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8"/>
  </p:notesMasterIdLst>
  <p:sldIdLst>
    <p:sldId id="256" r:id="rId2"/>
    <p:sldId id="257" r:id="rId3"/>
    <p:sldId id="261" r:id="rId4"/>
    <p:sldId id="260" r:id="rId5"/>
    <p:sldId id="264" r:id="rId6"/>
    <p:sldId id="265" r:id="rId7"/>
    <p:sldId id="266" r:id="rId8"/>
    <p:sldId id="267" r:id="rId9"/>
    <p:sldId id="268" r:id="rId10"/>
    <p:sldId id="270" r:id="rId11"/>
    <p:sldId id="272" r:id="rId12"/>
    <p:sldId id="259" r:id="rId13"/>
    <p:sldId id="273" r:id="rId14"/>
    <p:sldId id="274" r:id="rId15"/>
    <p:sldId id="275" r:id="rId16"/>
    <p:sldId id="276" r:id="rId17"/>
    <p:sldId id="277" r:id="rId18"/>
    <p:sldId id="279" r:id="rId19"/>
    <p:sldId id="278" r:id="rId20"/>
    <p:sldId id="280" r:id="rId21"/>
    <p:sldId id="269" r:id="rId22"/>
    <p:sldId id="271" r:id="rId23"/>
    <p:sldId id="281" r:id="rId24"/>
    <p:sldId id="263" r:id="rId25"/>
    <p:sldId id="262" r:id="rId26"/>
    <p:sldId id="25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115"/>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BD29B-999F-6F41-9ABC-1427E4458633}" type="datetimeFigureOut">
              <a:rPr lang="en-US" smtClean="0"/>
              <a:t>3/17/19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FC506A-74C4-0742-8747-64C8614D5F29}" type="slidenum">
              <a:rPr lang="en-US" smtClean="0"/>
              <a:t>‹#›</a:t>
            </a:fld>
            <a:endParaRPr lang="en-US"/>
          </a:p>
        </p:txBody>
      </p:sp>
    </p:spTree>
    <p:extLst>
      <p:ext uri="{BB962C8B-B14F-4D97-AF65-F5344CB8AC3E}">
        <p14:creationId xmlns:p14="http://schemas.microsoft.com/office/powerpoint/2010/main" val="2886367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PG Pain points</a:t>
            </a:r>
          </a:p>
          <a:p>
            <a:pPr marL="171450" indent="-171450">
              <a:buFontTx/>
              <a:buChar char="-"/>
            </a:pPr>
            <a:r>
              <a:rPr lang="en-US" dirty="0"/>
              <a:t>What does it mean to be efficient</a:t>
            </a:r>
          </a:p>
          <a:p>
            <a:pPr marL="171450" indent="-171450">
              <a:buFontTx/>
              <a:buChar char="-"/>
            </a:pPr>
            <a:r>
              <a:rPr lang="en-US" dirty="0"/>
              <a:t>Trade Studies based on what you think you know about what you need</a:t>
            </a:r>
          </a:p>
        </p:txBody>
      </p:sp>
      <p:sp>
        <p:nvSpPr>
          <p:cNvPr id="4" name="Slide Number Placeholder 3"/>
          <p:cNvSpPr>
            <a:spLocks noGrp="1"/>
          </p:cNvSpPr>
          <p:nvPr>
            <p:ph type="sldNum" sz="quarter" idx="5"/>
          </p:nvPr>
        </p:nvSpPr>
        <p:spPr/>
        <p:txBody>
          <a:bodyPr/>
          <a:lstStyle/>
          <a:p>
            <a:fld id="{BAFC506A-74C4-0742-8747-64C8614D5F29}" type="slidenum">
              <a:rPr lang="en-US" smtClean="0"/>
              <a:t>3</a:t>
            </a:fld>
            <a:endParaRPr lang="en-US"/>
          </a:p>
        </p:txBody>
      </p:sp>
    </p:spTree>
    <p:extLst>
      <p:ext uri="{BB962C8B-B14F-4D97-AF65-F5344CB8AC3E}">
        <p14:creationId xmlns:p14="http://schemas.microsoft.com/office/powerpoint/2010/main" val="3603113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problem we were trying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Crowd-Sourced IoT data from Mobile (Android/iOS)</a:t>
            </a:r>
          </a:p>
          <a:p>
            <a:endParaRPr lang="en-US" dirty="0"/>
          </a:p>
        </p:txBody>
      </p:sp>
      <p:sp>
        <p:nvSpPr>
          <p:cNvPr id="4" name="Slide Number Placeholder 3"/>
          <p:cNvSpPr>
            <a:spLocks noGrp="1"/>
          </p:cNvSpPr>
          <p:nvPr>
            <p:ph type="sldNum" sz="quarter" idx="5"/>
          </p:nvPr>
        </p:nvSpPr>
        <p:spPr/>
        <p:txBody>
          <a:bodyPr/>
          <a:lstStyle/>
          <a:p>
            <a:fld id="{BAFC506A-74C4-0742-8747-64C8614D5F29}" type="slidenum">
              <a:rPr lang="en-US" smtClean="0"/>
              <a:t>4</a:t>
            </a:fld>
            <a:endParaRPr lang="en-US"/>
          </a:p>
        </p:txBody>
      </p:sp>
    </p:spTree>
    <p:extLst>
      <p:ext uri="{BB962C8B-B14F-4D97-AF65-F5344CB8AC3E}">
        <p14:creationId xmlns:p14="http://schemas.microsoft.com/office/powerpoint/2010/main" val="212947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P40 is 7500 IOPS, 250MB/s, optimal block size: 32kB</a:t>
            </a:r>
          </a:p>
        </p:txBody>
      </p:sp>
      <p:sp>
        <p:nvSpPr>
          <p:cNvPr id="4" name="Slide Number Placeholder 3"/>
          <p:cNvSpPr>
            <a:spLocks noGrp="1"/>
          </p:cNvSpPr>
          <p:nvPr>
            <p:ph type="sldNum" sz="quarter" idx="5"/>
          </p:nvPr>
        </p:nvSpPr>
        <p:spPr/>
        <p:txBody>
          <a:bodyPr/>
          <a:lstStyle/>
          <a:p>
            <a:fld id="{BAFC506A-74C4-0742-8747-64C8614D5F29}" type="slidenum">
              <a:rPr lang="en-US" smtClean="0"/>
              <a:t>6</a:t>
            </a:fld>
            <a:endParaRPr lang="en-US"/>
          </a:p>
        </p:txBody>
      </p:sp>
    </p:spTree>
    <p:extLst>
      <p:ext uri="{BB962C8B-B14F-4D97-AF65-F5344CB8AC3E}">
        <p14:creationId xmlns:p14="http://schemas.microsoft.com/office/powerpoint/2010/main" val="487192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PG as a SPOF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Unbounded systems are a recipe for disaster. Don’t boil the ocean.</a:t>
            </a:r>
          </a:p>
          <a:p>
            <a:pPr marL="171450" indent="-171450">
              <a:buFontTx/>
              <a:buChar char="-"/>
            </a:pPr>
            <a:r>
              <a:rPr lang="en-US" dirty="0"/>
              <a:t>The uptime doesn’t separate planned vs unplanned. However you chose to do it is on you. The reality is that most systems will need some kind of downtime for major upgrades</a:t>
            </a:r>
          </a:p>
          <a:p>
            <a:pPr marL="171450" indent="-171450">
              <a:buFontTx/>
              <a:buChar char="-"/>
            </a:pPr>
            <a:r>
              <a:rPr lang="en-US" dirty="0"/>
              <a:t>Response time is our system, not accounting for network latency</a:t>
            </a:r>
          </a:p>
          <a:p>
            <a:pPr marL="171450" indent="-171450">
              <a:buFontTx/>
              <a:buChar char="-"/>
            </a:pPr>
            <a:r>
              <a:rPr lang="en-US" dirty="0"/>
              <a:t>Scenario is derived from the real system at the time based on input from the sales and business adoption predictions + slop</a:t>
            </a:r>
          </a:p>
        </p:txBody>
      </p:sp>
      <p:sp>
        <p:nvSpPr>
          <p:cNvPr id="4" name="Slide Number Placeholder 3"/>
          <p:cNvSpPr>
            <a:spLocks noGrp="1"/>
          </p:cNvSpPr>
          <p:nvPr>
            <p:ph type="sldNum" sz="quarter" idx="5"/>
          </p:nvPr>
        </p:nvSpPr>
        <p:spPr/>
        <p:txBody>
          <a:bodyPr/>
          <a:lstStyle/>
          <a:p>
            <a:fld id="{BAFC506A-74C4-0742-8747-64C8614D5F29}" type="slidenum">
              <a:rPr lang="en-US" smtClean="0"/>
              <a:t>9</a:t>
            </a:fld>
            <a:endParaRPr lang="en-US"/>
          </a:p>
        </p:txBody>
      </p:sp>
    </p:spTree>
    <p:extLst>
      <p:ext uri="{BB962C8B-B14F-4D97-AF65-F5344CB8AC3E}">
        <p14:creationId xmlns:p14="http://schemas.microsoft.com/office/powerpoint/2010/main" val="863820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providers and metal are future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Co-Lo Rent-A-Box (shared datacenter) – future work</a:t>
            </a:r>
          </a:p>
          <a:p>
            <a:endParaRPr lang="en-US" dirty="0"/>
          </a:p>
        </p:txBody>
      </p:sp>
      <p:sp>
        <p:nvSpPr>
          <p:cNvPr id="4" name="Slide Number Placeholder 3"/>
          <p:cNvSpPr>
            <a:spLocks noGrp="1"/>
          </p:cNvSpPr>
          <p:nvPr>
            <p:ph type="sldNum" sz="quarter" idx="5"/>
          </p:nvPr>
        </p:nvSpPr>
        <p:spPr/>
        <p:txBody>
          <a:bodyPr/>
          <a:lstStyle/>
          <a:p>
            <a:fld id="{BAFC506A-74C4-0742-8747-64C8614D5F29}" type="slidenum">
              <a:rPr lang="en-US" smtClean="0"/>
              <a:t>11</a:t>
            </a:fld>
            <a:endParaRPr lang="en-US"/>
          </a:p>
        </p:txBody>
      </p:sp>
    </p:spTree>
    <p:extLst>
      <p:ext uri="{BB962C8B-B14F-4D97-AF65-F5344CB8AC3E}">
        <p14:creationId xmlns:p14="http://schemas.microsoft.com/office/powerpoint/2010/main" val="4294047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just some food for though points on dealing with cloud.</a:t>
            </a:r>
          </a:p>
          <a:p>
            <a:endParaRPr lang="en-US" dirty="0"/>
          </a:p>
          <a:p>
            <a:r>
              <a:rPr lang="en-US" dirty="0"/>
              <a:t>A restart vs redeploy with or without loss of the ephemeral disk.</a:t>
            </a:r>
          </a:p>
          <a:p>
            <a:endParaRPr lang="en-US" dirty="0"/>
          </a:p>
          <a:p>
            <a:r>
              <a:rPr lang="en-US" dirty="0"/>
              <a:t>In Jan 2018 after </a:t>
            </a:r>
            <a:r>
              <a:rPr lang="en-US" dirty="0" err="1"/>
              <a:t>Spectre</a:t>
            </a:r>
            <a:r>
              <a:rPr lang="en-US" dirty="0"/>
              <a:t> and Meltdown hit, I was losing 1 – 2  VMs a week on Azure as they patched the hypervisors. The reason was always a “hardware failure”.</a:t>
            </a:r>
          </a:p>
        </p:txBody>
      </p:sp>
      <p:sp>
        <p:nvSpPr>
          <p:cNvPr id="4" name="Slide Number Placeholder 3"/>
          <p:cNvSpPr>
            <a:spLocks noGrp="1"/>
          </p:cNvSpPr>
          <p:nvPr>
            <p:ph type="sldNum" sz="quarter" idx="5"/>
          </p:nvPr>
        </p:nvSpPr>
        <p:spPr/>
        <p:txBody>
          <a:bodyPr/>
          <a:lstStyle/>
          <a:p>
            <a:fld id="{BAFC506A-74C4-0742-8747-64C8614D5F29}" type="slidenum">
              <a:rPr lang="en-US" smtClean="0"/>
              <a:t>13</a:t>
            </a:fld>
            <a:endParaRPr lang="en-US"/>
          </a:p>
        </p:txBody>
      </p:sp>
    </p:spTree>
    <p:extLst>
      <p:ext uri="{BB962C8B-B14F-4D97-AF65-F5344CB8AC3E}">
        <p14:creationId xmlns:p14="http://schemas.microsoft.com/office/powerpoint/2010/main" val="3676610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 the red bars to be larger than blue -&gt; Highly cost efficient.</a:t>
            </a:r>
          </a:p>
          <a:p>
            <a:r>
              <a:rPr lang="en-US" dirty="0"/>
              <a:t>When the bars start to pass each other, that’s the inflection point. You are throwing money away.</a:t>
            </a:r>
          </a:p>
        </p:txBody>
      </p:sp>
      <p:sp>
        <p:nvSpPr>
          <p:cNvPr id="4" name="Slide Number Placeholder 3"/>
          <p:cNvSpPr>
            <a:spLocks noGrp="1"/>
          </p:cNvSpPr>
          <p:nvPr>
            <p:ph type="sldNum" sz="quarter" idx="5"/>
          </p:nvPr>
        </p:nvSpPr>
        <p:spPr/>
        <p:txBody>
          <a:bodyPr/>
          <a:lstStyle/>
          <a:p>
            <a:fld id="{BAFC506A-74C4-0742-8747-64C8614D5F29}" type="slidenum">
              <a:rPr lang="en-US" smtClean="0"/>
              <a:t>18</a:t>
            </a:fld>
            <a:endParaRPr lang="en-US"/>
          </a:p>
        </p:txBody>
      </p:sp>
    </p:spTree>
    <p:extLst>
      <p:ext uri="{BB962C8B-B14F-4D97-AF65-F5344CB8AC3E}">
        <p14:creationId xmlns:p14="http://schemas.microsoft.com/office/powerpoint/2010/main" val="3976976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a Raspberry PI do? </a:t>
            </a:r>
            <a:r>
              <a:rPr lang="en-US" dirty="0" err="1"/>
              <a:t>Tegra</a:t>
            </a:r>
            <a:r>
              <a:rPr lang="en-US" dirty="0"/>
              <a:t>? Marvel ARMADA?</a:t>
            </a:r>
          </a:p>
        </p:txBody>
      </p:sp>
      <p:sp>
        <p:nvSpPr>
          <p:cNvPr id="4" name="Slide Number Placeholder 3"/>
          <p:cNvSpPr>
            <a:spLocks noGrp="1"/>
          </p:cNvSpPr>
          <p:nvPr>
            <p:ph type="sldNum" sz="quarter" idx="5"/>
          </p:nvPr>
        </p:nvSpPr>
        <p:spPr/>
        <p:txBody>
          <a:bodyPr/>
          <a:lstStyle/>
          <a:p>
            <a:fld id="{BAFC506A-74C4-0742-8747-64C8614D5F29}" type="slidenum">
              <a:rPr lang="en-US" smtClean="0"/>
              <a:t>20</a:t>
            </a:fld>
            <a:endParaRPr lang="en-US"/>
          </a:p>
        </p:txBody>
      </p:sp>
    </p:spTree>
    <p:extLst>
      <p:ext uri="{BB962C8B-B14F-4D97-AF65-F5344CB8AC3E}">
        <p14:creationId xmlns:p14="http://schemas.microsoft.com/office/powerpoint/2010/main" val="33793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none" baseline="0">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3/21/2019</a:t>
            </a:r>
            <a:endParaRPr lang="en-US" dirty="0"/>
          </a:p>
        </p:txBody>
      </p:sp>
      <p:sp>
        <p:nvSpPr>
          <p:cNvPr id="5"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3/21/2019</a:t>
            </a:r>
            <a:endParaRPr lang="en-US" dirty="0"/>
          </a:p>
        </p:txBody>
      </p:sp>
      <p:sp>
        <p:nvSpPr>
          <p:cNvPr id="6" name="Footer Placeholder 5"/>
          <p:cNvSpPr>
            <a:spLocks noGrp="1"/>
          </p:cNvSpPr>
          <p:nvPr>
            <p:ph type="ftr" sz="quarter" idx="11"/>
          </p:nvPr>
        </p:nvSpPr>
        <p:spPr/>
        <p:txBody>
          <a:bodyPr/>
          <a:lstStyle/>
          <a:p>
            <a:r>
              <a:rPr lang="en-US"/>
              <a:t>Copyright © 2019 by Jeffrey Zampieron All rights reserved</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3/21/2019</a:t>
            </a:r>
            <a:endParaRPr lang="en-US" dirty="0"/>
          </a:p>
        </p:txBody>
      </p:sp>
      <p:sp>
        <p:nvSpPr>
          <p:cNvPr id="5"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3/21/2019</a:t>
            </a:r>
            <a:endParaRPr lang="en-US" dirty="0"/>
          </a:p>
        </p:txBody>
      </p:sp>
      <p:sp>
        <p:nvSpPr>
          <p:cNvPr id="5"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3/21/2019</a:t>
            </a:r>
            <a:endParaRPr lang="en-US" dirty="0"/>
          </a:p>
        </p:txBody>
      </p:sp>
      <p:sp>
        <p:nvSpPr>
          <p:cNvPr id="5"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3/21/2019</a:t>
            </a:r>
            <a:endParaRPr lang="en-US" dirty="0"/>
          </a:p>
        </p:txBody>
      </p:sp>
      <p:sp>
        <p:nvSpPr>
          <p:cNvPr id="4"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3/21/2019</a:t>
            </a:r>
            <a:endParaRPr lang="en-US" dirty="0"/>
          </a:p>
        </p:txBody>
      </p:sp>
      <p:sp>
        <p:nvSpPr>
          <p:cNvPr id="4"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3/21/2019</a:t>
            </a:r>
            <a:endParaRPr lang="en-US" dirty="0"/>
          </a:p>
        </p:txBody>
      </p:sp>
      <p:sp>
        <p:nvSpPr>
          <p:cNvPr id="5"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3/21/2019</a:t>
            </a:r>
            <a:endParaRPr lang="en-US" dirty="0"/>
          </a:p>
        </p:txBody>
      </p:sp>
      <p:sp>
        <p:nvSpPr>
          <p:cNvPr id="5"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a:xfrm>
            <a:off x="11124899" y="6448071"/>
            <a:ext cx="990599" cy="304799"/>
          </a:xfrm>
        </p:spPr>
        <p:txBody>
          <a:bodyPr/>
          <a:lstStyle/>
          <a:p>
            <a:r>
              <a:rPr lang="en-US"/>
              <a:t>3/21/2019</a:t>
            </a:r>
            <a:endParaRPr lang="en-US" dirty="0"/>
          </a:p>
        </p:txBody>
      </p:sp>
      <p:sp>
        <p:nvSpPr>
          <p:cNvPr id="5" name="Footer Placeholder 4"/>
          <p:cNvSpPr>
            <a:spLocks noGrp="1"/>
          </p:cNvSpPr>
          <p:nvPr>
            <p:ph type="ftr" sz="quarter" idx="11"/>
          </p:nvPr>
        </p:nvSpPr>
        <p:spPr>
          <a:xfrm>
            <a:off x="3362840" y="6448069"/>
            <a:ext cx="4427483" cy="304801"/>
          </a:xfrm>
          <a:noFill/>
        </p:spPr>
        <p:txBody>
          <a:bodyPr/>
          <a:lstStyle/>
          <a:p>
            <a:r>
              <a:rPr lang="en-US" dirty="0"/>
              <a:t>Copyright © 2019 by Jeffrey Zampieron All rights reserved.</a:t>
            </a:r>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r>
              <a:rPr lang="en-US"/>
              <a:t>3/21/2019</a:t>
            </a:r>
            <a:endParaRPr lang="en-US" dirty="0"/>
          </a:p>
        </p:txBody>
      </p:sp>
      <p:sp>
        <p:nvSpPr>
          <p:cNvPr id="5"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3/21/2019</a:t>
            </a:r>
            <a:endParaRPr lang="en-US" dirty="0"/>
          </a:p>
        </p:txBody>
      </p:sp>
      <p:sp>
        <p:nvSpPr>
          <p:cNvPr id="6" name="Footer Placeholder 5"/>
          <p:cNvSpPr>
            <a:spLocks noGrp="1"/>
          </p:cNvSpPr>
          <p:nvPr>
            <p:ph type="ftr" sz="quarter" idx="11"/>
          </p:nvPr>
        </p:nvSpPr>
        <p:spPr/>
        <p:txBody>
          <a:bodyPr/>
          <a:lstStyle/>
          <a:p>
            <a:r>
              <a:rPr lang="en-US"/>
              <a:t>Copyright © 2019 by Jeffrey Zampieron All rights reserved</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3/21/2019</a:t>
            </a:r>
            <a:endParaRPr lang="en-US" dirty="0"/>
          </a:p>
        </p:txBody>
      </p:sp>
      <p:sp>
        <p:nvSpPr>
          <p:cNvPr id="8" name="Footer Placeholder 7"/>
          <p:cNvSpPr>
            <a:spLocks noGrp="1"/>
          </p:cNvSpPr>
          <p:nvPr>
            <p:ph type="ftr" sz="quarter" idx="11"/>
          </p:nvPr>
        </p:nvSpPr>
        <p:spPr/>
        <p:txBody>
          <a:bodyPr/>
          <a:lstStyle/>
          <a:p>
            <a:r>
              <a:rPr lang="en-US"/>
              <a:t>Copyright © 2019 by Jeffrey Zampieron All rights reserved</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r>
              <a:rPr lang="en-US"/>
              <a:t>3/21/2019</a:t>
            </a:r>
            <a:endParaRPr lang="en-US" dirty="0"/>
          </a:p>
        </p:txBody>
      </p:sp>
      <p:sp>
        <p:nvSpPr>
          <p:cNvPr id="5" name="Footer Placeholder 3"/>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3/21/2019</a:t>
            </a:r>
            <a:endParaRPr lang="en-US" dirty="0"/>
          </a:p>
        </p:txBody>
      </p:sp>
      <p:sp>
        <p:nvSpPr>
          <p:cNvPr id="5" name="Footer Placeholder 2"/>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US"/>
              <a:t>3/21/2019</a:t>
            </a:r>
            <a:endParaRPr lang="en-US" dirty="0"/>
          </a:p>
        </p:txBody>
      </p:sp>
      <p:sp>
        <p:nvSpPr>
          <p:cNvPr id="5" name="Footer Placeholder 5"/>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3/21/2019</a:t>
            </a:r>
            <a:endParaRPr lang="en-US" dirty="0"/>
          </a:p>
        </p:txBody>
      </p:sp>
      <p:sp>
        <p:nvSpPr>
          <p:cNvPr id="6" name="Footer Placeholder 5"/>
          <p:cNvSpPr>
            <a:spLocks noGrp="1"/>
          </p:cNvSpPr>
          <p:nvPr>
            <p:ph type="ftr" sz="quarter" idx="11"/>
          </p:nvPr>
        </p:nvSpPr>
        <p:spPr/>
        <p:txBody>
          <a:bodyPr/>
          <a:lstStyle/>
          <a:p>
            <a:r>
              <a:rPr lang="en-US"/>
              <a:t>Copyright © 2019 by Jeffrey Zampieron All rights reserved</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3/21/2019</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Copyright © 2019 by Jeffrey Zampieron All rights reserved</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jzampieron/pgconf20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medacuitysoftwar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jzampieron/pgconf2019/tree/maste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ABAB-EB6F-C942-8C96-4B92B8DFDD30}"/>
              </a:ext>
            </a:extLst>
          </p:cNvPr>
          <p:cNvSpPr>
            <a:spLocks noGrp="1"/>
          </p:cNvSpPr>
          <p:nvPr>
            <p:ph type="ctrTitle"/>
          </p:nvPr>
        </p:nvSpPr>
        <p:spPr/>
        <p:txBody>
          <a:bodyPr/>
          <a:lstStyle/>
          <a:p>
            <a:r>
              <a:rPr lang="en-US" dirty="0"/>
              <a:t>Dollars for Disks</a:t>
            </a:r>
          </a:p>
        </p:txBody>
      </p:sp>
      <p:sp>
        <p:nvSpPr>
          <p:cNvPr id="3" name="Subtitle 2">
            <a:extLst>
              <a:ext uri="{FF2B5EF4-FFF2-40B4-BE49-F238E27FC236}">
                <a16:creationId xmlns:a16="http://schemas.microsoft.com/office/drawing/2014/main" id="{F79695BE-303A-8743-8B6F-6E2E200EA120}"/>
              </a:ext>
            </a:extLst>
          </p:cNvPr>
          <p:cNvSpPr>
            <a:spLocks noGrp="1"/>
          </p:cNvSpPr>
          <p:nvPr>
            <p:ph type="subTitle" idx="1"/>
          </p:nvPr>
        </p:nvSpPr>
        <p:spPr/>
        <p:txBody>
          <a:bodyPr/>
          <a:lstStyle/>
          <a:p>
            <a:r>
              <a:rPr lang="en-US" dirty="0"/>
              <a:t>Thoughts on Running </a:t>
            </a:r>
            <a:r>
              <a:rPr lang="en-US" dirty="0" err="1"/>
              <a:t>Postgresql</a:t>
            </a:r>
            <a:r>
              <a:rPr lang="en-US" dirty="0"/>
              <a:t> in the Cloud Computing Era</a:t>
            </a:r>
          </a:p>
          <a:p>
            <a:r>
              <a:rPr lang="en-US" dirty="0"/>
              <a:t>Jeffrey Zampieron – Postgres </a:t>
            </a:r>
            <a:r>
              <a:rPr lang="en-US" dirty="0" err="1"/>
              <a:t>Conf</a:t>
            </a:r>
            <a:r>
              <a:rPr lang="en-US" dirty="0"/>
              <a:t> NY 2019</a:t>
            </a:r>
          </a:p>
        </p:txBody>
      </p:sp>
    </p:spTree>
    <p:extLst>
      <p:ext uri="{BB962C8B-B14F-4D97-AF65-F5344CB8AC3E}">
        <p14:creationId xmlns:p14="http://schemas.microsoft.com/office/powerpoint/2010/main" val="1747136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72D8-77F6-1347-ABDD-6CCE3D920699}"/>
              </a:ext>
            </a:extLst>
          </p:cNvPr>
          <p:cNvSpPr>
            <a:spLocks noGrp="1"/>
          </p:cNvSpPr>
          <p:nvPr>
            <p:ph type="title"/>
          </p:nvPr>
        </p:nvSpPr>
        <p:spPr/>
        <p:txBody>
          <a:bodyPr/>
          <a:lstStyle/>
          <a:p>
            <a:r>
              <a:rPr lang="en-US" dirty="0"/>
              <a:t>PG KPIs</a:t>
            </a:r>
          </a:p>
        </p:txBody>
      </p:sp>
      <p:sp>
        <p:nvSpPr>
          <p:cNvPr id="3" name="Content Placeholder 2">
            <a:extLst>
              <a:ext uri="{FF2B5EF4-FFF2-40B4-BE49-F238E27FC236}">
                <a16:creationId xmlns:a16="http://schemas.microsoft.com/office/drawing/2014/main" id="{77559439-1DCC-0A42-8247-060A8AD19820}"/>
              </a:ext>
            </a:extLst>
          </p:cNvPr>
          <p:cNvSpPr>
            <a:spLocks noGrp="1"/>
          </p:cNvSpPr>
          <p:nvPr>
            <p:ph idx="1"/>
          </p:nvPr>
        </p:nvSpPr>
        <p:spPr/>
        <p:txBody>
          <a:bodyPr>
            <a:normAutofit lnSpcReduction="10000"/>
          </a:bodyPr>
          <a:lstStyle/>
          <a:p>
            <a:r>
              <a:rPr lang="en-US" dirty="0"/>
              <a:t>Based on the previous slide we derive the following PG goals:</a:t>
            </a:r>
          </a:p>
          <a:p>
            <a:pPr lvl="1"/>
            <a:r>
              <a:rPr lang="en-US" dirty="0"/>
              <a:t>Replica is a nice-to-have. Manual fail-over is tolerable in minutes</a:t>
            </a:r>
          </a:p>
          <a:p>
            <a:pPr lvl="1"/>
            <a:r>
              <a:rPr lang="en-US" dirty="0"/>
              <a:t>5000TPS min</a:t>
            </a:r>
          </a:p>
          <a:p>
            <a:pPr lvl="1"/>
            <a:r>
              <a:rPr lang="en-US" dirty="0"/>
              <a:t>Daily backups</a:t>
            </a:r>
          </a:p>
          <a:p>
            <a:r>
              <a:rPr lang="en-US" dirty="0"/>
              <a:t>What’s the lowest TCO way to achieve the above?</a:t>
            </a:r>
          </a:p>
          <a:p>
            <a:r>
              <a:rPr lang="en-US" dirty="0"/>
              <a:t>TCO considerations</a:t>
            </a:r>
          </a:p>
          <a:p>
            <a:pPr lvl="1"/>
            <a:r>
              <a:rPr lang="en-US" dirty="0"/>
              <a:t>NRE</a:t>
            </a:r>
          </a:p>
          <a:p>
            <a:pPr lvl="2"/>
            <a:r>
              <a:rPr lang="en-US" dirty="0"/>
              <a:t>PG Deployment setup</a:t>
            </a:r>
          </a:p>
          <a:p>
            <a:pPr lvl="2"/>
            <a:r>
              <a:rPr lang="en-US" dirty="0"/>
              <a:t>Backup/Restore/Failover tooling</a:t>
            </a:r>
          </a:p>
          <a:p>
            <a:pPr lvl="1"/>
            <a:r>
              <a:rPr lang="en-US" dirty="0"/>
              <a:t>Ops</a:t>
            </a:r>
          </a:p>
          <a:p>
            <a:pPr lvl="2"/>
            <a:r>
              <a:rPr lang="en-US" dirty="0"/>
              <a:t>Recurring IaaS/DBaaS depending on solution</a:t>
            </a:r>
          </a:p>
          <a:p>
            <a:pPr lvl="1"/>
            <a:endParaRPr lang="en-US" dirty="0"/>
          </a:p>
        </p:txBody>
      </p:sp>
      <p:sp>
        <p:nvSpPr>
          <p:cNvPr id="4" name="Date Placeholder 3">
            <a:extLst>
              <a:ext uri="{FF2B5EF4-FFF2-40B4-BE49-F238E27FC236}">
                <a16:creationId xmlns:a16="http://schemas.microsoft.com/office/drawing/2014/main" id="{4137071A-3562-D746-8607-CA47AE796B1E}"/>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A6AD3BD4-DBC6-BC40-97D6-5AF9CD522269}"/>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8E6EF3D8-417F-0D41-80BD-8B904BC1F2B1}"/>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3238781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9152-351F-A248-B5F2-468626AE9C74}"/>
              </a:ext>
            </a:extLst>
          </p:cNvPr>
          <p:cNvSpPr>
            <a:spLocks noGrp="1"/>
          </p:cNvSpPr>
          <p:nvPr>
            <p:ph type="title"/>
          </p:nvPr>
        </p:nvSpPr>
        <p:spPr/>
        <p:txBody>
          <a:bodyPr/>
          <a:lstStyle/>
          <a:p>
            <a:r>
              <a:rPr lang="en-US" dirty="0"/>
              <a:t>Survey the Landscape</a:t>
            </a:r>
          </a:p>
        </p:txBody>
      </p:sp>
      <p:sp>
        <p:nvSpPr>
          <p:cNvPr id="3" name="Content Placeholder 2">
            <a:extLst>
              <a:ext uri="{FF2B5EF4-FFF2-40B4-BE49-F238E27FC236}">
                <a16:creationId xmlns:a16="http://schemas.microsoft.com/office/drawing/2014/main" id="{EB66C21D-F3D4-FF4E-BD3B-D8002D88C24B}"/>
              </a:ext>
            </a:extLst>
          </p:cNvPr>
          <p:cNvSpPr>
            <a:spLocks noGrp="1"/>
          </p:cNvSpPr>
          <p:nvPr>
            <p:ph idx="1"/>
          </p:nvPr>
        </p:nvSpPr>
        <p:spPr/>
        <p:txBody>
          <a:bodyPr/>
          <a:lstStyle/>
          <a:p>
            <a:r>
              <a:rPr lang="en-US" dirty="0"/>
              <a:t>We selected the following landscape to limit test scope and cost</a:t>
            </a:r>
          </a:p>
          <a:p>
            <a:r>
              <a:rPr lang="en-US" dirty="0"/>
              <a:t>DBaaS</a:t>
            </a:r>
          </a:p>
          <a:p>
            <a:pPr lvl="1"/>
            <a:r>
              <a:rPr lang="en-US" dirty="0"/>
              <a:t>AWS RDS</a:t>
            </a:r>
          </a:p>
          <a:p>
            <a:r>
              <a:rPr lang="en-US" dirty="0"/>
              <a:t>Self-Hosted</a:t>
            </a:r>
          </a:p>
          <a:p>
            <a:pPr lvl="1"/>
            <a:r>
              <a:rPr lang="en-US" dirty="0"/>
              <a:t>AWS EC2</a:t>
            </a:r>
          </a:p>
          <a:p>
            <a:r>
              <a:rPr lang="en-US" dirty="0"/>
              <a:t>Metal</a:t>
            </a:r>
          </a:p>
          <a:p>
            <a:pPr lvl="1"/>
            <a:r>
              <a:rPr lang="en-US" dirty="0"/>
              <a:t>Private “Datacenter”</a:t>
            </a:r>
          </a:p>
          <a:p>
            <a:endParaRPr lang="en-US" dirty="0"/>
          </a:p>
        </p:txBody>
      </p:sp>
      <p:sp>
        <p:nvSpPr>
          <p:cNvPr id="4" name="Date Placeholder 3">
            <a:extLst>
              <a:ext uri="{FF2B5EF4-FFF2-40B4-BE49-F238E27FC236}">
                <a16:creationId xmlns:a16="http://schemas.microsoft.com/office/drawing/2014/main" id="{AB7DEC85-0F9B-9F4F-8704-65E53D8ECBAB}"/>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66C11652-79F4-AE4D-9C9F-6D3696D14858}"/>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562D13CA-05F3-5D45-8013-80569476629E}"/>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1444159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A2ED-14A3-3E40-A118-B4431CFB82FD}"/>
              </a:ext>
            </a:extLst>
          </p:cNvPr>
          <p:cNvSpPr>
            <a:spLocks noGrp="1"/>
          </p:cNvSpPr>
          <p:nvPr>
            <p:ph type="title"/>
          </p:nvPr>
        </p:nvSpPr>
        <p:spPr/>
        <p:txBody>
          <a:bodyPr/>
          <a:lstStyle/>
          <a:p>
            <a:r>
              <a:rPr lang="en-US" dirty="0"/>
              <a:t>Bounds – Identified Limitations</a:t>
            </a:r>
          </a:p>
        </p:txBody>
      </p:sp>
      <p:sp>
        <p:nvSpPr>
          <p:cNvPr id="3" name="Content Placeholder 2">
            <a:extLst>
              <a:ext uri="{FF2B5EF4-FFF2-40B4-BE49-F238E27FC236}">
                <a16:creationId xmlns:a16="http://schemas.microsoft.com/office/drawing/2014/main" id="{BEA36803-36FA-004B-BBCA-2DC49F69EC5D}"/>
              </a:ext>
            </a:extLst>
          </p:cNvPr>
          <p:cNvSpPr>
            <a:spLocks noGrp="1"/>
          </p:cNvSpPr>
          <p:nvPr>
            <p:ph idx="1"/>
          </p:nvPr>
        </p:nvSpPr>
        <p:spPr/>
        <p:txBody>
          <a:bodyPr/>
          <a:lstStyle/>
          <a:p>
            <a:r>
              <a:rPr lang="en-US" dirty="0"/>
              <a:t>RDS</a:t>
            </a:r>
          </a:p>
          <a:p>
            <a:pPr lvl="1"/>
            <a:r>
              <a:rPr lang="en-US" dirty="0"/>
              <a:t>RAM, CPU, IOPS, I/O Throughput, Network Throughput</a:t>
            </a:r>
          </a:p>
          <a:p>
            <a:r>
              <a:rPr lang="en-US" dirty="0"/>
              <a:t>EC2</a:t>
            </a:r>
          </a:p>
          <a:p>
            <a:pPr lvl="1"/>
            <a:r>
              <a:rPr lang="en-US" dirty="0"/>
              <a:t>RAM, CPU, IOPS, I/O Throughput, Disks per VM, Network Throughput</a:t>
            </a:r>
          </a:p>
          <a:p>
            <a:pPr lvl="1"/>
            <a:r>
              <a:rPr lang="en-US" dirty="0"/>
              <a:t>EBS</a:t>
            </a:r>
          </a:p>
          <a:p>
            <a:pPr lvl="2"/>
            <a:r>
              <a:rPr lang="en-US" dirty="0"/>
              <a:t>IOPS per Vol, Capacity per Vol</a:t>
            </a:r>
          </a:p>
          <a:p>
            <a:r>
              <a:rPr lang="en-US" dirty="0"/>
              <a:t>Metal</a:t>
            </a:r>
          </a:p>
          <a:p>
            <a:pPr lvl="1"/>
            <a:r>
              <a:rPr lang="en-US" dirty="0"/>
              <a:t>RAM, CPU, IOPS, I/O Throughput, Disks per Box, Network Throughput</a:t>
            </a:r>
          </a:p>
          <a:p>
            <a:pPr lvl="2"/>
            <a:endParaRPr lang="en-US" dirty="0"/>
          </a:p>
        </p:txBody>
      </p:sp>
      <p:sp>
        <p:nvSpPr>
          <p:cNvPr id="4" name="Date Placeholder 3">
            <a:extLst>
              <a:ext uri="{FF2B5EF4-FFF2-40B4-BE49-F238E27FC236}">
                <a16:creationId xmlns:a16="http://schemas.microsoft.com/office/drawing/2014/main" id="{F5CC72A7-8A55-D046-9C7B-5C2465486EE1}"/>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A198D80F-0278-4845-A843-F2EE730B5FC1}"/>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D3F4CD3E-3B2F-6149-A198-0BEDF0A8A631}"/>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77590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1F2F-330C-C047-8E32-8528C33D6A92}"/>
              </a:ext>
            </a:extLst>
          </p:cNvPr>
          <p:cNvSpPr>
            <a:spLocks noGrp="1"/>
          </p:cNvSpPr>
          <p:nvPr>
            <p:ph type="title"/>
          </p:nvPr>
        </p:nvSpPr>
        <p:spPr/>
        <p:txBody>
          <a:bodyPr/>
          <a:lstStyle/>
          <a:p>
            <a:r>
              <a:rPr lang="en-US" dirty="0"/>
              <a:t>Bounds - Caveats</a:t>
            </a:r>
          </a:p>
        </p:txBody>
      </p:sp>
      <p:sp>
        <p:nvSpPr>
          <p:cNvPr id="3" name="Content Placeholder 2">
            <a:extLst>
              <a:ext uri="{FF2B5EF4-FFF2-40B4-BE49-F238E27FC236}">
                <a16:creationId xmlns:a16="http://schemas.microsoft.com/office/drawing/2014/main" id="{F14E90B3-CB9F-B543-A91C-D8E8A1B0AFBB}"/>
              </a:ext>
            </a:extLst>
          </p:cNvPr>
          <p:cNvSpPr>
            <a:spLocks noGrp="1"/>
          </p:cNvSpPr>
          <p:nvPr>
            <p:ph idx="1"/>
          </p:nvPr>
        </p:nvSpPr>
        <p:spPr/>
        <p:txBody>
          <a:bodyPr/>
          <a:lstStyle/>
          <a:p>
            <a:r>
              <a:rPr lang="en-US" dirty="0"/>
              <a:t>When is persistent storage not actually persistent?</a:t>
            </a:r>
          </a:p>
          <a:p>
            <a:pPr lvl="1"/>
            <a:r>
              <a:rPr lang="en-US" dirty="0"/>
              <a:t>When its an AWS Instance Store.</a:t>
            </a:r>
          </a:p>
          <a:p>
            <a:pPr lvl="1"/>
            <a:r>
              <a:rPr lang="en-US" dirty="0"/>
              <a:t>When its an Azure “Temporary” Disk/Cache</a:t>
            </a:r>
          </a:p>
          <a:p>
            <a:pPr lvl="1"/>
            <a:r>
              <a:rPr lang="en-US" dirty="0"/>
              <a:t>Thought exercise: How are these super-fast, low-latency disk usable for a database? Is this a problem on metal?</a:t>
            </a:r>
          </a:p>
          <a:p>
            <a:r>
              <a:rPr lang="en-US" dirty="0"/>
              <a:t>FMEA</a:t>
            </a:r>
          </a:p>
          <a:p>
            <a:pPr lvl="1"/>
            <a:r>
              <a:rPr lang="en-US" dirty="0"/>
              <a:t>What does AWS/Azure/</a:t>
            </a:r>
            <a:r>
              <a:rPr lang="en-US" dirty="0" err="1"/>
              <a:t>etc</a:t>
            </a:r>
            <a:r>
              <a:rPr lang="en-US" dirty="0"/>
              <a:t> talk about as far as failure modes?</a:t>
            </a:r>
          </a:p>
          <a:p>
            <a:pPr lvl="1"/>
            <a:r>
              <a:rPr lang="en-US" dirty="0"/>
              <a:t>What are the effects and recovery scenarios?</a:t>
            </a:r>
          </a:p>
          <a:p>
            <a:pPr lvl="1"/>
            <a:r>
              <a:rPr lang="en-US" dirty="0"/>
              <a:t>How much redundancy do I need in my system for an application SLA?</a:t>
            </a:r>
          </a:p>
        </p:txBody>
      </p:sp>
      <p:sp>
        <p:nvSpPr>
          <p:cNvPr id="4" name="Date Placeholder 3">
            <a:extLst>
              <a:ext uri="{FF2B5EF4-FFF2-40B4-BE49-F238E27FC236}">
                <a16:creationId xmlns:a16="http://schemas.microsoft.com/office/drawing/2014/main" id="{2207A8B3-69E0-604F-BE9E-6CE2CF9199CD}"/>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DC949024-E14B-734C-A36D-EE5FD4BAAB22}"/>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A21051A8-11F2-AC40-A1B4-8BC0419E8188}"/>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8430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8552-3C2C-8C45-982B-BACDEB5AD80C}"/>
              </a:ext>
            </a:extLst>
          </p:cNvPr>
          <p:cNvSpPr>
            <a:spLocks noGrp="1"/>
          </p:cNvSpPr>
          <p:nvPr>
            <p:ph type="title"/>
          </p:nvPr>
        </p:nvSpPr>
        <p:spPr/>
        <p:txBody>
          <a:bodyPr/>
          <a:lstStyle/>
          <a:p>
            <a:r>
              <a:rPr lang="en-US" dirty="0"/>
              <a:t>Prototype and Test</a:t>
            </a:r>
          </a:p>
        </p:txBody>
      </p:sp>
      <p:sp>
        <p:nvSpPr>
          <p:cNvPr id="3" name="Content Placeholder 2">
            <a:extLst>
              <a:ext uri="{FF2B5EF4-FFF2-40B4-BE49-F238E27FC236}">
                <a16:creationId xmlns:a16="http://schemas.microsoft.com/office/drawing/2014/main" id="{E397E036-40D4-9240-8818-3242FB893B4D}"/>
              </a:ext>
            </a:extLst>
          </p:cNvPr>
          <p:cNvSpPr>
            <a:spLocks noGrp="1"/>
          </p:cNvSpPr>
          <p:nvPr>
            <p:ph idx="1"/>
          </p:nvPr>
        </p:nvSpPr>
        <p:spPr/>
        <p:txBody>
          <a:bodyPr/>
          <a:lstStyle/>
          <a:p>
            <a:r>
              <a:rPr lang="en-US" dirty="0"/>
              <a:t>All tests are run on AWS or Metal</a:t>
            </a:r>
          </a:p>
          <a:p>
            <a:r>
              <a:rPr lang="en-US" dirty="0"/>
              <a:t>Using the same tooling</a:t>
            </a:r>
          </a:p>
          <a:p>
            <a:r>
              <a:rPr lang="en-US" dirty="0" err="1"/>
              <a:t>IaaC</a:t>
            </a:r>
            <a:r>
              <a:rPr lang="en-US" dirty="0"/>
              <a:t>, Tooling and Raw/Collected Results all provided</a:t>
            </a:r>
          </a:p>
          <a:p>
            <a:pPr lvl="1"/>
            <a:r>
              <a:rPr lang="en-US" dirty="0">
                <a:hlinkClick r:id="rId2"/>
              </a:rPr>
              <a:t>https://github.com/jzampieron/pgconf2019</a:t>
            </a:r>
            <a:endParaRPr lang="en-US" dirty="0"/>
          </a:p>
          <a:p>
            <a:pPr lvl="2"/>
            <a:r>
              <a:rPr lang="en-US" dirty="0"/>
              <a:t>Master branch is the “release” branch</a:t>
            </a:r>
          </a:p>
          <a:p>
            <a:pPr lvl="2"/>
            <a:r>
              <a:rPr lang="en-US" dirty="0"/>
              <a:t>Develop branch is my work in progress</a:t>
            </a:r>
          </a:p>
        </p:txBody>
      </p:sp>
      <p:sp>
        <p:nvSpPr>
          <p:cNvPr id="4" name="Date Placeholder 3">
            <a:extLst>
              <a:ext uri="{FF2B5EF4-FFF2-40B4-BE49-F238E27FC236}">
                <a16:creationId xmlns:a16="http://schemas.microsoft.com/office/drawing/2014/main" id="{113A25CE-50C1-8B4A-824C-AC9BF5732B0B}"/>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BE4AAC1C-B625-0A41-BBE6-D44AA8DA45D3}"/>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31E00F85-5C3D-C34E-ADA2-DB26679FE29A}"/>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262622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F625-C578-1344-84E8-32222BA117B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326AC97-DB23-CA4A-B9F5-1AB701AB40B9}"/>
              </a:ext>
            </a:extLst>
          </p:cNvPr>
          <p:cNvSpPr>
            <a:spLocks noGrp="1"/>
          </p:cNvSpPr>
          <p:nvPr>
            <p:ph idx="1"/>
          </p:nvPr>
        </p:nvSpPr>
        <p:spPr>
          <a:xfrm>
            <a:off x="770022" y="1431758"/>
            <a:ext cx="9738014" cy="4824663"/>
          </a:xfrm>
        </p:spPr>
        <p:txBody>
          <a:bodyPr>
            <a:normAutofit/>
          </a:bodyPr>
          <a:lstStyle/>
          <a:p>
            <a:r>
              <a:rPr lang="en-US" dirty="0"/>
              <a:t>$/month/TPS are used to normalize cost</a:t>
            </a:r>
          </a:p>
          <a:p>
            <a:r>
              <a:rPr lang="en-US" dirty="0"/>
              <a:t>Recurring costs are included in the $/month/TPS</a:t>
            </a:r>
          </a:p>
          <a:p>
            <a:pPr lvl="1"/>
            <a:r>
              <a:rPr lang="en-US" dirty="0"/>
              <a:t>Power, Cooling, Network, </a:t>
            </a:r>
            <a:r>
              <a:rPr lang="en-US" dirty="0" err="1"/>
              <a:t>etc</a:t>
            </a:r>
            <a:endParaRPr lang="en-US" dirty="0"/>
          </a:p>
          <a:p>
            <a:pPr lvl="1"/>
            <a:r>
              <a:rPr lang="en-US" dirty="0"/>
              <a:t>Assumptions about costs are listed and are rough estimates</a:t>
            </a:r>
          </a:p>
          <a:p>
            <a:pPr lvl="2"/>
            <a:r>
              <a:rPr lang="en-US" dirty="0"/>
              <a:t>Use your own numbers if repeating this exercise</a:t>
            </a:r>
          </a:p>
          <a:p>
            <a:r>
              <a:rPr lang="en-US" dirty="0"/>
              <a:t>Non-recurring costs </a:t>
            </a:r>
          </a:p>
          <a:p>
            <a:pPr lvl="1"/>
            <a:r>
              <a:rPr lang="en-US" dirty="0"/>
              <a:t>Amortized over 36 months for cap-ex into $/month</a:t>
            </a:r>
          </a:p>
          <a:p>
            <a:pPr lvl="2"/>
            <a:r>
              <a:rPr lang="en-US" dirty="0"/>
              <a:t>36 months is a typical depreciation schedule for cap-ex assets.</a:t>
            </a:r>
          </a:p>
          <a:p>
            <a:pPr lvl="1"/>
            <a:r>
              <a:rPr lang="en-US" dirty="0"/>
              <a:t>Amortized over 18 months for NRE into $/month</a:t>
            </a:r>
          </a:p>
          <a:p>
            <a:pPr lvl="2"/>
            <a:r>
              <a:rPr lang="en-US" dirty="0"/>
              <a:t>18 months is the expected design life for a cloud implementation</a:t>
            </a:r>
          </a:p>
          <a:p>
            <a:pPr lvl="2"/>
            <a:r>
              <a:rPr lang="en-US" dirty="0"/>
              <a:t>Your design lifespan may be different. Adjust accordingly.</a:t>
            </a:r>
          </a:p>
        </p:txBody>
      </p:sp>
      <p:sp>
        <p:nvSpPr>
          <p:cNvPr id="4" name="Date Placeholder 3">
            <a:extLst>
              <a:ext uri="{FF2B5EF4-FFF2-40B4-BE49-F238E27FC236}">
                <a16:creationId xmlns:a16="http://schemas.microsoft.com/office/drawing/2014/main" id="{52368A35-96A7-B247-8345-0B40D451F859}"/>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BF6693E8-628E-2447-8BB2-3C9C56ACC900}"/>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C5FB5EE0-33C0-0D43-BF8A-946121A1F882}"/>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425967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BC21-022F-F742-8B37-19D2DF448C59}"/>
              </a:ext>
            </a:extLst>
          </p:cNvPr>
          <p:cNvSpPr>
            <a:spLocks noGrp="1"/>
          </p:cNvSpPr>
          <p:nvPr>
            <p:ph type="title"/>
          </p:nvPr>
        </p:nvSpPr>
        <p:spPr/>
        <p:txBody>
          <a:bodyPr/>
          <a:lstStyle/>
          <a:p>
            <a:r>
              <a:rPr lang="en-US" dirty="0"/>
              <a:t>Results Matrix</a:t>
            </a:r>
          </a:p>
        </p:txBody>
      </p:sp>
      <p:pic>
        <p:nvPicPr>
          <p:cNvPr id="8" name="Content Placeholder 7">
            <a:extLst>
              <a:ext uri="{FF2B5EF4-FFF2-40B4-BE49-F238E27FC236}">
                <a16:creationId xmlns:a16="http://schemas.microsoft.com/office/drawing/2014/main" id="{016EDB0A-0A3D-544B-A853-8CA91813B225}"/>
              </a:ext>
            </a:extLst>
          </p:cNvPr>
          <p:cNvPicPr>
            <a:picLocks noGrp="1" noChangeAspect="1"/>
          </p:cNvPicPr>
          <p:nvPr>
            <p:ph idx="1"/>
          </p:nvPr>
        </p:nvPicPr>
        <p:blipFill>
          <a:blip r:embed="rId2"/>
          <a:stretch>
            <a:fillRect/>
          </a:stretch>
        </p:blipFill>
        <p:spPr>
          <a:xfrm>
            <a:off x="1130968" y="1299407"/>
            <a:ext cx="9756543" cy="5127465"/>
          </a:xfrm>
        </p:spPr>
      </p:pic>
      <p:sp>
        <p:nvSpPr>
          <p:cNvPr id="4" name="Date Placeholder 3">
            <a:extLst>
              <a:ext uri="{FF2B5EF4-FFF2-40B4-BE49-F238E27FC236}">
                <a16:creationId xmlns:a16="http://schemas.microsoft.com/office/drawing/2014/main" id="{0A5396CA-CDE0-914E-A9F1-C93DEFF414C3}"/>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81B77C78-5171-1C40-A7B7-4390C629521D}"/>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2E115D25-41FF-1444-98E7-290E71665D37}"/>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507669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EBD0-4FA7-A042-99D3-26C08ECEDFCC}"/>
              </a:ext>
            </a:extLst>
          </p:cNvPr>
          <p:cNvSpPr>
            <a:spLocks noGrp="1"/>
          </p:cNvSpPr>
          <p:nvPr>
            <p:ph type="title"/>
          </p:nvPr>
        </p:nvSpPr>
        <p:spPr>
          <a:xfrm>
            <a:off x="646111" y="452718"/>
            <a:ext cx="9404723" cy="1400530"/>
          </a:xfrm>
        </p:spPr>
        <p:txBody>
          <a:bodyPr/>
          <a:lstStyle/>
          <a:p>
            <a:r>
              <a:rPr lang="en-US"/>
              <a:t>Results Chart</a:t>
            </a:r>
            <a:endParaRPr lang="en-US" dirty="0"/>
          </a:p>
        </p:txBody>
      </p:sp>
      <p:pic>
        <p:nvPicPr>
          <p:cNvPr id="8" name="Content Placeholder 7">
            <a:extLst>
              <a:ext uri="{FF2B5EF4-FFF2-40B4-BE49-F238E27FC236}">
                <a16:creationId xmlns:a16="http://schemas.microsoft.com/office/drawing/2014/main" id="{876DAD22-E890-9048-A9ED-9A58E983C93B}"/>
              </a:ext>
            </a:extLst>
          </p:cNvPr>
          <p:cNvPicPr>
            <a:picLocks noGrp="1" noChangeAspect="1"/>
          </p:cNvPicPr>
          <p:nvPr>
            <p:ph idx="1"/>
          </p:nvPr>
        </p:nvPicPr>
        <p:blipFill>
          <a:blip r:embed="rId2"/>
          <a:stretch>
            <a:fillRect/>
          </a:stretch>
        </p:blipFill>
        <p:spPr>
          <a:xfrm>
            <a:off x="1792705" y="1263315"/>
            <a:ext cx="8624337" cy="5144507"/>
          </a:xfrm>
        </p:spPr>
      </p:pic>
      <p:sp>
        <p:nvSpPr>
          <p:cNvPr id="4" name="Date Placeholder 3">
            <a:extLst>
              <a:ext uri="{FF2B5EF4-FFF2-40B4-BE49-F238E27FC236}">
                <a16:creationId xmlns:a16="http://schemas.microsoft.com/office/drawing/2014/main" id="{42049702-75CB-DD48-A85F-AE5A29800FEC}"/>
              </a:ext>
            </a:extLst>
          </p:cNvPr>
          <p:cNvSpPr>
            <a:spLocks noGrp="1"/>
          </p:cNvSpPr>
          <p:nvPr>
            <p:ph type="dt" sz="half" idx="10"/>
          </p:nvPr>
        </p:nvSpPr>
        <p:spPr>
          <a:xfrm>
            <a:off x="11124899" y="6448071"/>
            <a:ext cx="990599" cy="304799"/>
          </a:xfrm>
        </p:spPr>
        <p:txBody>
          <a:bodyPr/>
          <a:lstStyle/>
          <a:p>
            <a:r>
              <a:rPr lang="en-US"/>
              <a:t>3/21/2019</a:t>
            </a:r>
            <a:endParaRPr lang="en-US" dirty="0"/>
          </a:p>
        </p:txBody>
      </p:sp>
      <p:sp>
        <p:nvSpPr>
          <p:cNvPr id="5" name="Footer Placeholder 4">
            <a:extLst>
              <a:ext uri="{FF2B5EF4-FFF2-40B4-BE49-F238E27FC236}">
                <a16:creationId xmlns:a16="http://schemas.microsoft.com/office/drawing/2014/main" id="{691D22F4-C452-334E-9518-29358572B28C}"/>
              </a:ext>
            </a:extLst>
          </p:cNvPr>
          <p:cNvSpPr>
            <a:spLocks noGrp="1"/>
          </p:cNvSpPr>
          <p:nvPr>
            <p:ph type="ftr" sz="quarter" idx="11"/>
          </p:nvPr>
        </p:nvSpPr>
        <p:spPr>
          <a:xfrm>
            <a:off x="3362840" y="6448069"/>
            <a:ext cx="4427483" cy="304801"/>
          </a:xfrm>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33EEBAE1-8E88-C34C-B0A0-300F29E2792F}"/>
              </a:ext>
            </a:extLst>
          </p:cNvPr>
          <p:cNvSpPr>
            <a:spLocks noGrp="1"/>
          </p:cNvSpPr>
          <p:nvPr>
            <p:ph type="sldNum" sz="quarter" idx="12"/>
          </p:nvPr>
        </p:nvSpPr>
        <p:spPr>
          <a:xfrm>
            <a:off x="10352540" y="295729"/>
            <a:ext cx="838199" cy="767687"/>
          </a:xfrm>
        </p:spPr>
        <p:txBody>
          <a:bodyPr/>
          <a:lstStyle/>
          <a:p>
            <a:fld id="{D57F1E4F-1CFF-5643-939E-02111984F565}" type="slidenum">
              <a:rPr lang="en-US" smtClean="0"/>
              <a:t>17</a:t>
            </a:fld>
            <a:endParaRPr lang="en-US" dirty="0"/>
          </a:p>
        </p:txBody>
      </p:sp>
      <p:sp>
        <p:nvSpPr>
          <p:cNvPr id="9" name="TextBox 8">
            <a:extLst>
              <a:ext uri="{FF2B5EF4-FFF2-40B4-BE49-F238E27FC236}">
                <a16:creationId xmlns:a16="http://schemas.microsoft.com/office/drawing/2014/main" id="{5A40B50F-2DB6-824D-B923-5DACA28D088C}"/>
              </a:ext>
            </a:extLst>
          </p:cNvPr>
          <p:cNvSpPr txBox="1"/>
          <p:nvPr/>
        </p:nvSpPr>
        <p:spPr>
          <a:xfrm>
            <a:off x="2418348" y="6035950"/>
            <a:ext cx="1143000" cy="369332"/>
          </a:xfrm>
          <a:prstGeom prst="rect">
            <a:avLst/>
          </a:prstGeom>
          <a:noFill/>
        </p:spPr>
        <p:txBody>
          <a:bodyPr wrap="square" rtlCol="0">
            <a:spAutoFit/>
          </a:bodyPr>
          <a:lstStyle/>
          <a:p>
            <a:r>
              <a:rPr lang="en-US" dirty="0">
                <a:solidFill>
                  <a:schemeClr val="bg1"/>
                </a:solidFill>
              </a:rPr>
              <a:t>Metal</a:t>
            </a:r>
          </a:p>
        </p:txBody>
      </p:sp>
      <p:sp>
        <p:nvSpPr>
          <p:cNvPr id="40" name="TextBox 39">
            <a:extLst>
              <a:ext uri="{FF2B5EF4-FFF2-40B4-BE49-F238E27FC236}">
                <a16:creationId xmlns:a16="http://schemas.microsoft.com/office/drawing/2014/main" id="{A7E8BE84-D6B3-C64D-B101-A7F7C816C10F}"/>
              </a:ext>
            </a:extLst>
          </p:cNvPr>
          <p:cNvSpPr txBox="1"/>
          <p:nvPr/>
        </p:nvSpPr>
        <p:spPr>
          <a:xfrm>
            <a:off x="6902116" y="6034841"/>
            <a:ext cx="1143000" cy="369332"/>
          </a:xfrm>
          <a:prstGeom prst="rect">
            <a:avLst/>
          </a:prstGeom>
          <a:noFill/>
        </p:spPr>
        <p:txBody>
          <a:bodyPr wrap="square" rtlCol="0">
            <a:spAutoFit/>
          </a:bodyPr>
          <a:lstStyle/>
          <a:p>
            <a:r>
              <a:rPr lang="en-US" dirty="0">
                <a:solidFill>
                  <a:schemeClr val="bg1"/>
                </a:solidFill>
              </a:rPr>
              <a:t>AWS</a:t>
            </a:r>
          </a:p>
        </p:txBody>
      </p:sp>
      <p:sp>
        <p:nvSpPr>
          <p:cNvPr id="10" name="TextBox 9">
            <a:extLst>
              <a:ext uri="{FF2B5EF4-FFF2-40B4-BE49-F238E27FC236}">
                <a16:creationId xmlns:a16="http://schemas.microsoft.com/office/drawing/2014/main" id="{3708ED5F-6A46-C042-A83B-D6CA36BBFA1F}"/>
              </a:ext>
            </a:extLst>
          </p:cNvPr>
          <p:cNvSpPr txBox="1"/>
          <p:nvPr/>
        </p:nvSpPr>
        <p:spPr>
          <a:xfrm>
            <a:off x="279903" y="1479884"/>
            <a:ext cx="1293695" cy="923330"/>
          </a:xfrm>
          <a:prstGeom prst="rect">
            <a:avLst/>
          </a:prstGeom>
          <a:noFill/>
        </p:spPr>
        <p:txBody>
          <a:bodyPr wrap="square" rtlCol="0">
            <a:spAutoFit/>
          </a:bodyPr>
          <a:lstStyle/>
          <a:p>
            <a:r>
              <a:rPr lang="en-US" dirty="0"/>
              <a:t>Smaller Values are Better</a:t>
            </a:r>
          </a:p>
        </p:txBody>
      </p:sp>
    </p:spTree>
    <p:extLst>
      <p:ext uri="{BB962C8B-B14F-4D97-AF65-F5344CB8AC3E}">
        <p14:creationId xmlns:p14="http://schemas.microsoft.com/office/powerpoint/2010/main" val="2125540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1392-A39E-9E4F-ABE6-969F86C8E0A4}"/>
              </a:ext>
            </a:extLst>
          </p:cNvPr>
          <p:cNvSpPr>
            <a:spLocks noGrp="1"/>
          </p:cNvSpPr>
          <p:nvPr>
            <p:ph type="title"/>
          </p:nvPr>
        </p:nvSpPr>
        <p:spPr/>
        <p:txBody>
          <a:bodyPr/>
          <a:lstStyle/>
          <a:p>
            <a:r>
              <a:rPr lang="en-US" dirty="0"/>
              <a:t>Results Chart w/ TPS</a:t>
            </a:r>
          </a:p>
        </p:txBody>
      </p:sp>
      <p:sp>
        <p:nvSpPr>
          <p:cNvPr id="4" name="Date Placeholder 3">
            <a:extLst>
              <a:ext uri="{FF2B5EF4-FFF2-40B4-BE49-F238E27FC236}">
                <a16:creationId xmlns:a16="http://schemas.microsoft.com/office/drawing/2014/main" id="{C9F94ABF-2117-C74C-8E41-C4DFF81C10AE}"/>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87CC7315-6977-7F4C-B587-7D7DA857425C}"/>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3820F22F-79CF-B843-A29B-0E6DE19BD0CD}"/>
              </a:ext>
            </a:extLst>
          </p:cNvPr>
          <p:cNvSpPr>
            <a:spLocks noGrp="1"/>
          </p:cNvSpPr>
          <p:nvPr>
            <p:ph type="sldNum" sz="quarter" idx="12"/>
          </p:nvPr>
        </p:nvSpPr>
        <p:spPr/>
        <p:txBody>
          <a:bodyPr/>
          <a:lstStyle/>
          <a:p>
            <a:fld id="{D57F1E4F-1CFF-5643-939E-02111984F565}" type="slidenum">
              <a:rPr lang="en-US" smtClean="0"/>
              <a:t>18</a:t>
            </a:fld>
            <a:endParaRPr lang="en-US" dirty="0"/>
          </a:p>
        </p:txBody>
      </p:sp>
      <p:pic>
        <p:nvPicPr>
          <p:cNvPr id="12" name="Content Placeholder 11">
            <a:extLst>
              <a:ext uri="{FF2B5EF4-FFF2-40B4-BE49-F238E27FC236}">
                <a16:creationId xmlns:a16="http://schemas.microsoft.com/office/drawing/2014/main" id="{203A562C-6D88-C24B-B43C-191A86AD01CA}"/>
              </a:ext>
            </a:extLst>
          </p:cNvPr>
          <p:cNvPicPr>
            <a:picLocks noGrp="1" noChangeAspect="1"/>
          </p:cNvPicPr>
          <p:nvPr>
            <p:ph idx="1"/>
          </p:nvPr>
        </p:nvPicPr>
        <p:blipFill>
          <a:blip r:embed="rId3"/>
          <a:stretch>
            <a:fillRect/>
          </a:stretch>
        </p:blipFill>
        <p:spPr>
          <a:xfrm>
            <a:off x="1455822" y="1253664"/>
            <a:ext cx="8734926" cy="5210475"/>
          </a:xfrm>
        </p:spPr>
      </p:pic>
    </p:spTree>
    <p:extLst>
      <p:ext uri="{BB962C8B-B14F-4D97-AF65-F5344CB8AC3E}">
        <p14:creationId xmlns:p14="http://schemas.microsoft.com/office/powerpoint/2010/main" val="4201414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6904-DD5B-6B48-A14B-770C2BE089A6}"/>
              </a:ext>
            </a:extLst>
          </p:cNvPr>
          <p:cNvSpPr>
            <a:spLocks noGrp="1"/>
          </p:cNvSpPr>
          <p:nvPr>
            <p:ph type="title"/>
          </p:nvPr>
        </p:nvSpPr>
        <p:spPr/>
        <p:txBody>
          <a:bodyPr/>
          <a:lstStyle/>
          <a:p>
            <a:r>
              <a:rPr lang="en-US" dirty="0"/>
              <a:t>Results Analysis</a:t>
            </a:r>
          </a:p>
        </p:txBody>
      </p:sp>
      <p:sp>
        <p:nvSpPr>
          <p:cNvPr id="3" name="Content Placeholder 2">
            <a:extLst>
              <a:ext uri="{FF2B5EF4-FFF2-40B4-BE49-F238E27FC236}">
                <a16:creationId xmlns:a16="http://schemas.microsoft.com/office/drawing/2014/main" id="{81508139-5889-D347-92A3-79FD731B50DA}"/>
              </a:ext>
            </a:extLst>
          </p:cNvPr>
          <p:cNvSpPr>
            <a:spLocks noGrp="1"/>
          </p:cNvSpPr>
          <p:nvPr>
            <p:ph idx="1"/>
          </p:nvPr>
        </p:nvSpPr>
        <p:spPr/>
        <p:txBody>
          <a:bodyPr/>
          <a:lstStyle/>
          <a:p>
            <a:r>
              <a:rPr lang="en-US" dirty="0"/>
              <a:t>RDS</a:t>
            </a:r>
          </a:p>
          <a:p>
            <a:pPr lvl="1"/>
            <a:r>
              <a:rPr lang="en-US" dirty="0"/>
              <a:t>There is a plateau point for a given instance size</a:t>
            </a:r>
          </a:p>
          <a:p>
            <a:pPr lvl="2"/>
            <a:r>
              <a:rPr lang="en-US" dirty="0"/>
              <a:t>Increasing the disk IOPS evaporates money for no performance benefit</a:t>
            </a:r>
          </a:p>
          <a:p>
            <a:pPr lvl="2"/>
            <a:r>
              <a:rPr lang="en-US" dirty="0"/>
              <a:t>Unable identify an obvious cause for larger instances: CPU isn’t pegged</a:t>
            </a:r>
          </a:p>
          <a:p>
            <a:pPr lvl="2"/>
            <a:r>
              <a:rPr lang="en-US" dirty="0"/>
              <a:t>Would be nice if AWS RDS was smart enough to set limits here for you</a:t>
            </a:r>
          </a:p>
          <a:p>
            <a:pPr lvl="1"/>
            <a:r>
              <a:rPr lang="en-US" dirty="0"/>
              <a:t>Small and medium instances better value</a:t>
            </a:r>
          </a:p>
          <a:p>
            <a:r>
              <a:rPr lang="en-US" dirty="0"/>
              <a:t>EC2</a:t>
            </a:r>
          </a:p>
          <a:p>
            <a:pPr lvl="1"/>
            <a:r>
              <a:rPr lang="en-US" dirty="0"/>
              <a:t>For larger instances (r5.12xlarge) it appears to be trivially easy to beat RDS</a:t>
            </a:r>
          </a:p>
        </p:txBody>
      </p:sp>
      <p:sp>
        <p:nvSpPr>
          <p:cNvPr id="4" name="Date Placeholder 3">
            <a:extLst>
              <a:ext uri="{FF2B5EF4-FFF2-40B4-BE49-F238E27FC236}">
                <a16:creationId xmlns:a16="http://schemas.microsoft.com/office/drawing/2014/main" id="{77C66340-1CFF-4243-A205-BD3448732CE9}"/>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AE3F1324-5F20-FD43-ADD0-6F7E071C2F0D}"/>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DE6AEB08-2838-D44F-B0A9-3118FE665C10}"/>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03046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4009-185E-9F4C-957E-D8785BA49E95}"/>
              </a:ext>
            </a:extLst>
          </p:cNvPr>
          <p:cNvSpPr>
            <a:spLocks noGrp="1"/>
          </p:cNvSpPr>
          <p:nvPr>
            <p:ph type="title"/>
          </p:nvPr>
        </p:nvSpPr>
        <p:spPr>
          <a:xfrm>
            <a:off x="646111" y="452718"/>
            <a:ext cx="9404723" cy="1400530"/>
          </a:xfrm>
        </p:spPr>
        <p:txBody>
          <a:bodyPr/>
          <a:lstStyle/>
          <a:p>
            <a:r>
              <a:rPr lang="en-US" dirty="0"/>
              <a:t>About Me</a:t>
            </a:r>
          </a:p>
        </p:txBody>
      </p:sp>
      <p:sp>
        <p:nvSpPr>
          <p:cNvPr id="3" name="Content Placeholder 2">
            <a:extLst>
              <a:ext uri="{FF2B5EF4-FFF2-40B4-BE49-F238E27FC236}">
                <a16:creationId xmlns:a16="http://schemas.microsoft.com/office/drawing/2014/main" id="{498C24AD-0011-0442-B156-84992B19C219}"/>
              </a:ext>
            </a:extLst>
          </p:cNvPr>
          <p:cNvSpPr>
            <a:spLocks noGrp="1"/>
          </p:cNvSpPr>
          <p:nvPr>
            <p:ph idx="1"/>
          </p:nvPr>
        </p:nvSpPr>
        <p:spPr>
          <a:xfrm>
            <a:off x="1103312" y="1840838"/>
            <a:ext cx="9544635" cy="4475747"/>
          </a:xfrm>
        </p:spPr>
        <p:txBody>
          <a:bodyPr>
            <a:normAutofit/>
          </a:bodyPr>
          <a:lstStyle/>
          <a:p>
            <a:r>
              <a:rPr lang="en-US" dirty="0"/>
              <a:t>Technical Lead/Architect @ </a:t>
            </a:r>
            <a:r>
              <a:rPr lang="en-US" dirty="0" err="1"/>
              <a:t>MedAcuity</a:t>
            </a:r>
            <a:r>
              <a:rPr lang="en-US" dirty="0"/>
              <a:t> Software</a:t>
            </a:r>
          </a:p>
          <a:p>
            <a:pPr lvl="1"/>
            <a:r>
              <a:rPr lang="en-US" dirty="0"/>
              <a:t>MedTech Consulting</a:t>
            </a:r>
          </a:p>
          <a:p>
            <a:pPr lvl="1"/>
            <a:r>
              <a:rPr lang="en-US" dirty="0"/>
              <a:t>Specializing in software compliant w/ ISO13485:2016 and ISO/IEC62304</a:t>
            </a:r>
          </a:p>
          <a:p>
            <a:pPr lvl="1"/>
            <a:r>
              <a:rPr lang="en-US" dirty="0">
                <a:hlinkClick r:id="rId2"/>
              </a:rPr>
              <a:t>https://www.medacuitysoftware.com/</a:t>
            </a:r>
            <a:endParaRPr lang="en-US" dirty="0"/>
          </a:p>
          <a:p>
            <a:r>
              <a:rPr lang="en-US" dirty="0"/>
              <a:t>Previous</a:t>
            </a:r>
          </a:p>
          <a:p>
            <a:pPr lvl="1"/>
            <a:r>
              <a:rPr lang="en-US" dirty="0"/>
              <a:t>CTO/Director of Cloud @ </a:t>
            </a:r>
            <a:r>
              <a:rPr lang="en-US" dirty="0" err="1"/>
              <a:t>Beco</a:t>
            </a:r>
            <a:r>
              <a:rPr lang="en-US" dirty="0"/>
              <a:t>/Convene Technology</a:t>
            </a:r>
          </a:p>
          <a:p>
            <a:pPr lvl="2"/>
            <a:r>
              <a:rPr lang="en-US" dirty="0"/>
              <a:t>IoT/Mobile/Cloud system for Experiential User Engagement </a:t>
            </a:r>
          </a:p>
          <a:p>
            <a:pPr lvl="2"/>
            <a:r>
              <a:rPr lang="en-US" dirty="0"/>
              <a:t>Big-Data for the CRE Stakeholder</a:t>
            </a:r>
          </a:p>
          <a:p>
            <a:pPr lvl="1"/>
            <a:r>
              <a:rPr lang="en-US" dirty="0"/>
              <a:t>Sr. Tech Staff @ Systems &amp; Technology Research LLC</a:t>
            </a:r>
          </a:p>
          <a:p>
            <a:pPr lvl="2"/>
            <a:r>
              <a:rPr lang="en-US" dirty="0"/>
              <a:t>DoD/IC Research into </a:t>
            </a:r>
            <a:r>
              <a:rPr lang="en-US" dirty="0" err="1"/>
              <a:t>UxV</a:t>
            </a:r>
            <a:r>
              <a:rPr lang="en-US" dirty="0"/>
              <a:t> navigation, Vision, ML, Cyber</a:t>
            </a:r>
          </a:p>
          <a:p>
            <a:pPr lvl="2"/>
            <a:r>
              <a:rPr lang="en-US" dirty="0"/>
              <a:t>Hyper-scale data processing via private cloud systems</a:t>
            </a:r>
          </a:p>
        </p:txBody>
      </p:sp>
      <p:sp>
        <p:nvSpPr>
          <p:cNvPr id="6" name="Date Placeholder 5">
            <a:extLst>
              <a:ext uri="{FF2B5EF4-FFF2-40B4-BE49-F238E27FC236}">
                <a16:creationId xmlns:a16="http://schemas.microsoft.com/office/drawing/2014/main" id="{8AE2DAD8-EB4E-564C-B553-85F5C73F40CF}"/>
              </a:ext>
            </a:extLst>
          </p:cNvPr>
          <p:cNvSpPr>
            <a:spLocks noGrp="1"/>
          </p:cNvSpPr>
          <p:nvPr>
            <p:ph type="dt" sz="half" idx="10"/>
          </p:nvPr>
        </p:nvSpPr>
        <p:spPr/>
        <p:txBody>
          <a:bodyPr/>
          <a:lstStyle/>
          <a:p>
            <a:r>
              <a:rPr lang="en-US"/>
              <a:t>3/21/2019</a:t>
            </a:r>
            <a:endParaRPr lang="en-US" dirty="0"/>
          </a:p>
        </p:txBody>
      </p:sp>
      <p:sp>
        <p:nvSpPr>
          <p:cNvPr id="7" name="Footer Placeholder 6">
            <a:extLst>
              <a:ext uri="{FF2B5EF4-FFF2-40B4-BE49-F238E27FC236}">
                <a16:creationId xmlns:a16="http://schemas.microsoft.com/office/drawing/2014/main" id="{E61D4A46-4212-024F-BC5C-B6740DF56F35}"/>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8" name="Slide Number Placeholder 7">
            <a:extLst>
              <a:ext uri="{FF2B5EF4-FFF2-40B4-BE49-F238E27FC236}">
                <a16:creationId xmlns:a16="http://schemas.microsoft.com/office/drawing/2014/main" id="{44806036-8DBF-884F-BB48-BF7D0E3EE53D}"/>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767012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2EFA-A617-6843-8964-5FF859482925}"/>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41FCDE88-E47E-FB4F-83AB-D1ED9C571C29}"/>
              </a:ext>
            </a:extLst>
          </p:cNvPr>
          <p:cNvSpPr>
            <a:spLocks noGrp="1"/>
          </p:cNvSpPr>
          <p:nvPr>
            <p:ph idx="1"/>
          </p:nvPr>
        </p:nvSpPr>
        <p:spPr>
          <a:xfrm>
            <a:off x="878305" y="1347538"/>
            <a:ext cx="9853863" cy="5057744"/>
          </a:xfrm>
        </p:spPr>
        <p:txBody>
          <a:bodyPr>
            <a:normAutofit/>
          </a:bodyPr>
          <a:lstStyle/>
          <a:p>
            <a:r>
              <a:rPr lang="en-US" dirty="0"/>
              <a:t>For the simple, non-redundant case</a:t>
            </a:r>
          </a:p>
          <a:p>
            <a:pPr lvl="1"/>
            <a:r>
              <a:rPr lang="en-US" dirty="0"/>
              <a:t>Metal is king. Bar none. This laptop matches a m5.xlarge at ~1/5</a:t>
            </a:r>
            <a:r>
              <a:rPr lang="en-US" baseline="30000" dirty="0"/>
              <a:t>th</a:t>
            </a:r>
            <a:r>
              <a:rPr lang="en-US" dirty="0"/>
              <a:t> the cost ratio</a:t>
            </a:r>
          </a:p>
          <a:p>
            <a:pPr lvl="1"/>
            <a:r>
              <a:rPr lang="en-US" dirty="0"/>
              <a:t>DBaaS has certain price/performance points where its maybe worthwhile</a:t>
            </a:r>
          </a:p>
          <a:p>
            <a:pPr lvl="1"/>
            <a:r>
              <a:rPr lang="en-US" dirty="0"/>
              <a:t>DevOps for this case is easy</a:t>
            </a:r>
          </a:p>
          <a:p>
            <a:pPr lvl="2"/>
            <a:r>
              <a:rPr lang="en-US" dirty="0"/>
              <a:t>Do some analysis</a:t>
            </a:r>
          </a:p>
          <a:p>
            <a:pPr lvl="2"/>
            <a:r>
              <a:rPr lang="en-US" dirty="0"/>
              <a:t>If run-your-own is cheaper (EC2) then do it!</a:t>
            </a:r>
          </a:p>
          <a:p>
            <a:r>
              <a:rPr lang="en-US" dirty="0"/>
              <a:t>Future Work: Complex Cases: Multi-master, Replicas</a:t>
            </a:r>
          </a:p>
          <a:p>
            <a:pPr lvl="1"/>
            <a:r>
              <a:rPr lang="en-US" dirty="0"/>
              <a:t>The story is much less clear </a:t>
            </a:r>
          </a:p>
          <a:p>
            <a:pPr lvl="2"/>
            <a:r>
              <a:rPr lang="en-US" dirty="0"/>
              <a:t>How much is DevOps time worth?</a:t>
            </a:r>
          </a:p>
          <a:p>
            <a:pPr lvl="1"/>
            <a:r>
              <a:rPr lang="en-US" dirty="0"/>
              <a:t>Know of companies spending substantial engineering $ to avoid DBaaS</a:t>
            </a:r>
          </a:p>
          <a:p>
            <a:pPr lvl="1"/>
            <a:r>
              <a:rPr lang="en-US" dirty="0"/>
              <a:t>Understand and test the failure cases. Try that with DBaaS.</a:t>
            </a:r>
          </a:p>
        </p:txBody>
      </p:sp>
      <p:sp>
        <p:nvSpPr>
          <p:cNvPr id="4" name="Date Placeholder 3">
            <a:extLst>
              <a:ext uri="{FF2B5EF4-FFF2-40B4-BE49-F238E27FC236}">
                <a16:creationId xmlns:a16="http://schemas.microsoft.com/office/drawing/2014/main" id="{FCDC852E-6B3D-D245-9C35-3A9A17231C0F}"/>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75CB1556-B4BB-6549-8759-13BE53827D46}"/>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6ED40DE8-2E7A-9B4F-8988-8273126F962E}"/>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710888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5360-F803-3C42-AF8D-F57A7E313E0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4982F83-CD13-FD47-8480-E28B2AFB7F41}"/>
              </a:ext>
            </a:extLst>
          </p:cNvPr>
          <p:cNvSpPr>
            <a:spLocks noGrp="1"/>
          </p:cNvSpPr>
          <p:nvPr>
            <p:ph idx="1"/>
          </p:nvPr>
        </p:nvSpPr>
        <p:spPr/>
        <p:txBody>
          <a:bodyPr/>
          <a:lstStyle/>
          <a:p>
            <a:r>
              <a:rPr lang="en-US" dirty="0"/>
              <a:t>It is OK to solve problems by throwing $ at them</a:t>
            </a:r>
          </a:p>
          <a:p>
            <a:pPr lvl="1"/>
            <a:r>
              <a:rPr lang="en-US" dirty="0"/>
              <a:t>Should at least understand what you are paying for.</a:t>
            </a:r>
          </a:p>
          <a:p>
            <a:pPr lvl="1"/>
            <a:r>
              <a:rPr lang="en-US" dirty="0"/>
              <a:t>Are you getting what you need</a:t>
            </a:r>
          </a:p>
          <a:p>
            <a:r>
              <a:rPr lang="en-US" dirty="0"/>
              <a:t>The obvious solution may not be the right solution</a:t>
            </a:r>
          </a:p>
          <a:p>
            <a:pPr lvl="1"/>
            <a:r>
              <a:rPr lang="en-US" dirty="0"/>
              <a:t>EC2 may be better than RDS for large sizes</a:t>
            </a:r>
          </a:p>
          <a:p>
            <a:r>
              <a:rPr lang="en-US" dirty="0"/>
              <a:t>Don’t boil the ocean</a:t>
            </a:r>
          </a:p>
          <a:p>
            <a:pPr lvl="1"/>
            <a:r>
              <a:rPr lang="en-US" dirty="0"/>
              <a:t>Understand your redundancy and DR requirements</a:t>
            </a:r>
          </a:p>
          <a:p>
            <a:pPr lvl="1"/>
            <a:r>
              <a:rPr lang="en-US" dirty="0"/>
              <a:t>Build to fit with a little room to grow</a:t>
            </a:r>
          </a:p>
        </p:txBody>
      </p:sp>
      <p:sp>
        <p:nvSpPr>
          <p:cNvPr id="4" name="Date Placeholder 3">
            <a:extLst>
              <a:ext uri="{FF2B5EF4-FFF2-40B4-BE49-F238E27FC236}">
                <a16:creationId xmlns:a16="http://schemas.microsoft.com/office/drawing/2014/main" id="{CD4051EC-4570-564A-9E03-754C484B76AD}"/>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9BC31EA6-ABF0-BE48-921A-A87E7E561E48}"/>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F4F4554B-FE10-A54B-9D22-8B957E8AA612}"/>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563553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D873-DCAA-9248-A4C8-AD38DE721C7B}"/>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5FBBB0AF-80B2-4840-8B0B-E0286BBC40A0}"/>
              </a:ext>
            </a:extLst>
          </p:cNvPr>
          <p:cNvSpPr>
            <a:spLocks noGrp="1"/>
          </p:cNvSpPr>
          <p:nvPr>
            <p:ph idx="1"/>
          </p:nvPr>
        </p:nvSpPr>
        <p:spPr>
          <a:xfrm>
            <a:off x="481264" y="1540042"/>
            <a:ext cx="10709476" cy="4708357"/>
          </a:xfrm>
        </p:spPr>
        <p:txBody>
          <a:bodyPr>
            <a:normAutofit fontScale="92500" lnSpcReduction="20000"/>
          </a:bodyPr>
          <a:lstStyle/>
          <a:p>
            <a:r>
              <a:rPr lang="en-US" dirty="0"/>
              <a:t>Expand the Trade Study</a:t>
            </a:r>
          </a:p>
          <a:p>
            <a:pPr lvl="1"/>
            <a:r>
              <a:rPr lang="en-US" dirty="0"/>
              <a:t>Metal Configurations / Co-Lo (rent-a-box)</a:t>
            </a:r>
          </a:p>
          <a:p>
            <a:pPr lvl="1"/>
            <a:r>
              <a:rPr lang="en-US" dirty="0"/>
              <a:t>Private Clouds </a:t>
            </a:r>
          </a:p>
          <a:p>
            <a:pPr lvl="2"/>
            <a:r>
              <a:rPr lang="en-US" dirty="0"/>
              <a:t>Nutanix, DC/OS on Metal, Tectonic/OpenShift on Metal</a:t>
            </a:r>
          </a:p>
          <a:p>
            <a:pPr lvl="2"/>
            <a:r>
              <a:rPr lang="en-US" dirty="0"/>
              <a:t>Various SDS solutions (</a:t>
            </a:r>
            <a:r>
              <a:rPr lang="en-US" dirty="0" err="1"/>
              <a:t>OpenEBS</a:t>
            </a:r>
            <a:r>
              <a:rPr lang="en-US" dirty="0"/>
              <a:t>, </a:t>
            </a:r>
            <a:r>
              <a:rPr lang="en-US" dirty="0" err="1"/>
              <a:t>Portworx</a:t>
            </a:r>
            <a:r>
              <a:rPr lang="en-US" dirty="0"/>
              <a:t>, Rook, </a:t>
            </a:r>
            <a:r>
              <a:rPr lang="en-US" dirty="0" err="1"/>
              <a:t>ScaleIO</a:t>
            </a:r>
            <a:r>
              <a:rPr lang="en-US" dirty="0"/>
              <a:t>, etc.)</a:t>
            </a:r>
          </a:p>
          <a:p>
            <a:pPr lvl="1"/>
            <a:r>
              <a:rPr lang="en-US" dirty="0"/>
              <a:t>Public Clouds</a:t>
            </a:r>
          </a:p>
          <a:p>
            <a:pPr lvl="2"/>
            <a:r>
              <a:rPr lang="en-US" dirty="0"/>
              <a:t>Azure, Rackspace, Digital Ocean, Google Cloud</a:t>
            </a:r>
          </a:p>
          <a:p>
            <a:r>
              <a:rPr lang="en-US" dirty="0"/>
              <a:t>Refine the approach</a:t>
            </a:r>
          </a:p>
          <a:p>
            <a:pPr lvl="1"/>
            <a:r>
              <a:rPr lang="en-US" dirty="0"/>
              <a:t>Optimization </a:t>
            </a:r>
          </a:p>
          <a:p>
            <a:pPr lvl="2"/>
            <a:r>
              <a:rPr lang="en-US" dirty="0"/>
              <a:t>Anyone want to help tune PG in docker for each AWS EC2 instance type/disk setup?</a:t>
            </a:r>
          </a:p>
          <a:p>
            <a:pPr lvl="1"/>
            <a:r>
              <a:rPr lang="en-US" dirty="0"/>
              <a:t>Additional considerations </a:t>
            </a:r>
          </a:p>
          <a:p>
            <a:pPr lvl="2"/>
            <a:r>
              <a:rPr lang="en-US" dirty="0"/>
              <a:t>Technical </a:t>
            </a:r>
          </a:p>
          <a:p>
            <a:pPr lvl="2"/>
            <a:r>
              <a:rPr lang="en-US" dirty="0"/>
              <a:t>Cost</a:t>
            </a:r>
          </a:p>
          <a:p>
            <a:r>
              <a:rPr lang="en-US" dirty="0"/>
              <a:t>Focus is still on TCO for a given set of requirements ($/month/TPS)</a:t>
            </a:r>
          </a:p>
          <a:p>
            <a:pPr lvl="1"/>
            <a:endParaRPr lang="en-US" dirty="0"/>
          </a:p>
        </p:txBody>
      </p:sp>
      <p:sp>
        <p:nvSpPr>
          <p:cNvPr id="4" name="Date Placeholder 3">
            <a:extLst>
              <a:ext uri="{FF2B5EF4-FFF2-40B4-BE49-F238E27FC236}">
                <a16:creationId xmlns:a16="http://schemas.microsoft.com/office/drawing/2014/main" id="{34C5C411-6C99-DB42-83D1-D4940A289A80}"/>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D5ACC473-C101-0149-B922-3C33BFA34BE8}"/>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B4D98C5B-150D-9F47-9793-48AA62F4D36C}"/>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4220377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BCA9-7095-994C-9DA1-C2EC9243CCC4}"/>
              </a:ext>
            </a:extLst>
          </p:cNvPr>
          <p:cNvSpPr>
            <a:spLocks noGrp="1"/>
          </p:cNvSpPr>
          <p:nvPr>
            <p:ph type="title"/>
          </p:nvPr>
        </p:nvSpPr>
        <p:spPr/>
        <p:txBody>
          <a:bodyPr/>
          <a:lstStyle/>
          <a:p>
            <a:r>
              <a:rPr lang="en-US" dirty="0"/>
              <a:t>Enhancement Opportunities</a:t>
            </a:r>
          </a:p>
        </p:txBody>
      </p:sp>
      <p:sp>
        <p:nvSpPr>
          <p:cNvPr id="3" name="Content Placeholder 2">
            <a:extLst>
              <a:ext uri="{FF2B5EF4-FFF2-40B4-BE49-F238E27FC236}">
                <a16:creationId xmlns:a16="http://schemas.microsoft.com/office/drawing/2014/main" id="{BA3D8B59-6B8E-2342-B2FB-16A713EAEE01}"/>
              </a:ext>
            </a:extLst>
          </p:cNvPr>
          <p:cNvSpPr>
            <a:spLocks noGrp="1"/>
          </p:cNvSpPr>
          <p:nvPr>
            <p:ph idx="1"/>
          </p:nvPr>
        </p:nvSpPr>
        <p:spPr>
          <a:xfrm>
            <a:off x="818148" y="1323474"/>
            <a:ext cx="9962148" cy="5081808"/>
          </a:xfrm>
        </p:spPr>
        <p:txBody>
          <a:bodyPr>
            <a:normAutofit/>
          </a:bodyPr>
          <a:lstStyle/>
          <a:p>
            <a:r>
              <a:rPr lang="en-US" dirty="0"/>
              <a:t>These are some ideas to make PG even better</a:t>
            </a:r>
          </a:p>
          <a:p>
            <a:r>
              <a:rPr lang="en-US" dirty="0"/>
              <a:t>DevOps Enhancements</a:t>
            </a:r>
          </a:p>
          <a:p>
            <a:pPr lvl="1"/>
            <a:r>
              <a:rPr lang="en-US" dirty="0"/>
              <a:t>Quiesce for filesystems with Atomic </a:t>
            </a:r>
            <a:r>
              <a:rPr lang="en-US" dirty="0" err="1"/>
              <a:t>CoW</a:t>
            </a:r>
            <a:r>
              <a:rPr lang="en-US" dirty="0"/>
              <a:t> snapshots </a:t>
            </a:r>
          </a:p>
          <a:p>
            <a:pPr lvl="2"/>
            <a:r>
              <a:rPr lang="en-US" dirty="0"/>
              <a:t>Matters more for split Data / WAL</a:t>
            </a:r>
          </a:p>
          <a:p>
            <a:pPr lvl="2"/>
            <a:r>
              <a:rPr lang="en-US" dirty="0"/>
              <a:t>Some SDS vendors support this (</a:t>
            </a:r>
            <a:r>
              <a:rPr lang="en-US" dirty="0" err="1"/>
              <a:t>Portworx</a:t>
            </a:r>
            <a:r>
              <a:rPr lang="en-US" dirty="0"/>
              <a:t>)</a:t>
            </a:r>
          </a:p>
          <a:p>
            <a:pPr lvl="2"/>
            <a:r>
              <a:rPr lang="en-US" dirty="0"/>
              <a:t>Something like a CHECKPOINT_AND_PAUSE</a:t>
            </a:r>
          </a:p>
          <a:p>
            <a:pPr lvl="1"/>
            <a:r>
              <a:rPr lang="en-US" dirty="0"/>
              <a:t>Consistent Backup to Blob Storage</a:t>
            </a:r>
          </a:p>
          <a:p>
            <a:pPr lvl="2"/>
            <a:r>
              <a:rPr lang="en-US" dirty="0"/>
              <a:t>Maybe a </a:t>
            </a:r>
            <a:r>
              <a:rPr lang="en-US" dirty="0" err="1"/>
              <a:t>pg_cloud_dump</a:t>
            </a:r>
            <a:endParaRPr lang="en-US" dirty="0"/>
          </a:p>
          <a:p>
            <a:pPr lvl="2"/>
            <a:r>
              <a:rPr lang="en-US" dirty="0"/>
              <a:t>Loadable module</a:t>
            </a:r>
          </a:p>
          <a:p>
            <a:pPr lvl="1"/>
            <a:r>
              <a:rPr lang="en-US" dirty="0"/>
              <a:t>Data FEC instead of data checksums</a:t>
            </a:r>
          </a:p>
          <a:p>
            <a:pPr lvl="2"/>
            <a:r>
              <a:rPr lang="en-US" dirty="0"/>
              <a:t>Are data checksums really useful if you can’t recover</a:t>
            </a:r>
          </a:p>
        </p:txBody>
      </p:sp>
      <p:sp>
        <p:nvSpPr>
          <p:cNvPr id="4" name="Date Placeholder 3">
            <a:extLst>
              <a:ext uri="{FF2B5EF4-FFF2-40B4-BE49-F238E27FC236}">
                <a16:creationId xmlns:a16="http://schemas.microsoft.com/office/drawing/2014/main" id="{C51A8303-63CF-8A42-8B69-3336B0A65DB9}"/>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A7347C54-A1FF-AA48-A3F0-93F4B97048E6}"/>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53692AD8-3AAD-3646-9B10-2CF80A87966B}"/>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148156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4341-702A-D549-926E-30E0724A4347}"/>
              </a:ext>
            </a:extLst>
          </p:cNvPr>
          <p:cNvSpPr>
            <a:spLocks noGrp="1"/>
          </p:cNvSpPr>
          <p:nvPr>
            <p:ph type="title"/>
          </p:nvPr>
        </p:nvSpPr>
        <p:spPr/>
        <p:txBody>
          <a:bodyPr/>
          <a:lstStyle/>
          <a:p>
            <a:r>
              <a:rPr lang="en-US" dirty="0"/>
              <a:t>Questions and Discussion</a:t>
            </a:r>
          </a:p>
        </p:txBody>
      </p:sp>
      <p:sp>
        <p:nvSpPr>
          <p:cNvPr id="4" name="Date Placeholder 3">
            <a:extLst>
              <a:ext uri="{FF2B5EF4-FFF2-40B4-BE49-F238E27FC236}">
                <a16:creationId xmlns:a16="http://schemas.microsoft.com/office/drawing/2014/main" id="{FA3B3CC7-AFD1-624B-B1C5-C1C9D0F71189}"/>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720483F0-B644-D24A-8F70-B0D10CEAA84B}"/>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74FCB0E1-8677-4E41-8772-813EA637639C}"/>
              </a:ext>
            </a:extLst>
          </p:cNvPr>
          <p:cNvSpPr>
            <a:spLocks noGrp="1"/>
          </p:cNvSpPr>
          <p:nvPr>
            <p:ph type="sldNum" sz="quarter" idx="12"/>
          </p:nvPr>
        </p:nvSpPr>
        <p:spPr/>
        <p:txBody>
          <a:bodyPr/>
          <a:lstStyle/>
          <a:p>
            <a:fld id="{D57F1E4F-1CFF-5643-939E-02111984F565}" type="slidenum">
              <a:rPr lang="en-US" smtClean="0"/>
              <a:t>24</a:t>
            </a:fld>
            <a:endParaRPr lang="en-US" dirty="0"/>
          </a:p>
        </p:txBody>
      </p:sp>
      <p:sp>
        <p:nvSpPr>
          <p:cNvPr id="7" name="TextBox 6">
            <a:extLst>
              <a:ext uri="{FF2B5EF4-FFF2-40B4-BE49-F238E27FC236}">
                <a16:creationId xmlns:a16="http://schemas.microsoft.com/office/drawing/2014/main" id="{657920D1-C804-994A-B98D-F26E693CB374}"/>
              </a:ext>
            </a:extLst>
          </p:cNvPr>
          <p:cNvSpPr txBox="1"/>
          <p:nvPr/>
        </p:nvSpPr>
        <p:spPr>
          <a:xfrm>
            <a:off x="1746584" y="2979366"/>
            <a:ext cx="8698831" cy="1754326"/>
          </a:xfrm>
          <a:prstGeom prst="rect">
            <a:avLst/>
          </a:prstGeom>
          <a:noFill/>
        </p:spPr>
        <p:txBody>
          <a:bodyPr wrap="square" rtlCol="0">
            <a:spAutoFit/>
          </a:bodyPr>
          <a:lstStyle/>
          <a:p>
            <a:pPr algn="ctr"/>
            <a:r>
              <a:rPr lang="en-US" sz="3600" dirty="0"/>
              <a:t>Thanks for your attention.</a:t>
            </a:r>
          </a:p>
          <a:p>
            <a:endParaRPr lang="en-US" sz="3600" dirty="0"/>
          </a:p>
          <a:p>
            <a:pPr algn="ctr"/>
            <a:r>
              <a:rPr lang="en-US" sz="3600" dirty="0"/>
              <a:t>Questions? </a:t>
            </a:r>
          </a:p>
        </p:txBody>
      </p:sp>
      <p:sp>
        <p:nvSpPr>
          <p:cNvPr id="3" name="TextBox 2">
            <a:extLst>
              <a:ext uri="{FF2B5EF4-FFF2-40B4-BE49-F238E27FC236}">
                <a16:creationId xmlns:a16="http://schemas.microsoft.com/office/drawing/2014/main" id="{B9551905-59AC-3F44-8661-1ADB909EC4BD}"/>
              </a:ext>
            </a:extLst>
          </p:cNvPr>
          <p:cNvSpPr txBox="1"/>
          <p:nvPr/>
        </p:nvSpPr>
        <p:spPr>
          <a:xfrm>
            <a:off x="914400" y="4944981"/>
            <a:ext cx="10539663" cy="923330"/>
          </a:xfrm>
          <a:prstGeom prst="rect">
            <a:avLst/>
          </a:prstGeom>
          <a:noFill/>
        </p:spPr>
        <p:txBody>
          <a:bodyPr wrap="square" rtlCol="0">
            <a:spAutoFit/>
          </a:bodyPr>
          <a:lstStyle/>
          <a:p>
            <a:r>
              <a:rPr lang="en-US" dirty="0"/>
              <a:t>Presentation, Code and Raw Test Data at:</a:t>
            </a:r>
          </a:p>
          <a:p>
            <a:r>
              <a:rPr lang="en-US" dirty="0">
                <a:hlinkClick r:id="rId2"/>
              </a:rPr>
              <a:t>https://github.com/jzampieron/pgconf2019/tree/master</a:t>
            </a:r>
            <a:endParaRPr lang="en-US" dirty="0"/>
          </a:p>
          <a:p>
            <a:endParaRPr lang="en-US" dirty="0"/>
          </a:p>
        </p:txBody>
      </p:sp>
    </p:spTree>
    <p:extLst>
      <p:ext uri="{BB962C8B-B14F-4D97-AF65-F5344CB8AC3E}">
        <p14:creationId xmlns:p14="http://schemas.microsoft.com/office/powerpoint/2010/main" val="1501694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B51F-C0C4-3840-BF5B-F7206A592C55}"/>
              </a:ext>
            </a:extLst>
          </p:cNvPr>
          <p:cNvSpPr>
            <a:spLocks noGrp="1"/>
          </p:cNvSpPr>
          <p:nvPr>
            <p:ph type="title"/>
          </p:nvPr>
        </p:nvSpPr>
        <p:spPr/>
        <p:txBody>
          <a:bodyPr/>
          <a:lstStyle/>
          <a:p>
            <a:r>
              <a:rPr lang="en-US" dirty="0"/>
              <a:t>Extra Material</a:t>
            </a:r>
          </a:p>
        </p:txBody>
      </p:sp>
      <p:sp>
        <p:nvSpPr>
          <p:cNvPr id="3" name="Content Placeholder 2">
            <a:extLst>
              <a:ext uri="{FF2B5EF4-FFF2-40B4-BE49-F238E27FC236}">
                <a16:creationId xmlns:a16="http://schemas.microsoft.com/office/drawing/2014/main" id="{3093E383-6C78-5A47-B338-F8C7C1DC351C}"/>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F39E177-F106-414A-BF42-51601A356750}"/>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7C564C07-03AC-D94B-905F-B821368A9179}"/>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CFFBE9A3-F261-5A43-AA43-EC549C6E58B8}"/>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008189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111F-7C98-6D44-8028-1680899CDA77}"/>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91DC463-693A-EB4D-A49D-84692F13F6DC}"/>
              </a:ext>
            </a:extLst>
          </p:cNvPr>
          <p:cNvSpPr>
            <a:spLocks noGrp="1"/>
          </p:cNvSpPr>
          <p:nvPr>
            <p:ph idx="1"/>
          </p:nvPr>
        </p:nvSpPr>
        <p:spPr/>
        <p:txBody>
          <a:bodyPr/>
          <a:lstStyle/>
          <a:p>
            <a:r>
              <a:rPr lang="en-US" dirty="0"/>
              <a:t>Where did this talk come from?</a:t>
            </a:r>
          </a:p>
          <a:p>
            <a:pPr lvl="1"/>
            <a:r>
              <a:rPr lang="en-US" dirty="0"/>
              <a:t>Lessons learned running PG in the Cloud</a:t>
            </a:r>
          </a:p>
          <a:p>
            <a:r>
              <a:rPr lang="en-US" dirty="0"/>
              <a:t>Balancing DevOps, Data Science and R&amp;D</a:t>
            </a:r>
          </a:p>
          <a:p>
            <a:pPr lvl="1"/>
            <a:r>
              <a:rPr lang="en-US" dirty="0"/>
              <a:t>Trying to understand Total Cost of Ownership</a:t>
            </a:r>
          </a:p>
          <a:p>
            <a:pPr lvl="2"/>
            <a:r>
              <a:rPr lang="en-US" dirty="0"/>
              <a:t>NRE</a:t>
            </a:r>
          </a:p>
          <a:p>
            <a:pPr lvl="2"/>
            <a:r>
              <a:rPr lang="en-US" dirty="0"/>
              <a:t>Recurring </a:t>
            </a:r>
            <a:r>
              <a:rPr lang="en-US" dirty="0" err="1"/>
              <a:t>OpEx</a:t>
            </a:r>
            <a:r>
              <a:rPr lang="en-US" dirty="0"/>
              <a:t> vs </a:t>
            </a:r>
            <a:r>
              <a:rPr lang="en-US" dirty="0" err="1"/>
              <a:t>CapEx</a:t>
            </a:r>
            <a:endParaRPr lang="en-US" dirty="0"/>
          </a:p>
          <a:p>
            <a:pPr lvl="2"/>
            <a:r>
              <a:rPr lang="en-US" dirty="0"/>
              <a:t>DX</a:t>
            </a:r>
          </a:p>
          <a:p>
            <a:r>
              <a:rPr lang="en-US" dirty="0"/>
              <a:t>How does produce lifecycle fit into these considerations?</a:t>
            </a:r>
          </a:p>
          <a:p>
            <a:r>
              <a:rPr lang="en-US" dirty="0"/>
              <a:t>Learning to ask the correct questions</a:t>
            </a:r>
          </a:p>
        </p:txBody>
      </p:sp>
      <p:sp>
        <p:nvSpPr>
          <p:cNvPr id="4" name="Date Placeholder 3">
            <a:extLst>
              <a:ext uri="{FF2B5EF4-FFF2-40B4-BE49-F238E27FC236}">
                <a16:creationId xmlns:a16="http://schemas.microsoft.com/office/drawing/2014/main" id="{18AB226A-4881-6E41-B466-D0DCEABFC240}"/>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471B8C2E-E242-FA47-B5D1-68E8A1EC9EDD}"/>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EE708D2C-74CD-CE4A-A04B-9DBC4C13523C}"/>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67597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EE3F4-14CD-9F4F-A094-EA7A52B39AD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9F36E3F-7F37-D342-803C-B5F132DE404E}"/>
              </a:ext>
            </a:extLst>
          </p:cNvPr>
          <p:cNvSpPr>
            <a:spLocks noGrp="1"/>
          </p:cNvSpPr>
          <p:nvPr>
            <p:ph idx="1"/>
          </p:nvPr>
        </p:nvSpPr>
        <p:spPr>
          <a:xfrm>
            <a:off x="782054" y="2052918"/>
            <a:ext cx="9570486" cy="4195481"/>
          </a:xfrm>
        </p:spPr>
        <p:txBody>
          <a:bodyPr/>
          <a:lstStyle/>
          <a:p>
            <a:r>
              <a:rPr lang="en-US" dirty="0"/>
              <a:t>Where did this talk come from?</a:t>
            </a:r>
          </a:p>
          <a:p>
            <a:pPr lvl="1"/>
            <a:r>
              <a:rPr lang="en-US" dirty="0"/>
              <a:t>Lessons learned running PG in the cloud </a:t>
            </a:r>
          </a:p>
          <a:p>
            <a:pPr lvl="1"/>
            <a:r>
              <a:rPr lang="en-US" dirty="0"/>
              <a:t>A startup needing to be efficient to survive</a:t>
            </a:r>
          </a:p>
          <a:p>
            <a:r>
              <a:rPr lang="en-US" dirty="0"/>
              <a:t>Goals</a:t>
            </a:r>
          </a:p>
          <a:p>
            <a:pPr lvl="1"/>
            <a:r>
              <a:rPr lang="en-US" dirty="0"/>
              <a:t>System engineering approach to PG solutions</a:t>
            </a:r>
          </a:p>
          <a:p>
            <a:pPr lvl="1"/>
            <a:r>
              <a:rPr lang="en-US" dirty="0"/>
              <a:t>Provoke thoughts: Data and Example to guide evaluating your own situation</a:t>
            </a:r>
          </a:p>
          <a:p>
            <a:r>
              <a:rPr lang="en-US" dirty="0"/>
              <a:t>Non-goals </a:t>
            </a:r>
          </a:p>
          <a:p>
            <a:pPr lvl="1"/>
            <a:r>
              <a:rPr lang="en-US" dirty="0"/>
              <a:t>Exhaustive PG performance or cost studies</a:t>
            </a:r>
          </a:p>
          <a:p>
            <a:pPr lvl="1"/>
            <a:r>
              <a:rPr lang="en-US" dirty="0"/>
              <a:t>Tuning and tweaking every last ounce of $/TPS out of PG</a:t>
            </a:r>
          </a:p>
          <a:p>
            <a:pPr lvl="1"/>
            <a:endParaRPr lang="en-US" dirty="0"/>
          </a:p>
          <a:p>
            <a:pPr lvl="1"/>
            <a:endParaRPr lang="en-US" dirty="0"/>
          </a:p>
          <a:p>
            <a:pPr lvl="1"/>
            <a:endParaRPr lang="en-US" dirty="0"/>
          </a:p>
        </p:txBody>
      </p:sp>
      <p:sp>
        <p:nvSpPr>
          <p:cNvPr id="4" name="Date Placeholder 3">
            <a:extLst>
              <a:ext uri="{FF2B5EF4-FFF2-40B4-BE49-F238E27FC236}">
                <a16:creationId xmlns:a16="http://schemas.microsoft.com/office/drawing/2014/main" id="{696B2C6C-6F71-B348-B0D2-1EFDCF22F870}"/>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BF59E383-DD95-DD4E-AABE-D2D6BC678F64}"/>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3937673F-003B-C641-9A21-4199FB617777}"/>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49525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647F-602C-0A42-8AD3-9FD53E72D3A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D4443EE-3AD8-644F-99FE-6A55C7ACB4BB}"/>
              </a:ext>
            </a:extLst>
          </p:cNvPr>
          <p:cNvSpPr>
            <a:spLocks noGrp="1"/>
          </p:cNvSpPr>
          <p:nvPr>
            <p:ph idx="1"/>
          </p:nvPr>
        </p:nvSpPr>
        <p:spPr/>
        <p:txBody>
          <a:bodyPr/>
          <a:lstStyle/>
          <a:p>
            <a:r>
              <a:rPr lang="en-US" dirty="0"/>
              <a:t>Problem Statement</a:t>
            </a:r>
          </a:p>
          <a:p>
            <a:pPr lvl="1"/>
            <a:r>
              <a:rPr lang="en-US" dirty="0"/>
              <a:t>High volume/High concurrency data ingest (OLTP)</a:t>
            </a:r>
          </a:p>
          <a:p>
            <a:pPr lvl="1"/>
            <a:r>
              <a:rPr lang="en-US" dirty="0"/>
              <a:t>Real Time and Historical Analytics (OLAP)</a:t>
            </a:r>
          </a:p>
          <a:p>
            <a:pPr lvl="1"/>
            <a:r>
              <a:rPr lang="en-US" dirty="0"/>
              <a:t>Management/Provisioning and Production Fulfillment (ERP)</a:t>
            </a:r>
          </a:p>
          <a:p>
            <a:r>
              <a:rPr lang="en-US" dirty="0"/>
              <a:t>Assets &amp; Constraints</a:t>
            </a:r>
          </a:p>
          <a:p>
            <a:pPr lvl="1"/>
            <a:r>
              <a:rPr lang="en-US" dirty="0"/>
              <a:t>Limited budget (cloud credits)</a:t>
            </a:r>
          </a:p>
          <a:p>
            <a:pPr lvl="1"/>
            <a:r>
              <a:rPr lang="en-US" dirty="0"/>
              <a:t>Small Dev/Ops team</a:t>
            </a:r>
          </a:p>
          <a:p>
            <a:pPr lvl="1"/>
            <a:r>
              <a:rPr lang="en-US" dirty="0"/>
              <a:t>No legacy concerns </a:t>
            </a:r>
          </a:p>
          <a:p>
            <a:r>
              <a:rPr lang="en-US" dirty="0"/>
              <a:t>Time to market is critical</a:t>
            </a:r>
          </a:p>
          <a:p>
            <a:pPr lvl="1"/>
            <a:r>
              <a:rPr lang="en-US" dirty="0"/>
              <a:t>The first big customer just landed</a:t>
            </a:r>
          </a:p>
          <a:p>
            <a:endParaRPr lang="en-US" dirty="0"/>
          </a:p>
        </p:txBody>
      </p:sp>
      <p:sp>
        <p:nvSpPr>
          <p:cNvPr id="4" name="Date Placeholder 3">
            <a:extLst>
              <a:ext uri="{FF2B5EF4-FFF2-40B4-BE49-F238E27FC236}">
                <a16:creationId xmlns:a16="http://schemas.microsoft.com/office/drawing/2014/main" id="{E78F6680-6348-3B46-93A4-9289C5AF7C3E}"/>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8A85F9F8-4FEF-5C4E-8061-A5167149EA97}"/>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6360636E-A395-3946-AB6F-AFC239FFF783}"/>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719429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E443-A27B-F64D-AB5C-E8CEEFC30BDB}"/>
              </a:ext>
            </a:extLst>
          </p:cNvPr>
          <p:cNvSpPr>
            <a:spLocks noGrp="1"/>
          </p:cNvSpPr>
          <p:nvPr>
            <p:ph type="title"/>
          </p:nvPr>
        </p:nvSpPr>
        <p:spPr/>
        <p:txBody>
          <a:bodyPr/>
          <a:lstStyle/>
          <a:p>
            <a:r>
              <a:rPr lang="en-US" dirty="0"/>
              <a:t>Landing Pad – System Overview</a:t>
            </a:r>
          </a:p>
        </p:txBody>
      </p:sp>
      <p:sp>
        <p:nvSpPr>
          <p:cNvPr id="3" name="Content Placeholder 2">
            <a:extLst>
              <a:ext uri="{FF2B5EF4-FFF2-40B4-BE49-F238E27FC236}">
                <a16:creationId xmlns:a16="http://schemas.microsoft.com/office/drawing/2014/main" id="{FB9D6CFD-FF93-D74C-9905-707D81F010DF}"/>
              </a:ext>
            </a:extLst>
          </p:cNvPr>
          <p:cNvSpPr>
            <a:spLocks noGrp="1"/>
          </p:cNvSpPr>
          <p:nvPr>
            <p:ph idx="1"/>
          </p:nvPr>
        </p:nvSpPr>
        <p:spPr/>
        <p:txBody>
          <a:bodyPr/>
          <a:lstStyle/>
          <a:p>
            <a:r>
              <a:rPr lang="en-US" dirty="0"/>
              <a:t>Cloud Native Architecture </a:t>
            </a:r>
          </a:p>
          <a:p>
            <a:pPr lvl="1"/>
            <a:r>
              <a:rPr lang="en-US" dirty="0"/>
              <a:t>Azure</a:t>
            </a:r>
          </a:p>
          <a:p>
            <a:pPr lvl="1"/>
            <a:r>
              <a:rPr lang="en-US" dirty="0"/>
              <a:t>DC/OS – Mesos</a:t>
            </a:r>
          </a:p>
          <a:p>
            <a:pPr lvl="1"/>
            <a:r>
              <a:rPr lang="en-US" dirty="0"/>
              <a:t>Stateful</a:t>
            </a:r>
          </a:p>
          <a:p>
            <a:pPr lvl="2"/>
            <a:r>
              <a:rPr lang="en-US" dirty="0"/>
              <a:t>Postgres 9/10</a:t>
            </a:r>
          </a:p>
          <a:p>
            <a:pPr lvl="2"/>
            <a:r>
              <a:rPr lang="en-US" dirty="0"/>
              <a:t>Kafka</a:t>
            </a:r>
          </a:p>
          <a:p>
            <a:r>
              <a:rPr lang="en-US" dirty="0"/>
              <a:t>Stateful on dedicated VMs</a:t>
            </a:r>
          </a:p>
          <a:p>
            <a:pPr lvl="1"/>
            <a:r>
              <a:rPr lang="en-US" dirty="0"/>
              <a:t>I/O contention on shared VMs was problematic</a:t>
            </a:r>
          </a:p>
          <a:p>
            <a:r>
              <a:rPr lang="en-US" dirty="0"/>
              <a:t>Initial PG design focused only on required application performance</a:t>
            </a:r>
          </a:p>
          <a:p>
            <a:pPr lvl="1"/>
            <a:r>
              <a:rPr lang="en-US" dirty="0"/>
              <a:t>Expected PG load + headroom</a:t>
            </a:r>
          </a:p>
        </p:txBody>
      </p:sp>
      <p:sp>
        <p:nvSpPr>
          <p:cNvPr id="4" name="Date Placeholder 3">
            <a:extLst>
              <a:ext uri="{FF2B5EF4-FFF2-40B4-BE49-F238E27FC236}">
                <a16:creationId xmlns:a16="http://schemas.microsoft.com/office/drawing/2014/main" id="{83C418CA-2102-3B45-BB6F-123E75DC58A5}"/>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711EE6F3-5D04-A14E-A977-7D8A86F1A8E7}"/>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D30373C9-9107-3D46-9134-533C7114FA0B}"/>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310317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9E2C-4485-7945-8A2F-442211D7E110}"/>
              </a:ext>
            </a:extLst>
          </p:cNvPr>
          <p:cNvSpPr>
            <a:spLocks noGrp="1"/>
          </p:cNvSpPr>
          <p:nvPr>
            <p:ph type="title"/>
          </p:nvPr>
        </p:nvSpPr>
        <p:spPr/>
        <p:txBody>
          <a:bodyPr/>
          <a:lstStyle/>
          <a:p>
            <a:r>
              <a:rPr lang="en-US" dirty="0"/>
              <a:t>Landing Pad - PG</a:t>
            </a:r>
          </a:p>
        </p:txBody>
      </p:sp>
      <p:sp>
        <p:nvSpPr>
          <p:cNvPr id="3" name="Content Placeholder 2">
            <a:extLst>
              <a:ext uri="{FF2B5EF4-FFF2-40B4-BE49-F238E27FC236}">
                <a16:creationId xmlns:a16="http://schemas.microsoft.com/office/drawing/2014/main" id="{82289316-EB6D-1D4D-98AA-521597DE948C}"/>
              </a:ext>
            </a:extLst>
          </p:cNvPr>
          <p:cNvSpPr>
            <a:spLocks noGrp="1"/>
          </p:cNvSpPr>
          <p:nvPr>
            <p:ph idx="1"/>
          </p:nvPr>
        </p:nvSpPr>
        <p:spPr/>
        <p:txBody>
          <a:bodyPr/>
          <a:lstStyle/>
          <a:p>
            <a:r>
              <a:rPr lang="en-US" dirty="0"/>
              <a:t>PG was running on a Standard D32s v3 - $2885.15 / month</a:t>
            </a:r>
          </a:p>
          <a:p>
            <a:pPr lvl="1"/>
            <a:r>
              <a:rPr lang="en-US" dirty="0"/>
              <a:t>32 vCPU, 128G RAM w/ 128G AMD SSD - $1330.88/month (PAYG)</a:t>
            </a:r>
          </a:p>
          <a:p>
            <a:pPr lvl="1"/>
            <a:r>
              <a:rPr lang="en-US" dirty="0"/>
              <a:t>Data (4xP40 – 2TB – RAID0), Log (2xP40 – 2TB – RAID0)</a:t>
            </a:r>
          </a:p>
          <a:p>
            <a:pPr lvl="2"/>
            <a:r>
              <a:rPr lang="en-US" dirty="0"/>
              <a:t>6xP40 @ $259.05/month = $1554.27/month</a:t>
            </a:r>
          </a:p>
          <a:p>
            <a:pPr lvl="1"/>
            <a:r>
              <a:rPr lang="en-US" dirty="0"/>
              <a:t>Prices as of 17-March-2019</a:t>
            </a:r>
          </a:p>
          <a:p>
            <a:r>
              <a:rPr lang="en-US" dirty="0"/>
              <a:t>Also had a read-replica – Duplicate Machine</a:t>
            </a:r>
          </a:p>
          <a:p>
            <a:r>
              <a:rPr lang="en-US" dirty="0"/>
              <a:t>Spending ~$5500/month just on Postgres</a:t>
            </a:r>
          </a:p>
          <a:p>
            <a:r>
              <a:rPr lang="en-US" dirty="0"/>
              <a:t>Performance was ~6000TPS</a:t>
            </a:r>
          </a:p>
          <a:p>
            <a:r>
              <a:rPr lang="en-US" b="1" dirty="0"/>
              <a:t>Observation: Disks and I/O in the cloud is expensive!</a:t>
            </a:r>
          </a:p>
          <a:p>
            <a:pPr lvl="1"/>
            <a:r>
              <a:rPr lang="en-US" dirty="0"/>
              <a:t>First thought is usually… what did I do wrong?</a:t>
            </a:r>
          </a:p>
          <a:p>
            <a:endParaRPr lang="en-US" dirty="0"/>
          </a:p>
        </p:txBody>
      </p:sp>
      <p:sp>
        <p:nvSpPr>
          <p:cNvPr id="4" name="Date Placeholder 3">
            <a:extLst>
              <a:ext uri="{FF2B5EF4-FFF2-40B4-BE49-F238E27FC236}">
                <a16:creationId xmlns:a16="http://schemas.microsoft.com/office/drawing/2014/main" id="{EA2B635A-1C13-9747-898C-39AC8702D0D6}"/>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06991892-19E8-0147-896A-D693DC8E2818}"/>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F0E42F27-11C5-3540-B23F-3FED63AB1911}"/>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73517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6E7F-D8C6-6C43-B6D3-8F6AF69B00CF}"/>
              </a:ext>
            </a:extLst>
          </p:cNvPr>
          <p:cNvSpPr>
            <a:spLocks noGrp="1"/>
          </p:cNvSpPr>
          <p:nvPr>
            <p:ph type="title"/>
          </p:nvPr>
        </p:nvSpPr>
        <p:spPr/>
        <p:txBody>
          <a:bodyPr/>
          <a:lstStyle/>
          <a:p>
            <a:r>
              <a:rPr lang="en-US" dirty="0"/>
              <a:t>Dollars for Disks – The Wrong Way</a:t>
            </a:r>
          </a:p>
        </p:txBody>
      </p:sp>
      <p:sp>
        <p:nvSpPr>
          <p:cNvPr id="3" name="Content Placeholder 2">
            <a:extLst>
              <a:ext uri="{FF2B5EF4-FFF2-40B4-BE49-F238E27FC236}">
                <a16:creationId xmlns:a16="http://schemas.microsoft.com/office/drawing/2014/main" id="{A56F630C-5D39-AD43-B3E0-BB3F17CE8CA9}"/>
              </a:ext>
            </a:extLst>
          </p:cNvPr>
          <p:cNvSpPr>
            <a:spLocks noGrp="1"/>
          </p:cNvSpPr>
          <p:nvPr>
            <p:ph idx="1"/>
          </p:nvPr>
        </p:nvSpPr>
        <p:spPr/>
        <p:txBody>
          <a:bodyPr>
            <a:normAutofit/>
          </a:bodyPr>
          <a:lstStyle/>
          <a:p>
            <a:r>
              <a:rPr lang="en-US" dirty="0"/>
              <a:t>Scenario</a:t>
            </a:r>
          </a:p>
          <a:p>
            <a:pPr lvl="1"/>
            <a:r>
              <a:rPr lang="en-US" dirty="0"/>
              <a:t>At the time, we were on Azure and not moving. </a:t>
            </a:r>
          </a:p>
          <a:p>
            <a:pPr lvl="1"/>
            <a:r>
              <a:rPr lang="en-US" dirty="0"/>
              <a:t>Spending lots of $/month on disks</a:t>
            </a:r>
          </a:p>
          <a:p>
            <a:pPr lvl="1"/>
            <a:r>
              <a:rPr lang="en-US" dirty="0"/>
              <a:t>Are we getting what we are paying for?</a:t>
            </a:r>
          </a:p>
          <a:p>
            <a:pPr lvl="1"/>
            <a:r>
              <a:rPr lang="en-US" dirty="0"/>
              <a:t>What other options exist?</a:t>
            </a:r>
          </a:p>
          <a:p>
            <a:pPr lvl="1"/>
            <a:r>
              <a:rPr lang="en-US" dirty="0"/>
              <a:t>What do we really need?</a:t>
            </a:r>
          </a:p>
          <a:p>
            <a:r>
              <a:rPr lang="en-US" dirty="0"/>
              <a:t>How we landed in the above scenario is an interesting story itself…</a:t>
            </a:r>
          </a:p>
          <a:p>
            <a:r>
              <a:rPr lang="en-US" dirty="0"/>
              <a:t>Focus in on “what do we need” </a:t>
            </a:r>
          </a:p>
          <a:p>
            <a:pPr lvl="1"/>
            <a:r>
              <a:rPr lang="en-US" dirty="0"/>
              <a:t>With some measure of “Are we getting what we are paying for?”</a:t>
            </a:r>
          </a:p>
          <a:p>
            <a:pPr lvl="1"/>
            <a:r>
              <a:rPr lang="en-US" dirty="0"/>
              <a:t>Plus reasonable room to grow </a:t>
            </a:r>
          </a:p>
        </p:txBody>
      </p:sp>
      <p:sp>
        <p:nvSpPr>
          <p:cNvPr id="4" name="Date Placeholder 3">
            <a:extLst>
              <a:ext uri="{FF2B5EF4-FFF2-40B4-BE49-F238E27FC236}">
                <a16:creationId xmlns:a16="http://schemas.microsoft.com/office/drawing/2014/main" id="{6703BF5E-6C87-B94B-8D75-F0E697AEB91A}"/>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9CBB01E0-D0DE-A845-BF6D-9D4F4CE592F8}"/>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03DF1482-184E-494D-8F30-38CA0E7F9866}"/>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16904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9574-ACBC-CD4F-95AE-64F15CA626BE}"/>
              </a:ext>
            </a:extLst>
          </p:cNvPr>
          <p:cNvSpPr>
            <a:spLocks noGrp="1"/>
          </p:cNvSpPr>
          <p:nvPr>
            <p:ph type="title"/>
          </p:nvPr>
        </p:nvSpPr>
        <p:spPr/>
        <p:txBody>
          <a:bodyPr/>
          <a:lstStyle/>
          <a:p>
            <a:r>
              <a:rPr lang="en-US" dirty="0"/>
              <a:t>What do you need – System Eng.</a:t>
            </a:r>
          </a:p>
        </p:txBody>
      </p:sp>
      <p:sp>
        <p:nvSpPr>
          <p:cNvPr id="3" name="Content Placeholder 2">
            <a:extLst>
              <a:ext uri="{FF2B5EF4-FFF2-40B4-BE49-F238E27FC236}">
                <a16:creationId xmlns:a16="http://schemas.microsoft.com/office/drawing/2014/main" id="{D7EAF538-08E8-E44D-AE0E-3BA143B6961E}"/>
              </a:ext>
            </a:extLst>
          </p:cNvPr>
          <p:cNvSpPr>
            <a:spLocks noGrp="1"/>
          </p:cNvSpPr>
          <p:nvPr>
            <p:ph idx="1"/>
          </p:nvPr>
        </p:nvSpPr>
        <p:spPr/>
        <p:txBody>
          <a:bodyPr>
            <a:normAutofit/>
          </a:bodyPr>
          <a:lstStyle/>
          <a:p>
            <a:r>
              <a:rPr lang="en-US" dirty="0"/>
              <a:t>Looking at cost reducing the PG server (largest spend) </a:t>
            </a:r>
          </a:p>
          <a:p>
            <a:r>
              <a:rPr lang="en-US" dirty="0"/>
              <a:t>The rough approach – Trying “the right way”</a:t>
            </a:r>
          </a:p>
          <a:p>
            <a:pPr lvl="1"/>
            <a:r>
              <a:rPr lang="en-US" dirty="0"/>
              <a:t>Start with top-level customer visible requirements</a:t>
            </a:r>
          </a:p>
          <a:p>
            <a:pPr lvl="1"/>
            <a:r>
              <a:rPr lang="en-US" dirty="0"/>
              <a:t>Define some PG KPIs (derived requirements)</a:t>
            </a:r>
          </a:p>
          <a:p>
            <a:pPr lvl="1"/>
            <a:r>
              <a:rPr lang="en-US" dirty="0"/>
              <a:t>Survey the landscape </a:t>
            </a:r>
          </a:p>
          <a:p>
            <a:pPr lvl="1"/>
            <a:r>
              <a:rPr lang="en-US" dirty="0"/>
              <a:t>Identify limitations</a:t>
            </a:r>
          </a:p>
          <a:p>
            <a:pPr lvl="1"/>
            <a:r>
              <a:rPr lang="en-US" dirty="0"/>
              <a:t>Prototype and Test</a:t>
            </a:r>
          </a:p>
          <a:p>
            <a:pPr lvl="1"/>
            <a:r>
              <a:rPr lang="en-US" dirty="0"/>
              <a:t>Implement</a:t>
            </a:r>
          </a:p>
          <a:p>
            <a:pPr lvl="1"/>
            <a:r>
              <a:rPr lang="en-US" dirty="0"/>
              <a:t>Profit!?!?</a:t>
            </a:r>
          </a:p>
          <a:p>
            <a:r>
              <a:rPr lang="en-US" dirty="0"/>
              <a:t>Foreshadowing: AWS tests results and thoughts</a:t>
            </a:r>
          </a:p>
          <a:p>
            <a:endParaRPr lang="en-US" dirty="0"/>
          </a:p>
          <a:p>
            <a:pPr lvl="1"/>
            <a:endParaRPr lang="en-US" dirty="0"/>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5F8AE132-0FED-1441-B32A-202EFE9F6EDC}"/>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744895A0-86A5-4C4E-B777-D8A160BF0832}"/>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49A7F1A8-2751-7D40-83B3-63C194CE200C}"/>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76168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1D15-B317-1545-B5B1-12BC192A6631}"/>
              </a:ext>
            </a:extLst>
          </p:cNvPr>
          <p:cNvSpPr>
            <a:spLocks noGrp="1"/>
          </p:cNvSpPr>
          <p:nvPr>
            <p:ph type="title"/>
          </p:nvPr>
        </p:nvSpPr>
        <p:spPr/>
        <p:txBody>
          <a:bodyPr/>
          <a:lstStyle/>
          <a:p>
            <a:r>
              <a:rPr lang="en-US" dirty="0"/>
              <a:t>Top-Level Requirements</a:t>
            </a:r>
          </a:p>
        </p:txBody>
      </p:sp>
      <p:sp>
        <p:nvSpPr>
          <p:cNvPr id="3" name="Content Placeholder 2">
            <a:extLst>
              <a:ext uri="{FF2B5EF4-FFF2-40B4-BE49-F238E27FC236}">
                <a16:creationId xmlns:a16="http://schemas.microsoft.com/office/drawing/2014/main" id="{287AA1F6-8931-C142-8724-3B6EF2C5B31B}"/>
              </a:ext>
            </a:extLst>
          </p:cNvPr>
          <p:cNvSpPr>
            <a:spLocks noGrp="1"/>
          </p:cNvSpPr>
          <p:nvPr>
            <p:ph idx="1"/>
          </p:nvPr>
        </p:nvSpPr>
        <p:spPr/>
        <p:txBody>
          <a:bodyPr>
            <a:normAutofit/>
          </a:bodyPr>
          <a:lstStyle/>
          <a:p>
            <a:r>
              <a:rPr lang="en-US" dirty="0"/>
              <a:t>Can be loosely defined as long as they are </a:t>
            </a:r>
            <a:r>
              <a:rPr lang="en-US" b="1" dirty="0"/>
              <a:t>bounded</a:t>
            </a:r>
          </a:p>
          <a:p>
            <a:r>
              <a:rPr lang="en-US" dirty="0"/>
              <a:t>Scenario below is what we used to inform the tests</a:t>
            </a:r>
          </a:p>
          <a:p>
            <a:r>
              <a:rPr lang="en-US" dirty="0"/>
              <a:t>SLAs</a:t>
            </a:r>
          </a:p>
          <a:p>
            <a:pPr lvl="1"/>
            <a:r>
              <a:rPr lang="en-US" dirty="0"/>
              <a:t>Uptime (planned/unplanned) – 99%, ~3 days per year</a:t>
            </a:r>
          </a:p>
          <a:p>
            <a:pPr lvl="1"/>
            <a:r>
              <a:rPr lang="en-US" dirty="0"/>
              <a:t>RTO – 8 hours</a:t>
            </a:r>
          </a:p>
          <a:p>
            <a:pPr lvl="1"/>
            <a:r>
              <a:rPr lang="en-US" dirty="0"/>
              <a:t>RPO – 1 day</a:t>
            </a:r>
          </a:p>
          <a:p>
            <a:r>
              <a:rPr lang="en-US" dirty="0"/>
              <a:t>Response Time – Human perceptible (less than 250ms – 99%)</a:t>
            </a:r>
          </a:p>
          <a:p>
            <a:pPr lvl="1"/>
            <a:r>
              <a:rPr lang="en-US" dirty="0"/>
              <a:t>Context dependent</a:t>
            </a:r>
          </a:p>
          <a:p>
            <a:r>
              <a:rPr lang="en-US" dirty="0"/>
              <a:t>Concurrent Users/Application TPS Load </a:t>
            </a:r>
          </a:p>
          <a:p>
            <a:pPr lvl="1"/>
            <a:r>
              <a:rPr lang="en-US" dirty="0"/>
              <a:t>~500k concurrent handsets – application specific</a:t>
            </a:r>
          </a:p>
          <a:p>
            <a:endParaRPr lang="en-US" dirty="0"/>
          </a:p>
        </p:txBody>
      </p:sp>
      <p:sp>
        <p:nvSpPr>
          <p:cNvPr id="4" name="Date Placeholder 3">
            <a:extLst>
              <a:ext uri="{FF2B5EF4-FFF2-40B4-BE49-F238E27FC236}">
                <a16:creationId xmlns:a16="http://schemas.microsoft.com/office/drawing/2014/main" id="{356AD651-B692-A341-A593-8140BD434E31}"/>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DBC81832-4C8C-854B-8197-D4C6DF537CEC}"/>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AD028E84-862D-6848-AF03-ECEC40117AA6}"/>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820380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1589</TotalTime>
  <Words>2055</Words>
  <Application>Microsoft Macintosh PowerPoint</Application>
  <PresentationFormat>Widescreen</PresentationFormat>
  <Paragraphs>335</Paragraphs>
  <Slides>26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Wingdings 3</vt:lpstr>
      <vt:lpstr>Ion</vt:lpstr>
      <vt:lpstr>Dollars for Disks</vt:lpstr>
      <vt:lpstr>About Me</vt:lpstr>
      <vt:lpstr>Motivation</vt:lpstr>
      <vt:lpstr>Background</vt:lpstr>
      <vt:lpstr>Landing Pad – System Overview</vt:lpstr>
      <vt:lpstr>Landing Pad - PG</vt:lpstr>
      <vt:lpstr>Dollars for Disks – The Wrong Way</vt:lpstr>
      <vt:lpstr>What do you need – System Eng.</vt:lpstr>
      <vt:lpstr>Top-Level Requirements</vt:lpstr>
      <vt:lpstr>PG KPIs</vt:lpstr>
      <vt:lpstr>Survey the Landscape</vt:lpstr>
      <vt:lpstr>Bounds – Identified Limitations</vt:lpstr>
      <vt:lpstr>Bounds - Caveats</vt:lpstr>
      <vt:lpstr>Prototype and Test</vt:lpstr>
      <vt:lpstr>Results</vt:lpstr>
      <vt:lpstr>Results Matrix</vt:lpstr>
      <vt:lpstr>Results Chart</vt:lpstr>
      <vt:lpstr>Results Chart w/ TPS</vt:lpstr>
      <vt:lpstr>Results Analysis</vt:lpstr>
      <vt:lpstr>Analysis</vt:lpstr>
      <vt:lpstr>Summary</vt:lpstr>
      <vt:lpstr>Future Work</vt:lpstr>
      <vt:lpstr>Enhancement Opportunities</vt:lpstr>
      <vt:lpstr>Questions and Discussion</vt:lpstr>
      <vt:lpstr>Extra Material</vt:lpstr>
      <vt:lpstr>Motivation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Dollars for Disks</dc:title>
  <dc:creator>Jeffrey Zampieron</dc:creator>
  <cp:lastModifiedBy>Jeffrey Zampieron</cp:lastModifiedBy>
  <cp:revision>157</cp:revision>
  <dcterms:created xsi:type="dcterms:W3CDTF">2019-03-14T12:20:35Z</dcterms:created>
  <dcterms:modified xsi:type="dcterms:W3CDTF">2019-03-18T00:45:35Z</dcterms:modified>
</cp:coreProperties>
</file>