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83" r:id="rId6"/>
    <p:sldId id="284" r:id="rId7"/>
    <p:sldId id="282" r:id="rId8"/>
    <p:sldId id="285" r:id="rId9"/>
    <p:sldId id="286" r:id="rId10"/>
    <p:sldId id="288" r:id="rId11"/>
    <p:sldId id="292" r:id="rId12"/>
    <p:sldId id="291" r:id="rId13"/>
    <p:sldId id="259" r:id="rId14"/>
    <p:sldId id="289" r:id="rId15"/>
    <p:sldId id="290" r:id="rId16"/>
    <p:sldId id="281" r:id="rId17"/>
    <p:sldId id="261" r:id="rId18"/>
    <p:sldId id="263" r:id="rId19"/>
    <p:sldId id="262" r:id="rId20"/>
    <p:sldId id="264" r:id="rId21"/>
    <p:sldId id="265" r:id="rId22"/>
    <p:sldId id="266" r:id="rId23"/>
    <p:sldId id="267" r:id="rId24"/>
    <p:sldId id="268" r:id="rId25"/>
    <p:sldId id="269" r:id="rId26"/>
    <p:sldId id="287" r:id="rId27"/>
    <p:sldId id="270" r:id="rId28"/>
    <p:sldId id="271" r:id="rId29"/>
    <p:sldId id="293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E627-5068-4ECB-B90A-7217932F367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E400-A7D1-42DD-B078-D339ED7C1A5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E627-5068-4ECB-B90A-7217932F367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E400-A7D1-42DD-B078-D339ED7C1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E627-5068-4ECB-B90A-7217932F367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E400-A7D1-42DD-B078-D339ED7C1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E627-5068-4ECB-B90A-7217932F367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E400-A7D1-42DD-B078-D339ED7C1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E627-5068-4ECB-B90A-7217932F367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E400-A7D1-42DD-B078-D339ED7C1A5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E627-5068-4ECB-B90A-7217932F367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E400-A7D1-42DD-B078-D339ED7C1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E627-5068-4ECB-B90A-7217932F367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E400-A7D1-42DD-B078-D339ED7C1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E627-5068-4ECB-B90A-7217932F367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E400-A7D1-42DD-B078-D339ED7C1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E627-5068-4ECB-B90A-7217932F367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E400-A7D1-42DD-B078-D339ED7C1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E627-5068-4ECB-B90A-7217932F367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E400-A7D1-42DD-B078-D339ED7C1A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E627-5068-4ECB-B90A-7217932F367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51EE400-A7D1-42DD-B078-D339ED7C1A5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7BE627-5068-4ECB-B90A-7217932F367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51EE400-A7D1-42DD-B078-D339ED7C1A5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en-US" dirty="0"/>
              <a:t>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Migrating </a:t>
            </a:r>
            <a:r>
              <a:rPr lang="en-US" dirty="0"/>
              <a:t>RPTIS Data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June 20 – 24, 2022</a:t>
            </a:r>
          </a:p>
          <a:p>
            <a:endParaRPr lang="en-US" dirty="0"/>
          </a:p>
          <a:p>
            <a:r>
              <a:rPr lang="en-US" dirty="0" smtClean="0"/>
              <a:t>One Central Hotel</a:t>
            </a:r>
          </a:p>
          <a:p>
            <a:r>
              <a:rPr lang="en-US" dirty="0" smtClean="0"/>
              <a:t>Cebu City, Philippines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40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Script and </a:t>
            </a:r>
            <a:br>
              <a:rPr lang="en-US" dirty="0" smtClean="0"/>
            </a:br>
            <a:r>
              <a:rPr lang="en-US" dirty="0" smtClean="0"/>
              <a:t>Test </a:t>
            </a: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981200"/>
            <a:ext cx="2743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RSI</a:t>
            </a:r>
            <a:endParaRPr lang="en-US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4200" y="1981200"/>
            <a:ext cx="27432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Province / BICTO</a:t>
            </a:r>
            <a:endParaRPr lang="en-US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67400" y="1981200"/>
            <a:ext cx="2743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Municipal IT</a:t>
            </a:r>
            <a:endParaRPr lang="en-US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" y="3048000"/>
            <a:ext cx="20574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Document and Prepare View Templates</a:t>
            </a:r>
            <a:endParaRPr lang="en-US" sz="12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29000" y="3048000"/>
            <a:ext cx="20574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Generate View SQL and associated scripts</a:t>
            </a:r>
            <a:endParaRPr lang="en-US" sz="12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0300" y="3048000"/>
            <a:ext cx="2057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Execute scripts and document errors</a:t>
            </a:r>
            <a:endParaRPr lang="en-US" sz="1200" dirty="0">
              <a:latin typeface="+mj-lt"/>
            </a:endParaRPr>
          </a:p>
        </p:txBody>
      </p:sp>
      <p:cxnSp>
        <p:nvCxnSpPr>
          <p:cNvPr id="15" name="Straight Arrow Connector 14"/>
          <p:cNvCxnSpPr>
            <a:stCxn id="11" idx="3"/>
            <a:endCxn id="12" idx="1"/>
          </p:cNvCxnSpPr>
          <p:nvPr/>
        </p:nvCxnSpPr>
        <p:spPr>
          <a:xfrm>
            <a:off x="2590800" y="3352800"/>
            <a:ext cx="838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3400" y="3800743"/>
            <a:ext cx="2057400" cy="557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Execute View, Verify and Validate ETRACS Data</a:t>
            </a:r>
            <a:endParaRPr lang="en-US" sz="1200" dirty="0">
              <a:latin typeface="+mj-lt"/>
            </a:endParaRPr>
          </a:p>
        </p:txBody>
      </p:sp>
      <p:cxnSp>
        <p:nvCxnSpPr>
          <p:cNvPr id="19" name="Elbow Connector 18"/>
          <p:cNvCxnSpPr>
            <a:stCxn id="12" idx="2"/>
          </p:cNvCxnSpPr>
          <p:nvPr/>
        </p:nvCxnSpPr>
        <p:spPr>
          <a:xfrm rot="5400000">
            <a:off x="3371850" y="2876550"/>
            <a:ext cx="304800" cy="18669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ecision 21"/>
          <p:cNvSpPr/>
          <p:nvPr/>
        </p:nvSpPr>
        <p:spPr>
          <a:xfrm>
            <a:off x="952500" y="4598432"/>
            <a:ext cx="1219200" cy="446318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+mj-lt"/>
              </a:rPr>
              <a:t>Error?</a:t>
            </a:r>
            <a:endParaRPr lang="en-US" sz="1100" dirty="0">
              <a:latin typeface="+mj-lt"/>
            </a:endParaRPr>
          </a:p>
        </p:txBody>
      </p:sp>
      <p:cxnSp>
        <p:nvCxnSpPr>
          <p:cNvPr id="24" name="Straight Arrow Connector 23"/>
          <p:cNvCxnSpPr>
            <a:stCxn id="17" idx="2"/>
            <a:endCxn id="22" idx="0"/>
          </p:cNvCxnSpPr>
          <p:nvPr/>
        </p:nvCxnSpPr>
        <p:spPr>
          <a:xfrm>
            <a:off x="1562100" y="4358640"/>
            <a:ext cx="0" cy="2397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21380" y="4594860"/>
            <a:ext cx="2057400" cy="4574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Correct View Statement to fix reported errors</a:t>
            </a:r>
            <a:endParaRPr lang="en-US" sz="1200" dirty="0">
              <a:latin typeface="+mj-lt"/>
            </a:endParaRPr>
          </a:p>
        </p:txBody>
      </p:sp>
      <p:cxnSp>
        <p:nvCxnSpPr>
          <p:cNvPr id="27" name="Straight Arrow Connector 26"/>
          <p:cNvCxnSpPr>
            <a:stCxn id="22" idx="3"/>
            <a:endCxn id="25" idx="1"/>
          </p:cNvCxnSpPr>
          <p:nvPr/>
        </p:nvCxnSpPr>
        <p:spPr>
          <a:xfrm>
            <a:off x="2171700" y="4821591"/>
            <a:ext cx="1249680" cy="200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0"/>
          </p:cNvCxnSpPr>
          <p:nvPr/>
        </p:nvCxnSpPr>
        <p:spPr>
          <a:xfrm rot="16200000" flipV="1">
            <a:off x="3322397" y="3467177"/>
            <a:ext cx="396086" cy="185928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15594" y="4572000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j-lt"/>
              </a:rPr>
              <a:t>yes</a:t>
            </a:r>
            <a:endParaRPr lang="en-US" sz="1100" dirty="0">
              <a:latin typeface="+mj-lt"/>
            </a:endParaRPr>
          </a:p>
        </p:txBody>
      </p:sp>
      <p:cxnSp>
        <p:nvCxnSpPr>
          <p:cNvPr id="36" name="Elbow Connector 35"/>
          <p:cNvCxnSpPr>
            <a:stCxn id="22" idx="2"/>
            <a:endCxn id="13" idx="1"/>
          </p:cNvCxnSpPr>
          <p:nvPr/>
        </p:nvCxnSpPr>
        <p:spPr>
          <a:xfrm rot="5400000" flipH="1" flipV="1">
            <a:off x="3040225" y="1874675"/>
            <a:ext cx="1691950" cy="4648200"/>
          </a:xfrm>
          <a:prstGeom prst="bentConnector4">
            <a:avLst>
              <a:gd name="adj1" fmla="val -13511"/>
              <a:gd name="adj2" fmla="val 9344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92580" y="5029200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j-lt"/>
              </a:rPr>
              <a:t>no</a:t>
            </a:r>
            <a:endParaRPr lang="en-US" sz="1100" dirty="0">
              <a:latin typeface="+mj-lt"/>
            </a:endParaRPr>
          </a:p>
        </p:txBody>
      </p:sp>
      <p:sp>
        <p:nvSpPr>
          <p:cNvPr id="48" name="Flowchart: Decision 47"/>
          <p:cNvSpPr/>
          <p:nvPr/>
        </p:nvSpPr>
        <p:spPr>
          <a:xfrm>
            <a:off x="6629400" y="4598122"/>
            <a:ext cx="1219200" cy="44631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+mj-lt"/>
              </a:rPr>
              <a:t>Error?</a:t>
            </a:r>
            <a:endParaRPr lang="en-US" sz="1100" dirty="0">
              <a:latin typeface="+mj-lt"/>
            </a:endParaRPr>
          </a:p>
        </p:txBody>
      </p:sp>
      <p:cxnSp>
        <p:nvCxnSpPr>
          <p:cNvPr id="50" name="Straight Arrow Connector 49"/>
          <p:cNvCxnSpPr>
            <a:stCxn id="13" idx="2"/>
            <a:endCxn id="48" idx="0"/>
          </p:cNvCxnSpPr>
          <p:nvPr/>
        </p:nvCxnSpPr>
        <p:spPr>
          <a:xfrm>
            <a:off x="7239000" y="3657600"/>
            <a:ext cx="0" cy="9405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1"/>
            <a:endCxn id="25" idx="3"/>
          </p:cNvCxnSpPr>
          <p:nvPr/>
        </p:nvCxnSpPr>
        <p:spPr>
          <a:xfrm flipH="1">
            <a:off x="5478780" y="4821281"/>
            <a:ext cx="1150620" cy="23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52374" y="4559671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j-lt"/>
              </a:rPr>
              <a:t>yes</a:t>
            </a:r>
            <a:endParaRPr lang="en-US" sz="1100" dirty="0"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3900" y="5410200"/>
            <a:ext cx="1638300" cy="557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Commit to Final </a:t>
            </a:r>
          </a:p>
          <a:p>
            <a:pPr algn="ctr"/>
            <a:r>
              <a:rPr lang="en-US" sz="1200" dirty="0" smtClean="0">
                <a:latin typeface="+mj-lt"/>
              </a:rPr>
              <a:t>Migration Script</a:t>
            </a:r>
            <a:endParaRPr lang="en-US" sz="1200" dirty="0">
              <a:latin typeface="+mj-lt"/>
            </a:endParaRPr>
          </a:p>
        </p:txBody>
      </p:sp>
      <p:cxnSp>
        <p:nvCxnSpPr>
          <p:cNvPr id="56" name="Elbow Connector 55"/>
          <p:cNvCxnSpPr>
            <a:stCxn id="48" idx="2"/>
            <a:endCxn id="54" idx="3"/>
          </p:cNvCxnSpPr>
          <p:nvPr/>
        </p:nvCxnSpPr>
        <p:spPr>
          <a:xfrm rot="5400000">
            <a:off x="4478246" y="2928394"/>
            <a:ext cx="644709" cy="48768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895636" y="5029200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j-lt"/>
              </a:rPr>
              <a:t>no</a:t>
            </a:r>
            <a:endParaRPr lang="en-US" sz="1100" dirty="0">
              <a:latin typeface="+mj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200150" y="6172200"/>
            <a:ext cx="6858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+mj-lt"/>
              </a:rPr>
              <a:t>end</a:t>
            </a:r>
            <a:endParaRPr lang="en-US" sz="1050" dirty="0">
              <a:latin typeface="+mj-lt"/>
            </a:endParaRPr>
          </a:p>
        </p:txBody>
      </p:sp>
      <p:cxnSp>
        <p:nvCxnSpPr>
          <p:cNvPr id="60" name="Straight Arrow Connector 59"/>
          <p:cNvCxnSpPr>
            <a:stCxn id="54" idx="2"/>
            <a:endCxn id="58" idx="0"/>
          </p:cNvCxnSpPr>
          <p:nvPr/>
        </p:nvCxnSpPr>
        <p:spPr>
          <a:xfrm>
            <a:off x="1543050" y="5968097"/>
            <a:ext cx="0" cy="204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219200" y="2438400"/>
            <a:ext cx="6858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+mj-lt"/>
              </a:rPr>
              <a:t>start</a:t>
            </a:r>
            <a:endParaRPr lang="en-US" sz="1050" dirty="0">
              <a:latin typeface="+mj-lt"/>
            </a:endParaRPr>
          </a:p>
        </p:txBody>
      </p:sp>
      <p:cxnSp>
        <p:nvCxnSpPr>
          <p:cNvPr id="65" name="Straight Arrow Connector 64"/>
          <p:cNvCxnSpPr>
            <a:stCxn id="63" idx="4"/>
            <a:endCxn id="11" idx="0"/>
          </p:cNvCxnSpPr>
          <p:nvPr/>
        </p:nvCxnSpPr>
        <p:spPr>
          <a:xfrm>
            <a:off x="1562100" y="2819400"/>
            <a:ext cx="0" cy="228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94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87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Sys_Org</a:t>
            </a:r>
            <a:endParaRPr lang="en-US" dirty="0" smtClean="0"/>
          </a:p>
          <a:p>
            <a:r>
              <a:rPr lang="en-US" dirty="0" smtClean="0"/>
              <a:t>Province</a:t>
            </a:r>
          </a:p>
          <a:p>
            <a:r>
              <a:rPr lang="en-US" dirty="0" smtClean="0"/>
              <a:t>Municipality</a:t>
            </a:r>
          </a:p>
          <a:p>
            <a:r>
              <a:rPr lang="en-US" dirty="0" smtClean="0"/>
              <a:t>Barangay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5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ecord </a:t>
            </a:r>
            <a:r>
              <a:rPr lang="en-US" dirty="0"/>
              <a:t>organization structures </a:t>
            </a:r>
            <a:r>
              <a:rPr lang="en-US" dirty="0" smtClean="0"/>
              <a:t>to support system operation such as LGU information, Enterprise Entity (Market, Hospitals,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Tables used by RPT System</a:t>
            </a:r>
          </a:p>
          <a:p>
            <a:pPr lvl="1"/>
            <a:r>
              <a:rPr lang="en-US" dirty="0" err="1" smtClean="0"/>
              <a:t>Sys_Org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Province</a:t>
            </a:r>
          </a:p>
          <a:p>
            <a:pPr lvl="1"/>
            <a:r>
              <a:rPr lang="en-US" dirty="0" smtClean="0"/>
              <a:t>Municipality</a:t>
            </a:r>
          </a:p>
          <a:p>
            <a:pPr lvl="1"/>
            <a:r>
              <a:rPr lang="en-US" dirty="0" smtClean="0"/>
              <a:t>Barangay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1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2438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sys_org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4400" y="2438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4400" y="34290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municipality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4419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barangay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  <a:endCxn id="4" idx="3"/>
          </p:cNvCxnSpPr>
          <p:nvPr/>
        </p:nvCxnSpPr>
        <p:spPr>
          <a:xfrm flipH="1">
            <a:off x="3657600" y="28194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Elbow Connector 10"/>
          <p:cNvCxnSpPr>
            <a:stCxn id="6" idx="1"/>
            <a:endCxn id="4" idx="3"/>
          </p:cNvCxnSpPr>
          <p:nvPr/>
        </p:nvCxnSpPr>
        <p:spPr>
          <a:xfrm rot="10800000">
            <a:off x="3657600" y="2819400"/>
            <a:ext cx="1066800" cy="9906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stCxn id="7" idx="1"/>
            <a:endCxn id="4" idx="3"/>
          </p:cNvCxnSpPr>
          <p:nvPr/>
        </p:nvCxnSpPr>
        <p:spPr>
          <a:xfrm rot="10800000">
            <a:off x="3657600" y="2819400"/>
            <a:ext cx="1066800" cy="1981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84027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Data Migration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40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/>
              <a:t>Property Classification</a:t>
            </a:r>
          </a:p>
          <a:p>
            <a:r>
              <a:rPr lang="en-PH" dirty="0"/>
              <a:t>Exemption Type</a:t>
            </a:r>
          </a:p>
          <a:p>
            <a:r>
              <a:rPr lang="en-PH" dirty="0"/>
              <a:t>Land Specific Classes</a:t>
            </a:r>
          </a:p>
          <a:p>
            <a:r>
              <a:rPr lang="en-PH" dirty="0"/>
              <a:t>Cancel TD Reason</a:t>
            </a:r>
          </a:p>
          <a:p>
            <a:r>
              <a:rPr lang="en-PH" dirty="0"/>
              <a:t>Kind of Building</a:t>
            </a:r>
          </a:p>
          <a:p>
            <a:r>
              <a:rPr lang="en-PH" dirty="0"/>
              <a:t>Material</a:t>
            </a:r>
          </a:p>
          <a:p>
            <a:r>
              <a:rPr lang="en-PH" dirty="0"/>
              <a:t>Structure</a:t>
            </a:r>
          </a:p>
          <a:p>
            <a:r>
              <a:rPr lang="en-PH" dirty="0"/>
              <a:t>Machine</a:t>
            </a:r>
          </a:p>
          <a:p>
            <a:r>
              <a:rPr lang="en-PH" dirty="0"/>
              <a:t>Plant and Tree</a:t>
            </a:r>
          </a:p>
          <a:p>
            <a:r>
              <a:rPr lang="en-PH" dirty="0"/>
              <a:t>Miscellaneous Properties</a:t>
            </a:r>
          </a:p>
          <a:p>
            <a:r>
              <a:rPr lang="en-PH" dirty="0" smtClean="0"/>
              <a:t>Parameter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20850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Setting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94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 Revision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Revision Setting</a:t>
            </a:r>
          </a:p>
          <a:p>
            <a:r>
              <a:rPr lang="en-US" dirty="0" smtClean="0"/>
              <a:t>Assess Levels</a:t>
            </a:r>
          </a:p>
          <a:p>
            <a:r>
              <a:rPr lang="en-US" dirty="0" smtClean="0"/>
              <a:t>Specific Classes</a:t>
            </a:r>
          </a:p>
          <a:p>
            <a:r>
              <a:rPr lang="en-US" dirty="0" smtClean="0"/>
              <a:t>Subclasses</a:t>
            </a:r>
          </a:p>
          <a:p>
            <a:r>
              <a:rPr lang="en-US" dirty="0" smtClean="0"/>
              <a:t>Stripping</a:t>
            </a:r>
          </a:p>
          <a:p>
            <a:r>
              <a:rPr lang="en-US" dirty="0" smtClean="0"/>
              <a:t>Adjustments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7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strategy and scripts in migrating RPTIS Data to ETRACS</a:t>
            </a:r>
          </a:p>
          <a:p>
            <a:r>
              <a:rPr lang="en-US" dirty="0"/>
              <a:t>Merge Municipal databases into a Single Provincial Database</a:t>
            </a:r>
          </a:p>
          <a:p>
            <a:r>
              <a:rPr lang="en-US" dirty="0" smtClean="0"/>
              <a:t>Design an implementation plan on how to operationalize ETRACS between Province and Municipalities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9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Revision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Revision Setting</a:t>
            </a:r>
          </a:p>
          <a:p>
            <a:r>
              <a:rPr lang="en-US" dirty="0" smtClean="0"/>
              <a:t>Assess Levels</a:t>
            </a:r>
          </a:p>
          <a:p>
            <a:r>
              <a:rPr lang="en-US" dirty="0" smtClean="0"/>
              <a:t>Building Types</a:t>
            </a:r>
          </a:p>
          <a:p>
            <a:r>
              <a:rPr lang="en-US" dirty="0" smtClean="0"/>
              <a:t>Building Unit Construction Costs</a:t>
            </a:r>
          </a:p>
          <a:p>
            <a:r>
              <a:rPr lang="en-US" dirty="0" smtClean="0"/>
              <a:t>Building Type Depreciations</a:t>
            </a:r>
          </a:p>
          <a:p>
            <a:r>
              <a:rPr lang="en-US" dirty="0" smtClean="0"/>
              <a:t>Building Type Multi-</a:t>
            </a:r>
            <a:r>
              <a:rPr lang="en-US" dirty="0" err="1" smtClean="0"/>
              <a:t>Storey</a:t>
            </a:r>
            <a:r>
              <a:rPr lang="en-US" dirty="0" smtClean="0"/>
              <a:t> Adjustments</a:t>
            </a:r>
          </a:p>
          <a:p>
            <a:r>
              <a:rPr lang="en-US" dirty="0" smtClean="0"/>
              <a:t>Additional Items and Adjustments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13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Machinery Revision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Revision Setting</a:t>
            </a:r>
          </a:p>
          <a:p>
            <a:r>
              <a:rPr lang="en-US" dirty="0" smtClean="0"/>
              <a:t>Assess Levels</a:t>
            </a:r>
          </a:p>
          <a:p>
            <a:r>
              <a:rPr lang="en-US" dirty="0" err="1" smtClean="0"/>
              <a:t>Forex</a:t>
            </a:r>
            <a:r>
              <a:rPr lang="en-US" dirty="0" smtClean="0"/>
              <a:t> Schedules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60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Plant/Tree Revision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Revision Setting</a:t>
            </a:r>
          </a:p>
          <a:p>
            <a:r>
              <a:rPr lang="en-US" dirty="0" smtClean="0"/>
              <a:t>Plant/Tree Unit Values</a:t>
            </a:r>
          </a:p>
        </p:txBody>
      </p:sp>
    </p:spTree>
    <p:extLst>
      <p:ext uri="{BB962C8B-B14F-4D97-AF65-F5344CB8AC3E}">
        <p14:creationId xmlns:p14="http://schemas.microsoft.com/office/powerpoint/2010/main" val="3515085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Revision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Revision Setting</a:t>
            </a:r>
          </a:p>
          <a:p>
            <a:r>
              <a:rPr lang="en-US" dirty="0" smtClean="0"/>
              <a:t>Miscellaneous Property Unit Values</a:t>
            </a:r>
          </a:p>
        </p:txBody>
      </p:sp>
    </p:spTree>
    <p:extLst>
      <p:ext uri="{BB962C8B-B14F-4D97-AF65-F5344CB8AC3E}">
        <p14:creationId xmlns:p14="http://schemas.microsoft.com/office/powerpoint/2010/main" val="1393444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66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</a:p>
          <a:p>
            <a:r>
              <a:rPr lang="en-US" dirty="0" smtClean="0"/>
              <a:t>Individual Entity</a:t>
            </a:r>
          </a:p>
          <a:p>
            <a:r>
              <a:rPr lang="en-US" dirty="0" smtClean="0"/>
              <a:t>Juridical Entity</a:t>
            </a:r>
          </a:p>
          <a:p>
            <a:r>
              <a:rPr lang="en-US" dirty="0" smtClean="0"/>
              <a:t>Multiple Entity</a:t>
            </a:r>
          </a:p>
          <a:p>
            <a:r>
              <a:rPr lang="en-US" dirty="0" smtClean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681613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2331720"/>
            <a:ext cx="22098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3886200"/>
            <a:ext cx="21336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entityindividual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19500" y="3886200"/>
            <a:ext cx="21336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entityjuridical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3863340"/>
            <a:ext cx="21336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entitymultiple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5105400"/>
            <a:ext cx="21336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entitymember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0"/>
            <a:endCxn id="4" idx="2"/>
          </p:cNvCxnSpPr>
          <p:nvPr/>
        </p:nvCxnSpPr>
        <p:spPr>
          <a:xfrm flipV="1">
            <a:off x="4686300" y="3017520"/>
            <a:ext cx="0" cy="8686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0"/>
            <a:endCxn id="4" idx="2"/>
          </p:cNvCxnSpPr>
          <p:nvPr/>
        </p:nvCxnSpPr>
        <p:spPr>
          <a:xfrm rot="5400000" flipH="1" flipV="1">
            <a:off x="2899410" y="2099310"/>
            <a:ext cx="868680" cy="2705100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0"/>
            <a:endCxn id="4" idx="2"/>
          </p:cNvCxnSpPr>
          <p:nvPr/>
        </p:nvCxnSpPr>
        <p:spPr>
          <a:xfrm rot="16200000" flipV="1">
            <a:off x="5577840" y="2125980"/>
            <a:ext cx="845820" cy="2628900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  <a:endCxn id="7" idx="2"/>
          </p:cNvCxnSpPr>
          <p:nvPr/>
        </p:nvCxnSpPr>
        <p:spPr>
          <a:xfrm flipV="1">
            <a:off x="7315200" y="4549140"/>
            <a:ext cx="0" cy="55626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409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FAAS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22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Property</a:t>
            </a:r>
          </a:p>
          <a:p>
            <a:r>
              <a:rPr lang="en-US" dirty="0" smtClean="0"/>
              <a:t>Real Property Unit</a:t>
            </a:r>
          </a:p>
          <a:p>
            <a:r>
              <a:rPr lang="en-US" dirty="0" smtClean="0"/>
              <a:t>FAAS</a:t>
            </a:r>
          </a:p>
          <a:p>
            <a:r>
              <a:rPr lang="en-US" dirty="0" smtClean="0"/>
              <a:t>FAAS List</a:t>
            </a:r>
          </a:p>
          <a:p>
            <a:r>
              <a:rPr lang="en-US" dirty="0" smtClean="0"/>
              <a:t>Previous FAAS</a:t>
            </a:r>
          </a:p>
          <a:p>
            <a:r>
              <a:rPr lang="en-US" dirty="0" smtClean="0"/>
              <a:t>FAAS Signatories</a:t>
            </a:r>
          </a:p>
          <a:p>
            <a:r>
              <a:rPr lang="en-US" dirty="0" smtClean="0"/>
              <a:t>FAAS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43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FAAS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6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 a </a:t>
            </a:r>
            <a:r>
              <a:rPr lang="en-US" b="1" dirty="0" smtClean="0"/>
              <a:t>UNIFIED </a:t>
            </a:r>
            <a:r>
              <a:rPr lang="en-US" dirty="0" smtClean="0"/>
              <a:t>master data and SMV in the province</a:t>
            </a:r>
          </a:p>
          <a:p>
            <a:r>
              <a:rPr lang="en-US" dirty="0" smtClean="0"/>
              <a:t>Merge a </a:t>
            </a:r>
            <a:r>
              <a:rPr lang="en-US" b="1" dirty="0" smtClean="0"/>
              <a:t>COMPLETE </a:t>
            </a:r>
            <a:r>
              <a:rPr lang="en-US" dirty="0" smtClean="0"/>
              <a:t>FAAS Data in the province</a:t>
            </a:r>
          </a:p>
          <a:p>
            <a:endParaRPr lang="en-US" dirty="0"/>
          </a:p>
          <a:p>
            <a:r>
              <a:rPr lang="en-US" dirty="0" smtClean="0"/>
              <a:t>IMPORTANT:</a:t>
            </a:r>
          </a:p>
          <a:p>
            <a:pPr lvl="1"/>
            <a:r>
              <a:rPr lang="en-US" dirty="0" smtClean="0"/>
              <a:t>Master data and SMV must be maintained by the province and synchronized by the municipalities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4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Property Units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7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 RPU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Land RPU</a:t>
            </a:r>
          </a:p>
          <a:p>
            <a:r>
              <a:rPr lang="en-US" dirty="0" smtClean="0"/>
              <a:t>Land Detail</a:t>
            </a:r>
          </a:p>
          <a:p>
            <a:r>
              <a:rPr lang="en-US" dirty="0" smtClean="0"/>
              <a:t>Land Value Adjustment</a:t>
            </a:r>
          </a:p>
          <a:p>
            <a:r>
              <a:rPr lang="en-US" dirty="0" smtClean="0"/>
              <a:t>Land Item Adjustment</a:t>
            </a:r>
          </a:p>
          <a:p>
            <a:r>
              <a:rPr lang="en-US" dirty="0" smtClean="0"/>
              <a:t>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3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RPU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RPU</a:t>
            </a:r>
          </a:p>
          <a:p>
            <a:r>
              <a:rPr lang="en-US" dirty="0" smtClean="0"/>
              <a:t>Structures</a:t>
            </a:r>
          </a:p>
          <a:p>
            <a:r>
              <a:rPr lang="en-US" dirty="0" smtClean="0"/>
              <a:t>Structural Types</a:t>
            </a:r>
          </a:p>
          <a:p>
            <a:r>
              <a:rPr lang="en-US" dirty="0" smtClean="0"/>
              <a:t>Actual Uses</a:t>
            </a:r>
          </a:p>
          <a:p>
            <a:r>
              <a:rPr lang="en-US" dirty="0" smtClean="0"/>
              <a:t>Floor</a:t>
            </a:r>
          </a:p>
          <a:p>
            <a:r>
              <a:rPr lang="en-US" dirty="0" smtClean="0"/>
              <a:t>Floor Adjustments</a:t>
            </a:r>
          </a:p>
          <a:p>
            <a:r>
              <a:rPr lang="en-US" dirty="0" smtClean="0"/>
              <a:t>Adjustment Parameters</a:t>
            </a:r>
          </a:p>
          <a:p>
            <a:r>
              <a:rPr lang="en-US" dirty="0"/>
              <a:t>Assessment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61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Machinery RPU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Machinery RPU</a:t>
            </a:r>
          </a:p>
          <a:p>
            <a:r>
              <a:rPr lang="en-US" dirty="0" smtClean="0"/>
              <a:t>Actual Uses</a:t>
            </a:r>
          </a:p>
          <a:p>
            <a:r>
              <a:rPr lang="en-US" dirty="0" smtClean="0"/>
              <a:t>Machine Detail</a:t>
            </a:r>
          </a:p>
          <a:p>
            <a:r>
              <a:rPr lang="en-US" dirty="0"/>
              <a:t>Assessment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9115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Plant/Tree RPU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Plant/Tree RPU</a:t>
            </a:r>
          </a:p>
          <a:p>
            <a:r>
              <a:rPr lang="en-US" dirty="0" smtClean="0"/>
              <a:t>Actual Uses</a:t>
            </a:r>
          </a:p>
          <a:p>
            <a:r>
              <a:rPr lang="en-US" dirty="0" smtClean="0"/>
              <a:t>Plant Tree Details</a:t>
            </a:r>
          </a:p>
          <a:p>
            <a:r>
              <a:rPr lang="en-US" dirty="0"/>
              <a:t>Assessment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2775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RPU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Miscellaneous RPU</a:t>
            </a:r>
          </a:p>
          <a:p>
            <a:r>
              <a:rPr lang="en-US" dirty="0" smtClean="0"/>
              <a:t>Miscellaneous Details</a:t>
            </a:r>
          </a:p>
          <a:p>
            <a:r>
              <a:rPr lang="en-US" dirty="0"/>
              <a:t>Assessment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3242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10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Certifications</a:t>
            </a:r>
          </a:p>
          <a:p>
            <a:r>
              <a:rPr lang="en-US" dirty="0" smtClean="0"/>
              <a:t>Restrictions</a:t>
            </a:r>
          </a:p>
          <a:p>
            <a:r>
              <a:rPr lang="en-US" smtClean="0"/>
              <a:t>Annotations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192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2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RPTIS System Architecture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47850" y="5090160"/>
            <a:ext cx="16002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Talibon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57650" y="5082540"/>
            <a:ext cx="16002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Valencia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67450" y="5105400"/>
            <a:ext cx="16002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Tubigon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2762250" y="5699760"/>
            <a:ext cx="495300" cy="44958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4972050" y="5715000"/>
            <a:ext cx="495300" cy="44958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7124700" y="5756910"/>
            <a:ext cx="495300" cy="44958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11830" y="2186940"/>
            <a:ext cx="16002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Province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5657850" y="1981200"/>
            <a:ext cx="495300" cy="44958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5657850" y="2571750"/>
            <a:ext cx="495300" cy="44958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Magnetic Disk 14"/>
          <p:cNvSpPr/>
          <p:nvPr/>
        </p:nvSpPr>
        <p:spPr>
          <a:xfrm>
            <a:off x="5692140" y="3128010"/>
            <a:ext cx="495300" cy="44958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2" idx="3"/>
            <a:endCxn id="13" idx="2"/>
          </p:cNvCxnSpPr>
          <p:nvPr/>
        </p:nvCxnSpPr>
        <p:spPr>
          <a:xfrm flipV="1">
            <a:off x="4812030" y="2205990"/>
            <a:ext cx="845820" cy="59055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2" idx="3"/>
            <a:endCxn id="14" idx="2"/>
          </p:cNvCxnSpPr>
          <p:nvPr/>
        </p:nvCxnSpPr>
        <p:spPr>
          <a:xfrm>
            <a:off x="4812030" y="2796540"/>
            <a:ext cx="845820" cy="127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3"/>
            <a:endCxn id="15" idx="2"/>
          </p:cNvCxnSpPr>
          <p:nvPr/>
        </p:nvCxnSpPr>
        <p:spPr>
          <a:xfrm>
            <a:off x="4812030" y="2796540"/>
            <a:ext cx="880110" cy="55626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77000" y="2057400"/>
            <a:ext cx="2057400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Talibon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92240" y="2701290"/>
            <a:ext cx="2057400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Valencia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46520" y="3204210"/>
            <a:ext cx="2057400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Tubigon</a:t>
            </a:r>
            <a:endParaRPr lang="en-US" dirty="0"/>
          </a:p>
        </p:txBody>
      </p:sp>
      <p:cxnSp>
        <p:nvCxnSpPr>
          <p:cNvPr id="26" name="Elbow Connector 25"/>
          <p:cNvCxnSpPr>
            <a:stCxn id="6" idx="0"/>
            <a:endCxn id="12" idx="2"/>
          </p:cNvCxnSpPr>
          <p:nvPr/>
        </p:nvCxnSpPr>
        <p:spPr>
          <a:xfrm rot="5400000" flipH="1" flipV="1">
            <a:off x="2487930" y="3566160"/>
            <a:ext cx="1684020" cy="136398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0"/>
            <a:endCxn id="12" idx="2"/>
          </p:cNvCxnSpPr>
          <p:nvPr/>
        </p:nvCxnSpPr>
        <p:spPr>
          <a:xfrm rot="16200000" flipV="1">
            <a:off x="3596640" y="3821430"/>
            <a:ext cx="1676400" cy="84582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8" idx="0"/>
            <a:endCxn id="12" idx="2"/>
          </p:cNvCxnSpPr>
          <p:nvPr/>
        </p:nvCxnSpPr>
        <p:spPr>
          <a:xfrm rot="16200000" flipV="1">
            <a:off x="4690110" y="2727960"/>
            <a:ext cx="1699260" cy="305562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82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ETRACS System Architecture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47850" y="5090160"/>
            <a:ext cx="16002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Talibon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57650" y="5082540"/>
            <a:ext cx="16002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Valencia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67450" y="5105400"/>
            <a:ext cx="16002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Tubigon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2762250" y="5699760"/>
            <a:ext cx="495300" cy="44958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4972050" y="5715000"/>
            <a:ext cx="495300" cy="44958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7124700" y="5756910"/>
            <a:ext cx="495300" cy="44958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50030" y="2286000"/>
            <a:ext cx="16002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Bohol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4964430" y="2895600"/>
            <a:ext cx="495300" cy="44958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Elbow Connector 2"/>
          <p:cNvCxnSpPr>
            <a:stCxn id="6" idx="0"/>
            <a:endCxn id="20" idx="2"/>
          </p:cNvCxnSpPr>
          <p:nvPr/>
        </p:nvCxnSpPr>
        <p:spPr>
          <a:xfrm rot="5400000" flipH="1" flipV="1">
            <a:off x="2956560" y="3196590"/>
            <a:ext cx="1584960" cy="220218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0"/>
            <a:endCxn id="20" idx="2"/>
          </p:cNvCxnSpPr>
          <p:nvPr/>
        </p:nvCxnSpPr>
        <p:spPr>
          <a:xfrm rot="16200000" flipV="1">
            <a:off x="4065270" y="4290060"/>
            <a:ext cx="1577340" cy="762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" idx="0"/>
            <a:endCxn id="20" idx="2"/>
          </p:cNvCxnSpPr>
          <p:nvPr/>
        </p:nvCxnSpPr>
        <p:spPr>
          <a:xfrm rot="16200000" flipV="1">
            <a:off x="5158740" y="3196590"/>
            <a:ext cx="1600200" cy="221742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95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2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Activity: </a:t>
            </a:r>
            <a:r>
              <a:rPr lang="en-US" smtClean="0"/>
              <a:t>Restore RPTIS_TALIBON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backup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Unzip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Command Prompt in Download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Issue </a:t>
            </a:r>
          </a:p>
          <a:p>
            <a:pPr marL="708660" lvl="1" indent="-342900"/>
            <a:r>
              <a:rPr lang="en-US" b="1" dirty="0" err="1" smtClean="0"/>
              <a:t>mysql</a:t>
            </a:r>
            <a:r>
              <a:rPr lang="en-US" b="1" dirty="0" smtClean="0"/>
              <a:t> –</a:t>
            </a:r>
            <a:r>
              <a:rPr lang="en-US" b="1" dirty="0" err="1" smtClean="0"/>
              <a:t>uroot</a:t>
            </a:r>
            <a:r>
              <a:rPr lang="en-US" b="1" dirty="0" smtClean="0"/>
              <a:t> –p &lt; </a:t>
            </a:r>
            <a:r>
              <a:rPr lang="en-US" b="1" dirty="0" err="1" smtClean="0"/>
              <a:t>rptis_talibon.sql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74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Navicat</a:t>
            </a:r>
            <a:r>
              <a:rPr lang="en-US" dirty="0" smtClean="0"/>
              <a:t> Premium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Restore RPTIS Database on laptop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“</a:t>
            </a:r>
            <a:r>
              <a:rPr lang="en-US" dirty="0" err="1" smtClean="0"/>
              <a:t>rptis_lguname</a:t>
            </a:r>
            <a:r>
              <a:rPr lang="en-US" dirty="0" smtClean="0"/>
              <a:t> “ MySQL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 err="1" smtClean="0"/>
              <a:t>Navicat</a:t>
            </a:r>
            <a:r>
              <a:rPr lang="en-US" dirty="0" smtClean="0"/>
              <a:t> Data Transfer  RPTIS (</a:t>
            </a:r>
            <a:r>
              <a:rPr lang="en-US" dirty="0" err="1" smtClean="0"/>
              <a:t>SQLServer</a:t>
            </a:r>
            <a:r>
              <a:rPr lang="en-US" dirty="0" smtClean="0"/>
              <a:t>) to </a:t>
            </a:r>
            <a:r>
              <a:rPr lang="en-US" dirty="0" err="1" smtClean="0"/>
              <a:t>rptis_lguname</a:t>
            </a:r>
            <a:r>
              <a:rPr lang="en-US" dirty="0" smtClean="0"/>
              <a:t> (MySQL)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06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605</TotalTime>
  <Words>440</Words>
  <Application>Microsoft Office PowerPoint</Application>
  <PresentationFormat>On-screen Show (4:3)</PresentationFormat>
  <Paragraphs>178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Flow</vt:lpstr>
      <vt:lpstr>Workshop on  Migrating RPTIS Data</vt:lpstr>
      <vt:lpstr>Objectives</vt:lpstr>
      <vt:lpstr>Migration Goals</vt:lpstr>
      <vt:lpstr>System Architectures</vt:lpstr>
      <vt:lpstr>RPTIS System Architecture</vt:lpstr>
      <vt:lpstr>ETRACS System Architecture</vt:lpstr>
      <vt:lpstr>Preparation</vt:lpstr>
      <vt:lpstr>Activity: Restore RPTIS_TALIBON</vt:lpstr>
      <vt:lpstr>Activity</vt:lpstr>
      <vt:lpstr>Migration Script and  Test Flow</vt:lpstr>
      <vt:lpstr>Process Flow</vt:lpstr>
      <vt:lpstr>Organization</vt:lpstr>
      <vt:lpstr>Organization</vt:lpstr>
      <vt:lpstr>Organization</vt:lpstr>
      <vt:lpstr>Organization</vt:lpstr>
      <vt:lpstr>Master Data Migration</vt:lpstr>
      <vt:lpstr>Master Files</vt:lpstr>
      <vt:lpstr>Revision Setting</vt:lpstr>
      <vt:lpstr>Land Revision Settings</vt:lpstr>
      <vt:lpstr>Building Revision Settings</vt:lpstr>
      <vt:lpstr>Machinery Revision Settings</vt:lpstr>
      <vt:lpstr>Plant/Tree Revision Settings</vt:lpstr>
      <vt:lpstr>Miscellaneous Revision Settings</vt:lpstr>
      <vt:lpstr>Entity</vt:lpstr>
      <vt:lpstr>Entity</vt:lpstr>
      <vt:lpstr>Entity Structure</vt:lpstr>
      <vt:lpstr>FAAS</vt:lpstr>
      <vt:lpstr>FAAS</vt:lpstr>
      <vt:lpstr>FAAS Structure</vt:lpstr>
      <vt:lpstr>Real Property Units</vt:lpstr>
      <vt:lpstr>Land RPU</vt:lpstr>
      <vt:lpstr>Building RPU</vt:lpstr>
      <vt:lpstr>Machinery RPU</vt:lpstr>
      <vt:lpstr>Plant/Tree RPU</vt:lpstr>
      <vt:lpstr>Miscellaneous RPU</vt:lpstr>
      <vt:lpstr>Transactions</vt:lpstr>
      <vt:lpstr>Transactions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 Migrating RPTIS Data</dc:title>
  <dc:creator>Jessie Zamora</dc:creator>
  <cp:lastModifiedBy>Jessie Zamora</cp:lastModifiedBy>
  <cp:revision>45</cp:revision>
  <dcterms:created xsi:type="dcterms:W3CDTF">2022-06-19T13:12:40Z</dcterms:created>
  <dcterms:modified xsi:type="dcterms:W3CDTF">2022-06-24T02:53:24Z</dcterms:modified>
</cp:coreProperties>
</file>