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50" r:id="rId2"/>
    <p:sldId id="426" r:id="rId3"/>
    <p:sldId id="429" r:id="rId4"/>
    <p:sldId id="430" r:id="rId5"/>
    <p:sldId id="431" r:id="rId6"/>
    <p:sldId id="432" r:id="rId7"/>
    <p:sldId id="434" r:id="rId8"/>
    <p:sldId id="435" r:id="rId9"/>
    <p:sldId id="436" r:id="rId10"/>
    <p:sldId id="439" r:id="rId11"/>
    <p:sldId id="443" r:id="rId12"/>
    <p:sldId id="440" r:id="rId13"/>
    <p:sldId id="442" r:id="rId14"/>
    <p:sldId id="441" r:id="rId15"/>
    <p:sldId id="445" r:id="rId16"/>
    <p:sldId id="444" r:id="rId17"/>
    <p:sldId id="446" r:id="rId18"/>
    <p:sldId id="447" r:id="rId19"/>
    <p:sldId id="524" r:id="rId20"/>
    <p:sldId id="525" r:id="rId21"/>
    <p:sldId id="523" r:id="rId22"/>
    <p:sldId id="526" r:id="rId23"/>
    <p:sldId id="527" r:id="rId24"/>
    <p:sldId id="528" r:id="rId25"/>
    <p:sldId id="530" r:id="rId26"/>
    <p:sldId id="531" r:id="rId27"/>
    <p:sldId id="532" r:id="rId28"/>
    <p:sldId id="534" r:id="rId29"/>
    <p:sldId id="533" r:id="rId30"/>
    <p:sldId id="52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FF8A-274D-44BE-BFAA-EE25F0B3CC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5B79091F-2BEB-4EAA-9BB0-59F7B45E45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84728178-E79D-4FA6-91EB-A7310F2C5C2F}"/>
              </a:ext>
            </a:extLst>
          </p:cNvPr>
          <p:cNvSpPr>
            <a:spLocks noGrp="1"/>
          </p:cNvSpPr>
          <p:nvPr>
            <p:ph type="dt" sz="half" idx="10"/>
          </p:nvPr>
        </p:nvSpPr>
        <p:spPr/>
        <p:txBody>
          <a:bodyPr/>
          <a:lstStyle/>
          <a:p>
            <a:fld id="{F16F600F-4883-46CA-B1C2-09886B5BDFE0}" type="datetimeFigureOut">
              <a:rPr lang="en-NZ" smtClean="0"/>
              <a:t>4/06/2022</a:t>
            </a:fld>
            <a:endParaRPr lang="en-NZ"/>
          </a:p>
        </p:txBody>
      </p:sp>
      <p:sp>
        <p:nvSpPr>
          <p:cNvPr id="5" name="Footer Placeholder 4">
            <a:extLst>
              <a:ext uri="{FF2B5EF4-FFF2-40B4-BE49-F238E27FC236}">
                <a16:creationId xmlns:a16="http://schemas.microsoft.com/office/drawing/2014/main" id="{2281F5A5-A9AA-4FD1-8670-9376D0AE7D90}"/>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D22A8CD-94E2-40F6-B9DC-A1BD4A329079}"/>
              </a:ext>
            </a:extLst>
          </p:cNvPr>
          <p:cNvSpPr>
            <a:spLocks noGrp="1"/>
          </p:cNvSpPr>
          <p:nvPr>
            <p:ph type="sldNum" sz="quarter" idx="12"/>
          </p:nvPr>
        </p:nvSpPr>
        <p:spPr/>
        <p:txBody>
          <a:bodyPr/>
          <a:lstStyle/>
          <a:p>
            <a:fld id="{429D02F8-CB67-4EBD-B8AD-494A20013E11}" type="slidenum">
              <a:rPr lang="en-NZ" smtClean="0"/>
              <a:t>‹#›</a:t>
            </a:fld>
            <a:endParaRPr lang="en-NZ"/>
          </a:p>
        </p:txBody>
      </p:sp>
    </p:spTree>
    <p:extLst>
      <p:ext uri="{BB962C8B-B14F-4D97-AF65-F5344CB8AC3E}">
        <p14:creationId xmlns:p14="http://schemas.microsoft.com/office/powerpoint/2010/main" val="3408799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2A7E0-6C36-41C9-ABD3-C7D869A8789A}"/>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CD1EC6D3-C26D-4786-A34E-5B9DB40CBD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4D86E2D1-5A42-4CD1-952F-CCE8B39664C7}"/>
              </a:ext>
            </a:extLst>
          </p:cNvPr>
          <p:cNvSpPr>
            <a:spLocks noGrp="1"/>
          </p:cNvSpPr>
          <p:nvPr>
            <p:ph type="dt" sz="half" idx="10"/>
          </p:nvPr>
        </p:nvSpPr>
        <p:spPr/>
        <p:txBody>
          <a:bodyPr/>
          <a:lstStyle/>
          <a:p>
            <a:fld id="{F16F600F-4883-46CA-B1C2-09886B5BDFE0}" type="datetimeFigureOut">
              <a:rPr lang="en-NZ" smtClean="0"/>
              <a:t>4/06/2022</a:t>
            </a:fld>
            <a:endParaRPr lang="en-NZ"/>
          </a:p>
        </p:txBody>
      </p:sp>
      <p:sp>
        <p:nvSpPr>
          <p:cNvPr id="5" name="Footer Placeholder 4">
            <a:extLst>
              <a:ext uri="{FF2B5EF4-FFF2-40B4-BE49-F238E27FC236}">
                <a16:creationId xmlns:a16="http://schemas.microsoft.com/office/drawing/2014/main" id="{70B607E3-6620-4194-A1A5-5F059D86882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8328D13-AED5-425A-AA54-51CA3AE69EDC}"/>
              </a:ext>
            </a:extLst>
          </p:cNvPr>
          <p:cNvSpPr>
            <a:spLocks noGrp="1"/>
          </p:cNvSpPr>
          <p:nvPr>
            <p:ph type="sldNum" sz="quarter" idx="12"/>
          </p:nvPr>
        </p:nvSpPr>
        <p:spPr/>
        <p:txBody>
          <a:bodyPr/>
          <a:lstStyle/>
          <a:p>
            <a:fld id="{429D02F8-CB67-4EBD-B8AD-494A20013E11}" type="slidenum">
              <a:rPr lang="en-NZ" smtClean="0"/>
              <a:t>‹#›</a:t>
            </a:fld>
            <a:endParaRPr lang="en-NZ"/>
          </a:p>
        </p:txBody>
      </p:sp>
    </p:spTree>
    <p:extLst>
      <p:ext uri="{BB962C8B-B14F-4D97-AF65-F5344CB8AC3E}">
        <p14:creationId xmlns:p14="http://schemas.microsoft.com/office/powerpoint/2010/main" val="1130688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C9D505-186D-4340-8938-9DE5FE5AC8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A0BC331-88AF-4DC3-BFC2-E3E9185271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EFC8B9A3-4BF4-405A-9A38-B6497D0ABB82}"/>
              </a:ext>
            </a:extLst>
          </p:cNvPr>
          <p:cNvSpPr>
            <a:spLocks noGrp="1"/>
          </p:cNvSpPr>
          <p:nvPr>
            <p:ph type="dt" sz="half" idx="10"/>
          </p:nvPr>
        </p:nvSpPr>
        <p:spPr/>
        <p:txBody>
          <a:bodyPr/>
          <a:lstStyle/>
          <a:p>
            <a:fld id="{F16F600F-4883-46CA-B1C2-09886B5BDFE0}" type="datetimeFigureOut">
              <a:rPr lang="en-NZ" smtClean="0"/>
              <a:t>4/06/2022</a:t>
            </a:fld>
            <a:endParaRPr lang="en-NZ"/>
          </a:p>
        </p:txBody>
      </p:sp>
      <p:sp>
        <p:nvSpPr>
          <p:cNvPr id="5" name="Footer Placeholder 4">
            <a:extLst>
              <a:ext uri="{FF2B5EF4-FFF2-40B4-BE49-F238E27FC236}">
                <a16:creationId xmlns:a16="http://schemas.microsoft.com/office/drawing/2014/main" id="{E52B8C80-DF4C-4A5A-ABEE-4BAABBF3D166}"/>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8782DD20-1658-423F-81DE-5685199544D0}"/>
              </a:ext>
            </a:extLst>
          </p:cNvPr>
          <p:cNvSpPr>
            <a:spLocks noGrp="1"/>
          </p:cNvSpPr>
          <p:nvPr>
            <p:ph type="sldNum" sz="quarter" idx="12"/>
          </p:nvPr>
        </p:nvSpPr>
        <p:spPr/>
        <p:txBody>
          <a:bodyPr/>
          <a:lstStyle/>
          <a:p>
            <a:fld id="{429D02F8-CB67-4EBD-B8AD-494A20013E11}" type="slidenum">
              <a:rPr lang="en-NZ" smtClean="0"/>
              <a:t>‹#›</a:t>
            </a:fld>
            <a:endParaRPr lang="en-NZ"/>
          </a:p>
        </p:txBody>
      </p:sp>
    </p:spTree>
    <p:extLst>
      <p:ext uri="{BB962C8B-B14F-4D97-AF65-F5344CB8AC3E}">
        <p14:creationId xmlns:p14="http://schemas.microsoft.com/office/powerpoint/2010/main" val="3588228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randed Backgroun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6C870D-8AC8-4852-B18C-518C017153A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67" y="0"/>
            <a:ext cx="12187066" cy="6858000"/>
          </a:xfrm>
          <a:prstGeom prst="rect">
            <a:avLst/>
          </a:prstGeom>
        </p:spPr>
      </p:pic>
      <p:pic>
        <p:nvPicPr>
          <p:cNvPr id="4" name="Graphic 3">
            <a:extLst>
              <a:ext uri="{FF2B5EF4-FFF2-40B4-BE49-F238E27FC236}">
                <a16:creationId xmlns:a16="http://schemas.microsoft.com/office/drawing/2014/main" id="{30C7BCD0-9F17-45E7-AB57-2EE6EDBC766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363325" y="6187129"/>
            <a:ext cx="479426" cy="269266"/>
          </a:xfrm>
          <a:prstGeom prst="rect">
            <a:avLst/>
          </a:prstGeom>
        </p:spPr>
      </p:pic>
    </p:spTree>
    <p:extLst>
      <p:ext uri="{BB962C8B-B14F-4D97-AF65-F5344CB8AC3E}">
        <p14:creationId xmlns:p14="http://schemas.microsoft.com/office/powerpoint/2010/main" val="2198007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B0E92-0EC8-4CD4-B82F-0205DB741334}"/>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B3685953-F9FA-4618-84D9-3AF32E31F5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ADD6D6D-2461-4BF4-B49D-764DCC363AE9}"/>
              </a:ext>
            </a:extLst>
          </p:cNvPr>
          <p:cNvSpPr>
            <a:spLocks noGrp="1"/>
          </p:cNvSpPr>
          <p:nvPr>
            <p:ph type="dt" sz="half" idx="10"/>
          </p:nvPr>
        </p:nvSpPr>
        <p:spPr/>
        <p:txBody>
          <a:bodyPr/>
          <a:lstStyle/>
          <a:p>
            <a:fld id="{F16F600F-4883-46CA-B1C2-09886B5BDFE0}" type="datetimeFigureOut">
              <a:rPr lang="en-NZ" smtClean="0"/>
              <a:t>4/06/2022</a:t>
            </a:fld>
            <a:endParaRPr lang="en-NZ"/>
          </a:p>
        </p:txBody>
      </p:sp>
      <p:sp>
        <p:nvSpPr>
          <p:cNvPr id="5" name="Footer Placeholder 4">
            <a:extLst>
              <a:ext uri="{FF2B5EF4-FFF2-40B4-BE49-F238E27FC236}">
                <a16:creationId xmlns:a16="http://schemas.microsoft.com/office/drawing/2014/main" id="{9570BB10-BA22-4D4D-9735-CBBA69759EF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B1C5C97-FA75-4536-A03A-EB67FB2EA174}"/>
              </a:ext>
            </a:extLst>
          </p:cNvPr>
          <p:cNvSpPr>
            <a:spLocks noGrp="1"/>
          </p:cNvSpPr>
          <p:nvPr>
            <p:ph type="sldNum" sz="quarter" idx="12"/>
          </p:nvPr>
        </p:nvSpPr>
        <p:spPr/>
        <p:txBody>
          <a:bodyPr/>
          <a:lstStyle/>
          <a:p>
            <a:fld id="{429D02F8-CB67-4EBD-B8AD-494A20013E11}" type="slidenum">
              <a:rPr lang="en-NZ" smtClean="0"/>
              <a:t>‹#›</a:t>
            </a:fld>
            <a:endParaRPr lang="en-NZ"/>
          </a:p>
        </p:txBody>
      </p:sp>
    </p:spTree>
    <p:extLst>
      <p:ext uri="{BB962C8B-B14F-4D97-AF65-F5344CB8AC3E}">
        <p14:creationId xmlns:p14="http://schemas.microsoft.com/office/powerpoint/2010/main" val="1361818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D5D14-CB00-4131-B6D8-54F900389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F681C965-DF3A-47ED-8C8F-0D284D8AA1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BE5D2F-0844-4F74-B499-35F8AADA33E5}"/>
              </a:ext>
            </a:extLst>
          </p:cNvPr>
          <p:cNvSpPr>
            <a:spLocks noGrp="1"/>
          </p:cNvSpPr>
          <p:nvPr>
            <p:ph type="dt" sz="half" idx="10"/>
          </p:nvPr>
        </p:nvSpPr>
        <p:spPr/>
        <p:txBody>
          <a:bodyPr/>
          <a:lstStyle/>
          <a:p>
            <a:fld id="{F16F600F-4883-46CA-B1C2-09886B5BDFE0}" type="datetimeFigureOut">
              <a:rPr lang="en-NZ" smtClean="0"/>
              <a:t>4/06/2022</a:t>
            </a:fld>
            <a:endParaRPr lang="en-NZ"/>
          </a:p>
        </p:txBody>
      </p:sp>
      <p:sp>
        <p:nvSpPr>
          <p:cNvPr id="5" name="Footer Placeholder 4">
            <a:extLst>
              <a:ext uri="{FF2B5EF4-FFF2-40B4-BE49-F238E27FC236}">
                <a16:creationId xmlns:a16="http://schemas.microsoft.com/office/drawing/2014/main" id="{77A9E7D8-CE65-4002-802C-5B19AA055671}"/>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E346EE17-D50A-4A1E-8AF9-622306E53ED1}"/>
              </a:ext>
            </a:extLst>
          </p:cNvPr>
          <p:cNvSpPr>
            <a:spLocks noGrp="1"/>
          </p:cNvSpPr>
          <p:nvPr>
            <p:ph type="sldNum" sz="quarter" idx="12"/>
          </p:nvPr>
        </p:nvSpPr>
        <p:spPr/>
        <p:txBody>
          <a:bodyPr/>
          <a:lstStyle/>
          <a:p>
            <a:fld id="{429D02F8-CB67-4EBD-B8AD-494A20013E11}" type="slidenum">
              <a:rPr lang="en-NZ" smtClean="0"/>
              <a:t>‹#›</a:t>
            </a:fld>
            <a:endParaRPr lang="en-NZ"/>
          </a:p>
        </p:txBody>
      </p:sp>
    </p:spTree>
    <p:extLst>
      <p:ext uri="{BB962C8B-B14F-4D97-AF65-F5344CB8AC3E}">
        <p14:creationId xmlns:p14="http://schemas.microsoft.com/office/powerpoint/2010/main" val="380932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879D-16B8-433A-9203-056C13F2C033}"/>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DCF375BF-8006-4F55-8F93-716FCBE95F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9E0DC14B-C070-4886-9A51-160985219E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7D9D99D0-4A37-4A5C-9D31-91CC106A80FA}"/>
              </a:ext>
            </a:extLst>
          </p:cNvPr>
          <p:cNvSpPr>
            <a:spLocks noGrp="1"/>
          </p:cNvSpPr>
          <p:nvPr>
            <p:ph type="dt" sz="half" idx="10"/>
          </p:nvPr>
        </p:nvSpPr>
        <p:spPr/>
        <p:txBody>
          <a:bodyPr/>
          <a:lstStyle/>
          <a:p>
            <a:fld id="{F16F600F-4883-46CA-B1C2-09886B5BDFE0}" type="datetimeFigureOut">
              <a:rPr lang="en-NZ" smtClean="0"/>
              <a:t>4/06/2022</a:t>
            </a:fld>
            <a:endParaRPr lang="en-NZ"/>
          </a:p>
        </p:txBody>
      </p:sp>
      <p:sp>
        <p:nvSpPr>
          <p:cNvPr id="6" name="Footer Placeholder 5">
            <a:extLst>
              <a:ext uri="{FF2B5EF4-FFF2-40B4-BE49-F238E27FC236}">
                <a16:creationId xmlns:a16="http://schemas.microsoft.com/office/drawing/2014/main" id="{880CABC9-5D4A-47DE-A5F0-0E097CE4565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6DCF37F-FF45-400D-82DC-0C583338589E}"/>
              </a:ext>
            </a:extLst>
          </p:cNvPr>
          <p:cNvSpPr>
            <a:spLocks noGrp="1"/>
          </p:cNvSpPr>
          <p:nvPr>
            <p:ph type="sldNum" sz="quarter" idx="12"/>
          </p:nvPr>
        </p:nvSpPr>
        <p:spPr/>
        <p:txBody>
          <a:bodyPr/>
          <a:lstStyle/>
          <a:p>
            <a:fld id="{429D02F8-CB67-4EBD-B8AD-494A20013E11}" type="slidenum">
              <a:rPr lang="en-NZ" smtClean="0"/>
              <a:t>‹#›</a:t>
            </a:fld>
            <a:endParaRPr lang="en-NZ"/>
          </a:p>
        </p:txBody>
      </p:sp>
    </p:spTree>
    <p:extLst>
      <p:ext uri="{BB962C8B-B14F-4D97-AF65-F5344CB8AC3E}">
        <p14:creationId xmlns:p14="http://schemas.microsoft.com/office/powerpoint/2010/main" val="3276603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F94F-FE54-4C4F-AF17-A94F2F7BBB7D}"/>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5020E620-364E-4844-8B88-133DF7B07A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E451E6-6C11-4C3B-AC87-9C3CDFFABC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ECB7A44E-7966-4E2C-B119-742D65445C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AE3629-F8A1-46F1-B8C6-007F82FEC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E45F35E9-9A88-451E-A62E-CC886DCDC296}"/>
              </a:ext>
            </a:extLst>
          </p:cNvPr>
          <p:cNvSpPr>
            <a:spLocks noGrp="1"/>
          </p:cNvSpPr>
          <p:nvPr>
            <p:ph type="dt" sz="half" idx="10"/>
          </p:nvPr>
        </p:nvSpPr>
        <p:spPr/>
        <p:txBody>
          <a:bodyPr/>
          <a:lstStyle/>
          <a:p>
            <a:fld id="{F16F600F-4883-46CA-B1C2-09886B5BDFE0}" type="datetimeFigureOut">
              <a:rPr lang="en-NZ" smtClean="0"/>
              <a:t>4/06/2022</a:t>
            </a:fld>
            <a:endParaRPr lang="en-NZ"/>
          </a:p>
        </p:txBody>
      </p:sp>
      <p:sp>
        <p:nvSpPr>
          <p:cNvPr id="8" name="Footer Placeholder 7">
            <a:extLst>
              <a:ext uri="{FF2B5EF4-FFF2-40B4-BE49-F238E27FC236}">
                <a16:creationId xmlns:a16="http://schemas.microsoft.com/office/drawing/2014/main" id="{DC06860C-4E23-485E-BA5C-EDA9FF01BCCF}"/>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C30574B4-D493-4A58-894F-0F519828A1C8}"/>
              </a:ext>
            </a:extLst>
          </p:cNvPr>
          <p:cNvSpPr>
            <a:spLocks noGrp="1"/>
          </p:cNvSpPr>
          <p:nvPr>
            <p:ph type="sldNum" sz="quarter" idx="12"/>
          </p:nvPr>
        </p:nvSpPr>
        <p:spPr/>
        <p:txBody>
          <a:bodyPr/>
          <a:lstStyle/>
          <a:p>
            <a:fld id="{429D02F8-CB67-4EBD-B8AD-494A20013E11}" type="slidenum">
              <a:rPr lang="en-NZ" smtClean="0"/>
              <a:t>‹#›</a:t>
            </a:fld>
            <a:endParaRPr lang="en-NZ"/>
          </a:p>
        </p:txBody>
      </p:sp>
    </p:spTree>
    <p:extLst>
      <p:ext uri="{BB962C8B-B14F-4D97-AF65-F5344CB8AC3E}">
        <p14:creationId xmlns:p14="http://schemas.microsoft.com/office/powerpoint/2010/main" val="2334664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09573-00A4-41E7-AB55-4A8B96ABD32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3A83E037-ED3F-4BBF-B5C4-8AAE38C666B3}"/>
              </a:ext>
            </a:extLst>
          </p:cNvPr>
          <p:cNvSpPr>
            <a:spLocks noGrp="1"/>
          </p:cNvSpPr>
          <p:nvPr>
            <p:ph type="dt" sz="half" idx="10"/>
          </p:nvPr>
        </p:nvSpPr>
        <p:spPr/>
        <p:txBody>
          <a:bodyPr/>
          <a:lstStyle/>
          <a:p>
            <a:fld id="{F16F600F-4883-46CA-B1C2-09886B5BDFE0}" type="datetimeFigureOut">
              <a:rPr lang="en-NZ" smtClean="0"/>
              <a:t>4/06/2022</a:t>
            </a:fld>
            <a:endParaRPr lang="en-NZ"/>
          </a:p>
        </p:txBody>
      </p:sp>
      <p:sp>
        <p:nvSpPr>
          <p:cNvPr id="4" name="Footer Placeholder 3">
            <a:extLst>
              <a:ext uri="{FF2B5EF4-FFF2-40B4-BE49-F238E27FC236}">
                <a16:creationId xmlns:a16="http://schemas.microsoft.com/office/drawing/2014/main" id="{F2AC6A63-1222-43DD-963A-4BBCCE9A33BE}"/>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AC98CCE5-C952-44F5-A576-C543ABA9A314}"/>
              </a:ext>
            </a:extLst>
          </p:cNvPr>
          <p:cNvSpPr>
            <a:spLocks noGrp="1"/>
          </p:cNvSpPr>
          <p:nvPr>
            <p:ph type="sldNum" sz="quarter" idx="12"/>
          </p:nvPr>
        </p:nvSpPr>
        <p:spPr/>
        <p:txBody>
          <a:bodyPr/>
          <a:lstStyle/>
          <a:p>
            <a:fld id="{429D02F8-CB67-4EBD-B8AD-494A20013E11}" type="slidenum">
              <a:rPr lang="en-NZ" smtClean="0"/>
              <a:t>‹#›</a:t>
            </a:fld>
            <a:endParaRPr lang="en-NZ"/>
          </a:p>
        </p:txBody>
      </p:sp>
    </p:spTree>
    <p:extLst>
      <p:ext uri="{BB962C8B-B14F-4D97-AF65-F5344CB8AC3E}">
        <p14:creationId xmlns:p14="http://schemas.microsoft.com/office/powerpoint/2010/main" val="3393220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FD866B-107B-421E-BF59-B367FAC7F501}"/>
              </a:ext>
            </a:extLst>
          </p:cNvPr>
          <p:cNvSpPr>
            <a:spLocks noGrp="1"/>
          </p:cNvSpPr>
          <p:nvPr>
            <p:ph type="dt" sz="half" idx="10"/>
          </p:nvPr>
        </p:nvSpPr>
        <p:spPr/>
        <p:txBody>
          <a:bodyPr/>
          <a:lstStyle/>
          <a:p>
            <a:fld id="{F16F600F-4883-46CA-B1C2-09886B5BDFE0}" type="datetimeFigureOut">
              <a:rPr lang="en-NZ" smtClean="0"/>
              <a:t>4/06/2022</a:t>
            </a:fld>
            <a:endParaRPr lang="en-NZ"/>
          </a:p>
        </p:txBody>
      </p:sp>
      <p:sp>
        <p:nvSpPr>
          <p:cNvPr id="3" name="Footer Placeholder 2">
            <a:extLst>
              <a:ext uri="{FF2B5EF4-FFF2-40B4-BE49-F238E27FC236}">
                <a16:creationId xmlns:a16="http://schemas.microsoft.com/office/drawing/2014/main" id="{F002873C-6F0B-4DB8-BBC9-CA2F49B20EFF}"/>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6A036AFE-1803-45A6-9945-94C6BB7932BB}"/>
              </a:ext>
            </a:extLst>
          </p:cNvPr>
          <p:cNvSpPr>
            <a:spLocks noGrp="1"/>
          </p:cNvSpPr>
          <p:nvPr>
            <p:ph type="sldNum" sz="quarter" idx="12"/>
          </p:nvPr>
        </p:nvSpPr>
        <p:spPr/>
        <p:txBody>
          <a:bodyPr/>
          <a:lstStyle/>
          <a:p>
            <a:fld id="{429D02F8-CB67-4EBD-B8AD-494A20013E11}" type="slidenum">
              <a:rPr lang="en-NZ" smtClean="0"/>
              <a:t>‹#›</a:t>
            </a:fld>
            <a:endParaRPr lang="en-NZ"/>
          </a:p>
        </p:txBody>
      </p:sp>
    </p:spTree>
    <p:extLst>
      <p:ext uri="{BB962C8B-B14F-4D97-AF65-F5344CB8AC3E}">
        <p14:creationId xmlns:p14="http://schemas.microsoft.com/office/powerpoint/2010/main" val="89197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B58D3-1DBD-493B-9B9D-B64916F462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07E86783-5F52-40BF-B803-82C33C98DA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07951A94-6A9A-4A7F-8784-215613F10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F5621-2517-46E3-BCD7-18F30369580B}"/>
              </a:ext>
            </a:extLst>
          </p:cNvPr>
          <p:cNvSpPr>
            <a:spLocks noGrp="1"/>
          </p:cNvSpPr>
          <p:nvPr>
            <p:ph type="dt" sz="half" idx="10"/>
          </p:nvPr>
        </p:nvSpPr>
        <p:spPr/>
        <p:txBody>
          <a:bodyPr/>
          <a:lstStyle/>
          <a:p>
            <a:fld id="{F16F600F-4883-46CA-B1C2-09886B5BDFE0}" type="datetimeFigureOut">
              <a:rPr lang="en-NZ" smtClean="0"/>
              <a:t>4/06/2022</a:t>
            </a:fld>
            <a:endParaRPr lang="en-NZ"/>
          </a:p>
        </p:txBody>
      </p:sp>
      <p:sp>
        <p:nvSpPr>
          <p:cNvPr id="6" name="Footer Placeholder 5">
            <a:extLst>
              <a:ext uri="{FF2B5EF4-FFF2-40B4-BE49-F238E27FC236}">
                <a16:creationId xmlns:a16="http://schemas.microsoft.com/office/drawing/2014/main" id="{35A4CD88-36B7-4ECD-A9C3-7DC1FE66C1A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0FC6573C-1A87-4771-81DF-17A1B00207FD}"/>
              </a:ext>
            </a:extLst>
          </p:cNvPr>
          <p:cNvSpPr>
            <a:spLocks noGrp="1"/>
          </p:cNvSpPr>
          <p:nvPr>
            <p:ph type="sldNum" sz="quarter" idx="12"/>
          </p:nvPr>
        </p:nvSpPr>
        <p:spPr/>
        <p:txBody>
          <a:bodyPr/>
          <a:lstStyle/>
          <a:p>
            <a:fld id="{429D02F8-CB67-4EBD-B8AD-494A20013E11}" type="slidenum">
              <a:rPr lang="en-NZ" smtClean="0"/>
              <a:t>‹#›</a:t>
            </a:fld>
            <a:endParaRPr lang="en-NZ"/>
          </a:p>
        </p:txBody>
      </p:sp>
    </p:spTree>
    <p:extLst>
      <p:ext uri="{BB962C8B-B14F-4D97-AF65-F5344CB8AC3E}">
        <p14:creationId xmlns:p14="http://schemas.microsoft.com/office/powerpoint/2010/main" val="296645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20FA-2226-4DF5-8D95-FCFF2016CB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27F1982F-1AF5-4F30-A53C-AAD1EF4478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9B3FB1D8-60DF-4675-9671-9B473633A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34ABBC-B60C-45AB-8481-E2862E1EE612}"/>
              </a:ext>
            </a:extLst>
          </p:cNvPr>
          <p:cNvSpPr>
            <a:spLocks noGrp="1"/>
          </p:cNvSpPr>
          <p:nvPr>
            <p:ph type="dt" sz="half" idx="10"/>
          </p:nvPr>
        </p:nvSpPr>
        <p:spPr/>
        <p:txBody>
          <a:bodyPr/>
          <a:lstStyle/>
          <a:p>
            <a:fld id="{F16F600F-4883-46CA-B1C2-09886B5BDFE0}" type="datetimeFigureOut">
              <a:rPr lang="en-NZ" smtClean="0"/>
              <a:t>4/06/2022</a:t>
            </a:fld>
            <a:endParaRPr lang="en-NZ"/>
          </a:p>
        </p:txBody>
      </p:sp>
      <p:sp>
        <p:nvSpPr>
          <p:cNvPr id="6" name="Footer Placeholder 5">
            <a:extLst>
              <a:ext uri="{FF2B5EF4-FFF2-40B4-BE49-F238E27FC236}">
                <a16:creationId xmlns:a16="http://schemas.microsoft.com/office/drawing/2014/main" id="{73C95BD8-AAC4-47F8-97A1-830A9A4073F7}"/>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7959883-B9AC-4526-92B9-E87DFDE1F2A0}"/>
              </a:ext>
            </a:extLst>
          </p:cNvPr>
          <p:cNvSpPr>
            <a:spLocks noGrp="1"/>
          </p:cNvSpPr>
          <p:nvPr>
            <p:ph type="sldNum" sz="quarter" idx="12"/>
          </p:nvPr>
        </p:nvSpPr>
        <p:spPr/>
        <p:txBody>
          <a:bodyPr/>
          <a:lstStyle/>
          <a:p>
            <a:fld id="{429D02F8-CB67-4EBD-B8AD-494A20013E11}" type="slidenum">
              <a:rPr lang="en-NZ" smtClean="0"/>
              <a:t>‹#›</a:t>
            </a:fld>
            <a:endParaRPr lang="en-NZ"/>
          </a:p>
        </p:txBody>
      </p:sp>
    </p:spTree>
    <p:extLst>
      <p:ext uri="{BB962C8B-B14F-4D97-AF65-F5344CB8AC3E}">
        <p14:creationId xmlns:p14="http://schemas.microsoft.com/office/powerpoint/2010/main" val="1541385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D8B95B-4A04-4269-8B08-05102107B1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F89722CB-581C-4495-B4D9-287D99F234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D00EBCB-8012-412F-9F36-D4738BECB7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6F600F-4883-46CA-B1C2-09886B5BDFE0}" type="datetimeFigureOut">
              <a:rPr lang="en-NZ" smtClean="0"/>
              <a:t>4/06/2022</a:t>
            </a:fld>
            <a:endParaRPr lang="en-NZ"/>
          </a:p>
        </p:txBody>
      </p:sp>
      <p:sp>
        <p:nvSpPr>
          <p:cNvPr id="5" name="Footer Placeholder 4">
            <a:extLst>
              <a:ext uri="{FF2B5EF4-FFF2-40B4-BE49-F238E27FC236}">
                <a16:creationId xmlns:a16="http://schemas.microsoft.com/office/drawing/2014/main" id="{BD55889D-3577-4E60-883D-E01F213E9A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535F9C32-106C-4CEC-9DF0-D4BA72C56C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9D02F8-CB67-4EBD-B8AD-494A20013E11}" type="slidenum">
              <a:rPr lang="en-NZ" smtClean="0"/>
              <a:t>‹#›</a:t>
            </a:fld>
            <a:endParaRPr lang="en-NZ"/>
          </a:p>
        </p:txBody>
      </p:sp>
    </p:spTree>
    <p:extLst>
      <p:ext uri="{BB962C8B-B14F-4D97-AF65-F5344CB8AC3E}">
        <p14:creationId xmlns:p14="http://schemas.microsoft.com/office/powerpoint/2010/main" val="2945188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14.jpe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54.png"/><Relationship Id="rId18" Type="http://schemas.openxmlformats.org/officeDocument/2006/relationships/image" Target="../media/image59.png"/><Relationship Id="rId3" Type="http://schemas.openxmlformats.org/officeDocument/2006/relationships/image" Target="../media/image17.png"/><Relationship Id="rId7" Type="http://schemas.openxmlformats.org/officeDocument/2006/relationships/image" Target="../media/image481.png"/><Relationship Id="rId12" Type="http://schemas.openxmlformats.org/officeDocument/2006/relationships/image" Target="../media/image53.png"/><Relationship Id="rId17" Type="http://schemas.openxmlformats.org/officeDocument/2006/relationships/image" Target="../media/image58.png"/><Relationship Id="rId2" Type="http://schemas.openxmlformats.org/officeDocument/2006/relationships/image" Target="../media/image16.png"/><Relationship Id="rId16"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52.png"/><Relationship Id="rId5" Type="http://schemas.openxmlformats.org/officeDocument/2006/relationships/image" Target="../media/image12.png"/><Relationship Id="rId15" Type="http://schemas.openxmlformats.org/officeDocument/2006/relationships/image" Target="../media/image56.png"/><Relationship Id="rId10" Type="http://schemas.openxmlformats.org/officeDocument/2006/relationships/image" Target="../media/image51.png"/><Relationship Id="rId4" Type="http://schemas.openxmlformats.org/officeDocument/2006/relationships/image" Target="../media/image19.png"/><Relationship Id="rId9" Type="http://schemas.openxmlformats.org/officeDocument/2006/relationships/image" Target="../media/image50.png"/><Relationship Id="rId14" Type="http://schemas.openxmlformats.org/officeDocument/2006/relationships/image" Target="../media/image5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analyticsindiamag.com/image-processing-with-opencv-in-python/"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521956-BDC3-104C-BA71-83DECFC17244}"/>
              </a:ext>
            </a:extLst>
          </p:cNvPr>
          <p:cNvSpPr txBox="1"/>
          <p:nvPr/>
        </p:nvSpPr>
        <p:spPr>
          <a:xfrm>
            <a:off x="580446" y="2782669"/>
            <a:ext cx="1037463" cy="646331"/>
          </a:xfrm>
          <a:prstGeom prst="rect">
            <a:avLst/>
          </a:prstGeom>
          <a:noFill/>
        </p:spPr>
        <p:txBody>
          <a:bodyPr wrap="none" rtlCol="0">
            <a:spAutoFit/>
          </a:bodyPr>
          <a:lstStyle/>
          <a:p>
            <a:r>
              <a:rPr lang="en-US" sz="3600" b="1" dirty="0">
                <a:solidFill>
                  <a:schemeClr val="bg1"/>
                </a:solidFill>
              </a:rPr>
              <a:t>CNN</a:t>
            </a:r>
          </a:p>
        </p:txBody>
      </p:sp>
    </p:spTree>
    <p:extLst>
      <p:ext uri="{BB962C8B-B14F-4D97-AF65-F5344CB8AC3E}">
        <p14:creationId xmlns:p14="http://schemas.microsoft.com/office/powerpoint/2010/main" val="2141001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5" name="Table 18">
            <a:extLst>
              <a:ext uri="{FF2B5EF4-FFF2-40B4-BE49-F238E27FC236}">
                <a16:creationId xmlns:a16="http://schemas.microsoft.com/office/drawing/2014/main" id="{9A0F11EC-16C2-412D-A616-BD7586EB0E5D}"/>
              </a:ext>
            </a:extLst>
          </p:cNvPr>
          <p:cNvGraphicFramePr>
            <a:graphicFrameLocks noGrp="1"/>
          </p:cNvGraphicFramePr>
          <p:nvPr/>
        </p:nvGraphicFramePr>
        <p:xfrm>
          <a:off x="8849815" y="2175627"/>
          <a:ext cx="799432" cy="741680"/>
        </p:xfrm>
        <a:graphic>
          <a:graphicData uri="http://schemas.openxmlformats.org/drawingml/2006/table">
            <a:tbl>
              <a:tblPr firstRow="1" bandRow="1">
                <a:tableStyleId>{5C22544A-7EE6-4342-B048-85BDC9FD1C3A}</a:tableStyleId>
              </a:tblPr>
              <a:tblGrid>
                <a:gridCol w="399716">
                  <a:extLst>
                    <a:ext uri="{9D8B030D-6E8A-4147-A177-3AD203B41FA5}">
                      <a16:colId xmlns:a16="http://schemas.microsoft.com/office/drawing/2014/main" val="3671234622"/>
                    </a:ext>
                  </a:extLst>
                </a:gridCol>
                <a:gridCol w="399716">
                  <a:extLst>
                    <a:ext uri="{9D8B030D-6E8A-4147-A177-3AD203B41FA5}">
                      <a16:colId xmlns:a16="http://schemas.microsoft.com/office/drawing/2014/main" val="969896328"/>
                    </a:ext>
                  </a:extLst>
                </a:gridCol>
              </a:tblGrid>
              <a:tr h="370840">
                <a:tc>
                  <a:txBody>
                    <a:bodyPr/>
                    <a:lstStyle/>
                    <a:p>
                      <a:pPr algn="ctr"/>
                      <a:r>
                        <a:rPr lang="en-US" b="1"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996239"/>
                  </a:ext>
                </a:extLst>
              </a:tr>
              <a:tr h="370840">
                <a:tc>
                  <a:txBody>
                    <a:bodyPr/>
                    <a:lstStyle/>
                    <a:p>
                      <a:pPr algn="ctr"/>
                      <a:r>
                        <a:rPr lang="en-US" b="1"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6954865"/>
                  </a:ext>
                </a:extLst>
              </a:tr>
            </a:tbl>
          </a:graphicData>
        </a:graphic>
      </p:graphicFrame>
      <p:graphicFrame>
        <p:nvGraphicFramePr>
          <p:cNvPr id="4" name="Table 18">
            <a:extLst>
              <a:ext uri="{FF2B5EF4-FFF2-40B4-BE49-F238E27FC236}">
                <a16:creationId xmlns:a16="http://schemas.microsoft.com/office/drawing/2014/main" id="{5205D337-549F-45BF-924D-E7299E39470D}"/>
              </a:ext>
            </a:extLst>
          </p:cNvPr>
          <p:cNvGraphicFramePr>
            <a:graphicFrameLocks noGrp="1"/>
          </p:cNvGraphicFramePr>
          <p:nvPr/>
        </p:nvGraphicFramePr>
        <p:xfrm>
          <a:off x="8649303" y="2365629"/>
          <a:ext cx="799432" cy="741680"/>
        </p:xfrm>
        <a:graphic>
          <a:graphicData uri="http://schemas.openxmlformats.org/drawingml/2006/table">
            <a:tbl>
              <a:tblPr firstRow="1" bandRow="1">
                <a:tableStyleId>{5C22544A-7EE6-4342-B048-85BDC9FD1C3A}</a:tableStyleId>
              </a:tblPr>
              <a:tblGrid>
                <a:gridCol w="399716">
                  <a:extLst>
                    <a:ext uri="{9D8B030D-6E8A-4147-A177-3AD203B41FA5}">
                      <a16:colId xmlns:a16="http://schemas.microsoft.com/office/drawing/2014/main" val="3671234622"/>
                    </a:ext>
                  </a:extLst>
                </a:gridCol>
                <a:gridCol w="399716">
                  <a:extLst>
                    <a:ext uri="{9D8B030D-6E8A-4147-A177-3AD203B41FA5}">
                      <a16:colId xmlns:a16="http://schemas.microsoft.com/office/drawing/2014/main" val="969896328"/>
                    </a:ext>
                  </a:extLst>
                </a:gridCol>
              </a:tblGrid>
              <a:tr h="370840">
                <a:tc>
                  <a:txBody>
                    <a:bodyPr/>
                    <a:lstStyle/>
                    <a:p>
                      <a:pPr algn="ctr"/>
                      <a:r>
                        <a:rPr lang="en-US" b="1"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996239"/>
                  </a:ext>
                </a:extLst>
              </a:tr>
              <a:tr h="370840">
                <a:tc>
                  <a:txBody>
                    <a:bodyPr/>
                    <a:lstStyle/>
                    <a:p>
                      <a:pPr algn="ctr"/>
                      <a:r>
                        <a:rPr lang="en-US" b="1"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6954865"/>
                  </a:ext>
                </a:extLst>
              </a:tr>
            </a:tbl>
          </a:graphicData>
        </a:graphic>
      </p:graphicFrame>
      <p:pic>
        <p:nvPicPr>
          <p:cNvPr id="3" name="Picture 2">
            <a:extLst>
              <a:ext uri="{FF2B5EF4-FFF2-40B4-BE49-F238E27FC236}">
                <a16:creationId xmlns:a16="http://schemas.microsoft.com/office/drawing/2014/main" id="{0169B40B-D547-410B-9F28-C55C1CA470EB}"/>
              </a:ext>
            </a:extLst>
          </p:cNvPr>
          <p:cNvPicPr/>
          <p:nvPr/>
        </p:nvPicPr>
        <p:blipFill>
          <a:blip r:embed="rId2"/>
          <a:stretch>
            <a:fillRect/>
          </a:stretch>
        </p:blipFill>
        <p:spPr>
          <a:xfrm>
            <a:off x="171949" y="1973177"/>
            <a:ext cx="2739693" cy="1997244"/>
          </a:xfrm>
          <a:prstGeom prst="rect">
            <a:avLst/>
          </a:prstGeom>
        </p:spPr>
      </p:pic>
      <p:sp>
        <p:nvSpPr>
          <p:cNvPr id="13" name="TextBox 12">
            <a:extLst>
              <a:ext uri="{FF2B5EF4-FFF2-40B4-BE49-F238E27FC236}">
                <a16:creationId xmlns:a16="http://schemas.microsoft.com/office/drawing/2014/main" id="{C3CB083A-F185-4CCB-87F6-A887D33C069A}"/>
              </a:ext>
            </a:extLst>
          </p:cNvPr>
          <p:cNvSpPr txBox="1"/>
          <p:nvPr/>
        </p:nvSpPr>
        <p:spPr>
          <a:xfrm>
            <a:off x="1089669" y="4039851"/>
            <a:ext cx="1072693"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6x6 data</a:t>
            </a:r>
            <a:endParaRPr lang="en-US" dirty="0"/>
          </a:p>
        </p:txBody>
      </p:sp>
      <p:pic>
        <p:nvPicPr>
          <p:cNvPr id="7" name="Picture 6">
            <a:extLst>
              <a:ext uri="{FF2B5EF4-FFF2-40B4-BE49-F238E27FC236}">
                <a16:creationId xmlns:a16="http://schemas.microsoft.com/office/drawing/2014/main" id="{C3F7B239-5407-4616-8C0B-29D31309E3FA}"/>
              </a:ext>
            </a:extLst>
          </p:cNvPr>
          <p:cNvPicPr>
            <a:picLocks noChangeAspect="1"/>
          </p:cNvPicPr>
          <p:nvPr/>
        </p:nvPicPr>
        <p:blipFill>
          <a:blip r:embed="rId3"/>
          <a:stretch>
            <a:fillRect/>
          </a:stretch>
        </p:blipFill>
        <p:spPr>
          <a:xfrm>
            <a:off x="3796139" y="2282529"/>
            <a:ext cx="1610051" cy="1378540"/>
          </a:xfrm>
          <a:prstGeom prst="rect">
            <a:avLst/>
          </a:prstGeom>
        </p:spPr>
      </p:pic>
      <p:sp>
        <p:nvSpPr>
          <p:cNvPr id="9" name="TextBox 8">
            <a:extLst>
              <a:ext uri="{FF2B5EF4-FFF2-40B4-BE49-F238E27FC236}">
                <a16:creationId xmlns:a16="http://schemas.microsoft.com/office/drawing/2014/main" id="{7EB9E3B5-B1D7-4219-ADF8-9DAB5B4A6257}"/>
              </a:ext>
            </a:extLst>
          </p:cNvPr>
          <p:cNvSpPr txBox="1"/>
          <p:nvPr/>
        </p:nvSpPr>
        <p:spPr>
          <a:xfrm>
            <a:off x="4195010" y="3661069"/>
            <a:ext cx="1072693" cy="369332"/>
          </a:xfrm>
          <a:prstGeom prst="rect">
            <a:avLst/>
          </a:prstGeom>
          <a:noFill/>
        </p:spPr>
        <p:txBody>
          <a:bodyPr wrap="square">
            <a:spAutoFit/>
          </a:bodyPr>
          <a:lstStyle/>
          <a:p>
            <a:r>
              <a:rPr lang="en-US" dirty="0">
                <a:solidFill>
                  <a:schemeClr val="bg1"/>
                </a:solidFill>
                <a:latin typeface="Calibri" panose="020F0502020204030204" pitchFamily="34" charset="0"/>
                <a:ea typeface="等线" panose="02010600030101010101" pitchFamily="2" charset="-122"/>
                <a:cs typeface="Times New Roman" panose="02020603050405020304" pitchFamily="18" charset="0"/>
              </a:rPr>
              <a:t>4</a:t>
            </a: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x4 data</a:t>
            </a:r>
            <a:endParaRPr lang="en-US" dirty="0"/>
          </a:p>
        </p:txBody>
      </p:sp>
      <p:pic>
        <p:nvPicPr>
          <p:cNvPr id="11" name="Picture 10">
            <a:extLst>
              <a:ext uri="{FF2B5EF4-FFF2-40B4-BE49-F238E27FC236}">
                <a16:creationId xmlns:a16="http://schemas.microsoft.com/office/drawing/2014/main" id="{14CF1157-1FC3-4EEE-9C81-2469590E271B}"/>
              </a:ext>
            </a:extLst>
          </p:cNvPr>
          <p:cNvPicPr>
            <a:picLocks noChangeAspect="1"/>
          </p:cNvPicPr>
          <p:nvPr/>
        </p:nvPicPr>
        <p:blipFill>
          <a:blip r:embed="rId3"/>
          <a:stretch>
            <a:fillRect/>
          </a:stretch>
        </p:blipFill>
        <p:spPr>
          <a:xfrm>
            <a:off x="6096000" y="2282529"/>
            <a:ext cx="1610051" cy="1378540"/>
          </a:xfrm>
          <a:prstGeom prst="rect">
            <a:avLst/>
          </a:prstGeom>
        </p:spPr>
      </p:pic>
      <p:sp>
        <p:nvSpPr>
          <p:cNvPr id="12" name="Rectangle 11">
            <a:extLst>
              <a:ext uri="{FF2B5EF4-FFF2-40B4-BE49-F238E27FC236}">
                <a16:creationId xmlns:a16="http://schemas.microsoft.com/office/drawing/2014/main" id="{E073F251-DD41-4282-B02B-9E91C2052904}"/>
              </a:ext>
            </a:extLst>
          </p:cNvPr>
          <p:cNvSpPr/>
          <p:nvPr/>
        </p:nvSpPr>
        <p:spPr>
          <a:xfrm>
            <a:off x="6096000" y="2298572"/>
            <a:ext cx="826168" cy="6692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10816B9-2D6A-4734-BADE-AD6916B634FD}"/>
              </a:ext>
            </a:extLst>
          </p:cNvPr>
          <p:cNvSpPr txBox="1"/>
          <p:nvPr/>
        </p:nvSpPr>
        <p:spPr>
          <a:xfrm>
            <a:off x="6509084" y="3661069"/>
            <a:ext cx="886781" cy="369332"/>
          </a:xfrm>
          <a:prstGeom prst="rect">
            <a:avLst/>
          </a:prstGeom>
          <a:noFill/>
        </p:spPr>
        <p:txBody>
          <a:bodyPr wrap="none" rtlCol="0">
            <a:spAutoFit/>
          </a:bodyPr>
          <a:lstStyle/>
          <a:p>
            <a:r>
              <a:rPr lang="en-US" dirty="0">
                <a:solidFill>
                  <a:schemeClr val="bg1"/>
                </a:solidFill>
              </a:rPr>
              <a:t>pooling</a:t>
            </a:r>
          </a:p>
        </p:txBody>
      </p:sp>
      <p:graphicFrame>
        <p:nvGraphicFramePr>
          <p:cNvPr id="18" name="Table 18">
            <a:extLst>
              <a:ext uri="{FF2B5EF4-FFF2-40B4-BE49-F238E27FC236}">
                <a16:creationId xmlns:a16="http://schemas.microsoft.com/office/drawing/2014/main" id="{73685003-9F1F-4CC7-8A82-09F7D9B3712D}"/>
              </a:ext>
            </a:extLst>
          </p:cNvPr>
          <p:cNvGraphicFramePr>
            <a:graphicFrameLocks noGrp="1"/>
          </p:cNvGraphicFramePr>
          <p:nvPr/>
        </p:nvGraphicFramePr>
        <p:xfrm>
          <a:off x="8561136" y="2596950"/>
          <a:ext cx="799432" cy="741680"/>
        </p:xfrm>
        <a:graphic>
          <a:graphicData uri="http://schemas.openxmlformats.org/drawingml/2006/table">
            <a:tbl>
              <a:tblPr firstRow="1" bandRow="1">
                <a:tableStyleId>{5C22544A-7EE6-4342-B048-85BDC9FD1C3A}</a:tableStyleId>
              </a:tblPr>
              <a:tblGrid>
                <a:gridCol w="399716">
                  <a:extLst>
                    <a:ext uri="{9D8B030D-6E8A-4147-A177-3AD203B41FA5}">
                      <a16:colId xmlns:a16="http://schemas.microsoft.com/office/drawing/2014/main" val="3671234622"/>
                    </a:ext>
                  </a:extLst>
                </a:gridCol>
                <a:gridCol w="399716">
                  <a:extLst>
                    <a:ext uri="{9D8B030D-6E8A-4147-A177-3AD203B41FA5}">
                      <a16:colId xmlns:a16="http://schemas.microsoft.com/office/drawing/2014/main" val="969896328"/>
                    </a:ext>
                  </a:extLst>
                </a:gridCol>
              </a:tblGrid>
              <a:tr h="370840">
                <a:tc>
                  <a:txBody>
                    <a:bodyPr/>
                    <a:lstStyle/>
                    <a:p>
                      <a:pPr algn="ctr"/>
                      <a:r>
                        <a:rPr lang="en-US" b="1"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59996239"/>
                  </a:ext>
                </a:extLst>
              </a:tr>
              <a:tr h="370840">
                <a:tc>
                  <a:txBody>
                    <a:bodyPr/>
                    <a:lstStyle/>
                    <a:p>
                      <a:pPr algn="ctr"/>
                      <a:r>
                        <a:rPr lang="en-US" b="1" dirty="0">
                          <a:solidFill>
                            <a:srgbClr val="FF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b="1" dirty="0">
                          <a:solidFill>
                            <a:srgbClr val="FF0000"/>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26954865"/>
                  </a:ext>
                </a:extLst>
              </a:tr>
            </a:tbl>
          </a:graphicData>
        </a:graphic>
      </p:graphicFrame>
      <p:sp>
        <p:nvSpPr>
          <p:cNvPr id="19" name="TextBox 18">
            <a:extLst>
              <a:ext uri="{FF2B5EF4-FFF2-40B4-BE49-F238E27FC236}">
                <a16:creationId xmlns:a16="http://schemas.microsoft.com/office/drawing/2014/main" id="{6660A3D0-2A75-4C18-8448-CCC42169D3EF}"/>
              </a:ext>
            </a:extLst>
          </p:cNvPr>
          <p:cNvSpPr txBox="1"/>
          <p:nvPr/>
        </p:nvSpPr>
        <p:spPr>
          <a:xfrm>
            <a:off x="8512673" y="3429000"/>
            <a:ext cx="1072693" cy="369332"/>
          </a:xfrm>
          <a:prstGeom prst="rect">
            <a:avLst/>
          </a:prstGeom>
          <a:noFill/>
        </p:spPr>
        <p:txBody>
          <a:bodyPr wrap="square">
            <a:spAutoFit/>
          </a:bodyPr>
          <a:lstStyle/>
          <a:p>
            <a:r>
              <a:rPr lang="en-US" dirty="0">
                <a:solidFill>
                  <a:schemeClr val="bg1"/>
                </a:solidFill>
                <a:latin typeface="Calibri" panose="020F0502020204030204" pitchFamily="34" charset="0"/>
                <a:ea typeface="等线" panose="02010600030101010101" pitchFamily="2" charset="-122"/>
                <a:cs typeface="Times New Roman" panose="02020603050405020304" pitchFamily="18" charset="0"/>
              </a:rPr>
              <a:t>2</a:t>
            </a: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x2 data</a:t>
            </a:r>
            <a:endParaRPr lang="en-US" dirty="0"/>
          </a:p>
        </p:txBody>
      </p:sp>
      <p:sp>
        <p:nvSpPr>
          <p:cNvPr id="6" name="TextBox 5">
            <a:extLst>
              <a:ext uri="{FF2B5EF4-FFF2-40B4-BE49-F238E27FC236}">
                <a16:creationId xmlns:a16="http://schemas.microsoft.com/office/drawing/2014/main" id="{52440F87-EC3E-416F-8255-60C03BB06688}"/>
              </a:ext>
            </a:extLst>
          </p:cNvPr>
          <p:cNvSpPr txBox="1"/>
          <p:nvPr/>
        </p:nvSpPr>
        <p:spPr>
          <a:xfrm>
            <a:off x="9915514" y="2383593"/>
            <a:ext cx="1579877" cy="830997"/>
          </a:xfrm>
          <a:prstGeom prst="rect">
            <a:avLst/>
          </a:prstGeom>
          <a:noFill/>
        </p:spPr>
        <p:txBody>
          <a:bodyPr wrap="square" rtlCol="0">
            <a:spAutoFit/>
          </a:bodyPr>
          <a:lstStyle/>
          <a:p>
            <a:r>
              <a:rPr lang="en-US" sz="1200" i="1" dirty="0">
                <a:solidFill>
                  <a:schemeClr val="bg1"/>
                </a:solidFill>
              </a:rPr>
              <a:t>We can have many of these small matrices (depth = the number of filters)</a:t>
            </a:r>
          </a:p>
        </p:txBody>
      </p:sp>
      <p:sp>
        <p:nvSpPr>
          <p:cNvPr id="8" name="Right Brace 7">
            <a:extLst>
              <a:ext uri="{FF2B5EF4-FFF2-40B4-BE49-F238E27FC236}">
                <a16:creationId xmlns:a16="http://schemas.microsoft.com/office/drawing/2014/main" id="{C3E48F74-F960-4AB3-8524-042B9B23041D}"/>
              </a:ext>
            </a:extLst>
          </p:cNvPr>
          <p:cNvSpPr/>
          <p:nvPr/>
        </p:nvSpPr>
        <p:spPr>
          <a:xfrm>
            <a:off x="9753600" y="2365629"/>
            <a:ext cx="96159" cy="830997"/>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968543B6-D78D-E44F-BCBE-23B65196E12A}"/>
              </a:ext>
            </a:extLst>
          </p:cNvPr>
          <p:cNvSpPr txBox="1"/>
          <p:nvPr/>
        </p:nvSpPr>
        <p:spPr>
          <a:xfrm>
            <a:off x="5987332" y="1436963"/>
            <a:ext cx="1718719" cy="738664"/>
          </a:xfrm>
          <a:prstGeom prst="rect">
            <a:avLst/>
          </a:prstGeom>
          <a:noFill/>
        </p:spPr>
        <p:txBody>
          <a:bodyPr wrap="square" rtlCol="0">
            <a:spAutoFit/>
          </a:bodyPr>
          <a:lstStyle/>
          <a:p>
            <a:r>
              <a:rPr lang="en-US" sz="1400" dirty="0">
                <a:solidFill>
                  <a:srgbClr val="FF0000"/>
                </a:solidFill>
              </a:rPr>
              <a:t>Taking the maximum value from this subdomain</a:t>
            </a:r>
          </a:p>
        </p:txBody>
      </p:sp>
      <p:sp>
        <p:nvSpPr>
          <p:cNvPr id="16" name="TextBox 15">
            <a:extLst>
              <a:ext uri="{FF2B5EF4-FFF2-40B4-BE49-F238E27FC236}">
                <a16:creationId xmlns:a16="http://schemas.microsoft.com/office/drawing/2014/main" id="{12A549D3-2237-1B4B-AC29-435A02CF052C}"/>
              </a:ext>
            </a:extLst>
          </p:cNvPr>
          <p:cNvSpPr txBox="1"/>
          <p:nvPr/>
        </p:nvSpPr>
        <p:spPr>
          <a:xfrm>
            <a:off x="660399" y="4976560"/>
            <a:ext cx="1807867" cy="369332"/>
          </a:xfrm>
          <a:prstGeom prst="rect">
            <a:avLst/>
          </a:prstGeom>
          <a:noFill/>
        </p:spPr>
        <p:txBody>
          <a:bodyPr wrap="none" rtlCol="0">
            <a:spAutoFit/>
          </a:bodyPr>
          <a:lstStyle/>
          <a:p>
            <a:r>
              <a:rPr lang="en-US" dirty="0">
                <a:solidFill>
                  <a:schemeClr val="bg1"/>
                </a:solidFill>
              </a:rPr>
              <a:t>Input data matrix</a:t>
            </a:r>
          </a:p>
        </p:txBody>
      </p:sp>
      <p:sp>
        <p:nvSpPr>
          <p:cNvPr id="17" name="Rectangle 16">
            <a:extLst>
              <a:ext uri="{FF2B5EF4-FFF2-40B4-BE49-F238E27FC236}">
                <a16:creationId xmlns:a16="http://schemas.microsoft.com/office/drawing/2014/main" id="{0693E8A5-C2FF-9247-8C64-0AB6915DDFAC}"/>
              </a:ext>
            </a:extLst>
          </p:cNvPr>
          <p:cNvSpPr/>
          <p:nvPr/>
        </p:nvSpPr>
        <p:spPr>
          <a:xfrm>
            <a:off x="3572893" y="4716443"/>
            <a:ext cx="2056542" cy="646331"/>
          </a:xfrm>
          <a:prstGeom prst="rect">
            <a:avLst/>
          </a:prstGeom>
        </p:spPr>
        <p:txBody>
          <a:bodyPr wrap="square">
            <a:spAutoFit/>
          </a:bodyPr>
          <a:lstStyle/>
          <a:p>
            <a:pPr algn="ctr"/>
            <a:r>
              <a:rPr lang="en-US" dirty="0">
                <a:solidFill>
                  <a:schemeClr val="bg1"/>
                </a:solidFill>
              </a:rPr>
              <a:t>The inner product matrix from a filter</a:t>
            </a:r>
          </a:p>
        </p:txBody>
      </p:sp>
      <p:cxnSp>
        <p:nvCxnSpPr>
          <p:cNvPr id="20" name="Straight Arrow Connector 19">
            <a:extLst>
              <a:ext uri="{FF2B5EF4-FFF2-40B4-BE49-F238E27FC236}">
                <a16:creationId xmlns:a16="http://schemas.microsoft.com/office/drawing/2014/main" id="{253E51C6-A3E6-A142-9BF6-CB5AB3F35F75}"/>
              </a:ext>
            </a:extLst>
          </p:cNvPr>
          <p:cNvCxnSpPr/>
          <p:nvPr/>
        </p:nvCxnSpPr>
        <p:spPr>
          <a:xfrm flipV="1">
            <a:off x="4601164" y="4224517"/>
            <a:ext cx="0" cy="3156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840E281-B6BC-D54B-AEBA-E7CE1DF98414}"/>
              </a:ext>
            </a:extLst>
          </p:cNvPr>
          <p:cNvCxnSpPr/>
          <p:nvPr/>
        </p:nvCxnSpPr>
        <p:spPr>
          <a:xfrm flipV="1">
            <a:off x="1564333" y="4540195"/>
            <a:ext cx="0" cy="3156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F2C1D4A2-C0D2-2349-9DF1-AFF92F757982}"/>
              </a:ext>
            </a:extLst>
          </p:cNvPr>
          <p:cNvSpPr/>
          <p:nvPr/>
        </p:nvSpPr>
        <p:spPr>
          <a:xfrm>
            <a:off x="6158392" y="4714069"/>
            <a:ext cx="2056542" cy="923330"/>
          </a:xfrm>
          <a:prstGeom prst="rect">
            <a:avLst/>
          </a:prstGeom>
        </p:spPr>
        <p:txBody>
          <a:bodyPr wrap="square">
            <a:spAutoFit/>
          </a:bodyPr>
          <a:lstStyle/>
          <a:p>
            <a:pPr algn="ctr"/>
            <a:r>
              <a:rPr lang="en-US" dirty="0">
                <a:solidFill>
                  <a:schemeClr val="bg1"/>
                </a:solidFill>
              </a:rPr>
              <a:t>Using ”pooling” to reduce the size of the inner product</a:t>
            </a:r>
          </a:p>
        </p:txBody>
      </p:sp>
      <p:cxnSp>
        <p:nvCxnSpPr>
          <p:cNvPr id="23" name="Straight Arrow Connector 22">
            <a:extLst>
              <a:ext uri="{FF2B5EF4-FFF2-40B4-BE49-F238E27FC236}">
                <a16:creationId xmlns:a16="http://schemas.microsoft.com/office/drawing/2014/main" id="{1FFAEABB-B18C-1F44-8582-D12CF16A37E7}"/>
              </a:ext>
            </a:extLst>
          </p:cNvPr>
          <p:cNvCxnSpPr/>
          <p:nvPr/>
        </p:nvCxnSpPr>
        <p:spPr>
          <a:xfrm flipV="1">
            <a:off x="6952474" y="4154281"/>
            <a:ext cx="0" cy="3156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28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9B40B-D547-410B-9F28-C55C1CA470EB}"/>
              </a:ext>
            </a:extLst>
          </p:cNvPr>
          <p:cNvPicPr/>
          <p:nvPr/>
        </p:nvPicPr>
        <p:blipFill>
          <a:blip r:embed="rId2"/>
          <a:stretch>
            <a:fillRect/>
          </a:stretch>
        </p:blipFill>
        <p:spPr>
          <a:xfrm>
            <a:off x="171949" y="1973177"/>
            <a:ext cx="2739693" cy="1997244"/>
          </a:xfrm>
          <a:prstGeom prst="rect">
            <a:avLst/>
          </a:prstGeom>
        </p:spPr>
      </p:pic>
      <p:sp>
        <p:nvSpPr>
          <p:cNvPr id="13" name="TextBox 12">
            <a:extLst>
              <a:ext uri="{FF2B5EF4-FFF2-40B4-BE49-F238E27FC236}">
                <a16:creationId xmlns:a16="http://schemas.microsoft.com/office/drawing/2014/main" id="{C3CB083A-F185-4CCB-87F6-A887D33C069A}"/>
              </a:ext>
            </a:extLst>
          </p:cNvPr>
          <p:cNvSpPr txBox="1"/>
          <p:nvPr/>
        </p:nvSpPr>
        <p:spPr>
          <a:xfrm>
            <a:off x="1089669" y="4039851"/>
            <a:ext cx="1072693"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6x6 data</a:t>
            </a:r>
            <a:endParaRPr lang="en-US" dirty="0"/>
          </a:p>
        </p:txBody>
      </p:sp>
    </p:spTree>
    <p:extLst>
      <p:ext uri="{BB962C8B-B14F-4D97-AF65-F5344CB8AC3E}">
        <p14:creationId xmlns:p14="http://schemas.microsoft.com/office/powerpoint/2010/main" val="288123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9B40B-D547-410B-9F28-C55C1CA470EB}"/>
              </a:ext>
            </a:extLst>
          </p:cNvPr>
          <p:cNvPicPr/>
          <p:nvPr/>
        </p:nvPicPr>
        <p:blipFill>
          <a:blip r:embed="rId2"/>
          <a:stretch>
            <a:fillRect/>
          </a:stretch>
        </p:blipFill>
        <p:spPr>
          <a:xfrm>
            <a:off x="171949" y="1973177"/>
            <a:ext cx="2739693" cy="1997244"/>
          </a:xfrm>
          <a:prstGeom prst="rect">
            <a:avLst/>
          </a:prstGeom>
        </p:spPr>
      </p:pic>
      <p:sp>
        <p:nvSpPr>
          <p:cNvPr id="13" name="TextBox 12">
            <a:extLst>
              <a:ext uri="{FF2B5EF4-FFF2-40B4-BE49-F238E27FC236}">
                <a16:creationId xmlns:a16="http://schemas.microsoft.com/office/drawing/2014/main" id="{C3CB083A-F185-4CCB-87F6-A887D33C069A}"/>
              </a:ext>
            </a:extLst>
          </p:cNvPr>
          <p:cNvSpPr txBox="1"/>
          <p:nvPr/>
        </p:nvSpPr>
        <p:spPr>
          <a:xfrm>
            <a:off x="1089669" y="4039851"/>
            <a:ext cx="1072693"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6x6 data</a:t>
            </a:r>
            <a:endParaRPr lang="en-US" dirty="0"/>
          </a:p>
        </p:txBody>
      </p:sp>
      <p:graphicFrame>
        <p:nvGraphicFramePr>
          <p:cNvPr id="10" name="Table 14">
            <a:extLst>
              <a:ext uri="{FF2B5EF4-FFF2-40B4-BE49-F238E27FC236}">
                <a16:creationId xmlns:a16="http://schemas.microsoft.com/office/drawing/2014/main" id="{E0519903-4B54-479F-BCC8-D7CCBC3B5394}"/>
              </a:ext>
            </a:extLst>
          </p:cNvPr>
          <p:cNvGraphicFramePr>
            <a:graphicFrameLocks noGrp="1"/>
          </p:cNvGraphicFramePr>
          <p:nvPr/>
        </p:nvGraphicFramePr>
        <p:xfrm>
          <a:off x="3828715" y="454971"/>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15" name="TextBox 14">
            <a:extLst>
              <a:ext uri="{FF2B5EF4-FFF2-40B4-BE49-F238E27FC236}">
                <a16:creationId xmlns:a16="http://schemas.microsoft.com/office/drawing/2014/main" id="{3EF24247-A993-4314-B3F9-AC33F12F6186}"/>
              </a:ext>
            </a:extLst>
          </p:cNvPr>
          <p:cNvSpPr txBox="1"/>
          <p:nvPr/>
        </p:nvSpPr>
        <p:spPr>
          <a:xfrm>
            <a:off x="3441032" y="454971"/>
            <a:ext cx="301686"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3769C992-D032-4A42-8613-A13837AA5376}"/>
              </a:ext>
            </a:extLst>
          </p:cNvPr>
          <p:cNvSpPr txBox="1"/>
          <p:nvPr/>
        </p:nvSpPr>
        <p:spPr>
          <a:xfrm>
            <a:off x="3441032" y="838298"/>
            <a:ext cx="301686" cy="369332"/>
          </a:xfrm>
          <a:prstGeom prst="rect">
            <a:avLst/>
          </a:prstGeom>
          <a:noFill/>
        </p:spPr>
        <p:txBody>
          <a:bodyPr wrap="square" rtlCol="0">
            <a:spAutoFit/>
          </a:bodyPr>
          <a:lstStyle/>
          <a:p>
            <a:r>
              <a:rPr lang="en-US" dirty="0"/>
              <a:t>2</a:t>
            </a:r>
          </a:p>
        </p:txBody>
      </p:sp>
      <p:sp>
        <p:nvSpPr>
          <p:cNvPr id="17" name="TextBox 16">
            <a:extLst>
              <a:ext uri="{FF2B5EF4-FFF2-40B4-BE49-F238E27FC236}">
                <a16:creationId xmlns:a16="http://schemas.microsoft.com/office/drawing/2014/main" id="{40C50716-EE80-4FE8-92A8-AF3E53132F1F}"/>
              </a:ext>
            </a:extLst>
          </p:cNvPr>
          <p:cNvSpPr txBox="1"/>
          <p:nvPr/>
        </p:nvSpPr>
        <p:spPr>
          <a:xfrm>
            <a:off x="3441032" y="1221625"/>
            <a:ext cx="301686" cy="369332"/>
          </a:xfrm>
          <a:prstGeom prst="rect">
            <a:avLst/>
          </a:prstGeom>
          <a:noFill/>
        </p:spPr>
        <p:txBody>
          <a:bodyPr wrap="square" rtlCol="0">
            <a:spAutoFit/>
          </a:bodyPr>
          <a:lstStyle/>
          <a:p>
            <a:r>
              <a:rPr lang="en-US" dirty="0"/>
              <a:t>3</a:t>
            </a:r>
          </a:p>
        </p:txBody>
      </p:sp>
      <p:sp>
        <p:nvSpPr>
          <p:cNvPr id="23" name="TextBox 22">
            <a:extLst>
              <a:ext uri="{FF2B5EF4-FFF2-40B4-BE49-F238E27FC236}">
                <a16:creationId xmlns:a16="http://schemas.microsoft.com/office/drawing/2014/main" id="{71CB32B1-0E2C-4627-994F-C13EC2F9CC54}"/>
              </a:ext>
            </a:extLst>
          </p:cNvPr>
          <p:cNvSpPr txBox="1"/>
          <p:nvPr/>
        </p:nvSpPr>
        <p:spPr>
          <a:xfrm>
            <a:off x="3441032" y="1590957"/>
            <a:ext cx="301686" cy="369332"/>
          </a:xfrm>
          <a:prstGeom prst="rect">
            <a:avLst/>
          </a:prstGeom>
          <a:noFill/>
        </p:spPr>
        <p:txBody>
          <a:bodyPr wrap="square" rtlCol="0">
            <a:spAutoFit/>
          </a:bodyPr>
          <a:lstStyle/>
          <a:p>
            <a:r>
              <a:rPr lang="en-US" dirty="0"/>
              <a:t>4</a:t>
            </a:r>
          </a:p>
        </p:txBody>
      </p:sp>
      <p:sp>
        <p:nvSpPr>
          <p:cNvPr id="25" name="TextBox 24">
            <a:extLst>
              <a:ext uri="{FF2B5EF4-FFF2-40B4-BE49-F238E27FC236}">
                <a16:creationId xmlns:a16="http://schemas.microsoft.com/office/drawing/2014/main" id="{FC3BE1A0-9642-426A-BEC6-A1E6FA2EB817}"/>
              </a:ext>
            </a:extLst>
          </p:cNvPr>
          <p:cNvSpPr txBox="1"/>
          <p:nvPr/>
        </p:nvSpPr>
        <p:spPr>
          <a:xfrm>
            <a:off x="3451726" y="1960289"/>
            <a:ext cx="301686" cy="369332"/>
          </a:xfrm>
          <a:prstGeom prst="rect">
            <a:avLst/>
          </a:prstGeom>
          <a:noFill/>
        </p:spPr>
        <p:txBody>
          <a:bodyPr wrap="square" rtlCol="0">
            <a:spAutoFit/>
          </a:bodyPr>
          <a:lstStyle/>
          <a:p>
            <a:r>
              <a:rPr lang="en-US" dirty="0"/>
              <a:t>5</a:t>
            </a:r>
          </a:p>
        </p:txBody>
      </p:sp>
      <p:graphicFrame>
        <p:nvGraphicFramePr>
          <p:cNvPr id="14" name="Table 14">
            <a:extLst>
              <a:ext uri="{FF2B5EF4-FFF2-40B4-BE49-F238E27FC236}">
                <a16:creationId xmlns:a16="http://schemas.microsoft.com/office/drawing/2014/main" id="{DECEFFFA-D642-3142-BA69-BA425EAB888A}"/>
              </a:ext>
            </a:extLst>
          </p:cNvPr>
          <p:cNvGraphicFramePr>
            <a:graphicFrameLocks noGrp="1"/>
          </p:cNvGraphicFramePr>
          <p:nvPr/>
        </p:nvGraphicFramePr>
        <p:xfrm>
          <a:off x="3830948" y="3024397"/>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18" name="TextBox 17">
            <a:extLst>
              <a:ext uri="{FF2B5EF4-FFF2-40B4-BE49-F238E27FC236}">
                <a16:creationId xmlns:a16="http://schemas.microsoft.com/office/drawing/2014/main" id="{CC15FAC0-913E-8F4C-B9D9-E0C691B58C6F}"/>
              </a:ext>
            </a:extLst>
          </p:cNvPr>
          <p:cNvSpPr txBox="1"/>
          <p:nvPr/>
        </p:nvSpPr>
        <p:spPr>
          <a:xfrm>
            <a:off x="3441030" y="3024397"/>
            <a:ext cx="301686" cy="369332"/>
          </a:xfrm>
          <a:prstGeom prst="rect">
            <a:avLst/>
          </a:prstGeom>
          <a:noFill/>
        </p:spPr>
        <p:txBody>
          <a:bodyPr wrap="square" rtlCol="0">
            <a:spAutoFit/>
          </a:bodyPr>
          <a:lstStyle/>
          <a:p>
            <a:r>
              <a:rPr lang="en-US" altLang="zh-CN" dirty="0"/>
              <a:t>7</a:t>
            </a:r>
            <a:endParaRPr lang="en-US" dirty="0"/>
          </a:p>
        </p:txBody>
      </p:sp>
      <p:sp>
        <p:nvSpPr>
          <p:cNvPr id="19" name="TextBox 18">
            <a:extLst>
              <a:ext uri="{FF2B5EF4-FFF2-40B4-BE49-F238E27FC236}">
                <a16:creationId xmlns:a16="http://schemas.microsoft.com/office/drawing/2014/main" id="{A5D41C73-55D4-1743-9387-415E28596E0A}"/>
              </a:ext>
            </a:extLst>
          </p:cNvPr>
          <p:cNvSpPr txBox="1"/>
          <p:nvPr/>
        </p:nvSpPr>
        <p:spPr>
          <a:xfrm>
            <a:off x="3441030" y="3407724"/>
            <a:ext cx="301686" cy="369332"/>
          </a:xfrm>
          <a:prstGeom prst="rect">
            <a:avLst/>
          </a:prstGeom>
          <a:noFill/>
        </p:spPr>
        <p:txBody>
          <a:bodyPr wrap="square" rtlCol="0">
            <a:spAutoFit/>
          </a:bodyPr>
          <a:lstStyle/>
          <a:p>
            <a:r>
              <a:rPr lang="en-US" altLang="zh-CN" dirty="0"/>
              <a:t>8</a:t>
            </a:r>
            <a:endParaRPr lang="en-US" dirty="0"/>
          </a:p>
        </p:txBody>
      </p:sp>
      <p:sp>
        <p:nvSpPr>
          <p:cNvPr id="20" name="TextBox 19">
            <a:extLst>
              <a:ext uri="{FF2B5EF4-FFF2-40B4-BE49-F238E27FC236}">
                <a16:creationId xmlns:a16="http://schemas.microsoft.com/office/drawing/2014/main" id="{B1FA11D4-1C96-B34F-A65D-5EDD7F3C4619}"/>
              </a:ext>
            </a:extLst>
          </p:cNvPr>
          <p:cNvSpPr txBox="1"/>
          <p:nvPr/>
        </p:nvSpPr>
        <p:spPr>
          <a:xfrm>
            <a:off x="3441030" y="3791051"/>
            <a:ext cx="301686" cy="369332"/>
          </a:xfrm>
          <a:prstGeom prst="rect">
            <a:avLst/>
          </a:prstGeom>
          <a:noFill/>
        </p:spPr>
        <p:txBody>
          <a:bodyPr wrap="square" rtlCol="0">
            <a:spAutoFit/>
          </a:bodyPr>
          <a:lstStyle/>
          <a:p>
            <a:r>
              <a:rPr lang="en-US" altLang="zh-CN" dirty="0"/>
              <a:t>9</a:t>
            </a:r>
            <a:endParaRPr lang="en-US" dirty="0"/>
          </a:p>
        </p:txBody>
      </p:sp>
      <p:graphicFrame>
        <p:nvGraphicFramePr>
          <p:cNvPr id="21" name="Table 14">
            <a:extLst>
              <a:ext uri="{FF2B5EF4-FFF2-40B4-BE49-F238E27FC236}">
                <a16:creationId xmlns:a16="http://schemas.microsoft.com/office/drawing/2014/main" id="{DA3C8AE6-12D4-414A-BA03-74D5F6E7E95A}"/>
              </a:ext>
            </a:extLst>
          </p:cNvPr>
          <p:cNvGraphicFramePr>
            <a:graphicFrameLocks noGrp="1"/>
          </p:cNvGraphicFramePr>
          <p:nvPr/>
        </p:nvGraphicFramePr>
        <p:xfrm>
          <a:off x="3828715" y="5236411"/>
          <a:ext cx="318168" cy="148336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bl>
          </a:graphicData>
        </a:graphic>
      </p:graphicFrame>
      <p:sp>
        <p:nvSpPr>
          <p:cNvPr id="22" name="TextBox 21">
            <a:extLst>
              <a:ext uri="{FF2B5EF4-FFF2-40B4-BE49-F238E27FC236}">
                <a16:creationId xmlns:a16="http://schemas.microsoft.com/office/drawing/2014/main" id="{F465ED82-362F-3143-B94B-A3D2DA3DA091}"/>
              </a:ext>
            </a:extLst>
          </p:cNvPr>
          <p:cNvSpPr txBox="1"/>
          <p:nvPr/>
        </p:nvSpPr>
        <p:spPr>
          <a:xfrm>
            <a:off x="3407610" y="5224491"/>
            <a:ext cx="670212" cy="369332"/>
          </a:xfrm>
          <a:prstGeom prst="rect">
            <a:avLst/>
          </a:prstGeom>
          <a:noFill/>
        </p:spPr>
        <p:txBody>
          <a:bodyPr wrap="square" rtlCol="0">
            <a:spAutoFit/>
          </a:bodyPr>
          <a:lstStyle/>
          <a:p>
            <a:r>
              <a:rPr lang="en-US" altLang="zh-CN" dirty="0"/>
              <a:t>13</a:t>
            </a:r>
            <a:endParaRPr lang="en-US" dirty="0"/>
          </a:p>
        </p:txBody>
      </p:sp>
      <p:sp>
        <p:nvSpPr>
          <p:cNvPr id="24" name="TextBox 23">
            <a:extLst>
              <a:ext uri="{FF2B5EF4-FFF2-40B4-BE49-F238E27FC236}">
                <a16:creationId xmlns:a16="http://schemas.microsoft.com/office/drawing/2014/main" id="{BCEE730E-937A-ED43-BCC5-0EFF9D725BA2}"/>
              </a:ext>
            </a:extLst>
          </p:cNvPr>
          <p:cNvSpPr txBox="1"/>
          <p:nvPr/>
        </p:nvSpPr>
        <p:spPr>
          <a:xfrm>
            <a:off x="3407610" y="5621809"/>
            <a:ext cx="670212" cy="369332"/>
          </a:xfrm>
          <a:prstGeom prst="rect">
            <a:avLst/>
          </a:prstGeom>
          <a:noFill/>
        </p:spPr>
        <p:txBody>
          <a:bodyPr wrap="square" rtlCol="0">
            <a:spAutoFit/>
          </a:bodyPr>
          <a:lstStyle/>
          <a:p>
            <a:r>
              <a:rPr lang="en-US" altLang="zh-CN" dirty="0"/>
              <a:t>14</a:t>
            </a:r>
            <a:endParaRPr lang="en-US" dirty="0"/>
          </a:p>
        </p:txBody>
      </p:sp>
      <p:sp>
        <p:nvSpPr>
          <p:cNvPr id="26" name="TextBox 25">
            <a:extLst>
              <a:ext uri="{FF2B5EF4-FFF2-40B4-BE49-F238E27FC236}">
                <a16:creationId xmlns:a16="http://schemas.microsoft.com/office/drawing/2014/main" id="{E255DF88-D023-6543-A68F-35E35288CDE1}"/>
              </a:ext>
            </a:extLst>
          </p:cNvPr>
          <p:cNvSpPr txBox="1"/>
          <p:nvPr/>
        </p:nvSpPr>
        <p:spPr>
          <a:xfrm>
            <a:off x="3407610" y="5977150"/>
            <a:ext cx="670212" cy="369332"/>
          </a:xfrm>
          <a:prstGeom prst="rect">
            <a:avLst/>
          </a:prstGeom>
          <a:noFill/>
        </p:spPr>
        <p:txBody>
          <a:bodyPr wrap="square" rtlCol="0">
            <a:spAutoFit/>
          </a:bodyPr>
          <a:lstStyle/>
          <a:p>
            <a:r>
              <a:rPr lang="en-US" altLang="zh-CN" dirty="0"/>
              <a:t>15</a:t>
            </a:r>
            <a:endParaRPr lang="en-US" dirty="0"/>
          </a:p>
        </p:txBody>
      </p:sp>
    </p:spTree>
    <p:extLst>
      <p:ext uri="{BB962C8B-B14F-4D97-AF65-F5344CB8AC3E}">
        <p14:creationId xmlns:p14="http://schemas.microsoft.com/office/powerpoint/2010/main" val="3651510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9B40B-D547-410B-9F28-C55C1CA470EB}"/>
              </a:ext>
            </a:extLst>
          </p:cNvPr>
          <p:cNvPicPr/>
          <p:nvPr/>
        </p:nvPicPr>
        <p:blipFill>
          <a:blip r:embed="rId2"/>
          <a:stretch>
            <a:fillRect/>
          </a:stretch>
        </p:blipFill>
        <p:spPr>
          <a:xfrm>
            <a:off x="171949" y="1973177"/>
            <a:ext cx="2739693" cy="1997244"/>
          </a:xfrm>
          <a:prstGeom prst="rect">
            <a:avLst/>
          </a:prstGeom>
        </p:spPr>
      </p:pic>
      <p:sp>
        <p:nvSpPr>
          <p:cNvPr id="13" name="TextBox 12">
            <a:extLst>
              <a:ext uri="{FF2B5EF4-FFF2-40B4-BE49-F238E27FC236}">
                <a16:creationId xmlns:a16="http://schemas.microsoft.com/office/drawing/2014/main" id="{C3CB083A-F185-4CCB-87F6-A887D33C069A}"/>
              </a:ext>
            </a:extLst>
          </p:cNvPr>
          <p:cNvSpPr txBox="1"/>
          <p:nvPr/>
        </p:nvSpPr>
        <p:spPr>
          <a:xfrm>
            <a:off x="1089669" y="4039851"/>
            <a:ext cx="1072693"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6x6 data</a:t>
            </a:r>
            <a:endParaRPr lang="en-US" dirty="0"/>
          </a:p>
        </p:txBody>
      </p:sp>
      <p:graphicFrame>
        <p:nvGraphicFramePr>
          <p:cNvPr id="10" name="Table 14">
            <a:extLst>
              <a:ext uri="{FF2B5EF4-FFF2-40B4-BE49-F238E27FC236}">
                <a16:creationId xmlns:a16="http://schemas.microsoft.com/office/drawing/2014/main" id="{E0519903-4B54-479F-BCC8-D7CCBC3B5394}"/>
              </a:ext>
            </a:extLst>
          </p:cNvPr>
          <p:cNvGraphicFramePr>
            <a:graphicFrameLocks noGrp="1"/>
          </p:cNvGraphicFramePr>
          <p:nvPr/>
        </p:nvGraphicFramePr>
        <p:xfrm>
          <a:off x="3828715" y="454971"/>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15" name="TextBox 14">
            <a:extLst>
              <a:ext uri="{FF2B5EF4-FFF2-40B4-BE49-F238E27FC236}">
                <a16:creationId xmlns:a16="http://schemas.microsoft.com/office/drawing/2014/main" id="{3EF24247-A993-4314-B3F9-AC33F12F6186}"/>
              </a:ext>
            </a:extLst>
          </p:cNvPr>
          <p:cNvSpPr txBox="1"/>
          <p:nvPr/>
        </p:nvSpPr>
        <p:spPr>
          <a:xfrm>
            <a:off x="3441032" y="454971"/>
            <a:ext cx="301686"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3769C992-D032-4A42-8613-A13837AA5376}"/>
              </a:ext>
            </a:extLst>
          </p:cNvPr>
          <p:cNvSpPr txBox="1"/>
          <p:nvPr/>
        </p:nvSpPr>
        <p:spPr>
          <a:xfrm>
            <a:off x="3441032" y="838298"/>
            <a:ext cx="301686" cy="369332"/>
          </a:xfrm>
          <a:prstGeom prst="rect">
            <a:avLst/>
          </a:prstGeom>
          <a:noFill/>
        </p:spPr>
        <p:txBody>
          <a:bodyPr wrap="square" rtlCol="0">
            <a:spAutoFit/>
          </a:bodyPr>
          <a:lstStyle/>
          <a:p>
            <a:r>
              <a:rPr lang="en-US" dirty="0"/>
              <a:t>2</a:t>
            </a:r>
          </a:p>
        </p:txBody>
      </p:sp>
      <p:sp>
        <p:nvSpPr>
          <p:cNvPr id="17" name="TextBox 16">
            <a:extLst>
              <a:ext uri="{FF2B5EF4-FFF2-40B4-BE49-F238E27FC236}">
                <a16:creationId xmlns:a16="http://schemas.microsoft.com/office/drawing/2014/main" id="{40C50716-EE80-4FE8-92A8-AF3E53132F1F}"/>
              </a:ext>
            </a:extLst>
          </p:cNvPr>
          <p:cNvSpPr txBox="1"/>
          <p:nvPr/>
        </p:nvSpPr>
        <p:spPr>
          <a:xfrm>
            <a:off x="3441032" y="1221625"/>
            <a:ext cx="301686" cy="369332"/>
          </a:xfrm>
          <a:prstGeom prst="rect">
            <a:avLst/>
          </a:prstGeom>
          <a:noFill/>
        </p:spPr>
        <p:txBody>
          <a:bodyPr wrap="square" rtlCol="0">
            <a:spAutoFit/>
          </a:bodyPr>
          <a:lstStyle/>
          <a:p>
            <a:r>
              <a:rPr lang="en-US" dirty="0"/>
              <a:t>3</a:t>
            </a:r>
          </a:p>
        </p:txBody>
      </p:sp>
      <p:sp>
        <p:nvSpPr>
          <p:cNvPr id="23" name="TextBox 22">
            <a:extLst>
              <a:ext uri="{FF2B5EF4-FFF2-40B4-BE49-F238E27FC236}">
                <a16:creationId xmlns:a16="http://schemas.microsoft.com/office/drawing/2014/main" id="{71CB32B1-0E2C-4627-994F-C13EC2F9CC54}"/>
              </a:ext>
            </a:extLst>
          </p:cNvPr>
          <p:cNvSpPr txBox="1"/>
          <p:nvPr/>
        </p:nvSpPr>
        <p:spPr>
          <a:xfrm>
            <a:off x="3441032" y="1590957"/>
            <a:ext cx="301686" cy="369332"/>
          </a:xfrm>
          <a:prstGeom prst="rect">
            <a:avLst/>
          </a:prstGeom>
          <a:noFill/>
        </p:spPr>
        <p:txBody>
          <a:bodyPr wrap="square" rtlCol="0">
            <a:spAutoFit/>
          </a:bodyPr>
          <a:lstStyle/>
          <a:p>
            <a:r>
              <a:rPr lang="en-US" dirty="0"/>
              <a:t>4</a:t>
            </a:r>
          </a:p>
        </p:txBody>
      </p:sp>
      <p:sp>
        <p:nvSpPr>
          <p:cNvPr id="25" name="TextBox 24">
            <a:extLst>
              <a:ext uri="{FF2B5EF4-FFF2-40B4-BE49-F238E27FC236}">
                <a16:creationId xmlns:a16="http://schemas.microsoft.com/office/drawing/2014/main" id="{FC3BE1A0-9642-426A-BEC6-A1E6FA2EB817}"/>
              </a:ext>
            </a:extLst>
          </p:cNvPr>
          <p:cNvSpPr txBox="1"/>
          <p:nvPr/>
        </p:nvSpPr>
        <p:spPr>
          <a:xfrm>
            <a:off x="3451726" y="1960289"/>
            <a:ext cx="301686" cy="369332"/>
          </a:xfrm>
          <a:prstGeom prst="rect">
            <a:avLst/>
          </a:prstGeom>
          <a:noFill/>
        </p:spPr>
        <p:txBody>
          <a:bodyPr wrap="square" rtlCol="0">
            <a:spAutoFit/>
          </a:bodyPr>
          <a:lstStyle/>
          <a:p>
            <a:r>
              <a:rPr lang="en-US" dirty="0"/>
              <a:t>5</a:t>
            </a:r>
          </a:p>
        </p:txBody>
      </p:sp>
      <p:pic>
        <p:nvPicPr>
          <p:cNvPr id="27" name="Picture 26">
            <a:extLst>
              <a:ext uri="{FF2B5EF4-FFF2-40B4-BE49-F238E27FC236}">
                <a16:creationId xmlns:a16="http://schemas.microsoft.com/office/drawing/2014/main" id="{B2C9FC89-F6D3-4565-8BA0-6503D3E5A4F2}"/>
              </a:ext>
            </a:extLst>
          </p:cNvPr>
          <p:cNvPicPr>
            <a:picLocks noChangeAspect="1"/>
          </p:cNvPicPr>
          <p:nvPr/>
        </p:nvPicPr>
        <p:blipFill>
          <a:blip r:embed="rId3"/>
          <a:stretch>
            <a:fillRect/>
          </a:stretch>
        </p:blipFill>
        <p:spPr>
          <a:xfrm>
            <a:off x="1229403" y="303551"/>
            <a:ext cx="1249103" cy="1069493"/>
          </a:xfrm>
          <a:prstGeom prst="rect">
            <a:avLst/>
          </a:prstGeom>
        </p:spPr>
      </p:pic>
      <p:sp>
        <p:nvSpPr>
          <p:cNvPr id="28" name="Rectangle 27">
            <a:extLst>
              <a:ext uri="{FF2B5EF4-FFF2-40B4-BE49-F238E27FC236}">
                <a16:creationId xmlns:a16="http://schemas.microsoft.com/office/drawing/2014/main" id="{92D5BC74-E081-4C1C-AD25-1497A10D1E2A}"/>
              </a:ext>
            </a:extLst>
          </p:cNvPr>
          <p:cNvSpPr/>
          <p:nvPr/>
        </p:nvSpPr>
        <p:spPr>
          <a:xfrm>
            <a:off x="171949" y="1973177"/>
            <a:ext cx="1400177" cy="1026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AA24B6D-3CB3-4F7C-BD27-36876672CDAE}"/>
              </a:ext>
            </a:extLst>
          </p:cNvPr>
          <p:cNvSpPr/>
          <p:nvPr/>
        </p:nvSpPr>
        <p:spPr>
          <a:xfrm rot="6578606">
            <a:off x="1424059" y="1474515"/>
            <a:ext cx="309029" cy="23288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4">
            <a:extLst>
              <a:ext uri="{FF2B5EF4-FFF2-40B4-BE49-F238E27FC236}">
                <a16:creationId xmlns:a16="http://schemas.microsoft.com/office/drawing/2014/main" id="{9B5E4C44-ED20-0E49-BB7D-260428339368}"/>
              </a:ext>
            </a:extLst>
          </p:cNvPr>
          <p:cNvGraphicFramePr>
            <a:graphicFrameLocks noGrp="1"/>
          </p:cNvGraphicFramePr>
          <p:nvPr/>
        </p:nvGraphicFramePr>
        <p:xfrm>
          <a:off x="3830948" y="3024397"/>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18" name="TextBox 17">
            <a:extLst>
              <a:ext uri="{FF2B5EF4-FFF2-40B4-BE49-F238E27FC236}">
                <a16:creationId xmlns:a16="http://schemas.microsoft.com/office/drawing/2014/main" id="{C835E202-6ADF-684B-B6D8-EA273FA1F191}"/>
              </a:ext>
            </a:extLst>
          </p:cNvPr>
          <p:cNvSpPr txBox="1"/>
          <p:nvPr/>
        </p:nvSpPr>
        <p:spPr>
          <a:xfrm>
            <a:off x="3441030" y="3024397"/>
            <a:ext cx="301686" cy="369332"/>
          </a:xfrm>
          <a:prstGeom prst="rect">
            <a:avLst/>
          </a:prstGeom>
          <a:noFill/>
        </p:spPr>
        <p:txBody>
          <a:bodyPr wrap="square" rtlCol="0">
            <a:spAutoFit/>
          </a:bodyPr>
          <a:lstStyle/>
          <a:p>
            <a:r>
              <a:rPr lang="en-US" altLang="zh-CN" dirty="0"/>
              <a:t>7</a:t>
            </a:r>
            <a:endParaRPr lang="en-US" dirty="0"/>
          </a:p>
        </p:txBody>
      </p:sp>
      <p:sp>
        <p:nvSpPr>
          <p:cNvPr id="19" name="TextBox 18">
            <a:extLst>
              <a:ext uri="{FF2B5EF4-FFF2-40B4-BE49-F238E27FC236}">
                <a16:creationId xmlns:a16="http://schemas.microsoft.com/office/drawing/2014/main" id="{F2959B5F-CC81-884D-AADE-050B2FE6E1E7}"/>
              </a:ext>
            </a:extLst>
          </p:cNvPr>
          <p:cNvSpPr txBox="1"/>
          <p:nvPr/>
        </p:nvSpPr>
        <p:spPr>
          <a:xfrm>
            <a:off x="3441030" y="3407724"/>
            <a:ext cx="301686" cy="369332"/>
          </a:xfrm>
          <a:prstGeom prst="rect">
            <a:avLst/>
          </a:prstGeom>
          <a:noFill/>
        </p:spPr>
        <p:txBody>
          <a:bodyPr wrap="square" rtlCol="0">
            <a:spAutoFit/>
          </a:bodyPr>
          <a:lstStyle/>
          <a:p>
            <a:r>
              <a:rPr lang="en-US" altLang="zh-CN" dirty="0"/>
              <a:t>8</a:t>
            </a:r>
            <a:endParaRPr lang="en-US" dirty="0"/>
          </a:p>
        </p:txBody>
      </p:sp>
      <p:sp>
        <p:nvSpPr>
          <p:cNvPr id="20" name="TextBox 19">
            <a:extLst>
              <a:ext uri="{FF2B5EF4-FFF2-40B4-BE49-F238E27FC236}">
                <a16:creationId xmlns:a16="http://schemas.microsoft.com/office/drawing/2014/main" id="{6133CBCE-A990-8D47-8D51-5145DD9EFB86}"/>
              </a:ext>
            </a:extLst>
          </p:cNvPr>
          <p:cNvSpPr txBox="1"/>
          <p:nvPr/>
        </p:nvSpPr>
        <p:spPr>
          <a:xfrm>
            <a:off x="3441030" y="3791051"/>
            <a:ext cx="301686" cy="369332"/>
          </a:xfrm>
          <a:prstGeom prst="rect">
            <a:avLst/>
          </a:prstGeom>
          <a:noFill/>
        </p:spPr>
        <p:txBody>
          <a:bodyPr wrap="square" rtlCol="0">
            <a:spAutoFit/>
          </a:bodyPr>
          <a:lstStyle/>
          <a:p>
            <a:r>
              <a:rPr lang="en-US" altLang="zh-CN" dirty="0"/>
              <a:t>9</a:t>
            </a:r>
            <a:endParaRPr lang="en-US" dirty="0"/>
          </a:p>
        </p:txBody>
      </p:sp>
      <p:graphicFrame>
        <p:nvGraphicFramePr>
          <p:cNvPr id="21" name="Table 14">
            <a:extLst>
              <a:ext uri="{FF2B5EF4-FFF2-40B4-BE49-F238E27FC236}">
                <a16:creationId xmlns:a16="http://schemas.microsoft.com/office/drawing/2014/main" id="{09A48B7D-34CD-B545-A5AA-6AE69A5B1555}"/>
              </a:ext>
            </a:extLst>
          </p:cNvPr>
          <p:cNvGraphicFramePr>
            <a:graphicFrameLocks noGrp="1"/>
          </p:cNvGraphicFramePr>
          <p:nvPr/>
        </p:nvGraphicFramePr>
        <p:xfrm>
          <a:off x="3828715" y="5236411"/>
          <a:ext cx="318168" cy="148336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bl>
          </a:graphicData>
        </a:graphic>
      </p:graphicFrame>
      <p:sp>
        <p:nvSpPr>
          <p:cNvPr id="22" name="TextBox 21">
            <a:extLst>
              <a:ext uri="{FF2B5EF4-FFF2-40B4-BE49-F238E27FC236}">
                <a16:creationId xmlns:a16="http://schemas.microsoft.com/office/drawing/2014/main" id="{02321F5B-26EC-5444-9AC6-C215D9711274}"/>
              </a:ext>
            </a:extLst>
          </p:cNvPr>
          <p:cNvSpPr txBox="1"/>
          <p:nvPr/>
        </p:nvSpPr>
        <p:spPr>
          <a:xfrm>
            <a:off x="3407610" y="5224491"/>
            <a:ext cx="670212" cy="369332"/>
          </a:xfrm>
          <a:prstGeom prst="rect">
            <a:avLst/>
          </a:prstGeom>
          <a:noFill/>
        </p:spPr>
        <p:txBody>
          <a:bodyPr wrap="square" rtlCol="0">
            <a:spAutoFit/>
          </a:bodyPr>
          <a:lstStyle/>
          <a:p>
            <a:r>
              <a:rPr lang="en-US" altLang="zh-CN" dirty="0"/>
              <a:t>13</a:t>
            </a:r>
            <a:endParaRPr lang="en-US" dirty="0"/>
          </a:p>
        </p:txBody>
      </p:sp>
      <p:sp>
        <p:nvSpPr>
          <p:cNvPr id="24" name="TextBox 23">
            <a:extLst>
              <a:ext uri="{FF2B5EF4-FFF2-40B4-BE49-F238E27FC236}">
                <a16:creationId xmlns:a16="http://schemas.microsoft.com/office/drawing/2014/main" id="{FE10EC74-B2DC-EA40-BFF9-B077EBF34980}"/>
              </a:ext>
            </a:extLst>
          </p:cNvPr>
          <p:cNvSpPr txBox="1"/>
          <p:nvPr/>
        </p:nvSpPr>
        <p:spPr>
          <a:xfrm>
            <a:off x="3407610" y="5621809"/>
            <a:ext cx="670212" cy="369332"/>
          </a:xfrm>
          <a:prstGeom prst="rect">
            <a:avLst/>
          </a:prstGeom>
          <a:noFill/>
        </p:spPr>
        <p:txBody>
          <a:bodyPr wrap="square" rtlCol="0">
            <a:spAutoFit/>
          </a:bodyPr>
          <a:lstStyle/>
          <a:p>
            <a:r>
              <a:rPr lang="en-US" altLang="zh-CN" dirty="0"/>
              <a:t>14</a:t>
            </a:r>
            <a:endParaRPr lang="en-US" dirty="0"/>
          </a:p>
        </p:txBody>
      </p:sp>
      <p:sp>
        <p:nvSpPr>
          <p:cNvPr id="26" name="TextBox 25">
            <a:extLst>
              <a:ext uri="{FF2B5EF4-FFF2-40B4-BE49-F238E27FC236}">
                <a16:creationId xmlns:a16="http://schemas.microsoft.com/office/drawing/2014/main" id="{3E2614FB-CBD6-CF4E-BD3A-83CC05041427}"/>
              </a:ext>
            </a:extLst>
          </p:cNvPr>
          <p:cNvSpPr txBox="1"/>
          <p:nvPr/>
        </p:nvSpPr>
        <p:spPr>
          <a:xfrm>
            <a:off x="3407610" y="5977150"/>
            <a:ext cx="670212" cy="369332"/>
          </a:xfrm>
          <a:prstGeom prst="rect">
            <a:avLst/>
          </a:prstGeom>
          <a:noFill/>
        </p:spPr>
        <p:txBody>
          <a:bodyPr wrap="square" rtlCol="0">
            <a:spAutoFit/>
          </a:bodyPr>
          <a:lstStyle/>
          <a:p>
            <a:r>
              <a:rPr lang="en-US" altLang="zh-CN" dirty="0"/>
              <a:t>15</a:t>
            </a:r>
            <a:endParaRPr lang="en-US" dirty="0"/>
          </a:p>
        </p:txBody>
      </p:sp>
    </p:spTree>
    <p:extLst>
      <p:ext uri="{BB962C8B-B14F-4D97-AF65-F5344CB8AC3E}">
        <p14:creationId xmlns:p14="http://schemas.microsoft.com/office/powerpoint/2010/main" val="403493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9B40B-D547-410B-9F28-C55C1CA470EB}"/>
              </a:ext>
            </a:extLst>
          </p:cNvPr>
          <p:cNvPicPr/>
          <p:nvPr/>
        </p:nvPicPr>
        <p:blipFill>
          <a:blip r:embed="rId2"/>
          <a:stretch>
            <a:fillRect/>
          </a:stretch>
        </p:blipFill>
        <p:spPr>
          <a:xfrm>
            <a:off x="171949" y="1973177"/>
            <a:ext cx="2739693" cy="1997244"/>
          </a:xfrm>
          <a:prstGeom prst="rect">
            <a:avLst/>
          </a:prstGeom>
        </p:spPr>
      </p:pic>
      <p:sp>
        <p:nvSpPr>
          <p:cNvPr id="13" name="TextBox 12">
            <a:extLst>
              <a:ext uri="{FF2B5EF4-FFF2-40B4-BE49-F238E27FC236}">
                <a16:creationId xmlns:a16="http://schemas.microsoft.com/office/drawing/2014/main" id="{C3CB083A-F185-4CCB-87F6-A887D33C069A}"/>
              </a:ext>
            </a:extLst>
          </p:cNvPr>
          <p:cNvSpPr txBox="1"/>
          <p:nvPr/>
        </p:nvSpPr>
        <p:spPr>
          <a:xfrm>
            <a:off x="1089669" y="4039851"/>
            <a:ext cx="1072693"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6x6 data</a:t>
            </a:r>
            <a:endParaRPr lang="en-US" dirty="0"/>
          </a:p>
        </p:txBody>
      </p:sp>
      <p:graphicFrame>
        <p:nvGraphicFramePr>
          <p:cNvPr id="10" name="Table 14">
            <a:extLst>
              <a:ext uri="{FF2B5EF4-FFF2-40B4-BE49-F238E27FC236}">
                <a16:creationId xmlns:a16="http://schemas.microsoft.com/office/drawing/2014/main" id="{E0519903-4B54-479F-BCC8-D7CCBC3B5394}"/>
              </a:ext>
            </a:extLst>
          </p:cNvPr>
          <p:cNvGraphicFramePr>
            <a:graphicFrameLocks noGrp="1"/>
          </p:cNvGraphicFramePr>
          <p:nvPr/>
        </p:nvGraphicFramePr>
        <p:xfrm>
          <a:off x="3828715" y="454971"/>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15" name="TextBox 14">
            <a:extLst>
              <a:ext uri="{FF2B5EF4-FFF2-40B4-BE49-F238E27FC236}">
                <a16:creationId xmlns:a16="http://schemas.microsoft.com/office/drawing/2014/main" id="{3EF24247-A993-4314-B3F9-AC33F12F6186}"/>
              </a:ext>
            </a:extLst>
          </p:cNvPr>
          <p:cNvSpPr txBox="1"/>
          <p:nvPr/>
        </p:nvSpPr>
        <p:spPr>
          <a:xfrm>
            <a:off x="3441032" y="454971"/>
            <a:ext cx="301686"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3769C992-D032-4A42-8613-A13837AA5376}"/>
              </a:ext>
            </a:extLst>
          </p:cNvPr>
          <p:cNvSpPr txBox="1"/>
          <p:nvPr/>
        </p:nvSpPr>
        <p:spPr>
          <a:xfrm>
            <a:off x="3441032" y="838298"/>
            <a:ext cx="301686" cy="369332"/>
          </a:xfrm>
          <a:prstGeom prst="rect">
            <a:avLst/>
          </a:prstGeom>
          <a:noFill/>
        </p:spPr>
        <p:txBody>
          <a:bodyPr wrap="square" rtlCol="0">
            <a:spAutoFit/>
          </a:bodyPr>
          <a:lstStyle/>
          <a:p>
            <a:r>
              <a:rPr lang="en-US" dirty="0"/>
              <a:t>2</a:t>
            </a:r>
          </a:p>
        </p:txBody>
      </p:sp>
      <p:sp>
        <p:nvSpPr>
          <p:cNvPr id="17" name="TextBox 16">
            <a:extLst>
              <a:ext uri="{FF2B5EF4-FFF2-40B4-BE49-F238E27FC236}">
                <a16:creationId xmlns:a16="http://schemas.microsoft.com/office/drawing/2014/main" id="{40C50716-EE80-4FE8-92A8-AF3E53132F1F}"/>
              </a:ext>
            </a:extLst>
          </p:cNvPr>
          <p:cNvSpPr txBox="1"/>
          <p:nvPr/>
        </p:nvSpPr>
        <p:spPr>
          <a:xfrm>
            <a:off x="3441032" y="1221625"/>
            <a:ext cx="301686" cy="369332"/>
          </a:xfrm>
          <a:prstGeom prst="rect">
            <a:avLst/>
          </a:prstGeom>
          <a:noFill/>
        </p:spPr>
        <p:txBody>
          <a:bodyPr wrap="square" rtlCol="0">
            <a:spAutoFit/>
          </a:bodyPr>
          <a:lstStyle/>
          <a:p>
            <a:r>
              <a:rPr lang="en-US" dirty="0"/>
              <a:t>3</a:t>
            </a:r>
          </a:p>
        </p:txBody>
      </p:sp>
      <p:sp>
        <p:nvSpPr>
          <p:cNvPr id="23" name="TextBox 22">
            <a:extLst>
              <a:ext uri="{FF2B5EF4-FFF2-40B4-BE49-F238E27FC236}">
                <a16:creationId xmlns:a16="http://schemas.microsoft.com/office/drawing/2014/main" id="{71CB32B1-0E2C-4627-994F-C13EC2F9CC54}"/>
              </a:ext>
            </a:extLst>
          </p:cNvPr>
          <p:cNvSpPr txBox="1"/>
          <p:nvPr/>
        </p:nvSpPr>
        <p:spPr>
          <a:xfrm>
            <a:off x="3441032" y="1590957"/>
            <a:ext cx="301686" cy="369332"/>
          </a:xfrm>
          <a:prstGeom prst="rect">
            <a:avLst/>
          </a:prstGeom>
          <a:noFill/>
        </p:spPr>
        <p:txBody>
          <a:bodyPr wrap="square" rtlCol="0">
            <a:spAutoFit/>
          </a:bodyPr>
          <a:lstStyle/>
          <a:p>
            <a:r>
              <a:rPr lang="en-US" dirty="0"/>
              <a:t>4</a:t>
            </a:r>
          </a:p>
        </p:txBody>
      </p:sp>
      <p:sp>
        <p:nvSpPr>
          <p:cNvPr id="25" name="TextBox 24">
            <a:extLst>
              <a:ext uri="{FF2B5EF4-FFF2-40B4-BE49-F238E27FC236}">
                <a16:creationId xmlns:a16="http://schemas.microsoft.com/office/drawing/2014/main" id="{FC3BE1A0-9642-426A-BEC6-A1E6FA2EB817}"/>
              </a:ext>
            </a:extLst>
          </p:cNvPr>
          <p:cNvSpPr txBox="1"/>
          <p:nvPr/>
        </p:nvSpPr>
        <p:spPr>
          <a:xfrm>
            <a:off x="3451726" y="1960289"/>
            <a:ext cx="301686" cy="369332"/>
          </a:xfrm>
          <a:prstGeom prst="rect">
            <a:avLst/>
          </a:prstGeom>
          <a:noFill/>
        </p:spPr>
        <p:txBody>
          <a:bodyPr wrap="square" rtlCol="0">
            <a:spAutoFit/>
          </a:bodyPr>
          <a:lstStyle/>
          <a:p>
            <a:r>
              <a:rPr lang="en-US" dirty="0"/>
              <a:t>5</a:t>
            </a:r>
          </a:p>
        </p:txBody>
      </p:sp>
      <p:pic>
        <p:nvPicPr>
          <p:cNvPr id="27" name="Picture 26">
            <a:extLst>
              <a:ext uri="{FF2B5EF4-FFF2-40B4-BE49-F238E27FC236}">
                <a16:creationId xmlns:a16="http://schemas.microsoft.com/office/drawing/2014/main" id="{B2C9FC89-F6D3-4565-8BA0-6503D3E5A4F2}"/>
              </a:ext>
            </a:extLst>
          </p:cNvPr>
          <p:cNvPicPr>
            <a:picLocks noChangeAspect="1"/>
          </p:cNvPicPr>
          <p:nvPr/>
        </p:nvPicPr>
        <p:blipFill>
          <a:blip r:embed="rId3"/>
          <a:stretch>
            <a:fillRect/>
          </a:stretch>
        </p:blipFill>
        <p:spPr>
          <a:xfrm>
            <a:off x="1229403" y="303551"/>
            <a:ext cx="1249103" cy="1069493"/>
          </a:xfrm>
          <a:prstGeom prst="rect">
            <a:avLst/>
          </a:prstGeom>
        </p:spPr>
      </p:pic>
      <p:sp>
        <p:nvSpPr>
          <p:cNvPr id="28" name="Rectangle 27">
            <a:extLst>
              <a:ext uri="{FF2B5EF4-FFF2-40B4-BE49-F238E27FC236}">
                <a16:creationId xmlns:a16="http://schemas.microsoft.com/office/drawing/2014/main" id="{92D5BC74-E081-4C1C-AD25-1497A10D1E2A}"/>
              </a:ext>
            </a:extLst>
          </p:cNvPr>
          <p:cNvSpPr/>
          <p:nvPr/>
        </p:nvSpPr>
        <p:spPr>
          <a:xfrm>
            <a:off x="171949" y="1973177"/>
            <a:ext cx="1400177" cy="1026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AA24B6D-3CB3-4F7C-BD27-36876672CDAE}"/>
              </a:ext>
            </a:extLst>
          </p:cNvPr>
          <p:cNvSpPr/>
          <p:nvPr/>
        </p:nvSpPr>
        <p:spPr>
          <a:xfrm rot="6578606">
            <a:off x="712281" y="1110573"/>
            <a:ext cx="884604" cy="3413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7F86836-CDFC-43FD-8F47-2083E59D042B}"/>
              </a:ext>
            </a:extLst>
          </p:cNvPr>
          <p:cNvSpPr/>
          <p:nvPr/>
        </p:nvSpPr>
        <p:spPr>
          <a:xfrm>
            <a:off x="480364" y="182174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Oval 3">
            <a:extLst>
              <a:ext uri="{FF2B5EF4-FFF2-40B4-BE49-F238E27FC236}">
                <a16:creationId xmlns:a16="http://schemas.microsoft.com/office/drawing/2014/main" id="{BA752169-302C-4D10-944E-3A75EA7679F2}"/>
              </a:ext>
            </a:extLst>
          </p:cNvPr>
          <p:cNvSpPr/>
          <p:nvPr/>
        </p:nvSpPr>
        <p:spPr>
          <a:xfrm>
            <a:off x="912012" y="1810480"/>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en-US" dirty="0">
              <a:solidFill>
                <a:schemeClr val="tx1"/>
              </a:solidFill>
            </a:endParaRPr>
          </a:p>
        </p:txBody>
      </p:sp>
      <p:sp>
        <p:nvSpPr>
          <p:cNvPr id="5" name="Oval 4">
            <a:extLst>
              <a:ext uri="{FF2B5EF4-FFF2-40B4-BE49-F238E27FC236}">
                <a16:creationId xmlns:a16="http://schemas.microsoft.com/office/drawing/2014/main" id="{01187E80-1AC7-44DB-8BEA-7EAF720AA831}"/>
              </a:ext>
            </a:extLst>
          </p:cNvPr>
          <p:cNvSpPr/>
          <p:nvPr/>
        </p:nvSpPr>
        <p:spPr>
          <a:xfrm>
            <a:off x="1380188" y="179868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en-US" dirty="0">
              <a:solidFill>
                <a:schemeClr val="tx1"/>
              </a:solidFill>
            </a:endParaRPr>
          </a:p>
        </p:txBody>
      </p:sp>
      <p:sp>
        <p:nvSpPr>
          <p:cNvPr id="6" name="Oval 5">
            <a:extLst>
              <a:ext uri="{FF2B5EF4-FFF2-40B4-BE49-F238E27FC236}">
                <a16:creationId xmlns:a16="http://schemas.microsoft.com/office/drawing/2014/main" id="{0F36F767-B834-4A45-9B58-EB9D44BAEF03}"/>
              </a:ext>
            </a:extLst>
          </p:cNvPr>
          <p:cNvSpPr/>
          <p:nvPr/>
        </p:nvSpPr>
        <p:spPr>
          <a:xfrm>
            <a:off x="480364" y="2180904"/>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en-US" dirty="0">
              <a:solidFill>
                <a:schemeClr val="tx1"/>
              </a:solidFill>
            </a:endParaRPr>
          </a:p>
        </p:txBody>
      </p:sp>
      <p:sp>
        <p:nvSpPr>
          <p:cNvPr id="7" name="Oval 6">
            <a:extLst>
              <a:ext uri="{FF2B5EF4-FFF2-40B4-BE49-F238E27FC236}">
                <a16:creationId xmlns:a16="http://schemas.microsoft.com/office/drawing/2014/main" id="{7873A624-262A-4102-9474-4686CDF8AFC0}"/>
              </a:ext>
            </a:extLst>
          </p:cNvPr>
          <p:cNvSpPr/>
          <p:nvPr/>
        </p:nvSpPr>
        <p:spPr>
          <a:xfrm>
            <a:off x="928062" y="2193227"/>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en-US" dirty="0">
              <a:solidFill>
                <a:schemeClr val="tx1"/>
              </a:solidFill>
            </a:endParaRPr>
          </a:p>
        </p:txBody>
      </p:sp>
      <p:sp>
        <p:nvSpPr>
          <p:cNvPr id="8" name="Oval 7">
            <a:extLst>
              <a:ext uri="{FF2B5EF4-FFF2-40B4-BE49-F238E27FC236}">
                <a16:creationId xmlns:a16="http://schemas.microsoft.com/office/drawing/2014/main" id="{6C73FE44-50E5-4D97-832A-80EFA977968B}"/>
              </a:ext>
            </a:extLst>
          </p:cNvPr>
          <p:cNvSpPr/>
          <p:nvPr/>
        </p:nvSpPr>
        <p:spPr>
          <a:xfrm>
            <a:off x="1398083" y="2193227"/>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en-US" dirty="0">
              <a:solidFill>
                <a:schemeClr val="tx1"/>
              </a:solidFill>
            </a:endParaRPr>
          </a:p>
        </p:txBody>
      </p:sp>
      <p:sp>
        <p:nvSpPr>
          <p:cNvPr id="9" name="Oval 8">
            <a:extLst>
              <a:ext uri="{FF2B5EF4-FFF2-40B4-BE49-F238E27FC236}">
                <a16:creationId xmlns:a16="http://schemas.microsoft.com/office/drawing/2014/main" id="{7BAFC402-DFEE-4D50-B845-5F95FF7984D6}"/>
              </a:ext>
            </a:extLst>
          </p:cNvPr>
          <p:cNvSpPr/>
          <p:nvPr/>
        </p:nvSpPr>
        <p:spPr>
          <a:xfrm>
            <a:off x="521941" y="257218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tx1"/>
                </a:solidFill>
              </a:rPr>
              <a:t>13</a:t>
            </a:r>
            <a:endParaRPr lang="en-US" sz="700" dirty="0">
              <a:solidFill>
                <a:schemeClr val="tx1"/>
              </a:solidFill>
            </a:endParaRPr>
          </a:p>
        </p:txBody>
      </p:sp>
      <p:sp>
        <p:nvSpPr>
          <p:cNvPr id="11" name="Oval 10">
            <a:extLst>
              <a:ext uri="{FF2B5EF4-FFF2-40B4-BE49-F238E27FC236}">
                <a16:creationId xmlns:a16="http://schemas.microsoft.com/office/drawing/2014/main" id="{78F0A246-9EF1-487D-B38F-1838689CFD3B}"/>
              </a:ext>
            </a:extLst>
          </p:cNvPr>
          <p:cNvSpPr/>
          <p:nvPr/>
        </p:nvSpPr>
        <p:spPr>
          <a:xfrm>
            <a:off x="948256" y="2581491"/>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14</a:t>
            </a:r>
            <a:endParaRPr lang="en-US" sz="800" dirty="0">
              <a:solidFill>
                <a:schemeClr val="tx1"/>
              </a:solidFill>
            </a:endParaRPr>
          </a:p>
        </p:txBody>
      </p:sp>
      <p:sp>
        <p:nvSpPr>
          <p:cNvPr id="12" name="Oval 11">
            <a:extLst>
              <a:ext uri="{FF2B5EF4-FFF2-40B4-BE49-F238E27FC236}">
                <a16:creationId xmlns:a16="http://schemas.microsoft.com/office/drawing/2014/main" id="{260F5414-536D-482B-BDF4-2F38C710B4EC}"/>
              </a:ext>
            </a:extLst>
          </p:cNvPr>
          <p:cNvSpPr/>
          <p:nvPr/>
        </p:nvSpPr>
        <p:spPr>
          <a:xfrm>
            <a:off x="1356176" y="2596550"/>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15</a:t>
            </a:r>
            <a:endParaRPr lang="en-US" sz="800" dirty="0">
              <a:solidFill>
                <a:schemeClr val="tx1"/>
              </a:solidFill>
            </a:endParaRPr>
          </a:p>
        </p:txBody>
      </p:sp>
      <p:graphicFrame>
        <p:nvGraphicFramePr>
          <p:cNvPr id="21" name="Table 14">
            <a:extLst>
              <a:ext uri="{FF2B5EF4-FFF2-40B4-BE49-F238E27FC236}">
                <a16:creationId xmlns:a16="http://schemas.microsoft.com/office/drawing/2014/main" id="{5996CC60-61E9-482A-A6BB-B5CF02F8115D}"/>
              </a:ext>
            </a:extLst>
          </p:cNvPr>
          <p:cNvGraphicFramePr>
            <a:graphicFrameLocks noGrp="1"/>
          </p:cNvGraphicFramePr>
          <p:nvPr/>
        </p:nvGraphicFramePr>
        <p:xfrm>
          <a:off x="3830948" y="3024397"/>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33" name="TextBox 32">
            <a:extLst>
              <a:ext uri="{FF2B5EF4-FFF2-40B4-BE49-F238E27FC236}">
                <a16:creationId xmlns:a16="http://schemas.microsoft.com/office/drawing/2014/main" id="{B64338A8-6F82-421B-BD8C-24FF464A1E9D}"/>
              </a:ext>
            </a:extLst>
          </p:cNvPr>
          <p:cNvSpPr txBox="1"/>
          <p:nvPr/>
        </p:nvSpPr>
        <p:spPr>
          <a:xfrm>
            <a:off x="3441030" y="3024397"/>
            <a:ext cx="301686" cy="369332"/>
          </a:xfrm>
          <a:prstGeom prst="rect">
            <a:avLst/>
          </a:prstGeom>
          <a:noFill/>
        </p:spPr>
        <p:txBody>
          <a:bodyPr wrap="square" rtlCol="0">
            <a:spAutoFit/>
          </a:bodyPr>
          <a:lstStyle/>
          <a:p>
            <a:r>
              <a:rPr lang="en-US" altLang="zh-CN" dirty="0"/>
              <a:t>7</a:t>
            </a:r>
            <a:endParaRPr lang="en-US" dirty="0"/>
          </a:p>
        </p:txBody>
      </p:sp>
      <p:sp>
        <p:nvSpPr>
          <p:cNvPr id="35" name="TextBox 34">
            <a:extLst>
              <a:ext uri="{FF2B5EF4-FFF2-40B4-BE49-F238E27FC236}">
                <a16:creationId xmlns:a16="http://schemas.microsoft.com/office/drawing/2014/main" id="{E17E68AD-2E83-4814-AD1C-CC91C4DCBCAA}"/>
              </a:ext>
            </a:extLst>
          </p:cNvPr>
          <p:cNvSpPr txBox="1"/>
          <p:nvPr/>
        </p:nvSpPr>
        <p:spPr>
          <a:xfrm>
            <a:off x="3441030" y="3407724"/>
            <a:ext cx="301686" cy="369332"/>
          </a:xfrm>
          <a:prstGeom prst="rect">
            <a:avLst/>
          </a:prstGeom>
          <a:noFill/>
        </p:spPr>
        <p:txBody>
          <a:bodyPr wrap="square" rtlCol="0">
            <a:spAutoFit/>
          </a:bodyPr>
          <a:lstStyle/>
          <a:p>
            <a:r>
              <a:rPr lang="en-US" altLang="zh-CN" dirty="0"/>
              <a:t>8</a:t>
            </a:r>
            <a:endParaRPr lang="en-US" dirty="0"/>
          </a:p>
        </p:txBody>
      </p:sp>
      <p:sp>
        <p:nvSpPr>
          <p:cNvPr id="37" name="TextBox 36">
            <a:extLst>
              <a:ext uri="{FF2B5EF4-FFF2-40B4-BE49-F238E27FC236}">
                <a16:creationId xmlns:a16="http://schemas.microsoft.com/office/drawing/2014/main" id="{01038FA0-F767-4185-A383-E83CCFE37EEA}"/>
              </a:ext>
            </a:extLst>
          </p:cNvPr>
          <p:cNvSpPr txBox="1"/>
          <p:nvPr/>
        </p:nvSpPr>
        <p:spPr>
          <a:xfrm>
            <a:off x="3441030" y="3791051"/>
            <a:ext cx="301686" cy="369332"/>
          </a:xfrm>
          <a:prstGeom prst="rect">
            <a:avLst/>
          </a:prstGeom>
          <a:noFill/>
        </p:spPr>
        <p:txBody>
          <a:bodyPr wrap="square" rtlCol="0">
            <a:spAutoFit/>
          </a:bodyPr>
          <a:lstStyle/>
          <a:p>
            <a:r>
              <a:rPr lang="en-US" altLang="zh-CN" dirty="0"/>
              <a:t>9</a:t>
            </a:r>
            <a:endParaRPr lang="en-US" dirty="0"/>
          </a:p>
        </p:txBody>
      </p:sp>
      <p:graphicFrame>
        <p:nvGraphicFramePr>
          <p:cNvPr id="39" name="Table 14">
            <a:extLst>
              <a:ext uri="{FF2B5EF4-FFF2-40B4-BE49-F238E27FC236}">
                <a16:creationId xmlns:a16="http://schemas.microsoft.com/office/drawing/2014/main" id="{98058CC8-2FD7-4ABF-A1CA-468A0E755F51}"/>
              </a:ext>
            </a:extLst>
          </p:cNvPr>
          <p:cNvGraphicFramePr>
            <a:graphicFrameLocks noGrp="1"/>
          </p:cNvGraphicFramePr>
          <p:nvPr/>
        </p:nvGraphicFramePr>
        <p:xfrm>
          <a:off x="3828715" y="5236411"/>
          <a:ext cx="318168" cy="148336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bl>
          </a:graphicData>
        </a:graphic>
      </p:graphicFrame>
      <p:sp>
        <p:nvSpPr>
          <p:cNvPr id="41" name="TextBox 40">
            <a:extLst>
              <a:ext uri="{FF2B5EF4-FFF2-40B4-BE49-F238E27FC236}">
                <a16:creationId xmlns:a16="http://schemas.microsoft.com/office/drawing/2014/main" id="{918A5321-4E0E-4A55-858B-1EB2070AC966}"/>
              </a:ext>
            </a:extLst>
          </p:cNvPr>
          <p:cNvSpPr txBox="1"/>
          <p:nvPr/>
        </p:nvSpPr>
        <p:spPr>
          <a:xfrm>
            <a:off x="3407610" y="5224491"/>
            <a:ext cx="670212" cy="369332"/>
          </a:xfrm>
          <a:prstGeom prst="rect">
            <a:avLst/>
          </a:prstGeom>
          <a:noFill/>
        </p:spPr>
        <p:txBody>
          <a:bodyPr wrap="square" rtlCol="0">
            <a:spAutoFit/>
          </a:bodyPr>
          <a:lstStyle/>
          <a:p>
            <a:r>
              <a:rPr lang="en-US" altLang="zh-CN" dirty="0"/>
              <a:t>13</a:t>
            </a:r>
            <a:endParaRPr lang="en-US" dirty="0"/>
          </a:p>
        </p:txBody>
      </p:sp>
      <p:sp>
        <p:nvSpPr>
          <p:cNvPr id="43" name="TextBox 42">
            <a:extLst>
              <a:ext uri="{FF2B5EF4-FFF2-40B4-BE49-F238E27FC236}">
                <a16:creationId xmlns:a16="http://schemas.microsoft.com/office/drawing/2014/main" id="{E4DB1023-7D68-4559-8CC2-EAFCB45BA684}"/>
              </a:ext>
            </a:extLst>
          </p:cNvPr>
          <p:cNvSpPr txBox="1"/>
          <p:nvPr/>
        </p:nvSpPr>
        <p:spPr>
          <a:xfrm>
            <a:off x="3407610" y="5621809"/>
            <a:ext cx="670212" cy="369332"/>
          </a:xfrm>
          <a:prstGeom prst="rect">
            <a:avLst/>
          </a:prstGeom>
          <a:noFill/>
        </p:spPr>
        <p:txBody>
          <a:bodyPr wrap="square" rtlCol="0">
            <a:spAutoFit/>
          </a:bodyPr>
          <a:lstStyle/>
          <a:p>
            <a:r>
              <a:rPr lang="en-US" altLang="zh-CN" dirty="0"/>
              <a:t>14</a:t>
            </a:r>
            <a:endParaRPr lang="en-US" dirty="0"/>
          </a:p>
        </p:txBody>
      </p:sp>
      <p:sp>
        <p:nvSpPr>
          <p:cNvPr id="45" name="TextBox 44">
            <a:extLst>
              <a:ext uri="{FF2B5EF4-FFF2-40B4-BE49-F238E27FC236}">
                <a16:creationId xmlns:a16="http://schemas.microsoft.com/office/drawing/2014/main" id="{3BB38AB4-019E-4B0D-93EC-F012262EE514}"/>
              </a:ext>
            </a:extLst>
          </p:cNvPr>
          <p:cNvSpPr txBox="1"/>
          <p:nvPr/>
        </p:nvSpPr>
        <p:spPr>
          <a:xfrm>
            <a:off x="3407610" y="5977150"/>
            <a:ext cx="670212" cy="369332"/>
          </a:xfrm>
          <a:prstGeom prst="rect">
            <a:avLst/>
          </a:prstGeom>
          <a:noFill/>
        </p:spPr>
        <p:txBody>
          <a:bodyPr wrap="square" rtlCol="0">
            <a:spAutoFit/>
          </a:bodyPr>
          <a:lstStyle/>
          <a:p>
            <a:r>
              <a:rPr lang="en-US" altLang="zh-CN" dirty="0"/>
              <a:t>15</a:t>
            </a:r>
            <a:endParaRPr lang="en-US" dirty="0"/>
          </a:p>
        </p:txBody>
      </p:sp>
      <p:sp>
        <p:nvSpPr>
          <p:cNvPr id="46" name="Oval 45">
            <a:extLst>
              <a:ext uri="{FF2B5EF4-FFF2-40B4-BE49-F238E27FC236}">
                <a16:creationId xmlns:a16="http://schemas.microsoft.com/office/drawing/2014/main" id="{90471BFC-1CE9-4766-896E-245FCFB4A01A}"/>
              </a:ext>
            </a:extLst>
          </p:cNvPr>
          <p:cNvSpPr/>
          <p:nvPr/>
        </p:nvSpPr>
        <p:spPr>
          <a:xfrm>
            <a:off x="1089669" y="200527"/>
            <a:ext cx="589720" cy="53872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D1A971F-62C6-0E48-8FBD-E459D8578425}"/>
              </a:ext>
            </a:extLst>
          </p:cNvPr>
          <p:cNvSpPr/>
          <p:nvPr/>
        </p:nvSpPr>
        <p:spPr>
          <a:xfrm>
            <a:off x="3785333" y="363823"/>
            <a:ext cx="436809" cy="129004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18BEE607-1232-D747-952D-649892D799CA}"/>
              </a:ext>
            </a:extLst>
          </p:cNvPr>
          <p:cNvSpPr/>
          <p:nvPr/>
        </p:nvSpPr>
        <p:spPr>
          <a:xfrm>
            <a:off x="3769394" y="2947366"/>
            <a:ext cx="436809" cy="12130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6C55CEE3-1361-0B46-8CBF-E00FE0760BC7}"/>
              </a:ext>
            </a:extLst>
          </p:cNvPr>
          <p:cNvSpPr/>
          <p:nvPr/>
        </p:nvSpPr>
        <p:spPr>
          <a:xfrm>
            <a:off x="3785332" y="5190012"/>
            <a:ext cx="436809" cy="121301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8855D52-F9C5-F44A-88E9-C61C9E5F73C0}"/>
              </a:ext>
            </a:extLst>
          </p:cNvPr>
          <p:cNvSpPr txBox="1"/>
          <p:nvPr/>
        </p:nvSpPr>
        <p:spPr>
          <a:xfrm>
            <a:off x="1435477" y="1533630"/>
            <a:ext cx="1308371" cy="261610"/>
          </a:xfrm>
          <a:prstGeom prst="rect">
            <a:avLst/>
          </a:prstGeom>
          <a:noFill/>
        </p:spPr>
        <p:txBody>
          <a:bodyPr wrap="none" rtlCol="0">
            <a:spAutoFit/>
          </a:bodyPr>
          <a:lstStyle/>
          <a:p>
            <a:r>
              <a:rPr lang="en-US" sz="1100" dirty="0">
                <a:solidFill>
                  <a:srgbClr val="FF0000"/>
                </a:solidFill>
              </a:rPr>
              <a:t>location of the item</a:t>
            </a:r>
          </a:p>
        </p:txBody>
      </p:sp>
      <p:cxnSp>
        <p:nvCxnSpPr>
          <p:cNvPr id="20" name="Straight Arrow Connector 19">
            <a:extLst>
              <a:ext uri="{FF2B5EF4-FFF2-40B4-BE49-F238E27FC236}">
                <a16:creationId xmlns:a16="http://schemas.microsoft.com/office/drawing/2014/main" id="{762DA7A4-8DEF-7949-A3E5-2962E081528E}"/>
              </a:ext>
            </a:extLst>
          </p:cNvPr>
          <p:cNvCxnSpPr>
            <a:cxnSpLocks/>
          </p:cNvCxnSpPr>
          <p:nvPr/>
        </p:nvCxnSpPr>
        <p:spPr>
          <a:xfrm flipH="1">
            <a:off x="1721296" y="1744400"/>
            <a:ext cx="104252" cy="15596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1285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9B40B-D547-410B-9F28-C55C1CA470EB}"/>
              </a:ext>
            </a:extLst>
          </p:cNvPr>
          <p:cNvPicPr/>
          <p:nvPr/>
        </p:nvPicPr>
        <p:blipFill>
          <a:blip r:embed="rId2"/>
          <a:stretch>
            <a:fillRect/>
          </a:stretch>
        </p:blipFill>
        <p:spPr>
          <a:xfrm>
            <a:off x="171949" y="1973177"/>
            <a:ext cx="2739693" cy="1997244"/>
          </a:xfrm>
          <a:prstGeom prst="rect">
            <a:avLst/>
          </a:prstGeom>
        </p:spPr>
      </p:pic>
      <p:sp>
        <p:nvSpPr>
          <p:cNvPr id="13" name="TextBox 12">
            <a:extLst>
              <a:ext uri="{FF2B5EF4-FFF2-40B4-BE49-F238E27FC236}">
                <a16:creationId xmlns:a16="http://schemas.microsoft.com/office/drawing/2014/main" id="{C3CB083A-F185-4CCB-87F6-A887D33C069A}"/>
              </a:ext>
            </a:extLst>
          </p:cNvPr>
          <p:cNvSpPr txBox="1"/>
          <p:nvPr/>
        </p:nvSpPr>
        <p:spPr>
          <a:xfrm>
            <a:off x="1089669" y="4039851"/>
            <a:ext cx="1072693"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6x6 data</a:t>
            </a:r>
            <a:endParaRPr lang="en-US" dirty="0"/>
          </a:p>
        </p:txBody>
      </p:sp>
      <p:graphicFrame>
        <p:nvGraphicFramePr>
          <p:cNvPr id="10" name="Table 14">
            <a:extLst>
              <a:ext uri="{FF2B5EF4-FFF2-40B4-BE49-F238E27FC236}">
                <a16:creationId xmlns:a16="http://schemas.microsoft.com/office/drawing/2014/main" id="{E0519903-4B54-479F-BCC8-D7CCBC3B5394}"/>
              </a:ext>
            </a:extLst>
          </p:cNvPr>
          <p:cNvGraphicFramePr>
            <a:graphicFrameLocks noGrp="1"/>
          </p:cNvGraphicFramePr>
          <p:nvPr/>
        </p:nvGraphicFramePr>
        <p:xfrm>
          <a:off x="3828715" y="454971"/>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15" name="TextBox 14">
            <a:extLst>
              <a:ext uri="{FF2B5EF4-FFF2-40B4-BE49-F238E27FC236}">
                <a16:creationId xmlns:a16="http://schemas.microsoft.com/office/drawing/2014/main" id="{3EF24247-A993-4314-B3F9-AC33F12F6186}"/>
              </a:ext>
            </a:extLst>
          </p:cNvPr>
          <p:cNvSpPr txBox="1"/>
          <p:nvPr/>
        </p:nvSpPr>
        <p:spPr>
          <a:xfrm>
            <a:off x="3441032" y="454971"/>
            <a:ext cx="301686"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3769C992-D032-4A42-8613-A13837AA5376}"/>
              </a:ext>
            </a:extLst>
          </p:cNvPr>
          <p:cNvSpPr txBox="1"/>
          <p:nvPr/>
        </p:nvSpPr>
        <p:spPr>
          <a:xfrm>
            <a:off x="3441032" y="838298"/>
            <a:ext cx="301686" cy="369332"/>
          </a:xfrm>
          <a:prstGeom prst="rect">
            <a:avLst/>
          </a:prstGeom>
          <a:noFill/>
        </p:spPr>
        <p:txBody>
          <a:bodyPr wrap="square" rtlCol="0">
            <a:spAutoFit/>
          </a:bodyPr>
          <a:lstStyle/>
          <a:p>
            <a:r>
              <a:rPr lang="en-US" dirty="0"/>
              <a:t>2</a:t>
            </a:r>
          </a:p>
        </p:txBody>
      </p:sp>
      <p:sp>
        <p:nvSpPr>
          <p:cNvPr id="17" name="TextBox 16">
            <a:extLst>
              <a:ext uri="{FF2B5EF4-FFF2-40B4-BE49-F238E27FC236}">
                <a16:creationId xmlns:a16="http://schemas.microsoft.com/office/drawing/2014/main" id="{40C50716-EE80-4FE8-92A8-AF3E53132F1F}"/>
              </a:ext>
            </a:extLst>
          </p:cNvPr>
          <p:cNvSpPr txBox="1"/>
          <p:nvPr/>
        </p:nvSpPr>
        <p:spPr>
          <a:xfrm>
            <a:off x="3441032" y="1221625"/>
            <a:ext cx="301686" cy="369332"/>
          </a:xfrm>
          <a:prstGeom prst="rect">
            <a:avLst/>
          </a:prstGeom>
          <a:noFill/>
        </p:spPr>
        <p:txBody>
          <a:bodyPr wrap="square" rtlCol="0">
            <a:spAutoFit/>
          </a:bodyPr>
          <a:lstStyle/>
          <a:p>
            <a:r>
              <a:rPr lang="en-US" dirty="0"/>
              <a:t>3</a:t>
            </a:r>
          </a:p>
        </p:txBody>
      </p:sp>
      <p:sp>
        <p:nvSpPr>
          <p:cNvPr id="23" name="TextBox 22">
            <a:extLst>
              <a:ext uri="{FF2B5EF4-FFF2-40B4-BE49-F238E27FC236}">
                <a16:creationId xmlns:a16="http://schemas.microsoft.com/office/drawing/2014/main" id="{71CB32B1-0E2C-4627-994F-C13EC2F9CC54}"/>
              </a:ext>
            </a:extLst>
          </p:cNvPr>
          <p:cNvSpPr txBox="1"/>
          <p:nvPr/>
        </p:nvSpPr>
        <p:spPr>
          <a:xfrm>
            <a:off x="3441032" y="1590957"/>
            <a:ext cx="301686" cy="369332"/>
          </a:xfrm>
          <a:prstGeom prst="rect">
            <a:avLst/>
          </a:prstGeom>
          <a:noFill/>
        </p:spPr>
        <p:txBody>
          <a:bodyPr wrap="square" rtlCol="0">
            <a:spAutoFit/>
          </a:bodyPr>
          <a:lstStyle/>
          <a:p>
            <a:r>
              <a:rPr lang="en-US" dirty="0"/>
              <a:t>4</a:t>
            </a:r>
          </a:p>
        </p:txBody>
      </p:sp>
      <p:sp>
        <p:nvSpPr>
          <p:cNvPr id="25" name="TextBox 24">
            <a:extLst>
              <a:ext uri="{FF2B5EF4-FFF2-40B4-BE49-F238E27FC236}">
                <a16:creationId xmlns:a16="http://schemas.microsoft.com/office/drawing/2014/main" id="{FC3BE1A0-9642-426A-BEC6-A1E6FA2EB817}"/>
              </a:ext>
            </a:extLst>
          </p:cNvPr>
          <p:cNvSpPr txBox="1"/>
          <p:nvPr/>
        </p:nvSpPr>
        <p:spPr>
          <a:xfrm>
            <a:off x="3451726" y="1960289"/>
            <a:ext cx="301686" cy="369332"/>
          </a:xfrm>
          <a:prstGeom prst="rect">
            <a:avLst/>
          </a:prstGeom>
          <a:noFill/>
        </p:spPr>
        <p:txBody>
          <a:bodyPr wrap="square" rtlCol="0">
            <a:spAutoFit/>
          </a:bodyPr>
          <a:lstStyle/>
          <a:p>
            <a:r>
              <a:rPr lang="en-US" dirty="0"/>
              <a:t>5</a:t>
            </a:r>
          </a:p>
        </p:txBody>
      </p:sp>
      <p:pic>
        <p:nvPicPr>
          <p:cNvPr id="27" name="Picture 26">
            <a:extLst>
              <a:ext uri="{FF2B5EF4-FFF2-40B4-BE49-F238E27FC236}">
                <a16:creationId xmlns:a16="http://schemas.microsoft.com/office/drawing/2014/main" id="{B2C9FC89-F6D3-4565-8BA0-6503D3E5A4F2}"/>
              </a:ext>
            </a:extLst>
          </p:cNvPr>
          <p:cNvPicPr>
            <a:picLocks noChangeAspect="1"/>
          </p:cNvPicPr>
          <p:nvPr/>
        </p:nvPicPr>
        <p:blipFill>
          <a:blip r:embed="rId3"/>
          <a:stretch>
            <a:fillRect/>
          </a:stretch>
        </p:blipFill>
        <p:spPr>
          <a:xfrm>
            <a:off x="1229403" y="303551"/>
            <a:ext cx="1249103" cy="1069493"/>
          </a:xfrm>
          <a:prstGeom prst="rect">
            <a:avLst/>
          </a:prstGeom>
        </p:spPr>
      </p:pic>
      <p:sp>
        <p:nvSpPr>
          <p:cNvPr id="28" name="Rectangle 27">
            <a:extLst>
              <a:ext uri="{FF2B5EF4-FFF2-40B4-BE49-F238E27FC236}">
                <a16:creationId xmlns:a16="http://schemas.microsoft.com/office/drawing/2014/main" id="{92D5BC74-E081-4C1C-AD25-1497A10D1E2A}"/>
              </a:ext>
            </a:extLst>
          </p:cNvPr>
          <p:cNvSpPr/>
          <p:nvPr/>
        </p:nvSpPr>
        <p:spPr>
          <a:xfrm>
            <a:off x="171949" y="1973177"/>
            <a:ext cx="1400177" cy="1026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AA24B6D-3CB3-4F7C-BD27-36876672CDAE}"/>
              </a:ext>
            </a:extLst>
          </p:cNvPr>
          <p:cNvSpPr/>
          <p:nvPr/>
        </p:nvSpPr>
        <p:spPr>
          <a:xfrm rot="6578606">
            <a:off x="712281" y="1110573"/>
            <a:ext cx="884604" cy="3413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7F86836-CDFC-43FD-8F47-2083E59D042B}"/>
              </a:ext>
            </a:extLst>
          </p:cNvPr>
          <p:cNvSpPr/>
          <p:nvPr/>
        </p:nvSpPr>
        <p:spPr>
          <a:xfrm>
            <a:off x="480364" y="182174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Oval 3">
            <a:extLst>
              <a:ext uri="{FF2B5EF4-FFF2-40B4-BE49-F238E27FC236}">
                <a16:creationId xmlns:a16="http://schemas.microsoft.com/office/drawing/2014/main" id="{BA752169-302C-4D10-944E-3A75EA7679F2}"/>
              </a:ext>
            </a:extLst>
          </p:cNvPr>
          <p:cNvSpPr/>
          <p:nvPr/>
        </p:nvSpPr>
        <p:spPr>
          <a:xfrm>
            <a:off x="912012" y="1810480"/>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en-US" dirty="0">
              <a:solidFill>
                <a:schemeClr val="tx1"/>
              </a:solidFill>
            </a:endParaRPr>
          </a:p>
        </p:txBody>
      </p:sp>
      <p:sp>
        <p:nvSpPr>
          <p:cNvPr id="5" name="Oval 4">
            <a:extLst>
              <a:ext uri="{FF2B5EF4-FFF2-40B4-BE49-F238E27FC236}">
                <a16:creationId xmlns:a16="http://schemas.microsoft.com/office/drawing/2014/main" id="{01187E80-1AC7-44DB-8BEA-7EAF720AA831}"/>
              </a:ext>
            </a:extLst>
          </p:cNvPr>
          <p:cNvSpPr/>
          <p:nvPr/>
        </p:nvSpPr>
        <p:spPr>
          <a:xfrm>
            <a:off x="1380188" y="179868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en-US" dirty="0">
              <a:solidFill>
                <a:schemeClr val="tx1"/>
              </a:solidFill>
            </a:endParaRPr>
          </a:p>
        </p:txBody>
      </p:sp>
      <p:sp>
        <p:nvSpPr>
          <p:cNvPr id="6" name="Oval 5">
            <a:extLst>
              <a:ext uri="{FF2B5EF4-FFF2-40B4-BE49-F238E27FC236}">
                <a16:creationId xmlns:a16="http://schemas.microsoft.com/office/drawing/2014/main" id="{0F36F767-B834-4A45-9B58-EB9D44BAEF03}"/>
              </a:ext>
            </a:extLst>
          </p:cNvPr>
          <p:cNvSpPr/>
          <p:nvPr/>
        </p:nvSpPr>
        <p:spPr>
          <a:xfrm>
            <a:off x="480364" y="2180904"/>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en-US" dirty="0">
              <a:solidFill>
                <a:schemeClr val="tx1"/>
              </a:solidFill>
            </a:endParaRPr>
          </a:p>
        </p:txBody>
      </p:sp>
      <p:sp>
        <p:nvSpPr>
          <p:cNvPr id="7" name="Oval 6">
            <a:extLst>
              <a:ext uri="{FF2B5EF4-FFF2-40B4-BE49-F238E27FC236}">
                <a16:creationId xmlns:a16="http://schemas.microsoft.com/office/drawing/2014/main" id="{7873A624-262A-4102-9474-4686CDF8AFC0}"/>
              </a:ext>
            </a:extLst>
          </p:cNvPr>
          <p:cNvSpPr/>
          <p:nvPr/>
        </p:nvSpPr>
        <p:spPr>
          <a:xfrm>
            <a:off x="928062" y="2193227"/>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en-US" dirty="0">
              <a:solidFill>
                <a:schemeClr val="tx1"/>
              </a:solidFill>
            </a:endParaRPr>
          </a:p>
        </p:txBody>
      </p:sp>
      <p:sp>
        <p:nvSpPr>
          <p:cNvPr id="8" name="Oval 7">
            <a:extLst>
              <a:ext uri="{FF2B5EF4-FFF2-40B4-BE49-F238E27FC236}">
                <a16:creationId xmlns:a16="http://schemas.microsoft.com/office/drawing/2014/main" id="{6C73FE44-50E5-4D97-832A-80EFA977968B}"/>
              </a:ext>
            </a:extLst>
          </p:cNvPr>
          <p:cNvSpPr/>
          <p:nvPr/>
        </p:nvSpPr>
        <p:spPr>
          <a:xfrm>
            <a:off x="1398083" y="2193227"/>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en-US" dirty="0">
              <a:solidFill>
                <a:schemeClr val="tx1"/>
              </a:solidFill>
            </a:endParaRPr>
          </a:p>
        </p:txBody>
      </p:sp>
      <p:sp>
        <p:nvSpPr>
          <p:cNvPr id="9" name="Oval 8">
            <a:extLst>
              <a:ext uri="{FF2B5EF4-FFF2-40B4-BE49-F238E27FC236}">
                <a16:creationId xmlns:a16="http://schemas.microsoft.com/office/drawing/2014/main" id="{7BAFC402-DFEE-4D50-B845-5F95FF7984D6}"/>
              </a:ext>
            </a:extLst>
          </p:cNvPr>
          <p:cNvSpPr/>
          <p:nvPr/>
        </p:nvSpPr>
        <p:spPr>
          <a:xfrm>
            <a:off x="521941" y="257218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tx1"/>
                </a:solidFill>
              </a:rPr>
              <a:t>13</a:t>
            </a:r>
            <a:endParaRPr lang="en-US" sz="700" dirty="0">
              <a:solidFill>
                <a:schemeClr val="tx1"/>
              </a:solidFill>
            </a:endParaRPr>
          </a:p>
        </p:txBody>
      </p:sp>
      <p:sp>
        <p:nvSpPr>
          <p:cNvPr id="11" name="Oval 10">
            <a:extLst>
              <a:ext uri="{FF2B5EF4-FFF2-40B4-BE49-F238E27FC236}">
                <a16:creationId xmlns:a16="http://schemas.microsoft.com/office/drawing/2014/main" id="{78F0A246-9EF1-487D-B38F-1838689CFD3B}"/>
              </a:ext>
            </a:extLst>
          </p:cNvPr>
          <p:cNvSpPr/>
          <p:nvPr/>
        </p:nvSpPr>
        <p:spPr>
          <a:xfrm>
            <a:off x="948256" y="2581491"/>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14</a:t>
            </a:r>
            <a:endParaRPr lang="en-US" sz="800" dirty="0">
              <a:solidFill>
                <a:schemeClr val="tx1"/>
              </a:solidFill>
            </a:endParaRPr>
          </a:p>
        </p:txBody>
      </p:sp>
      <p:sp>
        <p:nvSpPr>
          <p:cNvPr id="12" name="Oval 11">
            <a:extLst>
              <a:ext uri="{FF2B5EF4-FFF2-40B4-BE49-F238E27FC236}">
                <a16:creationId xmlns:a16="http://schemas.microsoft.com/office/drawing/2014/main" id="{260F5414-536D-482B-BDF4-2F38C710B4EC}"/>
              </a:ext>
            </a:extLst>
          </p:cNvPr>
          <p:cNvSpPr/>
          <p:nvPr/>
        </p:nvSpPr>
        <p:spPr>
          <a:xfrm>
            <a:off x="1356176" y="2596550"/>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15</a:t>
            </a:r>
            <a:endParaRPr lang="en-US" sz="800" dirty="0">
              <a:solidFill>
                <a:schemeClr val="tx1"/>
              </a:solidFill>
            </a:endParaRPr>
          </a:p>
        </p:txBody>
      </p:sp>
      <p:graphicFrame>
        <p:nvGraphicFramePr>
          <p:cNvPr id="21" name="Table 14">
            <a:extLst>
              <a:ext uri="{FF2B5EF4-FFF2-40B4-BE49-F238E27FC236}">
                <a16:creationId xmlns:a16="http://schemas.microsoft.com/office/drawing/2014/main" id="{5996CC60-61E9-482A-A6BB-B5CF02F8115D}"/>
              </a:ext>
            </a:extLst>
          </p:cNvPr>
          <p:cNvGraphicFramePr>
            <a:graphicFrameLocks noGrp="1"/>
          </p:cNvGraphicFramePr>
          <p:nvPr/>
        </p:nvGraphicFramePr>
        <p:xfrm>
          <a:off x="3830948" y="3024397"/>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33" name="TextBox 32">
            <a:extLst>
              <a:ext uri="{FF2B5EF4-FFF2-40B4-BE49-F238E27FC236}">
                <a16:creationId xmlns:a16="http://schemas.microsoft.com/office/drawing/2014/main" id="{B64338A8-6F82-421B-BD8C-24FF464A1E9D}"/>
              </a:ext>
            </a:extLst>
          </p:cNvPr>
          <p:cNvSpPr txBox="1"/>
          <p:nvPr/>
        </p:nvSpPr>
        <p:spPr>
          <a:xfrm>
            <a:off x="3441030" y="3024397"/>
            <a:ext cx="301686" cy="369332"/>
          </a:xfrm>
          <a:prstGeom prst="rect">
            <a:avLst/>
          </a:prstGeom>
          <a:noFill/>
        </p:spPr>
        <p:txBody>
          <a:bodyPr wrap="square" rtlCol="0">
            <a:spAutoFit/>
          </a:bodyPr>
          <a:lstStyle/>
          <a:p>
            <a:r>
              <a:rPr lang="en-US" altLang="zh-CN" dirty="0"/>
              <a:t>7</a:t>
            </a:r>
            <a:endParaRPr lang="en-US" dirty="0"/>
          </a:p>
        </p:txBody>
      </p:sp>
      <p:sp>
        <p:nvSpPr>
          <p:cNvPr id="35" name="TextBox 34">
            <a:extLst>
              <a:ext uri="{FF2B5EF4-FFF2-40B4-BE49-F238E27FC236}">
                <a16:creationId xmlns:a16="http://schemas.microsoft.com/office/drawing/2014/main" id="{E17E68AD-2E83-4814-AD1C-CC91C4DCBCAA}"/>
              </a:ext>
            </a:extLst>
          </p:cNvPr>
          <p:cNvSpPr txBox="1"/>
          <p:nvPr/>
        </p:nvSpPr>
        <p:spPr>
          <a:xfrm>
            <a:off x="3441030" y="3407724"/>
            <a:ext cx="301686" cy="369332"/>
          </a:xfrm>
          <a:prstGeom prst="rect">
            <a:avLst/>
          </a:prstGeom>
          <a:noFill/>
        </p:spPr>
        <p:txBody>
          <a:bodyPr wrap="square" rtlCol="0">
            <a:spAutoFit/>
          </a:bodyPr>
          <a:lstStyle/>
          <a:p>
            <a:r>
              <a:rPr lang="en-US" altLang="zh-CN" dirty="0"/>
              <a:t>8</a:t>
            </a:r>
            <a:endParaRPr lang="en-US" dirty="0"/>
          </a:p>
        </p:txBody>
      </p:sp>
      <p:sp>
        <p:nvSpPr>
          <p:cNvPr id="37" name="TextBox 36">
            <a:extLst>
              <a:ext uri="{FF2B5EF4-FFF2-40B4-BE49-F238E27FC236}">
                <a16:creationId xmlns:a16="http://schemas.microsoft.com/office/drawing/2014/main" id="{01038FA0-F767-4185-A383-E83CCFE37EEA}"/>
              </a:ext>
            </a:extLst>
          </p:cNvPr>
          <p:cNvSpPr txBox="1"/>
          <p:nvPr/>
        </p:nvSpPr>
        <p:spPr>
          <a:xfrm>
            <a:off x="3441030" y="3791051"/>
            <a:ext cx="301686" cy="369332"/>
          </a:xfrm>
          <a:prstGeom prst="rect">
            <a:avLst/>
          </a:prstGeom>
          <a:noFill/>
        </p:spPr>
        <p:txBody>
          <a:bodyPr wrap="square" rtlCol="0">
            <a:spAutoFit/>
          </a:bodyPr>
          <a:lstStyle/>
          <a:p>
            <a:r>
              <a:rPr lang="en-US" altLang="zh-CN" dirty="0"/>
              <a:t>9</a:t>
            </a:r>
            <a:endParaRPr lang="en-US" dirty="0"/>
          </a:p>
        </p:txBody>
      </p:sp>
      <p:graphicFrame>
        <p:nvGraphicFramePr>
          <p:cNvPr id="39" name="Table 14">
            <a:extLst>
              <a:ext uri="{FF2B5EF4-FFF2-40B4-BE49-F238E27FC236}">
                <a16:creationId xmlns:a16="http://schemas.microsoft.com/office/drawing/2014/main" id="{98058CC8-2FD7-4ABF-A1CA-468A0E755F51}"/>
              </a:ext>
            </a:extLst>
          </p:cNvPr>
          <p:cNvGraphicFramePr>
            <a:graphicFrameLocks noGrp="1"/>
          </p:cNvGraphicFramePr>
          <p:nvPr/>
        </p:nvGraphicFramePr>
        <p:xfrm>
          <a:off x="3828715" y="5236411"/>
          <a:ext cx="318168" cy="148336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bl>
          </a:graphicData>
        </a:graphic>
      </p:graphicFrame>
      <p:sp>
        <p:nvSpPr>
          <p:cNvPr id="41" name="TextBox 40">
            <a:extLst>
              <a:ext uri="{FF2B5EF4-FFF2-40B4-BE49-F238E27FC236}">
                <a16:creationId xmlns:a16="http://schemas.microsoft.com/office/drawing/2014/main" id="{918A5321-4E0E-4A55-858B-1EB2070AC966}"/>
              </a:ext>
            </a:extLst>
          </p:cNvPr>
          <p:cNvSpPr txBox="1"/>
          <p:nvPr/>
        </p:nvSpPr>
        <p:spPr>
          <a:xfrm>
            <a:off x="3407610" y="5224491"/>
            <a:ext cx="670212" cy="369332"/>
          </a:xfrm>
          <a:prstGeom prst="rect">
            <a:avLst/>
          </a:prstGeom>
          <a:noFill/>
        </p:spPr>
        <p:txBody>
          <a:bodyPr wrap="square" rtlCol="0">
            <a:spAutoFit/>
          </a:bodyPr>
          <a:lstStyle/>
          <a:p>
            <a:r>
              <a:rPr lang="en-US" altLang="zh-CN" dirty="0"/>
              <a:t>13</a:t>
            </a:r>
            <a:endParaRPr lang="en-US" dirty="0"/>
          </a:p>
        </p:txBody>
      </p:sp>
      <p:sp>
        <p:nvSpPr>
          <p:cNvPr id="43" name="TextBox 42">
            <a:extLst>
              <a:ext uri="{FF2B5EF4-FFF2-40B4-BE49-F238E27FC236}">
                <a16:creationId xmlns:a16="http://schemas.microsoft.com/office/drawing/2014/main" id="{E4DB1023-7D68-4559-8CC2-EAFCB45BA684}"/>
              </a:ext>
            </a:extLst>
          </p:cNvPr>
          <p:cNvSpPr txBox="1"/>
          <p:nvPr/>
        </p:nvSpPr>
        <p:spPr>
          <a:xfrm>
            <a:off x="3407610" y="5621809"/>
            <a:ext cx="670212" cy="369332"/>
          </a:xfrm>
          <a:prstGeom prst="rect">
            <a:avLst/>
          </a:prstGeom>
          <a:noFill/>
        </p:spPr>
        <p:txBody>
          <a:bodyPr wrap="square" rtlCol="0">
            <a:spAutoFit/>
          </a:bodyPr>
          <a:lstStyle/>
          <a:p>
            <a:r>
              <a:rPr lang="en-US" altLang="zh-CN" dirty="0"/>
              <a:t>14</a:t>
            </a:r>
            <a:endParaRPr lang="en-US" dirty="0"/>
          </a:p>
        </p:txBody>
      </p:sp>
      <p:sp>
        <p:nvSpPr>
          <p:cNvPr id="45" name="TextBox 44">
            <a:extLst>
              <a:ext uri="{FF2B5EF4-FFF2-40B4-BE49-F238E27FC236}">
                <a16:creationId xmlns:a16="http://schemas.microsoft.com/office/drawing/2014/main" id="{3BB38AB4-019E-4B0D-93EC-F012262EE514}"/>
              </a:ext>
            </a:extLst>
          </p:cNvPr>
          <p:cNvSpPr txBox="1"/>
          <p:nvPr/>
        </p:nvSpPr>
        <p:spPr>
          <a:xfrm>
            <a:off x="3407610" y="5977150"/>
            <a:ext cx="670212" cy="369332"/>
          </a:xfrm>
          <a:prstGeom prst="rect">
            <a:avLst/>
          </a:prstGeom>
          <a:noFill/>
        </p:spPr>
        <p:txBody>
          <a:bodyPr wrap="square" rtlCol="0">
            <a:spAutoFit/>
          </a:bodyPr>
          <a:lstStyle/>
          <a:p>
            <a:r>
              <a:rPr lang="en-US" altLang="zh-CN" dirty="0"/>
              <a:t>15</a:t>
            </a:r>
            <a:endParaRPr lang="en-US" dirty="0"/>
          </a:p>
        </p:txBody>
      </p:sp>
      <p:sp>
        <p:nvSpPr>
          <p:cNvPr id="46" name="Oval 45">
            <a:extLst>
              <a:ext uri="{FF2B5EF4-FFF2-40B4-BE49-F238E27FC236}">
                <a16:creationId xmlns:a16="http://schemas.microsoft.com/office/drawing/2014/main" id="{90471BFC-1CE9-4766-896E-245FCFB4A01A}"/>
              </a:ext>
            </a:extLst>
          </p:cNvPr>
          <p:cNvSpPr/>
          <p:nvPr/>
        </p:nvSpPr>
        <p:spPr>
          <a:xfrm>
            <a:off x="1089669" y="200527"/>
            <a:ext cx="589720" cy="53872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652CBC-3BA3-40BB-B2D1-097A42169B2D}"/>
              </a:ext>
            </a:extLst>
          </p:cNvPr>
          <p:cNvSpPr/>
          <p:nvPr/>
        </p:nvSpPr>
        <p:spPr>
          <a:xfrm>
            <a:off x="5678905" y="1207630"/>
            <a:ext cx="614112" cy="6141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9" name="Straight Connector 48">
            <a:extLst>
              <a:ext uri="{FF2B5EF4-FFF2-40B4-BE49-F238E27FC236}">
                <a16:creationId xmlns:a16="http://schemas.microsoft.com/office/drawing/2014/main" id="{77CEF2CA-A4CB-4E77-94F3-0870DDA10039}"/>
              </a:ext>
            </a:extLst>
          </p:cNvPr>
          <p:cNvCxnSpPr>
            <a:stCxn id="47" idx="2"/>
          </p:cNvCxnSpPr>
          <p:nvPr/>
        </p:nvCxnSpPr>
        <p:spPr>
          <a:xfrm flipH="1" flipV="1">
            <a:off x="4146883" y="625642"/>
            <a:ext cx="1532022" cy="889044"/>
          </a:xfrm>
          <a:prstGeom prst="line">
            <a:avLst/>
          </a:prstGeom>
          <a:ln w="6350"/>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E9A95E6A-79DC-4039-84C5-9C92ED38FFD4}"/>
              </a:ext>
            </a:extLst>
          </p:cNvPr>
          <p:cNvCxnSpPr>
            <a:stCxn id="47" idx="2"/>
          </p:cNvCxnSpPr>
          <p:nvPr/>
        </p:nvCxnSpPr>
        <p:spPr>
          <a:xfrm flipH="1" flipV="1">
            <a:off x="4146883" y="1010653"/>
            <a:ext cx="1532022" cy="504033"/>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1F24E9AA-BA1E-4CC4-8585-3984AF495FA8}"/>
              </a:ext>
            </a:extLst>
          </p:cNvPr>
          <p:cNvCxnSpPr>
            <a:stCxn id="47" idx="2"/>
            <a:endCxn id="10" idx="3"/>
          </p:cNvCxnSpPr>
          <p:nvPr/>
        </p:nvCxnSpPr>
        <p:spPr>
          <a:xfrm flipH="1" flipV="1">
            <a:off x="4146883" y="1382071"/>
            <a:ext cx="1532022" cy="132615"/>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84F76277-AC54-4B69-B593-3598DFA51381}"/>
              </a:ext>
            </a:extLst>
          </p:cNvPr>
          <p:cNvCxnSpPr>
            <a:stCxn id="47" idx="2"/>
          </p:cNvCxnSpPr>
          <p:nvPr/>
        </p:nvCxnSpPr>
        <p:spPr>
          <a:xfrm flipH="1">
            <a:off x="4146883" y="1514686"/>
            <a:ext cx="1532022" cy="1721585"/>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0A2539E3-0BFD-456D-AF6A-D36F83982A59}"/>
              </a:ext>
            </a:extLst>
          </p:cNvPr>
          <p:cNvCxnSpPr>
            <a:stCxn id="47" idx="2"/>
          </p:cNvCxnSpPr>
          <p:nvPr/>
        </p:nvCxnSpPr>
        <p:spPr>
          <a:xfrm flipH="1">
            <a:off x="4136187" y="1514686"/>
            <a:ext cx="1542718" cy="2079399"/>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412A0AC0-B5E0-44FB-AADF-FEE18B63A24C}"/>
              </a:ext>
            </a:extLst>
          </p:cNvPr>
          <p:cNvCxnSpPr>
            <a:stCxn id="47" idx="2"/>
            <a:endCxn id="21" idx="3"/>
          </p:cNvCxnSpPr>
          <p:nvPr/>
        </p:nvCxnSpPr>
        <p:spPr>
          <a:xfrm flipH="1">
            <a:off x="4149116" y="1514686"/>
            <a:ext cx="1529789" cy="2436811"/>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4C5E0ED7-DD4F-418F-943E-6036E4B361F6}"/>
              </a:ext>
            </a:extLst>
          </p:cNvPr>
          <p:cNvCxnSpPr>
            <a:stCxn id="47" idx="2"/>
          </p:cNvCxnSpPr>
          <p:nvPr/>
        </p:nvCxnSpPr>
        <p:spPr>
          <a:xfrm flipH="1">
            <a:off x="4136187" y="1514686"/>
            <a:ext cx="1542718" cy="3939630"/>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C5EDE3D8-501D-4A1E-92EE-85F8D61003E8}"/>
              </a:ext>
            </a:extLst>
          </p:cNvPr>
          <p:cNvCxnSpPr>
            <a:stCxn id="47" idx="2"/>
          </p:cNvCxnSpPr>
          <p:nvPr/>
        </p:nvCxnSpPr>
        <p:spPr>
          <a:xfrm flipH="1">
            <a:off x="4163819" y="1514686"/>
            <a:ext cx="1515086" cy="4297444"/>
          </a:xfrm>
          <a:prstGeom prst="line">
            <a:avLst/>
          </a:prstGeom>
        </p:spPr>
        <p:style>
          <a:lnRef idx="1">
            <a:schemeClr val="accent2"/>
          </a:lnRef>
          <a:fillRef idx="0">
            <a:schemeClr val="accent2"/>
          </a:fillRef>
          <a:effectRef idx="0">
            <a:schemeClr val="accent2"/>
          </a:effectRef>
          <a:fontRef idx="minor">
            <a:schemeClr val="tx1"/>
          </a:fontRef>
        </p:style>
      </p:cxnSp>
      <p:cxnSp>
        <p:nvCxnSpPr>
          <p:cNvPr id="65" name="Straight Connector 64">
            <a:extLst>
              <a:ext uri="{FF2B5EF4-FFF2-40B4-BE49-F238E27FC236}">
                <a16:creationId xmlns:a16="http://schemas.microsoft.com/office/drawing/2014/main" id="{F745A857-0601-4571-820F-00CCBD5B4316}"/>
              </a:ext>
            </a:extLst>
          </p:cNvPr>
          <p:cNvCxnSpPr>
            <a:stCxn id="47" idx="2"/>
          </p:cNvCxnSpPr>
          <p:nvPr/>
        </p:nvCxnSpPr>
        <p:spPr>
          <a:xfrm flipH="1">
            <a:off x="4157579" y="1514686"/>
            <a:ext cx="1521326" cy="4717672"/>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711415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9B40B-D547-410B-9F28-C55C1CA470EB}"/>
              </a:ext>
            </a:extLst>
          </p:cNvPr>
          <p:cNvPicPr/>
          <p:nvPr/>
        </p:nvPicPr>
        <p:blipFill>
          <a:blip r:embed="rId2"/>
          <a:stretch>
            <a:fillRect/>
          </a:stretch>
        </p:blipFill>
        <p:spPr>
          <a:xfrm>
            <a:off x="171949" y="1973177"/>
            <a:ext cx="2739693" cy="1997244"/>
          </a:xfrm>
          <a:prstGeom prst="rect">
            <a:avLst/>
          </a:prstGeom>
        </p:spPr>
      </p:pic>
      <p:sp>
        <p:nvSpPr>
          <p:cNvPr id="13" name="TextBox 12">
            <a:extLst>
              <a:ext uri="{FF2B5EF4-FFF2-40B4-BE49-F238E27FC236}">
                <a16:creationId xmlns:a16="http://schemas.microsoft.com/office/drawing/2014/main" id="{C3CB083A-F185-4CCB-87F6-A887D33C069A}"/>
              </a:ext>
            </a:extLst>
          </p:cNvPr>
          <p:cNvSpPr txBox="1"/>
          <p:nvPr/>
        </p:nvSpPr>
        <p:spPr>
          <a:xfrm>
            <a:off x="1089669" y="4039851"/>
            <a:ext cx="1072693"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6x6 data</a:t>
            </a:r>
            <a:endParaRPr lang="en-US" dirty="0"/>
          </a:p>
        </p:txBody>
      </p:sp>
      <p:graphicFrame>
        <p:nvGraphicFramePr>
          <p:cNvPr id="10" name="Table 14">
            <a:extLst>
              <a:ext uri="{FF2B5EF4-FFF2-40B4-BE49-F238E27FC236}">
                <a16:creationId xmlns:a16="http://schemas.microsoft.com/office/drawing/2014/main" id="{E0519903-4B54-479F-BCC8-D7CCBC3B5394}"/>
              </a:ext>
            </a:extLst>
          </p:cNvPr>
          <p:cNvGraphicFramePr>
            <a:graphicFrameLocks noGrp="1"/>
          </p:cNvGraphicFramePr>
          <p:nvPr/>
        </p:nvGraphicFramePr>
        <p:xfrm>
          <a:off x="3828715" y="454971"/>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15" name="TextBox 14">
            <a:extLst>
              <a:ext uri="{FF2B5EF4-FFF2-40B4-BE49-F238E27FC236}">
                <a16:creationId xmlns:a16="http://schemas.microsoft.com/office/drawing/2014/main" id="{3EF24247-A993-4314-B3F9-AC33F12F6186}"/>
              </a:ext>
            </a:extLst>
          </p:cNvPr>
          <p:cNvSpPr txBox="1"/>
          <p:nvPr/>
        </p:nvSpPr>
        <p:spPr>
          <a:xfrm>
            <a:off x="3441032" y="454971"/>
            <a:ext cx="301686"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3769C992-D032-4A42-8613-A13837AA5376}"/>
              </a:ext>
            </a:extLst>
          </p:cNvPr>
          <p:cNvSpPr txBox="1"/>
          <p:nvPr/>
        </p:nvSpPr>
        <p:spPr>
          <a:xfrm>
            <a:off x="3441032" y="838298"/>
            <a:ext cx="301686" cy="369332"/>
          </a:xfrm>
          <a:prstGeom prst="rect">
            <a:avLst/>
          </a:prstGeom>
          <a:noFill/>
        </p:spPr>
        <p:txBody>
          <a:bodyPr wrap="square" rtlCol="0">
            <a:spAutoFit/>
          </a:bodyPr>
          <a:lstStyle/>
          <a:p>
            <a:r>
              <a:rPr lang="en-US" dirty="0"/>
              <a:t>2</a:t>
            </a:r>
          </a:p>
        </p:txBody>
      </p:sp>
      <p:sp>
        <p:nvSpPr>
          <p:cNvPr id="17" name="TextBox 16">
            <a:extLst>
              <a:ext uri="{FF2B5EF4-FFF2-40B4-BE49-F238E27FC236}">
                <a16:creationId xmlns:a16="http://schemas.microsoft.com/office/drawing/2014/main" id="{40C50716-EE80-4FE8-92A8-AF3E53132F1F}"/>
              </a:ext>
            </a:extLst>
          </p:cNvPr>
          <p:cNvSpPr txBox="1"/>
          <p:nvPr/>
        </p:nvSpPr>
        <p:spPr>
          <a:xfrm>
            <a:off x="3441032" y="1221625"/>
            <a:ext cx="301686" cy="369332"/>
          </a:xfrm>
          <a:prstGeom prst="rect">
            <a:avLst/>
          </a:prstGeom>
          <a:noFill/>
        </p:spPr>
        <p:txBody>
          <a:bodyPr wrap="square" rtlCol="0">
            <a:spAutoFit/>
          </a:bodyPr>
          <a:lstStyle/>
          <a:p>
            <a:r>
              <a:rPr lang="en-US" dirty="0"/>
              <a:t>3</a:t>
            </a:r>
          </a:p>
        </p:txBody>
      </p:sp>
      <p:sp>
        <p:nvSpPr>
          <p:cNvPr id="23" name="TextBox 22">
            <a:extLst>
              <a:ext uri="{FF2B5EF4-FFF2-40B4-BE49-F238E27FC236}">
                <a16:creationId xmlns:a16="http://schemas.microsoft.com/office/drawing/2014/main" id="{71CB32B1-0E2C-4627-994F-C13EC2F9CC54}"/>
              </a:ext>
            </a:extLst>
          </p:cNvPr>
          <p:cNvSpPr txBox="1"/>
          <p:nvPr/>
        </p:nvSpPr>
        <p:spPr>
          <a:xfrm>
            <a:off x="3441032" y="1590957"/>
            <a:ext cx="301686" cy="369332"/>
          </a:xfrm>
          <a:prstGeom prst="rect">
            <a:avLst/>
          </a:prstGeom>
          <a:noFill/>
        </p:spPr>
        <p:txBody>
          <a:bodyPr wrap="square" rtlCol="0">
            <a:spAutoFit/>
          </a:bodyPr>
          <a:lstStyle/>
          <a:p>
            <a:r>
              <a:rPr lang="en-US" dirty="0"/>
              <a:t>4</a:t>
            </a:r>
          </a:p>
        </p:txBody>
      </p:sp>
      <p:sp>
        <p:nvSpPr>
          <p:cNvPr id="25" name="TextBox 24">
            <a:extLst>
              <a:ext uri="{FF2B5EF4-FFF2-40B4-BE49-F238E27FC236}">
                <a16:creationId xmlns:a16="http://schemas.microsoft.com/office/drawing/2014/main" id="{FC3BE1A0-9642-426A-BEC6-A1E6FA2EB817}"/>
              </a:ext>
            </a:extLst>
          </p:cNvPr>
          <p:cNvSpPr txBox="1"/>
          <p:nvPr/>
        </p:nvSpPr>
        <p:spPr>
          <a:xfrm>
            <a:off x="3451726" y="1960289"/>
            <a:ext cx="301686" cy="369332"/>
          </a:xfrm>
          <a:prstGeom prst="rect">
            <a:avLst/>
          </a:prstGeom>
          <a:noFill/>
        </p:spPr>
        <p:txBody>
          <a:bodyPr wrap="square" rtlCol="0">
            <a:spAutoFit/>
          </a:bodyPr>
          <a:lstStyle/>
          <a:p>
            <a:r>
              <a:rPr lang="en-US" dirty="0"/>
              <a:t>5</a:t>
            </a:r>
          </a:p>
        </p:txBody>
      </p:sp>
      <p:pic>
        <p:nvPicPr>
          <p:cNvPr id="27" name="Picture 26">
            <a:extLst>
              <a:ext uri="{FF2B5EF4-FFF2-40B4-BE49-F238E27FC236}">
                <a16:creationId xmlns:a16="http://schemas.microsoft.com/office/drawing/2014/main" id="{B2C9FC89-F6D3-4565-8BA0-6503D3E5A4F2}"/>
              </a:ext>
            </a:extLst>
          </p:cNvPr>
          <p:cNvPicPr>
            <a:picLocks noChangeAspect="1"/>
          </p:cNvPicPr>
          <p:nvPr/>
        </p:nvPicPr>
        <p:blipFill>
          <a:blip r:embed="rId3"/>
          <a:stretch>
            <a:fillRect/>
          </a:stretch>
        </p:blipFill>
        <p:spPr>
          <a:xfrm>
            <a:off x="1229403" y="303551"/>
            <a:ext cx="1249103" cy="1069493"/>
          </a:xfrm>
          <a:prstGeom prst="rect">
            <a:avLst/>
          </a:prstGeom>
        </p:spPr>
      </p:pic>
      <p:sp>
        <p:nvSpPr>
          <p:cNvPr id="28" name="Rectangle 27">
            <a:extLst>
              <a:ext uri="{FF2B5EF4-FFF2-40B4-BE49-F238E27FC236}">
                <a16:creationId xmlns:a16="http://schemas.microsoft.com/office/drawing/2014/main" id="{92D5BC74-E081-4C1C-AD25-1497A10D1E2A}"/>
              </a:ext>
            </a:extLst>
          </p:cNvPr>
          <p:cNvSpPr/>
          <p:nvPr/>
        </p:nvSpPr>
        <p:spPr>
          <a:xfrm>
            <a:off x="171949" y="1973177"/>
            <a:ext cx="1400177" cy="1026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AA24B6D-3CB3-4F7C-BD27-36876672CDAE}"/>
              </a:ext>
            </a:extLst>
          </p:cNvPr>
          <p:cNvSpPr/>
          <p:nvPr/>
        </p:nvSpPr>
        <p:spPr>
          <a:xfrm rot="6578606">
            <a:off x="712281" y="1110573"/>
            <a:ext cx="884604" cy="3413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7F86836-CDFC-43FD-8F47-2083E59D042B}"/>
              </a:ext>
            </a:extLst>
          </p:cNvPr>
          <p:cNvSpPr/>
          <p:nvPr/>
        </p:nvSpPr>
        <p:spPr>
          <a:xfrm>
            <a:off x="480364" y="182174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Oval 3">
            <a:extLst>
              <a:ext uri="{FF2B5EF4-FFF2-40B4-BE49-F238E27FC236}">
                <a16:creationId xmlns:a16="http://schemas.microsoft.com/office/drawing/2014/main" id="{BA752169-302C-4D10-944E-3A75EA7679F2}"/>
              </a:ext>
            </a:extLst>
          </p:cNvPr>
          <p:cNvSpPr/>
          <p:nvPr/>
        </p:nvSpPr>
        <p:spPr>
          <a:xfrm>
            <a:off x="912012" y="1810480"/>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en-US" dirty="0">
              <a:solidFill>
                <a:schemeClr val="tx1"/>
              </a:solidFill>
            </a:endParaRPr>
          </a:p>
        </p:txBody>
      </p:sp>
      <p:sp>
        <p:nvSpPr>
          <p:cNvPr id="5" name="Oval 4">
            <a:extLst>
              <a:ext uri="{FF2B5EF4-FFF2-40B4-BE49-F238E27FC236}">
                <a16:creationId xmlns:a16="http://schemas.microsoft.com/office/drawing/2014/main" id="{01187E80-1AC7-44DB-8BEA-7EAF720AA831}"/>
              </a:ext>
            </a:extLst>
          </p:cNvPr>
          <p:cNvSpPr/>
          <p:nvPr/>
        </p:nvSpPr>
        <p:spPr>
          <a:xfrm>
            <a:off x="1380188" y="179868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en-US" dirty="0">
              <a:solidFill>
                <a:schemeClr val="tx1"/>
              </a:solidFill>
            </a:endParaRPr>
          </a:p>
        </p:txBody>
      </p:sp>
      <p:sp>
        <p:nvSpPr>
          <p:cNvPr id="6" name="Oval 5">
            <a:extLst>
              <a:ext uri="{FF2B5EF4-FFF2-40B4-BE49-F238E27FC236}">
                <a16:creationId xmlns:a16="http://schemas.microsoft.com/office/drawing/2014/main" id="{0F36F767-B834-4A45-9B58-EB9D44BAEF03}"/>
              </a:ext>
            </a:extLst>
          </p:cNvPr>
          <p:cNvSpPr/>
          <p:nvPr/>
        </p:nvSpPr>
        <p:spPr>
          <a:xfrm>
            <a:off x="480364" y="2180904"/>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en-US" dirty="0">
              <a:solidFill>
                <a:schemeClr val="tx1"/>
              </a:solidFill>
            </a:endParaRPr>
          </a:p>
        </p:txBody>
      </p:sp>
      <p:sp>
        <p:nvSpPr>
          <p:cNvPr id="7" name="Oval 6">
            <a:extLst>
              <a:ext uri="{FF2B5EF4-FFF2-40B4-BE49-F238E27FC236}">
                <a16:creationId xmlns:a16="http://schemas.microsoft.com/office/drawing/2014/main" id="{7873A624-262A-4102-9474-4686CDF8AFC0}"/>
              </a:ext>
            </a:extLst>
          </p:cNvPr>
          <p:cNvSpPr/>
          <p:nvPr/>
        </p:nvSpPr>
        <p:spPr>
          <a:xfrm>
            <a:off x="928062" y="2193227"/>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en-US" dirty="0">
              <a:solidFill>
                <a:schemeClr val="tx1"/>
              </a:solidFill>
            </a:endParaRPr>
          </a:p>
        </p:txBody>
      </p:sp>
      <p:sp>
        <p:nvSpPr>
          <p:cNvPr id="8" name="Oval 7">
            <a:extLst>
              <a:ext uri="{FF2B5EF4-FFF2-40B4-BE49-F238E27FC236}">
                <a16:creationId xmlns:a16="http://schemas.microsoft.com/office/drawing/2014/main" id="{6C73FE44-50E5-4D97-832A-80EFA977968B}"/>
              </a:ext>
            </a:extLst>
          </p:cNvPr>
          <p:cNvSpPr/>
          <p:nvPr/>
        </p:nvSpPr>
        <p:spPr>
          <a:xfrm>
            <a:off x="1398083" y="2193227"/>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en-US" dirty="0">
              <a:solidFill>
                <a:schemeClr val="tx1"/>
              </a:solidFill>
            </a:endParaRPr>
          </a:p>
        </p:txBody>
      </p:sp>
      <p:sp>
        <p:nvSpPr>
          <p:cNvPr id="9" name="Oval 8">
            <a:extLst>
              <a:ext uri="{FF2B5EF4-FFF2-40B4-BE49-F238E27FC236}">
                <a16:creationId xmlns:a16="http://schemas.microsoft.com/office/drawing/2014/main" id="{7BAFC402-DFEE-4D50-B845-5F95FF7984D6}"/>
              </a:ext>
            </a:extLst>
          </p:cNvPr>
          <p:cNvSpPr/>
          <p:nvPr/>
        </p:nvSpPr>
        <p:spPr>
          <a:xfrm>
            <a:off x="521941" y="257218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tx1"/>
                </a:solidFill>
              </a:rPr>
              <a:t>13</a:t>
            </a:r>
            <a:endParaRPr lang="en-US" sz="700" dirty="0">
              <a:solidFill>
                <a:schemeClr val="tx1"/>
              </a:solidFill>
            </a:endParaRPr>
          </a:p>
        </p:txBody>
      </p:sp>
      <p:sp>
        <p:nvSpPr>
          <p:cNvPr id="11" name="Oval 10">
            <a:extLst>
              <a:ext uri="{FF2B5EF4-FFF2-40B4-BE49-F238E27FC236}">
                <a16:creationId xmlns:a16="http://schemas.microsoft.com/office/drawing/2014/main" id="{78F0A246-9EF1-487D-B38F-1838689CFD3B}"/>
              </a:ext>
            </a:extLst>
          </p:cNvPr>
          <p:cNvSpPr/>
          <p:nvPr/>
        </p:nvSpPr>
        <p:spPr>
          <a:xfrm>
            <a:off x="948256" y="2581491"/>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14</a:t>
            </a:r>
            <a:endParaRPr lang="en-US" sz="800" dirty="0">
              <a:solidFill>
                <a:schemeClr val="tx1"/>
              </a:solidFill>
            </a:endParaRPr>
          </a:p>
        </p:txBody>
      </p:sp>
      <p:sp>
        <p:nvSpPr>
          <p:cNvPr id="12" name="Oval 11">
            <a:extLst>
              <a:ext uri="{FF2B5EF4-FFF2-40B4-BE49-F238E27FC236}">
                <a16:creationId xmlns:a16="http://schemas.microsoft.com/office/drawing/2014/main" id="{260F5414-536D-482B-BDF4-2F38C710B4EC}"/>
              </a:ext>
            </a:extLst>
          </p:cNvPr>
          <p:cNvSpPr/>
          <p:nvPr/>
        </p:nvSpPr>
        <p:spPr>
          <a:xfrm>
            <a:off x="1356176" y="2596550"/>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15</a:t>
            </a:r>
            <a:endParaRPr lang="en-US" sz="800" dirty="0">
              <a:solidFill>
                <a:schemeClr val="tx1"/>
              </a:solidFill>
            </a:endParaRPr>
          </a:p>
        </p:txBody>
      </p:sp>
      <p:graphicFrame>
        <p:nvGraphicFramePr>
          <p:cNvPr id="21" name="Table 14">
            <a:extLst>
              <a:ext uri="{FF2B5EF4-FFF2-40B4-BE49-F238E27FC236}">
                <a16:creationId xmlns:a16="http://schemas.microsoft.com/office/drawing/2014/main" id="{5996CC60-61E9-482A-A6BB-B5CF02F8115D}"/>
              </a:ext>
            </a:extLst>
          </p:cNvPr>
          <p:cNvGraphicFramePr>
            <a:graphicFrameLocks noGrp="1"/>
          </p:cNvGraphicFramePr>
          <p:nvPr/>
        </p:nvGraphicFramePr>
        <p:xfrm>
          <a:off x="3830948" y="3024397"/>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33" name="TextBox 32">
            <a:extLst>
              <a:ext uri="{FF2B5EF4-FFF2-40B4-BE49-F238E27FC236}">
                <a16:creationId xmlns:a16="http://schemas.microsoft.com/office/drawing/2014/main" id="{B64338A8-6F82-421B-BD8C-24FF464A1E9D}"/>
              </a:ext>
            </a:extLst>
          </p:cNvPr>
          <p:cNvSpPr txBox="1"/>
          <p:nvPr/>
        </p:nvSpPr>
        <p:spPr>
          <a:xfrm>
            <a:off x="3441030" y="3024397"/>
            <a:ext cx="301686" cy="369332"/>
          </a:xfrm>
          <a:prstGeom prst="rect">
            <a:avLst/>
          </a:prstGeom>
          <a:noFill/>
        </p:spPr>
        <p:txBody>
          <a:bodyPr wrap="square" rtlCol="0">
            <a:spAutoFit/>
          </a:bodyPr>
          <a:lstStyle/>
          <a:p>
            <a:r>
              <a:rPr lang="en-US" altLang="zh-CN" dirty="0"/>
              <a:t>7</a:t>
            </a:r>
            <a:endParaRPr lang="en-US" dirty="0"/>
          </a:p>
        </p:txBody>
      </p:sp>
      <p:sp>
        <p:nvSpPr>
          <p:cNvPr id="35" name="TextBox 34">
            <a:extLst>
              <a:ext uri="{FF2B5EF4-FFF2-40B4-BE49-F238E27FC236}">
                <a16:creationId xmlns:a16="http://schemas.microsoft.com/office/drawing/2014/main" id="{E17E68AD-2E83-4814-AD1C-CC91C4DCBCAA}"/>
              </a:ext>
            </a:extLst>
          </p:cNvPr>
          <p:cNvSpPr txBox="1"/>
          <p:nvPr/>
        </p:nvSpPr>
        <p:spPr>
          <a:xfrm>
            <a:off x="3441030" y="3407724"/>
            <a:ext cx="301686" cy="369332"/>
          </a:xfrm>
          <a:prstGeom prst="rect">
            <a:avLst/>
          </a:prstGeom>
          <a:noFill/>
        </p:spPr>
        <p:txBody>
          <a:bodyPr wrap="square" rtlCol="0">
            <a:spAutoFit/>
          </a:bodyPr>
          <a:lstStyle/>
          <a:p>
            <a:r>
              <a:rPr lang="en-US" altLang="zh-CN" dirty="0"/>
              <a:t>8</a:t>
            </a:r>
            <a:endParaRPr lang="en-US" dirty="0"/>
          </a:p>
        </p:txBody>
      </p:sp>
      <p:sp>
        <p:nvSpPr>
          <p:cNvPr id="37" name="TextBox 36">
            <a:extLst>
              <a:ext uri="{FF2B5EF4-FFF2-40B4-BE49-F238E27FC236}">
                <a16:creationId xmlns:a16="http://schemas.microsoft.com/office/drawing/2014/main" id="{01038FA0-F767-4185-A383-E83CCFE37EEA}"/>
              </a:ext>
            </a:extLst>
          </p:cNvPr>
          <p:cNvSpPr txBox="1"/>
          <p:nvPr/>
        </p:nvSpPr>
        <p:spPr>
          <a:xfrm>
            <a:off x="3441030" y="3791051"/>
            <a:ext cx="301686" cy="369332"/>
          </a:xfrm>
          <a:prstGeom prst="rect">
            <a:avLst/>
          </a:prstGeom>
          <a:noFill/>
        </p:spPr>
        <p:txBody>
          <a:bodyPr wrap="square" rtlCol="0">
            <a:spAutoFit/>
          </a:bodyPr>
          <a:lstStyle/>
          <a:p>
            <a:r>
              <a:rPr lang="en-US" altLang="zh-CN" dirty="0"/>
              <a:t>9</a:t>
            </a:r>
            <a:endParaRPr lang="en-US" dirty="0"/>
          </a:p>
        </p:txBody>
      </p:sp>
      <p:graphicFrame>
        <p:nvGraphicFramePr>
          <p:cNvPr id="39" name="Table 14">
            <a:extLst>
              <a:ext uri="{FF2B5EF4-FFF2-40B4-BE49-F238E27FC236}">
                <a16:creationId xmlns:a16="http://schemas.microsoft.com/office/drawing/2014/main" id="{98058CC8-2FD7-4ABF-A1CA-468A0E755F51}"/>
              </a:ext>
            </a:extLst>
          </p:cNvPr>
          <p:cNvGraphicFramePr>
            <a:graphicFrameLocks noGrp="1"/>
          </p:cNvGraphicFramePr>
          <p:nvPr/>
        </p:nvGraphicFramePr>
        <p:xfrm>
          <a:off x="3828715" y="5236411"/>
          <a:ext cx="318168" cy="148336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bl>
          </a:graphicData>
        </a:graphic>
      </p:graphicFrame>
      <p:sp>
        <p:nvSpPr>
          <p:cNvPr id="41" name="TextBox 40">
            <a:extLst>
              <a:ext uri="{FF2B5EF4-FFF2-40B4-BE49-F238E27FC236}">
                <a16:creationId xmlns:a16="http://schemas.microsoft.com/office/drawing/2014/main" id="{918A5321-4E0E-4A55-858B-1EB2070AC966}"/>
              </a:ext>
            </a:extLst>
          </p:cNvPr>
          <p:cNvSpPr txBox="1"/>
          <p:nvPr/>
        </p:nvSpPr>
        <p:spPr>
          <a:xfrm>
            <a:off x="3407610" y="5224491"/>
            <a:ext cx="670212" cy="369332"/>
          </a:xfrm>
          <a:prstGeom prst="rect">
            <a:avLst/>
          </a:prstGeom>
          <a:noFill/>
        </p:spPr>
        <p:txBody>
          <a:bodyPr wrap="square" rtlCol="0">
            <a:spAutoFit/>
          </a:bodyPr>
          <a:lstStyle/>
          <a:p>
            <a:r>
              <a:rPr lang="en-US" altLang="zh-CN" dirty="0"/>
              <a:t>13</a:t>
            </a:r>
            <a:endParaRPr lang="en-US" dirty="0"/>
          </a:p>
        </p:txBody>
      </p:sp>
      <p:sp>
        <p:nvSpPr>
          <p:cNvPr id="43" name="TextBox 42">
            <a:extLst>
              <a:ext uri="{FF2B5EF4-FFF2-40B4-BE49-F238E27FC236}">
                <a16:creationId xmlns:a16="http://schemas.microsoft.com/office/drawing/2014/main" id="{E4DB1023-7D68-4559-8CC2-EAFCB45BA684}"/>
              </a:ext>
            </a:extLst>
          </p:cNvPr>
          <p:cNvSpPr txBox="1"/>
          <p:nvPr/>
        </p:nvSpPr>
        <p:spPr>
          <a:xfrm>
            <a:off x="3407610" y="5621809"/>
            <a:ext cx="670212" cy="369332"/>
          </a:xfrm>
          <a:prstGeom prst="rect">
            <a:avLst/>
          </a:prstGeom>
          <a:noFill/>
        </p:spPr>
        <p:txBody>
          <a:bodyPr wrap="square" rtlCol="0">
            <a:spAutoFit/>
          </a:bodyPr>
          <a:lstStyle/>
          <a:p>
            <a:r>
              <a:rPr lang="en-US" altLang="zh-CN" dirty="0"/>
              <a:t>14</a:t>
            </a:r>
            <a:endParaRPr lang="en-US" dirty="0"/>
          </a:p>
        </p:txBody>
      </p:sp>
      <p:sp>
        <p:nvSpPr>
          <p:cNvPr id="45" name="TextBox 44">
            <a:extLst>
              <a:ext uri="{FF2B5EF4-FFF2-40B4-BE49-F238E27FC236}">
                <a16:creationId xmlns:a16="http://schemas.microsoft.com/office/drawing/2014/main" id="{3BB38AB4-019E-4B0D-93EC-F012262EE514}"/>
              </a:ext>
            </a:extLst>
          </p:cNvPr>
          <p:cNvSpPr txBox="1"/>
          <p:nvPr/>
        </p:nvSpPr>
        <p:spPr>
          <a:xfrm>
            <a:off x="3407610" y="5977150"/>
            <a:ext cx="670212" cy="369332"/>
          </a:xfrm>
          <a:prstGeom prst="rect">
            <a:avLst/>
          </a:prstGeom>
          <a:noFill/>
        </p:spPr>
        <p:txBody>
          <a:bodyPr wrap="square" rtlCol="0">
            <a:spAutoFit/>
          </a:bodyPr>
          <a:lstStyle/>
          <a:p>
            <a:r>
              <a:rPr lang="en-US" altLang="zh-CN" dirty="0"/>
              <a:t>15</a:t>
            </a:r>
            <a:endParaRPr lang="en-US" dirty="0"/>
          </a:p>
        </p:txBody>
      </p:sp>
      <p:sp>
        <p:nvSpPr>
          <p:cNvPr id="46" name="Oval 45">
            <a:extLst>
              <a:ext uri="{FF2B5EF4-FFF2-40B4-BE49-F238E27FC236}">
                <a16:creationId xmlns:a16="http://schemas.microsoft.com/office/drawing/2014/main" id="{90471BFC-1CE9-4766-896E-245FCFB4A01A}"/>
              </a:ext>
            </a:extLst>
          </p:cNvPr>
          <p:cNvSpPr/>
          <p:nvPr/>
        </p:nvSpPr>
        <p:spPr>
          <a:xfrm>
            <a:off x="1089669" y="200527"/>
            <a:ext cx="589720" cy="53872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652CBC-3BA3-40BB-B2D1-097A42169B2D}"/>
              </a:ext>
            </a:extLst>
          </p:cNvPr>
          <p:cNvSpPr/>
          <p:nvPr/>
        </p:nvSpPr>
        <p:spPr>
          <a:xfrm>
            <a:off x="5678905" y="1207630"/>
            <a:ext cx="614112" cy="6141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9" name="Straight Connector 48">
            <a:extLst>
              <a:ext uri="{FF2B5EF4-FFF2-40B4-BE49-F238E27FC236}">
                <a16:creationId xmlns:a16="http://schemas.microsoft.com/office/drawing/2014/main" id="{77CEF2CA-A4CB-4E77-94F3-0870DDA10039}"/>
              </a:ext>
            </a:extLst>
          </p:cNvPr>
          <p:cNvCxnSpPr>
            <a:stCxn id="47" idx="2"/>
          </p:cNvCxnSpPr>
          <p:nvPr/>
        </p:nvCxnSpPr>
        <p:spPr>
          <a:xfrm flipH="1" flipV="1">
            <a:off x="4146883" y="625642"/>
            <a:ext cx="1532022" cy="889044"/>
          </a:xfrm>
          <a:prstGeom prst="line">
            <a:avLst/>
          </a:prstGeom>
          <a:ln w="6350"/>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E9A95E6A-79DC-4039-84C5-9C92ED38FFD4}"/>
              </a:ext>
            </a:extLst>
          </p:cNvPr>
          <p:cNvCxnSpPr>
            <a:stCxn id="47" idx="2"/>
          </p:cNvCxnSpPr>
          <p:nvPr/>
        </p:nvCxnSpPr>
        <p:spPr>
          <a:xfrm flipH="1" flipV="1">
            <a:off x="4146883" y="1010653"/>
            <a:ext cx="1532022" cy="504033"/>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1F24E9AA-BA1E-4CC4-8585-3984AF495FA8}"/>
              </a:ext>
            </a:extLst>
          </p:cNvPr>
          <p:cNvCxnSpPr>
            <a:stCxn id="47" idx="2"/>
            <a:endCxn id="10" idx="3"/>
          </p:cNvCxnSpPr>
          <p:nvPr/>
        </p:nvCxnSpPr>
        <p:spPr>
          <a:xfrm flipH="1" flipV="1">
            <a:off x="4146883" y="1382071"/>
            <a:ext cx="1532022" cy="132615"/>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84F76277-AC54-4B69-B593-3598DFA51381}"/>
              </a:ext>
            </a:extLst>
          </p:cNvPr>
          <p:cNvCxnSpPr>
            <a:stCxn id="47" idx="2"/>
          </p:cNvCxnSpPr>
          <p:nvPr/>
        </p:nvCxnSpPr>
        <p:spPr>
          <a:xfrm flipH="1">
            <a:off x="4146883" y="1514686"/>
            <a:ext cx="1532022" cy="1721585"/>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0A2539E3-0BFD-456D-AF6A-D36F83982A59}"/>
              </a:ext>
            </a:extLst>
          </p:cNvPr>
          <p:cNvCxnSpPr>
            <a:stCxn id="47" idx="2"/>
          </p:cNvCxnSpPr>
          <p:nvPr/>
        </p:nvCxnSpPr>
        <p:spPr>
          <a:xfrm flipH="1">
            <a:off x="4136187" y="1514686"/>
            <a:ext cx="1542718" cy="2079399"/>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412A0AC0-B5E0-44FB-AADF-FEE18B63A24C}"/>
              </a:ext>
            </a:extLst>
          </p:cNvPr>
          <p:cNvCxnSpPr>
            <a:stCxn id="47" idx="2"/>
            <a:endCxn id="21" idx="3"/>
          </p:cNvCxnSpPr>
          <p:nvPr/>
        </p:nvCxnSpPr>
        <p:spPr>
          <a:xfrm flipH="1">
            <a:off x="4149116" y="1514686"/>
            <a:ext cx="1529789" cy="2436811"/>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4C5E0ED7-DD4F-418F-943E-6036E4B361F6}"/>
              </a:ext>
            </a:extLst>
          </p:cNvPr>
          <p:cNvCxnSpPr>
            <a:stCxn id="47" idx="2"/>
          </p:cNvCxnSpPr>
          <p:nvPr/>
        </p:nvCxnSpPr>
        <p:spPr>
          <a:xfrm flipH="1">
            <a:off x="4136187" y="1514686"/>
            <a:ext cx="1542718" cy="3939630"/>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C5EDE3D8-501D-4A1E-92EE-85F8D61003E8}"/>
              </a:ext>
            </a:extLst>
          </p:cNvPr>
          <p:cNvCxnSpPr>
            <a:stCxn id="47" idx="2"/>
          </p:cNvCxnSpPr>
          <p:nvPr/>
        </p:nvCxnSpPr>
        <p:spPr>
          <a:xfrm flipH="1">
            <a:off x="4163819" y="1514686"/>
            <a:ext cx="1515086" cy="4297444"/>
          </a:xfrm>
          <a:prstGeom prst="line">
            <a:avLst/>
          </a:prstGeom>
        </p:spPr>
        <p:style>
          <a:lnRef idx="1">
            <a:schemeClr val="accent2"/>
          </a:lnRef>
          <a:fillRef idx="0">
            <a:schemeClr val="accent2"/>
          </a:fillRef>
          <a:effectRef idx="0">
            <a:schemeClr val="accent2"/>
          </a:effectRef>
          <a:fontRef idx="minor">
            <a:schemeClr val="tx1"/>
          </a:fontRef>
        </p:style>
      </p:cxnSp>
      <p:cxnSp>
        <p:nvCxnSpPr>
          <p:cNvPr id="65" name="Straight Connector 64">
            <a:extLst>
              <a:ext uri="{FF2B5EF4-FFF2-40B4-BE49-F238E27FC236}">
                <a16:creationId xmlns:a16="http://schemas.microsoft.com/office/drawing/2014/main" id="{F745A857-0601-4571-820F-00CCBD5B4316}"/>
              </a:ext>
            </a:extLst>
          </p:cNvPr>
          <p:cNvCxnSpPr>
            <a:stCxn id="47" idx="2"/>
          </p:cNvCxnSpPr>
          <p:nvPr/>
        </p:nvCxnSpPr>
        <p:spPr>
          <a:xfrm flipH="1">
            <a:off x="4157579" y="1514686"/>
            <a:ext cx="1521326" cy="4717672"/>
          </a:xfrm>
          <a:prstGeom prst="line">
            <a:avLst/>
          </a:prstGeom>
        </p:spPr>
        <p:style>
          <a:lnRef idx="1">
            <a:schemeClr val="accent2"/>
          </a:lnRef>
          <a:fillRef idx="0">
            <a:schemeClr val="accent2"/>
          </a:fillRef>
          <a:effectRef idx="0">
            <a:schemeClr val="accent2"/>
          </a:effectRef>
          <a:fontRef idx="minor">
            <a:schemeClr val="tx1"/>
          </a:fontRef>
        </p:style>
      </p:cxnSp>
      <p:sp>
        <p:nvSpPr>
          <p:cNvPr id="66" name="TextBox 65">
            <a:extLst>
              <a:ext uri="{FF2B5EF4-FFF2-40B4-BE49-F238E27FC236}">
                <a16:creationId xmlns:a16="http://schemas.microsoft.com/office/drawing/2014/main" id="{645E46A4-14F8-4C1A-B1B3-79682AD422FF}"/>
              </a:ext>
            </a:extLst>
          </p:cNvPr>
          <p:cNvSpPr txBox="1"/>
          <p:nvPr/>
        </p:nvSpPr>
        <p:spPr>
          <a:xfrm>
            <a:off x="6767226" y="200527"/>
            <a:ext cx="3364116" cy="923330"/>
          </a:xfrm>
          <a:prstGeom prst="rect">
            <a:avLst/>
          </a:prstGeom>
          <a:noFill/>
        </p:spPr>
        <p:txBody>
          <a:bodyPr wrap="square" rtlCol="0">
            <a:spAutoFit/>
          </a:bodyPr>
          <a:lstStyle/>
          <a:p>
            <a:r>
              <a:rPr lang="en-US" dirty="0">
                <a:solidFill>
                  <a:schemeClr val="bg1"/>
                </a:solidFill>
              </a:rPr>
              <a:t>So for this neuron (“3”) it only needs to have the weights for some of the elements</a:t>
            </a:r>
          </a:p>
        </p:txBody>
      </p:sp>
    </p:spTree>
    <p:extLst>
      <p:ext uri="{BB962C8B-B14F-4D97-AF65-F5344CB8AC3E}">
        <p14:creationId xmlns:p14="http://schemas.microsoft.com/office/powerpoint/2010/main" val="2834063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9B40B-D547-410B-9F28-C55C1CA470EB}"/>
              </a:ext>
            </a:extLst>
          </p:cNvPr>
          <p:cNvPicPr/>
          <p:nvPr/>
        </p:nvPicPr>
        <p:blipFill>
          <a:blip r:embed="rId2"/>
          <a:stretch>
            <a:fillRect/>
          </a:stretch>
        </p:blipFill>
        <p:spPr>
          <a:xfrm>
            <a:off x="171949" y="1973177"/>
            <a:ext cx="2739693" cy="1997244"/>
          </a:xfrm>
          <a:prstGeom prst="rect">
            <a:avLst/>
          </a:prstGeom>
        </p:spPr>
      </p:pic>
      <p:sp>
        <p:nvSpPr>
          <p:cNvPr id="13" name="TextBox 12">
            <a:extLst>
              <a:ext uri="{FF2B5EF4-FFF2-40B4-BE49-F238E27FC236}">
                <a16:creationId xmlns:a16="http://schemas.microsoft.com/office/drawing/2014/main" id="{C3CB083A-F185-4CCB-87F6-A887D33C069A}"/>
              </a:ext>
            </a:extLst>
          </p:cNvPr>
          <p:cNvSpPr txBox="1"/>
          <p:nvPr/>
        </p:nvSpPr>
        <p:spPr>
          <a:xfrm>
            <a:off x="1089669" y="4039851"/>
            <a:ext cx="1072693"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6x6 data</a:t>
            </a:r>
            <a:endParaRPr lang="en-US" dirty="0"/>
          </a:p>
        </p:txBody>
      </p:sp>
      <p:graphicFrame>
        <p:nvGraphicFramePr>
          <p:cNvPr id="10" name="Table 14">
            <a:extLst>
              <a:ext uri="{FF2B5EF4-FFF2-40B4-BE49-F238E27FC236}">
                <a16:creationId xmlns:a16="http://schemas.microsoft.com/office/drawing/2014/main" id="{E0519903-4B54-479F-BCC8-D7CCBC3B5394}"/>
              </a:ext>
            </a:extLst>
          </p:cNvPr>
          <p:cNvGraphicFramePr>
            <a:graphicFrameLocks noGrp="1"/>
          </p:cNvGraphicFramePr>
          <p:nvPr/>
        </p:nvGraphicFramePr>
        <p:xfrm>
          <a:off x="3828715" y="454971"/>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15" name="TextBox 14">
            <a:extLst>
              <a:ext uri="{FF2B5EF4-FFF2-40B4-BE49-F238E27FC236}">
                <a16:creationId xmlns:a16="http://schemas.microsoft.com/office/drawing/2014/main" id="{3EF24247-A993-4314-B3F9-AC33F12F6186}"/>
              </a:ext>
            </a:extLst>
          </p:cNvPr>
          <p:cNvSpPr txBox="1"/>
          <p:nvPr/>
        </p:nvSpPr>
        <p:spPr>
          <a:xfrm>
            <a:off x="3441032" y="454971"/>
            <a:ext cx="301686"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3769C992-D032-4A42-8613-A13837AA5376}"/>
              </a:ext>
            </a:extLst>
          </p:cNvPr>
          <p:cNvSpPr txBox="1"/>
          <p:nvPr/>
        </p:nvSpPr>
        <p:spPr>
          <a:xfrm>
            <a:off x="3441032" y="838298"/>
            <a:ext cx="301686" cy="369332"/>
          </a:xfrm>
          <a:prstGeom prst="rect">
            <a:avLst/>
          </a:prstGeom>
          <a:noFill/>
        </p:spPr>
        <p:txBody>
          <a:bodyPr wrap="square" rtlCol="0">
            <a:spAutoFit/>
          </a:bodyPr>
          <a:lstStyle/>
          <a:p>
            <a:r>
              <a:rPr lang="en-US" dirty="0"/>
              <a:t>2</a:t>
            </a:r>
          </a:p>
        </p:txBody>
      </p:sp>
      <p:sp>
        <p:nvSpPr>
          <p:cNvPr id="17" name="TextBox 16">
            <a:extLst>
              <a:ext uri="{FF2B5EF4-FFF2-40B4-BE49-F238E27FC236}">
                <a16:creationId xmlns:a16="http://schemas.microsoft.com/office/drawing/2014/main" id="{40C50716-EE80-4FE8-92A8-AF3E53132F1F}"/>
              </a:ext>
            </a:extLst>
          </p:cNvPr>
          <p:cNvSpPr txBox="1"/>
          <p:nvPr/>
        </p:nvSpPr>
        <p:spPr>
          <a:xfrm>
            <a:off x="3441032" y="1221625"/>
            <a:ext cx="301686" cy="369332"/>
          </a:xfrm>
          <a:prstGeom prst="rect">
            <a:avLst/>
          </a:prstGeom>
          <a:noFill/>
        </p:spPr>
        <p:txBody>
          <a:bodyPr wrap="square" rtlCol="0">
            <a:spAutoFit/>
          </a:bodyPr>
          <a:lstStyle/>
          <a:p>
            <a:r>
              <a:rPr lang="en-US" dirty="0"/>
              <a:t>3</a:t>
            </a:r>
          </a:p>
        </p:txBody>
      </p:sp>
      <p:sp>
        <p:nvSpPr>
          <p:cNvPr id="23" name="TextBox 22">
            <a:extLst>
              <a:ext uri="{FF2B5EF4-FFF2-40B4-BE49-F238E27FC236}">
                <a16:creationId xmlns:a16="http://schemas.microsoft.com/office/drawing/2014/main" id="{71CB32B1-0E2C-4627-994F-C13EC2F9CC54}"/>
              </a:ext>
            </a:extLst>
          </p:cNvPr>
          <p:cNvSpPr txBox="1"/>
          <p:nvPr/>
        </p:nvSpPr>
        <p:spPr>
          <a:xfrm>
            <a:off x="3441032" y="1590957"/>
            <a:ext cx="301686" cy="369332"/>
          </a:xfrm>
          <a:prstGeom prst="rect">
            <a:avLst/>
          </a:prstGeom>
          <a:noFill/>
        </p:spPr>
        <p:txBody>
          <a:bodyPr wrap="square" rtlCol="0">
            <a:spAutoFit/>
          </a:bodyPr>
          <a:lstStyle/>
          <a:p>
            <a:r>
              <a:rPr lang="en-US" dirty="0"/>
              <a:t>4</a:t>
            </a:r>
          </a:p>
        </p:txBody>
      </p:sp>
      <p:sp>
        <p:nvSpPr>
          <p:cNvPr id="25" name="TextBox 24">
            <a:extLst>
              <a:ext uri="{FF2B5EF4-FFF2-40B4-BE49-F238E27FC236}">
                <a16:creationId xmlns:a16="http://schemas.microsoft.com/office/drawing/2014/main" id="{FC3BE1A0-9642-426A-BEC6-A1E6FA2EB817}"/>
              </a:ext>
            </a:extLst>
          </p:cNvPr>
          <p:cNvSpPr txBox="1"/>
          <p:nvPr/>
        </p:nvSpPr>
        <p:spPr>
          <a:xfrm>
            <a:off x="3451726" y="1960289"/>
            <a:ext cx="301686" cy="369332"/>
          </a:xfrm>
          <a:prstGeom prst="rect">
            <a:avLst/>
          </a:prstGeom>
          <a:noFill/>
        </p:spPr>
        <p:txBody>
          <a:bodyPr wrap="square" rtlCol="0">
            <a:spAutoFit/>
          </a:bodyPr>
          <a:lstStyle/>
          <a:p>
            <a:r>
              <a:rPr lang="en-US" dirty="0"/>
              <a:t>5</a:t>
            </a:r>
          </a:p>
        </p:txBody>
      </p:sp>
      <p:pic>
        <p:nvPicPr>
          <p:cNvPr id="27" name="Picture 26">
            <a:extLst>
              <a:ext uri="{FF2B5EF4-FFF2-40B4-BE49-F238E27FC236}">
                <a16:creationId xmlns:a16="http://schemas.microsoft.com/office/drawing/2014/main" id="{B2C9FC89-F6D3-4565-8BA0-6503D3E5A4F2}"/>
              </a:ext>
            </a:extLst>
          </p:cNvPr>
          <p:cNvPicPr>
            <a:picLocks noChangeAspect="1"/>
          </p:cNvPicPr>
          <p:nvPr/>
        </p:nvPicPr>
        <p:blipFill>
          <a:blip r:embed="rId3"/>
          <a:stretch>
            <a:fillRect/>
          </a:stretch>
        </p:blipFill>
        <p:spPr>
          <a:xfrm>
            <a:off x="1229403" y="303551"/>
            <a:ext cx="1249103" cy="1069493"/>
          </a:xfrm>
          <a:prstGeom prst="rect">
            <a:avLst/>
          </a:prstGeom>
        </p:spPr>
      </p:pic>
      <p:sp>
        <p:nvSpPr>
          <p:cNvPr id="28" name="Rectangle 27">
            <a:extLst>
              <a:ext uri="{FF2B5EF4-FFF2-40B4-BE49-F238E27FC236}">
                <a16:creationId xmlns:a16="http://schemas.microsoft.com/office/drawing/2014/main" id="{92D5BC74-E081-4C1C-AD25-1497A10D1E2A}"/>
              </a:ext>
            </a:extLst>
          </p:cNvPr>
          <p:cNvSpPr/>
          <p:nvPr/>
        </p:nvSpPr>
        <p:spPr>
          <a:xfrm>
            <a:off x="171949" y="1973177"/>
            <a:ext cx="1400177" cy="102669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AA24B6D-3CB3-4F7C-BD27-36876672CDAE}"/>
              </a:ext>
            </a:extLst>
          </p:cNvPr>
          <p:cNvSpPr/>
          <p:nvPr/>
        </p:nvSpPr>
        <p:spPr>
          <a:xfrm rot="6578606">
            <a:off x="712281" y="1110573"/>
            <a:ext cx="884604" cy="34135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7F86836-CDFC-43FD-8F47-2083E59D042B}"/>
              </a:ext>
            </a:extLst>
          </p:cNvPr>
          <p:cNvSpPr/>
          <p:nvPr/>
        </p:nvSpPr>
        <p:spPr>
          <a:xfrm>
            <a:off x="480364" y="182174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Oval 3">
            <a:extLst>
              <a:ext uri="{FF2B5EF4-FFF2-40B4-BE49-F238E27FC236}">
                <a16:creationId xmlns:a16="http://schemas.microsoft.com/office/drawing/2014/main" id="{BA752169-302C-4D10-944E-3A75EA7679F2}"/>
              </a:ext>
            </a:extLst>
          </p:cNvPr>
          <p:cNvSpPr/>
          <p:nvPr/>
        </p:nvSpPr>
        <p:spPr>
          <a:xfrm>
            <a:off x="912012" y="1810480"/>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2</a:t>
            </a:r>
            <a:endParaRPr lang="en-US" dirty="0">
              <a:solidFill>
                <a:schemeClr val="tx1"/>
              </a:solidFill>
            </a:endParaRPr>
          </a:p>
        </p:txBody>
      </p:sp>
      <p:sp>
        <p:nvSpPr>
          <p:cNvPr id="5" name="Oval 4">
            <a:extLst>
              <a:ext uri="{FF2B5EF4-FFF2-40B4-BE49-F238E27FC236}">
                <a16:creationId xmlns:a16="http://schemas.microsoft.com/office/drawing/2014/main" id="{01187E80-1AC7-44DB-8BEA-7EAF720AA831}"/>
              </a:ext>
            </a:extLst>
          </p:cNvPr>
          <p:cNvSpPr/>
          <p:nvPr/>
        </p:nvSpPr>
        <p:spPr>
          <a:xfrm>
            <a:off x="1380188" y="179868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en-US" dirty="0">
              <a:solidFill>
                <a:schemeClr val="tx1"/>
              </a:solidFill>
            </a:endParaRPr>
          </a:p>
        </p:txBody>
      </p:sp>
      <p:sp>
        <p:nvSpPr>
          <p:cNvPr id="6" name="Oval 5">
            <a:extLst>
              <a:ext uri="{FF2B5EF4-FFF2-40B4-BE49-F238E27FC236}">
                <a16:creationId xmlns:a16="http://schemas.microsoft.com/office/drawing/2014/main" id="{0F36F767-B834-4A45-9B58-EB9D44BAEF03}"/>
              </a:ext>
            </a:extLst>
          </p:cNvPr>
          <p:cNvSpPr/>
          <p:nvPr/>
        </p:nvSpPr>
        <p:spPr>
          <a:xfrm>
            <a:off x="480364" y="2180904"/>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7</a:t>
            </a:r>
            <a:endParaRPr lang="en-US" dirty="0">
              <a:solidFill>
                <a:schemeClr val="tx1"/>
              </a:solidFill>
            </a:endParaRPr>
          </a:p>
        </p:txBody>
      </p:sp>
      <p:sp>
        <p:nvSpPr>
          <p:cNvPr id="7" name="Oval 6">
            <a:extLst>
              <a:ext uri="{FF2B5EF4-FFF2-40B4-BE49-F238E27FC236}">
                <a16:creationId xmlns:a16="http://schemas.microsoft.com/office/drawing/2014/main" id="{7873A624-262A-4102-9474-4686CDF8AFC0}"/>
              </a:ext>
            </a:extLst>
          </p:cNvPr>
          <p:cNvSpPr/>
          <p:nvPr/>
        </p:nvSpPr>
        <p:spPr>
          <a:xfrm>
            <a:off x="928062" y="2193227"/>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en-US" dirty="0">
              <a:solidFill>
                <a:schemeClr val="tx1"/>
              </a:solidFill>
            </a:endParaRPr>
          </a:p>
        </p:txBody>
      </p:sp>
      <p:sp>
        <p:nvSpPr>
          <p:cNvPr id="8" name="Oval 7">
            <a:extLst>
              <a:ext uri="{FF2B5EF4-FFF2-40B4-BE49-F238E27FC236}">
                <a16:creationId xmlns:a16="http://schemas.microsoft.com/office/drawing/2014/main" id="{6C73FE44-50E5-4D97-832A-80EFA977968B}"/>
              </a:ext>
            </a:extLst>
          </p:cNvPr>
          <p:cNvSpPr/>
          <p:nvPr/>
        </p:nvSpPr>
        <p:spPr>
          <a:xfrm>
            <a:off x="1398083" y="2193227"/>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en-US" dirty="0">
              <a:solidFill>
                <a:schemeClr val="tx1"/>
              </a:solidFill>
            </a:endParaRPr>
          </a:p>
        </p:txBody>
      </p:sp>
      <p:sp>
        <p:nvSpPr>
          <p:cNvPr id="9" name="Oval 8">
            <a:extLst>
              <a:ext uri="{FF2B5EF4-FFF2-40B4-BE49-F238E27FC236}">
                <a16:creationId xmlns:a16="http://schemas.microsoft.com/office/drawing/2014/main" id="{7BAFC402-DFEE-4D50-B845-5F95FF7984D6}"/>
              </a:ext>
            </a:extLst>
          </p:cNvPr>
          <p:cNvSpPr/>
          <p:nvPr/>
        </p:nvSpPr>
        <p:spPr>
          <a:xfrm>
            <a:off x="521941" y="257218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tx1"/>
                </a:solidFill>
              </a:rPr>
              <a:t>13</a:t>
            </a:r>
            <a:endParaRPr lang="en-US" sz="700" dirty="0">
              <a:solidFill>
                <a:schemeClr val="tx1"/>
              </a:solidFill>
            </a:endParaRPr>
          </a:p>
        </p:txBody>
      </p:sp>
      <p:sp>
        <p:nvSpPr>
          <p:cNvPr id="11" name="Oval 10">
            <a:extLst>
              <a:ext uri="{FF2B5EF4-FFF2-40B4-BE49-F238E27FC236}">
                <a16:creationId xmlns:a16="http://schemas.microsoft.com/office/drawing/2014/main" id="{78F0A246-9EF1-487D-B38F-1838689CFD3B}"/>
              </a:ext>
            </a:extLst>
          </p:cNvPr>
          <p:cNvSpPr/>
          <p:nvPr/>
        </p:nvSpPr>
        <p:spPr>
          <a:xfrm>
            <a:off x="948256" y="2581491"/>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14</a:t>
            </a:r>
            <a:endParaRPr lang="en-US" sz="800" dirty="0">
              <a:solidFill>
                <a:schemeClr val="tx1"/>
              </a:solidFill>
            </a:endParaRPr>
          </a:p>
        </p:txBody>
      </p:sp>
      <p:sp>
        <p:nvSpPr>
          <p:cNvPr id="12" name="Oval 11">
            <a:extLst>
              <a:ext uri="{FF2B5EF4-FFF2-40B4-BE49-F238E27FC236}">
                <a16:creationId xmlns:a16="http://schemas.microsoft.com/office/drawing/2014/main" id="{260F5414-536D-482B-BDF4-2F38C710B4EC}"/>
              </a:ext>
            </a:extLst>
          </p:cNvPr>
          <p:cNvSpPr/>
          <p:nvPr/>
        </p:nvSpPr>
        <p:spPr>
          <a:xfrm>
            <a:off x="1356176" y="2596550"/>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15</a:t>
            </a:r>
            <a:endParaRPr lang="en-US" sz="800" dirty="0">
              <a:solidFill>
                <a:schemeClr val="tx1"/>
              </a:solidFill>
            </a:endParaRPr>
          </a:p>
        </p:txBody>
      </p:sp>
      <p:graphicFrame>
        <p:nvGraphicFramePr>
          <p:cNvPr id="21" name="Table 14">
            <a:extLst>
              <a:ext uri="{FF2B5EF4-FFF2-40B4-BE49-F238E27FC236}">
                <a16:creationId xmlns:a16="http://schemas.microsoft.com/office/drawing/2014/main" id="{5996CC60-61E9-482A-A6BB-B5CF02F8115D}"/>
              </a:ext>
            </a:extLst>
          </p:cNvPr>
          <p:cNvGraphicFramePr>
            <a:graphicFrameLocks noGrp="1"/>
          </p:cNvGraphicFramePr>
          <p:nvPr/>
        </p:nvGraphicFramePr>
        <p:xfrm>
          <a:off x="3830948" y="3024397"/>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33" name="TextBox 32">
            <a:extLst>
              <a:ext uri="{FF2B5EF4-FFF2-40B4-BE49-F238E27FC236}">
                <a16:creationId xmlns:a16="http://schemas.microsoft.com/office/drawing/2014/main" id="{B64338A8-6F82-421B-BD8C-24FF464A1E9D}"/>
              </a:ext>
            </a:extLst>
          </p:cNvPr>
          <p:cNvSpPr txBox="1"/>
          <p:nvPr/>
        </p:nvSpPr>
        <p:spPr>
          <a:xfrm>
            <a:off x="3441030" y="3024397"/>
            <a:ext cx="301686" cy="369332"/>
          </a:xfrm>
          <a:prstGeom prst="rect">
            <a:avLst/>
          </a:prstGeom>
          <a:noFill/>
        </p:spPr>
        <p:txBody>
          <a:bodyPr wrap="square" rtlCol="0">
            <a:spAutoFit/>
          </a:bodyPr>
          <a:lstStyle/>
          <a:p>
            <a:r>
              <a:rPr lang="en-US" altLang="zh-CN" dirty="0"/>
              <a:t>7</a:t>
            </a:r>
            <a:endParaRPr lang="en-US" dirty="0"/>
          </a:p>
        </p:txBody>
      </p:sp>
      <p:sp>
        <p:nvSpPr>
          <p:cNvPr id="35" name="TextBox 34">
            <a:extLst>
              <a:ext uri="{FF2B5EF4-FFF2-40B4-BE49-F238E27FC236}">
                <a16:creationId xmlns:a16="http://schemas.microsoft.com/office/drawing/2014/main" id="{E17E68AD-2E83-4814-AD1C-CC91C4DCBCAA}"/>
              </a:ext>
            </a:extLst>
          </p:cNvPr>
          <p:cNvSpPr txBox="1"/>
          <p:nvPr/>
        </p:nvSpPr>
        <p:spPr>
          <a:xfrm>
            <a:off x="3441030" y="3407724"/>
            <a:ext cx="301686" cy="369332"/>
          </a:xfrm>
          <a:prstGeom prst="rect">
            <a:avLst/>
          </a:prstGeom>
          <a:noFill/>
        </p:spPr>
        <p:txBody>
          <a:bodyPr wrap="square" rtlCol="0">
            <a:spAutoFit/>
          </a:bodyPr>
          <a:lstStyle/>
          <a:p>
            <a:r>
              <a:rPr lang="en-US" altLang="zh-CN" dirty="0"/>
              <a:t>8</a:t>
            </a:r>
            <a:endParaRPr lang="en-US" dirty="0"/>
          </a:p>
        </p:txBody>
      </p:sp>
      <p:sp>
        <p:nvSpPr>
          <p:cNvPr id="37" name="TextBox 36">
            <a:extLst>
              <a:ext uri="{FF2B5EF4-FFF2-40B4-BE49-F238E27FC236}">
                <a16:creationId xmlns:a16="http://schemas.microsoft.com/office/drawing/2014/main" id="{01038FA0-F767-4185-A383-E83CCFE37EEA}"/>
              </a:ext>
            </a:extLst>
          </p:cNvPr>
          <p:cNvSpPr txBox="1"/>
          <p:nvPr/>
        </p:nvSpPr>
        <p:spPr>
          <a:xfrm>
            <a:off x="3441030" y="3791051"/>
            <a:ext cx="301686" cy="369332"/>
          </a:xfrm>
          <a:prstGeom prst="rect">
            <a:avLst/>
          </a:prstGeom>
          <a:noFill/>
        </p:spPr>
        <p:txBody>
          <a:bodyPr wrap="square" rtlCol="0">
            <a:spAutoFit/>
          </a:bodyPr>
          <a:lstStyle/>
          <a:p>
            <a:r>
              <a:rPr lang="en-US" altLang="zh-CN" dirty="0"/>
              <a:t>9</a:t>
            </a:r>
            <a:endParaRPr lang="en-US" dirty="0"/>
          </a:p>
        </p:txBody>
      </p:sp>
      <p:graphicFrame>
        <p:nvGraphicFramePr>
          <p:cNvPr id="39" name="Table 14">
            <a:extLst>
              <a:ext uri="{FF2B5EF4-FFF2-40B4-BE49-F238E27FC236}">
                <a16:creationId xmlns:a16="http://schemas.microsoft.com/office/drawing/2014/main" id="{98058CC8-2FD7-4ABF-A1CA-468A0E755F51}"/>
              </a:ext>
            </a:extLst>
          </p:cNvPr>
          <p:cNvGraphicFramePr>
            <a:graphicFrameLocks noGrp="1"/>
          </p:cNvGraphicFramePr>
          <p:nvPr/>
        </p:nvGraphicFramePr>
        <p:xfrm>
          <a:off x="3828715" y="5236411"/>
          <a:ext cx="318168" cy="148336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bl>
          </a:graphicData>
        </a:graphic>
      </p:graphicFrame>
      <p:sp>
        <p:nvSpPr>
          <p:cNvPr id="41" name="TextBox 40">
            <a:extLst>
              <a:ext uri="{FF2B5EF4-FFF2-40B4-BE49-F238E27FC236}">
                <a16:creationId xmlns:a16="http://schemas.microsoft.com/office/drawing/2014/main" id="{918A5321-4E0E-4A55-858B-1EB2070AC966}"/>
              </a:ext>
            </a:extLst>
          </p:cNvPr>
          <p:cNvSpPr txBox="1"/>
          <p:nvPr/>
        </p:nvSpPr>
        <p:spPr>
          <a:xfrm>
            <a:off x="3407610" y="5224491"/>
            <a:ext cx="670212" cy="369332"/>
          </a:xfrm>
          <a:prstGeom prst="rect">
            <a:avLst/>
          </a:prstGeom>
          <a:noFill/>
        </p:spPr>
        <p:txBody>
          <a:bodyPr wrap="square" rtlCol="0">
            <a:spAutoFit/>
          </a:bodyPr>
          <a:lstStyle/>
          <a:p>
            <a:r>
              <a:rPr lang="en-US" altLang="zh-CN" dirty="0"/>
              <a:t>13</a:t>
            </a:r>
            <a:endParaRPr lang="en-US" dirty="0"/>
          </a:p>
        </p:txBody>
      </p:sp>
      <p:sp>
        <p:nvSpPr>
          <p:cNvPr id="43" name="TextBox 42">
            <a:extLst>
              <a:ext uri="{FF2B5EF4-FFF2-40B4-BE49-F238E27FC236}">
                <a16:creationId xmlns:a16="http://schemas.microsoft.com/office/drawing/2014/main" id="{E4DB1023-7D68-4559-8CC2-EAFCB45BA684}"/>
              </a:ext>
            </a:extLst>
          </p:cNvPr>
          <p:cNvSpPr txBox="1"/>
          <p:nvPr/>
        </p:nvSpPr>
        <p:spPr>
          <a:xfrm>
            <a:off x="3407610" y="5621809"/>
            <a:ext cx="670212" cy="369332"/>
          </a:xfrm>
          <a:prstGeom prst="rect">
            <a:avLst/>
          </a:prstGeom>
          <a:noFill/>
        </p:spPr>
        <p:txBody>
          <a:bodyPr wrap="square" rtlCol="0">
            <a:spAutoFit/>
          </a:bodyPr>
          <a:lstStyle/>
          <a:p>
            <a:r>
              <a:rPr lang="en-US" altLang="zh-CN" dirty="0"/>
              <a:t>14</a:t>
            </a:r>
            <a:endParaRPr lang="en-US" dirty="0"/>
          </a:p>
        </p:txBody>
      </p:sp>
      <p:sp>
        <p:nvSpPr>
          <p:cNvPr id="45" name="TextBox 44">
            <a:extLst>
              <a:ext uri="{FF2B5EF4-FFF2-40B4-BE49-F238E27FC236}">
                <a16:creationId xmlns:a16="http://schemas.microsoft.com/office/drawing/2014/main" id="{3BB38AB4-019E-4B0D-93EC-F012262EE514}"/>
              </a:ext>
            </a:extLst>
          </p:cNvPr>
          <p:cNvSpPr txBox="1"/>
          <p:nvPr/>
        </p:nvSpPr>
        <p:spPr>
          <a:xfrm>
            <a:off x="3407610" y="5977150"/>
            <a:ext cx="670212" cy="369332"/>
          </a:xfrm>
          <a:prstGeom prst="rect">
            <a:avLst/>
          </a:prstGeom>
          <a:noFill/>
        </p:spPr>
        <p:txBody>
          <a:bodyPr wrap="square" rtlCol="0">
            <a:spAutoFit/>
          </a:bodyPr>
          <a:lstStyle/>
          <a:p>
            <a:r>
              <a:rPr lang="en-US" altLang="zh-CN" dirty="0"/>
              <a:t>15</a:t>
            </a:r>
            <a:endParaRPr lang="en-US" dirty="0"/>
          </a:p>
        </p:txBody>
      </p:sp>
      <p:sp>
        <p:nvSpPr>
          <p:cNvPr id="46" name="Oval 45">
            <a:extLst>
              <a:ext uri="{FF2B5EF4-FFF2-40B4-BE49-F238E27FC236}">
                <a16:creationId xmlns:a16="http://schemas.microsoft.com/office/drawing/2014/main" id="{90471BFC-1CE9-4766-896E-245FCFB4A01A}"/>
              </a:ext>
            </a:extLst>
          </p:cNvPr>
          <p:cNvSpPr/>
          <p:nvPr/>
        </p:nvSpPr>
        <p:spPr>
          <a:xfrm>
            <a:off x="1089669" y="200527"/>
            <a:ext cx="589720" cy="538720"/>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652CBC-3BA3-40BB-B2D1-097A42169B2D}"/>
              </a:ext>
            </a:extLst>
          </p:cNvPr>
          <p:cNvSpPr/>
          <p:nvPr/>
        </p:nvSpPr>
        <p:spPr>
          <a:xfrm>
            <a:off x="5678905" y="1207630"/>
            <a:ext cx="614112" cy="6141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9" name="Straight Connector 48">
            <a:extLst>
              <a:ext uri="{FF2B5EF4-FFF2-40B4-BE49-F238E27FC236}">
                <a16:creationId xmlns:a16="http://schemas.microsoft.com/office/drawing/2014/main" id="{77CEF2CA-A4CB-4E77-94F3-0870DDA10039}"/>
              </a:ext>
            </a:extLst>
          </p:cNvPr>
          <p:cNvCxnSpPr>
            <a:stCxn id="47" idx="2"/>
          </p:cNvCxnSpPr>
          <p:nvPr/>
        </p:nvCxnSpPr>
        <p:spPr>
          <a:xfrm flipH="1" flipV="1">
            <a:off x="4146883" y="625642"/>
            <a:ext cx="1532022" cy="889044"/>
          </a:xfrm>
          <a:prstGeom prst="line">
            <a:avLst/>
          </a:prstGeom>
          <a:ln w="6350"/>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E9A95E6A-79DC-4039-84C5-9C92ED38FFD4}"/>
              </a:ext>
            </a:extLst>
          </p:cNvPr>
          <p:cNvCxnSpPr>
            <a:stCxn id="47" idx="2"/>
          </p:cNvCxnSpPr>
          <p:nvPr/>
        </p:nvCxnSpPr>
        <p:spPr>
          <a:xfrm flipH="1" flipV="1">
            <a:off x="4146883" y="1010653"/>
            <a:ext cx="1532022" cy="504033"/>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1F24E9AA-BA1E-4CC4-8585-3984AF495FA8}"/>
              </a:ext>
            </a:extLst>
          </p:cNvPr>
          <p:cNvCxnSpPr>
            <a:stCxn id="47" idx="2"/>
            <a:endCxn id="10" idx="3"/>
          </p:cNvCxnSpPr>
          <p:nvPr/>
        </p:nvCxnSpPr>
        <p:spPr>
          <a:xfrm flipH="1" flipV="1">
            <a:off x="4146883" y="1382071"/>
            <a:ext cx="1532022" cy="132615"/>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84F76277-AC54-4B69-B593-3598DFA51381}"/>
              </a:ext>
            </a:extLst>
          </p:cNvPr>
          <p:cNvCxnSpPr>
            <a:stCxn id="47" idx="2"/>
          </p:cNvCxnSpPr>
          <p:nvPr/>
        </p:nvCxnSpPr>
        <p:spPr>
          <a:xfrm flipH="1">
            <a:off x="4146883" y="1514686"/>
            <a:ext cx="1532022" cy="1721585"/>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0A2539E3-0BFD-456D-AF6A-D36F83982A59}"/>
              </a:ext>
            </a:extLst>
          </p:cNvPr>
          <p:cNvCxnSpPr>
            <a:stCxn id="47" idx="2"/>
          </p:cNvCxnSpPr>
          <p:nvPr/>
        </p:nvCxnSpPr>
        <p:spPr>
          <a:xfrm flipH="1">
            <a:off x="4136187" y="1514686"/>
            <a:ext cx="1542718" cy="2079399"/>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412A0AC0-B5E0-44FB-AADF-FEE18B63A24C}"/>
              </a:ext>
            </a:extLst>
          </p:cNvPr>
          <p:cNvCxnSpPr>
            <a:stCxn id="47" idx="2"/>
            <a:endCxn id="21" idx="3"/>
          </p:cNvCxnSpPr>
          <p:nvPr/>
        </p:nvCxnSpPr>
        <p:spPr>
          <a:xfrm flipH="1">
            <a:off x="4149116" y="1514686"/>
            <a:ext cx="1529789" cy="2436811"/>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4C5E0ED7-DD4F-418F-943E-6036E4B361F6}"/>
              </a:ext>
            </a:extLst>
          </p:cNvPr>
          <p:cNvCxnSpPr>
            <a:stCxn id="47" idx="2"/>
          </p:cNvCxnSpPr>
          <p:nvPr/>
        </p:nvCxnSpPr>
        <p:spPr>
          <a:xfrm flipH="1">
            <a:off x="4136187" y="1514686"/>
            <a:ext cx="1542718" cy="3939630"/>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C5EDE3D8-501D-4A1E-92EE-85F8D61003E8}"/>
              </a:ext>
            </a:extLst>
          </p:cNvPr>
          <p:cNvCxnSpPr>
            <a:stCxn id="47" idx="2"/>
          </p:cNvCxnSpPr>
          <p:nvPr/>
        </p:nvCxnSpPr>
        <p:spPr>
          <a:xfrm flipH="1">
            <a:off x="4163819" y="1514686"/>
            <a:ext cx="1515086" cy="4297444"/>
          </a:xfrm>
          <a:prstGeom prst="line">
            <a:avLst/>
          </a:prstGeom>
        </p:spPr>
        <p:style>
          <a:lnRef idx="1">
            <a:schemeClr val="accent2"/>
          </a:lnRef>
          <a:fillRef idx="0">
            <a:schemeClr val="accent2"/>
          </a:fillRef>
          <a:effectRef idx="0">
            <a:schemeClr val="accent2"/>
          </a:effectRef>
          <a:fontRef idx="minor">
            <a:schemeClr val="tx1"/>
          </a:fontRef>
        </p:style>
      </p:cxnSp>
      <p:cxnSp>
        <p:nvCxnSpPr>
          <p:cNvPr id="65" name="Straight Connector 64">
            <a:extLst>
              <a:ext uri="{FF2B5EF4-FFF2-40B4-BE49-F238E27FC236}">
                <a16:creationId xmlns:a16="http://schemas.microsoft.com/office/drawing/2014/main" id="{F745A857-0601-4571-820F-00CCBD5B4316}"/>
              </a:ext>
            </a:extLst>
          </p:cNvPr>
          <p:cNvCxnSpPr>
            <a:stCxn id="47" idx="2"/>
          </p:cNvCxnSpPr>
          <p:nvPr/>
        </p:nvCxnSpPr>
        <p:spPr>
          <a:xfrm flipH="1">
            <a:off x="4157579" y="1514686"/>
            <a:ext cx="1521326" cy="4717672"/>
          </a:xfrm>
          <a:prstGeom prst="line">
            <a:avLst/>
          </a:prstGeom>
        </p:spPr>
        <p:style>
          <a:lnRef idx="1">
            <a:schemeClr val="accent2"/>
          </a:lnRef>
          <a:fillRef idx="0">
            <a:schemeClr val="accent2"/>
          </a:fillRef>
          <a:effectRef idx="0">
            <a:schemeClr val="accent2"/>
          </a:effectRef>
          <a:fontRef idx="minor">
            <a:schemeClr val="tx1"/>
          </a:fontRef>
        </p:style>
      </p:cxnSp>
      <p:sp>
        <p:nvSpPr>
          <p:cNvPr id="66" name="TextBox 65">
            <a:extLst>
              <a:ext uri="{FF2B5EF4-FFF2-40B4-BE49-F238E27FC236}">
                <a16:creationId xmlns:a16="http://schemas.microsoft.com/office/drawing/2014/main" id="{645E46A4-14F8-4C1A-B1B3-79682AD422FF}"/>
              </a:ext>
            </a:extLst>
          </p:cNvPr>
          <p:cNvSpPr txBox="1"/>
          <p:nvPr/>
        </p:nvSpPr>
        <p:spPr>
          <a:xfrm>
            <a:off x="6767226" y="200527"/>
            <a:ext cx="3364116" cy="923330"/>
          </a:xfrm>
          <a:prstGeom prst="rect">
            <a:avLst/>
          </a:prstGeom>
          <a:noFill/>
        </p:spPr>
        <p:txBody>
          <a:bodyPr wrap="square" rtlCol="0">
            <a:spAutoFit/>
          </a:bodyPr>
          <a:lstStyle/>
          <a:p>
            <a:r>
              <a:rPr lang="en-US" dirty="0">
                <a:solidFill>
                  <a:schemeClr val="bg1"/>
                </a:solidFill>
              </a:rPr>
              <a:t>So for this neuron (“3”) it only needs to have the weights for some of the elements</a:t>
            </a:r>
          </a:p>
        </p:txBody>
      </p:sp>
      <p:pic>
        <p:nvPicPr>
          <p:cNvPr id="67" name="Picture 66">
            <a:extLst>
              <a:ext uri="{FF2B5EF4-FFF2-40B4-BE49-F238E27FC236}">
                <a16:creationId xmlns:a16="http://schemas.microsoft.com/office/drawing/2014/main" id="{56291E3E-0043-4C33-9620-B59A30E04A35}"/>
              </a:ext>
            </a:extLst>
          </p:cNvPr>
          <p:cNvPicPr>
            <a:picLocks noChangeAspect="1"/>
          </p:cNvPicPr>
          <p:nvPr/>
        </p:nvPicPr>
        <p:blipFill>
          <a:blip r:embed="rId4"/>
          <a:stretch>
            <a:fillRect/>
          </a:stretch>
        </p:blipFill>
        <p:spPr>
          <a:xfrm>
            <a:off x="6903450" y="1244051"/>
            <a:ext cx="1276350" cy="1047750"/>
          </a:xfrm>
          <a:prstGeom prst="rect">
            <a:avLst/>
          </a:prstGeom>
        </p:spPr>
      </p:pic>
      <p:sp>
        <p:nvSpPr>
          <p:cNvPr id="69" name="TextBox 68">
            <a:extLst>
              <a:ext uri="{FF2B5EF4-FFF2-40B4-BE49-F238E27FC236}">
                <a16:creationId xmlns:a16="http://schemas.microsoft.com/office/drawing/2014/main" id="{8726E3DF-F0C0-404A-AA0C-15125ABC7C94}"/>
              </a:ext>
            </a:extLst>
          </p:cNvPr>
          <p:cNvSpPr txBox="1"/>
          <p:nvPr/>
        </p:nvSpPr>
        <p:spPr>
          <a:xfrm>
            <a:off x="8331331" y="1175458"/>
            <a:ext cx="1967700" cy="1200329"/>
          </a:xfrm>
          <a:prstGeom prst="rect">
            <a:avLst/>
          </a:prstGeom>
          <a:noFill/>
        </p:spPr>
        <p:txBody>
          <a:bodyPr wrap="square" rtlCol="0">
            <a:spAutoFit/>
          </a:bodyPr>
          <a:lstStyle/>
          <a:p>
            <a:r>
              <a:rPr lang="en-US" dirty="0">
                <a:solidFill>
                  <a:schemeClr val="bg1"/>
                </a:solidFill>
              </a:rPr>
              <a:t>And the weight for these 9 </a:t>
            </a:r>
            <a:r>
              <a:rPr lang="en-US" sz="1800" dirty="0">
                <a:solidFill>
                  <a:schemeClr val="bg1"/>
                </a:solidFill>
              </a:rPr>
              <a:t>synapses is “defined” by the filter itself</a:t>
            </a:r>
            <a:endParaRPr lang="en-US" dirty="0">
              <a:solidFill>
                <a:schemeClr val="bg1"/>
              </a:solidFill>
            </a:endParaRPr>
          </a:p>
        </p:txBody>
      </p:sp>
    </p:spTree>
    <p:extLst>
      <p:ext uri="{BB962C8B-B14F-4D97-AF65-F5344CB8AC3E}">
        <p14:creationId xmlns:p14="http://schemas.microsoft.com/office/powerpoint/2010/main" val="1869333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9B40B-D547-410B-9F28-C55C1CA470EB}"/>
              </a:ext>
            </a:extLst>
          </p:cNvPr>
          <p:cNvPicPr/>
          <p:nvPr/>
        </p:nvPicPr>
        <p:blipFill>
          <a:blip r:embed="rId2"/>
          <a:stretch>
            <a:fillRect/>
          </a:stretch>
        </p:blipFill>
        <p:spPr>
          <a:xfrm>
            <a:off x="171949" y="1973177"/>
            <a:ext cx="2739693" cy="1997244"/>
          </a:xfrm>
          <a:prstGeom prst="rect">
            <a:avLst/>
          </a:prstGeom>
        </p:spPr>
      </p:pic>
      <p:sp>
        <p:nvSpPr>
          <p:cNvPr id="13" name="TextBox 12">
            <a:extLst>
              <a:ext uri="{FF2B5EF4-FFF2-40B4-BE49-F238E27FC236}">
                <a16:creationId xmlns:a16="http://schemas.microsoft.com/office/drawing/2014/main" id="{C3CB083A-F185-4CCB-87F6-A887D33C069A}"/>
              </a:ext>
            </a:extLst>
          </p:cNvPr>
          <p:cNvSpPr txBox="1"/>
          <p:nvPr/>
        </p:nvSpPr>
        <p:spPr>
          <a:xfrm>
            <a:off x="1089669" y="4039851"/>
            <a:ext cx="1072693"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6x6 data</a:t>
            </a:r>
            <a:endParaRPr lang="en-US" dirty="0"/>
          </a:p>
        </p:txBody>
      </p:sp>
      <p:graphicFrame>
        <p:nvGraphicFramePr>
          <p:cNvPr id="10" name="Table 14">
            <a:extLst>
              <a:ext uri="{FF2B5EF4-FFF2-40B4-BE49-F238E27FC236}">
                <a16:creationId xmlns:a16="http://schemas.microsoft.com/office/drawing/2014/main" id="{E0519903-4B54-479F-BCC8-D7CCBC3B5394}"/>
              </a:ext>
            </a:extLst>
          </p:cNvPr>
          <p:cNvGraphicFramePr>
            <a:graphicFrameLocks noGrp="1"/>
          </p:cNvGraphicFramePr>
          <p:nvPr/>
        </p:nvGraphicFramePr>
        <p:xfrm>
          <a:off x="3828715" y="454971"/>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15" name="TextBox 14">
            <a:extLst>
              <a:ext uri="{FF2B5EF4-FFF2-40B4-BE49-F238E27FC236}">
                <a16:creationId xmlns:a16="http://schemas.microsoft.com/office/drawing/2014/main" id="{3EF24247-A993-4314-B3F9-AC33F12F6186}"/>
              </a:ext>
            </a:extLst>
          </p:cNvPr>
          <p:cNvSpPr txBox="1"/>
          <p:nvPr/>
        </p:nvSpPr>
        <p:spPr>
          <a:xfrm>
            <a:off x="3441032" y="454971"/>
            <a:ext cx="301686" cy="369332"/>
          </a:xfrm>
          <a:prstGeom prst="rect">
            <a:avLst/>
          </a:prstGeom>
          <a:noFill/>
        </p:spPr>
        <p:txBody>
          <a:bodyPr wrap="square" rtlCol="0">
            <a:spAutoFit/>
          </a:bodyPr>
          <a:lstStyle/>
          <a:p>
            <a:r>
              <a:rPr lang="en-US" dirty="0"/>
              <a:t>1</a:t>
            </a:r>
          </a:p>
        </p:txBody>
      </p:sp>
      <p:sp>
        <p:nvSpPr>
          <p:cNvPr id="16" name="TextBox 15">
            <a:extLst>
              <a:ext uri="{FF2B5EF4-FFF2-40B4-BE49-F238E27FC236}">
                <a16:creationId xmlns:a16="http://schemas.microsoft.com/office/drawing/2014/main" id="{3769C992-D032-4A42-8613-A13837AA5376}"/>
              </a:ext>
            </a:extLst>
          </p:cNvPr>
          <p:cNvSpPr txBox="1"/>
          <p:nvPr/>
        </p:nvSpPr>
        <p:spPr>
          <a:xfrm>
            <a:off x="3441032" y="838298"/>
            <a:ext cx="301686" cy="369332"/>
          </a:xfrm>
          <a:prstGeom prst="rect">
            <a:avLst/>
          </a:prstGeom>
          <a:noFill/>
        </p:spPr>
        <p:txBody>
          <a:bodyPr wrap="square" rtlCol="0">
            <a:spAutoFit/>
          </a:bodyPr>
          <a:lstStyle/>
          <a:p>
            <a:r>
              <a:rPr lang="en-US" dirty="0"/>
              <a:t>2</a:t>
            </a:r>
          </a:p>
        </p:txBody>
      </p:sp>
      <p:sp>
        <p:nvSpPr>
          <p:cNvPr id="17" name="TextBox 16">
            <a:extLst>
              <a:ext uri="{FF2B5EF4-FFF2-40B4-BE49-F238E27FC236}">
                <a16:creationId xmlns:a16="http://schemas.microsoft.com/office/drawing/2014/main" id="{40C50716-EE80-4FE8-92A8-AF3E53132F1F}"/>
              </a:ext>
            </a:extLst>
          </p:cNvPr>
          <p:cNvSpPr txBox="1"/>
          <p:nvPr/>
        </p:nvSpPr>
        <p:spPr>
          <a:xfrm>
            <a:off x="3441032" y="1221625"/>
            <a:ext cx="301686" cy="369332"/>
          </a:xfrm>
          <a:prstGeom prst="rect">
            <a:avLst/>
          </a:prstGeom>
          <a:noFill/>
        </p:spPr>
        <p:txBody>
          <a:bodyPr wrap="square" rtlCol="0">
            <a:spAutoFit/>
          </a:bodyPr>
          <a:lstStyle/>
          <a:p>
            <a:r>
              <a:rPr lang="en-US" dirty="0"/>
              <a:t>3</a:t>
            </a:r>
          </a:p>
        </p:txBody>
      </p:sp>
      <p:sp>
        <p:nvSpPr>
          <p:cNvPr id="23" name="TextBox 22">
            <a:extLst>
              <a:ext uri="{FF2B5EF4-FFF2-40B4-BE49-F238E27FC236}">
                <a16:creationId xmlns:a16="http://schemas.microsoft.com/office/drawing/2014/main" id="{71CB32B1-0E2C-4627-994F-C13EC2F9CC54}"/>
              </a:ext>
            </a:extLst>
          </p:cNvPr>
          <p:cNvSpPr txBox="1"/>
          <p:nvPr/>
        </p:nvSpPr>
        <p:spPr>
          <a:xfrm>
            <a:off x="3441032" y="1590957"/>
            <a:ext cx="301686" cy="369332"/>
          </a:xfrm>
          <a:prstGeom prst="rect">
            <a:avLst/>
          </a:prstGeom>
          <a:noFill/>
        </p:spPr>
        <p:txBody>
          <a:bodyPr wrap="square" rtlCol="0">
            <a:spAutoFit/>
          </a:bodyPr>
          <a:lstStyle/>
          <a:p>
            <a:r>
              <a:rPr lang="en-US" dirty="0"/>
              <a:t>4</a:t>
            </a:r>
          </a:p>
        </p:txBody>
      </p:sp>
      <p:sp>
        <p:nvSpPr>
          <p:cNvPr id="25" name="TextBox 24">
            <a:extLst>
              <a:ext uri="{FF2B5EF4-FFF2-40B4-BE49-F238E27FC236}">
                <a16:creationId xmlns:a16="http://schemas.microsoft.com/office/drawing/2014/main" id="{FC3BE1A0-9642-426A-BEC6-A1E6FA2EB817}"/>
              </a:ext>
            </a:extLst>
          </p:cNvPr>
          <p:cNvSpPr txBox="1"/>
          <p:nvPr/>
        </p:nvSpPr>
        <p:spPr>
          <a:xfrm>
            <a:off x="3451726" y="1960289"/>
            <a:ext cx="301686" cy="369332"/>
          </a:xfrm>
          <a:prstGeom prst="rect">
            <a:avLst/>
          </a:prstGeom>
          <a:noFill/>
        </p:spPr>
        <p:txBody>
          <a:bodyPr wrap="square" rtlCol="0">
            <a:spAutoFit/>
          </a:bodyPr>
          <a:lstStyle/>
          <a:p>
            <a:r>
              <a:rPr lang="en-US" dirty="0"/>
              <a:t>5</a:t>
            </a:r>
          </a:p>
        </p:txBody>
      </p:sp>
      <p:pic>
        <p:nvPicPr>
          <p:cNvPr id="27" name="Picture 26">
            <a:extLst>
              <a:ext uri="{FF2B5EF4-FFF2-40B4-BE49-F238E27FC236}">
                <a16:creationId xmlns:a16="http://schemas.microsoft.com/office/drawing/2014/main" id="{B2C9FC89-F6D3-4565-8BA0-6503D3E5A4F2}"/>
              </a:ext>
            </a:extLst>
          </p:cNvPr>
          <p:cNvPicPr>
            <a:picLocks noChangeAspect="1"/>
          </p:cNvPicPr>
          <p:nvPr/>
        </p:nvPicPr>
        <p:blipFill>
          <a:blip r:embed="rId3"/>
          <a:stretch>
            <a:fillRect/>
          </a:stretch>
        </p:blipFill>
        <p:spPr>
          <a:xfrm>
            <a:off x="1229403" y="303551"/>
            <a:ext cx="1249103" cy="1069493"/>
          </a:xfrm>
          <a:prstGeom prst="rect">
            <a:avLst/>
          </a:prstGeom>
        </p:spPr>
      </p:pic>
      <p:sp>
        <p:nvSpPr>
          <p:cNvPr id="28" name="Rectangle 27">
            <a:extLst>
              <a:ext uri="{FF2B5EF4-FFF2-40B4-BE49-F238E27FC236}">
                <a16:creationId xmlns:a16="http://schemas.microsoft.com/office/drawing/2014/main" id="{92D5BC74-E081-4C1C-AD25-1497A10D1E2A}"/>
              </a:ext>
            </a:extLst>
          </p:cNvPr>
          <p:cNvSpPr/>
          <p:nvPr/>
        </p:nvSpPr>
        <p:spPr>
          <a:xfrm>
            <a:off x="627945" y="1938404"/>
            <a:ext cx="1400177" cy="1026697"/>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8AA24B6D-3CB3-4F7C-BD27-36876672CDAE}"/>
              </a:ext>
            </a:extLst>
          </p:cNvPr>
          <p:cNvSpPr/>
          <p:nvPr/>
        </p:nvSpPr>
        <p:spPr>
          <a:xfrm rot="6306032">
            <a:off x="1134548" y="1134466"/>
            <a:ext cx="884604" cy="341350"/>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7F86836-CDFC-43FD-8F47-2083E59D042B}"/>
              </a:ext>
            </a:extLst>
          </p:cNvPr>
          <p:cNvSpPr/>
          <p:nvPr/>
        </p:nvSpPr>
        <p:spPr>
          <a:xfrm>
            <a:off x="971553" y="1765200"/>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 name="Oval 3">
            <a:extLst>
              <a:ext uri="{FF2B5EF4-FFF2-40B4-BE49-F238E27FC236}">
                <a16:creationId xmlns:a16="http://schemas.microsoft.com/office/drawing/2014/main" id="{BA752169-302C-4D10-944E-3A75EA7679F2}"/>
              </a:ext>
            </a:extLst>
          </p:cNvPr>
          <p:cNvSpPr/>
          <p:nvPr/>
        </p:nvSpPr>
        <p:spPr>
          <a:xfrm>
            <a:off x="1403201" y="1753938"/>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3</a:t>
            </a:r>
            <a:endParaRPr lang="en-US" dirty="0">
              <a:solidFill>
                <a:schemeClr val="tx1"/>
              </a:solidFill>
            </a:endParaRPr>
          </a:p>
        </p:txBody>
      </p:sp>
      <p:sp>
        <p:nvSpPr>
          <p:cNvPr id="5" name="Oval 4">
            <a:extLst>
              <a:ext uri="{FF2B5EF4-FFF2-40B4-BE49-F238E27FC236}">
                <a16:creationId xmlns:a16="http://schemas.microsoft.com/office/drawing/2014/main" id="{01187E80-1AC7-44DB-8BEA-7EAF720AA831}"/>
              </a:ext>
            </a:extLst>
          </p:cNvPr>
          <p:cNvSpPr/>
          <p:nvPr/>
        </p:nvSpPr>
        <p:spPr>
          <a:xfrm>
            <a:off x="1871377" y="1742140"/>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4</a:t>
            </a:r>
            <a:endParaRPr lang="en-US" dirty="0">
              <a:solidFill>
                <a:schemeClr val="tx1"/>
              </a:solidFill>
            </a:endParaRPr>
          </a:p>
        </p:txBody>
      </p:sp>
      <p:sp>
        <p:nvSpPr>
          <p:cNvPr id="6" name="Oval 5">
            <a:extLst>
              <a:ext uri="{FF2B5EF4-FFF2-40B4-BE49-F238E27FC236}">
                <a16:creationId xmlns:a16="http://schemas.microsoft.com/office/drawing/2014/main" id="{0F36F767-B834-4A45-9B58-EB9D44BAEF03}"/>
              </a:ext>
            </a:extLst>
          </p:cNvPr>
          <p:cNvSpPr/>
          <p:nvPr/>
        </p:nvSpPr>
        <p:spPr>
          <a:xfrm>
            <a:off x="971553" y="2124362"/>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8</a:t>
            </a:r>
            <a:endParaRPr lang="en-US" dirty="0">
              <a:solidFill>
                <a:schemeClr val="tx1"/>
              </a:solidFill>
            </a:endParaRPr>
          </a:p>
        </p:txBody>
      </p:sp>
      <p:sp>
        <p:nvSpPr>
          <p:cNvPr id="7" name="Oval 6">
            <a:extLst>
              <a:ext uri="{FF2B5EF4-FFF2-40B4-BE49-F238E27FC236}">
                <a16:creationId xmlns:a16="http://schemas.microsoft.com/office/drawing/2014/main" id="{7873A624-262A-4102-9474-4686CDF8AFC0}"/>
              </a:ext>
            </a:extLst>
          </p:cNvPr>
          <p:cNvSpPr/>
          <p:nvPr/>
        </p:nvSpPr>
        <p:spPr>
          <a:xfrm>
            <a:off x="1419251" y="2136685"/>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9</a:t>
            </a:r>
            <a:endParaRPr lang="en-US" dirty="0">
              <a:solidFill>
                <a:schemeClr val="tx1"/>
              </a:solidFill>
            </a:endParaRPr>
          </a:p>
        </p:txBody>
      </p:sp>
      <p:sp>
        <p:nvSpPr>
          <p:cNvPr id="8" name="Oval 7">
            <a:extLst>
              <a:ext uri="{FF2B5EF4-FFF2-40B4-BE49-F238E27FC236}">
                <a16:creationId xmlns:a16="http://schemas.microsoft.com/office/drawing/2014/main" id="{6C73FE44-50E5-4D97-832A-80EFA977968B}"/>
              </a:ext>
            </a:extLst>
          </p:cNvPr>
          <p:cNvSpPr/>
          <p:nvPr/>
        </p:nvSpPr>
        <p:spPr>
          <a:xfrm>
            <a:off x="1889272" y="2136685"/>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10</a:t>
            </a:r>
            <a:endParaRPr lang="en-US" sz="900" dirty="0">
              <a:solidFill>
                <a:schemeClr val="tx1"/>
              </a:solidFill>
            </a:endParaRPr>
          </a:p>
        </p:txBody>
      </p:sp>
      <p:sp>
        <p:nvSpPr>
          <p:cNvPr id="9" name="Oval 8">
            <a:extLst>
              <a:ext uri="{FF2B5EF4-FFF2-40B4-BE49-F238E27FC236}">
                <a16:creationId xmlns:a16="http://schemas.microsoft.com/office/drawing/2014/main" id="{7BAFC402-DFEE-4D50-B845-5F95FF7984D6}"/>
              </a:ext>
            </a:extLst>
          </p:cNvPr>
          <p:cNvSpPr/>
          <p:nvPr/>
        </p:nvSpPr>
        <p:spPr>
          <a:xfrm>
            <a:off x="1013130" y="2515640"/>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700" dirty="0">
                <a:solidFill>
                  <a:schemeClr val="tx1"/>
                </a:solidFill>
              </a:rPr>
              <a:t>14</a:t>
            </a:r>
            <a:endParaRPr lang="en-US" sz="700" dirty="0">
              <a:solidFill>
                <a:schemeClr val="tx1"/>
              </a:solidFill>
            </a:endParaRPr>
          </a:p>
        </p:txBody>
      </p:sp>
      <p:sp>
        <p:nvSpPr>
          <p:cNvPr id="11" name="Oval 10">
            <a:extLst>
              <a:ext uri="{FF2B5EF4-FFF2-40B4-BE49-F238E27FC236}">
                <a16:creationId xmlns:a16="http://schemas.microsoft.com/office/drawing/2014/main" id="{78F0A246-9EF1-487D-B38F-1838689CFD3B}"/>
              </a:ext>
            </a:extLst>
          </p:cNvPr>
          <p:cNvSpPr/>
          <p:nvPr/>
        </p:nvSpPr>
        <p:spPr>
          <a:xfrm>
            <a:off x="1439445" y="2524949"/>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15</a:t>
            </a:r>
            <a:endParaRPr lang="en-US" sz="800" dirty="0">
              <a:solidFill>
                <a:schemeClr val="tx1"/>
              </a:solidFill>
            </a:endParaRPr>
          </a:p>
        </p:txBody>
      </p:sp>
      <p:sp>
        <p:nvSpPr>
          <p:cNvPr id="12" name="Oval 11">
            <a:extLst>
              <a:ext uri="{FF2B5EF4-FFF2-40B4-BE49-F238E27FC236}">
                <a16:creationId xmlns:a16="http://schemas.microsoft.com/office/drawing/2014/main" id="{260F5414-536D-482B-BDF4-2F38C710B4EC}"/>
              </a:ext>
            </a:extLst>
          </p:cNvPr>
          <p:cNvSpPr/>
          <p:nvPr/>
        </p:nvSpPr>
        <p:spPr>
          <a:xfrm>
            <a:off x="1847365" y="2540008"/>
            <a:ext cx="323213" cy="3232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800" dirty="0">
                <a:solidFill>
                  <a:schemeClr val="tx1"/>
                </a:solidFill>
              </a:rPr>
              <a:t>16</a:t>
            </a:r>
            <a:endParaRPr lang="en-US" sz="800" dirty="0">
              <a:solidFill>
                <a:schemeClr val="tx1"/>
              </a:solidFill>
            </a:endParaRPr>
          </a:p>
        </p:txBody>
      </p:sp>
      <p:graphicFrame>
        <p:nvGraphicFramePr>
          <p:cNvPr id="21" name="Table 14">
            <a:extLst>
              <a:ext uri="{FF2B5EF4-FFF2-40B4-BE49-F238E27FC236}">
                <a16:creationId xmlns:a16="http://schemas.microsoft.com/office/drawing/2014/main" id="{5996CC60-61E9-482A-A6BB-B5CF02F8115D}"/>
              </a:ext>
            </a:extLst>
          </p:cNvPr>
          <p:cNvGraphicFramePr>
            <a:graphicFrameLocks noGrp="1"/>
          </p:cNvGraphicFramePr>
          <p:nvPr/>
        </p:nvGraphicFramePr>
        <p:xfrm>
          <a:off x="3830948" y="3024397"/>
          <a:ext cx="318168" cy="185420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831474"/>
                  </a:ext>
                </a:extLst>
              </a:tr>
            </a:tbl>
          </a:graphicData>
        </a:graphic>
      </p:graphicFrame>
      <p:sp>
        <p:nvSpPr>
          <p:cNvPr id="33" name="TextBox 32">
            <a:extLst>
              <a:ext uri="{FF2B5EF4-FFF2-40B4-BE49-F238E27FC236}">
                <a16:creationId xmlns:a16="http://schemas.microsoft.com/office/drawing/2014/main" id="{B64338A8-6F82-421B-BD8C-24FF464A1E9D}"/>
              </a:ext>
            </a:extLst>
          </p:cNvPr>
          <p:cNvSpPr txBox="1"/>
          <p:nvPr/>
        </p:nvSpPr>
        <p:spPr>
          <a:xfrm>
            <a:off x="3441030" y="3024397"/>
            <a:ext cx="301686" cy="369332"/>
          </a:xfrm>
          <a:prstGeom prst="rect">
            <a:avLst/>
          </a:prstGeom>
          <a:noFill/>
        </p:spPr>
        <p:txBody>
          <a:bodyPr wrap="square" rtlCol="0">
            <a:spAutoFit/>
          </a:bodyPr>
          <a:lstStyle/>
          <a:p>
            <a:r>
              <a:rPr lang="en-US" altLang="zh-CN" dirty="0"/>
              <a:t>7</a:t>
            </a:r>
            <a:endParaRPr lang="en-US" dirty="0"/>
          </a:p>
        </p:txBody>
      </p:sp>
      <p:sp>
        <p:nvSpPr>
          <p:cNvPr id="35" name="TextBox 34">
            <a:extLst>
              <a:ext uri="{FF2B5EF4-FFF2-40B4-BE49-F238E27FC236}">
                <a16:creationId xmlns:a16="http://schemas.microsoft.com/office/drawing/2014/main" id="{E17E68AD-2E83-4814-AD1C-CC91C4DCBCAA}"/>
              </a:ext>
            </a:extLst>
          </p:cNvPr>
          <p:cNvSpPr txBox="1"/>
          <p:nvPr/>
        </p:nvSpPr>
        <p:spPr>
          <a:xfrm>
            <a:off x="3441030" y="3407724"/>
            <a:ext cx="301686" cy="369332"/>
          </a:xfrm>
          <a:prstGeom prst="rect">
            <a:avLst/>
          </a:prstGeom>
          <a:noFill/>
        </p:spPr>
        <p:txBody>
          <a:bodyPr wrap="square" rtlCol="0">
            <a:spAutoFit/>
          </a:bodyPr>
          <a:lstStyle/>
          <a:p>
            <a:r>
              <a:rPr lang="en-US" altLang="zh-CN" dirty="0"/>
              <a:t>8</a:t>
            </a:r>
            <a:endParaRPr lang="en-US" dirty="0"/>
          </a:p>
        </p:txBody>
      </p:sp>
      <p:sp>
        <p:nvSpPr>
          <p:cNvPr id="37" name="TextBox 36">
            <a:extLst>
              <a:ext uri="{FF2B5EF4-FFF2-40B4-BE49-F238E27FC236}">
                <a16:creationId xmlns:a16="http://schemas.microsoft.com/office/drawing/2014/main" id="{01038FA0-F767-4185-A383-E83CCFE37EEA}"/>
              </a:ext>
            </a:extLst>
          </p:cNvPr>
          <p:cNvSpPr txBox="1"/>
          <p:nvPr/>
        </p:nvSpPr>
        <p:spPr>
          <a:xfrm>
            <a:off x="3441030" y="3791051"/>
            <a:ext cx="301686" cy="369332"/>
          </a:xfrm>
          <a:prstGeom prst="rect">
            <a:avLst/>
          </a:prstGeom>
          <a:noFill/>
        </p:spPr>
        <p:txBody>
          <a:bodyPr wrap="square" rtlCol="0">
            <a:spAutoFit/>
          </a:bodyPr>
          <a:lstStyle/>
          <a:p>
            <a:r>
              <a:rPr lang="en-US" altLang="zh-CN" dirty="0"/>
              <a:t>9</a:t>
            </a:r>
            <a:endParaRPr lang="en-US" dirty="0"/>
          </a:p>
        </p:txBody>
      </p:sp>
      <p:graphicFrame>
        <p:nvGraphicFramePr>
          <p:cNvPr id="39" name="Table 14">
            <a:extLst>
              <a:ext uri="{FF2B5EF4-FFF2-40B4-BE49-F238E27FC236}">
                <a16:creationId xmlns:a16="http://schemas.microsoft.com/office/drawing/2014/main" id="{98058CC8-2FD7-4ABF-A1CA-468A0E755F51}"/>
              </a:ext>
            </a:extLst>
          </p:cNvPr>
          <p:cNvGraphicFramePr>
            <a:graphicFrameLocks noGrp="1"/>
          </p:cNvGraphicFramePr>
          <p:nvPr/>
        </p:nvGraphicFramePr>
        <p:xfrm>
          <a:off x="3828715" y="5236411"/>
          <a:ext cx="318168" cy="1483360"/>
        </p:xfrm>
        <a:graphic>
          <a:graphicData uri="http://schemas.openxmlformats.org/drawingml/2006/table">
            <a:tbl>
              <a:tblPr firstRow="1" bandRow="1">
                <a:tableStyleId>{5C22544A-7EE6-4342-B048-85BDC9FD1C3A}</a:tableStyleId>
              </a:tblPr>
              <a:tblGrid>
                <a:gridCol w="318168">
                  <a:extLst>
                    <a:ext uri="{9D8B030D-6E8A-4147-A177-3AD203B41FA5}">
                      <a16:colId xmlns:a16="http://schemas.microsoft.com/office/drawing/2014/main" val="1336529037"/>
                    </a:ext>
                  </a:extLst>
                </a:gridCol>
              </a:tblGrid>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95797333"/>
                  </a:ext>
                </a:extLst>
              </a:tr>
              <a:tr h="370840">
                <a:tc>
                  <a:txBody>
                    <a:bodyPr/>
                    <a:lstStyle/>
                    <a:p>
                      <a:r>
                        <a:rPr lang="en-US" altLang="zh-CN" dirty="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32128207"/>
                  </a:ext>
                </a:extLst>
              </a:tr>
              <a:tr h="370840">
                <a:tc>
                  <a:txBody>
                    <a:bodyPr/>
                    <a:lstStyle/>
                    <a:p>
                      <a:r>
                        <a:rPr lang="en-US" altLang="zh-CN"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9455094"/>
                  </a:ext>
                </a:extLst>
              </a:tr>
              <a:tr h="370840">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81727343"/>
                  </a:ext>
                </a:extLst>
              </a:tr>
            </a:tbl>
          </a:graphicData>
        </a:graphic>
      </p:graphicFrame>
      <p:sp>
        <p:nvSpPr>
          <p:cNvPr id="41" name="TextBox 40">
            <a:extLst>
              <a:ext uri="{FF2B5EF4-FFF2-40B4-BE49-F238E27FC236}">
                <a16:creationId xmlns:a16="http://schemas.microsoft.com/office/drawing/2014/main" id="{918A5321-4E0E-4A55-858B-1EB2070AC966}"/>
              </a:ext>
            </a:extLst>
          </p:cNvPr>
          <p:cNvSpPr txBox="1"/>
          <p:nvPr/>
        </p:nvSpPr>
        <p:spPr>
          <a:xfrm>
            <a:off x="3407610" y="5224491"/>
            <a:ext cx="670212" cy="369332"/>
          </a:xfrm>
          <a:prstGeom prst="rect">
            <a:avLst/>
          </a:prstGeom>
          <a:noFill/>
        </p:spPr>
        <p:txBody>
          <a:bodyPr wrap="square" rtlCol="0">
            <a:spAutoFit/>
          </a:bodyPr>
          <a:lstStyle/>
          <a:p>
            <a:r>
              <a:rPr lang="en-US" altLang="zh-CN" dirty="0"/>
              <a:t>13</a:t>
            </a:r>
            <a:endParaRPr lang="en-US" dirty="0"/>
          </a:p>
        </p:txBody>
      </p:sp>
      <p:sp>
        <p:nvSpPr>
          <p:cNvPr id="43" name="TextBox 42">
            <a:extLst>
              <a:ext uri="{FF2B5EF4-FFF2-40B4-BE49-F238E27FC236}">
                <a16:creationId xmlns:a16="http://schemas.microsoft.com/office/drawing/2014/main" id="{E4DB1023-7D68-4559-8CC2-EAFCB45BA684}"/>
              </a:ext>
            </a:extLst>
          </p:cNvPr>
          <p:cNvSpPr txBox="1"/>
          <p:nvPr/>
        </p:nvSpPr>
        <p:spPr>
          <a:xfrm>
            <a:off x="3407610" y="5621809"/>
            <a:ext cx="670212" cy="369332"/>
          </a:xfrm>
          <a:prstGeom prst="rect">
            <a:avLst/>
          </a:prstGeom>
          <a:noFill/>
        </p:spPr>
        <p:txBody>
          <a:bodyPr wrap="square" rtlCol="0">
            <a:spAutoFit/>
          </a:bodyPr>
          <a:lstStyle/>
          <a:p>
            <a:r>
              <a:rPr lang="en-US" altLang="zh-CN" dirty="0"/>
              <a:t>14</a:t>
            </a:r>
            <a:endParaRPr lang="en-US" dirty="0"/>
          </a:p>
        </p:txBody>
      </p:sp>
      <p:sp>
        <p:nvSpPr>
          <p:cNvPr id="45" name="TextBox 44">
            <a:extLst>
              <a:ext uri="{FF2B5EF4-FFF2-40B4-BE49-F238E27FC236}">
                <a16:creationId xmlns:a16="http://schemas.microsoft.com/office/drawing/2014/main" id="{3BB38AB4-019E-4B0D-93EC-F012262EE514}"/>
              </a:ext>
            </a:extLst>
          </p:cNvPr>
          <p:cNvSpPr txBox="1"/>
          <p:nvPr/>
        </p:nvSpPr>
        <p:spPr>
          <a:xfrm>
            <a:off x="3407610" y="5977150"/>
            <a:ext cx="670212" cy="369332"/>
          </a:xfrm>
          <a:prstGeom prst="rect">
            <a:avLst/>
          </a:prstGeom>
          <a:noFill/>
        </p:spPr>
        <p:txBody>
          <a:bodyPr wrap="square" rtlCol="0">
            <a:spAutoFit/>
          </a:bodyPr>
          <a:lstStyle/>
          <a:p>
            <a:r>
              <a:rPr lang="en-US" altLang="zh-CN" dirty="0"/>
              <a:t>15</a:t>
            </a:r>
            <a:endParaRPr lang="en-US" dirty="0"/>
          </a:p>
        </p:txBody>
      </p:sp>
      <p:sp>
        <p:nvSpPr>
          <p:cNvPr id="46" name="Oval 45">
            <a:extLst>
              <a:ext uri="{FF2B5EF4-FFF2-40B4-BE49-F238E27FC236}">
                <a16:creationId xmlns:a16="http://schemas.microsoft.com/office/drawing/2014/main" id="{90471BFC-1CE9-4766-896E-245FCFB4A01A}"/>
              </a:ext>
            </a:extLst>
          </p:cNvPr>
          <p:cNvSpPr/>
          <p:nvPr/>
        </p:nvSpPr>
        <p:spPr>
          <a:xfrm>
            <a:off x="1422100" y="168855"/>
            <a:ext cx="589720" cy="538720"/>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D652CBC-3BA3-40BB-B2D1-097A42169B2D}"/>
              </a:ext>
            </a:extLst>
          </p:cNvPr>
          <p:cNvSpPr/>
          <p:nvPr/>
        </p:nvSpPr>
        <p:spPr>
          <a:xfrm>
            <a:off x="5678905" y="1207630"/>
            <a:ext cx="614112" cy="61411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cxnSp>
        <p:nvCxnSpPr>
          <p:cNvPr id="49" name="Straight Connector 48">
            <a:extLst>
              <a:ext uri="{FF2B5EF4-FFF2-40B4-BE49-F238E27FC236}">
                <a16:creationId xmlns:a16="http://schemas.microsoft.com/office/drawing/2014/main" id="{77CEF2CA-A4CB-4E77-94F3-0870DDA10039}"/>
              </a:ext>
            </a:extLst>
          </p:cNvPr>
          <p:cNvCxnSpPr>
            <a:stCxn id="47" idx="2"/>
          </p:cNvCxnSpPr>
          <p:nvPr/>
        </p:nvCxnSpPr>
        <p:spPr>
          <a:xfrm flipH="1" flipV="1">
            <a:off x="4146883" y="625642"/>
            <a:ext cx="1532022" cy="889044"/>
          </a:xfrm>
          <a:prstGeom prst="line">
            <a:avLst/>
          </a:prstGeom>
          <a:ln w="6350"/>
        </p:spPr>
        <p:style>
          <a:lnRef idx="1">
            <a:schemeClr val="accent2"/>
          </a:lnRef>
          <a:fillRef idx="0">
            <a:schemeClr val="accent2"/>
          </a:fillRef>
          <a:effectRef idx="0">
            <a:schemeClr val="accent2"/>
          </a:effectRef>
          <a:fontRef idx="minor">
            <a:schemeClr val="tx1"/>
          </a:fontRef>
        </p:style>
      </p:cxnSp>
      <p:cxnSp>
        <p:nvCxnSpPr>
          <p:cNvPr id="51" name="Straight Connector 50">
            <a:extLst>
              <a:ext uri="{FF2B5EF4-FFF2-40B4-BE49-F238E27FC236}">
                <a16:creationId xmlns:a16="http://schemas.microsoft.com/office/drawing/2014/main" id="{E9A95E6A-79DC-4039-84C5-9C92ED38FFD4}"/>
              </a:ext>
            </a:extLst>
          </p:cNvPr>
          <p:cNvCxnSpPr>
            <a:stCxn id="47" idx="2"/>
          </p:cNvCxnSpPr>
          <p:nvPr/>
        </p:nvCxnSpPr>
        <p:spPr>
          <a:xfrm flipH="1" flipV="1">
            <a:off x="4146883" y="1010653"/>
            <a:ext cx="1532022" cy="504033"/>
          </a:xfrm>
          <a:prstGeom prst="line">
            <a:avLst/>
          </a:prstGeom>
        </p:spPr>
        <p:style>
          <a:lnRef idx="1">
            <a:schemeClr val="accent2"/>
          </a:lnRef>
          <a:fillRef idx="0">
            <a:schemeClr val="accent2"/>
          </a:fillRef>
          <a:effectRef idx="0">
            <a:schemeClr val="accent2"/>
          </a:effectRef>
          <a:fontRef idx="minor">
            <a:schemeClr val="tx1"/>
          </a:fontRef>
        </p:style>
      </p:cxnSp>
      <p:cxnSp>
        <p:nvCxnSpPr>
          <p:cNvPr id="53" name="Straight Connector 52">
            <a:extLst>
              <a:ext uri="{FF2B5EF4-FFF2-40B4-BE49-F238E27FC236}">
                <a16:creationId xmlns:a16="http://schemas.microsoft.com/office/drawing/2014/main" id="{1F24E9AA-BA1E-4CC4-8585-3984AF495FA8}"/>
              </a:ext>
            </a:extLst>
          </p:cNvPr>
          <p:cNvCxnSpPr>
            <a:stCxn id="47" idx="2"/>
            <a:endCxn id="10" idx="3"/>
          </p:cNvCxnSpPr>
          <p:nvPr/>
        </p:nvCxnSpPr>
        <p:spPr>
          <a:xfrm flipH="1" flipV="1">
            <a:off x="4146883" y="1382071"/>
            <a:ext cx="1532022" cy="132615"/>
          </a:xfrm>
          <a:prstGeom prst="line">
            <a:avLst/>
          </a:prstGeom>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84F76277-AC54-4B69-B593-3598DFA51381}"/>
              </a:ext>
            </a:extLst>
          </p:cNvPr>
          <p:cNvCxnSpPr>
            <a:stCxn id="47" idx="2"/>
          </p:cNvCxnSpPr>
          <p:nvPr/>
        </p:nvCxnSpPr>
        <p:spPr>
          <a:xfrm flipH="1">
            <a:off x="4146883" y="1514686"/>
            <a:ext cx="1532022" cy="1721585"/>
          </a:xfrm>
          <a:prstGeom prst="line">
            <a:avLst/>
          </a:prstGeom>
        </p:spPr>
        <p:style>
          <a:lnRef idx="1">
            <a:schemeClr val="accent2"/>
          </a:lnRef>
          <a:fillRef idx="0">
            <a:schemeClr val="accent2"/>
          </a:fillRef>
          <a:effectRef idx="0">
            <a:schemeClr val="accent2"/>
          </a:effectRef>
          <a:fontRef idx="minor">
            <a:schemeClr val="tx1"/>
          </a:fontRef>
        </p:style>
      </p:cxnSp>
      <p:cxnSp>
        <p:nvCxnSpPr>
          <p:cNvPr id="57" name="Straight Connector 56">
            <a:extLst>
              <a:ext uri="{FF2B5EF4-FFF2-40B4-BE49-F238E27FC236}">
                <a16:creationId xmlns:a16="http://schemas.microsoft.com/office/drawing/2014/main" id="{0A2539E3-0BFD-456D-AF6A-D36F83982A59}"/>
              </a:ext>
            </a:extLst>
          </p:cNvPr>
          <p:cNvCxnSpPr>
            <a:stCxn id="47" idx="2"/>
          </p:cNvCxnSpPr>
          <p:nvPr/>
        </p:nvCxnSpPr>
        <p:spPr>
          <a:xfrm flipH="1">
            <a:off x="4136187" y="1514686"/>
            <a:ext cx="1542718" cy="2079399"/>
          </a:xfrm>
          <a:prstGeom prst="line">
            <a:avLst/>
          </a:prstGeom>
        </p:spPr>
        <p:style>
          <a:lnRef idx="1">
            <a:schemeClr val="accent2"/>
          </a:lnRef>
          <a:fillRef idx="0">
            <a:schemeClr val="accent2"/>
          </a:fillRef>
          <a:effectRef idx="0">
            <a:schemeClr val="accent2"/>
          </a:effectRef>
          <a:fontRef idx="minor">
            <a:schemeClr val="tx1"/>
          </a:fontRef>
        </p:style>
      </p:cxnSp>
      <p:cxnSp>
        <p:nvCxnSpPr>
          <p:cNvPr id="59" name="Straight Connector 58">
            <a:extLst>
              <a:ext uri="{FF2B5EF4-FFF2-40B4-BE49-F238E27FC236}">
                <a16:creationId xmlns:a16="http://schemas.microsoft.com/office/drawing/2014/main" id="{412A0AC0-B5E0-44FB-AADF-FEE18B63A24C}"/>
              </a:ext>
            </a:extLst>
          </p:cNvPr>
          <p:cNvCxnSpPr>
            <a:stCxn id="47" idx="2"/>
            <a:endCxn id="21" idx="3"/>
          </p:cNvCxnSpPr>
          <p:nvPr/>
        </p:nvCxnSpPr>
        <p:spPr>
          <a:xfrm flipH="1">
            <a:off x="4149116" y="1514686"/>
            <a:ext cx="1529789" cy="2436811"/>
          </a:xfrm>
          <a:prstGeom prst="line">
            <a:avLst/>
          </a:prstGeom>
        </p:spPr>
        <p:style>
          <a:lnRef idx="1">
            <a:schemeClr val="accent2"/>
          </a:lnRef>
          <a:fillRef idx="0">
            <a:schemeClr val="accent2"/>
          </a:fillRef>
          <a:effectRef idx="0">
            <a:schemeClr val="accent2"/>
          </a:effectRef>
          <a:fontRef idx="minor">
            <a:schemeClr val="tx1"/>
          </a:fontRef>
        </p:style>
      </p:cxnSp>
      <p:cxnSp>
        <p:nvCxnSpPr>
          <p:cNvPr id="61" name="Straight Connector 60">
            <a:extLst>
              <a:ext uri="{FF2B5EF4-FFF2-40B4-BE49-F238E27FC236}">
                <a16:creationId xmlns:a16="http://schemas.microsoft.com/office/drawing/2014/main" id="{4C5E0ED7-DD4F-418F-943E-6036E4B361F6}"/>
              </a:ext>
            </a:extLst>
          </p:cNvPr>
          <p:cNvCxnSpPr>
            <a:stCxn id="47" idx="2"/>
          </p:cNvCxnSpPr>
          <p:nvPr/>
        </p:nvCxnSpPr>
        <p:spPr>
          <a:xfrm flipH="1">
            <a:off x="4136187" y="1514686"/>
            <a:ext cx="1542718" cy="3939630"/>
          </a:xfrm>
          <a:prstGeom prst="line">
            <a:avLst/>
          </a:prstGeom>
        </p:spPr>
        <p:style>
          <a:lnRef idx="1">
            <a:schemeClr val="accent2"/>
          </a:lnRef>
          <a:fillRef idx="0">
            <a:schemeClr val="accent2"/>
          </a:fillRef>
          <a:effectRef idx="0">
            <a:schemeClr val="accent2"/>
          </a:effectRef>
          <a:fontRef idx="minor">
            <a:schemeClr val="tx1"/>
          </a:fontRef>
        </p:style>
      </p:cxnSp>
      <p:cxnSp>
        <p:nvCxnSpPr>
          <p:cNvPr id="63" name="Straight Connector 62">
            <a:extLst>
              <a:ext uri="{FF2B5EF4-FFF2-40B4-BE49-F238E27FC236}">
                <a16:creationId xmlns:a16="http://schemas.microsoft.com/office/drawing/2014/main" id="{C5EDE3D8-501D-4A1E-92EE-85F8D61003E8}"/>
              </a:ext>
            </a:extLst>
          </p:cNvPr>
          <p:cNvCxnSpPr>
            <a:stCxn id="47" idx="2"/>
          </p:cNvCxnSpPr>
          <p:nvPr/>
        </p:nvCxnSpPr>
        <p:spPr>
          <a:xfrm flipH="1">
            <a:off x="4163819" y="1514686"/>
            <a:ext cx="1515086" cy="4297444"/>
          </a:xfrm>
          <a:prstGeom prst="line">
            <a:avLst/>
          </a:prstGeom>
        </p:spPr>
        <p:style>
          <a:lnRef idx="1">
            <a:schemeClr val="accent2"/>
          </a:lnRef>
          <a:fillRef idx="0">
            <a:schemeClr val="accent2"/>
          </a:fillRef>
          <a:effectRef idx="0">
            <a:schemeClr val="accent2"/>
          </a:effectRef>
          <a:fontRef idx="minor">
            <a:schemeClr val="tx1"/>
          </a:fontRef>
        </p:style>
      </p:cxnSp>
      <p:cxnSp>
        <p:nvCxnSpPr>
          <p:cNvPr id="65" name="Straight Connector 64">
            <a:extLst>
              <a:ext uri="{FF2B5EF4-FFF2-40B4-BE49-F238E27FC236}">
                <a16:creationId xmlns:a16="http://schemas.microsoft.com/office/drawing/2014/main" id="{F745A857-0601-4571-820F-00CCBD5B4316}"/>
              </a:ext>
            </a:extLst>
          </p:cNvPr>
          <p:cNvCxnSpPr>
            <a:stCxn id="47" idx="2"/>
          </p:cNvCxnSpPr>
          <p:nvPr/>
        </p:nvCxnSpPr>
        <p:spPr>
          <a:xfrm flipH="1">
            <a:off x="4157579" y="1514686"/>
            <a:ext cx="1521326" cy="4717672"/>
          </a:xfrm>
          <a:prstGeom prst="line">
            <a:avLst/>
          </a:prstGeom>
        </p:spPr>
        <p:style>
          <a:lnRef idx="1">
            <a:schemeClr val="accent2"/>
          </a:lnRef>
          <a:fillRef idx="0">
            <a:schemeClr val="accent2"/>
          </a:fillRef>
          <a:effectRef idx="0">
            <a:schemeClr val="accent2"/>
          </a:effectRef>
          <a:fontRef idx="minor">
            <a:schemeClr val="tx1"/>
          </a:fontRef>
        </p:style>
      </p:cxnSp>
      <p:sp>
        <p:nvSpPr>
          <p:cNvPr id="44" name="Oval 43">
            <a:extLst>
              <a:ext uri="{FF2B5EF4-FFF2-40B4-BE49-F238E27FC236}">
                <a16:creationId xmlns:a16="http://schemas.microsoft.com/office/drawing/2014/main" id="{4C5190B1-3625-5F47-A67A-66E89845EF57}"/>
              </a:ext>
            </a:extLst>
          </p:cNvPr>
          <p:cNvSpPr/>
          <p:nvPr/>
        </p:nvSpPr>
        <p:spPr>
          <a:xfrm>
            <a:off x="5700297" y="2063134"/>
            <a:ext cx="614112" cy="614112"/>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18" name="Straight Connector 17">
            <a:extLst>
              <a:ext uri="{FF2B5EF4-FFF2-40B4-BE49-F238E27FC236}">
                <a16:creationId xmlns:a16="http://schemas.microsoft.com/office/drawing/2014/main" id="{B05FA2EA-DDBF-3840-9738-C18022494EE8}"/>
              </a:ext>
            </a:extLst>
          </p:cNvPr>
          <p:cNvCxnSpPr>
            <a:stCxn id="44" idx="2"/>
          </p:cNvCxnSpPr>
          <p:nvPr/>
        </p:nvCxnSpPr>
        <p:spPr>
          <a:xfrm flipH="1" flipV="1">
            <a:off x="4157579" y="1010653"/>
            <a:ext cx="1542718" cy="135953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F8E1B8F-38EE-C143-8731-F30D0FB848AA}"/>
              </a:ext>
            </a:extLst>
          </p:cNvPr>
          <p:cNvCxnSpPr>
            <a:stCxn id="44" idx="2"/>
            <a:endCxn id="10" idx="3"/>
          </p:cNvCxnSpPr>
          <p:nvPr/>
        </p:nvCxnSpPr>
        <p:spPr>
          <a:xfrm flipH="1" flipV="1">
            <a:off x="4146883" y="1382071"/>
            <a:ext cx="1553414" cy="98811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CC98A77-5057-8045-9451-E22EB3FAF6B9}"/>
              </a:ext>
            </a:extLst>
          </p:cNvPr>
          <p:cNvCxnSpPr>
            <a:stCxn id="44" idx="2"/>
          </p:cNvCxnSpPr>
          <p:nvPr/>
        </p:nvCxnSpPr>
        <p:spPr>
          <a:xfrm flipH="1" flipV="1">
            <a:off x="4144655" y="1739483"/>
            <a:ext cx="1555642" cy="63070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7B03130-CD4A-7945-97D3-3C96DE8339EA}"/>
              </a:ext>
            </a:extLst>
          </p:cNvPr>
          <p:cNvCxnSpPr>
            <a:stCxn id="44" idx="2"/>
          </p:cNvCxnSpPr>
          <p:nvPr/>
        </p:nvCxnSpPr>
        <p:spPr>
          <a:xfrm flipH="1">
            <a:off x="4077822" y="2370190"/>
            <a:ext cx="1622475" cy="122220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27008D0-3546-1A4B-9230-496A21E5EA6C}"/>
              </a:ext>
            </a:extLst>
          </p:cNvPr>
          <p:cNvCxnSpPr>
            <a:stCxn id="44" idx="2"/>
            <a:endCxn id="21" idx="3"/>
          </p:cNvCxnSpPr>
          <p:nvPr/>
        </p:nvCxnSpPr>
        <p:spPr>
          <a:xfrm flipH="1">
            <a:off x="4149116" y="2370190"/>
            <a:ext cx="1551181" cy="1581307"/>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523CD5-A8E3-6A4B-B57E-D12804D2CAD4}"/>
              </a:ext>
            </a:extLst>
          </p:cNvPr>
          <p:cNvCxnSpPr>
            <a:stCxn id="44" idx="2"/>
          </p:cNvCxnSpPr>
          <p:nvPr/>
        </p:nvCxnSpPr>
        <p:spPr>
          <a:xfrm flipH="1">
            <a:off x="4144655" y="2370190"/>
            <a:ext cx="1555642" cy="1938719"/>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50F361-6651-794A-AB38-6AF16D9F7048}"/>
              </a:ext>
            </a:extLst>
          </p:cNvPr>
          <p:cNvCxnSpPr>
            <a:stCxn id="44" idx="2"/>
          </p:cNvCxnSpPr>
          <p:nvPr/>
        </p:nvCxnSpPr>
        <p:spPr>
          <a:xfrm flipH="1">
            <a:off x="4144655" y="2370190"/>
            <a:ext cx="1555642" cy="3436285"/>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59F6CBFE-2655-8D42-B971-C895684A5BAB}"/>
              </a:ext>
            </a:extLst>
          </p:cNvPr>
          <p:cNvCxnSpPr>
            <a:stCxn id="44" idx="2"/>
          </p:cNvCxnSpPr>
          <p:nvPr/>
        </p:nvCxnSpPr>
        <p:spPr>
          <a:xfrm flipH="1">
            <a:off x="4144655" y="2370190"/>
            <a:ext cx="1555642" cy="3862168"/>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16BB24C-8126-BC49-BD97-090D6F1F2D5A}"/>
              </a:ext>
            </a:extLst>
          </p:cNvPr>
          <p:cNvCxnSpPr>
            <a:stCxn id="44" idx="2"/>
          </p:cNvCxnSpPr>
          <p:nvPr/>
        </p:nvCxnSpPr>
        <p:spPr>
          <a:xfrm flipH="1">
            <a:off x="4157579" y="2370190"/>
            <a:ext cx="1542718" cy="4143841"/>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7192B4A6-BBDB-BB4B-ACBC-5B715B501A56}"/>
              </a:ext>
            </a:extLst>
          </p:cNvPr>
          <p:cNvSpPr txBox="1"/>
          <p:nvPr/>
        </p:nvSpPr>
        <p:spPr>
          <a:xfrm rot="5400000">
            <a:off x="5709339" y="3479904"/>
            <a:ext cx="986167" cy="769441"/>
          </a:xfrm>
          <a:prstGeom prst="rect">
            <a:avLst/>
          </a:prstGeom>
          <a:noFill/>
        </p:spPr>
        <p:txBody>
          <a:bodyPr wrap="none" rtlCol="0">
            <a:spAutoFit/>
          </a:bodyPr>
          <a:lstStyle/>
          <a:p>
            <a:r>
              <a:rPr lang="en-US" sz="4400" b="1" dirty="0">
                <a:solidFill>
                  <a:schemeClr val="bg1"/>
                </a:solidFill>
              </a:rPr>
              <a:t>……</a:t>
            </a:r>
          </a:p>
        </p:txBody>
      </p:sp>
      <p:sp>
        <p:nvSpPr>
          <p:cNvPr id="56" name="TextBox 55">
            <a:extLst>
              <a:ext uri="{FF2B5EF4-FFF2-40B4-BE49-F238E27FC236}">
                <a16:creationId xmlns:a16="http://schemas.microsoft.com/office/drawing/2014/main" id="{DBEFFB1F-6FDF-D244-9BD3-3C646317FC7D}"/>
              </a:ext>
            </a:extLst>
          </p:cNvPr>
          <p:cNvSpPr txBox="1"/>
          <p:nvPr/>
        </p:nvSpPr>
        <p:spPr>
          <a:xfrm>
            <a:off x="7388439" y="2375492"/>
            <a:ext cx="3364116" cy="1754326"/>
          </a:xfrm>
          <a:prstGeom prst="rect">
            <a:avLst/>
          </a:prstGeom>
          <a:noFill/>
        </p:spPr>
        <p:txBody>
          <a:bodyPr wrap="square" rtlCol="0">
            <a:spAutoFit/>
          </a:bodyPr>
          <a:lstStyle/>
          <a:p>
            <a:r>
              <a:rPr lang="en-US" dirty="0">
                <a:solidFill>
                  <a:schemeClr val="bg1"/>
                </a:solidFill>
              </a:rPr>
              <a:t>Therefore, the solution of CNN turns to something like ANN, all we need to do is just to solve the weights (which included in the filter) through the training (e.g., the cost function in ANN).</a:t>
            </a:r>
          </a:p>
        </p:txBody>
      </p:sp>
    </p:spTree>
    <p:extLst>
      <p:ext uri="{BB962C8B-B14F-4D97-AF65-F5344CB8AC3E}">
        <p14:creationId xmlns:p14="http://schemas.microsoft.com/office/powerpoint/2010/main" val="3214305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3077085"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a:t>
            </a:r>
            <a:endParaRPr lang="en-US" sz="2400" b="1" dirty="0"/>
          </a:p>
        </p:txBody>
      </p:sp>
      <p:sp>
        <p:nvSpPr>
          <p:cNvPr id="60" name="TextBox 59">
            <a:extLst>
              <a:ext uri="{FF2B5EF4-FFF2-40B4-BE49-F238E27FC236}">
                <a16:creationId xmlns:a16="http://schemas.microsoft.com/office/drawing/2014/main" id="{765038BB-1D55-044F-A9B2-939703CAAC4E}"/>
              </a:ext>
            </a:extLst>
          </p:cNvPr>
          <p:cNvSpPr txBox="1"/>
          <p:nvPr/>
        </p:nvSpPr>
        <p:spPr>
          <a:xfrm>
            <a:off x="237614" y="607138"/>
            <a:ext cx="11493721" cy="276999"/>
          </a:xfrm>
          <a:prstGeom prst="rect">
            <a:avLst/>
          </a:prstGeom>
          <a:noFill/>
        </p:spPr>
        <p:txBody>
          <a:bodyPr wrap="square">
            <a:spAutoFit/>
          </a:bodyPr>
          <a:lstStyle/>
          <a:p>
            <a:r>
              <a:rPr lang="en-US" sz="1200" dirty="0">
                <a:solidFill>
                  <a:schemeClr val="bg1"/>
                </a:solidFill>
              </a:rPr>
              <a:t>https://</a:t>
            </a:r>
            <a:r>
              <a:rPr lang="en-US" sz="1200" dirty="0" err="1">
                <a:solidFill>
                  <a:schemeClr val="bg1"/>
                </a:solidFill>
              </a:rPr>
              <a:t>towardsdatascience.com</a:t>
            </a:r>
            <a:r>
              <a:rPr lang="en-US" sz="1200" dirty="0">
                <a:solidFill>
                  <a:schemeClr val="bg1"/>
                </a:solidFill>
              </a:rPr>
              <a:t>/a-guide-to-an-efficient-way-to-build-neural-network-architectures-part-ii-hyper-parameter-42efca01e5d7</a:t>
            </a:r>
          </a:p>
        </p:txBody>
      </p:sp>
      <p:sp>
        <p:nvSpPr>
          <p:cNvPr id="66" name="TextBox 65">
            <a:extLst>
              <a:ext uri="{FF2B5EF4-FFF2-40B4-BE49-F238E27FC236}">
                <a16:creationId xmlns:a16="http://schemas.microsoft.com/office/drawing/2014/main" id="{16E75DA3-D656-EE41-9709-C829AC6421B9}"/>
              </a:ext>
            </a:extLst>
          </p:cNvPr>
          <p:cNvSpPr txBox="1"/>
          <p:nvPr/>
        </p:nvSpPr>
        <p:spPr>
          <a:xfrm>
            <a:off x="237613" y="884137"/>
            <a:ext cx="6094268" cy="261610"/>
          </a:xfrm>
          <a:prstGeom prst="rect">
            <a:avLst/>
          </a:prstGeom>
          <a:noFill/>
        </p:spPr>
        <p:txBody>
          <a:bodyPr wrap="square">
            <a:spAutoFit/>
          </a:bodyPr>
          <a:lstStyle/>
          <a:p>
            <a:r>
              <a:rPr lang="en-US" sz="1100" dirty="0">
                <a:solidFill>
                  <a:schemeClr val="bg1"/>
                </a:solidFill>
              </a:rPr>
              <a:t>https://</a:t>
            </a:r>
            <a:r>
              <a:rPr lang="en-US" sz="1100" dirty="0" err="1">
                <a:solidFill>
                  <a:schemeClr val="bg1"/>
                </a:solidFill>
              </a:rPr>
              <a:t>www.pyimagesearch.com</a:t>
            </a:r>
            <a:r>
              <a:rPr lang="en-US" sz="1100" dirty="0">
                <a:solidFill>
                  <a:schemeClr val="bg1"/>
                </a:solidFill>
              </a:rPr>
              <a:t>/2018/12/31/keras-conv2d-and-convolutional-layers/</a:t>
            </a:r>
          </a:p>
        </p:txBody>
      </p:sp>
      <p:pic>
        <p:nvPicPr>
          <p:cNvPr id="38" name="Picture 37" descr="Map&#10;&#10;Description automatically generated">
            <a:extLst>
              <a:ext uri="{FF2B5EF4-FFF2-40B4-BE49-F238E27FC236}">
                <a16:creationId xmlns:a16="http://schemas.microsoft.com/office/drawing/2014/main" id="{736D380E-6564-384B-81D0-55876196ED14}"/>
              </a:ext>
            </a:extLst>
          </p:cNvPr>
          <p:cNvPicPr>
            <a:picLocks noChangeAspect="1"/>
          </p:cNvPicPr>
          <p:nvPr/>
        </p:nvPicPr>
        <p:blipFill>
          <a:blip r:embed="rId2"/>
          <a:stretch>
            <a:fillRect/>
          </a:stretch>
        </p:blipFill>
        <p:spPr>
          <a:xfrm>
            <a:off x="1329170" y="1911927"/>
            <a:ext cx="2633671" cy="2766868"/>
          </a:xfrm>
          <a:prstGeom prst="rect">
            <a:avLst/>
          </a:prstGeom>
          <a:ln w="19050">
            <a:solidFill>
              <a:schemeClr val="tx1"/>
            </a:solidFill>
          </a:ln>
        </p:spPr>
      </p:pic>
      <p:pic>
        <p:nvPicPr>
          <p:cNvPr id="68" name="Picture 67" descr="Map&#10;&#10;Description automatically generated">
            <a:extLst>
              <a:ext uri="{FF2B5EF4-FFF2-40B4-BE49-F238E27FC236}">
                <a16:creationId xmlns:a16="http://schemas.microsoft.com/office/drawing/2014/main" id="{A8398A3F-CD41-8B4F-A3A5-3F2EDE1ED403}"/>
              </a:ext>
            </a:extLst>
          </p:cNvPr>
          <p:cNvPicPr>
            <a:picLocks noChangeAspect="1"/>
          </p:cNvPicPr>
          <p:nvPr/>
        </p:nvPicPr>
        <p:blipFill>
          <a:blip r:embed="rId2"/>
          <a:stretch>
            <a:fillRect/>
          </a:stretch>
        </p:blipFill>
        <p:spPr>
          <a:xfrm>
            <a:off x="1181878" y="2022763"/>
            <a:ext cx="2633671" cy="2766868"/>
          </a:xfrm>
          <a:prstGeom prst="rect">
            <a:avLst/>
          </a:prstGeom>
          <a:ln w="19050">
            <a:solidFill>
              <a:schemeClr val="tx1"/>
            </a:solidFill>
          </a:ln>
        </p:spPr>
      </p:pic>
      <p:pic>
        <p:nvPicPr>
          <p:cNvPr id="69" name="Picture 68" descr="Map&#10;&#10;Description automatically generated">
            <a:extLst>
              <a:ext uri="{FF2B5EF4-FFF2-40B4-BE49-F238E27FC236}">
                <a16:creationId xmlns:a16="http://schemas.microsoft.com/office/drawing/2014/main" id="{A83F783C-A22F-E44E-A565-7691BBEE72BF}"/>
              </a:ext>
            </a:extLst>
          </p:cNvPr>
          <p:cNvPicPr>
            <a:picLocks noChangeAspect="1"/>
          </p:cNvPicPr>
          <p:nvPr/>
        </p:nvPicPr>
        <p:blipFill>
          <a:blip r:embed="rId2"/>
          <a:stretch>
            <a:fillRect/>
          </a:stretch>
        </p:blipFill>
        <p:spPr>
          <a:xfrm>
            <a:off x="990123" y="2133599"/>
            <a:ext cx="2633671" cy="2766868"/>
          </a:xfrm>
          <a:prstGeom prst="rect">
            <a:avLst/>
          </a:prstGeom>
          <a:ln w="19050">
            <a:solidFill>
              <a:schemeClr val="tx1"/>
            </a:solidFill>
          </a:ln>
        </p:spPr>
      </p:pic>
      <p:pic>
        <p:nvPicPr>
          <p:cNvPr id="70" name="Picture 69" descr="Map&#10;&#10;Description automatically generated">
            <a:extLst>
              <a:ext uri="{FF2B5EF4-FFF2-40B4-BE49-F238E27FC236}">
                <a16:creationId xmlns:a16="http://schemas.microsoft.com/office/drawing/2014/main" id="{EE80FBCE-AE1A-8E48-97AD-12A515A7BC0C}"/>
              </a:ext>
            </a:extLst>
          </p:cNvPr>
          <p:cNvPicPr>
            <a:picLocks noChangeAspect="1"/>
          </p:cNvPicPr>
          <p:nvPr/>
        </p:nvPicPr>
        <p:blipFill>
          <a:blip r:embed="rId2"/>
          <a:stretch>
            <a:fillRect/>
          </a:stretch>
        </p:blipFill>
        <p:spPr>
          <a:xfrm>
            <a:off x="798368" y="2244435"/>
            <a:ext cx="2633671" cy="2766868"/>
          </a:xfrm>
          <a:prstGeom prst="rect">
            <a:avLst/>
          </a:prstGeom>
          <a:ln w="19050">
            <a:solidFill>
              <a:schemeClr val="tx1"/>
            </a:solidFill>
          </a:ln>
        </p:spPr>
      </p:pic>
      <p:pic>
        <p:nvPicPr>
          <p:cNvPr id="71" name="Picture 70" descr="Map&#10;&#10;Description automatically generated">
            <a:extLst>
              <a:ext uri="{FF2B5EF4-FFF2-40B4-BE49-F238E27FC236}">
                <a16:creationId xmlns:a16="http://schemas.microsoft.com/office/drawing/2014/main" id="{DC990CAF-666C-3641-94C6-2EAFD4AF6C1B}"/>
              </a:ext>
            </a:extLst>
          </p:cNvPr>
          <p:cNvPicPr>
            <a:picLocks noChangeAspect="1"/>
          </p:cNvPicPr>
          <p:nvPr/>
        </p:nvPicPr>
        <p:blipFill>
          <a:blip r:embed="rId2"/>
          <a:stretch>
            <a:fillRect/>
          </a:stretch>
        </p:blipFill>
        <p:spPr>
          <a:xfrm>
            <a:off x="651076" y="2355271"/>
            <a:ext cx="2633671" cy="2766868"/>
          </a:xfrm>
          <a:prstGeom prst="rect">
            <a:avLst/>
          </a:prstGeom>
          <a:ln w="19050">
            <a:solidFill>
              <a:schemeClr val="tx1"/>
            </a:solidFill>
          </a:ln>
        </p:spPr>
      </p:pic>
      <p:sp>
        <p:nvSpPr>
          <p:cNvPr id="42" name="TextBox 41">
            <a:extLst>
              <a:ext uri="{FF2B5EF4-FFF2-40B4-BE49-F238E27FC236}">
                <a16:creationId xmlns:a16="http://schemas.microsoft.com/office/drawing/2014/main" id="{4D0FA6A1-A3AF-7A43-98FF-2E4830BE7849}"/>
              </a:ext>
            </a:extLst>
          </p:cNvPr>
          <p:cNvSpPr txBox="1"/>
          <p:nvPr/>
        </p:nvSpPr>
        <p:spPr>
          <a:xfrm rot="5400000">
            <a:off x="198548" y="3489393"/>
            <a:ext cx="535724" cy="369332"/>
          </a:xfrm>
          <a:prstGeom prst="rect">
            <a:avLst/>
          </a:prstGeom>
          <a:noFill/>
        </p:spPr>
        <p:txBody>
          <a:bodyPr wrap="none" rtlCol="0">
            <a:spAutoFit/>
          </a:bodyPr>
          <a:lstStyle/>
          <a:p>
            <a:r>
              <a:rPr lang="en-US" dirty="0">
                <a:solidFill>
                  <a:schemeClr val="bg1"/>
                </a:solidFill>
              </a:rPr>
              <a:t>300</a:t>
            </a:r>
          </a:p>
        </p:txBody>
      </p:sp>
      <p:sp>
        <p:nvSpPr>
          <p:cNvPr id="72" name="TextBox 71">
            <a:extLst>
              <a:ext uri="{FF2B5EF4-FFF2-40B4-BE49-F238E27FC236}">
                <a16:creationId xmlns:a16="http://schemas.microsoft.com/office/drawing/2014/main" id="{C653CD75-F245-6E48-9152-B1D1DCEAAC0A}"/>
              </a:ext>
            </a:extLst>
          </p:cNvPr>
          <p:cNvSpPr txBox="1"/>
          <p:nvPr/>
        </p:nvSpPr>
        <p:spPr>
          <a:xfrm>
            <a:off x="1771234" y="5122139"/>
            <a:ext cx="535724" cy="369332"/>
          </a:xfrm>
          <a:prstGeom prst="rect">
            <a:avLst/>
          </a:prstGeom>
          <a:noFill/>
        </p:spPr>
        <p:txBody>
          <a:bodyPr wrap="none" rtlCol="0">
            <a:spAutoFit/>
          </a:bodyPr>
          <a:lstStyle/>
          <a:p>
            <a:r>
              <a:rPr lang="en-US" dirty="0">
                <a:solidFill>
                  <a:schemeClr val="bg1"/>
                </a:solidFill>
              </a:rPr>
              <a:t>300</a:t>
            </a:r>
          </a:p>
        </p:txBody>
      </p:sp>
      <p:cxnSp>
        <p:nvCxnSpPr>
          <p:cNvPr id="73" name="Straight Arrow Connector 72">
            <a:extLst>
              <a:ext uri="{FF2B5EF4-FFF2-40B4-BE49-F238E27FC236}">
                <a16:creationId xmlns:a16="http://schemas.microsoft.com/office/drawing/2014/main" id="{C7CAFFC8-10EA-1840-9770-5B7680CC906D}"/>
              </a:ext>
            </a:extLst>
          </p:cNvPr>
          <p:cNvCxnSpPr>
            <a:stCxn id="72" idx="3"/>
          </p:cNvCxnSpPr>
          <p:nvPr/>
        </p:nvCxnSpPr>
        <p:spPr>
          <a:xfrm>
            <a:off x="2306958" y="5306805"/>
            <a:ext cx="9777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0A44A1BA-993A-BB4F-B800-F4A9536A51C0}"/>
              </a:ext>
            </a:extLst>
          </p:cNvPr>
          <p:cNvCxnSpPr>
            <a:cxnSpLocks/>
            <a:stCxn id="72" idx="1"/>
          </p:cNvCxnSpPr>
          <p:nvPr/>
        </p:nvCxnSpPr>
        <p:spPr>
          <a:xfrm flipH="1">
            <a:off x="651076" y="5306805"/>
            <a:ext cx="1120158" cy="50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149319A2-DCC4-8245-95B2-A1774918E3FE}"/>
              </a:ext>
            </a:extLst>
          </p:cNvPr>
          <p:cNvCxnSpPr>
            <a:cxnSpLocks/>
            <a:stCxn id="42" idx="3"/>
          </p:cNvCxnSpPr>
          <p:nvPr/>
        </p:nvCxnSpPr>
        <p:spPr>
          <a:xfrm>
            <a:off x="466410" y="3941921"/>
            <a:ext cx="0" cy="11802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EFED870-A95E-9A42-9A9F-9A5D41310881}"/>
              </a:ext>
            </a:extLst>
          </p:cNvPr>
          <p:cNvCxnSpPr>
            <a:cxnSpLocks/>
            <a:stCxn id="42" idx="1"/>
          </p:cNvCxnSpPr>
          <p:nvPr/>
        </p:nvCxnSpPr>
        <p:spPr>
          <a:xfrm flipV="1">
            <a:off x="466410" y="2355271"/>
            <a:ext cx="0" cy="10509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8FFADB1-3D55-AE44-9D75-0DDFC9E2D96B}"/>
              </a:ext>
            </a:extLst>
          </p:cNvPr>
          <p:cNvSpPr/>
          <p:nvPr/>
        </p:nvSpPr>
        <p:spPr>
          <a:xfrm rot="3491042">
            <a:off x="3643617" y="4608945"/>
            <a:ext cx="171795" cy="818324"/>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7" name="TextBox 86">
            <a:extLst>
              <a:ext uri="{FF2B5EF4-FFF2-40B4-BE49-F238E27FC236}">
                <a16:creationId xmlns:a16="http://schemas.microsoft.com/office/drawing/2014/main" id="{0EE01423-A82B-E04F-999C-38366FBB4A2A}"/>
              </a:ext>
            </a:extLst>
          </p:cNvPr>
          <p:cNvSpPr txBox="1"/>
          <p:nvPr/>
        </p:nvSpPr>
        <p:spPr>
          <a:xfrm rot="19497011">
            <a:off x="3742100" y="5064442"/>
            <a:ext cx="301686" cy="369332"/>
          </a:xfrm>
          <a:prstGeom prst="rect">
            <a:avLst/>
          </a:prstGeom>
          <a:noFill/>
        </p:spPr>
        <p:txBody>
          <a:bodyPr wrap="none" rtlCol="0">
            <a:spAutoFit/>
          </a:bodyPr>
          <a:lstStyle/>
          <a:p>
            <a:r>
              <a:rPr lang="en-US" dirty="0">
                <a:solidFill>
                  <a:schemeClr val="bg1"/>
                </a:solidFill>
              </a:rPr>
              <a:t>5</a:t>
            </a:r>
          </a:p>
        </p:txBody>
      </p:sp>
      <p:sp>
        <p:nvSpPr>
          <p:cNvPr id="88" name="TextBox 87">
            <a:extLst>
              <a:ext uri="{FF2B5EF4-FFF2-40B4-BE49-F238E27FC236}">
                <a16:creationId xmlns:a16="http://schemas.microsoft.com/office/drawing/2014/main" id="{D72DA9E2-894B-234E-A9C8-7A39F8FCFDB2}"/>
              </a:ext>
            </a:extLst>
          </p:cNvPr>
          <p:cNvSpPr txBox="1"/>
          <p:nvPr/>
        </p:nvSpPr>
        <p:spPr>
          <a:xfrm rot="19571178">
            <a:off x="3616538" y="5259310"/>
            <a:ext cx="832920" cy="276999"/>
          </a:xfrm>
          <a:prstGeom prst="rect">
            <a:avLst/>
          </a:prstGeom>
          <a:noFill/>
        </p:spPr>
        <p:txBody>
          <a:bodyPr wrap="none" rtlCol="0">
            <a:spAutoFit/>
          </a:bodyPr>
          <a:lstStyle/>
          <a:p>
            <a:r>
              <a:rPr lang="en-US" sz="1200" dirty="0">
                <a:solidFill>
                  <a:schemeClr val="bg1"/>
                </a:solidFill>
              </a:rPr>
              <a:t>time steps</a:t>
            </a:r>
          </a:p>
        </p:txBody>
      </p:sp>
      <p:sp>
        <p:nvSpPr>
          <p:cNvPr id="89" name="TextBox 88">
            <a:extLst>
              <a:ext uri="{FF2B5EF4-FFF2-40B4-BE49-F238E27FC236}">
                <a16:creationId xmlns:a16="http://schemas.microsoft.com/office/drawing/2014/main" id="{179E0392-806C-214F-B7E4-56B0CF9DA5C2}"/>
              </a:ext>
            </a:extLst>
          </p:cNvPr>
          <p:cNvSpPr txBox="1"/>
          <p:nvPr/>
        </p:nvSpPr>
        <p:spPr>
          <a:xfrm>
            <a:off x="1967911" y="5766286"/>
            <a:ext cx="1625766" cy="369332"/>
          </a:xfrm>
          <a:prstGeom prst="rect">
            <a:avLst/>
          </a:prstGeom>
          <a:noFill/>
        </p:spPr>
        <p:txBody>
          <a:bodyPr wrap="none" rtlCol="0">
            <a:spAutoFit/>
          </a:bodyPr>
          <a:lstStyle/>
          <a:p>
            <a:r>
              <a:rPr lang="en-US" dirty="0">
                <a:solidFill>
                  <a:schemeClr val="bg1"/>
                </a:solidFill>
              </a:rPr>
              <a:t>(N, 300, 300, 5)</a:t>
            </a:r>
          </a:p>
        </p:txBody>
      </p:sp>
      <p:sp>
        <p:nvSpPr>
          <p:cNvPr id="90" name="TextBox 89">
            <a:extLst>
              <a:ext uri="{FF2B5EF4-FFF2-40B4-BE49-F238E27FC236}">
                <a16:creationId xmlns:a16="http://schemas.microsoft.com/office/drawing/2014/main" id="{A758E07E-8688-2C41-AA0D-DC4AB390B9FF}"/>
              </a:ext>
            </a:extLst>
          </p:cNvPr>
          <p:cNvSpPr txBox="1"/>
          <p:nvPr/>
        </p:nvSpPr>
        <p:spPr>
          <a:xfrm>
            <a:off x="109070" y="5766286"/>
            <a:ext cx="1958678" cy="369332"/>
          </a:xfrm>
          <a:prstGeom prst="rect">
            <a:avLst/>
          </a:prstGeom>
          <a:noFill/>
        </p:spPr>
        <p:txBody>
          <a:bodyPr wrap="none" rtlCol="0">
            <a:spAutoFit/>
          </a:bodyPr>
          <a:lstStyle/>
          <a:p>
            <a:r>
              <a:rPr lang="en-US" dirty="0">
                <a:solidFill>
                  <a:schemeClr val="bg1"/>
                </a:solidFill>
              </a:rPr>
              <a:t>Input data (x) size: </a:t>
            </a:r>
          </a:p>
        </p:txBody>
      </p:sp>
      <p:sp>
        <p:nvSpPr>
          <p:cNvPr id="91" name="TextBox 90">
            <a:extLst>
              <a:ext uri="{FF2B5EF4-FFF2-40B4-BE49-F238E27FC236}">
                <a16:creationId xmlns:a16="http://schemas.microsoft.com/office/drawing/2014/main" id="{E3BA162B-46F3-AB41-8EAE-4CFFB96CC21B}"/>
              </a:ext>
            </a:extLst>
          </p:cNvPr>
          <p:cNvSpPr txBox="1"/>
          <p:nvPr/>
        </p:nvSpPr>
        <p:spPr>
          <a:xfrm>
            <a:off x="1616597" y="6246454"/>
            <a:ext cx="1214115" cy="276999"/>
          </a:xfrm>
          <a:prstGeom prst="rect">
            <a:avLst/>
          </a:prstGeom>
          <a:noFill/>
        </p:spPr>
        <p:txBody>
          <a:bodyPr wrap="none" rtlCol="0">
            <a:spAutoFit/>
          </a:bodyPr>
          <a:lstStyle/>
          <a:p>
            <a:r>
              <a:rPr lang="en-US" sz="1200" dirty="0">
                <a:solidFill>
                  <a:schemeClr val="bg1"/>
                </a:solidFill>
              </a:rPr>
              <a:t>number of cases</a:t>
            </a:r>
          </a:p>
        </p:txBody>
      </p:sp>
      <p:cxnSp>
        <p:nvCxnSpPr>
          <p:cNvPr id="93" name="Straight Arrow Connector 92">
            <a:extLst>
              <a:ext uri="{FF2B5EF4-FFF2-40B4-BE49-F238E27FC236}">
                <a16:creationId xmlns:a16="http://schemas.microsoft.com/office/drawing/2014/main" id="{D698215B-7587-CB44-B011-5489AC27A9AA}"/>
              </a:ext>
            </a:extLst>
          </p:cNvPr>
          <p:cNvCxnSpPr>
            <a:cxnSpLocks/>
          </p:cNvCxnSpPr>
          <p:nvPr/>
        </p:nvCxnSpPr>
        <p:spPr>
          <a:xfrm flipV="1">
            <a:off x="2223655" y="6109991"/>
            <a:ext cx="0" cy="1364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97" name="Picture 96" descr="Map&#10;&#10;Description automatically generated">
            <a:extLst>
              <a:ext uri="{FF2B5EF4-FFF2-40B4-BE49-F238E27FC236}">
                <a16:creationId xmlns:a16="http://schemas.microsoft.com/office/drawing/2014/main" id="{6C6A9CA2-1512-0F4A-A33C-5B334665567A}"/>
              </a:ext>
            </a:extLst>
          </p:cNvPr>
          <p:cNvPicPr>
            <a:picLocks noChangeAspect="1"/>
          </p:cNvPicPr>
          <p:nvPr/>
        </p:nvPicPr>
        <p:blipFill>
          <a:blip r:embed="rId3"/>
          <a:stretch>
            <a:fillRect/>
          </a:stretch>
        </p:blipFill>
        <p:spPr>
          <a:xfrm>
            <a:off x="8828711" y="1432124"/>
            <a:ext cx="2626507" cy="2882904"/>
          </a:xfrm>
          <a:prstGeom prst="rect">
            <a:avLst/>
          </a:prstGeom>
          <a:ln w="28575">
            <a:solidFill>
              <a:srgbClr val="FF0000"/>
            </a:solidFill>
          </a:ln>
        </p:spPr>
      </p:pic>
      <p:pic>
        <p:nvPicPr>
          <p:cNvPr id="98" name="Picture 97" descr="Map&#10;&#10;Description automatically generated">
            <a:extLst>
              <a:ext uri="{FF2B5EF4-FFF2-40B4-BE49-F238E27FC236}">
                <a16:creationId xmlns:a16="http://schemas.microsoft.com/office/drawing/2014/main" id="{67D0C02B-21BB-B347-8D63-1937593B0A9C}"/>
              </a:ext>
            </a:extLst>
          </p:cNvPr>
          <p:cNvPicPr>
            <a:picLocks noChangeAspect="1"/>
          </p:cNvPicPr>
          <p:nvPr/>
        </p:nvPicPr>
        <p:blipFill>
          <a:blip r:embed="rId3"/>
          <a:stretch>
            <a:fillRect/>
          </a:stretch>
        </p:blipFill>
        <p:spPr>
          <a:xfrm>
            <a:off x="8670631" y="1547684"/>
            <a:ext cx="2626507" cy="2882904"/>
          </a:xfrm>
          <a:prstGeom prst="rect">
            <a:avLst/>
          </a:prstGeom>
          <a:ln w="28575">
            <a:solidFill>
              <a:srgbClr val="FF0000"/>
            </a:solidFill>
          </a:ln>
        </p:spPr>
      </p:pic>
      <p:pic>
        <p:nvPicPr>
          <p:cNvPr id="99" name="Picture 98" descr="Map&#10;&#10;Description automatically generated">
            <a:extLst>
              <a:ext uri="{FF2B5EF4-FFF2-40B4-BE49-F238E27FC236}">
                <a16:creationId xmlns:a16="http://schemas.microsoft.com/office/drawing/2014/main" id="{26616F1E-748D-344E-A87A-C54858CD87B5}"/>
              </a:ext>
            </a:extLst>
          </p:cNvPr>
          <p:cNvPicPr>
            <a:picLocks noChangeAspect="1"/>
          </p:cNvPicPr>
          <p:nvPr/>
        </p:nvPicPr>
        <p:blipFill>
          <a:blip r:embed="rId3"/>
          <a:stretch>
            <a:fillRect/>
          </a:stretch>
        </p:blipFill>
        <p:spPr>
          <a:xfrm>
            <a:off x="8494999" y="1663244"/>
            <a:ext cx="2626507" cy="2882904"/>
          </a:xfrm>
          <a:prstGeom prst="rect">
            <a:avLst/>
          </a:prstGeom>
          <a:ln w="28575">
            <a:solidFill>
              <a:srgbClr val="FF0000"/>
            </a:solidFill>
          </a:ln>
        </p:spPr>
      </p:pic>
      <p:pic>
        <p:nvPicPr>
          <p:cNvPr id="100" name="Picture 99" descr="Map&#10;&#10;Description automatically generated">
            <a:extLst>
              <a:ext uri="{FF2B5EF4-FFF2-40B4-BE49-F238E27FC236}">
                <a16:creationId xmlns:a16="http://schemas.microsoft.com/office/drawing/2014/main" id="{47807A30-CFE5-6642-BA83-969F342D4CCA}"/>
              </a:ext>
            </a:extLst>
          </p:cNvPr>
          <p:cNvPicPr>
            <a:picLocks noChangeAspect="1"/>
          </p:cNvPicPr>
          <p:nvPr/>
        </p:nvPicPr>
        <p:blipFill>
          <a:blip r:embed="rId3"/>
          <a:stretch>
            <a:fillRect/>
          </a:stretch>
        </p:blipFill>
        <p:spPr>
          <a:xfrm>
            <a:off x="8370136" y="1764032"/>
            <a:ext cx="2626507" cy="2882904"/>
          </a:xfrm>
          <a:prstGeom prst="rect">
            <a:avLst/>
          </a:prstGeom>
          <a:ln w="28575">
            <a:solidFill>
              <a:srgbClr val="FF0000"/>
            </a:solidFill>
          </a:ln>
        </p:spPr>
      </p:pic>
      <p:pic>
        <p:nvPicPr>
          <p:cNvPr id="101" name="Picture 100" descr="Map&#10;&#10;Description automatically generated">
            <a:extLst>
              <a:ext uri="{FF2B5EF4-FFF2-40B4-BE49-F238E27FC236}">
                <a16:creationId xmlns:a16="http://schemas.microsoft.com/office/drawing/2014/main" id="{332E44D6-15CC-A242-A4BA-354F61BA85D4}"/>
              </a:ext>
            </a:extLst>
          </p:cNvPr>
          <p:cNvPicPr>
            <a:picLocks noChangeAspect="1"/>
          </p:cNvPicPr>
          <p:nvPr/>
        </p:nvPicPr>
        <p:blipFill>
          <a:blip r:embed="rId3"/>
          <a:stretch>
            <a:fillRect/>
          </a:stretch>
        </p:blipFill>
        <p:spPr>
          <a:xfrm>
            <a:off x="8233561" y="1909437"/>
            <a:ext cx="2626507" cy="2882904"/>
          </a:xfrm>
          <a:prstGeom prst="rect">
            <a:avLst/>
          </a:prstGeom>
          <a:ln w="28575">
            <a:solidFill>
              <a:srgbClr val="FF0000"/>
            </a:solidFill>
          </a:ln>
        </p:spPr>
      </p:pic>
      <p:pic>
        <p:nvPicPr>
          <p:cNvPr id="102" name="Picture 101" descr="Map&#10;&#10;Description automatically generated">
            <a:extLst>
              <a:ext uri="{FF2B5EF4-FFF2-40B4-BE49-F238E27FC236}">
                <a16:creationId xmlns:a16="http://schemas.microsoft.com/office/drawing/2014/main" id="{99A847AE-B0F5-574F-9AF8-B1E1D49A2481}"/>
              </a:ext>
            </a:extLst>
          </p:cNvPr>
          <p:cNvPicPr>
            <a:picLocks noChangeAspect="1"/>
          </p:cNvPicPr>
          <p:nvPr/>
        </p:nvPicPr>
        <p:blipFill>
          <a:blip r:embed="rId3"/>
          <a:stretch>
            <a:fillRect/>
          </a:stretch>
        </p:blipFill>
        <p:spPr>
          <a:xfrm>
            <a:off x="8075481" y="2024997"/>
            <a:ext cx="2626507" cy="2882904"/>
          </a:xfrm>
          <a:prstGeom prst="rect">
            <a:avLst/>
          </a:prstGeom>
          <a:ln w="28575">
            <a:solidFill>
              <a:srgbClr val="FF0000"/>
            </a:solidFill>
          </a:ln>
        </p:spPr>
      </p:pic>
      <p:pic>
        <p:nvPicPr>
          <p:cNvPr id="103" name="Picture 102" descr="Map&#10;&#10;Description automatically generated">
            <a:extLst>
              <a:ext uri="{FF2B5EF4-FFF2-40B4-BE49-F238E27FC236}">
                <a16:creationId xmlns:a16="http://schemas.microsoft.com/office/drawing/2014/main" id="{58ADC591-B9C7-7C4D-BF5B-EE57E2977A99}"/>
              </a:ext>
            </a:extLst>
          </p:cNvPr>
          <p:cNvPicPr>
            <a:picLocks noChangeAspect="1"/>
          </p:cNvPicPr>
          <p:nvPr/>
        </p:nvPicPr>
        <p:blipFill>
          <a:blip r:embed="rId3"/>
          <a:stretch>
            <a:fillRect/>
          </a:stretch>
        </p:blipFill>
        <p:spPr>
          <a:xfrm>
            <a:off x="7899849" y="2140557"/>
            <a:ext cx="2626507" cy="2882904"/>
          </a:xfrm>
          <a:prstGeom prst="rect">
            <a:avLst/>
          </a:prstGeom>
          <a:ln w="28575">
            <a:solidFill>
              <a:srgbClr val="FF0000"/>
            </a:solidFill>
          </a:ln>
        </p:spPr>
      </p:pic>
      <p:pic>
        <p:nvPicPr>
          <p:cNvPr id="104" name="Picture 103" descr="Map&#10;&#10;Description automatically generated">
            <a:extLst>
              <a:ext uri="{FF2B5EF4-FFF2-40B4-BE49-F238E27FC236}">
                <a16:creationId xmlns:a16="http://schemas.microsoft.com/office/drawing/2014/main" id="{E24735BB-EE71-DC46-94A5-37C1B2D74696}"/>
              </a:ext>
            </a:extLst>
          </p:cNvPr>
          <p:cNvPicPr>
            <a:picLocks noChangeAspect="1"/>
          </p:cNvPicPr>
          <p:nvPr/>
        </p:nvPicPr>
        <p:blipFill>
          <a:blip r:embed="rId3"/>
          <a:stretch>
            <a:fillRect/>
          </a:stretch>
        </p:blipFill>
        <p:spPr>
          <a:xfrm>
            <a:off x="7735913" y="2239235"/>
            <a:ext cx="2626507" cy="2882904"/>
          </a:xfrm>
          <a:prstGeom prst="rect">
            <a:avLst/>
          </a:prstGeom>
          <a:ln w="28575">
            <a:solidFill>
              <a:srgbClr val="FF0000"/>
            </a:solidFill>
          </a:ln>
        </p:spPr>
      </p:pic>
      <p:sp>
        <p:nvSpPr>
          <p:cNvPr id="105" name="TextBox 104">
            <a:extLst>
              <a:ext uri="{FF2B5EF4-FFF2-40B4-BE49-F238E27FC236}">
                <a16:creationId xmlns:a16="http://schemas.microsoft.com/office/drawing/2014/main" id="{47880713-840A-C04A-A038-1CAA7AC5CC27}"/>
              </a:ext>
            </a:extLst>
          </p:cNvPr>
          <p:cNvSpPr txBox="1"/>
          <p:nvPr/>
        </p:nvSpPr>
        <p:spPr>
          <a:xfrm>
            <a:off x="8848907" y="5122652"/>
            <a:ext cx="535724" cy="369332"/>
          </a:xfrm>
          <a:prstGeom prst="rect">
            <a:avLst/>
          </a:prstGeom>
          <a:noFill/>
        </p:spPr>
        <p:txBody>
          <a:bodyPr wrap="none" rtlCol="0">
            <a:spAutoFit/>
          </a:bodyPr>
          <a:lstStyle/>
          <a:p>
            <a:r>
              <a:rPr lang="en-US" dirty="0">
                <a:solidFill>
                  <a:schemeClr val="bg1"/>
                </a:solidFill>
              </a:rPr>
              <a:t>300</a:t>
            </a:r>
          </a:p>
        </p:txBody>
      </p:sp>
      <p:cxnSp>
        <p:nvCxnSpPr>
          <p:cNvPr id="106" name="Straight Arrow Connector 105">
            <a:extLst>
              <a:ext uri="{FF2B5EF4-FFF2-40B4-BE49-F238E27FC236}">
                <a16:creationId xmlns:a16="http://schemas.microsoft.com/office/drawing/2014/main" id="{4053BA1E-F893-E84C-961C-478C424C00A0}"/>
              </a:ext>
            </a:extLst>
          </p:cNvPr>
          <p:cNvCxnSpPr>
            <a:stCxn id="105" idx="3"/>
          </p:cNvCxnSpPr>
          <p:nvPr/>
        </p:nvCxnSpPr>
        <p:spPr>
          <a:xfrm>
            <a:off x="9384631" y="5307318"/>
            <a:ext cx="97778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489B1AF6-8C56-494F-BFC6-F95639927627}"/>
              </a:ext>
            </a:extLst>
          </p:cNvPr>
          <p:cNvCxnSpPr>
            <a:cxnSpLocks/>
            <a:stCxn id="105" idx="1"/>
          </p:cNvCxnSpPr>
          <p:nvPr/>
        </p:nvCxnSpPr>
        <p:spPr>
          <a:xfrm flipH="1">
            <a:off x="7728749" y="5307318"/>
            <a:ext cx="1120158" cy="507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32285D93-394B-6F42-A187-3B411ACD67EF}"/>
              </a:ext>
            </a:extLst>
          </p:cNvPr>
          <p:cNvSpPr txBox="1"/>
          <p:nvPr/>
        </p:nvSpPr>
        <p:spPr>
          <a:xfrm rot="5400000">
            <a:off x="7250899" y="3436345"/>
            <a:ext cx="535724" cy="369332"/>
          </a:xfrm>
          <a:prstGeom prst="rect">
            <a:avLst/>
          </a:prstGeom>
          <a:noFill/>
        </p:spPr>
        <p:txBody>
          <a:bodyPr wrap="none" rtlCol="0">
            <a:spAutoFit/>
          </a:bodyPr>
          <a:lstStyle/>
          <a:p>
            <a:r>
              <a:rPr lang="en-US" dirty="0">
                <a:solidFill>
                  <a:schemeClr val="bg1"/>
                </a:solidFill>
              </a:rPr>
              <a:t>300</a:t>
            </a:r>
          </a:p>
        </p:txBody>
      </p:sp>
      <p:cxnSp>
        <p:nvCxnSpPr>
          <p:cNvPr id="109" name="Straight Arrow Connector 108">
            <a:extLst>
              <a:ext uri="{FF2B5EF4-FFF2-40B4-BE49-F238E27FC236}">
                <a16:creationId xmlns:a16="http://schemas.microsoft.com/office/drawing/2014/main" id="{0C52FA3C-8CCF-EA42-9998-F5B92ED4A29B}"/>
              </a:ext>
            </a:extLst>
          </p:cNvPr>
          <p:cNvCxnSpPr>
            <a:cxnSpLocks/>
            <a:stCxn id="108" idx="3"/>
          </p:cNvCxnSpPr>
          <p:nvPr/>
        </p:nvCxnSpPr>
        <p:spPr>
          <a:xfrm>
            <a:off x="7518761" y="3888873"/>
            <a:ext cx="0" cy="11802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8F00952C-9BAD-3C44-A7C0-30CFC50F8E84}"/>
              </a:ext>
            </a:extLst>
          </p:cNvPr>
          <p:cNvCxnSpPr>
            <a:cxnSpLocks/>
            <a:stCxn id="108" idx="1"/>
          </p:cNvCxnSpPr>
          <p:nvPr/>
        </p:nvCxnSpPr>
        <p:spPr>
          <a:xfrm flipV="1">
            <a:off x="7518761" y="2302223"/>
            <a:ext cx="0" cy="105092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1" name="Right Brace 110">
            <a:extLst>
              <a:ext uri="{FF2B5EF4-FFF2-40B4-BE49-F238E27FC236}">
                <a16:creationId xmlns:a16="http://schemas.microsoft.com/office/drawing/2014/main" id="{A612FC3C-C473-AD49-AE81-B1D9F148F739}"/>
              </a:ext>
            </a:extLst>
          </p:cNvPr>
          <p:cNvSpPr/>
          <p:nvPr/>
        </p:nvSpPr>
        <p:spPr>
          <a:xfrm rot="3302407">
            <a:off x="10988006" y="4325759"/>
            <a:ext cx="170079" cy="1227359"/>
          </a:xfrm>
          <a:prstGeom prst="righ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2" name="TextBox 111">
            <a:extLst>
              <a:ext uri="{FF2B5EF4-FFF2-40B4-BE49-F238E27FC236}">
                <a16:creationId xmlns:a16="http://schemas.microsoft.com/office/drawing/2014/main" id="{5418336D-CD7B-4A49-A6F2-B86882F47A6C}"/>
              </a:ext>
            </a:extLst>
          </p:cNvPr>
          <p:cNvSpPr txBox="1"/>
          <p:nvPr/>
        </p:nvSpPr>
        <p:spPr>
          <a:xfrm rot="19497011">
            <a:off x="11108158" y="4952741"/>
            <a:ext cx="301686" cy="369332"/>
          </a:xfrm>
          <a:prstGeom prst="rect">
            <a:avLst/>
          </a:prstGeom>
          <a:noFill/>
        </p:spPr>
        <p:txBody>
          <a:bodyPr wrap="none" rtlCol="0">
            <a:spAutoFit/>
          </a:bodyPr>
          <a:lstStyle/>
          <a:p>
            <a:r>
              <a:rPr lang="en-US" dirty="0">
                <a:solidFill>
                  <a:schemeClr val="bg1"/>
                </a:solidFill>
              </a:rPr>
              <a:t>8</a:t>
            </a:r>
          </a:p>
        </p:txBody>
      </p:sp>
      <p:sp>
        <p:nvSpPr>
          <p:cNvPr id="113" name="TextBox 112">
            <a:extLst>
              <a:ext uri="{FF2B5EF4-FFF2-40B4-BE49-F238E27FC236}">
                <a16:creationId xmlns:a16="http://schemas.microsoft.com/office/drawing/2014/main" id="{E84A9EFB-0C09-0141-90F7-2A12C3633096}"/>
              </a:ext>
            </a:extLst>
          </p:cNvPr>
          <p:cNvSpPr txBox="1"/>
          <p:nvPr/>
        </p:nvSpPr>
        <p:spPr>
          <a:xfrm rot="19571178">
            <a:off x="10982596" y="5147609"/>
            <a:ext cx="832920" cy="276999"/>
          </a:xfrm>
          <a:prstGeom prst="rect">
            <a:avLst/>
          </a:prstGeom>
          <a:noFill/>
        </p:spPr>
        <p:txBody>
          <a:bodyPr wrap="none" rtlCol="0">
            <a:spAutoFit/>
          </a:bodyPr>
          <a:lstStyle/>
          <a:p>
            <a:r>
              <a:rPr lang="en-US" sz="1200" dirty="0">
                <a:solidFill>
                  <a:schemeClr val="bg1"/>
                </a:solidFill>
              </a:rPr>
              <a:t>time steps</a:t>
            </a:r>
          </a:p>
        </p:txBody>
      </p:sp>
      <p:sp>
        <p:nvSpPr>
          <p:cNvPr id="114" name="TextBox 113">
            <a:extLst>
              <a:ext uri="{FF2B5EF4-FFF2-40B4-BE49-F238E27FC236}">
                <a16:creationId xmlns:a16="http://schemas.microsoft.com/office/drawing/2014/main" id="{B5844FDF-D9DF-B946-B569-19D3CA6C7115}"/>
              </a:ext>
            </a:extLst>
          </p:cNvPr>
          <p:cNvSpPr txBox="1"/>
          <p:nvPr/>
        </p:nvSpPr>
        <p:spPr>
          <a:xfrm>
            <a:off x="9374501" y="5707366"/>
            <a:ext cx="1625766" cy="369332"/>
          </a:xfrm>
          <a:prstGeom prst="rect">
            <a:avLst/>
          </a:prstGeom>
          <a:noFill/>
        </p:spPr>
        <p:txBody>
          <a:bodyPr wrap="none" rtlCol="0">
            <a:spAutoFit/>
          </a:bodyPr>
          <a:lstStyle/>
          <a:p>
            <a:r>
              <a:rPr lang="en-US" dirty="0">
                <a:solidFill>
                  <a:schemeClr val="bg1"/>
                </a:solidFill>
              </a:rPr>
              <a:t>(N, 300, 300, 8)</a:t>
            </a:r>
          </a:p>
        </p:txBody>
      </p:sp>
      <p:sp>
        <p:nvSpPr>
          <p:cNvPr id="115" name="TextBox 114">
            <a:extLst>
              <a:ext uri="{FF2B5EF4-FFF2-40B4-BE49-F238E27FC236}">
                <a16:creationId xmlns:a16="http://schemas.microsoft.com/office/drawing/2014/main" id="{583869BF-0097-4D45-AE78-C40D31B99BCA}"/>
              </a:ext>
            </a:extLst>
          </p:cNvPr>
          <p:cNvSpPr txBox="1"/>
          <p:nvPr/>
        </p:nvSpPr>
        <p:spPr>
          <a:xfrm>
            <a:off x="7515660" y="5707366"/>
            <a:ext cx="1958678" cy="369332"/>
          </a:xfrm>
          <a:prstGeom prst="rect">
            <a:avLst/>
          </a:prstGeom>
          <a:noFill/>
        </p:spPr>
        <p:txBody>
          <a:bodyPr wrap="none" rtlCol="0">
            <a:spAutoFit/>
          </a:bodyPr>
          <a:lstStyle/>
          <a:p>
            <a:r>
              <a:rPr lang="en-US" dirty="0">
                <a:solidFill>
                  <a:schemeClr val="bg1"/>
                </a:solidFill>
              </a:rPr>
              <a:t>Input data (y) size: </a:t>
            </a:r>
          </a:p>
        </p:txBody>
      </p:sp>
      <p:sp>
        <p:nvSpPr>
          <p:cNvPr id="116" name="TextBox 115">
            <a:extLst>
              <a:ext uri="{FF2B5EF4-FFF2-40B4-BE49-F238E27FC236}">
                <a16:creationId xmlns:a16="http://schemas.microsoft.com/office/drawing/2014/main" id="{6E102DB5-2F57-A84C-8878-9EDADDCB362F}"/>
              </a:ext>
            </a:extLst>
          </p:cNvPr>
          <p:cNvSpPr txBox="1"/>
          <p:nvPr/>
        </p:nvSpPr>
        <p:spPr>
          <a:xfrm>
            <a:off x="9023187" y="6187534"/>
            <a:ext cx="1214115" cy="276999"/>
          </a:xfrm>
          <a:prstGeom prst="rect">
            <a:avLst/>
          </a:prstGeom>
          <a:noFill/>
        </p:spPr>
        <p:txBody>
          <a:bodyPr wrap="none" rtlCol="0">
            <a:spAutoFit/>
          </a:bodyPr>
          <a:lstStyle/>
          <a:p>
            <a:r>
              <a:rPr lang="en-US" sz="1200" dirty="0">
                <a:solidFill>
                  <a:schemeClr val="bg1"/>
                </a:solidFill>
              </a:rPr>
              <a:t>number of cases</a:t>
            </a:r>
          </a:p>
        </p:txBody>
      </p:sp>
      <p:cxnSp>
        <p:nvCxnSpPr>
          <p:cNvPr id="117" name="Straight Arrow Connector 116">
            <a:extLst>
              <a:ext uri="{FF2B5EF4-FFF2-40B4-BE49-F238E27FC236}">
                <a16:creationId xmlns:a16="http://schemas.microsoft.com/office/drawing/2014/main" id="{724BCC79-8448-3542-8FD5-1853CC37D5FE}"/>
              </a:ext>
            </a:extLst>
          </p:cNvPr>
          <p:cNvCxnSpPr>
            <a:cxnSpLocks/>
          </p:cNvCxnSpPr>
          <p:nvPr/>
        </p:nvCxnSpPr>
        <p:spPr>
          <a:xfrm flipV="1">
            <a:off x="9630245" y="6051071"/>
            <a:ext cx="0" cy="1364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What is deep learning? – TechTalks">
            <a:extLst>
              <a:ext uri="{FF2B5EF4-FFF2-40B4-BE49-F238E27FC236}">
                <a16:creationId xmlns:a16="http://schemas.microsoft.com/office/drawing/2014/main" id="{36640B80-16E6-E449-942C-2CDC404023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2901" y="2830784"/>
            <a:ext cx="2102142" cy="1488033"/>
          </a:xfrm>
          <a:prstGeom prst="rect">
            <a:avLst/>
          </a:prstGeom>
          <a:noFill/>
          <a:extLst>
            <a:ext uri="{909E8E84-426E-40DD-AFC4-6F175D3DCCD1}">
              <a14:hiddenFill xmlns:a14="http://schemas.microsoft.com/office/drawing/2010/main">
                <a:solidFill>
                  <a:srgbClr val="FFFFFF"/>
                </a:solidFill>
              </a14:hiddenFill>
            </a:ext>
          </a:extLst>
        </p:spPr>
      </p:pic>
      <p:sp>
        <p:nvSpPr>
          <p:cNvPr id="118" name="TextBox 117">
            <a:extLst>
              <a:ext uri="{FF2B5EF4-FFF2-40B4-BE49-F238E27FC236}">
                <a16:creationId xmlns:a16="http://schemas.microsoft.com/office/drawing/2014/main" id="{631630BC-AAB7-464F-9A72-90ECE24650B0}"/>
              </a:ext>
            </a:extLst>
          </p:cNvPr>
          <p:cNvSpPr txBox="1"/>
          <p:nvPr/>
        </p:nvSpPr>
        <p:spPr>
          <a:xfrm>
            <a:off x="4532493" y="4445040"/>
            <a:ext cx="2377574" cy="369332"/>
          </a:xfrm>
          <a:prstGeom prst="rect">
            <a:avLst/>
          </a:prstGeom>
          <a:noFill/>
        </p:spPr>
        <p:txBody>
          <a:bodyPr wrap="none" rtlCol="0">
            <a:spAutoFit/>
          </a:bodyPr>
          <a:lstStyle/>
          <a:p>
            <a:r>
              <a:rPr lang="en-US" dirty="0">
                <a:solidFill>
                  <a:schemeClr val="bg1"/>
                </a:solidFill>
              </a:rPr>
              <a:t>A Deep Learning model</a:t>
            </a:r>
          </a:p>
        </p:txBody>
      </p:sp>
      <p:sp>
        <p:nvSpPr>
          <p:cNvPr id="119" name="Right Arrow 118">
            <a:extLst>
              <a:ext uri="{FF2B5EF4-FFF2-40B4-BE49-F238E27FC236}">
                <a16:creationId xmlns:a16="http://schemas.microsoft.com/office/drawing/2014/main" id="{13F98046-9D58-3A4B-9D6D-CB07810792B4}"/>
              </a:ext>
            </a:extLst>
          </p:cNvPr>
          <p:cNvSpPr/>
          <p:nvPr/>
        </p:nvSpPr>
        <p:spPr>
          <a:xfrm>
            <a:off x="4099416" y="3517033"/>
            <a:ext cx="518927" cy="3718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ight Arrow 120">
            <a:extLst>
              <a:ext uri="{FF2B5EF4-FFF2-40B4-BE49-F238E27FC236}">
                <a16:creationId xmlns:a16="http://schemas.microsoft.com/office/drawing/2014/main" id="{BB3C0B08-044D-C943-9BBB-EF51E7848D0B}"/>
              </a:ext>
            </a:extLst>
          </p:cNvPr>
          <p:cNvSpPr/>
          <p:nvPr/>
        </p:nvSpPr>
        <p:spPr>
          <a:xfrm>
            <a:off x="6903618" y="3517033"/>
            <a:ext cx="518927" cy="37184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1D11BC5C-0181-3047-8F03-E1A7FDCC996E}"/>
                  </a:ext>
                </a:extLst>
              </p:cNvPr>
              <p:cNvSpPr txBox="1"/>
              <p:nvPr/>
            </p:nvSpPr>
            <p:spPr>
              <a:xfrm rot="19390882">
                <a:off x="3752163" y="5451117"/>
                <a:ext cx="867160" cy="184666"/>
              </a:xfrm>
              <a:prstGeom prst="rect">
                <a:avLst/>
              </a:prstGeom>
              <a:noFill/>
            </p:spPr>
            <p:txBody>
              <a:bodyPr wrap="none" lIns="0" tIns="0" rIns="0" bIns="0" rtlCol="0">
                <a:spAutoFit/>
              </a:bodyPr>
              <a:lstStyle/>
              <a:p>
                <a:r>
                  <a:rPr lang="en-US" sz="1200" b="0" u="sng" dirty="0">
                    <a:solidFill>
                      <a:schemeClr val="bg1"/>
                    </a:solidFill>
                  </a:rPr>
                  <a:t>(</a:t>
                </a:r>
                <a14:m>
                  <m:oMath xmlns:m="http://schemas.openxmlformats.org/officeDocument/2006/math">
                    <m:r>
                      <a:rPr lang="en-US" sz="1200" b="0" i="1" u="sng" smtClean="0">
                        <a:solidFill>
                          <a:schemeClr val="bg1"/>
                        </a:solidFill>
                        <a:latin typeface="Cambria Math" panose="02040503050406030204" pitchFamily="18" charset="0"/>
                      </a:rPr>
                      <m:t>𝑡</m:t>
                    </m:r>
                    <m:r>
                      <a:rPr lang="en-US" sz="1200" b="0" i="1" u="sng" smtClean="0">
                        <a:solidFill>
                          <a:schemeClr val="bg1"/>
                        </a:solidFill>
                        <a:latin typeface="Cambria Math" panose="02040503050406030204" pitchFamily="18" charset="0"/>
                      </a:rPr>
                      <m:t>−30</m:t>
                    </m:r>
                    <m:r>
                      <a:rPr lang="en-US" sz="1200" b="0" i="1" u="sng" smtClean="0">
                        <a:solidFill>
                          <a:schemeClr val="bg1"/>
                        </a:solidFill>
                        <a:latin typeface="Cambria Math" panose="02040503050406030204" pitchFamily="18" charset="0"/>
                      </a:rPr>
                      <m:t>𝑚𝑖𝑛𝑠</m:t>
                    </m:r>
                    <m:r>
                      <a:rPr lang="en-US" sz="1200" b="0" i="1" u="sng" smtClean="0">
                        <a:solidFill>
                          <a:schemeClr val="bg1"/>
                        </a:solidFill>
                        <a:latin typeface="Cambria Math" panose="02040503050406030204" pitchFamily="18" charset="0"/>
                      </a:rPr>
                      <m:t>)</m:t>
                    </m:r>
                  </m:oMath>
                </a14:m>
                <a:endParaRPr lang="en-US" sz="1200" u="sng" dirty="0">
                  <a:solidFill>
                    <a:schemeClr val="bg1"/>
                  </a:solidFill>
                </a:endParaRPr>
              </a:p>
            </p:txBody>
          </p:sp>
        </mc:Choice>
        <mc:Fallback xmlns="">
          <p:sp>
            <p:nvSpPr>
              <p:cNvPr id="122" name="TextBox 121">
                <a:extLst>
                  <a:ext uri="{FF2B5EF4-FFF2-40B4-BE49-F238E27FC236}">
                    <a16:creationId xmlns:a16="http://schemas.microsoft.com/office/drawing/2014/main" id="{1D11BC5C-0181-3047-8F03-E1A7FDCC996E}"/>
                  </a:ext>
                </a:extLst>
              </p:cNvPr>
              <p:cNvSpPr txBox="1">
                <a:spLocks noRot="1" noChangeAspect="1" noMove="1" noResize="1" noEditPoints="1" noAdjustHandles="1" noChangeArrowheads="1" noChangeShapeType="1" noTextEdit="1"/>
              </p:cNvSpPr>
              <p:nvPr/>
            </p:nvSpPr>
            <p:spPr>
              <a:xfrm rot="19390882">
                <a:off x="3752163" y="5451117"/>
                <a:ext cx="867160" cy="184666"/>
              </a:xfrm>
              <a:prstGeom prst="rect">
                <a:avLst/>
              </a:prstGeom>
              <a:blipFill>
                <a:blip r:embed="rId5"/>
                <a:stretch>
                  <a:fillRect l="-12308" t="-3636" r="-10769" b="-1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742DA2F1-D1C8-4440-BE04-2817D8962047}"/>
                  </a:ext>
                </a:extLst>
              </p:cNvPr>
              <p:cNvSpPr txBox="1"/>
              <p:nvPr/>
            </p:nvSpPr>
            <p:spPr>
              <a:xfrm rot="19390882">
                <a:off x="11155529" y="5322554"/>
                <a:ext cx="867160" cy="184666"/>
              </a:xfrm>
              <a:prstGeom prst="rect">
                <a:avLst/>
              </a:prstGeom>
              <a:noFill/>
            </p:spPr>
            <p:txBody>
              <a:bodyPr wrap="none" lIns="0" tIns="0" rIns="0" bIns="0" rtlCol="0">
                <a:spAutoFit/>
              </a:bodyPr>
              <a:lstStyle/>
              <a:p>
                <a:r>
                  <a:rPr lang="en-US" sz="1200" b="0" u="sng" dirty="0">
                    <a:solidFill>
                      <a:schemeClr val="bg1"/>
                    </a:solidFill>
                  </a:rPr>
                  <a:t>(</a:t>
                </a:r>
                <a14:m>
                  <m:oMath xmlns:m="http://schemas.openxmlformats.org/officeDocument/2006/math">
                    <m:r>
                      <a:rPr lang="en-US" sz="1200" b="0" i="1" u="sng" smtClean="0">
                        <a:solidFill>
                          <a:schemeClr val="bg1"/>
                        </a:solidFill>
                        <a:latin typeface="Cambria Math" panose="02040503050406030204" pitchFamily="18" charset="0"/>
                      </a:rPr>
                      <m:t>𝑡</m:t>
                    </m:r>
                    <m:r>
                      <a:rPr lang="en-US" sz="1200" b="0" i="1" u="sng" smtClean="0">
                        <a:solidFill>
                          <a:schemeClr val="bg1"/>
                        </a:solidFill>
                        <a:latin typeface="Cambria Math" panose="02040503050406030204" pitchFamily="18" charset="0"/>
                      </a:rPr>
                      <m:t>+60</m:t>
                    </m:r>
                    <m:r>
                      <a:rPr lang="en-US" sz="1200" b="0" i="1" u="sng" smtClean="0">
                        <a:solidFill>
                          <a:schemeClr val="bg1"/>
                        </a:solidFill>
                        <a:latin typeface="Cambria Math" panose="02040503050406030204" pitchFamily="18" charset="0"/>
                      </a:rPr>
                      <m:t>𝑚𝑖𝑛𝑠</m:t>
                    </m:r>
                    <m:r>
                      <a:rPr lang="en-US" sz="1200" b="0" i="1" u="sng" smtClean="0">
                        <a:solidFill>
                          <a:schemeClr val="bg1"/>
                        </a:solidFill>
                        <a:latin typeface="Cambria Math" panose="02040503050406030204" pitchFamily="18" charset="0"/>
                      </a:rPr>
                      <m:t>)</m:t>
                    </m:r>
                  </m:oMath>
                </a14:m>
                <a:endParaRPr lang="en-US" sz="1200" u="sng" dirty="0">
                  <a:solidFill>
                    <a:schemeClr val="bg1"/>
                  </a:solidFill>
                </a:endParaRPr>
              </a:p>
            </p:txBody>
          </p:sp>
        </mc:Choice>
        <mc:Fallback xmlns="">
          <p:sp>
            <p:nvSpPr>
              <p:cNvPr id="124" name="TextBox 123">
                <a:extLst>
                  <a:ext uri="{FF2B5EF4-FFF2-40B4-BE49-F238E27FC236}">
                    <a16:creationId xmlns:a16="http://schemas.microsoft.com/office/drawing/2014/main" id="{742DA2F1-D1C8-4440-BE04-2817D8962047}"/>
                  </a:ext>
                </a:extLst>
              </p:cNvPr>
              <p:cNvSpPr txBox="1">
                <a:spLocks noRot="1" noChangeAspect="1" noMove="1" noResize="1" noEditPoints="1" noAdjustHandles="1" noChangeArrowheads="1" noChangeShapeType="1" noTextEdit="1"/>
              </p:cNvSpPr>
              <p:nvPr/>
            </p:nvSpPr>
            <p:spPr>
              <a:xfrm rot="19390882">
                <a:off x="11155529" y="5322554"/>
                <a:ext cx="867160" cy="184666"/>
              </a:xfrm>
              <a:prstGeom prst="rect">
                <a:avLst/>
              </a:prstGeom>
              <a:blipFill>
                <a:blip r:embed="rId6"/>
                <a:stretch>
                  <a:fillRect l="-10769" t="-5455" r="-10769" b="-16364"/>
                </a:stretch>
              </a:blipFill>
            </p:spPr>
            <p:txBody>
              <a:bodyPr/>
              <a:lstStyle/>
              <a:p>
                <a:r>
                  <a:rPr lang="en-US">
                    <a:noFill/>
                  </a:rPr>
                  <a:t> </a:t>
                </a:r>
              </a:p>
            </p:txBody>
          </p:sp>
        </mc:Fallback>
      </mc:AlternateContent>
    </p:spTree>
    <p:extLst>
      <p:ext uri="{BB962C8B-B14F-4D97-AF65-F5344CB8AC3E}">
        <p14:creationId xmlns:p14="http://schemas.microsoft.com/office/powerpoint/2010/main" val="746381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A1AE45C-6F0B-41F0-A17E-87E09D8D67A3}"/>
              </a:ext>
            </a:extLst>
          </p:cNvPr>
          <p:cNvSpPr txBox="1"/>
          <p:nvPr/>
        </p:nvSpPr>
        <p:spPr>
          <a:xfrm>
            <a:off x="497305" y="2026243"/>
            <a:ext cx="3617495" cy="671915"/>
          </a:xfrm>
          <a:prstGeom prst="rect">
            <a:avLst/>
          </a:prstGeom>
          <a:noFill/>
        </p:spPr>
        <p:txBody>
          <a:bodyPr wrap="square">
            <a:spAutoFit/>
          </a:bodyPr>
          <a:lstStyle/>
          <a:p>
            <a:pPr marL="0" marR="0">
              <a:lnSpc>
                <a:spcPct val="107000"/>
              </a:lnSpc>
              <a:spcBef>
                <a:spcPts val="0"/>
              </a:spcBef>
              <a:spcAft>
                <a:spcPts val="800"/>
              </a:spcAft>
            </a:pP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1: Assuming we are having a 6x6 data:</a:t>
            </a:r>
          </a:p>
        </p:txBody>
      </p:sp>
      <p:pic>
        <p:nvPicPr>
          <p:cNvPr id="12" name="Picture 11">
            <a:extLst>
              <a:ext uri="{FF2B5EF4-FFF2-40B4-BE49-F238E27FC236}">
                <a16:creationId xmlns:a16="http://schemas.microsoft.com/office/drawing/2014/main" id="{BC2A7E52-7882-48C5-B88C-871514AF5A75}"/>
              </a:ext>
            </a:extLst>
          </p:cNvPr>
          <p:cNvPicPr/>
          <p:nvPr/>
        </p:nvPicPr>
        <p:blipFill>
          <a:blip r:embed="rId2"/>
          <a:stretch>
            <a:fillRect/>
          </a:stretch>
        </p:blipFill>
        <p:spPr>
          <a:xfrm>
            <a:off x="581024" y="2735179"/>
            <a:ext cx="2306553" cy="1938338"/>
          </a:xfrm>
          <a:prstGeom prst="rect">
            <a:avLst/>
          </a:prstGeom>
        </p:spPr>
      </p:pic>
      <p:sp>
        <p:nvSpPr>
          <p:cNvPr id="3" name="TextBox 2">
            <a:extLst>
              <a:ext uri="{FF2B5EF4-FFF2-40B4-BE49-F238E27FC236}">
                <a16:creationId xmlns:a16="http://schemas.microsoft.com/office/drawing/2014/main" id="{691E4D69-6FB9-4926-A9AC-59F41A1105E7}"/>
              </a:ext>
            </a:extLst>
          </p:cNvPr>
          <p:cNvSpPr txBox="1"/>
          <p:nvPr/>
        </p:nvSpPr>
        <p:spPr>
          <a:xfrm>
            <a:off x="2887577" y="3381182"/>
            <a:ext cx="767566" cy="646331"/>
          </a:xfrm>
          <a:prstGeom prst="rect">
            <a:avLst/>
          </a:prstGeom>
          <a:noFill/>
        </p:spPr>
        <p:txBody>
          <a:bodyPr wrap="square" rtlCol="0">
            <a:spAutoFit/>
          </a:bodyPr>
          <a:lstStyle/>
          <a:p>
            <a:r>
              <a:rPr lang="en-US" dirty="0">
                <a:solidFill>
                  <a:schemeClr val="bg1"/>
                </a:solidFill>
              </a:rPr>
              <a:t>1: wet</a:t>
            </a:r>
          </a:p>
          <a:p>
            <a:r>
              <a:rPr lang="en-US" dirty="0">
                <a:solidFill>
                  <a:schemeClr val="bg1"/>
                </a:solidFill>
              </a:rPr>
              <a:t>2: dry</a:t>
            </a:r>
          </a:p>
        </p:txBody>
      </p:sp>
    </p:spTree>
    <p:extLst>
      <p:ext uri="{BB962C8B-B14F-4D97-AF65-F5344CB8AC3E}">
        <p14:creationId xmlns:p14="http://schemas.microsoft.com/office/powerpoint/2010/main" val="1624353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7212264"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 How filter works?</a:t>
            </a:r>
            <a:endParaRPr lang="en-US" sz="2400" b="1" dirty="0"/>
          </a:p>
        </p:txBody>
      </p:sp>
      <p:sp>
        <p:nvSpPr>
          <p:cNvPr id="66" name="TextBox 65">
            <a:extLst>
              <a:ext uri="{FF2B5EF4-FFF2-40B4-BE49-F238E27FC236}">
                <a16:creationId xmlns:a16="http://schemas.microsoft.com/office/drawing/2014/main" id="{16E75DA3-D656-EE41-9709-C829AC6421B9}"/>
              </a:ext>
            </a:extLst>
          </p:cNvPr>
          <p:cNvSpPr txBox="1"/>
          <p:nvPr/>
        </p:nvSpPr>
        <p:spPr>
          <a:xfrm>
            <a:off x="237615" y="537918"/>
            <a:ext cx="6094268" cy="261610"/>
          </a:xfrm>
          <a:prstGeom prst="rect">
            <a:avLst/>
          </a:prstGeom>
          <a:noFill/>
        </p:spPr>
        <p:txBody>
          <a:bodyPr wrap="square">
            <a:spAutoFit/>
          </a:bodyPr>
          <a:lstStyle/>
          <a:p>
            <a:r>
              <a:rPr lang="en-US" sz="1100" dirty="0">
                <a:solidFill>
                  <a:schemeClr val="bg1"/>
                </a:solidFill>
              </a:rPr>
              <a:t>https://</a:t>
            </a:r>
            <a:r>
              <a:rPr lang="en-US" sz="1100" dirty="0" err="1">
                <a:solidFill>
                  <a:schemeClr val="bg1"/>
                </a:solidFill>
              </a:rPr>
              <a:t>www.pyimagesearch.com</a:t>
            </a:r>
            <a:r>
              <a:rPr lang="en-US" sz="1100" dirty="0">
                <a:solidFill>
                  <a:schemeClr val="bg1"/>
                </a:solidFill>
              </a:rPr>
              <a:t>/2018/12/31/keras-conv2d-and-convolutional-layers/</a:t>
            </a:r>
          </a:p>
        </p:txBody>
      </p:sp>
      <p:pic>
        <p:nvPicPr>
          <p:cNvPr id="3" name="Picture 2" descr="A map of the world&#10;&#10;Description automatically generated with low confidence">
            <a:extLst>
              <a:ext uri="{FF2B5EF4-FFF2-40B4-BE49-F238E27FC236}">
                <a16:creationId xmlns:a16="http://schemas.microsoft.com/office/drawing/2014/main" id="{E55F220E-8E20-504A-888F-1236CAF960E4}"/>
              </a:ext>
            </a:extLst>
          </p:cNvPr>
          <p:cNvPicPr>
            <a:picLocks noChangeAspect="1"/>
          </p:cNvPicPr>
          <p:nvPr/>
        </p:nvPicPr>
        <p:blipFill>
          <a:blip r:embed="rId2"/>
          <a:stretch>
            <a:fillRect/>
          </a:stretch>
        </p:blipFill>
        <p:spPr>
          <a:xfrm>
            <a:off x="4778530" y="2203371"/>
            <a:ext cx="2072013" cy="2002559"/>
          </a:xfrm>
          <a:prstGeom prst="rect">
            <a:avLst/>
          </a:prstGeom>
        </p:spPr>
      </p:pic>
      <p:pic>
        <p:nvPicPr>
          <p:cNvPr id="6" name="Picture 5">
            <a:extLst>
              <a:ext uri="{FF2B5EF4-FFF2-40B4-BE49-F238E27FC236}">
                <a16:creationId xmlns:a16="http://schemas.microsoft.com/office/drawing/2014/main" id="{EBB13F75-2949-7045-BA04-0F11827A1F68}"/>
              </a:ext>
            </a:extLst>
          </p:cNvPr>
          <p:cNvPicPr>
            <a:picLocks noChangeAspect="1"/>
          </p:cNvPicPr>
          <p:nvPr/>
        </p:nvPicPr>
        <p:blipFill>
          <a:blip r:embed="rId3"/>
          <a:stretch>
            <a:fillRect/>
          </a:stretch>
        </p:blipFill>
        <p:spPr>
          <a:xfrm>
            <a:off x="3896458" y="2171650"/>
            <a:ext cx="419677" cy="399205"/>
          </a:xfrm>
          <a:prstGeom prst="rect">
            <a:avLst/>
          </a:prstGeom>
          <a:ln w="28575">
            <a:solidFill>
              <a:srgbClr val="7030A0"/>
            </a:solidFill>
          </a:ln>
        </p:spPr>
      </p:pic>
      <p:pic>
        <p:nvPicPr>
          <p:cNvPr id="55" name="Picture 54">
            <a:extLst>
              <a:ext uri="{FF2B5EF4-FFF2-40B4-BE49-F238E27FC236}">
                <a16:creationId xmlns:a16="http://schemas.microsoft.com/office/drawing/2014/main" id="{F8C224DE-D756-764A-8A66-00A9BD36F072}"/>
              </a:ext>
            </a:extLst>
          </p:cNvPr>
          <p:cNvPicPr>
            <a:picLocks noChangeAspect="1"/>
          </p:cNvPicPr>
          <p:nvPr/>
        </p:nvPicPr>
        <p:blipFill>
          <a:blip r:embed="rId3"/>
          <a:stretch>
            <a:fillRect/>
          </a:stretch>
        </p:blipFill>
        <p:spPr>
          <a:xfrm>
            <a:off x="3820258" y="2250315"/>
            <a:ext cx="419677" cy="399205"/>
          </a:xfrm>
          <a:prstGeom prst="rect">
            <a:avLst/>
          </a:prstGeom>
          <a:ln w="28575">
            <a:solidFill>
              <a:schemeClr val="accent2">
                <a:lumMod val="60000"/>
                <a:lumOff val="40000"/>
              </a:schemeClr>
            </a:solidFill>
          </a:ln>
        </p:spPr>
      </p:pic>
      <p:pic>
        <p:nvPicPr>
          <p:cNvPr id="56" name="Picture 55">
            <a:extLst>
              <a:ext uri="{FF2B5EF4-FFF2-40B4-BE49-F238E27FC236}">
                <a16:creationId xmlns:a16="http://schemas.microsoft.com/office/drawing/2014/main" id="{1DB7901B-5B07-7B4A-9C3F-C7E4D85AE130}"/>
              </a:ext>
            </a:extLst>
          </p:cNvPr>
          <p:cNvPicPr>
            <a:picLocks noChangeAspect="1"/>
          </p:cNvPicPr>
          <p:nvPr/>
        </p:nvPicPr>
        <p:blipFill>
          <a:blip r:embed="rId3"/>
          <a:stretch>
            <a:fillRect/>
          </a:stretch>
        </p:blipFill>
        <p:spPr>
          <a:xfrm>
            <a:off x="3744058" y="2328980"/>
            <a:ext cx="419677" cy="399205"/>
          </a:xfrm>
          <a:prstGeom prst="rect">
            <a:avLst/>
          </a:prstGeom>
          <a:ln w="28575">
            <a:solidFill>
              <a:srgbClr val="92D050"/>
            </a:solidFill>
          </a:ln>
        </p:spPr>
      </p:pic>
      <p:pic>
        <p:nvPicPr>
          <p:cNvPr id="57" name="Picture 56">
            <a:extLst>
              <a:ext uri="{FF2B5EF4-FFF2-40B4-BE49-F238E27FC236}">
                <a16:creationId xmlns:a16="http://schemas.microsoft.com/office/drawing/2014/main" id="{8E91B1E9-753F-274C-9ADC-A4930C034CE7}"/>
              </a:ext>
            </a:extLst>
          </p:cNvPr>
          <p:cNvPicPr>
            <a:picLocks noChangeAspect="1"/>
          </p:cNvPicPr>
          <p:nvPr/>
        </p:nvPicPr>
        <p:blipFill>
          <a:blip r:embed="rId3"/>
          <a:stretch>
            <a:fillRect/>
          </a:stretch>
        </p:blipFill>
        <p:spPr>
          <a:xfrm>
            <a:off x="3667858" y="2410585"/>
            <a:ext cx="419677" cy="399205"/>
          </a:xfrm>
          <a:prstGeom prst="rect">
            <a:avLst/>
          </a:prstGeom>
          <a:ln w="28575">
            <a:solidFill>
              <a:srgbClr val="FFFF00"/>
            </a:solidFill>
          </a:ln>
        </p:spPr>
      </p:pic>
      <p:pic>
        <p:nvPicPr>
          <p:cNvPr id="59" name="Picture 58">
            <a:extLst>
              <a:ext uri="{FF2B5EF4-FFF2-40B4-BE49-F238E27FC236}">
                <a16:creationId xmlns:a16="http://schemas.microsoft.com/office/drawing/2014/main" id="{8539ADBC-A5FA-6645-AD4C-487545CEAE32}"/>
              </a:ext>
            </a:extLst>
          </p:cNvPr>
          <p:cNvPicPr>
            <a:picLocks noChangeAspect="1"/>
          </p:cNvPicPr>
          <p:nvPr/>
        </p:nvPicPr>
        <p:blipFill>
          <a:blip r:embed="rId3"/>
          <a:stretch>
            <a:fillRect/>
          </a:stretch>
        </p:blipFill>
        <p:spPr>
          <a:xfrm>
            <a:off x="3591658" y="2489250"/>
            <a:ext cx="419677" cy="399205"/>
          </a:xfrm>
          <a:prstGeom prst="rect">
            <a:avLst/>
          </a:prstGeom>
          <a:ln w="28575">
            <a:solidFill>
              <a:schemeClr val="accent3">
                <a:lumMod val="20000"/>
                <a:lumOff val="80000"/>
              </a:schemeClr>
            </a:solidFill>
          </a:ln>
        </p:spPr>
      </p:pic>
      <p:pic>
        <p:nvPicPr>
          <p:cNvPr id="61" name="Picture 60">
            <a:extLst>
              <a:ext uri="{FF2B5EF4-FFF2-40B4-BE49-F238E27FC236}">
                <a16:creationId xmlns:a16="http://schemas.microsoft.com/office/drawing/2014/main" id="{3C161B71-752E-3748-825D-20BA52E5DCAA}"/>
              </a:ext>
            </a:extLst>
          </p:cNvPr>
          <p:cNvPicPr>
            <a:picLocks noChangeAspect="1"/>
          </p:cNvPicPr>
          <p:nvPr/>
        </p:nvPicPr>
        <p:blipFill>
          <a:blip r:embed="rId3"/>
          <a:stretch>
            <a:fillRect/>
          </a:stretch>
        </p:blipFill>
        <p:spPr>
          <a:xfrm>
            <a:off x="3515458" y="2567915"/>
            <a:ext cx="419677" cy="399205"/>
          </a:xfrm>
          <a:prstGeom prst="rect">
            <a:avLst/>
          </a:prstGeom>
          <a:ln w="28575">
            <a:solidFill>
              <a:srgbClr val="FF0000"/>
            </a:solidFill>
          </a:ln>
        </p:spPr>
      </p:pic>
      <p:sp>
        <p:nvSpPr>
          <p:cNvPr id="7" name="TextBox 6">
            <a:extLst>
              <a:ext uri="{FF2B5EF4-FFF2-40B4-BE49-F238E27FC236}">
                <a16:creationId xmlns:a16="http://schemas.microsoft.com/office/drawing/2014/main" id="{38EB0CA0-D568-F34A-B356-A5B0E5E0BBBB}"/>
              </a:ext>
            </a:extLst>
          </p:cNvPr>
          <p:cNvSpPr txBox="1"/>
          <p:nvPr/>
        </p:nvSpPr>
        <p:spPr>
          <a:xfrm>
            <a:off x="3355841" y="3187747"/>
            <a:ext cx="1153391" cy="253916"/>
          </a:xfrm>
          <a:prstGeom prst="rect">
            <a:avLst/>
          </a:prstGeom>
          <a:noFill/>
        </p:spPr>
        <p:txBody>
          <a:bodyPr wrap="square" rtlCol="0">
            <a:spAutoFit/>
          </a:bodyPr>
          <a:lstStyle/>
          <a:p>
            <a:r>
              <a:rPr lang="en-US" sz="1050" dirty="0">
                <a:solidFill>
                  <a:schemeClr val="bg1"/>
                </a:solidFill>
              </a:rPr>
              <a:t>Kernel size</a:t>
            </a:r>
          </a:p>
        </p:txBody>
      </p:sp>
      <p:pic>
        <p:nvPicPr>
          <p:cNvPr id="62" name="Picture 61">
            <a:extLst>
              <a:ext uri="{FF2B5EF4-FFF2-40B4-BE49-F238E27FC236}">
                <a16:creationId xmlns:a16="http://schemas.microsoft.com/office/drawing/2014/main" id="{819EB678-7116-ED45-A638-E743BF9A9C61}"/>
              </a:ext>
            </a:extLst>
          </p:cNvPr>
          <p:cNvPicPr>
            <a:picLocks noChangeAspect="1"/>
          </p:cNvPicPr>
          <p:nvPr/>
        </p:nvPicPr>
        <p:blipFill>
          <a:blip r:embed="rId3"/>
          <a:stretch>
            <a:fillRect/>
          </a:stretch>
        </p:blipFill>
        <p:spPr>
          <a:xfrm>
            <a:off x="5007130" y="2570855"/>
            <a:ext cx="419677" cy="399205"/>
          </a:xfrm>
          <a:prstGeom prst="rect">
            <a:avLst/>
          </a:prstGeom>
          <a:ln w="28575">
            <a:solidFill>
              <a:srgbClr val="FF0000"/>
            </a:solidFill>
          </a:ln>
        </p:spPr>
      </p:pic>
      <p:cxnSp>
        <p:nvCxnSpPr>
          <p:cNvPr id="9" name="Straight Connector 8">
            <a:extLst>
              <a:ext uri="{FF2B5EF4-FFF2-40B4-BE49-F238E27FC236}">
                <a16:creationId xmlns:a16="http://schemas.microsoft.com/office/drawing/2014/main" id="{CB10ACE6-3C46-7948-881C-ED3E5A08574F}"/>
              </a:ext>
            </a:extLst>
          </p:cNvPr>
          <p:cNvCxnSpPr>
            <a:stCxn id="61" idx="3"/>
            <a:endCxn id="62" idx="1"/>
          </p:cNvCxnSpPr>
          <p:nvPr/>
        </p:nvCxnSpPr>
        <p:spPr>
          <a:xfrm>
            <a:off x="3935135" y="2767518"/>
            <a:ext cx="1071995" cy="2940"/>
          </a:xfrm>
          <a:prstGeom prst="line">
            <a:avLst/>
          </a:prstGeom>
          <a:ln w="127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7B5BFFE7-E272-3946-A4B7-2523BA9AB2FA}"/>
              </a:ext>
            </a:extLst>
          </p:cNvPr>
          <p:cNvSpPr txBox="1"/>
          <p:nvPr/>
        </p:nvSpPr>
        <p:spPr>
          <a:xfrm>
            <a:off x="235883" y="718722"/>
            <a:ext cx="6096000" cy="261610"/>
          </a:xfrm>
          <a:prstGeom prst="rect">
            <a:avLst/>
          </a:prstGeom>
          <a:noFill/>
        </p:spPr>
        <p:txBody>
          <a:bodyPr wrap="square">
            <a:spAutoFit/>
          </a:bodyPr>
          <a:lstStyle/>
          <a:p>
            <a:r>
              <a:rPr lang="en-US" sz="1050" dirty="0">
                <a:solidFill>
                  <a:schemeClr val="bg1"/>
                </a:solidFill>
              </a:rPr>
              <a:t>https://</a:t>
            </a:r>
            <a:r>
              <a:rPr lang="en-US" sz="1050" dirty="0" err="1">
                <a:solidFill>
                  <a:schemeClr val="bg1"/>
                </a:solidFill>
              </a:rPr>
              <a:t>stackoverflow.com</a:t>
            </a:r>
            <a:r>
              <a:rPr lang="en-US" sz="1050" dirty="0">
                <a:solidFill>
                  <a:schemeClr val="bg1"/>
                </a:solidFill>
              </a:rPr>
              <a:t>/questions/43306323/keras-conv2d-and-input-channels</a:t>
            </a:r>
          </a:p>
        </p:txBody>
      </p:sp>
      <p:sp>
        <p:nvSpPr>
          <p:cNvPr id="23" name="Left Brace 22">
            <a:extLst>
              <a:ext uri="{FF2B5EF4-FFF2-40B4-BE49-F238E27FC236}">
                <a16:creationId xmlns:a16="http://schemas.microsoft.com/office/drawing/2014/main" id="{88E2ED4D-7E5E-BF40-8517-4ACD3A13D8C8}"/>
              </a:ext>
            </a:extLst>
          </p:cNvPr>
          <p:cNvSpPr/>
          <p:nvPr/>
        </p:nvSpPr>
        <p:spPr>
          <a:xfrm rot="2413961">
            <a:off x="3478978" y="2002923"/>
            <a:ext cx="158975" cy="561056"/>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TextBox 94">
            <a:extLst>
              <a:ext uri="{FF2B5EF4-FFF2-40B4-BE49-F238E27FC236}">
                <a16:creationId xmlns:a16="http://schemas.microsoft.com/office/drawing/2014/main" id="{DE5CF6B7-A7F1-C947-85FD-BCE2DDD2D77D}"/>
              </a:ext>
            </a:extLst>
          </p:cNvPr>
          <p:cNvSpPr txBox="1"/>
          <p:nvPr/>
        </p:nvSpPr>
        <p:spPr>
          <a:xfrm>
            <a:off x="2397569" y="1817596"/>
            <a:ext cx="1153391" cy="738664"/>
          </a:xfrm>
          <a:prstGeom prst="rect">
            <a:avLst/>
          </a:prstGeom>
          <a:noFill/>
        </p:spPr>
        <p:txBody>
          <a:bodyPr wrap="square" rtlCol="0">
            <a:spAutoFit/>
          </a:bodyPr>
          <a:lstStyle/>
          <a:p>
            <a:r>
              <a:rPr lang="en-US" sz="1050" dirty="0">
                <a:solidFill>
                  <a:schemeClr val="bg1"/>
                </a:solidFill>
              </a:rPr>
              <a:t>number of filters/kernels to be applied to the training data </a:t>
            </a:r>
          </a:p>
        </p:txBody>
      </p:sp>
      <p:sp>
        <p:nvSpPr>
          <p:cNvPr id="96" name="Left Brace 95">
            <a:extLst>
              <a:ext uri="{FF2B5EF4-FFF2-40B4-BE49-F238E27FC236}">
                <a16:creationId xmlns:a16="http://schemas.microsoft.com/office/drawing/2014/main" id="{5F71E6E6-725F-E245-8476-4D9E0B1C5D69}"/>
              </a:ext>
            </a:extLst>
          </p:cNvPr>
          <p:cNvSpPr/>
          <p:nvPr/>
        </p:nvSpPr>
        <p:spPr>
          <a:xfrm rot="16200000">
            <a:off x="3658999" y="2876508"/>
            <a:ext cx="132178" cy="419678"/>
          </a:xfrm>
          <a:prstGeom prst="leftBrace">
            <a:avLst/>
          </a:prstGeom>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7591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7212264"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 How filter works?</a:t>
            </a:r>
            <a:endParaRPr lang="en-US" sz="2400" b="1" dirty="0"/>
          </a:p>
        </p:txBody>
      </p:sp>
      <p:sp>
        <p:nvSpPr>
          <p:cNvPr id="66" name="TextBox 65">
            <a:extLst>
              <a:ext uri="{FF2B5EF4-FFF2-40B4-BE49-F238E27FC236}">
                <a16:creationId xmlns:a16="http://schemas.microsoft.com/office/drawing/2014/main" id="{16E75DA3-D656-EE41-9709-C829AC6421B9}"/>
              </a:ext>
            </a:extLst>
          </p:cNvPr>
          <p:cNvSpPr txBox="1"/>
          <p:nvPr/>
        </p:nvSpPr>
        <p:spPr>
          <a:xfrm>
            <a:off x="237615" y="537918"/>
            <a:ext cx="6094268" cy="261610"/>
          </a:xfrm>
          <a:prstGeom prst="rect">
            <a:avLst/>
          </a:prstGeom>
          <a:noFill/>
        </p:spPr>
        <p:txBody>
          <a:bodyPr wrap="square">
            <a:spAutoFit/>
          </a:bodyPr>
          <a:lstStyle/>
          <a:p>
            <a:r>
              <a:rPr lang="en-US" sz="1100" dirty="0">
                <a:solidFill>
                  <a:schemeClr val="bg1"/>
                </a:solidFill>
              </a:rPr>
              <a:t>https://</a:t>
            </a:r>
            <a:r>
              <a:rPr lang="en-US" sz="1100" dirty="0" err="1">
                <a:solidFill>
                  <a:schemeClr val="bg1"/>
                </a:solidFill>
              </a:rPr>
              <a:t>www.pyimagesearch.com</a:t>
            </a:r>
            <a:r>
              <a:rPr lang="en-US" sz="1100" dirty="0">
                <a:solidFill>
                  <a:schemeClr val="bg1"/>
                </a:solidFill>
              </a:rPr>
              <a:t>/2018/12/31/keras-conv2d-and-convolutional-layers/</a:t>
            </a:r>
          </a:p>
        </p:txBody>
      </p:sp>
      <p:pic>
        <p:nvPicPr>
          <p:cNvPr id="92" name="Picture 91">
            <a:extLst>
              <a:ext uri="{FF2B5EF4-FFF2-40B4-BE49-F238E27FC236}">
                <a16:creationId xmlns:a16="http://schemas.microsoft.com/office/drawing/2014/main" id="{38F7879A-B8DD-B747-AE3C-FC81A7C4635C}"/>
              </a:ext>
            </a:extLst>
          </p:cNvPr>
          <p:cNvPicPr>
            <a:picLocks noChangeAspect="1"/>
          </p:cNvPicPr>
          <p:nvPr/>
        </p:nvPicPr>
        <p:blipFill>
          <a:blip r:embed="rId2"/>
          <a:stretch>
            <a:fillRect/>
          </a:stretch>
        </p:blipFill>
        <p:spPr>
          <a:xfrm>
            <a:off x="5769841" y="2916833"/>
            <a:ext cx="419677" cy="399205"/>
          </a:xfrm>
          <a:prstGeom prst="rect">
            <a:avLst/>
          </a:prstGeom>
          <a:ln w="28575">
            <a:solidFill>
              <a:srgbClr val="FF0000"/>
            </a:solidFill>
          </a:ln>
        </p:spPr>
      </p:pic>
      <p:pic>
        <p:nvPicPr>
          <p:cNvPr id="19" name="Picture 18" descr="Shape&#10;&#10;Description automatically generated">
            <a:extLst>
              <a:ext uri="{FF2B5EF4-FFF2-40B4-BE49-F238E27FC236}">
                <a16:creationId xmlns:a16="http://schemas.microsoft.com/office/drawing/2014/main" id="{7A160784-40FE-AE44-8B99-7B4BC37D7484}"/>
              </a:ext>
            </a:extLst>
          </p:cNvPr>
          <p:cNvPicPr>
            <a:picLocks noChangeAspect="1"/>
          </p:cNvPicPr>
          <p:nvPr/>
        </p:nvPicPr>
        <p:blipFill>
          <a:blip r:embed="rId3"/>
          <a:stretch>
            <a:fillRect/>
          </a:stretch>
        </p:blipFill>
        <p:spPr>
          <a:xfrm>
            <a:off x="6620015" y="2438963"/>
            <a:ext cx="2928002" cy="1365792"/>
          </a:xfrm>
          <a:prstGeom prst="rect">
            <a:avLst/>
          </a:prstGeom>
          <a:ln w="28575">
            <a:solidFill>
              <a:srgbClr val="FF0000"/>
            </a:solidFill>
          </a:ln>
        </p:spPr>
      </p:pic>
      <p:sp>
        <p:nvSpPr>
          <p:cNvPr id="20" name="TextBox 19">
            <a:extLst>
              <a:ext uri="{FF2B5EF4-FFF2-40B4-BE49-F238E27FC236}">
                <a16:creationId xmlns:a16="http://schemas.microsoft.com/office/drawing/2014/main" id="{DF5F3EF3-A641-CF4E-AF05-5715B3CE2EA2}"/>
              </a:ext>
            </a:extLst>
          </p:cNvPr>
          <p:cNvSpPr txBox="1"/>
          <p:nvPr/>
        </p:nvSpPr>
        <p:spPr>
          <a:xfrm>
            <a:off x="5682159" y="4161329"/>
            <a:ext cx="4885395" cy="584775"/>
          </a:xfrm>
          <a:prstGeom prst="rect">
            <a:avLst/>
          </a:prstGeom>
          <a:noFill/>
        </p:spPr>
        <p:txBody>
          <a:bodyPr wrap="square" rtlCol="0">
            <a:spAutoFit/>
          </a:bodyPr>
          <a:lstStyle/>
          <a:p>
            <a:r>
              <a:rPr lang="en-US" sz="1600" dirty="0">
                <a:solidFill>
                  <a:schemeClr val="bg1"/>
                </a:solidFill>
              </a:rPr>
              <a:t>in Conv2D, a filter actually is 3D which contains the depth of the image (in this case the depth is 5)</a:t>
            </a:r>
          </a:p>
        </p:txBody>
      </p:sp>
      <p:sp>
        <p:nvSpPr>
          <p:cNvPr id="21" name="TextBox 20">
            <a:extLst>
              <a:ext uri="{FF2B5EF4-FFF2-40B4-BE49-F238E27FC236}">
                <a16:creationId xmlns:a16="http://schemas.microsoft.com/office/drawing/2014/main" id="{3409638D-840E-5A4C-8EB9-A0D6D308EC17}"/>
              </a:ext>
            </a:extLst>
          </p:cNvPr>
          <p:cNvSpPr txBox="1"/>
          <p:nvPr/>
        </p:nvSpPr>
        <p:spPr>
          <a:xfrm>
            <a:off x="6230165" y="2795537"/>
            <a:ext cx="389850" cy="584775"/>
          </a:xfrm>
          <a:prstGeom prst="rect">
            <a:avLst/>
          </a:prstGeom>
          <a:noFill/>
        </p:spPr>
        <p:txBody>
          <a:bodyPr wrap="none" rtlCol="0">
            <a:spAutoFit/>
          </a:bodyPr>
          <a:lstStyle/>
          <a:p>
            <a:r>
              <a:rPr lang="en-US" sz="3200" dirty="0">
                <a:solidFill>
                  <a:schemeClr val="bg1"/>
                </a:solidFill>
              </a:rPr>
              <a:t>=</a:t>
            </a:r>
          </a:p>
        </p:txBody>
      </p:sp>
      <p:sp>
        <p:nvSpPr>
          <p:cNvPr id="94" name="TextBox 93">
            <a:extLst>
              <a:ext uri="{FF2B5EF4-FFF2-40B4-BE49-F238E27FC236}">
                <a16:creationId xmlns:a16="http://schemas.microsoft.com/office/drawing/2014/main" id="{7B5BFFE7-E272-3946-A4B7-2523BA9AB2FA}"/>
              </a:ext>
            </a:extLst>
          </p:cNvPr>
          <p:cNvSpPr txBox="1"/>
          <p:nvPr/>
        </p:nvSpPr>
        <p:spPr>
          <a:xfrm>
            <a:off x="235883" y="718722"/>
            <a:ext cx="6096000" cy="261610"/>
          </a:xfrm>
          <a:prstGeom prst="rect">
            <a:avLst/>
          </a:prstGeom>
          <a:noFill/>
        </p:spPr>
        <p:txBody>
          <a:bodyPr wrap="square">
            <a:spAutoFit/>
          </a:bodyPr>
          <a:lstStyle/>
          <a:p>
            <a:r>
              <a:rPr lang="en-US" sz="1050" dirty="0">
                <a:solidFill>
                  <a:schemeClr val="bg1"/>
                </a:solidFill>
              </a:rPr>
              <a:t>https://</a:t>
            </a:r>
            <a:r>
              <a:rPr lang="en-US" sz="1050" dirty="0" err="1">
                <a:solidFill>
                  <a:schemeClr val="bg1"/>
                </a:solidFill>
              </a:rPr>
              <a:t>stackoverflow.com</a:t>
            </a:r>
            <a:r>
              <a:rPr lang="en-US" sz="1050" dirty="0">
                <a:solidFill>
                  <a:schemeClr val="bg1"/>
                </a:solidFill>
              </a:rPr>
              <a:t>/questions/43306323/keras-conv2d-and-input-channels</a:t>
            </a:r>
          </a:p>
        </p:txBody>
      </p:sp>
      <p:pic>
        <p:nvPicPr>
          <p:cNvPr id="3" name="Picture 2" descr="A screenshot of a computer&#10;&#10;Description automatically generated with low confidence">
            <a:extLst>
              <a:ext uri="{FF2B5EF4-FFF2-40B4-BE49-F238E27FC236}">
                <a16:creationId xmlns:a16="http://schemas.microsoft.com/office/drawing/2014/main" id="{C75992DD-D4E5-6B4F-8231-C2A6DABBD04C}"/>
              </a:ext>
            </a:extLst>
          </p:cNvPr>
          <p:cNvPicPr>
            <a:picLocks noChangeAspect="1"/>
          </p:cNvPicPr>
          <p:nvPr/>
        </p:nvPicPr>
        <p:blipFill>
          <a:blip r:embed="rId4"/>
          <a:stretch>
            <a:fillRect/>
          </a:stretch>
        </p:blipFill>
        <p:spPr>
          <a:xfrm>
            <a:off x="683487" y="2130136"/>
            <a:ext cx="4685510" cy="2501123"/>
          </a:xfrm>
          <a:prstGeom prst="rect">
            <a:avLst/>
          </a:prstGeom>
          <a:ln>
            <a:solidFill>
              <a:schemeClr val="bg1"/>
            </a:solidFill>
          </a:ln>
        </p:spPr>
      </p:pic>
    </p:spTree>
    <p:extLst>
      <p:ext uri="{BB962C8B-B14F-4D97-AF65-F5344CB8AC3E}">
        <p14:creationId xmlns:p14="http://schemas.microsoft.com/office/powerpoint/2010/main" val="1004405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7212264"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 How filter works?</a:t>
            </a:r>
            <a:endParaRPr lang="en-US" sz="2400" b="1" dirty="0"/>
          </a:p>
        </p:txBody>
      </p:sp>
      <p:sp>
        <p:nvSpPr>
          <p:cNvPr id="66" name="TextBox 65">
            <a:extLst>
              <a:ext uri="{FF2B5EF4-FFF2-40B4-BE49-F238E27FC236}">
                <a16:creationId xmlns:a16="http://schemas.microsoft.com/office/drawing/2014/main" id="{16E75DA3-D656-EE41-9709-C829AC6421B9}"/>
              </a:ext>
            </a:extLst>
          </p:cNvPr>
          <p:cNvSpPr txBox="1"/>
          <p:nvPr/>
        </p:nvSpPr>
        <p:spPr>
          <a:xfrm>
            <a:off x="237615" y="537918"/>
            <a:ext cx="6094268" cy="261610"/>
          </a:xfrm>
          <a:prstGeom prst="rect">
            <a:avLst/>
          </a:prstGeom>
          <a:noFill/>
        </p:spPr>
        <p:txBody>
          <a:bodyPr wrap="square">
            <a:spAutoFit/>
          </a:bodyPr>
          <a:lstStyle/>
          <a:p>
            <a:r>
              <a:rPr lang="en-US" sz="1100" dirty="0">
                <a:solidFill>
                  <a:schemeClr val="bg1"/>
                </a:solidFill>
              </a:rPr>
              <a:t>https://</a:t>
            </a:r>
            <a:r>
              <a:rPr lang="en-US" sz="1100" dirty="0" err="1">
                <a:solidFill>
                  <a:schemeClr val="bg1"/>
                </a:solidFill>
              </a:rPr>
              <a:t>www.pyimagesearch.com</a:t>
            </a:r>
            <a:r>
              <a:rPr lang="en-US" sz="1100" dirty="0">
                <a:solidFill>
                  <a:schemeClr val="bg1"/>
                </a:solidFill>
              </a:rPr>
              <a:t>/2018/12/31/keras-conv2d-and-convolutional-layers/</a:t>
            </a:r>
          </a:p>
        </p:txBody>
      </p:sp>
      <p:pic>
        <p:nvPicPr>
          <p:cNvPr id="92" name="Picture 91">
            <a:extLst>
              <a:ext uri="{FF2B5EF4-FFF2-40B4-BE49-F238E27FC236}">
                <a16:creationId xmlns:a16="http://schemas.microsoft.com/office/drawing/2014/main" id="{38F7879A-B8DD-B747-AE3C-FC81A7C4635C}"/>
              </a:ext>
            </a:extLst>
          </p:cNvPr>
          <p:cNvPicPr>
            <a:picLocks noChangeAspect="1"/>
          </p:cNvPicPr>
          <p:nvPr/>
        </p:nvPicPr>
        <p:blipFill>
          <a:blip r:embed="rId2"/>
          <a:stretch>
            <a:fillRect/>
          </a:stretch>
        </p:blipFill>
        <p:spPr>
          <a:xfrm>
            <a:off x="2873011" y="2469757"/>
            <a:ext cx="419677" cy="399205"/>
          </a:xfrm>
          <a:prstGeom prst="rect">
            <a:avLst/>
          </a:prstGeom>
          <a:ln w="28575">
            <a:solidFill>
              <a:srgbClr val="FF0000"/>
            </a:solidFill>
          </a:ln>
        </p:spPr>
      </p:pic>
      <p:pic>
        <p:nvPicPr>
          <p:cNvPr id="19" name="Picture 18" descr="Shape&#10;&#10;Description automatically generated">
            <a:extLst>
              <a:ext uri="{FF2B5EF4-FFF2-40B4-BE49-F238E27FC236}">
                <a16:creationId xmlns:a16="http://schemas.microsoft.com/office/drawing/2014/main" id="{7A160784-40FE-AE44-8B99-7B4BC37D7484}"/>
              </a:ext>
            </a:extLst>
          </p:cNvPr>
          <p:cNvPicPr>
            <a:picLocks noChangeAspect="1"/>
          </p:cNvPicPr>
          <p:nvPr/>
        </p:nvPicPr>
        <p:blipFill>
          <a:blip r:embed="rId3"/>
          <a:stretch>
            <a:fillRect/>
          </a:stretch>
        </p:blipFill>
        <p:spPr>
          <a:xfrm>
            <a:off x="3800475" y="2186066"/>
            <a:ext cx="2042723" cy="952846"/>
          </a:xfrm>
          <a:prstGeom prst="rect">
            <a:avLst/>
          </a:prstGeom>
          <a:ln w="28575">
            <a:solidFill>
              <a:srgbClr val="FF0000"/>
            </a:solidFill>
          </a:ln>
        </p:spPr>
      </p:pic>
      <p:sp>
        <p:nvSpPr>
          <p:cNvPr id="20" name="TextBox 19">
            <a:extLst>
              <a:ext uri="{FF2B5EF4-FFF2-40B4-BE49-F238E27FC236}">
                <a16:creationId xmlns:a16="http://schemas.microsoft.com/office/drawing/2014/main" id="{DF5F3EF3-A641-CF4E-AF05-5715B3CE2EA2}"/>
              </a:ext>
            </a:extLst>
          </p:cNvPr>
          <p:cNvSpPr txBox="1"/>
          <p:nvPr/>
        </p:nvSpPr>
        <p:spPr>
          <a:xfrm>
            <a:off x="2935108" y="3317401"/>
            <a:ext cx="2835508" cy="600164"/>
          </a:xfrm>
          <a:prstGeom prst="rect">
            <a:avLst/>
          </a:prstGeom>
          <a:noFill/>
        </p:spPr>
        <p:txBody>
          <a:bodyPr wrap="square" rtlCol="0">
            <a:spAutoFit/>
          </a:bodyPr>
          <a:lstStyle/>
          <a:p>
            <a:r>
              <a:rPr lang="en-US" sz="1100" dirty="0">
                <a:solidFill>
                  <a:schemeClr val="bg1"/>
                </a:solidFill>
              </a:rPr>
              <a:t>in Conv2D, a filter actually is 3D which contains the depth of the image (in this case the depth is 5)</a:t>
            </a:r>
          </a:p>
        </p:txBody>
      </p:sp>
      <p:sp>
        <p:nvSpPr>
          <p:cNvPr id="21" name="TextBox 20">
            <a:extLst>
              <a:ext uri="{FF2B5EF4-FFF2-40B4-BE49-F238E27FC236}">
                <a16:creationId xmlns:a16="http://schemas.microsoft.com/office/drawing/2014/main" id="{3409638D-840E-5A4C-8EB9-A0D6D308EC17}"/>
              </a:ext>
            </a:extLst>
          </p:cNvPr>
          <p:cNvSpPr txBox="1"/>
          <p:nvPr/>
        </p:nvSpPr>
        <p:spPr>
          <a:xfrm>
            <a:off x="3333335" y="2348461"/>
            <a:ext cx="389850" cy="584775"/>
          </a:xfrm>
          <a:prstGeom prst="rect">
            <a:avLst/>
          </a:prstGeom>
          <a:noFill/>
        </p:spPr>
        <p:txBody>
          <a:bodyPr wrap="none" rtlCol="0">
            <a:spAutoFit/>
          </a:bodyPr>
          <a:lstStyle/>
          <a:p>
            <a:r>
              <a:rPr lang="en-US" sz="3200" dirty="0">
                <a:solidFill>
                  <a:schemeClr val="bg1"/>
                </a:solidFill>
              </a:rPr>
              <a:t>=</a:t>
            </a:r>
          </a:p>
        </p:txBody>
      </p:sp>
      <p:sp>
        <p:nvSpPr>
          <p:cNvPr id="94" name="TextBox 93">
            <a:extLst>
              <a:ext uri="{FF2B5EF4-FFF2-40B4-BE49-F238E27FC236}">
                <a16:creationId xmlns:a16="http://schemas.microsoft.com/office/drawing/2014/main" id="{7B5BFFE7-E272-3946-A4B7-2523BA9AB2FA}"/>
              </a:ext>
            </a:extLst>
          </p:cNvPr>
          <p:cNvSpPr txBox="1"/>
          <p:nvPr/>
        </p:nvSpPr>
        <p:spPr>
          <a:xfrm>
            <a:off x="235883" y="718722"/>
            <a:ext cx="6096000" cy="261610"/>
          </a:xfrm>
          <a:prstGeom prst="rect">
            <a:avLst/>
          </a:prstGeom>
          <a:noFill/>
        </p:spPr>
        <p:txBody>
          <a:bodyPr wrap="square">
            <a:spAutoFit/>
          </a:bodyPr>
          <a:lstStyle/>
          <a:p>
            <a:r>
              <a:rPr lang="en-US" sz="1050" dirty="0">
                <a:solidFill>
                  <a:schemeClr val="bg1"/>
                </a:solidFill>
              </a:rPr>
              <a:t>https://</a:t>
            </a:r>
            <a:r>
              <a:rPr lang="en-US" sz="1050" dirty="0" err="1">
                <a:solidFill>
                  <a:schemeClr val="bg1"/>
                </a:solidFill>
              </a:rPr>
              <a:t>stackoverflow.com</a:t>
            </a:r>
            <a:r>
              <a:rPr lang="en-US" sz="1050" dirty="0">
                <a:solidFill>
                  <a:schemeClr val="bg1"/>
                </a:solidFill>
              </a:rPr>
              <a:t>/questions/43306323/keras-conv2d-and-input-channels</a:t>
            </a:r>
          </a:p>
        </p:txBody>
      </p:sp>
      <p:pic>
        <p:nvPicPr>
          <p:cNvPr id="25" name="Picture 24" descr="A screenshot of a computer&#10;&#10;Description automatically generated with low confidence">
            <a:extLst>
              <a:ext uri="{FF2B5EF4-FFF2-40B4-BE49-F238E27FC236}">
                <a16:creationId xmlns:a16="http://schemas.microsoft.com/office/drawing/2014/main" id="{37F06557-868C-004E-A7F1-553F4BB74C1D}"/>
              </a:ext>
            </a:extLst>
          </p:cNvPr>
          <p:cNvPicPr>
            <a:picLocks noChangeAspect="1"/>
          </p:cNvPicPr>
          <p:nvPr/>
        </p:nvPicPr>
        <p:blipFill>
          <a:blip r:embed="rId4"/>
          <a:stretch>
            <a:fillRect/>
          </a:stretch>
        </p:blipFill>
        <p:spPr>
          <a:xfrm>
            <a:off x="152432" y="2104223"/>
            <a:ext cx="2337761" cy="1234338"/>
          </a:xfrm>
          <a:prstGeom prst="rect">
            <a:avLst/>
          </a:prstGeom>
          <a:ln>
            <a:solidFill>
              <a:schemeClr val="bg1"/>
            </a:solidFill>
          </a:ln>
        </p:spPr>
      </p:pic>
      <p:sp>
        <p:nvSpPr>
          <p:cNvPr id="2" name="TextBox 1">
            <a:extLst>
              <a:ext uri="{FF2B5EF4-FFF2-40B4-BE49-F238E27FC236}">
                <a16:creationId xmlns:a16="http://schemas.microsoft.com/office/drawing/2014/main" id="{D9C6EB1D-66B3-B740-A2B0-A37F43EA5973}"/>
              </a:ext>
            </a:extLst>
          </p:cNvPr>
          <p:cNvSpPr txBox="1"/>
          <p:nvPr/>
        </p:nvSpPr>
        <p:spPr>
          <a:xfrm>
            <a:off x="80228" y="1013764"/>
            <a:ext cx="2298321" cy="369332"/>
          </a:xfrm>
          <a:prstGeom prst="rect">
            <a:avLst/>
          </a:prstGeom>
          <a:noFill/>
        </p:spPr>
        <p:txBody>
          <a:bodyPr wrap="none" rtlCol="0">
            <a:spAutoFit/>
          </a:bodyPr>
          <a:lstStyle/>
          <a:p>
            <a:r>
              <a:rPr lang="en-US" b="1" dirty="0">
                <a:solidFill>
                  <a:schemeClr val="bg1"/>
                </a:solidFill>
              </a:rPr>
              <a:t>How the filter works ?</a:t>
            </a:r>
          </a:p>
        </p:txBody>
      </p:sp>
      <p:pic>
        <p:nvPicPr>
          <p:cNvPr id="12" name="Picture 11" descr="Map&#10;&#10;Description automatically generated">
            <a:extLst>
              <a:ext uri="{FF2B5EF4-FFF2-40B4-BE49-F238E27FC236}">
                <a16:creationId xmlns:a16="http://schemas.microsoft.com/office/drawing/2014/main" id="{9E76B7AE-A28E-C940-BD8A-AA88F804103B}"/>
              </a:ext>
            </a:extLst>
          </p:cNvPr>
          <p:cNvPicPr>
            <a:picLocks noChangeAspect="1"/>
          </p:cNvPicPr>
          <p:nvPr/>
        </p:nvPicPr>
        <p:blipFill>
          <a:blip r:embed="rId5"/>
          <a:stretch>
            <a:fillRect/>
          </a:stretch>
        </p:blipFill>
        <p:spPr>
          <a:xfrm>
            <a:off x="8196124" y="1303712"/>
            <a:ext cx="632034" cy="663998"/>
          </a:xfrm>
          <a:prstGeom prst="rect">
            <a:avLst/>
          </a:prstGeom>
          <a:ln w="19050">
            <a:solidFill>
              <a:schemeClr val="tx1"/>
            </a:solidFill>
          </a:ln>
        </p:spPr>
      </p:pic>
      <p:pic>
        <p:nvPicPr>
          <p:cNvPr id="17" name="Picture 16">
            <a:extLst>
              <a:ext uri="{FF2B5EF4-FFF2-40B4-BE49-F238E27FC236}">
                <a16:creationId xmlns:a16="http://schemas.microsoft.com/office/drawing/2014/main" id="{2A42DCE2-AA1C-9940-AFF3-49BF6159D556}"/>
              </a:ext>
            </a:extLst>
          </p:cNvPr>
          <p:cNvPicPr>
            <a:picLocks noChangeAspect="1"/>
          </p:cNvPicPr>
          <p:nvPr/>
        </p:nvPicPr>
        <p:blipFill>
          <a:blip r:embed="rId2"/>
          <a:stretch>
            <a:fillRect/>
          </a:stretch>
        </p:blipFill>
        <p:spPr>
          <a:xfrm>
            <a:off x="8366960" y="2414058"/>
            <a:ext cx="419677" cy="399205"/>
          </a:xfrm>
          <a:prstGeom prst="rect">
            <a:avLst/>
          </a:prstGeom>
          <a:ln w="28575">
            <a:solidFill>
              <a:srgbClr val="FF0000"/>
            </a:solidFill>
          </a:ln>
        </p:spPr>
      </p:pic>
      <p:pic>
        <p:nvPicPr>
          <p:cNvPr id="18" name="Picture 17">
            <a:extLst>
              <a:ext uri="{FF2B5EF4-FFF2-40B4-BE49-F238E27FC236}">
                <a16:creationId xmlns:a16="http://schemas.microsoft.com/office/drawing/2014/main" id="{A94A14E5-A054-A147-8BEC-6589B6F5947F}"/>
              </a:ext>
            </a:extLst>
          </p:cNvPr>
          <p:cNvPicPr>
            <a:picLocks noChangeAspect="1"/>
          </p:cNvPicPr>
          <p:nvPr/>
        </p:nvPicPr>
        <p:blipFill>
          <a:blip r:embed="rId2"/>
          <a:stretch>
            <a:fillRect/>
          </a:stretch>
        </p:blipFill>
        <p:spPr>
          <a:xfrm>
            <a:off x="8237644" y="1361436"/>
            <a:ext cx="129316" cy="123008"/>
          </a:xfrm>
          <a:prstGeom prst="rect">
            <a:avLst/>
          </a:prstGeom>
          <a:ln w="28575">
            <a:solidFill>
              <a:srgbClr val="FF0000"/>
            </a:solidFill>
          </a:ln>
        </p:spPr>
      </p:pic>
      <p:pic>
        <p:nvPicPr>
          <p:cNvPr id="23" name="Picture 22" descr="Map&#10;&#10;Description automatically generated">
            <a:extLst>
              <a:ext uri="{FF2B5EF4-FFF2-40B4-BE49-F238E27FC236}">
                <a16:creationId xmlns:a16="http://schemas.microsoft.com/office/drawing/2014/main" id="{7D8E6DF8-677D-F043-ACF8-0E591FB66EEF}"/>
              </a:ext>
            </a:extLst>
          </p:cNvPr>
          <p:cNvPicPr>
            <a:picLocks noChangeAspect="1"/>
          </p:cNvPicPr>
          <p:nvPr/>
        </p:nvPicPr>
        <p:blipFill>
          <a:blip r:embed="rId5"/>
          <a:stretch>
            <a:fillRect/>
          </a:stretch>
        </p:blipFill>
        <p:spPr>
          <a:xfrm>
            <a:off x="8894079" y="1296651"/>
            <a:ext cx="632034" cy="663998"/>
          </a:xfrm>
          <a:prstGeom prst="rect">
            <a:avLst/>
          </a:prstGeom>
          <a:ln w="19050">
            <a:solidFill>
              <a:schemeClr val="tx1"/>
            </a:solidFill>
          </a:ln>
        </p:spPr>
      </p:pic>
      <p:pic>
        <p:nvPicPr>
          <p:cNvPr id="24" name="Picture 23">
            <a:extLst>
              <a:ext uri="{FF2B5EF4-FFF2-40B4-BE49-F238E27FC236}">
                <a16:creationId xmlns:a16="http://schemas.microsoft.com/office/drawing/2014/main" id="{B9545DC2-A8CD-184D-AF7D-A86D9D1B8B3D}"/>
              </a:ext>
            </a:extLst>
          </p:cNvPr>
          <p:cNvPicPr>
            <a:picLocks noChangeAspect="1"/>
          </p:cNvPicPr>
          <p:nvPr/>
        </p:nvPicPr>
        <p:blipFill>
          <a:blip r:embed="rId2"/>
          <a:stretch>
            <a:fillRect/>
          </a:stretch>
        </p:blipFill>
        <p:spPr>
          <a:xfrm>
            <a:off x="9064915" y="2406997"/>
            <a:ext cx="419677" cy="399205"/>
          </a:xfrm>
          <a:prstGeom prst="rect">
            <a:avLst/>
          </a:prstGeom>
          <a:ln w="28575">
            <a:solidFill>
              <a:srgbClr val="FF0000"/>
            </a:solidFill>
          </a:ln>
        </p:spPr>
      </p:pic>
      <p:pic>
        <p:nvPicPr>
          <p:cNvPr id="26" name="Picture 25">
            <a:extLst>
              <a:ext uri="{FF2B5EF4-FFF2-40B4-BE49-F238E27FC236}">
                <a16:creationId xmlns:a16="http://schemas.microsoft.com/office/drawing/2014/main" id="{A6B78494-D00E-FB43-AD02-F5181C2A8432}"/>
              </a:ext>
            </a:extLst>
          </p:cNvPr>
          <p:cNvPicPr>
            <a:picLocks noChangeAspect="1"/>
          </p:cNvPicPr>
          <p:nvPr/>
        </p:nvPicPr>
        <p:blipFill>
          <a:blip r:embed="rId2"/>
          <a:stretch>
            <a:fillRect/>
          </a:stretch>
        </p:blipFill>
        <p:spPr>
          <a:xfrm>
            <a:off x="8935599" y="1354375"/>
            <a:ext cx="129316" cy="123008"/>
          </a:xfrm>
          <a:prstGeom prst="rect">
            <a:avLst/>
          </a:prstGeom>
          <a:ln w="28575">
            <a:solidFill>
              <a:srgbClr val="FF0000"/>
            </a:solidFill>
          </a:ln>
        </p:spPr>
      </p:pic>
      <p:pic>
        <p:nvPicPr>
          <p:cNvPr id="27" name="Picture 26" descr="Map&#10;&#10;Description automatically generated">
            <a:extLst>
              <a:ext uri="{FF2B5EF4-FFF2-40B4-BE49-F238E27FC236}">
                <a16:creationId xmlns:a16="http://schemas.microsoft.com/office/drawing/2014/main" id="{45BFAB05-164E-AB4E-8EFE-660AAD0D3F95}"/>
              </a:ext>
            </a:extLst>
          </p:cNvPr>
          <p:cNvPicPr>
            <a:picLocks noChangeAspect="1"/>
          </p:cNvPicPr>
          <p:nvPr/>
        </p:nvPicPr>
        <p:blipFill>
          <a:blip r:embed="rId5"/>
          <a:stretch>
            <a:fillRect/>
          </a:stretch>
        </p:blipFill>
        <p:spPr>
          <a:xfrm>
            <a:off x="9592034" y="1282529"/>
            <a:ext cx="632034" cy="663998"/>
          </a:xfrm>
          <a:prstGeom prst="rect">
            <a:avLst/>
          </a:prstGeom>
          <a:ln w="19050">
            <a:solidFill>
              <a:schemeClr val="tx1"/>
            </a:solidFill>
          </a:ln>
        </p:spPr>
      </p:pic>
      <p:pic>
        <p:nvPicPr>
          <p:cNvPr id="28" name="Picture 27">
            <a:extLst>
              <a:ext uri="{FF2B5EF4-FFF2-40B4-BE49-F238E27FC236}">
                <a16:creationId xmlns:a16="http://schemas.microsoft.com/office/drawing/2014/main" id="{ABF21AA7-8949-5E43-9090-ECF1C7F2383E}"/>
              </a:ext>
            </a:extLst>
          </p:cNvPr>
          <p:cNvPicPr>
            <a:picLocks noChangeAspect="1"/>
          </p:cNvPicPr>
          <p:nvPr/>
        </p:nvPicPr>
        <p:blipFill>
          <a:blip r:embed="rId2"/>
          <a:stretch>
            <a:fillRect/>
          </a:stretch>
        </p:blipFill>
        <p:spPr>
          <a:xfrm>
            <a:off x="9762870" y="2392875"/>
            <a:ext cx="419677" cy="399205"/>
          </a:xfrm>
          <a:prstGeom prst="rect">
            <a:avLst/>
          </a:prstGeom>
          <a:ln w="28575">
            <a:solidFill>
              <a:srgbClr val="FF0000"/>
            </a:solidFill>
          </a:ln>
        </p:spPr>
      </p:pic>
      <p:pic>
        <p:nvPicPr>
          <p:cNvPr id="29" name="Picture 28">
            <a:extLst>
              <a:ext uri="{FF2B5EF4-FFF2-40B4-BE49-F238E27FC236}">
                <a16:creationId xmlns:a16="http://schemas.microsoft.com/office/drawing/2014/main" id="{36E489E5-4DB3-8D49-AEF1-787DAA1C02E2}"/>
              </a:ext>
            </a:extLst>
          </p:cNvPr>
          <p:cNvPicPr>
            <a:picLocks noChangeAspect="1"/>
          </p:cNvPicPr>
          <p:nvPr/>
        </p:nvPicPr>
        <p:blipFill>
          <a:blip r:embed="rId2"/>
          <a:stretch>
            <a:fillRect/>
          </a:stretch>
        </p:blipFill>
        <p:spPr>
          <a:xfrm>
            <a:off x="9633554" y="1340253"/>
            <a:ext cx="129316" cy="123008"/>
          </a:xfrm>
          <a:prstGeom prst="rect">
            <a:avLst/>
          </a:prstGeom>
          <a:ln w="28575">
            <a:solidFill>
              <a:srgbClr val="FF0000"/>
            </a:solidFill>
          </a:ln>
        </p:spPr>
      </p:pic>
      <p:pic>
        <p:nvPicPr>
          <p:cNvPr id="30" name="Picture 29" descr="Map&#10;&#10;Description automatically generated">
            <a:extLst>
              <a:ext uri="{FF2B5EF4-FFF2-40B4-BE49-F238E27FC236}">
                <a16:creationId xmlns:a16="http://schemas.microsoft.com/office/drawing/2014/main" id="{AEABB19E-E29D-8345-876B-8253AF6731ED}"/>
              </a:ext>
            </a:extLst>
          </p:cNvPr>
          <p:cNvPicPr>
            <a:picLocks noChangeAspect="1"/>
          </p:cNvPicPr>
          <p:nvPr/>
        </p:nvPicPr>
        <p:blipFill>
          <a:blip r:embed="rId5"/>
          <a:stretch>
            <a:fillRect/>
          </a:stretch>
        </p:blipFill>
        <p:spPr>
          <a:xfrm>
            <a:off x="10289989" y="1282529"/>
            <a:ext cx="632034" cy="663998"/>
          </a:xfrm>
          <a:prstGeom prst="rect">
            <a:avLst/>
          </a:prstGeom>
          <a:ln w="19050">
            <a:solidFill>
              <a:schemeClr val="tx1"/>
            </a:solidFill>
          </a:ln>
        </p:spPr>
      </p:pic>
      <p:pic>
        <p:nvPicPr>
          <p:cNvPr id="31" name="Picture 30">
            <a:extLst>
              <a:ext uri="{FF2B5EF4-FFF2-40B4-BE49-F238E27FC236}">
                <a16:creationId xmlns:a16="http://schemas.microsoft.com/office/drawing/2014/main" id="{E0F4CEF2-F2C2-DC40-BEFC-1FA5EF7AFCCA}"/>
              </a:ext>
            </a:extLst>
          </p:cNvPr>
          <p:cNvPicPr>
            <a:picLocks noChangeAspect="1"/>
          </p:cNvPicPr>
          <p:nvPr/>
        </p:nvPicPr>
        <p:blipFill>
          <a:blip r:embed="rId2"/>
          <a:stretch>
            <a:fillRect/>
          </a:stretch>
        </p:blipFill>
        <p:spPr>
          <a:xfrm>
            <a:off x="10460825" y="2392875"/>
            <a:ext cx="419677" cy="399205"/>
          </a:xfrm>
          <a:prstGeom prst="rect">
            <a:avLst/>
          </a:prstGeom>
          <a:ln w="28575">
            <a:solidFill>
              <a:srgbClr val="FF0000"/>
            </a:solidFill>
          </a:ln>
        </p:spPr>
      </p:pic>
      <p:pic>
        <p:nvPicPr>
          <p:cNvPr id="32" name="Picture 31">
            <a:extLst>
              <a:ext uri="{FF2B5EF4-FFF2-40B4-BE49-F238E27FC236}">
                <a16:creationId xmlns:a16="http://schemas.microsoft.com/office/drawing/2014/main" id="{11DB2DC2-5618-4045-9B4D-A5EC646BCA6B}"/>
              </a:ext>
            </a:extLst>
          </p:cNvPr>
          <p:cNvPicPr>
            <a:picLocks noChangeAspect="1"/>
          </p:cNvPicPr>
          <p:nvPr/>
        </p:nvPicPr>
        <p:blipFill>
          <a:blip r:embed="rId2"/>
          <a:stretch>
            <a:fillRect/>
          </a:stretch>
        </p:blipFill>
        <p:spPr>
          <a:xfrm>
            <a:off x="10331509" y="1340253"/>
            <a:ext cx="129316" cy="123008"/>
          </a:xfrm>
          <a:prstGeom prst="rect">
            <a:avLst/>
          </a:prstGeom>
          <a:ln w="28575">
            <a:solidFill>
              <a:srgbClr val="FF0000"/>
            </a:solidFill>
          </a:ln>
        </p:spPr>
      </p:pic>
      <p:pic>
        <p:nvPicPr>
          <p:cNvPr id="33" name="Picture 32" descr="Map&#10;&#10;Description automatically generated">
            <a:extLst>
              <a:ext uri="{FF2B5EF4-FFF2-40B4-BE49-F238E27FC236}">
                <a16:creationId xmlns:a16="http://schemas.microsoft.com/office/drawing/2014/main" id="{321A9315-A13B-C649-A72B-52864EE5FFE3}"/>
              </a:ext>
            </a:extLst>
          </p:cNvPr>
          <p:cNvPicPr>
            <a:picLocks noChangeAspect="1"/>
          </p:cNvPicPr>
          <p:nvPr/>
        </p:nvPicPr>
        <p:blipFill>
          <a:blip r:embed="rId5"/>
          <a:stretch>
            <a:fillRect/>
          </a:stretch>
        </p:blipFill>
        <p:spPr>
          <a:xfrm>
            <a:off x="10987944" y="1282529"/>
            <a:ext cx="632034" cy="663998"/>
          </a:xfrm>
          <a:prstGeom prst="rect">
            <a:avLst/>
          </a:prstGeom>
          <a:ln w="19050">
            <a:solidFill>
              <a:schemeClr val="tx1"/>
            </a:solidFill>
          </a:ln>
        </p:spPr>
      </p:pic>
      <p:pic>
        <p:nvPicPr>
          <p:cNvPr id="34" name="Picture 33">
            <a:extLst>
              <a:ext uri="{FF2B5EF4-FFF2-40B4-BE49-F238E27FC236}">
                <a16:creationId xmlns:a16="http://schemas.microsoft.com/office/drawing/2014/main" id="{1772D140-67CE-6D4C-8FCF-91620B955916}"/>
              </a:ext>
            </a:extLst>
          </p:cNvPr>
          <p:cNvPicPr>
            <a:picLocks noChangeAspect="1"/>
          </p:cNvPicPr>
          <p:nvPr/>
        </p:nvPicPr>
        <p:blipFill>
          <a:blip r:embed="rId2"/>
          <a:stretch>
            <a:fillRect/>
          </a:stretch>
        </p:blipFill>
        <p:spPr>
          <a:xfrm>
            <a:off x="11158780" y="2392875"/>
            <a:ext cx="419677" cy="399205"/>
          </a:xfrm>
          <a:prstGeom prst="rect">
            <a:avLst/>
          </a:prstGeom>
          <a:ln w="28575">
            <a:solidFill>
              <a:srgbClr val="FF0000"/>
            </a:solidFill>
          </a:ln>
        </p:spPr>
      </p:pic>
      <p:pic>
        <p:nvPicPr>
          <p:cNvPr id="35" name="Picture 34">
            <a:extLst>
              <a:ext uri="{FF2B5EF4-FFF2-40B4-BE49-F238E27FC236}">
                <a16:creationId xmlns:a16="http://schemas.microsoft.com/office/drawing/2014/main" id="{66374E36-7A06-D34C-A75F-81696EB2D4A5}"/>
              </a:ext>
            </a:extLst>
          </p:cNvPr>
          <p:cNvPicPr>
            <a:picLocks noChangeAspect="1"/>
          </p:cNvPicPr>
          <p:nvPr/>
        </p:nvPicPr>
        <p:blipFill>
          <a:blip r:embed="rId2"/>
          <a:stretch>
            <a:fillRect/>
          </a:stretch>
        </p:blipFill>
        <p:spPr>
          <a:xfrm>
            <a:off x="11029464" y="1340253"/>
            <a:ext cx="129316" cy="123008"/>
          </a:xfrm>
          <a:prstGeom prst="rect">
            <a:avLst/>
          </a:prstGeom>
          <a:ln w="28575">
            <a:solidFill>
              <a:srgbClr val="FF0000"/>
            </a:solidFill>
          </a:ln>
        </p:spPr>
      </p:pic>
      <p:pic>
        <p:nvPicPr>
          <p:cNvPr id="36" name="Picture 35" descr="A map of the world&#10;&#10;Description automatically generated with low confidence">
            <a:extLst>
              <a:ext uri="{FF2B5EF4-FFF2-40B4-BE49-F238E27FC236}">
                <a16:creationId xmlns:a16="http://schemas.microsoft.com/office/drawing/2014/main" id="{B64CED41-6D2C-E649-A8A9-DDA6106C8946}"/>
              </a:ext>
            </a:extLst>
          </p:cNvPr>
          <p:cNvPicPr>
            <a:picLocks noChangeAspect="1"/>
          </p:cNvPicPr>
          <p:nvPr/>
        </p:nvPicPr>
        <p:blipFill>
          <a:blip r:embed="rId6"/>
          <a:stretch>
            <a:fillRect/>
          </a:stretch>
        </p:blipFill>
        <p:spPr>
          <a:xfrm>
            <a:off x="6382203" y="1091916"/>
            <a:ext cx="1229645" cy="1188427"/>
          </a:xfrm>
          <a:prstGeom prst="rect">
            <a:avLst/>
          </a:prstGeom>
        </p:spPr>
      </p:pic>
      <p:sp>
        <p:nvSpPr>
          <p:cNvPr id="3" name="TextBox 2">
            <a:extLst>
              <a:ext uri="{FF2B5EF4-FFF2-40B4-BE49-F238E27FC236}">
                <a16:creationId xmlns:a16="http://schemas.microsoft.com/office/drawing/2014/main" id="{4317E014-5B47-D64F-9BF1-0FA43DA96AEA}"/>
              </a:ext>
            </a:extLst>
          </p:cNvPr>
          <p:cNvSpPr txBox="1"/>
          <p:nvPr/>
        </p:nvSpPr>
        <p:spPr>
          <a:xfrm>
            <a:off x="8202315" y="1020919"/>
            <a:ext cx="654346" cy="261610"/>
          </a:xfrm>
          <a:prstGeom prst="rect">
            <a:avLst/>
          </a:prstGeom>
          <a:noFill/>
        </p:spPr>
        <p:txBody>
          <a:bodyPr wrap="none" rtlCol="0">
            <a:spAutoFit/>
          </a:bodyPr>
          <a:lstStyle/>
          <a:p>
            <a:r>
              <a:rPr lang="en-US" sz="1100" b="1" dirty="0">
                <a:solidFill>
                  <a:srgbClr val="FF0000"/>
                </a:solidFill>
              </a:rPr>
              <a:t>Depth:1</a:t>
            </a:r>
          </a:p>
        </p:txBody>
      </p:sp>
      <p:sp>
        <p:nvSpPr>
          <p:cNvPr id="37" name="TextBox 36">
            <a:extLst>
              <a:ext uri="{FF2B5EF4-FFF2-40B4-BE49-F238E27FC236}">
                <a16:creationId xmlns:a16="http://schemas.microsoft.com/office/drawing/2014/main" id="{188A5BBB-17F8-494C-8730-05C199DC0C5D}"/>
              </a:ext>
            </a:extLst>
          </p:cNvPr>
          <p:cNvSpPr txBox="1"/>
          <p:nvPr/>
        </p:nvSpPr>
        <p:spPr>
          <a:xfrm>
            <a:off x="8856661" y="1020919"/>
            <a:ext cx="654346" cy="261610"/>
          </a:xfrm>
          <a:prstGeom prst="rect">
            <a:avLst/>
          </a:prstGeom>
          <a:noFill/>
        </p:spPr>
        <p:txBody>
          <a:bodyPr wrap="none" rtlCol="0">
            <a:spAutoFit/>
          </a:bodyPr>
          <a:lstStyle/>
          <a:p>
            <a:r>
              <a:rPr lang="en-US" sz="1100" b="1" dirty="0">
                <a:solidFill>
                  <a:srgbClr val="FF0000"/>
                </a:solidFill>
              </a:rPr>
              <a:t>Depth:2</a:t>
            </a:r>
          </a:p>
        </p:txBody>
      </p:sp>
      <p:sp>
        <p:nvSpPr>
          <p:cNvPr id="38" name="TextBox 37">
            <a:extLst>
              <a:ext uri="{FF2B5EF4-FFF2-40B4-BE49-F238E27FC236}">
                <a16:creationId xmlns:a16="http://schemas.microsoft.com/office/drawing/2014/main" id="{E1FAFD5B-B908-0242-B285-5F8BBEFDC032}"/>
              </a:ext>
            </a:extLst>
          </p:cNvPr>
          <p:cNvSpPr txBox="1"/>
          <p:nvPr/>
        </p:nvSpPr>
        <p:spPr>
          <a:xfrm>
            <a:off x="9527771" y="1017597"/>
            <a:ext cx="654346" cy="261610"/>
          </a:xfrm>
          <a:prstGeom prst="rect">
            <a:avLst/>
          </a:prstGeom>
          <a:noFill/>
        </p:spPr>
        <p:txBody>
          <a:bodyPr wrap="none" rtlCol="0">
            <a:spAutoFit/>
          </a:bodyPr>
          <a:lstStyle/>
          <a:p>
            <a:r>
              <a:rPr lang="en-US" sz="1100" b="1" dirty="0">
                <a:solidFill>
                  <a:srgbClr val="FF0000"/>
                </a:solidFill>
              </a:rPr>
              <a:t>Depth:3</a:t>
            </a:r>
          </a:p>
        </p:txBody>
      </p:sp>
      <p:sp>
        <p:nvSpPr>
          <p:cNvPr id="39" name="TextBox 38">
            <a:extLst>
              <a:ext uri="{FF2B5EF4-FFF2-40B4-BE49-F238E27FC236}">
                <a16:creationId xmlns:a16="http://schemas.microsoft.com/office/drawing/2014/main" id="{C74FF758-9B7E-FA47-823A-3387766CF6B0}"/>
              </a:ext>
            </a:extLst>
          </p:cNvPr>
          <p:cNvSpPr txBox="1"/>
          <p:nvPr/>
        </p:nvSpPr>
        <p:spPr>
          <a:xfrm>
            <a:off x="10256846" y="1017597"/>
            <a:ext cx="654346" cy="261610"/>
          </a:xfrm>
          <a:prstGeom prst="rect">
            <a:avLst/>
          </a:prstGeom>
          <a:noFill/>
        </p:spPr>
        <p:txBody>
          <a:bodyPr wrap="none" rtlCol="0">
            <a:spAutoFit/>
          </a:bodyPr>
          <a:lstStyle/>
          <a:p>
            <a:r>
              <a:rPr lang="en-US" sz="1100" b="1" dirty="0">
                <a:solidFill>
                  <a:srgbClr val="FF0000"/>
                </a:solidFill>
              </a:rPr>
              <a:t>Depth:4</a:t>
            </a:r>
          </a:p>
        </p:txBody>
      </p:sp>
      <p:sp>
        <p:nvSpPr>
          <p:cNvPr id="40" name="TextBox 39">
            <a:extLst>
              <a:ext uri="{FF2B5EF4-FFF2-40B4-BE49-F238E27FC236}">
                <a16:creationId xmlns:a16="http://schemas.microsoft.com/office/drawing/2014/main" id="{DF856A9D-7814-D54C-AC91-86FB7BC8293C}"/>
              </a:ext>
            </a:extLst>
          </p:cNvPr>
          <p:cNvSpPr txBox="1"/>
          <p:nvPr/>
        </p:nvSpPr>
        <p:spPr>
          <a:xfrm>
            <a:off x="10943970" y="1017597"/>
            <a:ext cx="654346" cy="261610"/>
          </a:xfrm>
          <a:prstGeom prst="rect">
            <a:avLst/>
          </a:prstGeom>
          <a:noFill/>
        </p:spPr>
        <p:txBody>
          <a:bodyPr wrap="none" rtlCol="0">
            <a:spAutoFit/>
          </a:bodyPr>
          <a:lstStyle/>
          <a:p>
            <a:r>
              <a:rPr lang="en-US" sz="1100" b="1" dirty="0">
                <a:solidFill>
                  <a:srgbClr val="FF0000"/>
                </a:solidFill>
              </a:rPr>
              <a:t>Depth:5</a:t>
            </a:r>
          </a:p>
        </p:txBody>
      </p:sp>
      <p:pic>
        <p:nvPicPr>
          <p:cNvPr id="41" name="Picture 40">
            <a:extLst>
              <a:ext uri="{FF2B5EF4-FFF2-40B4-BE49-F238E27FC236}">
                <a16:creationId xmlns:a16="http://schemas.microsoft.com/office/drawing/2014/main" id="{E3844E01-2B03-0C4E-9380-59D439800810}"/>
              </a:ext>
            </a:extLst>
          </p:cNvPr>
          <p:cNvPicPr>
            <a:picLocks noChangeAspect="1"/>
          </p:cNvPicPr>
          <p:nvPr/>
        </p:nvPicPr>
        <p:blipFill>
          <a:blip r:embed="rId2"/>
          <a:stretch>
            <a:fillRect/>
          </a:stretch>
        </p:blipFill>
        <p:spPr>
          <a:xfrm>
            <a:off x="6778930" y="2501637"/>
            <a:ext cx="419677" cy="399205"/>
          </a:xfrm>
          <a:prstGeom prst="rect">
            <a:avLst/>
          </a:prstGeom>
          <a:ln w="28575">
            <a:solidFill>
              <a:srgbClr val="FF0000"/>
            </a:solidFill>
          </a:ln>
        </p:spPr>
      </p:pic>
      <p:cxnSp>
        <p:nvCxnSpPr>
          <p:cNvPr id="5" name="Straight Connector 4">
            <a:extLst>
              <a:ext uri="{FF2B5EF4-FFF2-40B4-BE49-F238E27FC236}">
                <a16:creationId xmlns:a16="http://schemas.microsoft.com/office/drawing/2014/main" id="{4205EB34-5591-8548-9F76-CB556360158A}"/>
              </a:ext>
            </a:extLst>
          </p:cNvPr>
          <p:cNvCxnSpPr>
            <a:cxnSpLocks/>
          </p:cNvCxnSpPr>
          <p:nvPr/>
        </p:nvCxnSpPr>
        <p:spPr>
          <a:xfrm flipV="1">
            <a:off x="6737366" y="2375175"/>
            <a:ext cx="160445" cy="112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1A85745-3E00-EE4F-8EDE-DA2CF4986624}"/>
              </a:ext>
            </a:extLst>
          </p:cNvPr>
          <p:cNvCxnSpPr>
            <a:cxnSpLocks/>
          </p:cNvCxnSpPr>
          <p:nvPr/>
        </p:nvCxnSpPr>
        <p:spPr>
          <a:xfrm flipV="1">
            <a:off x="7198607" y="2372502"/>
            <a:ext cx="160445" cy="112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B031D72B-1D55-6547-B0D1-E5056D61685E}"/>
              </a:ext>
            </a:extLst>
          </p:cNvPr>
          <p:cNvCxnSpPr>
            <a:cxnSpLocks/>
          </p:cNvCxnSpPr>
          <p:nvPr/>
        </p:nvCxnSpPr>
        <p:spPr>
          <a:xfrm flipV="1">
            <a:off x="7199186" y="2813716"/>
            <a:ext cx="160445" cy="112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FFA442-69BB-6E4D-B116-E73EE61E9147}"/>
              </a:ext>
            </a:extLst>
          </p:cNvPr>
          <p:cNvCxnSpPr>
            <a:cxnSpLocks/>
          </p:cNvCxnSpPr>
          <p:nvPr/>
        </p:nvCxnSpPr>
        <p:spPr>
          <a:xfrm flipV="1">
            <a:off x="6897811" y="2368115"/>
            <a:ext cx="461241" cy="70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D19E71F-EB8A-314F-9A6E-D131946320D6}"/>
              </a:ext>
            </a:extLst>
          </p:cNvPr>
          <p:cNvCxnSpPr>
            <a:cxnSpLocks/>
          </p:cNvCxnSpPr>
          <p:nvPr/>
        </p:nvCxnSpPr>
        <p:spPr>
          <a:xfrm flipV="1">
            <a:off x="7359052" y="2375175"/>
            <a:ext cx="0" cy="4385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A97D4613-DBCD-B343-B20C-736ABB8F5F8E}"/>
              </a:ext>
            </a:extLst>
          </p:cNvPr>
          <p:cNvSpPr txBox="1"/>
          <p:nvPr/>
        </p:nvSpPr>
        <p:spPr>
          <a:xfrm>
            <a:off x="7734926" y="1357476"/>
            <a:ext cx="389850" cy="584775"/>
          </a:xfrm>
          <a:prstGeom prst="rect">
            <a:avLst/>
          </a:prstGeom>
          <a:noFill/>
        </p:spPr>
        <p:txBody>
          <a:bodyPr wrap="none" rtlCol="0">
            <a:spAutoFit/>
          </a:bodyPr>
          <a:lstStyle/>
          <a:p>
            <a:r>
              <a:rPr lang="en-US" sz="3200" dirty="0">
                <a:solidFill>
                  <a:schemeClr val="bg1"/>
                </a:solidFill>
              </a:rPr>
              <a:t>=</a:t>
            </a:r>
          </a:p>
        </p:txBody>
      </p:sp>
      <p:sp>
        <p:nvSpPr>
          <p:cNvPr id="51" name="TextBox 50">
            <a:extLst>
              <a:ext uri="{FF2B5EF4-FFF2-40B4-BE49-F238E27FC236}">
                <a16:creationId xmlns:a16="http://schemas.microsoft.com/office/drawing/2014/main" id="{47D963B1-C772-034E-9D76-3CA1D3F367D3}"/>
              </a:ext>
            </a:extLst>
          </p:cNvPr>
          <p:cNvSpPr txBox="1"/>
          <p:nvPr/>
        </p:nvSpPr>
        <p:spPr>
          <a:xfrm>
            <a:off x="7734926" y="2300089"/>
            <a:ext cx="389850" cy="584775"/>
          </a:xfrm>
          <a:prstGeom prst="rect">
            <a:avLst/>
          </a:prstGeom>
          <a:noFill/>
        </p:spPr>
        <p:txBody>
          <a:bodyPr wrap="none" rtlCol="0">
            <a:spAutoFit/>
          </a:bodyPr>
          <a:lstStyle/>
          <a:p>
            <a:r>
              <a:rPr lang="en-US" sz="3200" dirty="0">
                <a:solidFill>
                  <a:schemeClr val="bg1"/>
                </a:solidFill>
              </a:rPr>
              <a:t>=</a:t>
            </a:r>
          </a:p>
        </p:txBody>
      </p:sp>
      <p:cxnSp>
        <p:nvCxnSpPr>
          <p:cNvPr id="45" name="Straight Connector 44">
            <a:extLst>
              <a:ext uri="{FF2B5EF4-FFF2-40B4-BE49-F238E27FC236}">
                <a16:creationId xmlns:a16="http://schemas.microsoft.com/office/drawing/2014/main" id="{E2E94D37-BF7D-844D-8D9B-E4FEFA85836E}"/>
              </a:ext>
            </a:extLst>
          </p:cNvPr>
          <p:cNvCxnSpPr>
            <a:stCxn id="17" idx="0"/>
            <a:endCxn id="18" idx="2"/>
          </p:cNvCxnSpPr>
          <p:nvPr/>
        </p:nvCxnSpPr>
        <p:spPr>
          <a:xfrm flipH="1" flipV="1">
            <a:off x="8302302" y="1484444"/>
            <a:ext cx="274497" cy="9296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316182B-C6CC-1A4A-BFC6-29339E899FAF}"/>
              </a:ext>
            </a:extLst>
          </p:cNvPr>
          <p:cNvCxnSpPr/>
          <p:nvPr/>
        </p:nvCxnSpPr>
        <p:spPr>
          <a:xfrm flipH="1" flipV="1">
            <a:off x="8973846" y="1484444"/>
            <a:ext cx="274497" cy="9296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B9FF88B-82F2-1346-B29B-86F2E538E4FC}"/>
              </a:ext>
            </a:extLst>
          </p:cNvPr>
          <p:cNvCxnSpPr/>
          <p:nvPr/>
        </p:nvCxnSpPr>
        <p:spPr>
          <a:xfrm flipH="1" flipV="1">
            <a:off x="9689884" y="1463261"/>
            <a:ext cx="274497" cy="9296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DB69CF4-2547-A148-8A61-6CFF5A355C63}"/>
              </a:ext>
            </a:extLst>
          </p:cNvPr>
          <p:cNvCxnSpPr/>
          <p:nvPr/>
        </p:nvCxnSpPr>
        <p:spPr>
          <a:xfrm flipH="1" flipV="1">
            <a:off x="10395272" y="1463261"/>
            <a:ext cx="274497" cy="9296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93BEA49E-944C-B04E-8AC9-1930AD15E82D}"/>
              </a:ext>
            </a:extLst>
          </p:cNvPr>
          <p:cNvCxnSpPr/>
          <p:nvPr/>
        </p:nvCxnSpPr>
        <p:spPr>
          <a:xfrm flipH="1" flipV="1">
            <a:off x="11093227" y="1463261"/>
            <a:ext cx="274497" cy="92961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A3BEC24-EB53-E041-8C4D-3C6776A2EBDF}"/>
              </a:ext>
            </a:extLst>
          </p:cNvPr>
          <p:cNvSpPr txBox="1"/>
          <p:nvPr/>
        </p:nvSpPr>
        <p:spPr>
          <a:xfrm>
            <a:off x="6702133" y="2917445"/>
            <a:ext cx="1153391" cy="184666"/>
          </a:xfrm>
          <a:prstGeom prst="rect">
            <a:avLst/>
          </a:prstGeom>
          <a:noFill/>
        </p:spPr>
        <p:txBody>
          <a:bodyPr wrap="square" rtlCol="0">
            <a:spAutoFit/>
          </a:bodyPr>
          <a:lstStyle/>
          <a:p>
            <a:r>
              <a:rPr lang="en-US" sz="600" dirty="0">
                <a:solidFill>
                  <a:schemeClr val="bg1"/>
                </a:solidFill>
              </a:rPr>
              <a:t>Kernel size</a:t>
            </a:r>
          </a:p>
        </p:txBody>
      </p:sp>
      <p:sp>
        <p:nvSpPr>
          <p:cNvPr id="61" name="TextBox 60">
            <a:extLst>
              <a:ext uri="{FF2B5EF4-FFF2-40B4-BE49-F238E27FC236}">
                <a16:creationId xmlns:a16="http://schemas.microsoft.com/office/drawing/2014/main" id="{253112E0-5A71-C94B-881E-C72F3C71A1DB}"/>
              </a:ext>
            </a:extLst>
          </p:cNvPr>
          <p:cNvSpPr txBox="1"/>
          <p:nvPr/>
        </p:nvSpPr>
        <p:spPr>
          <a:xfrm rot="19331650">
            <a:off x="7099004" y="2720931"/>
            <a:ext cx="757315" cy="184666"/>
          </a:xfrm>
          <a:prstGeom prst="rect">
            <a:avLst/>
          </a:prstGeom>
          <a:noFill/>
        </p:spPr>
        <p:txBody>
          <a:bodyPr wrap="square" rtlCol="0">
            <a:spAutoFit/>
          </a:bodyPr>
          <a:lstStyle/>
          <a:p>
            <a:r>
              <a:rPr lang="en-US" sz="600" dirty="0">
                <a:solidFill>
                  <a:schemeClr val="bg1"/>
                </a:solidFill>
              </a:rPr>
              <a:t>Kernel depth (=5)</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9CA72DC-124C-2C4D-81C8-849A11CBF413}"/>
                  </a:ext>
                </a:extLst>
              </p:cNvPr>
              <p:cNvSpPr txBox="1"/>
              <p:nvPr/>
            </p:nvSpPr>
            <p:spPr>
              <a:xfrm>
                <a:off x="8492774" y="3178902"/>
                <a:ext cx="2938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7" name="TextBox 46">
                <a:extLst>
                  <a:ext uri="{FF2B5EF4-FFF2-40B4-BE49-F238E27FC236}">
                    <a16:creationId xmlns:a16="http://schemas.microsoft.com/office/drawing/2014/main" id="{89CA72DC-124C-2C4D-81C8-849A11CBF413}"/>
                  </a:ext>
                </a:extLst>
              </p:cNvPr>
              <p:cNvSpPr txBox="1">
                <a:spLocks noRot="1" noChangeAspect="1" noMove="1" noResize="1" noEditPoints="1" noAdjustHandles="1" noChangeArrowheads="1" noChangeShapeType="1" noTextEdit="1"/>
              </p:cNvSpPr>
              <p:nvPr/>
            </p:nvSpPr>
            <p:spPr>
              <a:xfrm>
                <a:off x="8492774" y="3178902"/>
                <a:ext cx="293863" cy="276999"/>
              </a:xfrm>
              <a:prstGeom prst="rect">
                <a:avLst/>
              </a:prstGeom>
              <a:blipFill>
                <a:blip r:embed="rId7"/>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9D803484-A247-4049-B9F8-4FE0A6393832}"/>
                  </a:ext>
                </a:extLst>
              </p:cNvPr>
              <p:cNvSpPr txBox="1"/>
              <p:nvPr/>
            </p:nvSpPr>
            <p:spPr>
              <a:xfrm>
                <a:off x="9199992" y="3178902"/>
                <a:ext cx="299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62" name="TextBox 61">
                <a:extLst>
                  <a:ext uri="{FF2B5EF4-FFF2-40B4-BE49-F238E27FC236}">
                    <a16:creationId xmlns:a16="http://schemas.microsoft.com/office/drawing/2014/main" id="{9D803484-A247-4049-B9F8-4FE0A6393832}"/>
                  </a:ext>
                </a:extLst>
              </p:cNvPr>
              <p:cNvSpPr txBox="1">
                <a:spLocks noRot="1" noChangeAspect="1" noMove="1" noResize="1" noEditPoints="1" noAdjustHandles="1" noChangeArrowheads="1" noChangeShapeType="1" noTextEdit="1"/>
              </p:cNvSpPr>
              <p:nvPr/>
            </p:nvSpPr>
            <p:spPr>
              <a:xfrm>
                <a:off x="9199992" y="3178902"/>
                <a:ext cx="299184" cy="276999"/>
              </a:xfrm>
              <a:prstGeom prst="rect">
                <a:avLst/>
              </a:prstGeom>
              <a:blipFill>
                <a:blip r:embed="rId8"/>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F28DFE68-143A-8D4E-8A16-FAAE27258110}"/>
                  </a:ext>
                </a:extLst>
              </p:cNvPr>
              <p:cNvSpPr txBox="1"/>
              <p:nvPr/>
            </p:nvSpPr>
            <p:spPr>
              <a:xfrm>
                <a:off x="9881994" y="3144536"/>
                <a:ext cx="299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xmlns="">
          <p:sp>
            <p:nvSpPr>
              <p:cNvPr id="63" name="TextBox 62">
                <a:extLst>
                  <a:ext uri="{FF2B5EF4-FFF2-40B4-BE49-F238E27FC236}">
                    <a16:creationId xmlns:a16="http://schemas.microsoft.com/office/drawing/2014/main" id="{F28DFE68-143A-8D4E-8A16-FAAE27258110}"/>
                  </a:ext>
                </a:extLst>
              </p:cNvPr>
              <p:cNvSpPr txBox="1">
                <a:spLocks noRot="1" noChangeAspect="1" noMove="1" noResize="1" noEditPoints="1" noAdjustHandles="1" noChangeArrowheads="1" noChangeShapeType="1" noTextEdit="1"/>
              </p:cNvSpPr>
              <p:nvPr/>
            </p:nvSpPr>
            <p:spPr>
              <a:xfrm>
                <a:off x="9881994" y="3144536"/>
                <a:ext cx="299184" cy="276999"/>
              </a:xfrm>
              <a:prstGeom prst="rect">
                <a:avLst/>
              </a:prstGeom>
              <a:blipFill>
                <a:blip r:embed="rId9"/>
                <a:stretch>
                  <a:fillRect l="-16667" r="-8333"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F101399B-BD48-914A-97E8-F187157C49E3}"/>
                  </a:ext>
                </a:extLst>
              </p:cNvPr>
              <p:cNvSpPr txBox="1"/>
              <p:nvPr/>
            </p:nvSpPr>
            <p:spPr>
              <a:xfrm>
                <a:off x="10595943" y="3138912"/>
                <a:ext cx="299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4</m:t>
                          </m:r>
                        </m:sub>
                      </m:sSub>
                    </m:oMath>
                  </m:oMathPara>
                </a14:m>
                <a:endParaRPr lang="en-US" dirty="0">
                  <a:solidFill>
                    <a:srgbClr val="FF0000"/>
                  </a:solidFill>
                </a:endParaRPr>
              </a:p>
            </p:txBody>
          </p:sp>
        </mc:Choice>
        <mc:Fallback xmlns="">
          <p:sp>
            <p:nvSpPr>
              <p:cNvPr id="64" name="TextBox 63">
                <a:extLst>
                  <a:ext uri="{FF2B5EF4-FFF2-40B4-BE49-F238E27FC236}">
                    <a16:creationId xmlns:a16="http://schemas.microsoft.com/office/drawing/2014/main" id="{F101399B-BD48-914A-97E8-F187157C49E3}"/>
                  </a:ext>
                </a:extLst>
              </p:cNvPr>
              <p:cNvSpPr txBox="1">
                <a:spLocks noRot="1" noChangeAspect="1" noMove="1" noResize="1" noEditPoints="1" noAdjustHandles="1" noChangeArrowheads="1" noChangeShapeType="1" noTextEdit="1"/>
              </p:cNvSpPr>
              <p:nvPr/>
            </p:nvSpPr>
            <p:spPr>
              <a:xfrm>
                <a:off x="10595943" y="3138912"/>
                <a:ext cx="299184" cy="276999"/>
              </a:xfrm>
              <a:prstGeom prst="rect">
                <a:avLst/>
              </a:prstGeom>
              <a:blipFill>
                <a:blip r:embed="rId10"/>
                <a:stretch>
                  <a:fillRect l="-16667" r="-8333"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3BD93F63-BD8B-904E-9AA8-977806B7717E}"/>
                  </a:ext>
                </a:extLst>
              </p:cNvPr>
              <p:cNvSpPr txBox="1"/>
              <p:nvPr/>
            </p:nvSpPr>
            <p:spPr>
              <a:xfrm>
                <a:off x="11269670" y="3125322"/>
                <a:ext cx="299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xmlns="">
          <p:sp>
            <p:nvSpPr>
              <p:cNvPr id="65" name="TextBox 64">
                <a:extLst>
                  <a:ext uri="{FF2B5EF4-FFF2-40B4-BE49-F238E27FC236}">
                    <a16:creationId xmlns:a16="http://schemas.microsoft.com/office/drawing/2014/main" id="{3BD93F63-BD8B-904E-9AA8-977806B7717E}"/>
                  </a:ext>
                </a:extLst>
              </p:cNvPr>
              <p:cNvSpPr txBox="1">
                <a:spLocks noRot="1" noChangeAspect="1" noMove="1" noResize="1" noEditPoints="1" noAdjustHandles="1" noChangeArrowheads="1" noChangeShapeType="1" noTextEdit="1"/>
              </p:cNvSpPr>
              <p:nvPr/>
            </p:nvSpPr>
            <p:spPr>
              <a:xfrm>
                <a:off x="11269670" y="3125322"/>
                <a:ext cx="299184" cy="276999"/>
              </a:xfrm>
              <a:prstGeom prst="rect">
                <a:avLst/>
              </a:prstGeom>
              <a:blipFill>
                <a:blip r:embed="rId11"/>
                <a:stretch>
                  <a:fillRect l="-16000" r="-4000" b="-18182"/>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A8229776-B76A-9740-8606-2343DD0A9C3B}"/>
              </a:ext>
            </a:extLst>
          </p:cNvPr>
          <p:cNvSpPr txBox="1"/>
          <p:nvPr/>
        </p:nvSpPr>
        <p:spPr>
          <a:xfrm>
            <a:off x="6447184" y="3214238"/>
            <a:ext cx="1229645" cy="307777"/>
          </a:xfrm>
          <a:prstGeom prst="rect">
            <a:avLst/>
          </a:prstGeom>
          <a:noFill/>
          <a:ln>
            <a:solidFill>
              <a:schemeClr val="bg1"/>
            </a:solidFill>
          </a:ln>
        </p:spPr>
        <p:txBody>
          <a:bodyPr wrap="square" rtlCol="0">
            <a:spAutoFit/>
          </a:bodyPr>
          <a:lstStyle/>
          <a:p>
            <a:r>
              <a:rPr lang="en-US" sz="1400" dirty="0">
                <a:solidFill>
                  <a:schemeClr val="bg1"/>
                </a:solidFill>
              </a:rPr>
              <a:t>Inner product</a:t>
            </a:r>
          </a:p>
        </p:txBody>
      </p:sp>
      <p:sp>
        <p:nvSpPr>
          <p:cNvPr id="68" name="TextBox 67">
            <a:extLst>
              <a:ext uri="{FF2B5EF4-FFF2-40B4-BE49-F238E27FC236}">
                <a16:creationId xmlns:a16="http://schemas.microsoft.com/office/drawing/2014/main" id="{F938416E-61A8-7E49-8FE3-F7BC66135123}"/>
              </a:ext>
            </a:extLst>
          </p:cNvPr>
          <p:cNvSpPr txBox="1"/>
          <p:nvPr/>
        </p:nvSpPr>
        <p:spPr>
          <a:xfrm>
            <a:off x="6447183" y="3794542"/>
            <a:ext cx="1229645" cy="523220"/>
          </a:xfrm>
          <a:prstGeom prst="rect">
            <a:avLst/>
          </a:prstGeom>
          <a:noFill/>
          <a:ln>
            <a:solidFill>
              <a:schemeClr val="bg1"/>
            </a:solidFill>
          </a:ln>
        </p:spPr>
        <p:txBody>
          <a:bodyPr wrap="square" rtlCol="0">
            <a:spAutoFit/>
          </a:bodyPr>
          <a:lstStyle/>
          <a:p>
            <a:pPr algn="ctr"/>
            <a:r>
              <a:rPr lang="en-US" sz="1400" dirty="0">
                <a:solidFill>
                  <a:schemeClr val="bg1"/>
                </a:solidFill>
              </a:rPr>
              <a:t>Inner product</a:t>
            </a:r>
          </a:p>
          <a:p>
            <a:pPr algn="ctr"/>
            <a:r>
              <a:rPr lang="en-US" sz="1400" dirty="0">
                <a:solidFill>
                  <a:schemeClr val="bg1"/>
                </a:solidFill>
              </a:rPr>
              <a:t>combination</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1CFE5194-6041-5242-AE46-786EEC7D86E9}"/>
                  </a:ext>
                </a:extLst>
              </p:cNvPr>
              <p:cNvSpPr txBox="1"/>
              <p:nvPr/>
            </p:nvSpPr>
            <p:spPr>
              <a:xfrm>
                <a:off x="8500550" y="3885955"/>
                <a:ext cx="2938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9" name="TextBox 68">
                <a:extLst>
                  <a:ext uri="{FF2B5EF4-FFF2-40B4-BE49-F238E27FC236}">
                    <a16:creationId xmlns:a16="http://schemas.microsoft.com/office/drawing/2014/main" id="{1CFE5194-6041-5242-AE46-786EEC7D86E9}"/>
                  </a:ext>
                </a:extLst>
              </p:cNvPr>
              <p:cNvSpPr txBox="1">
                <a:spLocks noRot="1" noChangeAspect="1" noMove="1" noResize="1" noEditPoints="1" noAdjustHandles="1" noChangeArrowheads="1" noChangeShapeType="1" noTextEdit="1"/>
              </p:cNvSpPr>
              <p:nvPr/>
            </p:nvSpPr>
            <p:spPr>
              <a:xfrm>
                <a:off x="8500550" y="3885955"/>
                <a:ext cx="293863" cy="276999"/>
              </a:xfrm>
              <a:prstGeom prst="rect">
                <a:avLst/>
              </a:prstGeom>
              <a:blipFill>
                <a:blip r:embed="rId12"/>
                <a:stretch>
                  <a:fillRect l="-16667" r="-4167"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32A7E750-F805-6449-9623-EC10A69AC6DF}"/>
                  </a:ext>
                </a:extLst>
              </p:cNvPr>
              <p:cNvSpPr txBox="1"/>
              <p:nvPr/>
            </p:nvSpPr>
            <p:spPr>
              <a:xfrm>
                <a:off x="9207768" y="3885955"/>
                <a:ext cx="299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70" name="TextBox 69">
                <a:extLst>
                  <a:ext uri="{FF2B5EF4-FFF2-40B4-BE49-F238E27FC236}">
                    <a16:creationId xmlns:a16="http://schemas.microsoft.com/office/drawing/2014/main" id="{32A7E750-F805-6449-9623-EC10A69AC6DF}"/>
                  </a:ext>
                </a:extLst>
              </p:cNvPr>
              <p:cNvSpPr txBox="1">
                <a:spLocks noRot="1" noChangeAspect="1" noMove="1" noResize="1" noEditPoints="1" noAdjustHandles="1" noChangeArrowheads="1" noChangeShapeType="1" noTextEdit="1"/>
              </p:cNvSpPr>
              <p:nvPr/>
            </p:nvSpPr>
            <p:spPr>
              <a:xfrm>
                <a:off x="9207768" y="3885955"/>
                <a:ext cx="299184" cy="276999"/>
              </a:xfrm>
              <a:prstGeom prst="rect">
                <a:avLst/>
              </a:prstGeom>
              <a:blipFill>
                <a:blip r:embed="rId13"/>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1BB95ED-10EF-1442-8A2A-1E87957F91BF}"/>
                  </a:ext>
                </a:extLst>
              </p:cNvPr>
              <p:cNvSpPr txBox="1"/>
              <p:nvPr/>
            </p:nvSpPr>
            <p:spPr>
              <a:xfrm>
                <a:off x="9889770" y="3851589"/>
                <a:ext cx="299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3</m:t>
                          </m:r>
                        </m:sub>
                      </m:sSub>
                    </m:oMath>
                  </m:oMathPara>
                </a14:m>
                <a:endParaRPr lang="en-US" dirty="0">
                  <a:solidFill>
                    <a:srgbClr val="FF0000"/>
                  </a:solidFill>
                </a:endParaRPr>
              </a:p>
            </p:txBody>
          </p:sp>
        </mc:Choice>
        <mc:Fallback xmlns="">
          <p:sp>
            <p:nvSpPr>
              <p:cNvPr id="71" name="TextBox 70">
                <a:extLst>
                  <a:ext uri="{FF2B5EF4-FFF2-40B4-BE49-F238E27FC236}">
                    <a16:creationId xmlns:a16="http://schemas.microsoft.com/office/drawing/2014/main" id="{E1BB95ED-10EF-1442-8A2A-1E87957F91BF}"/>
                  </a:ext>
                </a:extLst>
              </p:cNvPr>
              <p:cNvSpPr txBox="1">
                <a:spLocks noRot="1" noChangeAspect="1" noMove="1" noResize="1" noEditPoints="1" noAdjustHandles="1" noChangeArrowheads="1" noChangeShapeType="1" noTextEdit="1"/>
              </p:cNvSpPr>
              <p:nvPr/>
            </p:nvSpPr>
            <p:spPr>
              <a:xfrm>
                <a:off x="9889770" y="3851589"/>
                <a:ext cx="299184" cy="276999"/>
              </a:xfrm>
              <a:prstGeom prst="rect">
                <a:avLst/>
              </a:prstGeom>
              <a:blipFill>
                <a:blip r:embed="rId14"/>
                <a:stretch>
                  <a:fillRect l="-16000" r="-4000"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F64AA2C6-C00A-3641-B988-E865179ABF32}"/>
                  </a:ext>
                </a:extLst>
              </p:cNvPr>
              <p:cNvSpPr txBox="1"/>
              <p:nvPr/>
            </p:nvSpPr>
            <p:spPr>
              <a:xfrm>
                <a:off x="10603719" y="3845965"/>
                <a:ext cx="299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4</m:t>
                          </m:r>
                        </m:sub>
                      </m:sSub>
                    </m:oMath>
                  </m:oMathPara>
                </a14:m>
                <a:endParaRPr lang="en-US" dirty="0">
                  <a:solidFill>
                    <a:srgbClr val="FF0000"/>
                  </a:solidFill>
                </a:endParaRPr>
              </a:p>
            </p:txBody>
          </p:sp>
        </mc:Choice>
        <mc:Fallback xmlns="">
          <p:sp>
            <p:nvSpPr>
              <p:cNvPr id="72" name="TextBox 71">
                <a:extLst>
                  <a:ext uri="{FF2B5EF4-FFF2-40B4-BE49-F238E27FC236}">
                    <a16:creationId xmlns:a16="http://schemas.microsoft.com/office/drawing/2014/main" id="{F64AA2C6-C00A-3641-B988-E865179ABF32}"/>
                  </a:ext>
                </a:extLst>
              </p:cNvPr>
              <p:cNvSpPr txBox="1">
                <a:spLocks noRot="1" noChangeAspect="1" noMove="1" noResize="1" noEditPoints="1" noAdjustHandles="1" noChangeArrowheads="1" noChangeShapeType="1" noTextEdit="1"/>
              </p:cNvSpPr>
              <p:nvPr/>
            </p:nvSpPr>
            <p:spPr>
              <a:xfrm>
                <a:off x="10603719" y="3845965"/>
                <a:ext cx="299184" cy="276999"/>
              </a:xfrm>
              <a:prstGeom prst="rect">
                <a:avLst/>
              </a:prstGeom>
              <a:blipFill>
                <a:blip r:embed="rId15"/>
                <a:stretch>
                  <a:fillRect l="-16000" r="-4000" b="-13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7BC9401-3005-2445-A43C-FB6FB3B70A33}"/>
                  </a:ext>
                </a:extLst>
              </p:cNvPr>
              <p:cNvSpPr txBox="1"/>
              <p:nvPr/>
            </p:nvSpPr>
            <p:spPr>
              <a:xfrm>
                <a:off x="11277446" y="3832375"/>
                <a:ext cx="2991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𝑋</m:t>
                          </m:r>
                        </m:e>
                        <m:sub>
                          <m:r>
                            <a:rPr lang="en-US" b="0" i="1" smtClean="0">
                              <a:solidFill>
                                <a:srgbClr val="FF0000"/>
                              </a:solidFill>
                              <a:latin typeface="Cambria Math" panose="02040503050406030204" pitchFamily="18" charset="0"/>
                            </a:rPr>
                            <m:t>5</m:t>
                          </m:r>
                        </m:sub>
                      </m:sSub>
                    </m:oMath>
                  </m:oMathPara>
                </a14:m>
                <a:endParaRPr lang="en-US" dirty="0">
                  <a:solidFill>
                    <a:srgbClr val="FF0000"/>
                  </a:solidFill>
                </a:endParaRPr>
              </a:p>
            </p:txBody>
          </p:sp>
        </mc:Choice>
        <mc:Fallback xmlns="">
          <p:sp>
            <p:nvSpPr>
              <p:cNvPr id="73" name="TextBox 72">
                <a:extLst>
                  <a:ext uri="{FF2B5EF4-FFF2-40B4-BE49-F238E27FC236}">
                    <a16:creationId xmlns:a16="http://schemas.microsoft.com/office/drawing/2014/main" id="{F7BC9401-3005-2445-A43C-FB6FB3B70A33}"/>
                  </a:ext>
                </a:extLst>
              </p:cNvPr>
              <p:cNvSpPr txBox="1">
                <a:spLocks noRot="1" noChangeAspect="1" noMove="1" noResize="1" noEditPoints="1" noAdjustHandles="1" noChangeArrowheads="1" noChangeShapeType="1" noTextEdit="1"/>
              </p:cNvSpPr>
              <p:nvPr/>
            </p:nvSpPr>
            <p:spPr>
              <a:xfrm>
                <a:off x="11277446" y="3832375"/>
                <a:ext cx="299184" cy="276999"/>
              </a:xfrm>
              <a:prstGeom prst="rect">
                <a:avLst/>
              </a:prstGeom>
              <a:blipFill>
                <a:blip r:embed="rId16"/>
                <a:stretch>
                  <a:fillRect l="-20833" r="-4167" b="-13043"/>
                </a:stretch>
              </a:blipFill>
            </p:spPr>
            <p:txBody>
              <a:bodyPr/>
              <a:lstStyle/>
              <a:p>
                <a:r>
                  <a:rPr lang="en-US">
                    <a:noFill/>
                  </a:rPr>
                  <a:t> </a:t>
                </a:r>
              </a:p>
            </p:txBody>
          </p:sp>
        </mc:Fallback>
      </mc:AlternateContent>
      <p:sp>
        <p:nvSpPr>
          <p:cNvPr id="74" name="TextBox 73">
            <a:extLst>
              <a:ext uri="{FF2B5EF4-FFF2-40B4-BE49-F238E27FC236}">
                <a16:creationId xmlns:a16="http://schemas.microsoft.com/office/drawing/2014/main" id="{9A4BF9F4-7C30-E040-A437-F2262671B40F}"/>
              </a:ext>
            </a:extLst>
          </p:cNvPr>
          <p:cNvSpPr txBox="1"/>
          <p:nvPr/>
        </p:nvSpPr>
        <p:spPr>
          <a:xfrm>
            <a:off x="8799057" y="3704508"/>
            <a:ext cx="389850" cy="584775"/>
          </a:xfrm>
          <a:prstGeom prst="rect">
            <a:avLst/>
          </a:prstGeom>
          <a:noFill/>
        </p:spPr>
        <p:txBody>
          <a:bodyPr wrap="none" rtlCol="0">
            <a:spAutoFit/>
          </a:bodyPr>
          <a:lstStyle/>
          <a:p>
            <a:r>
              <a:rPr lang="en-US" sz="3200" dirty="0">
                <a:solidFill>
                  <a:schemeClr val="bg1"/>
                </a:solidFill>
              </a:rPr>
              <a:t>+</a:t>
            </a:r>
          </a:p>
        </p:txBody>
      </p:sp>
      <p:sp>
        <p:nvSpPr>
          <p:cNvPr id="75" name="TextBox 74">
            <a:extLst>
              <a:ext uri="{FF2B5EF4-FFF2-40B4-BE49-F238E27FC236}">
                <a16:creationId xmlns:a16="http://schemas.microsoft.com/office/drawing/2014/main" id="{05E4FBA2-0D16-3D46-8AC7-D60279A8F5C3}"/>
              </a:ext>
            </a:extLst>
          </p:cNvPr>
          <p:cNvSpPr txBox="1"/>
          <p:nvPr/>
        </p:nvSpPr>
        <p:spPr>
          <a:xfrm>
            <a:off x="9518201" y="3692076"/>
            <a:ext cx="389850" cy="584775"/>
          </a:xfrm>
          <a:prstGeom prst="rect">
            <a:avLst/>
          </a:prstGeom>
          <a:noFill/>
        </p:spPr>
        <p:txBody>
          <a:bodyPr wrap="none" rtlCol="0">
            <a:spAutoFit/>
          </a:bodyPr>
          <a:lstStyle/>
          <a:p>
            <a:r>
              <a:rPr lang="en-US" sz="3200" dirty="0">
                <a:solidFill>
                  <a:schemeClr val="bg1"/>
                </a:solidFill>
              </a:rPr>
              <a:t>+</a:t>
            </a:r>
          </a:p>
        </p:txBody>
      </p:sp>
      <p:sp>
        <p:nvSpPr>
          <p:cNvPr id="76" name="TextBox 75">
            <a:extLst>
              <a:ext uri="{FF2B5EF4-FFF2-40B4-BE49-F238E27FC236}">
                <a16:creationId xmlns:a16="http://schemas.microsoft.com/office/drawing/2014/main" id="{6B70F3DB-9BAE-A647-96A7-26D50F8B4B8D}"/>
              </a:ext>
            </a:extLst>
          </p:cNvPr>
          <p:cNvSpPr txBox="1"/>
          <p:nvPr/>
        </p:nvSpPr>
        <p:spPr>
          <a:xfrm>
            <a:off x="10215010" y="3678486"/>
            <a:ext cx="389850" cy="584775"/>
          </a:xfrm>
          <a:prstGeom prst="rect">
            <a:avLst/>
          </a:prstGeom>
          <a:noFill/>
        </p:spPr>
        <p:txBody>
          <a:bodyPr wrap="none" rtlCol="0">
            <a:spAutoFit/>
          </a:bodyPr>
          <a:lstStyle/>
          <a:p>
            <a:r>
              <a:rPr lang="en-US" sz="3200" dirty="0">
                <a:solidFill>
                  <a:schemeClr val="bg1"/>
                </a:solidFill>
              </a:rPr>
              <a:t>+</a:t>
            </a:r>
          </a:p>
        </p:txBody>
      </p:sp>
      <p:sp>
        <p:nvSpPr>
          <p:cNvPr id="77" name="TextBox 76">
            <a:extLst>
              <a:ext uri="{FF2B5EF4-FFF2-40B4-BE49-F238E27FC236}">
                <a16:creationId xmlns:a16="http://schemas.microsoft.com/office/drawing/2014/main" id="{4EBC34A3-E92B-1142-BFE0-11D3795E0918}"/>
              </a:ext>
            </a:extLst>
          </p:cNvPr>
          <p:cNvSpPr txBox="1"/>
          <p:nvPr/>
        </p:nvSpPr>
        <p:spPr>
          <a:xfrm>
            <a:off x="10898302" y="3678485"/>
            <a:ext cx="389850" cy="584775"/>
          </a:xfrm>
          <a:prstGeom prst="rect">
            <a:avLst/>
          </a:prstGeom>
          <a:noFill/>
        </p:spPr>
        <p:txBody>
          <a:bodyPr wrap="none" rtlCol="0">
            <a:spAutoFit/>
          </a:bodyPr>
          <a:lstStyle/>
          <a:p>
            <a:r>
              <a:rPr lang="en-US" sz="3200" dirty="0">
                <a:solidFill>
                  <a:schemeClr val="bg1"/>
                </a:solidFill>
              </a:rPr>
              <a:t>+</a:t>
            </a:r>
          </a:p>
        </p:txBody>
      </p:sp>
      <p:sp>
        <p:nvSpPr>
          <p:cNvPr id="78" name="TextBox 77">
            <a:extLst>
              <a:ext uri="{FF2B5EF4-FFF2-40B4-BE49-F238E27FC236}">
                <a16:creationId xmlns:a16="http://schemas.microsoft.com/office/drawing/2014/main" id="{8373CF11-7078-A848-8774-1487578C8DFF}"/>
              </a:ext>
            </a:extLst>
          </p:cNvPr>
          <p:cNvSpPr txBox="1"/>
          <p:nvPr/>
        </p:nvSpPr>
        <p:spPr>
          <a:xfrm>
            <a:off x="6196470" y="4590289"/>
            <a:ext cx="1850836" cy="738664"/>
          </a:xfrm>
          <a:prstGeom prst="rect">
            <a:avLst/>
          </a:prstGeom>
          <a:noFill/>
          <a:ln>
            <a:solidFill>
              <a:schemeClr val="bg1"/>
            </a:solidFill>
          </a:ln>
        </p:spPr>
        <p:txBody>
          <a:bodyPr wrap="square" rtlCol="0">
            <a:spAutoFit/>
          </a:bodyPr>
          <a:lstStyle/>
          <a:p>
            <a:pPr algn="ctr"/>
            <a:r>
              <a:rPr lang="en-US" sz="1400" dirty="0">
                <a:solidFill>
                  <a:schemeClr val="bg1"/>
                </a:solidFill>
              </a:rPr>
              <a:t>Put the combined inner product into the “inner product matrix”</a:t>
            </a:r>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41594A11-2B64-B147-905A-BDADB8C8EA5C}"/>
                  </a:ext>
                </a:extLst>
              </p:cNvPr>
              <p:cNvSpPr txBox="1"/>
              <p:nvPr/>
            </p:nvSpPr>
            <p:spPr>
              <a:xfrm>
                <a:off x="8030645" y="3890242"/>
                <a:ext cx="2076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𝑋</m:t>
                      </m:r>
                    </m:oMath>
                  </m:oMathPara>
                </a14:m>
                <a:endParaRPr lang="en-US" dirty="0">
                  <a:solidFill>
                    <a:srgbClr val="FF0000"/>
                  </a:solidFill>
                </a:endParaRPr>
              </a:p>
            </p:txBody>
          </p:sp>
        </mc:Choice>
        <mc:Fallback xmlns="">
          <p:sp>
            <p:nvSpPr>
              <p:cNvPr id="79" name="TextBox 78">
                <a:extLst>
                  <a:ext uri="{FF2B5EF4-FFF2-40B4-BE49-F238E27FC236}">
                    <a16:creationId xmlns:a16="http://schemas.microsoft.com/office/drawing/2014/main" id="{41594A11-2B64-B147-905A-BDADB8C8EA5C}"/>
                  </a:ext>
                </a:extLst>
              </p:cNvPr>
              <p:cNvSpPr txBox="1">
                <a:spLocks noRot="1" noChangeAspect="1" noMove="1" noResize="1" noEditPoints="1" noAdjustHandles="1" noChangeArrowheads="1" noChangeShapeType="1" noTextEdit="1"/>
              </p:cNvSpPr>
              <p:nvPr/>
            </p:nvSpPr>
            <p:spPr>
              <a:xfrm>
                <a:off x="8030645" y="3890242"/>
                <a:ext cx="207621" cy="276999"/>
              </a:xfrm>
              <a:prstGeom prst="rect">
                <a:avLst/>
              </a:prstGeom>
              <a:blipFill>
                <a:blip r:embed="rId17"/>
                <a:stretch>
                  <a:fillRect l="-23529" r="-23529" b="-4348"/>
                </a:stretch>
              </a:blipFill>
            </p:spPr>
            <p:txBody>
              <a:bodyPr/>
              <a:lstStyle/>
              <a:p>
                <a:r>
                  <a:rPr lang="en-US">
                    <a:noFill/>
                  </a:rPr>
                  <a:t> </a:t>
                </a:r>
              </a:p>
            </p:txBody>
          </p:sp>
        </mc:Fallback>
      </mc:AlternateContent>
      <p:sp>
        <p:nvSpPr>
          <p:cNvPr id="80" name="TextBox 79">
            <a:extLst>
              <a:ext uri="{FF2B5EF4-FFF2-40B4-BE49-F238E27FC236}">
                <a16:creationId xmlns:a16="http://schemas.microsoft.com/office/drawing/2014/main" id="{3191CA4C-A719-7D4A-86B2-D0E64A2CE6A7}"/>
              </a:ext>
            </a:extLst>
          </p:cNvPr>
          <p:cNvSpPr txBox="1"/>
          <p:nvPr/>
        </p:nvSpPr>
        <p:spPr>
          <a:xfrm>
            <a:off x="8193591" y="3712142"/>
            <a:ext cx="389850" cy="584775"/>
          </a:xfrm>
          <a:prstGeom prst="rect">
            <a:avLst/>
          </a:prstGeom>
          <a:noFill/>
        </p:spPr>
        <p:txBody>
          <a:bodyPr wrap="none" rtlCol="0">
            <a:spAutoFit/>
          </a:bodyPr>
          <a:lstStyle/>
          <a:p>
            <a:r>
              <a:rPr lang="en-US" sz="3200" dirty="0">
                <a:solidFill>
                  <a:schemeClr val="bg1"/>
                </a:solidFill>
              </a:rPr>
              <a:t>=</a:t>
            </a:r>
          </a:p>
        </p:txBody>
      </p:sp>
      <p:graphicFrame>
        <p:nvGraphicFramePr>
          <p:cNvPr id="48" name="Table 48">
            <a:extLst>
              <a:ext uri="{FF2B5EF4-FFF2-40B4-BE49-F238E27FC236}">
                <a16:creationId xmlns:a16="http://schemas.microsoft.com/office/drawing/2014/main" id="{0B75F05F-5029-4946-AB34-6587C3E916CC}"/>
              </a:ext>
            </a:extLst>
          </p:cNvPr>
          <p:cNvGraphicFramePr>
            <a:graphicFrameLocks noGrp="1"/>
          </p:cNvGraphicFramePr>
          <p:nvPr/>
        </p:nvGraphicFramePr>
        <p:xfrm>
          <a:off x="8813932" y="4398816"/>
          <a:ext cx="2062146" cy="1739778"/>
        </p:xfrm>
        <a:graphic>
          <a:graphicData uri="http://schemas.openxmlformats.org/drawingml/2006/table">
            <a:tbl>
              <a:tblPr firstRow="1" bandRow="1">
                <a:tableStyleId>{5C22544A-7EE6-4342-B048-85BDC9FD1C3A}</a:tableStyleId>
              </a:tblPr>
              <a:tblGrid>
                <a:gridCol w="343691">
                  <a:extLst>
                    <a:ext uri="{9D8B030D-6E8A-4147-A177-3AD203B41FA5}">
                      <a16:colId xmlns:a16="http://schemas.microsoft.com/office/drawing/2014/main" val="1045310119"/>
                    </a:ext>
                  </a:extLst>
                </a:gridCol>
                <a:gridCol w="343691">
                  <a:extLst>
                    <a:ext uri="{9D8B030D-6E8A-4147-A177-3AD203B41FA5}">
                      <a16:colId xmlns:a16="http://schemas.microsoft.com/office/drawing/2014/main" val="473006612"/>
                    </a:ext>
                  </a:extLst>
                </a:gridCol>
                <a:gridCol w="343691">
                  <a:extLst>
                    <a:ext uri="{9D8B030D-6E8A-4147-A177-3AD203B41FA5}">
                      <a16:colId xmlns:a16="http://schemas.microsoft.com/office/drawing/2014/main" val="2713971666"/>
                    </a:ext>
                  </a:extLst>
                </a:gridCol>
                <a:gridCol w="343691">
                  <a:extLst>
                    <a:ext uri="{9D8B030D-6E8A-4147-A177-3AD203B41FA5}">
                      <a16:colId xmlns:a16="http://schemas.microsoft.com/office/drawing/2014/main" val="1488006409"/>
                    </a:ext>
                  </a:extLst>
                </a:gridCol>
                <a:gridCol w="343691">
                  <a:extLst>
                    <a:ext uri="{9D8B030D-6E8A-4147-A177-3AD203B41FA5}">
                      <a16:colId xmlns:a16="http://schemas.microsoft.com/office/drawing/2014/main" val="3325202902"/>
                    </a:ext>
                  </a:extLst>
                </a:gridCol>
                <a:gridCol w="343691">
                  <a:extLst>
                    <a:ext uri="{9D8B030D-6E8A-4147-A177-3AD203B41FA5}">
                      <a16:colId xmlns:a16="http://schemas.microsoft.com/office/drawing/2014/main" val="2169245804"/>
                    </a:ext>
                  </a:extLst>
                </a:gridCol>
              </a:tblGrid>
              <a:tr h="28996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53652115"/>
                  </a:ext>
                </a:extLst>
              </a:tr>
              <a:tr h="28996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060878"/>
                  </a:ext>
                </a:extLst>
              </a:tr>
              <a:tr h="28996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2578856"/>
                  </a:ext>
                </a:extLst>
              </a:tr>
              <a:tr h="28996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52170682"/>
                  </a:ext>
                </a:extLst>
              </a:tr>
              <a:tr h="28996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7093551"/>
                  </a:ext>
                </a:extLst>
              </a:tr>
              <a:tr h="28996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27184360"/>
                  </a:ext>
                </a:extLst>
              </a:tr>
            </a:tbl>
          </a:graphicData>
        </a:graphic>
      </p:graphicFrame>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0144D414-AA44-734F-9166-209D1EF8ECB5}"/>
                  </a:ext>
                </a:extLst>
              </p:cNvPr>
              <p:cNvSpPr txBox="1"/>
              <p:nvPr/>
            </p:nvSpPr>
            <p:spPr>
              <a:xfrm>
                <a:off x="8935599" y="4405877"/>
                <a:ext cx="2076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solidFill>
                            <a:srgbClr val="FF0000"/>
                          </a:solidFill>
                          <a:latin typeface="Cambria Math" panose="02040503050406030204" pitchFamily="18" charset="0"/>
                        </a:rPr>
                        <m:t>𝑋</m:t>
                      </m:r>
                    </m:oMath>
                  </m:oMathPara>
                </a14:m>
                <a:endParaRPr lang="en-US" dirty="0">
                  <a:solidFill>
                    <a:srgbClr val="FF0000"/>
                  </a:solidFill>
                </a:endParaRPr>
              </a:p>
            </p:txBody>
          </p:sp>
        </mc:Choice>
        <mc:Fallback xmlns="">
          <p:sp>
            <p:nvSpPr>
              <p:cNvPr id="81" name="TextBox 80">
                <a:extLst>
                  <a:ext uri="{FF2B5EF4-FFF2-40B4-BE49-F238E27FC236}">
                    <a16:creationId xmlns:a16="http://schemas.microsoft.com/office/drawing/2014/main" id="{0144D414-AA44-734F-9166-209D1EF8ECB5}"/>
                  </a:ext>
                </a:extLst>
              </p:cNvPr>
              <p:cNvSpPr txBox="1">
                <a:spLocks noRot="1" noChangeAspect="1" noMove="1" noResize="1" noEditPoints="1" noAdjustHandles="1" noChangeArrowheads="1" noChangeShapeType="1" noTextEdit="1"/>
              </p:cNvSpPr>
              <p:nvPr/>
            </p:nvSpPr>
            <p:spPr>
              <a:xfrm>
                <a:off x="8935599" y="4405877"/>
                <a:ext cx="207621" cy="276999"/>
              </a:xfrm>
              <a:prstGeom prst="rect">
                <a:avLst/>
              </a:prstGeom>
              <a:blipFill>
                <a:blip r:embed="rId18"/>
                <a:stretch>
                  <a:fillRect l="-23529" r="-23529" b="-9091"/>
                </a:stretch>
              </a:blipFill>
            </p:spPr>
            <p:txBody>
              <a:bodyPr/>
              <a:lstStyle/>
              <a:p>
                <a:r>
                  <a:rPr lang="en-US">
                    <a:noFill/>
                  </a:rPr>
                  <a:t> </a:t>
                </a:r>
              </a:p>
            </p:txBody>
          </p:sp>
        </mc:Fallback>
      </mc:AlternateContent>
      <p:sp>
        <p:nvSpPr>
          <p:cNvPr id="49" name="Right Arrow 48">
            <a:extLst>
              <a:ext uri="{FF2B5EF4-FFF2-40B4-BE49-F238E27FC236}">
                <a16:creationId xmlns:a16="http://schemas.microsoft.com/office/drawing/2014/main" id="{08BAAF1E-7244-F04F-854E-6DCFB64782CB}"/>
              </a:ext>
            </a:extLst>
          </p:cNvPr>
          <p:cNvSpPr/>
          <p:nvPr/>
        </p:nvSpPr>
        <p:spPr>
          <a:xfrm>
            <a:off x="6081108" y="2613660"/>
            <a:ext cx="317744" cy="243043"/>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ight Arrow 81">
            <a:extLst>
              <a:ext uri="{FF2B5EF4-FFF2-40B4-BE49-F238E27FC236}">
                <a16:creationId xmlns:a16="http://schemas.microsoft.com/office/drawing/2014/main" id="{9D8430F2-5085-904F-8005-057482D820AC}"/>
              </a:ext>
            </a:extLst>
          </p:cNvPr>
          <p:cNvSpPr/>
          <p:nvPr/>
        </p:nvSpPr>
        <p:spPr>
          <a:xfrm>
            <a:off x="2559331" y="2613660"/>
            <a:ext cx="203146" cy="17155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CE594BA3-2B2D-3343-8E88-D6026348DCDA}"/>
              </a:ext>
            </a:extLst>
          </p:cNvPr>
          <p:cNvSpPr txBox="1"/>
          <p:nvPr/>
        </p:nvSpPr>
        <p:spPr>
          <a:xfrm>
            <a:off x="6096000" y="5464416"/>
            <a:ext cx="2211657" cy="823302"/>
          </a:xfrm>
          <a:prstGeom prst="rect">
            <a:avLst/>
          </a:prstGeom>
          <a:noFill/>
        </p:spPr>
        <p:txBody>
          <a:bodyPr wrap="square" rtlCol="0">
            <a:spAutoFit/>
          </a:bodyPr>
          <a:lstStyle/>
          <a:p>
            <a:r>
              <a:rPr lang="en-US" sz="1600" dirty="0">
                <a:solidFill>
                  <a:schemeClr val="bg1"/>
                </a:solidFill>
              </a:rPr>
              <a:t>A good example from </a:t>
            </a:r>
            <a:r>
              <a:rPr lang="en-US" sz="1050" dirty="0">
                <a:solidFill>
                  <a:schemeClr val="bg1"/>
                </a:solidFill>
              </a:rPr>
              <a:t>https://</a:t>
            </a:r>
            <a:r>
              <a:rPr lang="en-US" sz="1050" dirty="0" err="1">
                <a:solidFill>
                  <a:schemeClr val="bg1"/>
                </a:solidFill>
              </a:rPr>
              <a:t>stackoverflow.com</a:t>
            </a:r>
            <a:r>
              <a:rPr lang="en-US" sz="1050" dirty="0">
                <a:solidFill>
                  <a:schemeClr val="bg1"/>
                </a:solidFill>
              </a:rPr>
              <a:t>/questions/43306323/keras-conv2d-and-input-channels </a:t>
            </a:r>
            <a:endParaRPr lang="en-US" sz="1600" dirty="0">
              <a:solidFill>
                <a:schemeClr val="bg1"/>
              </a:solidFill>
            </a:endParaRPr>
          </a:p>
        </p:txBody>
      </p:sp>
      <p:cxnSp>
        <p:nvCxnSpPr>
          <p:cNvPr id="6" name="Elbow Connector 5">
            <a:extLst>
              <a:ext uri="{FF2B5EF4-FFF2-40B4-BE49-F238E27FC236}">
                <a16:creationId xmlns:a16="http://schemas.microsoft.com/office/drawing/2014/main" id="{FADA67F5-1B1F-B449-A8A6-1D5830999E28}"/>
              </a:ext>
            </a:extLst>
          </p:cNvPr>
          <p:cNvCxnSpPr>
            <a:cxnSpLocks/>
            <a:endCxn id="81" idx="1"/>
          </p:cNvCxnSpPr>
          <p:nvPr/>
        </p:nvCxnSpPr>
        <p:spPr>
          <a:xfrm>
            <a:off x="8179883" y="4282492"/>
            <a:ext cx="755716" cy="261885"/>
          </a:xfrm>
          <a:prstGeom prst="bentConnector3">
            <a:avLst>
              <a:gd name="adj1" fmla="val -874"/>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664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7212264"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 How filter works?</a:t>
            </a:r>
            <a:endParaRPr lang="en-US" sz="2400" b="1" dirty="0"/>
          </a:p>
        </p:txBody>
      </p:sp>
      <p:sp>
        <p:nvSpPr>
          <p:cNvPr id="66" name="TextBox 65">
            <a:extLst>
              <a:ext uri="{FF2B5EF4-FFF2-40B4-BE49-F238E27FC236}">
                <a16:creationId xmlns:a16="http://schemas.microsoft.com/office/drawing/2014/main" id="{16E75DA3-D656-EE41-9709-C829AC6421B9}"/>
              </a:ext>
            </a:extLst>
          </p:cNvPr>
          <p:cNvSpPr txBox="1"/>
          <p:nvPr/>
        </p:nvSpPr>
        <p:spPr>
          <a:xfrm>
            <a:off x="237615" y="537918"/>
            <a:ext cx="6094268" cy="261610"/>
          </a:xfrm>
          <a:prstGeom prst="rect">
            <a:avLst/>
          </a:prstGeom>
          <a:noFill/>
        </p:spPr>
        <p:txBody>
          <a:bodyPr wrap="square">
            <a:spAutoFit/>
          </a:bodyPr>
          <a:lstStyle/>
          <a:p>
            <a:r>
              <a:rPr lang="en-US" sz="1100" dirty="0">
                <a:solidFill>
                  <a:schemeClr val="bg1"/>
                </a:solidFill>
              </a:rPr>
              <a:t>https://</a:t>
            </a:r>
            <a:r>
              <a:rPr lang="en-US" sz="1100" dirty="0" err="1">
                <a:solidFill>
                  <a:schemeClr val="bg1"/>
                </a:solidFill>
              </a:rPr>
              <a:t>www.pyimagesearch.com</a:t>
            </a:r>
            <a:r>
              <a:rPr lang="en-US" sz="1100" dirty="0">
                <a:solidFill>
                  <a:schemeClr val="bg1"/>
                </a:solidFill>
              </a:rPr>
              <a:t>/2018/12/31/keras-conv2d-and-convolutional-layers/</a:t>
            </a:r>
          </a:p>
        </p:txBody>
      </p:sp>
      <p:sp>
        <p:nvSpPr>
          <p:cNvPr id="94" name="TextBox 93">
            <a:extLst>
              <a:ext uri="{FF2B5EF4-FFF2-40B4-BE49-F238E27FC236}">
                <a16:creationId xmlns:a16="http://schemas.microsoft.com/office/drawing/2014/main" id="{7B5BFFE7-E272-3946-A4B7-2523BA9AB2FA}"/>
              </a:ext>
            </a:extLst>
          </p:cNvPr>
          <p:cNvSpPr txBox="1"/>
          <p:nvPr/>
        </p:nvSpPr>
        <p:spPr>
          <a:xfrm>
            <a:off x="235883" y="718722"/>
            <a:ext cx="6096000" cy="261610"/>
          </a:xfrm>
          <a:prstGeom prst="rect">
            <a:avLst/>
          </a:prstGeom>
          <a:noFill/>
        </p:spPr>
        <p:txBody>
          <a:bodyPr wrap="square">
            <a:spAutoFit/>
          </a:bodyPr>
          <a:lstStyle/>
          <a:p>
            <a:r>
              <a:rPr lang="en-US" sz="1050" dirty="0">
                <a:solidFill>
                  <a:schemeClr val="bg1"/>
                </a:solidFill>
              </a:rPr>
              <a:t>https://</a:t>
            </a:r>
            <a:r>
              <a:rPr lang="en-US" sz="1050" dirty="0" err="1">
                <a:solidFill>
                  <a:schemeClr val="bg1"/>
                </a:solidFill>
              </a:rPr>
              <a:t>stackoverflow.com</a:t>
            </a:r>
            <a:r>
              <a:rPr lang="en-US" sz="1050" dirty="0">
                <a:solidFill>
                  <a:schemeClr val="bg1"/>
                </a:solidFill>
              </a:rPr>
              <a:t>/questions/43306323/keras-conv2d-and-input-channels</a:t>
            </a:r>
          </a:p>
        </p:txBody>
      </p:sp>
      <p:sp>
        <p:nvSpPr>
          <p:cNvPr id="84" name="TextBox 83">
            <a:extLst>
              <a:ext uri="{FF2B5EF4-FFF2-40B4-BE49-F238E27FC236}">
                <a16:creationId xmlns:a16="http://schemas.microsoft.com/office/drawing/2014/main" id="{DB1F0CF5-7718-974A-90E5-E5EED09BDE0E}"/>
              </a:ext>
            </a:extLst>
          </p:cNvPr>
          <p:cNvSpPr txBox="1"/>
          <p:nvPr/>
        </p:nvSpPr>
        <p:spPr>
          <a:xfrm>
            <a:off x="235883" y="2077892"/>
            <a:ext cx="10560272" cy="2831544"/>
          </a:xfrm>
          <a:prstGeom prst="rect">
            <a:avLst/>
          </a:prstGeom>
          <a:noFill/>
        </p:spPr>
        <p:txBody>
          <a:bodyPr wrap="square">
            <a:spAutoFit/>
          </a:bodyPr>
          <a:lstStyle/>
          <a:p>
            <a:r>
              <a:rPr lang="en-NZ" sz="2400" dirty="0">
                <a:solidFill>
                  <a:schemeClr val="bg1"/>
                </a:solidFill>
              </a:rPr>
              <a:t>In most cases, over layers the number of filters is generally ascending. The reason is that:</a:t>
            </a:r>
          </a:p>
          <a:p>
            <a:endParaRPr lang="en-NZ" dirty="0">
              <a:solidFill>
                <a:schemeClr val="bg1"/>
              </a:solidFill>
            </a:endParaRPr>
          </a:p>
          <a:p>
            <a:pPr fontAlgn="base"/>
            <a:r>
              <a:rPr lang="en-NZ" sz="1400" dirty="0">
                <a:solidFill>
                  <a:schemeClr val="bg1"/>
                </a:solidFill>
              </a:rPr>
              <a:t>The higher the number of filters, the higher the number of </a:t>
            </a:r>
            <a:r>
              <a:rPr lang="en-NZ" sz="1400" i="1" dirty="0">
                <a:solidFill>
                  <a:schemeClr val="bg1"/>
                </a:solidFill>
              </a:rPr>
              <a:t>abstractions</a:t>
            </a:r>
            <a:r>
              <a:rPr lang="en-NZ" sz="1400" dirty="0">
                <a:solidFill>
                  <a:schemeClr val="bg1"/>
                </a:solidFill>
              </a:rPr>
              <a:t> that your Network can extract from image data.</a:t>
            </a:r>
          </a:p>
          <a:p>
            <a:pPr fontAlgn="base"/>
            <a:r>
              <a:rPr lang="en-NZ" sz="1400" dirty="0">
                <a:solidFill>
                  <a:schemeClr val="bg1"/>
                </a:solidFill>
              </a:rPr>
              <a:t> </a:t>
            </a:r>
          </a:p>
          <a:p>
            <a:pPr fontAlgn="base"/>
            <a:r>
              <a:rPr lang="en-NZ" sz="1400" dirty="0">
                <a:solidFill>
                  <a:schemeClr val="bg1"/>
                </a:solidFill>
              </a:rPr>
              <a:t>The reason why the number of filters is generally ascending is that at the input layer the Network receives raw pixel data. Raw data are always noisy, and this is especially true for image data.</a:t>
            </a:r>
          </a:p>
          <a:p>
            <a:pPr fontAlgn="base"/>
            <a:r>
              <a:rPr lang="en-NZ" sz="1400" dirty="0">
                <a:solidFill>
                  <a:schemeClr val="bg1"/>
                </a:solidFill>
              </a:rPr>
              <a:t>Because of this, we let CNNs extract first some relevant information from noisy, "dirty" raw pixel data. Once the useful features have been extracted, then we make the CNN elaborate more complex abstractions on it.</a:t>
            </a:r>
          </a:p>
          <a:p>
            <a:pPr fontAlgn="base"/>
            <a:endParaRPr lang="en-NZ" sz="1400" dirty="0">
              <a:solidFill>
                <a:schemeClr val="bg1"/>
              </a:solidFill>
            </a:endParaRPr>
          </a:p>
          <a:p>
            <a:pPr fontAlgn="base"/>
            <a:r>
              <a:rPr lang="en-NZ" sz="1400" dirty="0">
                <a:solidFill>
                  <a:schemeClr val="bg1"/>
                </a:solidFill>
              </a:rPr>
              <a:t>That is why the number of filters usually increases as the Network gets deeper, even though it doesn't necessarily have to be like that.</a:t>
            </a:r>
          </a:p>
        </p:txBody>
      </p:sp>
      <p:sp>
        <p:nvSpPr>
          <p:cNvPr id="11" name="TextBox 10">
            <a:extLst>
              <a:ext uri="{FF2B5EF4-FFF2-40B4-BE49-F238E27FC236}">
                <a16:creationId xmlns:a16="http://schemas.microsoft.com/office/drawing/2014/main" id="{CF69576C-714F-7444-B8AD-1D9C47093457}"/>
              </a:ext>
            </a:extLst>
          </p:cNvPr>
          <p:cNvSpPr txBox="1"/>
          <p:nvPr/>
        </p:nvSpPr>
        <p:spPr>
          <a:xfrm>
            <a:off x="235883" y="1416208"/>
            <a:ext cx="7962544" cy="523220"/>
          </a:xfrm>
          <a:prstGeom prst="rect">
            <a:avLst/>
          </a:prstGeom>
          <a:noFill/>
        </p:spPr>
        <p:txBody>
          <a:bodyPr wrap="square">
            <a:spAutoFit/>
          </a:bodyPr>
          <a:lstStyle/>
          <a:p>
            <a:r>
              <a:rPr lang="en-US" sz="2800" b="1" dirty="0">
                <a:solidFill>
                  <a:schemeClr val="bg1"/>
                </a:solidFill>
              </a:rPr>
              <a:t>Thumb of rules: How to set the number of filters</a:t>
            </a:r>
          </a:p>
        </p:txBody>
      </p:sp>
    </p:spTree>
    <p:extLst>
      <p:ext uri="{BB962C8B-B14F-4D97-AF65-F5344CB8AC3E}">
        <p14:creationId xmlns:p14="http://schemas.microsoft.com/office/powerpoint/2010/main" val="1204627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7212264"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 Why max pooling</a:t>
            </a:r>
            <a:endParaRPr lang="en-US" sz="2400" b="1" dirty="0"/>
          </a:p>
        </p:txBody>
      </p:sp>
      <p:sp>
        <p:nvSpPr>
          <p:cNvPr id="10" name="TextBox 9">
            <a:extLst>
              <a:ext uri="{FF2B5EF4-FFF2-40B4-BE49-F238E27FC236}">
                <a16:creationId xmlns:a16="http://schemas.microsoft.com/office/drawing/2014/main" id="{DCA6B396-C851-2C4C-8B13-2C535098327F}"/>
              </a:ext>
            </a:extLst>
          </p:cNvPr>
          <p:cNvSpPr txBox="1"/>
          <p:nvPr/>
        </p:nvSpPr>
        <p:spPr>
          <a:xfrm>
            <a:off x="38966" y="6471120"/>
            <a:ext cx="6094268" cy="261610"/>
          </a:xfrm>
          <a:prstGeom prst="rect">
            <a:avLst/>
          </a:prstGeom>
          <a:noFill/>
        </p:spPr>
        <p:txBody>
          <a:bodyPr wrap="square">
            <a:spAutoFit/>
          </a:bodyPr>
          <a:lstStyle/>
          <a:p>
            <a:r>
              <a:rPr lang="en-US" sz="1100" dirty="0">
                <a:solidFill>
                  <a:schemeClr val="bg1"/>
                </a:solidFill>
              </a:rPr>
              <a:t>https://</a:t>
            </a:r>
            <a:r>
              <a:rPr lang="en-US" sz="1100" dirty="0" err="1">
                <a:solidFill>
                  <a:schemeClr val="bg1"/>
                </a:solidFill>
              </a:rPr>
              <a:t>www.quora.com</a:t>
            </a:r>
            <a:r>
              <a:rPr lang="en-US" sz="1100" dirty="0">
                <a:solidFill>
                  <a:schemeClr val="bg1"/>
                </a:solidFill>
              </a:rPr>
              <a:t>/How-does-pooling-control-overfitting-in-CNN</a:t>
            </a:r>
          </a:p>
        </p:txBody>
      </p:sp>
      <p:sp>
        <p:nvSpPr>
          <p:cNvPr id="12" name="TextBox 11">
            <a:extLst>
              <a:ext uri="{FF2B5EF4-FFF2-40B4-BE49-F238E27FC236}">
                <a16:creationId xmlns:a16="http://schemas.microsoft.com/office/drawing/2014/main" id="{381ED937-CFC4-BE40-A752-52A79861E9F0}"/>
              </a:ext>
            </a:extLst>
          </p:cNvPr>
          <p:cNvSpPr txBox="1"/>
          <p:nvPr/>
        </p:nvSpPr>
        <p:spPr>
          <a:xfrm>
            <a:off x="237615" y="769140"/>
            <a:ext cx="2848485" cy="4247317"/>
          </a:xfrm>
          <a:prstGeom prst="rect">
            <a:avLst/>
          </a:prstGeom>
          <a:noFill/>
        </p:spPr>
        <p:txBody>
          <a:bodyPr wrap="square">
            <a:spAutoFit/>
          </a:bodyPr>
          <a:lstStyle/>
          <a:p>
            <a:pPr algn="l"/>
            <a:r>
              <a:rPr lang="en-NZ" sz="2400" b="1" i="0" u="none" strike="noStrike" dirty="0">
                <a:solidFill>
                  <a:schemeClr val="bg1"/>
                </a:solidFill>
                <a:effectLst/>
                <a:latin typeface="var(--font-1)"/>
              </a:rPr>
              <a:t>Reducing Computational Load</a:t>
            </a:r>
          </a:p>
          <a:p>
            <a:pPr algn="l"/>
            <a:endParaRPr lang="en-NZ" sz="2400" b="1" i="0" u="none" strike="noStrike" dirty="0">
              <a:solidFill>
                <a:schemeClr val="bg1"/>
              </a:solidFill>
              <a:effectLst/>
              <a:latin typeface="var(--font-1)"/>
            </a:endParaRPr>
          </a:p>
          <a:p>
            <a:pPr algn="l"/>
            <a:r>
              <a:rPr lang="en-NZ" b="0" i="0" u="none" strike="noStrike" dirty="0">
                <a:solidFill>
                  <a:schemeClr val="bg1"/>
                </a:solidFill>
                <a:effectLst/>
                <a:latin typeface="system-ui"/>
              </a:rPr>
              <a:t>Since max pooling is reducing the resolution of the given output of a convolutional layer, the network will be looking at larger areas of the image at a time going forward, which reduces the amount of parameters in the network and consequently reduces computational load.</a:t>
            </a:r>
          </a:p>
        </p:txBody>
      </p:sp>
      <p:sp>
        <p:nvSpPr>
          <p:cNvPr id="14" name="TextBox 13">
            <a:extLst>
              <a:ext uri="{FF2B5EF4-FFF2-40B4-BE49-F238E27FC236}">
                <a16:creationId xmlns:a16="http://schemas.microsoft.com/office/drawing/2014/main" id="{BAB78493-56F6-2846-BB05-26255898A50C}"/>
              </a:ext>
            </a:extLst>
          </p:cNvPr>
          <p:cNvSpPr txBox="1"/>
          <p:nvPr/>
        </p:nvSpPr>
        <p:spPr>
          <a:xfrm>
            <a:off x="3285722" y="769140"/>
            <a:ext cx="4164157" cy="5539978"/>
          </a:xfrm>
          <a:prstGeom prst="rect">
            <a:avLst/>
          </a:prstGeom>
          <a:noFill/>
        </p:spPr>
        <p:txBody>
          <a:bodyPr wrap="square">
            <a:spAutoFit/>
          </a:bodyPr>
          <a:lstStyle/>
          <a:p>
            <a:pPr algn="l"/>
            <a:r>
              <a:rPr lang="en-NZ" sz="2400" b="1" i="0" u="none" strike="noStrike" dirty="0">
                <a:solidFill>
                  <a:schemeClr val="bg1"/>
                </a:solidFill>
                <a:effectLst/>
                <a:latin typeface="var(--font-1)"/>
              </a:rPr>
              <a:t>Reducing Overfitting</a:t>
            </a:r>
          </a:p>
          <a:p>
            <a:pPr algn="l"/>
            <a:endParaRPr lang="en-NZ" sz="2400" b="1" i="0" u="none" strike="noStrike" dirty="0">
              <a:solidFill>
                <a:schemeClr val="bg1"/>
              </a:solidFill>
              <a:effectLst/>
              <a:latin typeface="var(--font-1)"/>
            </a:endParaRPr>
          </a:p>
          <a:p>
            <a:pPr algn="l"/>
            <a:r>
              <a:rPr lang="en-NZ" b="0" i="0" u="none" strike="noStrike" dirty="0">
                <a:solidFill>
                  <a:schemeClr val="bg1"/>
                </a:solidFill>
                <a:effectLst/>
                <a:latin typeface="system-ui"/>
              </a:rPr>
              <a:t>Additionally, max pooling may also help to reduce overfitting.</a:t>
            </a:r>
          </a:p>
          <a:p>
            <a:pPr algn="l"/>
            <a:r>
              <a:rPr lang="en-NZ" b="0" i="0" u="none" strike="noStrike" dirty="0">
                <a:solidFill>
                  <a:schemeClr val="bg1"/>
                </a:solidFill>
                <a:effectLst/>
                <a:latin typeface="system-ui"/>
              </a:rPr>
              <a:t> </a:t>
            </a:r>
          </a:p>
          <a:p>
            <a:pPr algn="l"/>
            <a:r>
              <a:rPr lang="en-NZ" b="0" i="0" u="none" strike="noStrike" dirty="0">
                <a:solidFill>
                  <a:schemeClr val="bg1"/>
                </a:solidFill>
                <a:effectLst/>
                <a:latin typeface="system-ui"/>
              </a:rPr>
              <a:t>For example, from a radar image, a filter looks for the pattern which is closest to itself. From the output of the convolutional layer, we can think of the higher valued pixels as being the ones that are the most similar to the filter.</a:t>
            </a:r>
          </a:p>
          <a:p>
            <a:pPr algn="l"/>
            <a:endParaRPr lang="en-NZ" b="0" i="0" u="none" strike="noStrike" dirty="0">
              <a:solidFill>
                <a:schemeClr val="bg1"/>
              </a:solidFill>
              <a:effectLst/>
              <a:latin typeface="system-ui"/>
            </a:endParaRPr>
          </a:p>
          <a:p>
            <a:pPr algn="l"/>
            <a:r>
              <a:rPr lang="en-NZ" b="0" i="0" u="none" strike="noStrike" dirty="0">
                <a:solidFill>
                  <a:schemeClr val="bg1"/>
                </a:solidFill>
                <a:effectLst/>
                <a:latin typeface="system-ui"/>
              </a:rPr>
              <a:t>With max pooling, as we're going over each region from the convolutional output, we're able to pick out the most activated pixels and therefore “only” preserve the features match the filter the most while discarding those features which are not very close to the filter</a:t>
            </a:r>
          </a:p>
        </p:txBody>
      </p:sp>
      <p:sp>
        <p:nvSpPr>
          <p:cNvPr id="6" name="TextBox 5">
            <a:extLst>
              <a:ext uri="{FF2B5EF4-FFF2-40B4-BE49-F238E27FC236}">
                <a16:creationId xmlns:a16="http://schemas.microsoft.com/office/drawing/2014/main" id="{31909D1F-F524-2C40-8366-2358FD0767BE}"/>
              </a:ext>
            </a:extLst>
          </p:cNvPr>
          <p:cNvSpPr txBox="1"/>
          <p:nvPr/>
        </p:nvSpPr>
        <p:spPr>
          <a:xfrm>
            <a:off x="7819515" y="769140"/>
            <a:ext cx="2848485" cy="2215991"/>
          </a:xfrm>
          <a:prstGeom prst="rect">
            <a:avLst/>
          </a:prstGeom>
          <a:noFill/>
        </p:spPr>
        <p:txBody>
          <a:bodyPr wrap="square">
            <a:spAutoFit/>
          </a:bodyPr>
          <a:lstStyle/>
          <a:p>
            <a:pPr algn="l"/>
            <a:r>
              <a:rPr lang="en-NZ" sz="2400" b="1" i="0" u="none" strike="noStrike" dirty="0">
                <a:solidFill>
                  <a:schemeClr val="bg1"/>
                </a:solidFill>
                <a:effectLst/>
                <a:latin typeface="var(--font-1)"/>
              </a:rPr>
              <a:t>Drop out</a:t>
            </a:r>
          </a:p>
          <a:p>
            <a:pPr algn="l"/>
            <a:endParaRPr lang="en-NZ" sz="2400" b="1" i="0" u="none" strike="noStrike" dirty="0">
              <a:solidFill>
                <a:schemeClr val="bg1"/>
              </a:solidFill>
              <a:effectLst/>
              <a:latin typeface="var(--font-1)"/>
            </a:endParaRPr>
          </a:p>
          <a:p>
            <a:pPr algn="l"/>
            <a:r>
              <a:rPr lang="en-NZ" b="0" i="0" u="none" strike="noStrike" dirty="0">
                <a:solidFill>
                  <a:schemeClr val="bg1"/>
                </a:solidFill>
                <a:effectLst/>
                <a:latin typeface="system-ui"/>
              </a:rPr>
              <a:t>We randomly remove neurons in the neural network during the training to reduce the chances of overfitting</a:t>
            </a:r>
          </a:p>
        </p:txBody>
      </p:sp>
    </p:spTree>
    <p:extLst>
      <p:ext uri="{BB962C8B-B14F-4D97-AF65-F5344CB8AC3E}">
        <p14:creationId xmlns:p14="http://schemas.microsoft.com/office/powerpoint/2010/main" val="2193802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7212264"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 up-sampling &amp; conv transpose</a:t>
            </a:r>
            <a:endParaRPr lang="en-US" sz="2400" b="1" dirty="0"/>
          </a:p>
        </p:txBody>
      </p:sp>
      <p:sp>
        <p:nvSpPr>
          <p:cNvPr id="8" name="TextBox 7">
            <a:extLst>
              <a:ext uri="{FF2B5EF4-FFF2-40B4-BE49-F238E27FC236}">
                <a16:creationId xmlns:a16="http://schemas.microsoft.com/office/drawing/2014/main" id="{28046907-C461-7F48-A119-0CF9DCDEDE18}"/>
              </a:ext>
            </a:extLst>
          </p:cNvPr>
          <p:cNvSpPr txBox="1"/>
          <p:nvPr/>
        </p:nvSpPr>
        <p:spPr>
          <a:xfrm>
            <a:off x="237615" y="607138"/>
            <a:ext cx="11545676" cy="261610"/>
          </a:xfrm>
          <a:prstGeom prst="rect">
            <a:avLst/>
          </a:prstGeom>
          <a:noFill/>
        </p:spPr>
        <p:txBody>
          <a:bodyPr wrap="square">
            <a:spAutoFit/>
          </a:bodyPr>
          <a:lstStyle/>
          <a:p>
            <a:r>
              <a:rPr lang="en-US" sz="1050" dirty="0">
                <a:solidFill>
                  <a:schemeClr val="bg1"/>
                </a:solidFill>
              </a:rPr>
              <a:t>https://</a:t>
            </a:r>
            <a:r>
              <a:rPr lang="en-US" sz="1050" dirty="0" err="1">
                <a:solidFill>
                  <a:schemeClr val="bg1"/>
                </a:solidFill>
              </a:rPr>
              <a:t>towardsdatascience.com</a:t>
            </a:r>
            <a:r>
              <a:rPr lang="en-US" sz="1050" dirty="0">
                <a:solidFill>
                  <a:schemeClr val="bg1"/>
                </a:solidFill>
              </a:rPr>
              <a:t>/understand-transposed-convolutions-and-build-your-own-transposed-convolution-layer-from-scratch-4f5d97b2967</a:t>
            </a:r>
          </a:p>
        </p:txBody>
      </p:sp>
      <p:sp>
        <p:nvSpPr>
          <p:cNvPr id="5" name="TextBox 4">
            <a:extLst>
              <a:ext uri="{FF2B5EF4-FFF2-40B4-BE49-F238E27FC236}">
                <a16:creationId xmlns:a16="http://schemas.microsoft.com/office/drawing/2014/main" id="{8222FD44-A4B5-264A-A15F-B6B9E67F30C1}"/>
              </a:ext>
            </a:extLst>
          </p:cNvPr>
          <p:cNvSpPr txBox="1"/>
          <p:nvPr/>
        </p:nvSpPr>
        <p:spPr>
          <a:xfrm>
            <a:off x="1966741" y="4411930"/>
            <a:ext cx="537327" cy="400110"/>
          </a:xfrm>
          <a:prstGeom prst="rect">
            <a:avLst/>
          </a:prstGeom>
          <a:noFill/>
        </p:spPr>
        <p:txBody>
          <a:bodyPr wrap="none" rtlCol="0">
            <a:spAutoFit/>
          </a:bodyPr>
          <a:lstStyle/>
          <a:p>
            <a:r>
              <a:rPr lang="en-US" sz="2000" dirty="0">
                <a:solidFill>
                  <a:schemeClr val="bg1"/>
                </a:solidFill>
              </a:rPr>
              <a:t>……</a:t>
            </a:r>
          </a:p>
        </p:txBody>
      </p:sp>
      <p:graphicFrame>
        <p:nvGraphicFramePr>
          <p:cNvPr id="9" name="Table 10">
            <a:extLst>
              <a:ext uri="{FF2B5EF4-FFF2-40B4-BE49-F238E27FC236}">
                <a16:creationId xmlns:a16="http://schemas.microsoft.com/office/drawing/2014/main" id="{D6A68611-1C1A-3846-AEE9-D69E227B7632}"/>
              </a:ext>
            </a:extLst>
          </p:cNvPr>
          <p:cNvGraphicFramePr>
            <a:graphicFrameLocks noGrp="1"/>
          </p:cNvGraphicFramePr>
          <p:nvPr/>
        </p:nvGraphicFramePr>
        <p:xfrm>
          <a:off x="1418887" y="956653"/>
          <a:ext cx="1712502" cy="1554480"/>
        </p:xfrm>
        <a:graphic>
          <a:graphicData uri="http://schemas.openxmlformats.org/drawingml/2006/table">
            <a:tbl>
              <a:tblPr firstRow="1" bandRow="1">
                <a:tableStyleId>{5C22544A-7EE6-4342-B048-85BDC9FD1C3A}</a:tableStyleId>
              </a:tblPr>
              <a:tblGrid>
                <a:gridCol w="285417">
                  <a:extLst>
                    <a:ext uri="{9D8B030D-6E8A-4147-A177-3AD203B41FA5}">
                      <a16:colId xmlns:a16="http://schemas.microsoft.com/office/drawing/2014/main" val="4068894720"/>
                    </a:ext>
                  </a:extLst>
                </a:gridCol>
                <a:gridCol w="285417">
                  <a:extLst>
                    <a:ext uri="{9D8B030D-6E8A-4147-A177-3AD203B41FA5}">
                      <a16:colId xmlns:a16="http://schemas.microsoft.com/office/drawing/2014/main" val="2080967232"/>
                    </a:ext>
                  </a:extLst>
                </a:gridCol>
                <a:gridCol w="285417">
                  <a:extLst>
                    <a:ext uri="{9D8B030D-6E8A-4147-A177-3AD203B41FA5}">
                      <a16:colId xmlns:a16="http://schemas.microsoft.com/office/drawing/2014/main" val="412673236"/>
                    </a:ext>
                  </a:extLst>
                </a:gridCol>
                <a:gridCol w="285417">
                  <a:extLst>
                    <a:ext uri="{9D8B030D-6E8A-4147-A177-3AD203B41FA5}">
                      <a16:colId xmlns:a16="http://schemas.microsoft.com/office/drawing/2014/main" val="2163152310"/>
                    </a:ext>
                  </a:extLst>
                </a:gridCol>
                <a:gridCol w="285417">
                  <a:extLst>
                    <a:ext uri="{9D8B030D-6E8A-4147-A177-3AD203B41FA5}">
                      <a16:colId xmlns:a16="http://schemas.microsoft.com/office/drawing/2014/main" val="910045918"/>
                    </a:ext>
                  </a:extLst>
                </a:gridCol>
                <a:gridCol w="285417">
                  <a:extLst>
                    <a:ext uri="{9D8B030D-6E8A-4147-A177-3AD203B41FA5}">
                      <a16:colId xmlns:a16="http://schemas.microsoft.com/office/drawing/2014/main" val="3914668496"/>
                    </a:ext>
                  </a:extLst>
                </a:gridCol>
              </a:tblGrid>
              <a:tr h="211893">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955511"/>
                  </a:ext>
                </a:extLst>
              </a:tr>
              <a:tr h="211893">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8019528"/>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824301"/>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5711667"/>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4428563"/>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6862634"/>
                  </a:ext>
                </a:extLst>
              </a:tr>
            </a:tbl>
          </a:graphicData>
        </a:graphic>
      </p:graphicFrame>
      <p:sp>
        <p:nvSpPr>
          <p:cNvPr id="11" name="TextBox 10">
            <a:extLst>
              <a:ext uri="{FF2B5EF4-FFF2-40B4-BE49-F238E27FC236}">
                <a16:creationId xmlns:a16="http://schemas.microsoft.com/office/drawing/2014/main" id="{6F69C962-8C29-CD41-9E03-F2DA9F48676B}"/>
              </a:ext>
            </a:extLst>
          </p:cNvPr>
          <p:cNvSpPr txBox="1"/>
          <p:nvPr/>
        </p:nvSpPr>
        <p:spPr>
          <a:xfrm>
            <a:off x="1474919" y="1235006"/>
            <a:ext cx="800219" cy="261610"/>
          </a:xfrm>
          <a:prstGeom prst="rect">
            <a:avLst/>
          </a:prstGeom>
          <a:noFill/>
        </p:spPr>
        <p:txBody>
          <a:bodyPr wrap="none" rtlCol="0">
            <a:spAutoFit/>
          </a:bodyPr>
          <a:lstStyle/>
          <a:p>
            <a:r>
              <a:rPr lang="en-US" sz="1100" dirty="0">
                <a:solidFill>
                  <a:srgbClr val="FF0000"/>
                </a:solidFill>
              </a:rPr>
              <a:t>First Stride</a:t>
            </a:r>
          </a:p>
        </p:txBody>
      </p:sp>
      <p:graphicFrame>
        <p:nvGraphicFramePr>
          <p:cNvPr id="17" name="Table 10">
            <a:extLst>
              <a:ext uri="{FF2B5EF4-FFF2-40B4-BE49-F238E27FC236}">
                <a16:creationId xmlns:a16="http://schemas.microsoft.com/office/drawing/2014/main" id="{86BCC27F-81BA-F843-9A67-3B25AE780972}"/>
              </a:ext>
            </a:extLst>
          </p:cNvPr>
          <p:cNvGraphicFramePr>
            <a:graphicFrameLocks noGrp="1"/>
          </p:cNvGraphicFramePr>
          <p:nvPr/>
        </p:nvGraphicFramePr>
        <p:xfrm>
          <a:off x="1418887" y="2646557"/>
          <a:ext cx="1712502" cy="1554480"/>
        </p:xfrm>
        <a:graphic>
          <a:graphicData uri="http://schemas.openxmlformats.org/drawingml/2006/table">
            <a:tbl>
              <a:tblPr firstRow="1" bandRow="1">
                <a:tableStyleId>{5C22544A-7EE6-4342-B048-85BDC9FD1C3A}</a:tableStyleId>
              </a:tblPr>
              <a:tblGrid>
                <a:gridCol w="285417">
                  <a:extLst>
                    <a:ext uri="{9D8B030D-6E8A-4147-A177-3AD203B41FA5}">
                      <a16:colId xmlns:a16="http://schemas.microsoft.com/office/drawing/2014/main" val="4068894720"/>
                    </a:ext>
                  </a:extLst>
                </a:gridCol>
                <a:gridCol w="285417">
                  <a:extLst>
                    <a:ext uri="{9D8B030D-6E8A-4147-A177-3AD203B41FA5}">
                      <a16:colId xmlns:a16="http://schemas.microsoft.com/office/drawing/2014/main" val="2080967232"/>
                    </a:ext>
                  </a:extLst>
                </a:gridCol>
                <a:gridCol w="285417">
                  <a:extLst>
                    <a:ext uri="{9D8B030D-6E8A-4147-A177-3AD203B41FA5}">
                      <a16:colId xmlns:a16="http://schemas.microsoft.com/office/drawing/2014/main" val="412673236"/>
                    </a:ext>
                  </a:extLst>
                </a:gridCol>
                <a:gridCol w="285417">
                  <a:extLst>
                    <a:ext uri="{9D8B030D-6E8A-4147-A177-3AD203B41FA5}">
                      <a16:colId xmlns:a16="http://schemas.microsoft.com/office/drawing/2014/main" val="2163152310"/>
                    </a:ext>
                  </a:extLst>
                </a:gridCol>
                <a:gridCol w="285417">
                  <a:extLst>
                    <a:ext uri="{9D8B030D-6E8A-4147-A177-3AD203B41FA5}">
                      <a16:colId xmlns:a16="http://schemas.microsoft.com/office/drawing/2014/main" val="910045918"/>
                    </a:ext>
                  </a:extLst>
                </a:gridCol>
                <a:gridCol w="285417">
                  <a:extLst>
                    <a:ext uri="{9D8B030D-6E8A-4147-A177-3AD203B41FA5}">
                      <a16:colId xmlns:a16="http://schemas.microsoft.com/office/drawing/2014/main" val="3914668496"/>
                    </a:ext>
                  </a:extLst>
                </a:gridCol>
              </a:tblGrid>
              <a:tr h="211893">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955511"/>
                  </a:ext>
                </a:extLst>
              </a:tr>
              <a:tr h="211893">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8019528"/>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824301"/>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5711667"/>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4428563"/>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6862634"/>
                  </a:ext>
                </a:extLst>
              </a:tr>
            </a:tbl>
          </a:graphicData>
        </a:graphic>
      </p:graphicFrame>
      <p:graphicFrame>
        <p:nvGraphicFramePr>
          <p:cNvPr id="20" name="Table 10">
            <a:extLst>
              <a:ext uri="{FF2B5EF4-FFF2-40B4-BE49-F238E27FC236}">
                <a16:creationId xmlns:a16="http://schemas.microsoft.com/office/drawing/2014/main" id="{629916FC-50CA-6C49-BC00-68D9BCDEEA73}"/>
              </a:ext>
            </a:extLst>
          </p:cNvPr>
          <p:cNvGraphicFramePr>
            <a:graphicFrameLocks noGrp="1"/>
          </p:cNvGraphicFramePr>
          <p:nvPr/>
        </p:nvGraphicFramePr>
        <p:xfrm>
          <a:off x="1393000" y="5209702"/>
          <a:ext cx="1712502" cy="1554480"/>
        </p:xfrm>
        <a:graphic>
          <a:graphicData uri="http://schemas.openxmlformats.org/drawingml/2006/table">
            <a:tbl>
              <a:tblPr firstRow="1" bandRow="1">
                <a:tableStyleId>{5C22544A-7EE6-4342-B048-85BDC9FD1C3A}</a:tableStyleId>
              </a:tblPr>
              <a:tblGrid>
                <a:gridCol w="285417">
                  <a:extLst>
                    <a:ext uri="{9D8B030D-6E8A-4147-A177-3AD203B41FA5}">
                      <a16:colId xmlns:a16="http://schemas.microsoft.com/office/drawing/2014/main" val="4068894720"/>
                    </a:ext>
                  </a:extLst>
                </a:gridCol>
                <a:gridCol w="285417">
                  <a:extLst>
                    <a:ext uri="{9D8B030D-6E8A-4147-A177-3AD203B41FA5}">
                      <a16:colId xmlns:a16="http://schemas.microsoft.com/office/drawing/2014/main" val="2080967232"/>
                    </a:ext>
                  </a:extLst>
                </a:gridCol>
                <a:gridCol w="285417">
                  <a:extLst>
                    <a:ext uri="{9D8B030D-6E8A-4147-A177-3AD203B41FA5}">
                      <a16:colId xmlns:a16="http://schemas.microsoft.com/office/drawing/2014/main" val="412673236"/>
                    </a:ext>
                  </a:extLst>
                </a:gridCol>
                <a:gridCol w="285417">
                  <a:extLst>
                    <a:ext uri="{9D8B030D-6E8A-4147-A177-3AD203B41FA5}">
                      <a16:colId xmlns:a16="http://schemas.microsoft.com/office/drawing/2014/main" val="2163152310"/>
                    </a:ext>
                  </a:extLst>
                </a:gridCol>
                <a:gridCol w="285417">
                  <a:extLst>
                    <a:ext uri="{9D8B030D-6E8A-4147-A177-3AD203B41FA5}">
                      <a16:colId xmlns:a16="http://schemas.microsoft.com/office/drawing/2014/main" val="910045918"/>
                    </a:ext>
                  </a:extLst>
                </a:gridCol>
                <a:gridCol w="285417">
                  <a:extLst>
                    <a:ext uri="{9D8B030D-6E8A-4147-A177-3AD203B41FA5}">
                      <a16:colId xmlns:a16="http://schemas.microsoft.com/office/drawing/2014/main" val="3914668496"/>
                    </a:ext>
                  </a:extLst>
                </a:gridCol>
              </a:tblGrid>
              <a:tr h="211893">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955511"/>
                  </a:ext>
                </a:extLst>
              </a:tr>
              <a:tr h="211893">
                <a:tc>
                  <a:txBody>
                    <a:bodyPr/>
                    <a:lstStyle/>
                    <a:p>
                      <a:endParaRPr lang="en-US" sz="9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8019528"/>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824301"/>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5711667"/>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4428563"/>
                  </a:ext>
                </a:extLst>
              </a:tr>
              <a:tr h="211893">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6862634"/>
                  </a:ext>
                </a:extLst>
              </a:tr>
            </a:tbl>
          </a:graphicData>
        </a:graphic>
      </p:graphicFrame>
      <p:sp>
        <p:nvSpPr>
          <p:cNvPr id="23" name="Rectangle 22">
            <a:extLst>
              <a:ext uri="{FF2B5EF4-FFF2-40B4-BE49-F238E27FC236}">
                <a16:creationId xmlns:a16="http://schemas.microsoft.com/office/drawing/2014/main" id="{2AAC7AC7-5184-2040-8AD2-456A27324AFA}"/>
              </a:ext>
            </a:extLst>
          </p:cNvPr>
          <p:cNvSpPr/>
          <p:nvPr/>
        </p:nvSpPr>
        <p:spPr>
          <a:xfrm>
            <a:off x="1405041" y="968958"/>
            <a:ext cx="860450" cy="790427"/>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00BB63E9-14D7-4A4E-8E59-EAE65B490AB9}"/>
              </a:ext>
            </a:extLst>
          </p:cNvPr>
          <p:cNvSpPr/>
          <p:nvPr/>
        </p:nvSpPr>
        <p:spPr>
          <a:xfrm>
            <a:off x="2235405" y="5973755"/>
            <a:ext cx="860450" cy="790427"/>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a:extLst>
              <a:ext uri="{FF2B5EF4-FFF2-40B4-BE49-F238E27FC236}">
                <a16:creationId xmlns:a16="http://schemas.microsoft.com/office/drawing/2014/main" id="{5B78B6E2-BBA0-3347-95BC-67D833EFF00C}"/>
              </a:ext>
            </a:extLst>
          </p:cNvPr>
          <p:cNvSpPr txBox="1"/>
          <p:nvPr/>
        </p:nvSpPr>
        <p:spPr>
          <a:xfrm>
            <a:off x="2275138" y="6260594"/>
            <a:ext cx="780983" cy="261610"/>
          </a:xfrm>
          <a:prstGeom prst="rect">
            <a:avLst/>
          </a:prstGeom>
          <a:noFill/>
        </p:spPr>
        <p:txBody>
          <a:bodyPr wrap="none" rtlCol="0">
            <a:spAutoFit/>
          </a:bodyPr>
          <a:lstStyle/>
          <a:p>
            <a:r>
              <a:rPr lang="en-US" sz="1100" dirty="0">
                <a:solidFill>
                  <a:srgbClr val="FF0000"/>
                </a:solidFill>
              </a:rPr>
              <a:t>Last Stride</a:t>
            </a:r>
          </a:p>
        </p:txBody>
      </p:sp>
      <p:sp>
        <p:nvSpPr>
          <p:cNvPr id="28" name="Rectangle 27">
            <a:extLst>
              <a:ext uri="{FF2B5EF4-FFF2-40B4-BE49-F238E27FC236}">
                <a16:creationId xmlns:a16="http://schemas.microsoft.com/office/drawing/2014/main" id="{B5E0A4C6-A1D3-B94F-B862-713F2D855E77}"/>
              </a:ext>
            </a:extLst>
          </p:cNvPr>
          <p:cNvSpPr/>
          <p:nvPr/>
        </p:nvSpPr>
        <p:spPr>
          <a:xfrm>
            <a:off x="1715665" y="2645751"/>
            <a:ext cx="860450" cy="790427"/>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DDD869E3-106B-AD40-ACCE-3E1886E8AD96}"/>
              </a:ext>
            </a:extLst>
          </p:cNvPr>
          <p:cNvSpPr txBox="1"/>
          <p:nvPr/>
        </p:nvSpPr>
        <p:spPr>
          <a:xfrm>
            <a:off x="1759405" y="2910159"/>
            <a:ext cx="772969" cy="261610"/>
          </a:xfrm>
          <a:prstGeom prst="rect">
            <a:avLst/>
          </a:prstGeom>
          <a:noFill/>
        </p:spPr>
        <p:txBody>
          <a:bodyPr wrap="none" rtlCol="0">
            <a:spAutoFit/>
          </a:bodyPr>
          <a:lstStyle/>
          <a:p>
            <a:r>
              <a:rPr lang="en-US" sz="1100" dirty="0">
                <a:solidFill>
                  <a:srgbClr val="FF0000"/>
                </a:solidFill>
              </a:rPr>
              <a:t>2nd Stride</a:t>
            </a:r>
          </a:p>
        </p:txBody>
      </p:sp>
      <p:sp>
        <p:nvSpPr>
          <p:cNvPr id="30" name="Rectangle 29">
            <a:extLst>
              <a:ext uri="{FF2B5EF4-FFF2-40B4-BE49-F238E27FC236}">
                <a16:creationId xmlns:a16="http://schemas.microsoft.com/office/drawing/2014/main" id="{7E36319C-321C-554A-9710-A1B1AB8B289A}"/>
              </a:ext>
            </a:extLst>
          </p:cNvPr>
          <p:cNvSpPr/>
          <p:nvPr/>
        </p:nvSpPr>
        <p:spPr>
          <a:xfrm>
            <a:off x="176955" y="3281259"/>
            <a:ext cx="860450" cy="790427"/>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Filter</a:t>
            </a:r>
          </a:p>
        </p:txBody>
      </p:sp>
      <p:cxnSp>
        <p:nvCxnSpPr>
          <p:cNvPr id="31" name="Straight Connector 30">
            <a:extLst>
              <a:ext uri="{FF2B5EF4-FFF2-40B4-BE49-F238E27FC236}">
                <a16:creationId xmlns:a16="http://schemas.microsoft.com/office/drawing/2014/main" id="{5E05A42B-501E-4C47-9816-506F6D7440FA}"/>
              </a:ext>
            </a:extLst>
          </p:cNvPr>
          <p:cNvCxnSpPr>
            <a:cxnSpLocks/>
            <a:stCxn id="30" idx="3"/>
            <a:endCxn id="23" idx="1"/>
          </p:cNvCxnSpPr>
          <p:nvPr/>
        </p:nvCxnSpPr>
        <p:spPr>
          <a:xfrm flipV="1">
            <a:off x="1037405" y="1364172"/>
            <a:ext cx="367636" cy="231230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FA061DC-4C7C-D140-ACFE-8F8C184FDD10}"/>
              </a:ext>
            </a:extLst>
          </p:cNvPr>
          <p:cNvCxnSpPr>
            <a:cxnSpLocks/>
            <a:stCxn id="30" idx="3"/>
            <a:endCxn id="28" idx="1"/>
          </p:cNvCxnSpPr>
          <p:nvPr/>
        </p:nvCxnSpPr>
        <p:spPr>
          <a:xfrm flipV="1">
            <a:off x="1037405" y="3040965"/>
            <a:ext cx="678260" cy="635508"/>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3C50D3D-11EC-6747-B1CE-03338BCBCB9B}"/>
              </a:ext>
            </a:extLst>
          </p:cNvPr>
          <p:cNvCxnSpPr>
            <a:cxnSpLocks/>
            <a:stCxn id="30" idx="3"/>
            <a:endCxn id="26" idx="1"/>
          </p:cNvCxnSpPr>
          <p:nvPr/>
        </p:nvCxnSpPr>
        <p:spPr>
          <a:xfrm>
            <a:off x="1037405" y="3676473"/>
            <a:ext cx="1198000" cy="269249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5" name="Table 45">
            <a:extLst>
              <a:ext uri="{FF2B5EF4-FFF2-40B4-BE49-F238E27FC236}">
                <a16:creationId xmlns:a16="http://schemas.microsoft.com/office/drawing/2014/main" id="{365F32C4-59DD-B849-8BBD-4E658A104C84}"/>
              </a:ext>
            </a:extLst>
          </p:cNvPr>
          <p:cNvGraphicFramePr>
            <a:graphicFrameLocks noGrp="1"/>
          </p:cNvGraphicFramePr>
          <p:nvPr/>
        </p:nvGraphicFramePr>
        <p:xfrm>
          <a:off x="4191242" y="3436178"/>
          <a:ext cx="1539160" cy="1344464"/>
        </p:xfrm>
        <a:graphic>
          <a:graphicData uri="http://schemas.openxmlformats.org/drawingml/2006/table">
            <a:tbl>
              <a:tblPr firstRow="1" bandRow="1">
                <a:tableStyleId>{5C22544A-7EE6-4342-B048-85BDC9FD1C3A}</a:tableStyleId>
              </a:tblPr>
              <a:tblGrid>
                <a:gridCol w="384790">
                  <a:extLst>
                    <a:ext uri="{9D8B030D-6E8A-4147-A177-3AD203B41FA5}">
                      <a16:colId xmlns:a16="http://schemas.microsoft.com/office/drawing/2014/main" val="3660339471"/>
                    </a:ext>
                  </a:extLst>
                </a:gridCol>
                <a:gridCol w="384790">
                  <a:extLst>
                    <a:ext uri="{9D8B030D-6E8A-4147-A177-3AD203B41FA5}">
                      <a16:colId xmlns:a16="http://schemas.microsoft.com/office/drawing/2014/main" val="1539524496"/>
                    </a:ext>
                  </a:extLst>
                </a:gridCol>
                <a:gridCol w="384790">
                  <a:extLst>
                    <a:ext uri="{9D8B030D-6E8A-4147-A177-3AD203B41FA5}">
                      <a16:colId xmlns:a16="http://schemas.microsoft.com/office/drawing/2014/main" val="2398586385"/>
                    </a:ext>
                  </a:extLst>
                </a:gridCol>
                <a:gridCol w="384790">
                  <a:extLst>
                    <a:ext uri="{9D8B030D-6E8A-4147-A177-3AD203B41FA5}">
                      <a16:colId xmlns:a16="http://schemas.microsoft.com/office/drawing/2014/main" val="2590855371"/>
                    </a:ext>
                  </a:extLst>
                </a:gridCol>
              </a:tblGrid>
              <a:tr h="336116">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32395183"/>
                  </a:ext>
                </a:extLst>
              </a:tr>
              <a:tr h="336116">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18895688"/>
                  </a:ext>
                </a:extLst>
              </a:tr>
              <a:tr h="336116">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73859708"/>
                  </a:ext>
                </a:extLst>
              </a:tr>
              <a:tr h="336116">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40065310"/>
                  </a:ext>
                </a:extLst>
              </a:tr>
            </a:tbl>
          </a:graphicData>
        </a:graphic>
      </p:graphicFrame>
      <p:sp>
        <p:nvSpPr>
          <p:cNvPr id="49" name="Right Brace 48">
            <a:extLst>
              <a:ext uri="{FF2B5EF4-FFF2-40B4-BE49-F238E27FC236}">
                <a16:creationId xmlns:a16="http://schemas.microsoft.com/office/drawing/2014/main" id="{9F5971D1-31F9-4C4F-956A-663C015A3594}"/>
              </a:ext>
            </a:extLst>
          </p:cNvPr>
          <p:cNvSpPr/>
          <p:nvPr/>
        </p:nvSpPr>
        <p:spPr>
          <a:xfrm>
            <a:off x="3250276" y="2144684"/>
            <a:ext cx="262595" cy="3923607"/>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TextBox 49">
            <a:extLst>
              <a:ext uri="{FF2B5EF4-FFF2-40B4-BE49-F238E27FC236}">
                <a16:creationId xmlns:a16="http://schemas.microsoft.com/office/drawing/2014/main" id="{83C78459-3411-0642-9CC2-1BAE3C2831A9}"/>
              </a:ext>
            </a:extLst>
          </p:cNvPr>
          <p:cNvSpPr txBox="1"/>
          <p:nvPr/>
        </p:nvSpPr>
        <p:spPr>
          <a:xfrm>
            <a:off x="4120373" y="4845545"/>
            <a:ext cx="1681486" cy="523220"/>
          </a:xfrm>
          <a:prstGeom prst="rect">
            <a:avLst/>
          </a:prstGeom>
          <a:noFill/>
        </p:spPr>
        <p:txBody>
          <a:bodyPr wrap="none" rtlCol="0">
            <a:spAutoFit/>
          </a:bodyPr>
          <a:lstStyle/>
          <a:p>
            <a:pPr algn="ctr"/>
            <a:r>
              <a:rPr lang="en-US" sz="1400" dirty="0">
                <a:solidFill>
                  <a:schemeClr val="bg1"/>
                </a:solidFill>
              </a:rPr>
              <a:t>Inner product </a:t>
            </a:r>
          </a:p>
          <a:p>
            <a:pPr algn="ctr"/>
            <a:r>
              <a:rPr lang="en-US" sz="1400" dirty="0">
                <a:solidFill>
                  <a:schemeClr val="bg1"/>
                </a:solidFill>
              </a:rPr>
              <a:t>(convolutional layer)</a:t>
            </a:r>
          </a:p>
        </p:txBody>
      </p:sp>
      <p:graphicFrame>
        <p:nvGraphicFramePr>
          <p:cNvPr id="51" name="Table 52">
            <a:extLst>
              <a:ext uri="{FF2B5EF4-FFF2-40B4-BE49-F238E27FC236}">
                <a16:creationId xmlns:a16="http://schemas.microsoft.com/office/drawing/2014/main" id="{EA2DEB9F-AE11-6E41-BE91-0D279626FFE0}"/>
              </a:ext>
            </a:extLst>
          </p:cNvPr>
          <p:cNvGraphicFramePr>
            <a:graphicFrameLocks noGrp="1"/>
          </p:cNvGraphicFramePr>
          <p:nvPr/>
        </p:nvGraphicFramePr>
        <p:xfrm>
          <a:off x="6321362" y="3678720"/>
          <a:ext cx="922252" cy="825852"/>
        </p:xfrm>
        <a:graphic>
          <a:graphicData uri="http://schemas.openxmlformats.org/drawingml/2006/table">
            <a:tbl>
              <a:tblPr firstRow="1" bandRow="1">
                <a:tableStyleId>{5C22544A-7EE6-4342-B048-85BDC9FD1C3A}</a:tableStyleId>
              </a:tblPr>
              <a:tblGrid>
                <a:gridCol w="461126">
                  <a:extLst>
                    <a:ext uri="{9D8B030D-6E8A-4147-A177-3AD203B41FA5}">
                      <a16:colId xmlns:a16="http://schemas.microsoft.com/office/drawing/2014/main" val="2671888278"/>
                    </a:ext>
                  </a:extLst>
                </a:gridCol>
                <a:gridCol w="461126">
                  <a:extLst>
                    <a:ext uri="{9D8B030D-6E8A-4147-A177-3AD203B41FA5}">
                      <a16:colId xmlns:a16="http://schemas.microsoft.com/office/drawing/2014/main" val="3469582928"/>
                    </a:ext>
                  </a:extLst>
                </a:gridCol>
              </a:tblGrid>
              <a:tr h="412926">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80209965"/>
                  </a:ext>
                </a:extLst>
              </a:tr>
              <a:tr h="412926">
                <a:tc>
                  <a:txBody>
                    <a:bodyPr/>
                    <a:lstStyle/>
                    <a:p>
                      <a:endParaRPr lang="en-US" sz="1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3950388633"/>
                  </a:ext>
                </a:extLst>
              </a:tr>
            </a:tbl>
          </a:graphicData>
        </a:graphic>
      </p:graphicFrame>
      <p:sp>
        <p:nvSpPr>
          <p:cNvPr id="54" name="TextBox 53">
            <a:extLst>
              <a:ext uri="{FF2B5EF4-FFF2-40B4-BE49-F238E27FC236}">
                <a16:creationId xmlns:a16="http://schemas.microsoft.com/office/drawing/2014/main" id="{96BF166B-4713-0C4E-AFE9-E52C3A14F69A}"/>
              </a:ext>
            </a:extLst>
          </p:cNvPr>
          <p:cNvSpPr txBox="1"/>
          <p:nvPr/>
        </p:nvSpPr>
        <p:spPr>
          <a:xfrm>
            <a:off x="6096000" y="4629648"/>
            <a:ext cx="1572482" cy="307777"/>
          </a:xfrm>
          <a:prstGeom prst="rect">
            <a:avLst/>
          </a:prstGeom>
          <a:noFill/>
        </p:spPr>
        <p:txBody>
          <a:bodyPr wrap="none" rtlCol="0">
            <a:spAutoFit/>
          </a:bodyPr>
          <a:lstStyle/>
          <a:p>
            <a:pPr algn="ctr"/>
            <a:r>
              <a:rPr lang="en-US" sz="1400" dirty="0">
                <a:solidFill>
                  <a:schemeClr val="bg1"/>
                </a:solidFill>
              </a:rPr>
              <a:t>convolutional layer</a:t>
            </a:r>
          </a:p>
        </p:txBody>
      </p:sp>
      <p:sp>
        <p:nvSpPr>
          <p:cNvPr id="53" name="Right Arrow 52">
            <a:extLst>
              <a:ext uri="{FF2B5EF4-FFF2-40B4-BE49-F238E27FC236}">
                <a16:creationId xmlns:a16="http://schemas.microsoft.com/office/drawing/2014/main" id="{F3EAE7EE-98EB-BD41-AF05-DA63BC527961}"/>
              </a:ext>
            </a:extLst>
          </p:cNvPr>
          <p:cNvSpPr/>
          <p:nvPr/>
        </p:nvSpPr>
        <p:spPr>
          <a:xfrm>
            <a:off x="3657645" y="3956513"/>
            <a:ext cx="422995" cy="29994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E5A428E5-B2C9-AF47-AF31-54086882DED8}"/>
              </a:ext>
            </a:extLst>
          </p:cNvPr>
          <p:cNvSpPr txBox="1"/>
          <p:nvPr/>
        </p:nvSpPr>
        <p:spPr>
          <a:xfrm>
            <a:off x="3474947" y="4305892"/>
            <a:ext cx="683351" cy="430887"/>
          </a:xfrm>
          <a:prstGeom prst="rect">
            <a:avLst/>
          </a:prstGeom>
          <a:noFill/>
        </p:spPr>
        <p:txBody>
          <a:bodyPr wrap="square">
            <a:spAutoFit/>
          </a:bodyPr>
          <a:lstStyle/>
          <a:p>
            <a:pPr algn="ctr"/>
            <a:r>
              <a:rPr lang="en-US" sz="1100" dirty="0">
                <a:solidFill>
                  <a:schemeClr val="bg1"/>
                </a:solidFill>
              </a:rPr>
              <a:t>Inner </a:t>
            </a:r>
          </a:p>
          <a:p>
            <a:pPr algn="ctr"/>
            <a:r>
              <a:rPr lang="en-US" sz="1100" dirty="0">
                <a:solidFill>
                  <a:schemeClr val="bg1"/>
                </a:solidFill>
              </a:rPr>
              <a:t>product </a:t>
            </a:r>
          </a:p>
        </p:txBody>
      </p:sp>
      <p:sp>
        <p:nvSpPr>
          <p:cNvPr id="59" name="Right Arrow 58">
            <a:extLst>
              <a:ext uri="{FF2B5EF4-FFF2-40B4-BE49-F238E27FC236}">
                <a16:creationId xmlns:a16="http://schemas.microsoft.com/office/drawing/2014/main" id="{4CB2936F-5986-814C-A905-19D950344835}"/>
              </a:ext>
            </a:extLst>
          </p:cNvPr>
          <p:cNvSpPr/>
          <p:nvPr/>
        </p:nvSpPr>
        <p:spPr>
          <a:xfrm>
            <a:off x="5814384" y="3921712"/>
            <a:ext cx="422995" cy="299948"/>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E95E1854-2EC0-6441-B073-74E9659F7F93}"/>
              </a:ext>
            </a:extLst>
          </p:cNvPr>
          <p:cNvSpPr txBox="1"/>
          <p:nvPr/>
        </p:nvSpPr>
        <p:spPr>
          <a:xfrm>
            <a:off x="5686141" y="4256461"/>
            <a:ext cx="683351" cy="430887"/>
          </a:xfrm>
          <a:prstGeom prst="rect">
            <a:avLst/>
          </a:prstGeom>
          <a:noFill/>
        </p:spPr>
        <p:txBody>
          <a:bodyPr wrap="square">
            <a:spAutoFit/>
          </a:bodyPr>
          <a:lstStyle/>
          <a:p>
            <a:pPr algn="ctr"/>
            <a:r>
              <a:rPr lang="en-US" sz="1100" dirty="0">
                <a:solidFill>
                  <a:schemeClr val="bg1"/>
                </a:solidFill>
              </a:rPr>
              <a:t>max</a:t>
            </a:r>
          </a:p>
          <a:p>
            <a:pPr algn="ctr"/>
            <a:r>
              <a:rPr lang="en-US" sz="1100" dirty="0">
                <a:solidFill>
                  <a:schemeClr val="bg1"/>
                </a:solidFill>
              </a:rPr>
              <a:t>pooling</a:t>
            </a:r>
          </a:p>
        </p:txBody>
      </p:sp>
      <p:sp>
        <p:nvSpPr>
          <p:cNvPr id="56" name="Rectangle 55">
            <a:extLst>
              <a:ext uri="{FF2B5EF4-FFF2-40B4-BE49-F238E27FC236}">
                <a16:creationId xmlns:a16="http://schemas.microsoft.com/office/drawing/2014/main" id="{1E716005-A632-9F41-8DD8-1FC1E6E72167}"/>
              </a:ext>
            </a:extLst>
          </p:cNvPr>
          <p:cNvSpPr/>
          <p:nvPr/>
        </p:nvSpPr>
        <p:spPr>
          <a:xfrm>
            <a:off x="4158298" y="3358719"/>
            <a:ext cx="818326" cy="789709"/>
          </a:xfrm>
          <a:prstGeom prst="rect">
            <a:avLst/>
          </a:prstGeom>
          <a:solidFill>
            <a:srgbClr val="00B0F0">
              <a:alpha val="54297"/>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Elbow Connector 61">
            <a:extLst>
              <a:ext uri="{FF2B5EF4-FFF2-40B4-BE49-F238E27FC236}">
                <a16:creationId xmlns:a16="http://schemas.microsoft.com/office/drawing/2014/main" id="{37523D1D-2B25-6745-853F-36975B7DE0FB}"/>
              </a:ext>
            </a:extLst>
          </p:cNvPr>
          <p:cNvCxnSpPr>
            <a:cxnSpLocks/>
            <a:stCxn id="56" idx="0"/>
          </p:cNvCxnSpPr>
          <p:nvPr/>
        </p:nvCxnSpPr>
        <p:spPr>
          <a:xfrm rot="16200000" flipH="1">
            <a:off x="5285761" y="2640418"/>
            <a:ext cx="562993" cy="1999594"/>
          </a:xfrm>
          <a:prstGeom prst="bentConnector4">
            <a:avLst>
              <a:gd name="adj1" fmla="val -40604"/>
              <a:gd name="adj2" fmla="val 100140"/>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9E9F78AC-3DFE-3844-9F9F-EFF541DCBC43}"/>
              </a:ext>
            </a:extLst>
          </p:cNvPr>
          <p:cNvSpPr txBox="1"/>
          <p:nvPr/>
        </p:nvSpPr>
        <p:spPr>
          <a:xfrm>
            <a:off x="4931140" y="2880253"/>
            <a:ext cx="1272233" cy="246221"/>
          </a:xfrm>
          <a:prstGeom prst="rect">
            <a:avLst/>
          </a:prstGeom>
          <a:noFill/>
        </p:spPr>
        <p:txBody>
          <a:bodyPr wrap="square">
            <a:spAutoFit/>
          </a:bodyPr>
          <a:lstStyle/>
          <a:p>
            <a:pPr algn="ctr"/>
            <a:r>
              <a:rPr lang="en-US" sz="1000" i="1" dirty="0">
                <a:solidFill>
                  <a:schemeClr val="bg1"/>
                </a:solidFill>
              </a:rPr>
              <a:t>max pooling</a:t>
            </a:r>
          </a:p>
        </p:txBody>
      </p:sp>
      <p:sp>
        <p:nvSpPr>
          <p:cNvPr id="68" name="TextBox 67">
            <a:extLst>
              <a:ext uri="{FF2B5EF4-FFF2-40B4-BE49-F238E27FC236}">
                <a16:creationId xmlns:a16="http://schemas.microsoft.com/office/drawing/2014/main" id="{CB4607DE-0744-214C-90C2-6D51B094153F}"/>
              </a:ext>
            </a:extLst>
          </p:cNvPr>
          <p:cNvSpPr txBox="1"/>
          <p:nvPr/>
        </p:nvSpPr>
        <p:spPr>
          <a:xfrm>
            <a:off x="3795514" y="1190511"/>
            <a:ext cx="4600971" cy="1061829"/>
          </a:xfrm>
          <a:prstGeom prst="rect">
            <a:avLst/>
          </a:prstGeom>
          <a:noFill/>
          <a:ln>
            <a:solidFill>
              <a:schemeClr val="bg1"/>
            </a:solidFill>
          </a:ln>
        </p:spPr>
        <p:txBody>
          <a:bodyPr wrap="square">
            <a:spAutoFit/>
          </a:bodyPr>
          <a:lstStyle/>
          <a:p>
            <a:r>
              <a:rPr lang="en-NZ" sz="700" b="0" dirty="0">
                <a:solidFill>
                  <a:schemeClr val="bg1"/>
                </a:solidFill>
                <a:effectLst/>
                <a:latin typeface="Menlo" panose="020B0609030804020204" pitchFamily="49" charset="0"/>
              </a:rPr>
              <a:t>input_shape = (6, 6, 1)</a:t>
            </a:r>
          </a:p>
          <a:p>
            <a:br>
              <a:rPr lang="en-NZ" sz="700" b="0" dirty="0">
                <a:solidFill>
                  <a:schemeClr val="bg1"/>
                </a:solidFill>
                <a:effectLst/>
                <a:latin typeface="Menlo" panose="020B0609030804020204" pitchFamily="49" charset="0"/>
              </a:rPr>
            </a:br>
            <a:r>
              <a:rPr lang="en-NZ" sz="700" b="0" dirty="0">
                <a:solidFill>
                  <a:schemeClr val="bg1"/>
                </a:solidFill>
                <a:effectLst/>
                <a:latin typeface="Menlo" panose="020B0609030804020204" pitchFamily="49" charset="0"/>
              </a:rPr>
              <a:t>inputs = Input(input_shape)</a:t>
            </a:r>
          </a:p>
          <a:p>
            <a:br>
              <a:rPr lang="en-NZ" sz="700" b="0" dirty="0">
                <a:solidFill>
                  <a:schemeClr val="bg1"/>
                </a:solidFill>
                <a:effectLst/>
                <a:latin typeface="Menlo" panose="020B0609030804020204" pitchFamily="49" charset="0"/>
              </a:rPr>
            </a:br>
            <a:r>
              <a:rPr lang="en-NZ" sz="700" b="0" dirty="0">
                <a:solidFill>
                  <a:schemeClr val="bg1"/>
                </a:solidFill>
                <a:effectLst/>
                <a:latin typeface="Menlo" panose="020B0609030804020204" pitchFamily="49" charset="0"/>
              </a:rPr>
              <a:t>conv1 = Conv2D(1, (3, 3), padding='valid', name="conv1")(inputs)</a:t>
            </a:r>
          </a:p>
          <a:p>
            <a:br>
              <a:rPr lang="en-NZ" sz="700" b="0" dirty="0">
                <a:solidFill>
                  <a:schemeClr val="bg1"/>
                </a:solidFill>
                <a:effectLst/>
                <a:latin typeface="Menlo" panose="020B0609030804020204" pitchFamily="49" charset="0"/>
              </a:rPr>
            </a:br>
            <a:r>
              <a:rPr lang="en-NZ" sz="700" b="0" dirty="0">
                <a:solidFill>
                  <a:schemeClr val="bg1"/>
                </a:solidFill>
                <a:effectLst/>
                <a:latin typeface="Menlo" panose="020B0609030804020204" pitchFamily="49" charset="0"/>
              </a:rPr>
              <a:t>conv2 = MaxPooling2D(pool_size=(2, 2), name="conv2")(conv1)</a:t>
            </a:r>
          </a:p>
          <a:p>
            <a:br>
              <a:rPr lang="en-NZ" sz="700" b="0" dirty="0">
                <a:solidFill>
                  <a:schemeClr val="bg1"/>
                </a:solidFill>
                <a:effectLst/>
                <a:latin typeface="Menlo" panose="020B0609030804020204" pitchFamily="49" charset="0"/>
              </a:rPr>
            </a:br>
            <a:r>
              <a:rPr lang="en-NZ" sz="700" b="0" dirty="0">
                <a:solidFill>
                  <a:schemeClr val="bg1"/>
                </a:solidFill>
                <a:effectLst/>
                <a:latin typeface="Menlo" panose="020B0609030804020204" pitchFamily="49" charset="0"/>
              </a:rPr>
              <a:t>model = Model(inputs=inputs, outputs=conv2)</a:t>
            </a:r>
          </a:p>
        </p:txBody>
      </p:sp>
      <p:sp>
        <p:nvSpPr>
          <p:cNvPr id="69" name="TextBox 68">
            <a:extLst>
              <a:ext uri="{FF2B5EF4-FFF2-40B4-BE49-F238E27FC236}">
                <a16:creationId xmlns:a16="http://schemas.microsoft.com/office/drawing/2014/main" id="{0B3F37CD-0254-F343-A352-9764528CF736}"/>
              </a:ext>
            </a:extLst>
          </p:cNvPr>
          <p:cNvSpPr txBox="1"/>
          <p:nvPr/>
        </p:nvSpPr>
        <p:spPr>
          <a:xfrm>
            <a:off x="4551035" y="5373073"/>
            <a:ext cx="760209" cy="307777"/>
          </a:xfrm>
          <a:prstGeom prst="rect">
            <a:avLst/>
          </a:prstGeom>
          <a:noFill/>
          <a:ln>
            <a:solidFill>
              <a:schemeClr val="bg1"/>
            </a:solidFill>
          </a:ln>
        </p:spPr>
        <p:txBody>
          <a:bodyPr wrap="none" rtlCol="0">
            <a:spAutoFit/>
          </a:bodyPr>
          <a:lstStyle/>
          <a:p>
            <a:pPr algn="ctr"/>
            <a:r>
              <a:rPr lang="en-US" sz="1400" dirty="0">
                <a:solidFill>
                  <a:schemeClr val="bg1"/>
                </a:solidFill>
              </a:rPr>
              <a:t>“conv1”</a:t>
            </a:r>
          </a:p>
        </p:txBody>
      </p:sp>
      <p:sp>
        <p:nvSpPr>
          <p:cNvPr id="70" name="TextBox 69">
            <a:extLst>
              <a:ext uri="{FF2B5EF4-FFF2-40B4-BE49-F238E27FC236}">
                <a16:creationId xmlns:a16="http://schemas.microsoft.com/office/drawing/2014/main" id="{1D74F505-6C7F-A94A-AE53-1948B993F671}"/>
              </a:ext>
            </a:extLst>
          </p:cNvPr>
          <p:cNvSpPr txBox="1"/>
          <p:nvPr/>
        </p:nvSpPr>
        <p:spPr>
          <a:xfrm>
            <a:off x="6471489" y="4901925"/>
            <a:ext cx="760209" cy="307777"/>
          </a:xfrm>
          <a:prstGeom prst="rect">
            <a:avLst/>
          </a:prstGeom>
          <a:noFill/>
          <a:ln>
            <a:solidFill>
              <a:schemeClr val="bg1"/>
            </a:solidFill>
          </a:ln>
        </p:spPr>
        <p:txBody>
          <a:bodyPr wrap="none" rtlCol="0">
            <a:spAutoFit/>
          </a:bodyPr>
          <a:lstStyle/>
          <a:p>
            <a:pPr algn="ctr"/>
            <a:r>
              <a:rPr lang="en-US" sz="1400" dirty="0">
                <a:solidFill>
                  <a:schemeClr val="bg1"/>
                </a:solidFill>
              </a:rPr>
              <a:t>“conv2”</a:t>
            </a:r>
          </a:p>
        </p:txBody>
      </p:sp>
      <p:sp>
        <p:nvSpPr>
          <p:cNvPr id="72" name="TextBox 71">
            <a:extLst>
              <a:ext uri="{FF2B5EF4-FFF2-40B4-BE49-F238E27FC236}">
                <a16:creationId xmlns:a16="http://schemas.microsoft.com/office/drawing/2014/main" id="{ED0E9973-550F-D840-8F7C-E8DF2F6B513A}"/>
              </a:ext>
            </a:extLst>
          </p:cNvPr>
          <p:cNvSpPr txBox="1"/>
          <p:nvPr/>
        </p:nvSpPr>
        <p:spPr>
          <a:xfrm>
            <a:off x="8061954" y="2874731"/>
            <a:ext cx="3177161" cy="2862322"/>
          </a:xfrm>
          <a:prstGeom prst="rect">
            <a:avLst/>
          </a:prstGeom>
          <a:noFill/>
        </p:spPr>
        <p:txBody>
          <a:bodyPr wrap="square">
            <a:spAutoFit/>
          </a:bodyPr>
          <a:lstStyle/>
          <a:p>
            <a:r>
              <a:rPr lang="en-NZ" b="0" i="0" u="none" strike="noStrike" dirty="0">
                <a:solidFill>
                  <a:schemeClr val="bg1"/>
                </a:solidFill>
                <a:effectLst/>
                <a:latin typeface="charter" panose="02040503050506020203" pitchFamily="18" charset="0"/>
              </a:rPr>
              <a:t>Without any padding, this operation transforms a “6x6” matrix into a “4x4” matrix</a:t>
            </a:r>
            <a:r>
              <a:rPr lang="en-NZ" dirty="0">
                <a:solidFill>
                  <a:schemeClr val="bg1"/>
                </a:solidFill>
                <a:latin typeface="charter" panose="02040503050506020203" pitchFamily="18" charset="0"/>
              </a:rPr>
              <a:t>, after max-pooling the matrix becomes “2x2”</a:t>
            </a:r>
          </a:p>
          <a:p>
            <a:endParaRPr lang="en-NZ" b="0" i="0" u="none" strike="noStrike" dirty="0">
              <a:solidFill>
                <a:schemeClr val="bg1"/>
              </a:solidFill>
              <a:effectLst/>
              <a:latin typeface="charter" panose="02040503050506020203" pitchFamily="18" charset="0"/>
            </a:endParaRPr>
          </a:p>
          <a:p>
            <a:r>
              <a:rPr lang="en-NZ" b="1" i="0" u="none" strike="noStrike" dirty="0">
                <a:solidFill>
                  <a:schemeClr val="bg1"/>
                </a:solidFill>
                <a:effectLst/>
                <a:latin typeface="Charter" panose="02040503050506020203" pitchFamily="18" charset="0"/>
              </a:rPr>
              <a:t>Now, our question is: what if we want to go backward from a 2x2 matrix to a 6x6 matrix?</a:t>
            </a:r>
            <a:r>
              <a:rPr lang="en-NZ" b="0" i="0" u="none" strike="noStrike" dirty="0">
                <a:solidFill>
                  <a:schemeClr val="bg1"/>
                </a:solidFill>
                <a:effectLst/>
                <a:latin typeface="charter" panose="02040503050506020203" pitchFamily="18" charset="0"/>
              </a:rPr>
              <a:t> </a:t>
            </a:r>
            <a:endParaRPr lang="en-US" dirty="0">
              <a:solidFill>
                <a:schemeClr val="bg1"/>
              </a:solidFill>
            </a:endParaRPr>
          </a:p>
        </p:txBody>
      </p:sp>
      <p:sp>
        <p:nvSpPr>
          <p:cNvPr id="74" name="TextBox 73">
            <a:extLst>
              <a:ext uri="{FF2B5EF4-FFF2-40B4-BE49-F238E27FC236}">
                <a16:creationId xmlns:a16="http://schemas.microsoft.com/office/drawing/2014/main" id="{C5226FC7-F01C-694E-8078-5FD51ABA2063}"/>
              </a:ext>
            </a:extLst>
          </p:cNvPr>
          <p:cNvSpPr txBox="1"/>
          <p:nvPr/>
        </p:nvSpPr>
        <p:spPr>
          <a:xfrm>
            <a:off x="8061953" y="5737053"/>
            <a:ext cx="3177161" cy="577081"/>
          </a:xfrm>
          <a:prstGeom prst="rect">
            <a:avLst/>
          </a:prstGeom>
          <a:noFill/>
        </p:spPr>
        <p:txBody>
          <a:bodyPr wrap="square">
            <a:spAutoFit/>
          </a:bodyPr>
          <a:lstStyle/>
          <a:p>
            <a:r>
              <a:rPr lang="en-NZ" sz="1050" dirty="0">
                <a:solidFill>
                  <a:schemeClr val="bg1"/>
                </a:solidFill>
                <a:latin typeface="charter" panose="02040503050506020203" pitchFamily="18" charset="0"/>
              </a:rPr>
              <a:t>(Note that an additional “padding” can be used to address the shape issue for “conv1”, but not for “conv2”)</a:t>
            </a:r>
          </a:p>
        </p:txBody>
      </p:sp>
    </p:spTree>
    <p:extLst>
      <p:ext uri="{BB962C8B-B14F-4D97-AF65-F5344CB8AC3E}">
        <p14:creationId xmlns:p14="http://schemas.microsoft.com/office/powerpoint/2010/main" val="390714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7212264"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 up-sampling &amp; conv transpose</a:t>
            </a:r>
            <a:endParaRPr lang="en-US" sz="2400" b="1" dirty="0"/>
          </a:p>
        </p:txBody>
      </p:sp>
      <p:sp>
        <p:nvSpPr>
          <p:cNvPr id="8" name="TextBox 7">
            <a:extLst>
              <a:ext uri="{FF2B5EF4-FFF2-40B4-BE49-F238E27FC236}">
                <a16:creationId xmlns:a16="http://schemas.microsoft.com/office/drawing/2014/main" id="{28046907-C461-7F48-A119-0CF9DCDEDE18}"/>
              </a:ext>
            </a:extLst>
          </p:cNvPr>
          <p:cNvSpPr txBox="1"/>
          <p:nvPr/>
        </p:nvSpPr>
        <p:spPr>
          <a:xfrm>
            <a:off x="237615" y="607138"/>
            <a:ext cx="11545676" cy="261610"/>
          </a:xfrm>
          <a:prstGeom prst="rect">
            <a:avLst/>
          </a:prstGeom>
          <a:noFill/>
        </p:spPr>
        <p:txBody>
          <a:bodyPr wrap="square">
            <a:spAutoFit/>
          </a:bodyPr>
          <a:lstStyle/>
          <a:p>
            <a:r>
              <a:rPr lang="en-US" sz="1050" dirty="0">
                <a:solidFill>
                  <a:schemeClr val="bg1"/>
                </a:solidFill>
              </a:rPr>
              <a:t>https://</a:t>
            </a:r>
            <a:r>
              <a:rPr lang="en-US" sz="1050" dirty="0" err="1">
                <a:solidFill>
                  <a:schemeClr val="bg1"/>
                </a:solidFill>
              </a:rPr>
              <a:t>towardsdatascience.com</a:t>
            </a:r>
            <a:r>
              <a:rPr lang="en-US" sz="1050" dirty="0">
                <a:solidFill>
                  <a:schemeClr val="bg1"/>
                </a:solidFill>
              </a:rPr>
              <a:t>/understand-transposed-convolutions-and-build-your-own-transposed-convolution-layer-from-scratch-4f5d97b2967</a:t>
            </a:r>
          </a:p>
        </p:txBody>
      </p:sp>
      <p:pic>
        <p:nvPicPr>
          <p:cNvPr id="3" name="Picture 2" descr="Chart, treemap chart&#10;&#10;Description automatically generated">
            <a:extLst>
              <a:ext uri="{FF2B5EF4-FFF2-40B4-BE49-F238E27FC236}">
                <a16:creationId xmlns:a16="http://schemas.microsoft.com/office/drawing/2014/main" id="{731F77E0-9720-F74A-806A-2AAE5BF0E1FF}"/>
              </a:ext>
            </a:extLst>
          </p:cNvPr>
          <p:cNvPicPr>
            <a:picLocks noChangeAspect="1"/>
          </p:cNvPicPr>
          <p:nvPr/>
        </p:nvPicPr>
        <p:blipFill>
          <a:blip r:embed="rId2"/>
          <a:stretch>
            <a:fillRect/>
          </a:stretch>
        </p:blipFill>
        <p:spPr>
          <a:xfrm>
            <a:off x="323769" y="1542629"/>
            <a:ext cx="6788630" cy="4824921"/>
          </a:xfrm>
          <a:prstGeom prst="rect">
            <a:avLst/>
          </a:prstGeom>
          <a:ln>
            <a:solidFill>
              <a:schemeClr val="bg1"/>
            </a:solidFill>
          </a:ln>
        </p:spPr>
      </p:pic>
      <p:sp>
        <p:nvSpPr>
          <p:cNvPr id="4" name="TextBox 3">
            <a:extLst>
              <a:ext uri="{FF2B5EF4-FFF2-40B4-BE49-F238E27FC236}">
                <a16:creationId xmlns:a16="http://schemas.microsoft.com/office/drawing/2014/main" id="{FF47D490-DC67-064A-A2AE-A20A0EF19AFE}"/>
              </a:ext>
            </a:extLst>
          </p:cNvPr>
          <p:cNvSpPr txBox="1"/>
          <p:nvPr/>
        </p:nvSpPr>
        <p:spPr>
          <a:xfrm>
            <a:off x="7368968" y="1877767"/>
            <a:ext cx="4183646" cy="1477328"/>
          </a:xfrm>
          <a:prstGeom prst="rect">
            <a:avLst/>
          </a:prstGeom>
          <a:noFill/>
        </p:spPr>
        <p:txBody>
          <a:bodyPr wrap="square" rtlCol="0">
            <a:spAutoFit/>
          </a:bodyPr>
          <a:lstStyle/>
          <a:p>
            <a:r>
              <a:rPr lang="en-US" dirty="0">
                <a:solidFill>
                  <a:schemeClr val="bg1"/>
                </a:solidFill>
              </a:rPr>
              <a:t>In order to restore the shape from “2x2” to “6x6”, first we need to understand that two activities made the shape changes:</a:t>
            </a:r>
          </a:p>
          <a:p>
            <a:pPr marL="285750" indent="-285750">
              <a:buFont typeface="Arial" panose="020B0604020202020204" pitchFamily="34" charset="0"/>
              <a:buChar char="•"/>
            </a:pPr>
            <a:r>
              <a:rPr lang="en-US" dirty="0">
                <a:solidFill>
                  <a:schemeClr val="bg1"/>
                </a:solidFill>
              </a:rPr>
              <a:t>convolution</a:t>
            </a:r>
          </a:p>
          <a:p>
            <a:pPr marL="285750" indent="-285750">
              <a:buFont typeface="Arial" panose="020B0604020202020204" pitchFamily="34" charset="0"/>
              <a:buChar char="•"/>
            </a:pPr>
            <a:r>
              <a:rPr lang="en-US" dirty="0">
                <a:solidFill>
                  <a:schemeClr val="bg1"/>
                </a:solidFill>
              </a:rPr>
              <a:t>max-pooling</a:t>
            </a:r>
          </a:p>
        </p:txBody>
      </p:sp>
      <p:sp>
        <p:nvSpPr>
          <p:cNvPr id="6" name="TextBox 5">
            <a:extLst>
              <a:ext uri="{FF2B5EF4-FFF2-40B4-BE49-F238E27FC236}">
                <a16:creationId xmlns:a16="http://schemas.microsoft.com/office/drawing/2014/main" id="{E7A1E869-2505-684B-90D3-AEF06D877FE2}"/>
              </a:ext>
            </a:extLst>
          </p:cNvPr>
          <p:cNvSpPr txBox="1"/>
          <p:nvPr/>
        </p:nvSpPr>
        <p:spPr>
          <a:xfrm>
            <a:off x="7368968" y="3763949"/>
            <a:ext cx="4183646" cy="1200329"/>
          </a:xfrm>
          <a:prstGeom prst="rect">
            <a:avLst/>
          </a:prstGeom>
          <a:noFill/>
        </p:spPr>
        <p:txBody>
          <a:bodyPr wrap="square" rtlCol="0">
            <a:spAutoFit/>
          </a:bodyPr>
          <a:lstStyle/>
          <a:p>
            <a:r>
              <a:rPr lang="en-US" dirty="0">
                <a:solidFill>
                  <a:schemeClr val="bg1"/>
                </a:solidFill>
              </a:rPr>
              <a:t>In order to resume the shape from </a:t>
            </a:r>
          </a:p>
          <a:p>
            <a:pPr marL="285750" indent="-285750">
              <a:buFont typeface="Arial" panose="020B0604020202020204" pitchFamily="34" charset="0"/>
              <a:buChar char="•"/>
            </a:pPr>
            <a:r>
              <a:rPr lang="en-US" dirty="0">
                <a:solidFill>
                  <a:schemeClr val="bg1"/>
                </a:solidFill>
              </a:rPr>
              <a:t>convolution: we can use padding or conv-</a:t>
            </a:r>
            <a:r>
              <a:rPr lang="en-US" dirty="0" err="1">
                <a:solidFill>
                  <a:schemeClr val="bg1"/>
                </a:solidFill>
              </a:rPr>
              <a:t>tranposed</a:t>
            </a:r>
            <a:endParaRPr lang="en-US" dirty="0">
              <a:solidFill>
                <a:schemeClr val="bg1"/>
              </a:solidFill>
            </a:endParaRPr>
          </a:p>
          <a:p>
            <a:pPr marL="285750" indent="-285750">
              <a:buFont typeface="Arial" panose="020B0604020202020204" pitchFamily="34" charset="0"/>
              <a:buChar char="•"/>
            </a:pPr>
            <a:r>
              <a:rPr lang="en-US" dirty="0">
                <a:solidFill>
                  <a:schemeClr val="bg1"/>
                </a:solidFill>
              </a:rPr>
              <a:t>max-pooling: we can use up-sampling</a:t>
            </a:r>
          </a:p>
        </p:txBody>
      </p:sp>
      <p:sp>
        <p:nvSpPr>
          <p:cNvPr id="2" name="Rectangle 1">
            <a:extLst>
              <a:ext uri="{FF2B5EF4-FFF2-40B4-BE49-F238E27FC236}">
                <a16:creationId xmlns:a16="http://schemas.microsoft.com/office/drawing/2014/main" id="{1CD1AAC4-EEAB-4245-837E-968DCCDC4218}"/>
              </a:ext>
            </a:extLst>
          </p:cNvPr>
          <p:cNvSpPr/>
          <p:nvPr/>
        </p:nvSpPr>
        <p:spPr>
          <a:xfrm>
            <a:off x="3169227" y="3086100"/>
            <a:ext cx="1745673" cy="2566555"/>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4BEE54A-CBF8-9E47-A254-62791A1E2E0D}"/>
              </a:ext>
            </a:extLst>
          </p:cNvPr>
          <p:cNvSpPr/>
          <p:nvPr/>
        </p:nvSpPr>
        <p:spPr>
          <a:xfrm>
            <a:off x="4987636" y="3086100"/>
            <a:ext cx="1537855" cy="2566555"/>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A4DE9BD-DEBA-F947-B301-2BEA2915888A}"/>
              </a:ext>
            </a:extLst>
          </p:cNvPr>
          <p:cNvSpPr txBox="1"/>
          <p:nvPr/>
        </p:nvSpPr>
        <p:spPr>
          <a:xfrm>
            <a:off x="3365266" y="5652655"/>
            <a:ext cx="1353594" cy="369332"/>
          </a:xfrm>
          <a:prstGeom prst="rect">
            <a:avLst/>
          </a:prstGeom>
          <a:noFill/>
        </p:spPr>
        <p:txBody>
          <a:bodyPr wrap="square">
            <a:spAutoFit/>
          </a:bodyPr>
          <a:lstStyle/>
          <a:p>
            <a:r>
              <a:rPr lang="en-US" dirty="0">
                <a:solidFill>
                  <a:schemeClr val="bg1"/>
                </a:solidFill>
              </a:rPr>
              <a:t>convolution</a:t>
            </a:r>
            <a:endParaRPr lang="en-US" dirty="0"/>
          </a:p>
        </p:txBody>
      </p:sp>
      <p:sp>
        <p:nvSpPr>
          <p:cNvPr id="11" name="TextBox 10">
            <a:extLst>
              <a:ext uri="{FF2B5EF4-FFF2-40B4-BE49-F238E27FC236}">
                <a16:creationId xmlns:a16="http://schemas.microsoft.com/office/drawing/2014/main" id="{C23219FA-FDE8-D94C-AE6F-9397FEA30F44}"/>
              </a:ext>
            </a:extLst>
          </p:cNvPr>
          <p:cNvSpPr txBox="1"/>
          <p:nvPr/>
        </p:nvSpPr>
        <p:spPr>
          <a:xfrm>
            <a:off x="5079766" y="5652655"/>
            <a:ext cx="1353594" cy="369332"/>
          </a:xfrm>
          <a:prstGeom prst="rect">
            <a:avLst/>
          </a:prstGeom>
          <a:noFill/>
        </p:spPr>
        <p:txBody>
          <a:bodyPr wrap="square">
            <a:spAutoFit/>
          </a:bodyPr>
          <a:lstStyle/>
          <a:p>
            <a:r>
              <a:rPr lang="en-US" dirty="0">
                <a:solidFill>
                  <a:schemeClr val="bg1"/>
                </a:solidFill>
              </a:rPr>
              <a:t>max-pooling</a:t>
            </a:r>
            <a:endParaRPr lang="en-US" dirty="0"/>
          </a:p>
        </p:txBody>
      </p:sp>
    </p:spTree>
    <p:extLst>
      <p:ext uri="{BB962C8B-B14F-4D97-AF65-F5344CB8AC3E}">
        <p14:creationId xmlns:p14="http://schemas.microsoft.com/office/powerpoint/2010/main" val="838382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7212264"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 up-sampling &amp; conv transpose</a:t>
            </a:r>
            <a:endParaRPr lang="en-US" sz="2400" b="1" dirty="0"/>
          </a:p>
        </p:txBody>
      </p:sp>
      <p:sp>
        <p:nvSpPr>
          <p:cNvPr id="8" name="TextBox 7">
            <a:extLst>
              <a:ext uri="{FF2B5EF4-FFF2-40B4-BE49-F238E27FC236}">
                <a16:creationId xmlns:a16="http://schemas.microsoft.com/office/drawing/2014/main" id="{28046907-C461-7F48-A119-0CF9DCDEDE18}"/>
              </a:ext>
            </a:extLst>
          </p:cNvPr>
          <p:cNvSpPr txBox="1"/>
          <p:nvPr/>
        </p:nvSpPr>
        <p:spPr>
          <a:xfrm>
            <a:off x="237615" y="607138"/>
            <a:ext cx="11545676" cy="261610"/>
          </a:xfrm>
          <a:prstGeom prst="rect">
            <a:avLst/>
          </a:prstGeom>
          <a:noFill/>
        </p:spPr>
        <p:txBody>
          <a:bodyPr wrap="square">
            <a:spAutoFit/>
          </a:bodyPr>
          <a:lstStyle/>
          <a:p>
            <a:r>
              <a:rPr lang="en-US" sz="1050" dirty="0">
                <a:solidFill>
                  <a:schemeClr val="bg1"/>
                </a:solidFill>
              </a:rPr>
              <a:t>https://</a:t>
            </a:r>
            <a:r>
              <a:rPr lang="en-US" sz="1050" dirty="0" err="1">
                <a:solidFill>
                  <a:schemeClr val="bg1"/>
                </a:solidFill>
              </a:rPr>
              <a:t>towardsdatascience.com</a:t>
            </a:r>
            <a:r>
              <a:rPr lang="en-US" sz="1050" dirty="0">
                <a:solidFill>
                  <a:schemeClr val="bg1"/>
                </a:solidFill>
              </a:rPr>
              <a:t>/understand-transposed-convolutions-and-build-your-own-transposed-convolution-layer-from-scratch-4f5d97b2967</a:t>
            </a:r>
          </a:p>
        </p:txBody>
      </p:sp>
      <p:sp>
        <p:nvSpPr>
          <p:cNvPr id="12" name="TextBox 11">
            <a:extLst>
              <a:ext uri="{FF2B5EF4-FFF2-40B4-BE49-F238E27FC236}">
                <a16:creationId xmlns:a16="http://schemas.microsoft.com/office/drawing/2014/main" id="{28B0D23A-6754-C24E-A39F-7713CFDD7B90}"/>
              </a:ext>
            </a:extLst>
          </p:cNvPr>
          <p:cNvSpPr txBox="1"/>
          <p:nvPr/>
        </p:nvSpPr>
        <p:spPr>
          <a:xfrm>
            <a:off x="366279" y="1638189"/>
            <a:ext cx="10201275" cy="1200329"/>
          </a:xfrm>
          <a:prstGeom prst="rect">
            <a:avLst/>
          </a:prstGeom>
          <a:noFill/>
        </p:spPr>
        <p:txBody>
          <a:bodyPr wrap="square">
            <a:spAutoFit/>
          </a:bodyPr>
          <a:lstStyle/>
          <a:p>
            <a:pPr algn="l"/>
            <a:r>
              <a:rPr lang="en-NZ" sz="1200" b="0" i="0" u="none" strike="noStrike" dirty="0">
                <a:solidFill>
                  <a:schemeClr val="bg1"/>
                </a:solidFill>
                <a:effectLst/>
                <a:latin typeface="Merriweather" panose="020F0502020204030204" pitchFamily="34" charset="0"/>
              </a:rPr>
              <a:t>As we just discussed, the convolutional layers reduce the size of the output. </a:t>
            </a:r>
          </a:p>
          <a:p>
            <a:pPr algn="l"/>
            <a:endParaRPr lang="en-NZ" sz="1200" dirty="0">
              <a:solidFill>
                <a:schemeClr val="bg1"/>
              </a:solidFill>
              <a:latin typeface="Merriweather" panose="020F0502020204030204" pitchFamily="34" charset="0"/>
            </a:endParaRPr>
          </a:p>
          <a:p>
            <a:pPr algn="l"/>
            <a:r>
              <a:rPr lang="en-NZ" sz="1200" b="0" i="0" u="none" strike="noStrike" dirty="0">
                <a:solidFill>
                  <a:schemeClr val="bg1"/>
                </a:solidFill>
                <a:effectLst/>
                <a:latin typeface="Merriweather" panose="020F0502020204030204" pitchFamily="34" charset="0"/>
              </a:rPr>
              <a:t>Padding basically extends the area of an image. The kernel/filter which moves across the image scans each pixel and converts the image into a smaller image. In order to work the kernel with </a:t>
            </a:r>
            <a:r>
              <a:rPr lang="en-NZ" sz="1200" b="0" i="0" u="sng" strike="noStrike" dirty="0">
                <a:solidFill>
                  <a:schemeClr val="bg1"/>
                </a:solidFill>
                <a:effectLst/>
                <a:latin typeface="Merriweather" panose="020F0502020204030204" pitchFamily="34" charset="0"/>
                <a:hlinkClick r:id="rId2">
                  <a:extLst>
                    <a:ext uri="{A12FA001-AC4F-418D-AE19-62706E023703}">
                      <ahyp:hlinkClr xmlns:ahyp="http://schemas.microsoft.com/office/drawing/2018/hyperlinkcolor" val="tx"/>
                    </a:ext>
                  </a:extLst>
                </a:hlinkClick>
              </a:rPr>
              <a:t>processing in the image</a:t>
            </a:r>
            <a:r>
              <a:rPr lang="en-NZ" sz="1200" b="0" i="0" u="none" strike="noStrike" dirty="0">
                <a:solidFill>
                  <a:schemeClr val="bg1"/>
                </a:solidFill>
                <a:effectLst/>
                <a:latin typeface="Merriweather" panose="020F0502020204030204" pitchFamily="34" charset="0"/>
              </a:rPr>
              <a:t>, padding is added to the outer frame of the image to allow for more space for the filter to cover in the image. Adding padding to an image processed by a CNN allows for a more accurate analysis of images.</a:t>
            </a:r>
          </a:p>
        </p:txBody>
      </p:sp>
      <p:sp>
        <p:nvSpPr>
          <p:cNvPr id="14" name="TextBox 13">
            <a:extLst>
              <a:ext uri="{FF2B5EF4-FFF2-40B4-BE49-F238E27FC236}">
                <a16:creationId xmlns:a16="http://schemas.microsoft.com/office/drawing/2014/main" id="{FF3DAA55-C0E8-3742-8DA9-341E2673F0C8}"/>
              </a:ext>
            </a:extLst>
          </p:cNvPr>
          <p:cNvSpPr txBox="1"/>
          <p:nvPr/>
        </p:nvSpPr>
        <p:spPr>
          <a:xfrm>
            <a:off x="366279" y="1068803"/>
            <a:ext cx="6094268" cy="400110"/>
          </a:xfrm>
          <a:prstGeom prst="rect">
            <a:avLst/>
          </a:prstGeom>
          <a:noFill/>
        </p:spPr>
        <p:txBody>
          <a:bodyPr wrap="square">
            <a:spAutoFit/>
          </a:bodyPr>
          <a:lstStyle/>
          <a:p>
            <a:r>
              <a:rPr lang="en-US" sz="2000" b="1" u="sng" dirty="0">
                <a:solidFill>
                  <a:srgbClr val="FF0000"/>
                </a:solidFill>
              </a:rPr>
              <a:t>What is padding</a:t>
            </a:r>
            <a:endParaRPr lang="en-US" sz="2000" dirty="0"/>
          </a:p>
        </p:txBody>
      </p:sp>
      <p:graphicFrame>
        <p:nvGraphicFramePr>
          <p:cNvPr id="15" name="Table 10">
            <a:extLst>
              <a:ext uri="{FF2B5EF4-FFF2-40B4-BE49-F238E27FC236}">
                <a16:creationId xmlns:a16="http://schemas.microsoft.com/office/drawing/2014/main" id="{A55D4DCD-C1AF-9B4D-A56B-353AE866CE7B}"/>
              </a:ext>
            </a:extLst>
          </p:cNvPr>
          <p:cNvGraphicFramePr>
            <a:graphicFrameLocks noGrp="1"/>
          </p:cNvGraphicFramePr>
          <p:nvPr/>
        </p:nvGraphicFramePr>
        <p:xfrm>
          <a:off x="1576503" y="3033050"/>
          <a:ext cx="1249680" cy="96073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68894720"/>
                    </a:ext>
                  </a:extLst>
                </a:gridCol>
                <a:gridCol w="208280">
                  <a:extLst>
                    <a:ext uri="{9D8B030D-6E8A-4147-A177-3AD203B41FA5}">
                      <a16:colId xmlns:a16="http://schemas.microsoft.com/office/drawing/2014/main" val="2080967232"/>
                    </a:ext>
                  </a:extLst>
                </a:gridCol>
                <a:gridCol w="208280">
                  <a:extLst>
                    <a:ext uri="{9D8B030D-6E8A-4147-A177-3AD203B41FA5}">
                      <a16:colId xmlns:a16="http://schemas.microsoft.com/office/drawing/2014/main" val="412673236"/>
                    </a:ext>
                  </a:extLst>
                </a:gridCol>
                <a:gridCol w="208280">
                  <a:extLst>
                    <a:ext uri="{9D8B030D-6E8A-4147-A177-3AD203B41FA5}">
                      <a16:colId xmlns:a16="http://schemas.microsoft.com/office/drawing/2014/main" val="2163152310"/>
                    </a:ext>
                  </a:extLst>
                </a:gridCol>
                <a:gridCol w="208280">
                  <a:extLst>
                    <a:ext uri="{9D8B030D-6E8A-4147-A177-3AD203B41FA5}">
                      <a16:colId xmlns:a16="http://schemas.microsoft.com/office/drawing/2014/main" val="910045918"/>
                    </a:ext>
                  </a:extLst>
                </a:gridCol>
                <a:gridCol w="208280">
                  <a:extLst>
                    <a:ext uri="{9D8B030D-6E8A-4147-A177-3AD203B41FA5}">
                      <a16:colId xmlns:a16="http://schemas.microsoft.com/office/drawing/2014/main" val="3914668496"/>
                    </a:ext>
                  </a:extLst>
                </a:gridCol>
              </a:tblGrid>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955511"/>
                  </a:ext>
                </a:extLst>
              </a:tr>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8019528"/>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824301"/>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5711667"/>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4428563"/>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6862634"/>
                  </a:ext>
                </a:extLst>
              </a:tr>
            </a:tbl>
          </a:graphicData>
        </a:graphic>
      </p:graphicFrame>
      <p:sp>
        <p:nvSpPr>
          <p:cNvPr id="18" name="TextBox 17">
            <a:extLst>
              <a:ext uri="{FF2B5EF4-FFF2-40B4-BE49-F238E27FC236}">
                <a16:creationId xmlns:a16="http://schemas.microsoft.com/office/drawing/2014/main" id="{58926383-31E0-3347-A4C2-82CF6A6C805F}"/>
              </a:ext>
            </a:extLst>
          </p:cNvPr>
          <p:cNvSpPr txBox="1"/>
          <p:nvPr/>
        </p:nvSpPr>
        <p:spPr>
          <a:xfrm>
            <a:off x="2537196" y="930303"/>
            <a:ext cx="4183646" cy="646331"/>
          </a:xfrm>
          <a:prstGeom prst="rect">
            <a:avLst/>
          </a:prstGeom>
          <a:solidFill>
            <a:schemeClr val="bg1"/>
          </a:solidFill>
          <a:ln>
            <a:solidFill>
              <a:schemeClr val="tx1"/>
            </a:solidFill>
          </a:ln>
        </p:spPr>
        <p:txBody>
          <a:bodyPr wrap="square" rtlCol="0">
            <a:spAutoFit/>
          </a:bodyPr>
          <a:lstStyle/>
          <a:p>
            <a:r>
              <a:rPr lang="en-US" sz="1200" dirty="0"/>
              <a:t>In order to resume the shape from </a:t>
            </a:r>
          </a:p>
          <a:p>
            <a:pPr marL="285750" indent="-285750">
              <a:buFont typeface="Arial" panose="020B0604020202020204" pitchFamily="34" charset="0"/>
              <a:buChar char="•"/>
            </a:pPr>
            <a:r>
              <a:rPr lang="en-US" sz="1200" dirty="0">
                <a:solidFill>
                  <a:srgbClr val="FF0000"/>
                </a:solidFill>
              </a:rPr>
              <a:t>convolution: </a:t>
            </a:r>
            <a:r>
              <a:rPr lang="en-US" sz="1200" dirty="0"/>
              <a:t>we can use </a:t>
            </a:r>
            <a:r>
              <a:rPr lang="en-US" sz="1200" dirty="0">
                <a:solidFill>
                  <a:srgbClr val="FF0000"/>
                </a:solidFill>
              </a:rPr>
              <a:t>padding</a:t>
            </a:r>
            <a:r>
              <a:rPr lang="en-US" sz="1200" dirty="0"/>
              <a:t>, or conv-</a:t>
            </a:r>
            <a:r>
              <a:rPr lang="en-US" sz="1200" dirty="0" err="1"/>
              <a:t>tranposed</a:t>
            </a:r>
            <a:endParaRPr lang="en-US" sz="1200" dirty="0"/>
          </a:p>
          <a:p>
            <a:pPr marL="285750" indent="-285750">
              <a:buFont typeface="Arial" panose="020B0604020202020204" pitchFamily="34" charset="0"/>
              <a:buChar char="•"/>
            </a:pPr>
            <a:r>
              <a:rPr lang="en-US" sz="1200" dirty="0"/>
              <a:t>max-pooling: we can use up-sampling or conv-transpose</a:t>
            </a:r>
          </a:p>
        </p:txBody>
      </p:sp>
      <p:graphicFrame>
        <p:nvGraphicFramePr>
          <p:cNvPr id="19" name="Table 10">
            <a:extLst>
              <a:ext uri="{FF2B5EF4-FFF2-40B4-BE49-F238E27FC236}">
                <a16:creationId xmlns:a16="http://schemas.microsoft.com/office/drawing/2014/main" id="{4D310C97-386A-3B4C-9D38-5A2A5BAE3256}"/>
              </a:ext>
            </a:extLst>
          </p:cNvPr>
          <p:cNvGraphicFramePr>
            <a:graphicFrameLocks noGrp="1"/>
          </p:cNvGraphicFramePr>
          <p:nvPr/>
        </p:nvGraphicFramePr>
        <p:xfrm>
          <a:off x="1576503" y="4075554"/>
          <a:ext cx="1249680" cy="96073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68894720"/>
                    </a:ext>
                  </a:extLst>
                </a:gridCol>
                <a:gridCol w="208280">
                  <a:extLst>
                    <a:ext uri="{9D8B030D-6E8A-4147-A177-3AD203B41FA5}">
                      <a16:colId xmlns:a16="http://schemas.microsoft.com/office/drawing/2014/main" val="2080967232"/>
                    </a:ext>
                  </a:extLst>
                </a:gridCol>
                <a:gridCol w="208280">
                  <a:extLst>
                    <a:ext uri="{9D8B030D-6E8A-4147-A177-3AD203B41FA5}">
                      <a16:colId xmlns:a16="http://schemas.microsoft.com/office/drawing/2014/main" val="412673236"/>
                    </a:ext>
                  </a:extLst>
                </a:gridCol>
                <a:gridCol w="208280">
                  <a:extLst>
                    <a:ext uri="{9D8B030D-6E8A-4147-A177-3AD203B41FA5}">
                      <a16:colId xmlns:a16="http://schemas.microsoft.com/office/drawing/2014/main" val="2163152310"/>
                    </a:ext>
                  </a:extLst>
                </a:gridCol>
                <a:gridCol w="208280">
                  <a:extLst>
                    <a:ext uri="{9D8B030D-6E8A-4147-A177-3AD203B41FA5}">
                      <a16:colId xmlns:a16="http://schemas.microsoft.com/office/drawing/2014/main" val="910045918"/>
                    </a:ext>
                  </a:extLst>
                </a:gridCol>
                <a:gridCol w="208280">
                  <a:extLst>
                    <a:ext uri="{9D8B030D-6E8A-4147-A177-3AD203B41FA5}">
                      <a16:colId xmlns:a16="http://schemas.microsoft.com/office/drawing/2014/main" val="3914668496"/>
                    </a:ext>
                  </a:extLst>
                </a:gridCol>
              </a:tblGrid>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955511"/>
                  </a:ext>
                </a:extLst>
              </a:tr>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8019528"/>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824301"/>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5711667"/>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4428563"/>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6862634"/>
                  </a:ext>
                </a:extLst>
              </a:tr>
            </a:tbl>
          </a:graphicData>
        </a:graphic>
      </p:graphicFrame>
      <p:graphicFrame>
        <p:nvGraphicFramePr>
          <p:cNvPr id="20" name="Table 10">
            <a:extLst>
              <a:ext uri="{FF2B5EF4-FFF2-40B4-BE49-F238E27FC236}">
                <a16:creationId xmlns:a16="http://schemas.microsoft.com/office/drawing/2014/main" id="{F2760674-672C-3A48-87B2-1293D1F5D59B}"/>
              </a:ext>
            </a:extLst>
          </p:cNvPr>
          <p:cNvGraphicFramePr>
            <a:graphicFrameLocks noGrp="1"/>
          </p:cNvGraphicFramePr>
          <p:nvPr/>
        </p:nvGraphicFramePr>
        <p:xfrm>
          <a:off x="1559002" y="5367031"/>
          <a:ext cx="1249680" cy="96073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68894720"/>
                    </a:ext>
                  </a:extLst>
                </a:gridCol>
                <a:gridCol w="208280">
                  <a:extLst>
                    <a:ext uri="{9D8B030D-6E8A-4147-A177-3AD203B41FA5}">
                      <a16:colId xmlns:a16="http://schemas.microsoft.com/office/drawing/2014/main" val="2080967232"/>
                    </a:ext>
                  </a:extLst>
                </a:gridCol>
                <a:gridCol w="208280">
                  <a:extLst>
                    <a:ext uri="{9D8B030D-6E8A-4147-A177-3AD203B41FA5}">
                      <a16:colId xmlns:a16="http://schemas.microsoft.com/office/drawing/2014/main" val="412673236"/>
                    </a:ext>
                  </a:extLst>
                </a:gridCol>
                <a:gridCol w="208280">
                  <a:extLst>
                    <a:ext uri="{9D8B030D-6E8A-4147-A177-3AD203B41FA5}">
                      <a16:colId xmlns:a16="http://schemas.microsoft.com/office/drawing/2014/main" val="2163152310"/>
                    </a:ext>
                  </a:extLst>
                </a:gridCol>
                <a:gridCol w="208280">
                  <a:extLst>
                    <a:ext uri="{9D8B030D-6E8A-4147-A177-3AD203B41FA5}">
                      <a16:colId xmlns:a16="http://schemas.microsoft.com/office/drawing/2014/main" val="910045918"/>
                    </a:ext>
                  </a:extLst>
                </a:gridCol>
                <a:gridCol w="208280">
                  <a:extLst>
                    <a:ext uri="{9D8B030D-6E8A-4147-A177-3AD203B41FA5}">
                      <a16:colId xmlns:a16="http://schemas.microsoft.com/office/drawing/2014/main" val="3914668496"/>
                    </a:ext>
                  </a:extLst>
                </a:gridCol>
              </a:tblGrid>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955511"/>
                  </a:ext>
                </a:extLst>
              </a:tr>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8019528"/>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824301"/>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5711667"/>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4428563"/>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6862634"/>
                  </a:ext>
                </a:extLst>
              </a:tr>
            </a:tbl>
          </a:graphicData>
        </a:graphic>
      </p:graphicFrame>
      <p:graphicFrame>
        <p:nvGraphicFramePr>
          <p:cNvPr id="21" name="Table 45">
            <a:extLst>
              <a:ext uri="{FF2B5EF4-FFF2-40B4-BE49-F238E27FC236}">
                <a16:creationId xmlns:a16="http://schemas.microsoft.com/office/drawing/2014/main" id="{1335852A-964D-E24E-A2F0-D93C511A168F}"/>
              </a:ext>
            </a:extLst>
          </p:cNvPr>
          <p:cNvGraphicFramePr>
            <a:graphicFrameLocks noGrp="1"/>
          </p:cNvGraphicFramePr>
          <p:nvPr/>
        </p:nvGraphicFramePr>
        <p:xfrm>
          <a:off x="3233503" y="4270208"/>
          <a:ext cx="889912" cy="766084"/>
        </p:xfrm>
        <a:graphic>
          <a:graphicData uri="http://schemas.openxmlformats.org/drawingml/2006/table">
            <a:tbl>
              <a:tblPr firstRow="1" bandRow="1">
                <a:tableStyleId>{5C22544A-7EE6-4342-B048-85BDC9FD1C3A}</a:tableStyleId>
              </a:tblPr>
              <a:tblGrid>
                <a:gridCol w="222478">
                  <a:extLst>
                    <a:ext uri="{9D8B030D-6E8A-4147-A177-3AD203B41FA5}">
                      <a16:colId xmlns:a16="http://schemas.microsoft.com/office/drawing/2014/main" val="3660339471"/>
                    </a:ext>
                  </a:extLst>
                </a:gridCol>
                <a:gridCol w="222478">
                  <a:extLst>
                    <a:ext uri="{9D8B030D-6E8A-4147-A177-3AD203B41FA5}">
                      <a16:colId xmlns:a16="http://schemas.microsoft.com/office/drawing/2014/main" val="1539524496"/>
                    </a:ext>
                  </a:extLst>
                </a:gridCol>
                <a:gridCol w="222478">
                  <a:extLst>
                    <a:ext uri="{9D8B030D-6E8A-4147-A177-3AD203B41FA5}">
                      <a16:colId xmlns:a16="http://schemas.microsoft.com/office/drawing/2014/main" val="2398586385"/>
                    </a:ext>
                  </a:extLst>
                </a:gridCol>
                <a:gridCol w="222478">
                  <a:extLst>
                    <a:ext uri="{9D8B030D-6E8A-4147-A177-3AD203B41FA5}">
                      <a16:colId xmlns:a16="http://schemas.microsoft.com/office/drawing/2014/main" val="2590855371"/>
                    </a:ext>
                  </a:extLst>
                </a:gridCol>
              </a:tblGrid>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32395183"/>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1889568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7385970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40065310"/>
                  </a:ext>
                </a:extLst>
              </a:tr>
            </a:tbl>
          </a:graphicData>
        </a:graphic>
      </p:graphicFrame>
      <p:sp>
        <p:nvSpPr>
          <p:cNvPr id="22" name="Rectangle 21">
            <a:extLst>
              <a:ext uri="{FF2B5EF4-FFF2-40B4-BE49-F238E27FC236}">
                <a16:creationId xmlns:a16="http://schemas.microsoft.com/office/drawing/2014/main" id="{4E821C2A-978F-3C44-961F-87FCEB8526DB}"/>
              </a:ext>
            </a:extLst>
          </p:cNvPr>
          <p:cNvSpPr/>
          <p:nvPr/>
        </p:nvSpPr>
        <p:spPr>
          <a:xfrm>
            <a:off x="1576503" y="3033051"/>
            <a:ext cx="607339" cy="500024"/>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Filter</a:t>
            </a:r>
          </a:p>
        </p:txBody>
      </p:sp>
      <p:sp>
        <p:nvSpPr>
          <p:cNvPr id="23" name="Rectangle 22">
            <a:extLst>
              <a:ext uri="{FF2B5EF4-FFF2-40B4-BE49-F238E27FC236}">
                <a16:creationId xmlns:a16="http://schemas.microsoft.com/office/drawing/2014/main" id="{2B7ECB25-E721-8B48-8D44-24C1207E48BE}"/>
              </a:ext>
            </a:extLst>
          </p:cNvPr>
          <p:cNvSpPr/>
          <p:nvPr/>
        </p:nvSpPr>
        <p:spPr>
          <a:xfrm>
            <a:off x="1760076" y="4090941"/>
            <a:ext cx="607339" cy="500024"/>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Filter</a:t>
            </a:r>
          </a:p>
        </p:txBody>
      </p:sp>
      <p:sp>
        <p:nvSpPr>
          <p:cNvPr id="24" name="Rectangle 23">
            <a:extLst>
              <a:ext uri="{FF2B5EF4-FFF2-40B4-BE49-F238E27FC236}">
                <a16:creationId xmlns:a16="http://schemas.microsoft.com/office/drawing/2014/main" id="{183E34D3-AFAF-014E-B6A9-0C5CABA6ECD0}"/>
              </a:ext>
            </a:extLst>
          </p:cNvPr>
          <p:cNvSpPr/>
          <p:nvPr/>
        </p:nvSpPr>
        <p:spPr>
          <a:xfrm>
            <a:off x="2183842" y="5847400"/>
            <a:ext cx="607339" cy="500024"/>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Filter</a:t>
            </a:r>
          </a:p>
        </p:txBody>
      </p:sp>
      <p:sp>
        <p:nvSpPr>
          <p:cNvPr id="26" name="TextBox 25">
            <a:extLst>
              <a:ext uri="{FF2B5EF4-FFF2-40B4-BE49-F238E27FC236}">
                <a16:creationId xmlns:a16="http://schemas.microsoft.com/office/drawing/2014/main" id="{85C48829-1C8C-A24B-9087-E0174C12A9A5}"/>
              </a:ext>
            </a:extLst>
          </p:cNvPr>
          <p:cNvSpPr txBox="1"/>
          <p:nvPr/>
        </p:nvSpPr>
        <p:spPr>
          <a:xfrm>
            <a:off x="1920526" y="4967324"/>
            <a:ext cx="594695" cy="369332"/>
          </a:xfrm>
          <a:prstGeom prst="rect">
            <a:avLst/>
          </a:prstGeom>
          <a:noFill/>
        </p:spPr>
        <p:txBody>
          <a:bodyPr wrap="square">
            <a:spAutoFit/>
          </a:bodyPr>
          <a:lstStyle/>
          <a:p>
            <a:r>
              <a:rPr lang="en-NZ" sz="1800" b="0" i="0" u="none" strike="noStrike" dirty="0">
                <a:solidFill>
                  <a:schemeClr val="bg1"/>
                </a:solidFill>
                <a:effectLst/>
                <a:latin typeface="Merriweather" panose="020F0502020204030204" pitchFamily="34" charset="0"/>
              </a:rPr>
              <a:t>……</a:t>
            </a:r>
            <a:endParaRPr lang="en-US" dirty="0"/>
          </a:p>
        </p:txBody>
      </p:sp>
      <p:sp>
        <p:nvSpPr>
          <p:cNvPr id="25" name="Right Brace 24">
            <a:extLst>
              <a:ext uri="{FF2B5EF4-FFF2-40B4-BE49-F238E27FC236}">
                <a16:creationId xmlns:a16="http://schemas.microsoft.com/office/drawing/2014/main" id="{23B2E531-478B-314E-8140-81185A940FB2}"/>
              </a:ext>
            </a:extLst>
          </p:cNvPr>
          <p:cNvSpPr/>
          <p:nvPr/>
        </p:nvSpPr>
        <p:spPr>
          <a:xfrm>
            <a:off x="2913865" y="3296404"/>
            <a:ext cx="187036" cy="271269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C9C9742D-A1D7-7A4B-BBB6-D63D4B186CC9}"/>
              </a:ext>
            </a:extLst>
          </p:cNvPr>
          <p:cNvSpPr txBox="1"/>
          <p:nvPr/>
        </p:nvSpPr>
        <p:spPr>
          <a:xfrm>
            <a:off x="3152705" y="5036292"/>
            <a:ext cx="1133580" cy="369332"/>
          </a:xfrm>
          <a:prstGeom prst="rect">
            <a:avLst/>
          </a:prstGeom>
          <a:noFill/>
        </p:spPr>
        <p:txBody>
          <a:bodyPr wrap="none" rtlCol="0">
            <a:spAutoFit/>
          </a:bodyPr>
          <a:lstStyle/>
          <a:p>
            <a:r>
              <a:rPr lang="en-US" dirty="0">
                <a:solidFill>
                  <a:schemeClr val="bg1"/>
                </a:solidFill>
              </a:rPr>
              <a:t>conv layer</a:t>
            </a:r>
          </a:p>
        </p:txBody>
      </p:sp>
      <p:sp>
        <p:nvSpPr>
          <p:cNvPr id="29" name="TextBox 28">
            <a:extLst>
              <a:ext uri="{FF2B5EF4-FFF2-40B4-BE49-F238E27FC236}">
                <a16:creationId xmlns:a16="http://schemas.microsoft.com/office/drawing/2014/main" id="{AAF09B56-7951-CD4F-8859-2E83504F0697}"/>
              </a:ext>
            </a:extLst>
          </p:cNvPr>
          <p:cNvSpPr txBox="1"/>
          <p:nvPr/>
        </p:nvSpPr>
        <p:spPr>
          <a:xfrm>
            <a:off x="1880172" y="6340567"/>
            <a:ext cx="623889" cy="369332"/>
          </a:xfrm>
          <a:prstGeom prst="rect">
            <a:avLst/>
          </a:prstGeom>
          <a:noFill/>
        </p:spPr>
        <p:txBody>
          <a:bodyPr wrap="none" rtlCol="0">
            <a:spAutoFit/>
          </a:bodyPr>
          <a:lstStyle/>
          <a:p>
            <a:r>
              <a:rPr lang="en-US" dirty="0">
                <a:solidFill>
                  <a:schemeClr val="bg1"/>
                </a:solidFill>
              </a:rPr>
              <a:t>6 x 6</a:t>
            </a:r>
          </a:p>
        </p:txBody>
      </p:sp>
      <p:sp>
        <p:nvSpPr>
          <p:cNvPr id="30" name="TextBox 29">
            <a:extLst>
              <a:ext uri="{FF2B5EF4-FFF2-40B4-BE49-F238E27FC236}">
                <a16:creationId xmlns:a16="http://schemas.microsoft.com/office/drawing/2014/main" id="{61804871-47F3-D84D-9823-82C1F98E1F46}"/>
              </a:ext>
            </a:extLst>
          </p:cNvPr>
          <p:cNvSpPr txBox="1"/>
          <p:nvPr/>
        </p:nvSpPr>
        <p:spPr>
          <a:xfrm>
            <a:off x="3499526" y="6322913"/>
            <a:ext cx="623889" cy="369332"/>
          </a:xfrm>
          <a:prstGeom prst="rect">
            <a:avLst/>
          </a:prstGeom>
          <a:noFill/>
        </p:spPr>
        <p:txBody>
          <a:bodyPr wrap="none" rtlCol="0">
            <a:spAutoFit/>
          </a:bodyPr>
          <a:lstStyle/>
          <a:p>
            <a:r>
              <a:rPr lang="en-US" dirty="0">
                <a:solidFill>
                  <a:schemeClr val="bg1"/>
                </a:solidFill>
              </a:rPr>
              <a:t>4 x 4</a:t>
            </a:r>
          </a:p>
        </p:txBody>
      </p:sp>
      <p:sp>
        <p:nvSpPr>
          <p:cNvPr id="28" name="Right Arrow 27">
            <a:extLst>
              <a:ext uri="{FF2B5EF4-FFF2-40B4-BE49-F238E27FC236}">
                <a16:creationId xmlns:a16="http://schemas.microsoft.com/office/drawing/2014/main" id="{8405D3F6-0A77-F243-9C52-002B86E4F7E6}"/>
              </a:ext>
            </a:extLst>
          </p:cNvPr>
          <p:cNvSpPr/>
          <p:nvPr/>
        </p:nvSpPr>
        <p:spPr>
          <a:xfrm>
            <a:off x="2913865" y="6367947"/>
            <a:ext cx="363682" cy="3145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188D592-9FF7-B84F-BCCD-43867C52CD26}"/>
              </a:ext>
            </a:extLst>
          </p:cNvPr>
          <p:cNvSpPr/>
          <p:nvPr/>
        </p:nvSpPr>
        <p:spPr>
          <a:xfrm>
            <a:off x="1466868" y="2971495"/>
            <a:ext cx="3052564" cy="3738404"/>
          </a:xfrm>
          <a:prstGeom prst="rect">
            <a:avLst/>
          </a:prstGeom>
          <a:no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4" name="Table 10">
            <a:extLst>
              <a:ext uri="{FF2B5EF4-FFF2-40B4-BE49-F238E27FC236}">
                <a16:creationId xmlns:a16="http://schemas.microsoft.com/office/drawing/2014/main" id="{20A7A7CE-99D6-DE40-802D-18D8E627819D}"/>
              </a:ext>
            </a:extLst>
          </p:cNvPr>
          <p:cNvGraphicFramePr>
            <a:graphicFrameLocks noGrp="1"/>
          </p:cNvGraphicFramePr>
          <p:nvPr/>
        </p:nvGraphicFramePr>
        <p:xfrm>
          <a:off x="5782903" y="3036366"/>
          <a:ext cx="1457960" cy="10668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68894720"/>
                    </a:ext>
                  </a:extLst>
                </a:gridCol>
                <a:gridCol w="208280">
                  <a:extLst>
                    <a:ext uri="{9D8B030D-6E8A-4147-A177-3AD203B41FA5}">
                      <a16:colId xmlns:a16="http://schemas.microsoft.com/office/drawing/2014/main" val="2080967232"/>
                    </a:ext>
                  </a:extLst>
                </a:gridCol>
                <a:gridCol w="208280">
                  <a:extLst>
                    <a:ext uri="{9D8B030D-6E8A-4147-A177-3AD203B41FA5}">
                      <a16:colId xmlns:a16="http://schemas.microsoft.com/office/drawing/2014/main" val="412673236"/>
                    </a:ext>
                  </a:extLst>
                </a:gridCol>
                <a:gridCol w="208280">
                  <a:extLst>
                    <a:ext uri="{9D8B030D-6E8A-4147-A177-3AD203B41FA5}">
                      <a16:colId xmlns:a16="http://schemas.microsoft.com/office/drawing/2014/main" val="2163152310"/>
                    </a:ext>
                  </a:extLst>
                </a:gridCol>
                <a:gridCol w="208280">
                  <a:extLst>
                    <a:ext uri="{9D8B030D-6E8A-4147-A177-3AD203B41FA5}">
                      <a16:colId xmlns:a16="http://schemas.microsoft.com/office/drawing/2014/main" val="1318806608"/>
                    </a:ext>
                  </a:extLst>
                </a:gridCol>
                <a:gridCol w="208280">
                  <a:extLst>
                    <a:ext uri="{9D8B030D-6E8A-4147-A177-3AD203B41FA5}">
                      <a16:colId xmlns:a16="http://schemas.microsoft.com/office/drawing/2014/main" val="910045918"/>
                    </a:ext>
                  </a:extLst>
                </a:gridCol>
                <a:gridCol w="208280">
                  <a:extLst>
                    <a:ext uri="{9D8B030D-6E8A-4147-A177-3AD203B41FA5}">
                      <a16:colId xmlns:a16="http://schemas.microsoft.com/office/drawing/2014/main" val="3914668496"/>
                    </a:ext>
                  </a:extLst>
                </a:gridCol>
              </a:tblGrid>
              <a:tr h="138225">
                <a:tc>
                  <a:txBody>
                    <a:bodyPr/>
                    <a:lstStyle/>
                    <a:p>
                      <a:r>
                        <a:rPr lang="en-US" sz="4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053955511"/>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68019528"/>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7613453"/>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611824301"/>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35711667"/>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14428563"/>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876862634"/>
                  </a:ext>
                </a:extLst>
              </a:tr>
            </a:tbl>
          </a:graphicData>
        </a:graphic>
      </p:graphicFrame>
      <p:sp>
        <p:nvSpPr>
          <p:cNvPr id="35" name="Rectangle 34">
            <a:extLst>
              <a:ext uri="{FF2B5EF4-FFF2-40B4-BE49-F238E27FC236}">
                <a16:creationId xmlns:a16="http://schemas.microsoft.com/office/drawing/2014/main" id="{4AD67710-413E-3148-9B05-63A663F7146B}"/>
              </a:ext>
            </a:extLst>
          </p:cNvPr>
          <p:cNvSpPr/>
          <p:nvPr/>
        </p:nvSpPr>
        <p:spPr>
          <a:xfrm>
            <a:off x="5789566" y="3043363"/>
            <a:ext cx="633719" cy="424655"/>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FF0000"/>
              </a:solidFill>
            </a:endParaRPr>
          </a:p>
        </p:txBody>
      </p:sp>
      <p:graphicFrame>
        <p:nvGraphicFramePr>
          <p:cNvPr id="42" name="Table 10">
            <a:extLst>
              <a:ext uri="{FF2B5EF4-FFF2-40B4-BE49-F238E27FC236}">
                <a16:creationId xmlns:a16="http://schemas.microsoft.com/office/drawing/2014/main" id="{5246A263-E910-034E-A955-6ED1A74258F1}"/>
              </a:ext>
            </a:extLst>
          </p:cNvPr>
          <p:cNvGraphicFramePr>
            <a:graphicFrameLocks noGrp="1"/>
          </p:cNvGraphicFramePr>
          <p:nvPr/>
        </p:nvGraphicFramePr>
        <p:xfrm>
          <a:off x="5789566" y="4128534"/>
          <a:ext cx="1457960" cy="10668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68894720"/>
                    </a:ext>
                  </a:extLst>
                </a:gridCol>
                <a:gridCol w="208280">
                  <a:extLst>
                    <a:ext uri="{9D8B030D-6E8A-4147-A177-3AD203B41FA5}">
                      <a16:colId xmlns:a16="http://schemas.microsoft.com/office/drawing/2014/main" val="2080967232"/>
                    </a:ext>
                  </a:extLst>
                </a:gridCol>
                <a:gridCol w="208280">
                  <a:extLst>
                    <a:ext uri="{9D8B030D-6E8A-4147-A177-3AD203B41FA5}">
                      <a16:colId xmlns:a16="http://schemas.microsoft.com/office/drawing/2014/main" val="412673236"/>
                    </a:ext>
                  </a:extLst>
                </a:gridCol>
                <a:gridCol w="208280">
                  <a:extLst>
                    <a:ext uri="{9D8B030D-6E8A-4147-A177-3AD203B41FA5}">
                      <a16:colId xmlns:a16="http://schemas.microsoft.com/office/drawing/2014/main" val="2163152310"/>
                    </a:ext>
                  </a:extLst>
                </a:gridCol>
                <a:gridCol w="208280">
                  <a:extLst>
                    <a:ext uri="{9D8B030D-6E8A-4147-A177-3AD203B41FA5}">
                      <a16:colId xmlns:a16="http://schemas.microsoft.com/office/drawing/2014/main" val="1318806608"/>
                    </a:ext>
                  </a:extLst>
                </a:gridCol>
                <a:gridCol w="208280">
                  <a:extLst>
                    <a:ext uri="{9D8B030D-6E8A-4147-A177-3AD203B41FA5}">
                      <a16:colId xmlns:a16="http://schemas.microsoft.com/office/drawing/2014/main" val="910045918"/>
                    </a:ext>
                  </a:extLst>
                </a:gridCol>
                <a:gridCol w="208280">
                  <a:extLst>
                    <a:ext uri="{9D8B030D-6E8A-4147-A177-3AD203B41FA5}">
                      <a16:colId xmlns:a16="http://schemas.microsoft.com/office/drawing/2014/main" val="3914668496"/>
                    </a:ext>
                  </a:extLst>
                </a:gridCol>
              </a:tblGrid>
              <a:tr h="138225">
                <a:tc>
                  <a:txBody>
                    <a:bodyPr/>
                    <a:lstStyle/>
                    <a:p>
                      <a:r>
                        <a:rPr lang="en-US" sz="4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053955511"/>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68019528"/>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7613453"/>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611824301"/>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35711667"/>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14428563"/>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876862634"/>
                  </a:ext>
                </a:extLst>
              </a:tr>
            </a:tbl>
          </a:graphicData>
        </a:graphic>
      </p:graphicFrame>
      <p:sp>
        <p:nvSpPr>
          <p:cNvPr id="43" name="Rectangle 42">
            <a:extLst>
              <a:ext uri="{FF2B5EF4-FFF2-40B4-BE49-F238E27FC236}">
                <a16:creationId xmlns:a16="http://schemas.microsoft.com/office/drawing/2014/main" id="{CE062A22-A0F9-FC4C-9C29-7027F43AD962}"/>
              </a:ext>
            </a:extLst>
          </p:cNvPr>
          <p:cNvSpPr/>
          <p:nvPr/>
        </p:nvSpPr>
        <p:spPr>
          <a:xfrm>
            <a:off x="5991330" y="4118154"/>
            <a:ext cx="633719" cy="461694"/>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FF0000"/>
              </a:solidFill>
            </a:endParaRPr>
          </a:p>
        </p:txBody>
      </p:sp>
      <p:graphicFrame>
        <p:nvGraphicFramePr>
          <p:cNvPr id="44" name="Table 10">
            <a:extLst>
              <a:ext uri="{FF2B5EF4-FFF2-40B4-BE49-F238E27FC236}">
                <a16:creationId xmlns:a16="http://schemas.microsoft.com/office/drawing/2014/main" id="{2A49EA87-A0D8-6346-AB77-B4FA08BC0F69}"/>
              </a:ext>
            </a:extLst>
          </p:cNvPr>
          <p:cNvGraphicFramePr>
            <a:graphicFrameLocks noGrp="1"/>
          </p:cNvGraphicFramePr>
          <p:nvPr/>
        </p:nvGraphicFramePr>
        <p:xfrm>
          <a:off x="5789566" y="5346583"/>
          <a:ext cx="1457960" cy="106680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68894720"/>
                    </a:ext>
                  </a:extLst>
                </a:gridCol>
                <a:gridCol w="208280">
                  <a:extLst>
                    <a:ext uri="{9D8B030D-6E8A-4147-A177-3AD203B41FA5}">
                      <a16:colId xmlns:a16="http://schemas.microsoft.com/office/drawing/2014/main" val="2080967232"/>
                    </a:ext>
                  </a:extLst>
                </a:gridCol>
                <a:gridCol w="208280">
                  <a:extLst>
                    <a:ext uri="{9D8B030D-6E8A-4147-A177-3AD203B41FA5}">
                      <a16:colId xmlns:a16="http://schemas.microsoft.com/office/drawing/2014/main" val="412673236"/>
                    </a:ext>
                  </a:extLst>
                </a:gridCol>
                <a:gridCol w="208280">
                  <a:extLst>
                    <a:ext uri="{9D8B030D-6E8A-4147-A177-3AD203B41FA5}">
                      <a16:colId xmlns:a16="http://schemas.microsoft.com/office/drawing/2014/main" val="2163152310"/>
                    </a:ext>
                  </a:extLst>
                </a:gridCol>
                <a:gridCol w="208280">
                  <a:extLst>
                    <a:ext uri="{9D8B030D-6E8A-4147-A177-3AD203B41FA5}">
                      <a16:colId xmlns:a16="http://schemas.microsoft.com/office/drawing/2014/main" val="1318806608"/>
                    </a:ext>
                  </a:extLst>
                </a:gridCol>
                <a:gridCol w="208280">
                  <a:extLst>
                    <a:ext uri="{9D8B030D-6E8A-4147-A177-3AD203B41FA5}">
                      <a16:colId xmlns:a16="http://schemas.microsoft.com/office/drawing/2014/main" val="910045918"/>
                    </a:ext>
                  </a:extLst>
                </a:gridCol>
                <a:gridCol w="208280">
                  <a:extLst>
                    <a:ext uri="{9D8B030D-6E8A-4147-A177-3AD203B41FA5}">
                      <a16:colId xmlns:a16="http://schemas.microsoft.com/office/drawing/2014/main" val="3914668496"/>
                    </a:ext>
                  </a:extLst>
                </a:gridCol>
              </a:tblGrid>
              <a:tr h="138225">
                <a:tc>
                  <a:txBody>
                    <a:bodyPr/>
                    <a:lstStyle/>
                    <a:p>
                      <a:r>
                        <a:rPr lang="en-US" sz="400"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4053955511"/>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68019528"/>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57613453"/>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611824301"/>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1535711667"/>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314428563"/>
                  </a:ext>
                </a:extLst>
              </a:tr>
              <a:tr h="138225">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r>
                        <a:rPr lang="en-US" sz="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3876862634"/>
                  </a:ext>
                </a:extLst>
              </a:tr>
            </a:tbl>
          </a:graphicData>
        </a:graphic>
      </p:graphicFrame>
      <p:sp>
        <p:nvSpPr>
          <p:cNvPr id="45" name="Rectangle 44">
            <a:extLst>
              <a:ext uri="{FF2B5EF4-FFF2-40B4-BE49-F238E27FC236}">
                <a16:creationId xmlns:a16="http://schemas.microsoft.com/office/drawing/2014/main" id="{45AFEE27-9907-4D49-B772-DB21FB97F681}"/>
              </a:ext>
            </a:extLst>
          </p:cNvPr>
          <p:cNvSpPr/>
          <p:nvPr/>
        </p:nvSpPr>
        <p:spPr>
          <a:xfrm>
            <a:off x="6613807" y="5951689"/>
            <a:ext cx="633719" cy="461694"/>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rgbClr val="FF0000"/>
              </a:solidFill>
            </a:endParaRPr>
          </a:p>
        </p:txBody>
      </p:sp>
      <p:sp>
        <p:nvSpPr>
          <p:cNvPr id="46" name="TextBox 45">
            <a:extLst>
              <a:ext uri="{FF2B5EF4-FFF2-40B4-BE49-F238E27FC236}">
                <a16:creationId xmlns:a16="http://schemas.microsoft.com/office/drawing/2014/main" id="{BEF3FDC2-CD90-AC4B-8CFD-63B46425F83C}"/>
              </a:ext>
            </a:extLst>
          </p:cNvPr>
          <p:cNvSpPr txBox="1"/>
          <p:nvPr/>
        </p:nvSpPr>
        <p:spPr>
          <a:xfrm>
            <a:off x="6221198" y="5024911"/>
            <a:ext cx="594695" cy="369332"/>
          </a:xfrm>
          <a:prstGeom prst="rect">
            <a:avLst/>
          </a:prstGeom>
          <a:noFill/>
        </p:spPr>
        <p:txBody>
          <a:bodyPr wrap="square">
            <a:spAutoFit/>
          </a:bodyPr>
          <a:lstStyle/>
          <a:p>
            <a:r>
              <a:rPr lang="en-NZ" sz="1800" b="0" i="0" u="none" strike="noStrike" dirty="0">
                <a:solidFill>
                  <a:schemeClr val="bg1"/>
                </a:solidFill>
                <a:effectLst/>
                <a:latin typeface="Merriweather" panose="020F0502020204030204" pitchFamily="34" charset="0"/>
              </a:rPr>
              <a:t>……</a:t>
            </a:r>
            <a:endParaRPr lang="en-US" dirty="0"/>
          </a:p>
        </p:txBody>
      </p:sp>
      <p:graphicFrame>
        <p:nvGraphicFramePr>
          <p:cNvPr id="47" name="Table 45">
            <a:extLst>
              <a:ext uri="{FF2B5EF4-FFF2-40B4-BE49-F238E27FC236}">
                <a16:creationId xmlns:a16="http://schemas.microsoft.com/office/drawing/2014/main" id="{C10E41F9-28DC-6048-ADD9-4FFE8057CED4}"/>
              </a:ext>
            </a:extLst>
          </p:cNvPr>
          <p:cNvGraphicFramePr>
            <a:graphicFrameLocks noGrp="1"/>
          </p:cNvGraphicFramePr>
          <p:nvPr/>
        </p:nvGraphicFramePr>
        <p:xfrm>
          <a:off x="7679158" y="4139374"/>
          <a:ext cx="1041400" cy="957605"/>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660339471"/>
                    </a:ext>
                  </a:extLst>
                </a:gridCol>
                <a:gridCol w="208280">
                  <a:extLst>
                    <a:ext uri="{9D8B030D-6E8A-4147-A177-3AD203B41FA5}">
                      <a16:colId xmlns:a16="http://schemas.microsoft.com/office/drawing/2014/main" val="1539524496"/>
                    </a:ext>
                  </a:extLst>
                </a:gridCol>
                <a:gridCol w="208280">
                  <a:extLst>
                    <a:ext uri="{9D8B030D-6E8A-4147-A177-3AD203B41FA5}">
                      <a16:colId xmlns:a16="http://schemas.microsoft.com/office/drawing/2014/main" val="2398586385"/>
                    </a:ext>
                  </a:extLst>
                </a:gridCol>
                <a:gridCol w="208280">
                  <a:extLst>
                    <a:ext uri="{9D8B030D-6E8A-4147-A177-3AD203B41FA5}">
                      <a16:colId xmlns:a16="http://schemas.microsoft.com/office/drawing/2014/main" val="2495613900"/>
                    </a:ext>
                  </a:extLst>
                </a:gridCol>
                <a:gridCol w="208280">
                  <a:extLst>
                    <a:ext uri="{9D8B030D-6E8A-4147-A177-3AD203B41FA5}">
                      <a16:colId xmlns:a16="http://schemas.microsoft.com/office/drawing/2014/main" val="2590855371"/>
                    </a:ext>
                  </a:extLst>
                </a:gridCol>
              </a:tblGrid>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32395183"/>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1889568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7385970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3322450611"/>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40065310"/>
                  </a:ext>
                </a:extLst>
              </a:tr>
            </a:tbl>
          </a:graphicData>
        </a:graphic>
      </p:graphicFrame>
      <p:sp>
        <p:nvSpPr>
          <p:cNvPr id="48" name="Right Brace 47">
            <a:extLst>
              <a:ext uri="{FF2B5EF4-FFF2-40B4-BE49-F238E27FC236}">
                <a16:creationId xmlns:a16="http://schemas.microsoft.com/office/drawing/2014/main" id="{B3B6F6DC-2C90-DA41-9DBE-1AB98597D96F}"/>
              </a:ext>
            </a:extLst>
          </p:cNvPr>
          <p:cNvSpPr/>
          <p:nvPr/>
        </p:nvSpPr>
        <p:spPr>
          <a:xfrm>
            <a:off x="7355772" y="3251434"/>
            <a:ext cx="187036" cy="271269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1ED64B3A-F23E-DE4F-80CE-47663FAEA1E3}"/>
              </a:ext>
            </a:extLst>
          </p:cNvPr>
          <p:cNvSpPr txBox="1"/>
          <p:nvPr/>
        </p:nvSpPr>
        <p:spPr>
          <a:xfrm>
            <a:off x="6301862" y="6374636"/>
            <a:ext cx="623889" cy="369332"/>
          </a:xfrm>
          <a:prstGeom prst="rect">
            <a:avLst/>
          </a:prstGeom>
          <a:noFill/>
        </p:spPr>
        <p:txBody>
          <a:bodyPr wrap="none" rtlCol="0">
            <a:spAutoFit/>
          </a:bodyPr>
          <a:lstStyle/>
          <a:p>
            <a:r>
              <a:rPr lang="en-US" dirty="0">
                <a:solidFill>
                  <a:schemeClr val="bg1"/>
                </a:solidFill>
              </a:rPr>
              <a:t>6 x 6</a:t>
            </a:r>
          </a:p>
        </p:txBody>
      </p:sp>
      <p:sp>
        <p:nvSpPr>
          <p:cNvPr id="50" name="TextBox 49">
            <a:extLst>
              <a:ext uri="{FF2B5EF4-FFF2-40B4-BE49-F238E27FC236}">
                <a16:creationId xmlns:a16="http://schemas.microsoft.com/office/drawing/2014/main" id="{69C997E0-9D21-0848-8EBC-152A9F967239}"/>
              </a:ext>
            </a:extLst>
          </p:cNvPr>
          <p:cNvSpPr txBox="1"/>
          <p:nvPr/>
        </p:nvSpPr>
        <p:spPr>
          <a:xfrm>
            <a:off x="7921216" y="6356982"/>
            <a:ext cx="623889" cy="369332"/>
          </a:xfrm>
          <a:prstGeom prst="rect">
            <a:avLst/>
          </a:prstGeom>
          <a:noFill/>
        </p:spPr>
        <p:txBody>
          <a:bodyPr wrap="none" rtlCol="0">
            <a:spAutoFit/>
          </a:bodyPr>
          <a:lstStyle/>
          <a:p>
            <a:r>
              <a:rPr lang="en-US" dirty="0">
                <a:solidFill>
                  <a:schemeClr val="bg1"/>
                </a:solidFill>
              </a:rPr>
              <a:t>6 x 6</a:t>
            </a:r>
          </a:p>
        </p:txBody>
      </p:sp>
      <p:sp>
        <p:nvSpPr>
          <p:cNvPr id="51" name="Right Arrow 50">
            <a:extLst>
              <a:ext uri="{FF2B5EF4-FFF2-40B4-BE49-F238E27FC236}">
                <a16:creationId xmlns:a16="http://schemas.microsoft.com/office/drawing/2014/main" id="{55941D79-E8C4-3648-B4F3-EFC697772481}"/>
              </a:ext>
            </a:extLst>
          </p:cNvPr>
          <p:cNvSpPr/>
          <p:nvPr/>
        </p:nvSpPr>
        <p:spPr>
          <a:xfrm>
            <a:off x="7335555" y="6402016"/>
            <a:ext cx="363682" cy="3145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956766A9-0231-754A-A92C-44E75C17225F}"/>
              </a:ext>
            </a:extLst>
          </p:cNvPr>
          <p:cNvSpPr/>
          <p:nvPr/>
        </p:nvSpPr>
        <p:spPr>
          <a:xfrm>
            <a:off x="5667993" y="2987910"/>
            <a:ext cx="3410631" cy="3738404"/>
          </a:xfrm>
          <a:prstGeom prst="rect">
            <a:avLst/>
          </a:prstGeom>
          <a:no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AA2F689C-FF54-0B45-90D0-D090A914A24D}"/>
              </a:ext>
            </a:extLst>
          </p:cNvPr>
          <p:cNvSpPr txBox="1"/>
          <p:nvPr/>
        </p:nvSpPr>
        <p:spPr>
          <a:xfrm>
            <a:off x="7609549" y="3015213"/>
            <a:ext cx="1441420" cy="369332"/>
          </a:xfrm>
          <a:prstGeom prst="rect">
            <a:avLst/>
          </a:prstGeom>
          <a:noFill/>
        </p:spPr>
        <p:txBody>
          <a:bodyPr wrap="none" rtlCol="0">
            <a:spAutoFit/>
          </a:bodyPr>
          <a:lstStyle/>
          <a:p>
            <a:r>
              <a:rPr lang="en-US" b="1" u="sng" dirty="0">
                <a:solidFill>
                  <a:schemeClr val="bg1"/>
                </a:solidFill>
              </a:rPr>
              <a:t>with padding</a:t>
            </a:r>
          </a:p>
        </p:txBody>
      </p:sp>
      <p:sp>
        <p:nvSpPr>
          <p:cNvPr id="54" name="TextBox 53">
            <a:extLst>
              <a:ext uri="{FF2B5EF4-FFF2-40B4-BE49-F238E27FC236}">
                <a16:creationId xmlns:a16="http://schemas.microsoft.com/office/drawing/2014/main" id="{3F7B1784-BB69-B54C-AEF6-ACEE775EDABE}"/>
              </a:ext>
            </a:extLst>
          </p:cNvPr>
          <p:cNvSpPr txBox="1"/>
          <p:nvPr/>
        </p:nvSpPr>
        <p:spPr>
          <a:xfrm>
            <a:off x="3382856" y="3144087"/>
            <a:ext cx="936475" cy="369332"/>
          </a:xfrm>
          <a:prstGeom prst="rect">
            <a:avLst/>
          </a:prstGeom>
          <a:noFill/>
        </p:spPr>
        <p:txBody>
          <a:bodyPr wrap="none" rtlCol="0">
            <a:spAutoFit/>
          </a:bodyPr>
          <a:lstStyle/>
          <a:p>
            <a:r>
              <a:rPr lang="en-US" b="1" u="sng" dirty="0">
                <a:solidFill>
                  <a:schemeClr val="bg1"/>
                </a:solidFill>
              </a:rPr>
              <a:t>Original</a:t>
            </a:r>
          </a:p>
        </p:txBody>
      </p:sp>
    </p:spTree>
    <p:extLst>
      <p:ext uri="{BB962C8B-B14F-4D97-AF65-F5344CB8AC3E}">
        <p14:creationId xmlns:p14="http://schemas.microsoft.com/office/powerpoint/2010/main" val="793207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graphicFrame>
        <p:nvGraphicFramePr>
          <p:cNvPr id="67" name="Table 45">
            <a:extLst>
              <a:ext uri="{FF2B5EF4-FFF2-40B4-BE49-F238E27FC236}">
                <a16:creationId xmlns:a16="http://schemas.microsoft.com/office/drawing/2014/main" id="{449AAD5E-1556-0C40-AC68-9B8D89EC2628}"/>
              </a:ext>
            </a:extLst>
          </p:cNvPr>
          <p:cNvGraphicFramePr>
            <a:graphicFrameLocks noGrp="1"/>
          </p:cNvGraphicFramePr>
          <p:nvPr/>
        </p:nvGraphicFramePr>
        <p:xfrm>
          <a:off x="7724683" y="2425829"/>
          <a:ext cx="889912" cy="766084"/>
        </p:xfrm>
        <a:graphic>
          <a:graphicData uri="http://schemas.openxmlformats.org/drawingml/2006/table">
            <a:tbl>
              <a:tblPr firstRow="1" bandRow="1">
                <a:tableStyleId>{5C22544A-7EE6-4342-B048-85BDC9FD1C3A}</a:tableStyleId>
              </a:tblPr>
              <a:tblGrid>
                <a:gridCol w="222478">
                  <a:extLst>
                    <a:ext uri="{9D8B030D-6E8A-4147-A177-3AD203B41FA5}">
                      <a16:colId xmlns:a16="http://schemas.microsoft.com/office/drawing/2014/main" val="3660339471"/>
                    </a:ext>
                  </a:extLst>
                </a:gridCol>
                <a:gridCol w="222478">
                  <a:extLst>
                    <a:ext uri="{9D8B030D-6E8A-4147-A177-3AD203B41FA5}">
                      <a16:colId xmlns:a16="http://schemas.microsoft.com/office/drawing/2014/main" val="1539524496"/>
                    </a:ext>
                  </a:extLst>
                </a:gridCol>
                <a:gridCol w="222478">
                  <a:extLst>
                    <a:ext uri="{9D8B030D-6E8A-4147-A177-3AD203B41FA5}">
                      <a16:colId xmlns:a16="http://schemas.microsoft.com/office/drawing/2014/main" val="2398586385"/>
                    </a:ext>
                  </a:extLst>
                </a:gridCol>
                <a:gridCol w="222478">
                  <a:extLst>
                    <a:ext uri="{9D8B030D-6E8A-4147-A177-3AD203B41FA5}">
                      <a16:colId xmlns:a16="http://schemas.microsoft.com/office/drawing/2014/main" val="2590855371"/>
                    </a:ext>
                  </a:extLst>
                </a:gridCol>
              </a:tblGrid>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32395183"/>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1889568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7385970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40065310"/>
                  </a:ext>
                </a:extLst>
              </a:tr>
            </a:tbl>
          </a:graphicData>
        </a:graphic>
      </p:graphicFrame>
      <p:sp>
        <p:nvSpPr>
          <p:cNvPr id="69" name="Oval 68">
            <a:extLst>
              <a:ext uri="{FF2B5EF4-FFF2-40B4-BE49-F238E27FC236}">
                <a16:creationId xmlns:a16="http://schemas.microsoft.com/office/drawing/2014/main" id="{9295F98D-ED42-C048-9DFF-13F7C01E68D0}"/>
              </a:ext>
            </a:extLst>
          </p:cNvPr>
          <p:cNvSpPr/>
          <p:nvPr/>
        </p:nvSpPr>
        <p:spPr>
          <a:xfrm>
            <a:off x="7699809" y="2405342"/>
            <a:ext cx="255915" cy="25591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7212264"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 up-sampling &amp; conv transpose</a:t>
            </a:r>
            <a:endParaRPr lang="en-US" sz="2400" b="1" dirty="0"/>
          </a:p>
        </p:txBody>
      </p:sp>
      <p:sp>
        <p:nvSpPr>
          <p:cNvPr id="8" name="TextBox 7">
            <a:extLst>
              <a:ext uri="{FF2B5EF4-FFF2-40B4-BE49-F238E27FC236}">
                <a16:creationId xmlns:a16="http://schemas.microsoft.com/office/drawing/2014/main" id="{28046907-C461-7F48-A119-0CF9DCDEDE18}"/>
              </a:ext>
            </a:extLst>
          </p:cNvPr>
          <p:cNvSpPr txBox="1"/>
          <p:nvPr/>
        </p:nvSpPr>
        <p:spPr>
          <a:xfrm>
            <a:off x="237615" y="607138"/>
            <a:ext cx="11545676" cy="261610"/>
          </a:xfrm>
          <a:prstGeom prst="rect">
            <a:avLst/>
          </a:prstGeom>
          <a:noFill/>
        </p:spPr>
        <p:txBody>
          <a:bodyPr wrap="square">
            <a:spAutoFit/>
          </a:bodyPr>
          <a:lstStyle/>
          <a:p>
            <a:r>
              <a:rPr lang="en-US" sz="1050" dirty="0">
                <a:solidFill>
                  <a:schemeClr val="bg1"/>
                </a:solidFill>
              </a:rPr>
              <a:t>https://</a:t>
            </a:r>
            <a:r>
              <a:rPr lang="en-US" sz="1050" dirty="0" err="1">
                <a:solidFill>
                  <a:schemeClr val="bg1"/>
                </a:solidFill>
              </a:rPr>
              <a:t>towardsdatascience.com</a:t>
            </a:r>
            <a:r>
              <a:rPr lang="en-US" sz="1050" dirty="0">
                <a:solidFill>
                  <a:schemeClr val="bg1"/>
                </a:solidFill>
              </a:rPr>
              <a:t>/understand-transposed-convolutions-and-build-your-own-transposed-convolution-layer-from-scratch-4f5d97b2967</a:t>
            </a:r>
          </a:p>
        </p:txBody>
      </p:sp>
      <p:sp>
        <p:nvSpPr>
          <p:cNvPr id="14" name="TextBox 13">
            <a:extLst>
              <a:ext uri="{FF2B5EF4-FFF2-40B4-BE49-F238E27FC236}">
                <a16:creationId xmlns:a16="http://schemas.microsoft.com/office/drawing/2014/main" id="{FF3DAA55-C0E8-3742-8DA9-341E2673F0C8}"/>
              </a:ext>
            </a:extLst>
          </p:cNvPr>
          <p:cNvSpPr txBox="1"/>
          <p:nvPr/>
        </p:nvSpPr>
        <p:spPr>
          <a:xfrm>
            <a:off x="366279" y="1068803"/>
            <a:ext cx="6094268" cy="400110"/>
          </a:xfrm>
          <a:prstGeom prst="rect">
            <a:avLst/>
          </a:prstGeom>
          <a:noFill/>
        </p:spPr>
        <p:txBody>
          <a:bodyPr wrap="square">
            <a:spAutoFit/>
          </a:bodyPr>
          <a:lstStyle/>
          <a:p>
            <a:r>
              <a:rPr lang="en-US" sz="2000" b="1" u="sng" dirty="0">
                <a:solidFill>
                  <a:srgbClr val="FF0000"/>
                </a:solidFill>
              </a:rPr>
              <a:t>What is conv-transposed</a:t>
            </a:r>
            <a:endParaRPr lang="en-US" sz="2000" dirty="0"/>
          </a:p>
        </p:txBody>
      </p:sp>
      <p:sp>
        <p:nvSpPr>
          <p:cNvPr id="18" name="TextBox 17">
            <a:extLst>
              <a:ext uri="{FF2B5EF4-FFF2-40B4-BE49-F238E27FC236}">
                <a16:creationId xmlns:a16="http://schemas.microsoft.com/office/drawing/2014/main" id="{58926383-31E0-3347-A4C2-82CF6A6C805F}"/>
              </a:ext>
            </a:extLst>
          </p:cNvPr>
          <p:cNvSpPr txBox="1"/>
          <p:nvPr/>
        </p:nvSpPr>
        <p:spPr>
          <a:xfrm>
            <a:off x="3266233" y="1007247"/>
            <a:ext cx="4183646" cy="646331"/>
          </a:xfrm>
          <a:prstGeom prst="rect">
            <a:avLst/>
          </a:prstGeom>
          <a:solidFill>
            <a:schemeClr val="bg1"/>
          </a:solidFill>
          <a:ln>
            <a:solidFill>
              <a:schemeClr val="tx1"/>
            </a:solidFill>
          </a:ln>
        </p:spPr>
        <p:txBody>
          <a:bodyPr wrap="square" rtlCol="0">
            <a:spAutoFit/>
          </a:bodyPr>
          <a:lstStyle/>
          <a:p>
            <a:r>
              <a:rPr lang="en-US" sz="1200" dirty="0"/>
              <a:t>In order to resume the shape from </a:t>
            </a:r>
          </a:p>
          <a:p>
            <a:pPr marL="285750" indent="-285750">
              <a:buFont typeface="Arial" panose="020B0604020202020204" pitchFamily="34" charset="0"/>
              <a:buChar char="•"/>
            </a:pPr>
            <a:r>
              <a:rPr lang="en-US" sz="1200" dirty="0">
                <a:solidFill>
                  <a:srgbClr val="FF0000"/>
                </a:solidFill>
              </a:rPr>
              <a:t>convolution: </a:t>
            </a:r>
            <a:r>
              <a:rPr lang="en-US" sz="1200" dirty="0"/>
              <a:t>we can use padding, or </a:t>
            </a:r>
            <a:r>
              <a:rPr lang="en-US" sz="1200" dirty="0">
                <a:solidFill>
                  <a:srgbClr val="FF0000"/>
                </a:solidFill>
              </a:rPr>
              <a:t>conv-</a:t>
            </a:r>
            <a:r>
              <a:rPr lang="en-US" sz="1200" dirty="0" err="1">
                <a:solidFill>
                  <a:srgbClr val="FF0000"/>
                </a:solidFill>
              </a:rPr>
              <a:t>tranposed</a:t>
            </a:r>
            <a:endParaRPr lang="en-US" sz="1200" dirty="0">
              <a:solidFill>
                <a:srgbClr val="FF0000"/>
              </a:solidFill>
            </a:endParaRPr>
          </a:p>
          <a:p>
            <a:pPr marL="285750" indent="-285750">
              <a:buFont typeface="Arial" panose="020B0604020202020204" pitchFamily="34" charset="0"/>
              <a:buChar char="•"/>
            </a:pPr>
            <a:r>
              <a:rPr lang="en-US" sz="1200" dirty="0"/>
              <a:t>max-pooling: we can use up-sampling or conv-transpose</a:t>
            </a:r>
          </a:p>
        </p:txBody>
      </p:sp>
      <p:graphicFrame>
        <p:nvGraphicFramePr>
          <p:cNvPr id="36" name="Table 10">
            <a:extLst>
              <a:ext uri="{FF2B5EF4-FFF2-40B4-BE49-F238E27FC236}">
                <a16:creationId xmlns:a16="http://schemas.microsoft.com/office/drawing/2014/main" id="{6841D178-6E6F-934A-8C91-027E8BDED629}"/>
              </a:ext>
            </a:extLst>
          </p:cNvPr>
          <p:cNvGraphicFramePr>
            <a:graphicFrameLocks noGrp="1"/>
          </p:cNvGraphicFramePr>
          <p:nvPr/>
        </p:nvGraphicFramePr>
        <p:xfrm>
          <a:off x="1369804" y="2257121"/>
          <a:ext cx="1249680" cy="96073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68894720"/>
                    </a:ext>
                  </a:extLst>
                </a:gridCol>
                <a:gridCol w="208280">
                  <a:extLst>
                    <a:ext uri="{9D8B030D-6E8A-4147-A177-3AD203B41FA5}">
                      <a16:colId xmlns:a16="http://schemas.microsoft.com/office/drawing/2014/main" val="2080967232"/>
                    </a:ext>
                  </a:extLst>
                </a:gridCol>
                <a:gridCol w="208280">
                  <a:extLst>
                    <a:ext uri="{9D8B030D-6E8A-4147-A177-3AD203B41FA5}">
                      <a16:colId xmlns:a16="http://schemas.microsoft.com/office/drawing/2014/main" val="412673236"/>
                    </a:ext>
                  </a:extLst>
                </a:gridCol>
                <a:gridCol w="208280">
                  <a:extLst>
                    <a:ext uri="{9D8B030D-6E8A-4147-A177-3AD203B41FA5}">
                      <a16:colId xmlns:a16="http://schemas.microsoft.com/office/drawing/2014/main" val="2163152310"/>
                    </a:ext>
                  </a:extLst>
                </a:gridCol>
                <a:gridCol w="208280">
                  <a:extLst>
                    <a:ext uri="{9D8B030D-6E8A-4147-A177-3AD203B41FA5}">
                      <a16:colId xmlns:a16="http://schemas.microsoft.com/office/drawing/2014/main" val="910045918"/>
                    </a:ext>
                  </a:extLst>
                </a:gridCol>
                <a:gridCol w="208280">
                  <a:extLst>
                    <a:ext uri="{9D8B030D-6E8A-4147-A177-3AD203B41FA5}">
                      <a16:colId xmlns:a16="http://schemas.microsoft.com/office/drawing/2014/main" val="3914668496"/>
                    </a:ext>
                  </a:extLst>
                </a:gridCol>
              </a:tblGrid>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955511"/>
                  </a:ext>
                </a:extLst>
              </a:tr>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8019528"/>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824301"/>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5711667"/>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4428563"/>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6862634"/>
                  </a:ext>
                </a:extLst>
              </a:tr>
            </a:tbl>
          </a:graphicData>
        </a:graphic>
      </p:graphicFrame>
      <p:graphicFrame>
        <p:nvGraphicFramePr>
          <p:cNvPr id="37" name="Table 10">
            <a:extLst>
              <a:ext uri="{FF2B5EF4-FFF2-40B4-BE49-F238E27FC236}">
                <a16:creationId xmlns:a16="http://schemas.microsoft.com/office/drawing/2014/main" id="{6225DF09-B867-984B-AF98-58F371FDC426}"/>
              </a:ext>
            </a:extLst>
          </p:cNvPr>
          <p:cNvGraphicFramePr>
            <a:graphicFrameLocks noGrp="1"/>
          </p:cNvGraphicFramePr>
          <p:nvPr/>
        </p:nvGraphicFramePr>
        <p:xfrm>
          <a:off x="1369804" y="3299625"/>
          <a:ext cx="1249680" cy="96073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68894720"/>
                    </a:ext>
                  </a:extLst>
                </a:gridCol>
                <a:gridCol w="208280">
                  <a:extLst>
                    <a:ext uri="{9D8B030D-6E8A-4147-A177-3AD203B41FA5}">
                      <a16:colId xmlns:a16="http://schemas.microsoft.com/office/drawing/2014/main" val="2080967232"/>
                    </a:ext>
                  </a:extLst>
                </a:gridCol>
                <a:gridCol w="208280">
                  <a:extLst>
                    <a:ext uri="{9D8B030D-6E8A-4147-A177-3AD203B41FA5}">
                      <a16:colId xmlns:a16="http://schemas.microsoft.com/office/drawing/2014/main" val="412673236"/>
                    </a:ext>
                  </a:extLst>
                </a:gridCol>
                <a:gridCol w="208280">
                  <a:extLst>
                    <a:ext uri="{9D8B030D-6E8A-4147-A177-3AD203B41FA5}">
                      <a16:colId xmlns:a16="http://schemas.microsoft.com/office/drawing/2014/main" val="2163152310"/>
                    </a:ext>
                  </a:extLst>
                </a:gridCol>
                <a:gridCol w="208280">
                  <a:extLst>
                    <a:ext uri="{9D8B030D-6E8A-4147-A177-3AD203B41FA5}">
                      <a16:colId xmlns:a16="http://schemas.microsoft.com/office/drawing/2014/main" val="910045918"/>
                    </a:ext>
                  </a:extLst>
                </a:gridCol>
                <a:gridCol w="208280">
                  <a:extLst>
                    <a:ext uri="{9D8B030D-6E8A-4147-A177-3AD203B41FA5}">
                      <a16:colId xmlns:a16="http://schemas.microsoft.com/office/drawing/2014/main" val="3914668496"/>
                    </a:ext>
                  </a:extLst>
                </a:gridCol>
              </a:tblGrid>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955511"/>
                  </a:ext>
                </a:extLst>
              </a:tr>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8019528"/>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824301"/>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5711667"/>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4428563"/>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6862634"/>
                  </a:ext>
                </a:extLst>
              </a:tr>
            </a:tbl>
          </a:graphicData>
        </a:graphic>
      </p:graphicFrame>
      <p:graphicFrame>
        <p:nvGraphicFramePr>
          <p:cNvPr id="38" name="Table 10">
            <a:extLst>
              <a:ext uri="{FF2B5EF4-FFF2-40B4-BE49-F238E27FC236}">
                <a16:creationId xmlns:a16="http://schemas.microsoft.com/office/drawing/2014/main" id="{4670A25C-7D53-A84F-871C-877D4FA57900}"/>
              </a:ext>
            </a:extLst>
          </p:cNvPr>
          <p:cNvGraphicFramePr>
            <a:graphicFrameLocks noGrp="1"/>
          </p:cNvGraphicFramePr>
          <p:nvPr/>
        </p:nvGraphicFramePr>
        <p:xfrm>
          <a:off x="1352303" y="4591102"/>
          <a:ext cx="1249680" cy="960738"/>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068894720"/>
                    </a:ext>
                  </a:extLst>
                </a:gridCol>
                <a:gridCol w="208280">
                  <a:extLst>
                    <a:ext uri="{9D8B030D-6E8A-4147-A177-3AD203B41FA5}">
                      <a16:colId xmlns:a16="http://schemas.microsoft.com/office/drawing/2014/main" val="2080967232"/>
                    </a:ext>
                  </a:extLst>
                </a:gridCol>
                <a:gridCol w="208280">
                  <a:extLst>
                    <a:ext uri="{9D8B030D-6E8A-4147-A177-3AD203B41FA5}">
                      <a16:colId xmlns:a16="http://schemas.microsoft.com/office/drawing/2014/main" val="412673236"/>
                    </a:ext>
                  </a:extLst>
                </a:gridCol>
                <a:gridCol w="208280">
                  <a:extLst>
                    <a:ext uri="{9D8B030D-6E8A-4147-A177-3AD203B41FA5}">
                      <a16:colId xmlns:a16="http://schemas.microsoft.com/office/drawing/2014/main" val="2163152310"/>
                    </a:ext>
                  </a:extLst>
                </a:gridCol>
                <a:gridCol w="208280">
                  <a:extLst>
                    <a:ext uri="{9D8B030D-6E8A-4147-A177-3AD203B41FA5}">
                      <a16:colId xmlns:a16="http://schemas.microsoft.com/office/drawing/2014/main" val="910045918"/>
                    </a:ext>
                  </a:extLst>
                </a:gridCol>
                <a:gridCol w="208280">
                  <a:extLst>
                    <a:ext uri="{9D8B030D-6E8A-4147-A177-3AD203B41FA5}">
                      <a16:colId xmlns:a16="http://schemas.microsoft.com/office/drawing/2014/main" val="3914668496"/>
                    </a:ext>
                  </a:extLst>
                </a:gridCol>
              </a:tblGrid>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955511"/>
                  </a:ext>
                </a:extLst>
              </a:tr>
              <a:tr h="160123">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8019528"/>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1824301"/>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35711667"/>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14428563"/>
                  </a:ext>
                </a:extLst>
              </a:tr>
              <a:tr h="160123">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6862634"/>
                  </a:ext>
                </a:extLst>
              </a:tr>
            </a:tbl>
          </a:graphicData>
        </a:graphic>
      </p:graphicFrame>
      <p:graphicFrame>
        <p:nvGraphicFramePr>
          <p:cNvPr id="39" name="Table 45">
            <a:extLst>
              <a:ext uri="{FF2B5EF4-FFF2-40B4-BE49-F238E27FC236}">
                <a16:creationId xmlns:a16="http://schemas.microsoft.com/office/drawing/2014/main" id="{16E7532C-932C-8A41-8CC7-9B665192134F}"/>
              </a:ext>
            </a:extLst>
          </p:cNvPr>
          <p:cNvGraphicFramePr>
            <a:graphicFrameLocks noGrp="1"/>
          </p:cNvGraphicFramePr>
          <p:nvPr/>
        </p:nvGraphicFramePr>
        <p:xfrm>
          <a:off x="3026804" y="3494279"/>
          <a:ext cx="889912" cy="766084"/>
        </p:xfrm>
        <a:graphic>
          <a:graphicData uri="http://schemas.openxmlformats.org/drawingml/2006/table">
            <a:tbl>
              <a:tblPr firstRow="1" bandRow="1">
                <a:tableStyleId>{5C22544A-7EE6-4342-B048-85BDC9FD1C3A}</a:tableStyleId>
              </a:tblPr>
              <a:tblGrid>
                <a:gridCol w="222478">
                  <a:extLst>
                    <a:ext uri="{9D8B030D-6E8A-4147-A177-3AD203B41FA5}">
                      <a16:colId xmlns:a16="http://schemas.microsoft.com/office/drawing/2014/main" val="3660339471"/>
                    </a:ext>
                  </a:extLst>
                </a:gridCol>
                <a:gridCol w="222478">
                  <a:extLst>
                    <a:ext uri="{9D8B030D-6E8A-4147-A177-3AD203B41FA5}">
                      <a16:colId xmlns:a16="http://schemas.microsoft.com/office/drawing/2014/main" val="1539524496"/>
                    </a:ext>
                  </a:extLst>
                </a:gridCol>
                <a:gridCol w="222478">
                  <a:extLst>
                    <a:ext uri="{9D8B030D-6E8A-4147-A177-3AD203B41FA5}">
                      <a16:colId xmlns:a16="http://schemas.microsoft.com/office/drawing/2014/main" val="2398586385"/>
                    </a:ext>
                  </a:extLst>
                </a:gridCol>
                <a:gridCol w="222478">
                  <a:extLst>
                    <a:ext uri="{9D8B030D-6E8A-4147-A177-3AD203B41FA5}">
                      <a16:colId xmlns:a16="http://schemas.microsoft.com/office/drawing/2014/main" val="2590855371"/>
                    </a:ext>
                  </a:extLst>
                </a:gridCol>
              </a:tblGrid>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32395183"/>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1889568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7385970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40065310"/>
                  </a:ext>
                </a:extLst>
              </a:tr>
            </a:tbl>
          </a:graphicData>
        </a:graphic>
      </p:graphicFrame>
      <p:sp>
        <p:nvSpPr>
          <p:cNvPr id="40" name="Rectangle 39">
            <a:extLst>
              <a:ext uri="{FF2B5EF4-FFF2-40B4-BE49-F238E27FC236}">
                <a16:creationId xmlns:a16="http://schemas.microsoft.com/office/drawing/2014/main" id="{42AC0CD8-608F-274F-9F7B-6E2D318EA604}"/>
              </a:ext>
            </a:extLst>
          </p:cNvPr>
          <p:cNvSpPr/>
          <p:nvPr/>
        </p:nvSpPr>
        <p:spPr>
          <a:xfrm>
            <a:off x="1369804" y="2257122"/>
            <a:ext cx="607339" cy="500024"/>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Filter</a:t>
            </a:r>
          </a:p>
        </p:txBody>
      </p:sp>
      <p:sp>
        <p:nvSpPr>
          <p:cNvPr id="41" name="Rectangle 40">
            <a:extLst>
              <a:ext uri="{FF2B5EF4-FFF2-40B4-BE49-F238E27FC236}">
                <a16:creationId xmlns:a16="http://schemas.microsoft.com/office/drawing/2014/main" id="{341164F0-96DE-364D-B737-06BD08496227}"/>
              </a:ext>
            </a:extLst>
          </p:cNvPr>
          <p:cNvSpPr/>
          <p:nvPr/>
        </p:nvSpPr>
        <p:spPr>
          <a:xfrm>
            <a:off x="1553377" y="3315012"/>
            <a:ext cx="607339" cy="500024"/>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Filter</a:t>
            </a:r>
          </a:p>
        </p:txBody>
      </p:sp>
      <p:sp>
        <p:nvSpPr>
          <p:cNvPr id="55" name="Rectangle 54">
            <a:extLst>
              <a:ext uri="{FF2B5EF4-FFF2-40B4-BE49-F238E27FC236}">
                <a16:creationId xmlns:a16="http://schemas.microsoft.com/office/drawing/2014/main" id="{B6A68134-8BC5-C44C-A838-E6BB4006407A}"/>
              </a:ext>
            </a:extLst>
          </p:cNvPr>
          <p:cNvSpPr/>
          <p:nvPr/>
        </p:nvSpPr>
        <p:spPr>
          <a:xfrm>
            <a:off x="1977143" y="5071471"/>
            <a:ext cx="607339" cy="500024"/>
          </a:xfrm>
          <a:prstGeom prst="rect">
            <a:avLst/>
          </a:prstGeom>
          <a:solidFill>
            <a:srgbClr val="FF0000">
              <a:alpha val="1976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0000"/>
                </a:solidFill>
              </a:rPr>
              <a:t>Filter</a:t>
            </a:r>
          </a:p>
        </p:txBody>
      </p:sp>
      <p:sp>
        <p:nvSpPr>
          <p:cNvPr id="56" name="TextBox 55">
            <a:extLst>
              <a:ext uri="{FF2B5EF4-FFF2-40B4-BE49-F238E27FC236}">
                <a16:creationId xmlns:a16="http://schemas.microsoft.com/office/drawing/2014/main" id="{824AC09D-EC89-CC47-B960-973E9A6449C5}"/>
              </a:ext>
            </a:extLst>
          </p:cNvPr>
          <p:cNvSpPr txBox="1"/>
          <p:nvPr/>
        </p:nvSpPr>
        <p:spPr>
          <a:xfrm>
            <a:off x="1713827" y="4191395"/>
            <a:ext cx="594695" cy="369332"/>
          </a:xfrm>
          <a:prstGeom prst="rect">
            <a:avLst/>
          </a:prstGeom>
          <a:noFill/>
        </p:spPr>
        <p:txBody>
          <a:bodyPr wrap="square">
            <a:spAutoFit/>
          </a:bodyPr>
          <a:lstStyle/>
          <a:p>
            <a:r>
              <a:rPr lang="en-NZ" sz="1800" b="0" i="0" u="none" strike="noStrike" dirty="0">
                <a:solidFill>
                  <a:schemeClr val="bg1"/>
                </a:solidFill>
                <a:effectLst/>
                <a:latin typeface="Merriweather" panose="020F0502020204030204" pitchFamily="34" charset="0"/>
              </a:rPr>
              <a:t>……</a:t>
            </a:r>
            <a:endParaRPr lang="en-US" dirty="0"/>
          </a:p>
        </p:txBody>
      </p:sp>
      <p:sp>
        <p:nvSpPr>
          <p:cNvPr id="57" name="Right Brace 56">
            <a:extLst>
              <a:ext uri="{FF2B5EF4-FFF2-40B4-BE49-F238E27FC236}">
                <a16:creationId xmlns:a16="http://schemas.microsoft.com/office/drawing/2014/main" id="{7B1B2010-B1BC-A64E-A9FC-7064DA87CEA2}"/>
              </a:ext>
            </a:extLst>
          </p:cNvPr>
          <p:cNvSpPr/>
          <p:nvPr/>
        </p:nvSpPr>
        <p:spPr>
          <a:xfrm>
            <a:off x="2707166" y="2520475"/>
            <a:ext cx="187036" cy="2712698"/>
          </a:xfrm>
          <a:prstGeom prst="rightBrace">
            <a:avLst/>
          </a:prstGeom>
          <a:ln w="285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B488F23B-CA93-B541-AC33-69545F634343}"/>
              </a:ext>
            </a:extLst>
          </p:cNvPr>
          <p:cNvSpPr txBox="1"/>
          <p:nvPr/>
        </p:nvSpPr>
        <p:spPr>
          <a:xfrm>
            <a:off x="2946006" y="4260363"/>
            <a:ext cx="1133580" cy="369332"/>
          </a:xfrm>
          <a:prstGeom prst="rect">
            <a:avLst/>
          </a:prstGeom>
          <a:noFill/>
        </p:spPr>
        <p:txBody>
          <a:bodyPr wrap="none" rtlCol="0">
            <a:spAutoFit/>
          </a:bodyPr>
          <a:lstStyle/>
          <a:p>
            <a:r>
              <a:rPr lang="en-US" dirty="0">
                <a:solidFill>
                  <a:schemeClr val="bg1"/>
                </a:solidFill>
              </a:rPr>
              <a:t>conv layer</a:t>
            </a:r>
          </a:p>
        </p:txBody>
      </p:sp>
      <p:sp>
        <p:nvSpPr>
          <p:cNvPr id="60" name="TextBox 59">
            <a:extLst>
              <a:ext uri="{FF2B5EF4-FFF2-40B4-BE49-F238E27FC236}">
                <a16:creationId xmlns:a16="http://schemas.microsoft.com/office/drawing/2014/main" id="{05A93961-66A4-6446-A4F2-4A655F039B48}"/>
              </a:ext>
            </a:extLst>
          </p:cNvPr>
          <p:cNvSpPr txBox="1"/>
          <p:nvPr/>
        </p:nvSpPr>
        <p:spPr>
          <a:xfrm>
            <a:off x="1673473" y="5564638"/>
            <a:ext cx="623889" cy="369332"/>
          </a:xfrm>
          <a:prstGeom prst="rect">
            <a:avLst/>
          </a:prstGeom>
          <a:noFill/>
        </p:spPr>
        <p:txBody>
          <a:bodyPr wrap="none" rtlCol="0">
            <a:spAutoFit/>
          </a:bodyPr>
          <a:lstStyle/>
          <a:p>
            <a:r>
              <a:rPr lang="en-US" dirty="0">
                <a:solidFill>
                  <a:schemeClr val="bg1"/>
                </a:solidFill>
              </a:rPr>
              <a:t>6 x 6</a:t>
            </a:r>
          </a:p>
        </p:txBody>
      </p:sp>
      <p:sp>
        <p:nvSpPr>
          <p:cNvPr id="61" name="TextBox 60">
            <a:extLst>
              <a:ext uri="{FF2B5EF4-FFF2-40B4-BE49-F238E27FC236}">
                <a16:creationId xmlns:a16="http://schemas.microsoft.com/office/drawing/2014/main" id="{090D85EC-C095-4246-A484-02DF280FD2BC}"/>
              </a:ext>
            </a:extLst>
          </p:cNvPr>
          <p:cNvSpPr txBox="1"/>
          <p:nvPr/>
        </p:nvSpPr>
        <p:spPr>
          <a:xfrm>
            <a:off x="3292827" y="5546984"/>
            <a:ext cx="623889" cy="369332"/>
          </a:xfrm>
          <a:prstGeom prst="rect">
            <a:avLst/>
          </a:prstGeom>
          <a:noFill/>
        </p:spPr>
        <p:txBody>
          <a:bodyPr wrap="none" rtlCol="0">
            <a:spAutoFit/>
          </a:bodyPr>
          <a:lstStyle/>
          <a:p>
            <a:r>
              <a:rPr lang="en-US" dirty="0">
                <a:solidFill>
                  <a:schemeClr val="bg1"/>
                </a:solidFill>
              </a:rPr>
              <a:t>4 x 4</a:t>
            </a:r>
          </a:p>
        </p:txBody>
      </p:sp>
      <p:sp>
        <p:nvSpPr>
          <p:cNvPr id="62" name="Right Arrow 61">
            <a:extLst>
              <a:ext uri="{FF2B5EF4-FFF2-40B4-BE49-F238E27FC236}">
                <a16:creationId xmlns:a16="http://schemas.microsoft.com/office/drawing/2014/main" id="{8A8B2F0A-3EBF-5B43-970A-C67A6949304C}"/>
              </a:ext>
            </a:extLst>
          </p:cNvPr>
          <p:cNvSpPr/>
          <p:nvPr/>
        </p:nvSpPr>
        <p:spPr>
          <a:xfrm>
            <a:off x="2707166" y="5592018"/>
            <a:ext cx="363682" cy="314571"/>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34D2DEB-EBD7-8743-8817-30CC004EB66C}"/>
              </a:ext>
            </a:extLst>
          </p:cNvPr>
          <p:cNvSpPr/>
          <p:nvPr/>
        </p:nvSpPr>
        <p:spPr>
          <a:xfrm>
            <a:off x="1260169" y="2195566"/>
            <a:ext cx="3052564" cy="3738404"/>
          </a:xfrm>
          <a:prstGeom prst="rect">
            <a:avLst/>
          </a:prstGeom>
          <a:no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DF620C60-C48F-0942-BBC7-340B7746CACF}"/>
              </a:ext>
            </a:extLst>
          </p:cNvPr>
          <p:cNvSpPr txBox="1"/>
          <p:nvPr/>
        </p:nvSpPr>
        <p:spPr>
          <a:xfrm>
            <a:off x="3176157" y="2368158"/>
            <a:ext cx="936475" cy="369332"/>
          </a:xfrm>
          <a:prstGeom prst="rect">
            <a:avLst/>
          </a:prstGeom>
          <a:noFill/>
        </p:spPr>
        <p:txBody>
          <a:bodyPr wrap="none" rtlCol="0">
            <a:spAutoFit/>
          </a:bodyPr>
          <a:lstStyle/>
          <a:p>
            <a:r>
              <a:rPr lang="en-US" b="1" u="sng" dirty="0">
                <a:solidFill>
                  <a:schemeClr val="bg1"/>
                </a:solidFill>
              </a:rPr>
              <a:t>Original</a:t>
            </a:r>
          </a:p>
        </p:txBody>
      </p:sp>
      <p:graphicFrame>
        <p:nvGraphicFramePr>
          <p:cNvPr id="65" name="Table 45">
            <a:extLst>
              <a:ext uri="{FF2B5EF4-FFF2-40B4-BE49-F238E27FC236}">
                <a16:creationId xmlns:a16="http://schemas.microsoft.com/office/drawing/2014/main" id="{83C9D7E4-3709-764B-9513-434A15C559DF}"/>
              </a:ext>
            </a:extLst>
          </p:cNvPr>
          <p:cNvGraphicFramePr>
            <a:graphicFrameLocks noGrp="1"/>
          </p:cNvGraphicFramePr>
          <p:nvPr/>
        </p:nvGraphicFramePr>
        <p:xfrm>
          <a:off x="5372288" y="2533299"/>
          <a:ext cx="889912" cy="766084"/>
        </p:xfrm>
        <a:graphic>
          <a:graphicData uri="http://schemas.openxmlformats.org/drawingml/2006/table">
            <a:tbl>
              <a:tblPr firstRow="1" bandRow="1">
                <a:tableStyleId>{5C22544A-7EE6-4342-B048-85BDC9FD1C3A}</a:tableStyleId>
              </a:tblPr>
              <a:tblGrid>
                <a:gridCol w="222478">
                  <a:extLst>
                    <a:ext uri="{9D8B030D-6E8A-4147-A177-3AD203B41FA5}">
                      <a16:colId xmlns:a16="http://schemas.microsoft.com/office/drawing/2014/main" val="3660339471"/>
                    </a:ext>
                  </a:extLst>
                </a:gridCol>
                <a:gridCol w="222478">
                  <a:extLst>
                    <a:ext uri="{9D8B030D-6E8A-4147-A177-3AD203B41FA5}">
                      <a16:colId xmlns:a16="http://schemas.microsoft.com/office/drawing/2014/main" val="1539524496"/>
                    </a:ext>
                  </a:extLst>
                </a:gridCol>
                <a:gridCol w="222478">
                  <a:extLst>
                    <a:ext uri="{9D8B030D-6E8A-4147-A177-3AD203B41FA5}">
                      <a16:colId xmlns:a16="http://schemas.microsoft.com/office/drawing/2014/main" val="2398586385"/>
                    </a:ext>
                  </a:extLst>
                </a:gridCol>
                <a:gridCol w="222478">
                  <a:extLst>
                    <a:ext uri="{9D8B030D-6E8A-4147-A177-3AD203B41FA5}">
                      <a16:colId xmlns:a16="http://schemas.microsoft.com/office/drawing/2014/main" val="2590855371"/>
                    </a:ext>
                  </a:extLst>
                </a:gridCol>
              </a:tblGrid>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32395183"/>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1889568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7385970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40065310"/>
                  </a:ext>
                </a:extLst>
              </a:tr>
            </a:tbl>
          </a:graphicData>
        </a:graphic>
      </p:graphicFrame>
      <p:sp>
        <p:nvSpPr>
          <p:cNvPr id="2" name="Oval 1">
            <a:extLst>
              <a:ext uri="{FF2B5EF4-FFF2-40B4-BE49-F238E27FC236}">
                <a16:creationId xmlns:a16="http://schemas.microsoft.com/office/drawing/2014/main" id="{480E0D11-A82D-5941-A953-EF10257AEF27}"/>
              </a:ext>
            </a:extLst>
          </p:cNvPr>
          <p:cNvSpPr/>
          <p:nvPr/>
        </p:nvSpPr>
        <p:spPr>
          <a:xfrm>
            <a:off x="5372288" y="2513643"/>
            <a:ext cx="255915" cy="25591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3">
            <a:extLst>
              <a:ext uri="{FF2B5EF4-FFF2-40B4-BE49-F238E27FC236}">
                <a16:creationId xmlns:a16="http://schemas.microsoft.com/office/drawing/2014/main" id="{BA73961A-C222-1A4B-B051-AB0BA561C26A}"/>
              </a:ext>
            </a:extLst>
          </p:cNvPr>
          <p:cNvGraphicFramePr>
            <a:graphicFrameLocks noGrp="1"/>
          </p:cNvGraphicFramePr>
          <p:nvPr/>
        </p:nvGraphicFramePr>
        <p:xfrm>
          <a:off x="6445390" y="1974873"/>
          <a:ext cx="624840" cy="55842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589698622"/>
                    </a:ext>
                  </a:extLst>
                </a:gridCol>
                <a:gridCol w="208280">
                  <a:extLst>
                    <a:ext uri="{9D8B030D-6E8A-4147-A177-3AD203B41FA5}">
                      <a16:colId xmlns:a16="http://schemas.microsoft.com/office/drawing/2014/main" val="265252087"/>
                    </a:ext>
                  </a:extLst>
                </a:gridCol>
                <a:gridCol w="208280">
                  <a:extLst>
                    <a:ext uri="{9D8B030D-6E8A-4147-A177-3AD203B41FA5}">
                      <a16:colId xmlns:a16="http://schemas.microsoft.com/office/drawing/2014/main" val="1889274787"/>
                    </a:ext>
                  </a:extLst>
                </a:gridCol>
              </a:tblGrid>
              <a:tr h="186142">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extLst>
                  <a:ext uri="{0D108BD9-81ED-4DB2-BD59-A6C34878D82A}">
                    <a16:rowId xmlns:a16="http://schemas.microsoft.com/office/drawing/2014/main" val="3052952575"/>
                  </a:ext>
                </a:extLst>
              </a:tr>
              <a:tr h="186142">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extLst>
                  <a:ext uri="{0D108BD9-81ED-4DB2-BD59-A6C34878D82A}">
                    <a16:rowId xmlns:a16="http://schemas.microsoft.com/office/drawing/2014/main" val="3528845885"/>
                  </a:ext>
                </a:extLst>
              </a:tr>
              <a:tr h="186142">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extLst>
                  <a:ext uri="{0D108BD9-81ED-4DB2-BD59-A6C34878D82A}">
                    <a16:rowId xmlns:a16="http://schemas.microsoft.com/office/drawing/2014/main" val="3722836863"/>
                  </a:ext>
                </a:extLst>
              </a:tr>
            </a:tbl>
          </a:graphicData>
        </a:graphic>
      </p:graphicFrame>
      <p:graphicFrame>
        <p:nvGraphicFramePr>
          <p:cNvPr id="68" name="Table 3">
            <a:extLst>
              <a:ext uri="{FF2B5EF4-FFF2-40B4-BE49-F238E27FC236}">
                <a16:creationId xmlns:a16="http://schemas.microsoft.com/office/drawing/2014/main" id="{4997999F-29A4-8F46-83A4-534A893F3009}"/>
              </a:ext>
            </a:extLst>
          </p:cNvPr>
          <p:cNvGraphicFramePr>
            <a:graphicFrameLocks noGrp="1"/>
          </p:cNvGraphicFramePr>
          <p:nvPr/>
        </p:nvGraphicFramePr>
        <p:xfrm>
          <a:off x="7544799" y="2254086"/>
          <a:ext cx="624840" cy="55842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589698622"/>
                    </a:ext>
                  </a:extLst>
                </a:gridCol>
                <a:gridCol w="208280">
                  <a:extLst>
                    <a:ext uri="{9D8B030D-6E8A-4147-A177-3AD203B41FA5}">
                      <a16:colId xmlns:a16="http://schemas.microsoft.com/office/drawing/2014/main" val="265252087"/>
                    </a:ext>
                  </a:extLst>
                </a:gridCol>
                <a:gridCol w="208280">
                  <a:extLst>
                    <a:ext uri="{9D8B030D-6E8A-4147-A177-3AD203B41FA5}">
                      <a16:colId xmlns:a16="http://schemas.microsoft.com/office/drawing/2014/main" val="1889274787"/>
                    </a:ext>
                  </a:extLst>
                </a:gridCol>
              </a:tblGrid>
              <a:tr h="186142">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extLst>
                  <a:ext uri="{0D108BD9-81ED-4DB2-BD59-A6C34878D82A}">
                    <a16:rowId xmlns:a16="http://schemas.microsoft.com/office/drawing/2014/main" val="3052952575"/>
                  </a:ext>
                </a:extLst>
              </a:tr>
              <a:tr h="186142">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extLst>
                  <a:ext uri="{0D108BD9-81ED-4DB2-BD59-A6C34878D82A}">
                    <a16:rowId xmlns:a16="http://schemas.microsoft.com/office/drawing/2014/main" val="3528845885"/>
                  </a:ext>
                </a:extLst>
              </a:tr>
              <a:tr h="186142">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extLst>
                  <a:ext uri="{0D108BD9-81ED-4DB2-BD59-A6C34878D82A}">
                    <a16:rowId xmlns:a16="http://schemas.microsoft.com/office/drawing/2014/main" val="3722836863"/>
                  </a:ext>
                </a:extLst>
              </a:tr>
            </a:tbl>
          </a:graphicData>
        </a:graphic>
      </p:graphicFrame>
      <p:sp>
        <p:nvSpPr>
          <p:cNvPr id="4" name="TextBox 3">
            <a:extLst>
              <a:ext uri="{FF2B5EF4-FFF2-40B4-BE49-F238E27FC236}">
                <a16:creationId xmlns:a16="http://schemas.microsoft.com/office/drawing/2014/main" id="{A605ED2E-3F37-764F-9468-053C93B23002}"/>
              </a:ext>
            </a:extLst>
          </p:cNvPr>
          <p:cNvSpPr txBox="1"/>
          <p:nvPr/>
        </p:nvSpPr>
        <p:spPr>
          <a:xfrm>
            <a:off x="6515165" y="2617960"/>
            <a:ext cx="533800" cy="307777"/>
          </a:xfrm>
          <a:prstGeom prst="rect">
            <a:avLst/>
          </a:prstGeom>
          <a:noFill/>
        </p:spPr>
        <p:txBody>
          <a:bodyPr wrap="none" rtlCol="0">
            <a:spAutoFit/>
          </a:bodyPr>
          <a:lstStyle/>
          <a:p>
            <a:r>
              <a:rPr lang="en-US" sz="1400" dirty="0">
                <a:solidFill>
                  <a:srgbClr val="FF0000"/>
                </a:solidFill>
              </a:rPr>
              <a:t>filter</a:t>
            </a:r>
          </a:p>
        </p:txBody>
      </p:sp>
      <p:cxnSp>
        <p:nvCxnSpPr>
          <p:cNvPr id="6" name="Elbow Connector 5">
            <a:extLst>
              <a:ext uri="{FF2B5EF4-FFF2-40B4-BE49-F238E27FC236}">
                <a16:creationId xmlns:a16="http://schemas.microsoft.com/office/drawing/2014/main" id="{E0AB5E12-5760-1045-BCBC-7DA01C7D39E9}"/>
              </a:ext>
            </a:extLst>
          </p:cNvPr>
          <p:cNvCxnSpPr>
            <a:cxnSpLocks/>
            <a:stCxn id="2" idx="0"/>
            <a:endCxn id="3" idx="1"/>
          </p:cNvCxnSpPr>
          <p:nvPr/>
        </p:nvCxnSpPr>
        <p:spPr>
          <a:xfrm rot="5400000" flipH="1" flipV="1">
            <a:off x="5843040" y="1911293"/>
            <a:ext cx="259557" cy="945144"/>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FA6C27AB-DBF5-474C-BB29-FA7599DCE9E2}"/>
              </a:ext>
            </a:extLst>
          </p:cNvPr>
          <p:cNvCxnSpPr>
            <a:cxnSpLocks/>
            <a:stCxn id="3" idx="3"/>
          </p:cNvCxnSpPr>
          <p:nvPr/>
        </p:nvCxnSpPr>
        <p:spPr>
          <a:xfrm>
            <a:off x="7070230" y="2254086"/>
            <a:ext cx="654453" cy="279213"/>
          </a:xfrm>
          <a:prstGeom prst="bentConnector3">
            <a:avLst>
              <a:gd name="adj1" fmla="val 5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0" name="Table 45">
            <a:extLst>
              <a:ext uri="{FF2B5EF4-FFF2-40B4-BE49-F238E27FC236}">
                <a16:creationId xmlns:a16="http://schemas.microsoft.com/office/drawing/2014/main" id="{D78C8615-976D-BB43-8509-BF82B531DB87}"/>
              </a:ext>
            </a:extLst>
          </p:cNvPr>
          <p:cNvGraphicFramePr>
            <a:graphicFrameLocks noGrp="1"/>
          </p:cNvGraphicFramePr>
          <p:nvPr/>
        </p:nvGraphicFramePr>
        <p:xfrm>
          <a:off x="7724683" y="3867625"/>
          <a:ext cx="889912" cy="766084"/>
        </p:xfrm>
        <a:graphic>
          <a:graphicData uri="http://schemas.openxmlformats.org/drawingml/2006/table">
            <a:tbl>
              <a:tblPr firstRow="1" bandRow="1">
                <a:tableStyleId>{5C22544A-7EE6-4342-B048-85BDC9FD1C3A}</a:tableStyleId>
              </a:tblPr>
              <a:tblGrid>
                <a:gridCol w="222478">
                  <a:extLst>
                    <a:ext uri="{9D8B030D-6E8A-4147-A177-3AD203B41FA5}">
                      <a16:colId xmlns:a16="http://schemas.microsoft.com/office/drawing/2014/main" val="3660339471"/>
                    </a:ext>
                  </a:extLst>
                </a:gridCol>
                <a:gridCol w="222478">
                  <a:extLst>
                    <a:ext uri="{9D8B030D-6E8A-4147-A177-3AD203B41FA5}">
                      <a16:colId xmlns:a16="http://schemas.microsoft.com/office/drawing/2014/main" val="1539524496"/>
                    </a:ext>
                  </a:extLst>
                </a:gridCol>
                <a:gridCol w="222478">
                  <a:extLst>
                    <a:ext uri="{9D8B030D-6E8A-4147-A177-3AD203B41FA5}">
                      <a16:colId xmlns:a16="http://schemas.microsoft.com/office/drawing/2014/main" val="2398586385"/>
                    </a:ext>
                  </a:extLst>
                </a:gridCol>
                <a:gridCol w="222478">
                  <a:extLst>
                    <a:ext uri="{9D8B030D-6E8A-4147-A177-3AD203B41FA5}">
                      <a16:colId xmlns:a16="http://schemas.microsoft.com/office/drawing/2014/main" val="2590855371"/>
                    </a:ext>
                  </a:extLst>
                </a:gridCol>
              </a:tblGrid>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32395183"/>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1889568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7385970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40065310"/>
                  </a:ext>
                </a:extLst>
              </a:tr>
            </a:tbl>
          </a:graphicData>
        </a:graphic>
      </p:graphicFrame>
      <p:graphicFrame>
        <p:nvGraphicFramePr>
          <p:cNvPr id="72" name="Table 45">
            <a:extLst>
              <a:ext uri="{FF2B5EF4-FFF2-40B4-BE49-F238E27FC236}">
                <a16:creationId xmlns:a16="http://schemas.microsoft.com/office/drawing/2014/main" id="{8E15D3D7-2793-4547-A9BD-E1D2D22B3A2D}"/>
              </a:ext>
            </a:extLst>
          </p:cNvPr>
          <p:cNvGraphicFramePr>
            <a:graphicFrameLocks noGrp="1"/>
          </p:cNvGraphicFramePr>
          <p:nvPr/>
        </p:nvGraphicFramePr>
        <p:xfrm>
          <a:off x="5372288" y="3975095"/>
          <a:ext cx="889912" cy="766084"/>
        </p:xfrm>
        <a:graphic>
          <a:graphicData uri="http://schemas.openxmlformats.org/drawingml/2006/table">
            <a:tbl>
              <a:tblPr firstRow="1" bandRow="1">
                <a:tableStyleId>{5C22544A-7EE6-4342-B048-85BDC9FD1C3A}</a:tableStyleId>
              </a:tblPr>
              <a:tblGrid>
                <a:gridCol w="222478">
                  <a:extLst>
                    <a:ext uri="{9D8B030D-6E8A-4147-A177-3AD203B41FA5}">
                      <a16:colId xmlns:a16="http://schemas.microsoft.com/office/drawing/2014/main" val="3660339471"/>
                    </a:ext>
                  </a:extLst>
                </a:gridCol>
                <a:gridCol w="222478">
                  <a:extLst>
                    <a:ext uri="{9D8B030D-6E8A-4147-A177-3AD203B41FA5}">
                      <a16:colId xmlns:a16="http://schemas.microsoft.com/office/drawing/2014/main" val="1539524496"/>
                    </a:ext>
                  </a:extLst>
                </a:gridCol>
                <a:gridCol w="222478">
                  <a:extLst>
                    <a:ext uri="{9D8B030D-6E8A-4147-A177-3AD203B41FA5}">
                      <a16:colId xmlns:a16="http://schemas.microsoft.com/office/drawing/2014/main" val="2398586385"/>
                    </a:ext>
                  </a:extLst>
                </a:gridCol>
                <a:gridCol w="222478">
                  <a:extLst>
                    <a:ext uri="{9D8B030D-6E8A-4147-A177-3AD203B41FA5}">
                      <a16:colId xmlns:a16="http://schemas.microsoft.com/office/drawing/2014/main" val="2590855371"/>
                    </a:ext>
                  </a:extLst>
                </a:gridCol>
              </a:tblGrid>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332395183"/>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1889568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73859708"/>
                  </a:ext>
                </a:extLst>
              </a:tr>
              <a:tr h="191521">
                <a:tc>
                  <a:txBody>
                    <a:bodyPr/>
                    <a:lstStyle/>
                    <a:p>
                      <a:endParaRPr lang="en-US" sz="3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endParaRPr lang="en-US" sz="3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40065310"/>
                  </a:ext>
                </a:extLst>
              </a:tr>
            </a:tbl>
          </a:graphicData>
        </a:graphic>
      </p:graphicFrame>
      <p:sp>
        <p:nvSpPr>
          <p:cNvPr id="73" name="Oval 72">
            <a:extLst>
              <a:ext uri="{FF2B5EF4-FFF2-40B4-BE49-F238E27FC236}">
                <a16:creationId xmlns:a16="http://schemas.microsoft.com/office/drawing/2014/main" id="{EE3B2052-4440-0543-ABF6-DA62809B7798}"/>
              </a:ext>
            </a:extLst>
          </p:cNvPr>
          <p:cNvSpPr/>
          <p:nvPr/>
        </p:nvSpPr>
        <p:spPr>
          <a:xfrm>
            <a:off x="5566116" y="3931798"/>
            <a:ext cx="255915" cy="25591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4" name="Table 3">
            <a:extLst>
              <a:ext uri="{FF2B5EF4-FFF2-40B4-BE49-F238E27FC236}">
                <a16:creationId xmlns:a16="http://schemas.microsoft.com/office/drawing/2014/main" id="{1F35512D-2948-884E-813B-4D7692E6DD14}"/>
              </a:ext>
            </a:extLst>
          </p:cNvPr>
          <p:cNvGraphicFramePr>
            <a:graphicFrameLocks noGrp="1"/>
          </p:cNvGraphicFramePr>
          <p:nvPr/>
        </p:nvGraphicFramePr>
        <p:xfrm>
          <a:off x="6445390" y="3416669"/>
          <a:ext cx="624840" cy="55842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589698622"/>
                    </a:ext>
                  </a:extLst>
                </a:gridCol>
                <a:gridCol w="208280">
                  <a:extLst>
                    <a:ext uri="{9D8B030D-6E8A-4147-A177-3AD203B41FA5}">
                      <a16:colId xmlns:a16="http://schemas.microsoft.com/office/drawing/2014/main" val="265252087"/>
                    </a:ext>
                  </a:extLst>
                </a:gridCol>
                <a:gridCol w="208280">
                  <a:extLst>
                    <a:ext uri="{9D8B030D-6E8A-4147-A177-3AD203B41FA5}">
                      <a16:colId xmlns:a16="http://schemas.microsoft.com/office/drawing/2014/main" val="1889274787"/>
                    </a:ext>
                  </a:extLst>
                </a:gridCol>
              </a:tblGrid>
              <a:tr h="186142">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extLst>
                  <a:ext uri="{0D108BD9-81ED-4DB2-BD59-A6C34878D82A}">
                    <a16:rowId xmlns:a16="http://schemas.microsoft.com/office/drawing/2014/main" val="3052952575"/>
                  </a:ext>
                </a:extLst>
              </a:tr>
              <a:tr h="186142">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extLst>
                  <a:ext uri="{0D108BD9-81ED-4DB2-BD59-A6C34878D82A}">
                    <a16:rowId xmlns:a16="http://schemas.microsoft.com/office/drawing/2014/main" val="3528845885"/>
                  </a:ext>
                </a:extLst>
              </a:tr>
              <a:tr h="186142">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alpha val="64000"/>
                      </a:srgbClr>
                    </a:solidFill>
                  </a:tcPr>
                </a:tc>
                <a:extLst>
                  <a:ext uri="{0D108BD9-81ED-4DB2-BD59-A6C34878D82A}">
                    <a16:rowId xmlns:a16="http://schemas.microsoft.com/office/drawing/2014/main" val="3722836863"/>
                  </a:ext>
                </a:extLst>
              </a:tr>
            </a:tbl>
          </a:graphicData>
        </a:graphic>
      </p:graphicFrame>
      <p:sp>
        <p:nvSpPr>
          <p:cNvPr id="76" name="TextBox 75">
            <a:extLst>
              <a:ext uri="{FF2B5EF4-FFF2-40B4-BE49-F238E27FC236}">
                <a16:creationId xmlns:a16="http://schemas.microsoft.com/office/drawing/2014/main" id="{F496AED3-D3E3-A749-94D3-FA587B149505}"/>
              </a:ext>
            </a:extLst>
          </p:cNvPr>
          <p:cNvSpPr txBox="1"/>
          <p:nvPr/>
        </p:nvSpPr>
        <p:spPr>
          <a:xfrm>
            <a:off x="6515165" y="4059756"/>
            <a:ext cx="533800" cy="307777"/>
          </a:xfrm>
          <a:prstGeom prst="rect">
            <a:avLst/>
          </a:prstGeom>
          <a:noFill/>
        </p:spPr>
        <p:txBody>
          <a:bodyPr wrap="none" rtlCol="0">
            <a:spAutoFit/>
          </a:bodyPr>
          <a:lstStyle/>
          <a:p>
            <a:r>
              <a:rPr lang="en-US" sz="1400" dirty="0">
                <a:solidFill>
                  <a:srgbClr val="FF0000"/>
                </a:solidFill>
              </a:rPr>
              <a:t>filter</a:t>
            </a:r>
          </a:p>
        </p:txBody>
      </p:sp>
      <p:sp>
        <p:nvSpPr>
          <p:cNvPr id="80" name="Oval 79">
            <a:extLst>
              <a:ext uri="{FF2B5EF4-FFF2-40B4-BE49-F238E27FC236}">
                <a16:creationId xmlns:a16="http://schemas.microsoft.com/office/drawing/2014/main" id="{92366933-29C4-0B41-8E85-CBA216A00829}"/>
              </a:ext>
            </a:extLst>
          </p:cNvPr>
          <p:cNvSpPr/>
          <p:nvPr/>
        </p:nvSpPr>
        <p:spPr>
          <a:xfrm>
            <a:off x="7878051" y="3847137"/>
            <a:ext cx="255915" cy="25591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Elbow Connector 76">
            <a:extLst>
              <a:ext uri="{FF2B5EF4-FFF2-40B4-BE49-F238E27FC236}">
                <a16:creationId xmlns:a16="http://schemas.microsoft.com/office/drawing/2014/main" id="{841AC4AF-574A-C741-82D2-4A34BFA53B88}"/>
              </a:ext>
            </a:extLst>
          </p:cNvPr>
          <p:cNvCxnSpPr>
            <a:cxnSpLocks/>
            <a:stCxn id="73" idx="0"/>
            <a:endCxn id="74" idx="1"/>
          </p:cNvCxnSpPr>
          <p:nvPr/>
        </p:nvCxnSpPr>
        <p:spPr>
          <a:xfrm rot="5400000" flipH="1" flipV="1">
            <a:off x="5951774" y="3438182"/>
            <a:ext cx="235916" cy="751316"/>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5" name="Table 3">
            <a:extLst>
              <a:ext uri="{FF2B5EF4-FFF2-40B4-BE49-F238E27FC236}">
                <a16:creationId xmlns:a16="http://schemas.microsoft.com/office/drawing/2014/main" id="{50EFC773-89C7-D947-9647-13FACB64026D}"/>
              </a:ext>
            </a:extLst>
          </p:cNvPr>
          <p:cNvGraphicFramePr>
            <a:graphicFrameLocks noGrp="1"/>
          </p:cNvGraphicFramePr>
          <p:nvPr/>
        </p:nvGraphicFramePr>
        <p:xfrm>
          <a:off x="7509126" y="3695882"/>
          <a:ext cx="624840" cy="55842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589698622"/>
                    </a:ext>
                  </a:extLst>
                </a:gridCol>
                <a:gridCol w="208280">
                  <a:extLst>
                    <a:ext uri="{9D8B030D-6E8A-4147-A177-3AD203B41FA5}">
                      <a16:colId xmlns:a16="http://schemas.microsoft.com/office/drawing/2014/main" val="265252087"/>
                    </a:ext>
                  </a:extLst>
                </a:gridCol>
                <a:gridCol w="208280">
                  <a:extLst>
                    <a:ext uri="{9D8B030D-6E8A-4147-A177-3AD203B41FA5}">
                      <a16:colId xmlns:a16="http://schemas.microsoft.com/office/drawing/2014/main" val="1889274787"/>
                    </a:ext>
                  </a:extLst>
                </a:gridCol>
              </a:tblGrid>
              <a:tr h="186142">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extLst>
                  <a:ext uri="{0D108BD9-81ED-4DB2-BD59-A6C34878D82A}">
                    <a16:rowId xmlns:a16="http://schemas.microsoft.com/office/drawing/2014/main" val="3052952575"/>
                  </a:ext>
                </a:extLst>
              </a:tr>
              <a:tr h="186142">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extLst>
                  <a:ext uri="{0D108BD9-81ED-4DB2-BD59-A6C34878D82A}">
                    <a16:rowId xmlns:a16="http://schemas.microsoft.com/office/drawing/2014/main" val="3528845885"/>
                  </a:ext>
                </a:extLst>
              </a:tr>
              <a:tr h="186142">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64000"/>
                      </a:srgbClr>
                    </a:solidFill>
                  </a:tcPr>
                </a:tc>
                <a:extLst>
                  <a:ext uri="{0D108BD9-81ED-4DB2-BD59-A6C34878D82A}">
                    <a16:rowId xmlns:a16="http://schemas.microsoft.com/office/drawing/2014/main" val="3722836863"/>
                  </a:ext>
                </a:extLst>
              </a:tr>
            </a:tbl>
          </a:graphicData>
        </a:graphic>
      </p:graphicFrame>
      <p:graphicFrame>
        <p:nvGraphicFramePr>
          <p:cNvPr id="81" name="Table 3">
            <a:extLst>
              <a:ext uri="{FF2B5EF4-FFF2-40B4-BE49-F238E27FC236}">
                <a16:creationId xmlns:a16="http://schemas.microsoft.com/office/drawing/2014/main" id="{3928EE5A-D0C9-AC4C-ADB3-2E984302AA40}"/>
              </a:ext>
            </a:extLst>
          </p:cNvPr>
          <p:cNvGraphicFramePr>
            <a:graphicFrameLocks noGrp="1"/>
          </p:cNvGraphicFramePr>
          <p:nvPr/>
        </p:nvGraphicFramePr>
        <p:xfrm>
          <a:off x="7745404" y="3716370"/>
          <a:ext cx="624840" cy="558426"/>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589698622"/>
                    </a:ext>
                  </a:extLst>
                </a:gridCol>
                <a:gridCol w="208280">
                  <a:extLst>
                    <a:ext uri="{9D8B030D-6E8A-4147-A177-3AD203B41FA5}">
                      <a16:colId xmlns:a16="http://schemas.microsoft.com/office/drawing/2014/main" val="265252087"/>
                    </a:ext>
                  </a:extLst>
                </a:gridCol>
                <a:gridCol w="208280">
                  <a:extLst>
                    <a:ext uri="{9D8B030D-6E8A-4147-A177-3AD203B41FA5}">
                      <a16:colId xmlns:a16="http://schemas.microsoft.com/office/drawing/2014/main" val="1889274787"/>
                    </a:ext>
                  </a:extLst>
                </a:gridCol>
              </a:tblGrid>
              <a:tr h="186142">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36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36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36000"/>
                      </a:srgbClr>
                    </a:solidFill>
                  </a:tcPr>
                </a:tc>
                <a:extLst>
                  <a:ext uri="{0D108BD9-81ED-4DB2-BD59-A6C34878D82A}">
                    <a16:rowId xmlns:a16="http://schemas.microsoft.com/office/drawing/2014/main" val="3052952575"/>
                  </a:ext>
                </a:extLst>
              </a:tr>
              <a:tr h="186142">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36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36000"/>
                      </a:srgbClr>
                    </a:solidFill>
                  </a:tcPr>
                </a:tc>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36000"/>
                      </a:srgbClr>
                    </a:solidFill>
                  </a:tcPr>
                </a:tc>
                <a:extLst>
                  <a:ext uri="{0D108BD9-81ED-4DB2-BD59-A6C34878D82A}">
                    <a16:rowId xmlns:a16="http://schemas.microsoft.com/office/drawing/2014/main" val="3528845885"/>
                  </a:ext>
                </a:extLst>
              </a:tr>
              <a:tr h="186142">
                <a:tc>
                  <a:txBody>
                    <a:bodyPr/>
                    <a:lstStyle/>
                    <a:p>
                      <a:endParaRPr lang="en-US" sz="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36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36000"/>
                      </a:srgbClr>
                    </a:solidFill>
                  </a:tcPr>
                </a:tc>
                <a:tc>
                  <a:txBody>
                    <a:bodyPr/>
                    <a:lstStyle/>
                    <a:p>
                      <a:endParaRPr lang="en-US" sz="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alpha val="36000"/>
                      </a:srgbClr>
                    </a:solidFill>
                  </a:tcPr>
                </a:tc>
                <a:extLst>
                  <a:ext uri="{0D108BD9-81ED-4DB2-BD59-A6C34878D82A}">
                    <a16:rowId xmlns:a16="http://schemas.microsoft.com/office/drawing/2014/main" val="3722836863"/>
                  </a:ext>
                </a:extLst>
              </a:tr>
            </a:tbl>
          </a:graphicData>
        </a:graphic>
      </p:graphicFrame>
      <p:cxnSp>
        <p:nvCxnSpPr>
          <p:cNvPr id="78" name="Elbow Connector 77">
            <a:extLst>
              <a:ext uri="{FF2B5EF4-FFF2-40B4-BE49-F238E27FC236}">
                <a16:creationId xmlns:a16="http://schemas.microsoft.com/office/drawing/2014/main" id="{8CEBD691-E1EC-7748-9308-07A86E260183}"/>
              </a:ext>
            </a:extLst>
          </p:cNvPr>
          <p:cNvCxnSpPr>
            <a:cxnSpLocks/>
          </p:cNvCxnSpPr>
          <p:nvPr/>
        </p:nvCxnSpPr>
        <p:spPr>
          <a:xfrm>
            <a:off x="7090951" y="3526347"/>
            <a:ext cx="915057" cy="341278"/>
          </a:xfrm>
          <a:prstGeom prst="bentConnector3">
            <a:avLst>
              <a:gd name="adj1" fmla="val 9942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8" name="Down Arrow 87">
            <a:extLst>
              <a:ext uri="{FF2B5EF4-FFF2-40B4-BE49-F238E27FC236}">
                <a16:creationId xmlns:a16="http://schemas.microsoft.com/office/drawing/2014/main" id="{DB87FAA7-A4DD-B445-A342-6773CE87D08B}"/>
              </a:ext>
            </a:extLst>
          </p:cNvPr>
          <p:cNvSpPr/>
          <p:nvPr/>
        </p:nvSpPr>
        <p:spPr>
          <a:xfrm>
            <a:off x="6708305" y="3088911"/>
            <a:ext cx="285136" cy="253634"/>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Down Arrow 88">
            <a:extLst>
              <a:ext uri="{FF2B5EF4-FFF2-40B4-BE49-F238E27FC236}">
                <a16:creationId xmlns:a16="http://schemas.microsoft.com/office/drawing/2014/main" id="{8678F4A7-61FA-504D-96B4-B85931F5B9EB}"/>
              </a:ext>
            </a:extLst>
          </p:cNvPr>
          <p:cNvSpPr/>
          <p:nvPr/>
        </p:nvSpPr>
        <p:spPr>
          <a:xfrm>
            <a:off x="6715008" y="4534946"/>
            <a:ext cx="285136" cy="253634"/>
          </a:xfrm>
          <a:prstGeom prst="down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F59ED547-7041-C943-BF4C-B4B595C28B35}"/>
              </a:ext>
            </a:extLst>
          </p:cNvPr>
          <p:cNvSpPr txBox="1"/>
          <p:nvPr/>
        </p:nvSpPr>
        <p:spPr>
          <a:xfrm>
            <a:off x="6445390" y="4707220"/>
            <a:ext cx="822661" cy="646331"/>
          </a:xfrm>
          <a:prstGeom prst="rect">
            <a:avLst/>
          </a:prstGeom>
          <a:noFill/>
        </p:spPr>
        <p:txBody>
          <a:bodyPr wrap="none" rtlCol="0">
            <a:spAutoFit/>
          </a:bodyPr>
          <a:lstStyle/>
          <a:p>
            <a:r>
              <a:rPr lang="en-US" sz="3600" dirty="0">
                <a:solidFill>
                  <a:schemeClr val="bg1"/>
                </a:solidFill>
              </a:rPr>
              <a:t>……</a:t>
            </a:r>
          </a:p>
        </p:txBody>
      </p:sp>
      <p:sp>
        <p:nvSpPr>
          <p:cNvPr id="91" name="Rectangle 90">
            <a:extLst>
              <a:ext uri="{FF2B5EF4-FFF2-40B4-BE49-F238E27FC236}">
                <a16:creationId xmlns:a16="http://schemas.microsoft.com/office/drawing/2014/main" id="{625315CF-9FAE-474D-BE5F-8367555B7EF0}"/>
              </a:ext>
            </a:extLst>
          </p:cNvPr>
          <p:cNvSpPr/>
          <p:nvPr/>
        </p:nvSpPr>
        <p:spPr>
          <a:xfrm>
            <a:off x="5182022" y="1875294"/>
            <a:ext cx="3873063" cy="4748946"/>
          </a:xfrm>
          <a:prstGeom prst="rect">
            <a:avLst/>
          </a:prstGeom>
          <a:noFill/>
          <a:ln>
            <a:solidFill>
              <a:schemeClr val="bg1"/>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A2A8074B-FF70-804B-87D8-97FAC2E1D947}"/>
              </a:ext>
            </a:extLst>
          </p:cNvPr>
          <p:cNvSpPr txBox="1"/>
          <p:nvPr/>
        </p:nvSpPr>
        <p:spPr>
          <a:xfrm>
            <a:off x="5325725" y="5781372"/>
            <a:ext cx="1760738" cy="369332"/>
          </a:xfrm>
          <a:prstGeom prst="rect">
            <a:avLst/>
          </a:prstGeom>
          <a:noFill/>
        </p:spPr>
        <p:txBody>
          <a:bodyPr wrap="none" rtlCol="0">
            <a:spAutoFit/>
          </a:bodyPr>
          <a:lstStyle/>
          <a:p>
            <a:r>
              <a:rPr lang="en-US" b="1" u="sng" dirty="0">
                <a:solidFill>
                  <a:schemeClr val="bg1"/>
                </a:solidFill>
              </a:rPr>
              <a:t>conv-transposed</a:t>
            </a:r>
          </a:p>
        </p:txBody>
      </p:sp>
      <p:sp>
        <p:nvSpPr>
          <p:cNvPr id="94" name="TextBox 93">
            <a:extLst>
              <a:ext uri="{FF2B5EF4-FFF2-40B4-BE49-F238E27FC236}">
                <a16:creationId xmlns:a16="http://schemas.microsoft.com/office/drawing/2014/main" id="{577ABBFF-37F8-3C4F-9C2B-209EBBD3C990}"/>
              </a:ext>
            </a:extLst>
          </p:cNvPr>
          <p:cNvSpPr txBox="1"/>
          <p:nvPr/>
        </p:nvSpPr>
        <p:spPr>
          <a:xfrm>
            <a:off x="5325724" y="6093644"/>
            <a:ext cx="3562213" cy="553998"/>
          </a:xfrm>
          <a:prstGeom prst="rect">
            <a:avLst/>
          </a:prstGeom>
          <a:noFill/>
        </p:spPr>
        <p:txBody>
          <a:bodyPr wrap="square">
            <a:spAutoFit/>
          </a:bodyPr>
          <a:lstStyle/>
          <a:p>
            <a:r>
              <a:rPr lang="en-US" sz="1000" dirty="0">
                <a:solidFill>
                  <a:schemeClr val="bg1"/>
                </a:solidFill>
              </a:rPr>
              <a:t>https://</a:t>
            </a:r>
            <a:r>
              <a:rPr lang="en-US" sz="1000" dirty="0" err="1">
                <a:solidFill>
                  <a:schemeClr val="bg1"/>
                </a:solidFill>
              </a:rPr>
              <a:t>towardsdatascience.com</a:t>
            </a:r>
            <a:r>
              <a:rPr lang="en-US" sz="1000" dirty="0">
                <a:solidFill>
                  <a:schemeClr val="bg1"/>
                </a:solidFill>
              </a:rPr>
              <a:t>/understand-transposed-convolutions-and-build-your-own-transposed-convolution-layer-from-scratch-4f5d97b2967</a:t>
            </a:r>
          </a:p>
        </p:txBody>
      </p:sp>
      <p:sp>
        <p:nvSpPr>
          <p:cNvPr id="95" name="TextBox 94">
            <a:extLst>
              <a:ext uri="{FF2B5EF4-FFF2-40B4-BE49-F238E27FC236}">
                <a16:creationId xmlns:a16="http://schemas.microsoft.com/office/drawing/2014/main" id="{094CFD4F-CC5B-0E4B-9B04-FF4E97BB366A}"/>
              </a:ext>
            </a:extLst>
          </p:cNvPr>
          <p:cNvSpPr txBox="1"/>
          <p:nvPr/>
        </p:nvSpPr>
        <p:spPr>
          <a:xfrm>
            <a:off x="5773376" y="1853633"/>
            <a:ext cx="407484" cy="707886"/>
          </a:xfrm>
          <a:prstGeom prst="rect">
            <a:avLst/>
          </a:prstGeom>
          <a:noFill/>
        </p:spPr>
        <p:txBody>
          <a:bodyPr wrap="none" rtlCol="0">
            <a:spAutoFit/>
          </a:bodyPr>
          <a:lstStyle/>
          <a:p>
            <a:r>
              <a:rPr lang="en-US" sz="4000" dirty="0">
                <a:solidFill>
                  <a:schemeClr val="bg1"/>
                </a:solidFill>
              </a:rPr>
              <a:t>x</a:t>
            </a:r>
          </a:p>
        </p:txBody>
      </p:sp>
      <p:sp>
        <p:nvSpPr>
          <p:cNvPr id="96" name="TextBox 95">
            <a:extLst>
              <a:ext uri="{FF2B5EF4-FFF2-40B4-BE49-F238E27FC236}">
                <a16:creationId xmlns:a16="http://schemas.microsoft.com/office/drawing/2014/main" id="{0FACA73F-AF45-2346-8795-C5C41828B311}"/>
              </a:ext>
            </a:extLst>
          </p:cNvPr>
          <p:cNvSpPr txBox="1"/>
          <p:nvPr/>
        </p:nvSpPr>
        <p:spPr>
          <a:xfrm>
            <a:off x="5828819" y="3283296"/>
            <a:ext cx="407484" cy="707886"/>
          </a:xfrm>
          <a:prstGeom prst="rect">
            <a:avLst/>
          </a:prstGeom>
          <a:noFill/>
        </p:spPr>
        <p:txBody>
          <a:bodyPr wrap="none" rtlCol="0">
            <a:spAutoFit/>
          </a:bodyPr>
          <a:lstStyle/>
          <a:p>
            <a:r>
              <a:rPr lang="en-US" sz="4000" dirty="0">
                <a:solidFill>
                  <a:schemeClr val="bg1"/>
                </a:solidFill>
              </a:rPr>
              <a:t>x</a:t>
            </a:r>
          </a:p>
        </p:txBody>
      </p:sp>
      <p:sp>
        <p:nvSpPr>
          <p:cNvPr id="97" name="TextBox 96">
            <a:extLst>
              <a:ext uri="{FF2B5EF4-FFF2-40B4-BE49-F238E27FC236}">
                <a16:creationId xmlns:a16="http://schemas.microsoft.com/office/drawing/2014/main" id="{4F278772-953E-B341-803D-E3248DC6BD04}"/>
              </a:ext>
            </a:extLst>
          </p:cNvPr>
          <p:cNvSpPr txBox="1"/>
          <p:nvPr/>
        </p:nvSpPr>
        <p:spPr>
          <a:xfrm>
            <a:off x="7139290" y="2014215"/>
            <a:ext cx="439544" cy="707886"/>
          </a:xfrm>
          <a:prstGeom prst="rect">
            <a:avLst/>
          </a:prstGeom>
          <a:noFill/>
        </p:spPr>
        <p:txBody>
          <a:bodyPr wrap="none" rtlCol="0">
            <a:spAutoFit/>
          </a:bodyPr>
          <a:lstStyle/>
          <a:p>
            <a:r>
              <a:rPr lang="en-US" sz="4000" dirty="0">
                <a:solidFill>
                  <a:schemeClr val="bg1"/>
                </a:solidFill>
              </a:rPr>
              <a:t>=</a:t>
            </a:r>
          </a:p>
        </p:txBody>
      </p:sp>
      <p:sp>
        <p:nvSpPr>
          <p:cNvPr id="98" name="TextBox 97">
            <a:extLst>
              <a:ext uri="{FF2B5EF4-FFF2-40B4-BE49-F238E27FC236}">
                <a16:creationId xmlns:a16="http://schemas.microsoft.com/office/drawing/2014/main" id="{9DE804B1-94FA-E242-A026-06A0EA5B60B5}"/>
              </a:ext>
            </a:extLst>
          </p:cNvPr>
          <p:cNvSpPr txBox="1"/>
          <p:nvPr/>
        </p:nvSpPr>
        <p:spPr>
          <a:xfrm>
            <a:off x="7274831" y="3052383"/>
            <a:ext cx="439544" cy="707886"/>
          </a:xfrm>
          <a:prstGeom prst="rect">
            <a:avLst/>
          </a:prstGeom>
          <a:noFill/>
        </p:spPr>
        <p:txBody>
          <a:bodyPr wrap="none" rtlCol="0">
            <a:spAutoFit/>
          </a:bodyPr>
          <a:lstStyle/>
          <a:p>
            <a:r>
              <a:rPr lang="en-US" sz="4000" dirty="0">
                <a:solidFill>
                  <a:schemeClr val="bg1"/>
                </a:solidFill>
              </a:rPr>
              <a:t>=</a:t>
            </a:r>
          </a:p>
        </p:txBody>
      </p:sp>
    </p:spTree>
    <p:extLst>
      <p:ext uri="{BB962C8B-B14F-4D97-AF65-F5344CB8AC3E}">
        <p14:creationId xmlns:p14="http://schemas.microsoft.com/office/powerpoint/2010/main" val="17482794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7212264"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 up-sampling &amp; conv transpose</a:t>
            </a:r>
            <a:endParaRPr lang="en-US" sz="2400" b="1" dirty="0"/>
          </a:p>
        </p:txBody>
      </p:sp>
      <p:sp>
        <p:nvSpPr>
          <p:cNvPr id="8" name="TextBox 7">
            <a:extLst>
              <a:ext uri="{FF2B5EF4-FFF2-40B4-BE49-F238E27FC236}">
                <a16:creationId xmlns:a16="http://schemas.microsoft.com/office/drawing/2014/main" id="{28046907-C461-7F48-A119-0CF9DCDEDE18}"/>
              </a:ext>
            </a:extLst>
          </p:cNvPr>
          <p:cNvSpPr txBox="1"/>
          <p:nvPr/>
        </p:nvSpPr>
        <p:spPr>
          <a:xfrm>
            <a:off x="237615" y="607138"/>
            <a:ext cx="11545676" cy="261610"/>
          </a:xfrm>
          <a:prstGeom prst="rect">
            <a:avLst/>
          </a:prstGeom>
          <a:noFill/>
        </p:spPr>
        <p:txBody>
          <a:bodyPr wrap="square">
            <a:spAutoFit/>
          </a:bodyPr>
          <a:lstStyle/>
          <a:p>
            <a:r>
              <a:rPr lang="en-US" sz="1050" dirty="0">
                <a:solidFill>
                  <a:schemeClr val="bg1"/>
                </a:solidFill>
              </a:rPr>
              <a:t>https://</a:t>
            </a:r>
            <a:r>
              <a:rPr lang="en-US" sz="1050" dirty="0" err="1">
                <a:solidFill>
                  <a:schemeClr val="bg1"/>
                </a:solidFill>
              </a:rPr>
              <a:t>towardsdatascience.com</a:t>
            </a:r>
            <a:r>
              <a:rPr lang="en-US" sz="1050" dirty="0">
                <a:solidFill>
                  <a:schemeClr val="bg1"/>
                </a:solidFill>
              </a:rPr>
              <a:t>/understand-transposed-convolutions-and-build-your-own-transposed-convolution-layer-from-scratch-4f5d97b2967</a:t>
            </a:r>
          </a:p>
        </p:txBody>
      </p:sp>
      <p:sp>
        <p:nvSpPr>
          <p:cNvPr id="14" name="TextBox 13">
            <a:extLst>
              <a:ext uri="{FF2B5EF4-FFF2-40B4-BE49-F238E27FC236}">
                <a16:creationId xmlns:a16="http://schemas.microsoft.com/office/drawing/2014/main" id="{FF3DAA55-C0E8-3742-8DA9-341E2673F0C8}"/>
              </a:ext>
            </a:extLst>
          </p:cNvPr>
          <p:cNvSpPr txBox="1"/>
          <p:nvPr/>
        </p:nvSpPr>
        <p:spPr>
          <a:xfrm>
            <a:off x="366279" y="1068803"/>
            <a:ext cx="6094268" cy="400110"/>
          </a:xfrm>
          <a:prstGeom prst="rect">
            <a:avLst/>
          </a:prstGeom>
          <a:noFill/>
        </p:spPr>
        <p:txBody>
          <a:bodyPr wrap="square">
            <a:spAutoFit/>
          </a:bodyPr>
          <a:lstStyle/>
          <a:p>
            <a:r>
              <a:rPr lang="en-US" sz="2000" b="1" u="sng" dirty="0">
                <a:solidFill>
                  <a:srgbClr val="FF0000"/>
                </a:solidFill>
              </a:rPr>
              <a:t>What is up-sampling</a:t>
            </a:r>
            <a:endParaRPr lang="en-US" sz="2000" dirty="0"/>
          </a:p>
        </p:txBody>
      </p:sp>
      <p:sp>
        <p:nvSpPr>
          <p:cNvPr id="18" name="TextBox 17">
            <a:extLst>
              <a:ext uri="{FF2B5EF4-FFF2-40B4-BE49-F238E27FC236}">
                <a16:creationId xmlns:a16="http://schemas.microsoft.com/office/drawing/2014/main" id="{58926383-31E0-3347-A4C2-82CF6A6C805F}"/>
              </a:ext>
            </a:extLst>
          </p:cNvPr>
          <p:cNvSpPr txBox="1"/>
          <p:nvPr/>
        </p:nvSpPr>
        <p:spPr>
          <a:xfrm>
            <a:off x="3172126" y="961067"/>
            <a:ext cx="4183646" cy="646331"/>
          </a:xfrm>
          <a:prstGeom prst="rect">
            <a:avLst/>
          </a:prstGeom>
          <a:solidFill>
            <a:schemeClr val="bg1"/>
          </a:solidFill>
          <a:ln>
            <a:solidFill>
              <a:schemeClr val="tx1"/>
            </a:solidFill>
          </a:ln>
        </p:spPr>
        <p:txBody>
          <a:bodyPr wrap="square" rtlCol="0">
            <a:spAutoFit/>
          </a:bodyPr>
          <a:lstStyle/>
          <a:p>
            <a:r>
              <a:rPr lang="en-US" sz="1200" dirty="0"/>
              <a:t>In order to resume the shape from </a:t>
            </a:r>
          </a:p>
          <a:p>
            <a:pPr marL="285750" indent="-285750">
              <a:buFont typeface="Arial" panose="020B0604020202020204" pitchFamily="34" charset="0"/>
              <a:buChar char="•"/>
            </a:pPr>
            <a:r>
              <a:rPr lang="en-US" sz="1200" dirty="0"/>
              <a:t>convolution: we can use padding, or conv-</a:t>
            </a:r>
            <a:r>
              <a:rPr lang="en-US" sz="1200" dirty="0" err="1"/>
              <a:t>tranposed</a:t>
            </a:r>
            <a:endParaRPr lang="en-US" sz="1200" dirty="0"/>
          </a:p>
          <a:p>
            <a:pPr marL="285750" indent="-285750">
              <a:buFont typeface="Arial" panose="020B0604020202020204" pitchFamily="34" charset="0"/>
              <a:buChar char="•"/>
            </a:pPr>
            <a:r>
              <a:rPr lang="en-US" sz="1200" dirty="0">
                <a:solidFill>
                  <a:srgbClr val="FF0000"/>
                </a:solidFill>
              </a:rPr>
              <a:t>max-pooling</a:t>
            </a:r>
            <a:r>
              <a:rPr lang="en-US" sz="1200" dirty="0"/>
              <a:t>: we can use </a:t>
            </a:r>
            <a:r>
              <a:rPr lang="en-US" sz="1200" dirty="0">
                <a:solidFill>
                  <a:srgbClr val="FF0000"/>
                </a:solidFill>
              </a:rPr>
              <a:t>up-sampling</a:t>
            </a:r>
          </a:p>
        </p:txBody>
      </p:sp>
      <p:sp>
        <p:nvSpPr>
          <p:cNvPr id="100" name="TextBox 99">
            <a:extLst>
              <a:ext uri="{FF2B5EF4-FFF2-40B4-BE49-F238E27FC236}">
                <a16:creationId xmlns:a16="http://schemas.microsoft.com/office/drawing/2014/main" id="{632B0205-AF46-894E-8DEB-F8E45BCFE0CB}"/>
              </a:ext>
            </a:extLst>
          </p:cNvPr>
          <p:cNvSpPr txBox="1"/>
          <p:nvPr/>
        </p:nvSpPr>
        <p:spPr>
          <a:xfrm>
            <a:off x="366279" y="1699717"/>
            <a:ext cx="10410764" cy="261610"/>
          </a:xfrm>
          <a:prstGeom prst="rect">
            <a:avLst/>
          </a:prstGeom>
          <a:noFill/>
        </p:spPr>
        <p:txBody>
          <a:bodyPr wrap="square">
            <a:spAutoFit/>
          </a:bodyPr>
          <a:lstStyle/>
          <a:p>
            <a:r>
              <a:rPr lang="en-US" sz="1100" dirty="0">
                <a:solidFill>
                  <a:schemeClr val="bg1"/>
                </a:solidFill>
              </a:rPr>
              <a:t>https://</a:t>
            </a:r>
            <a:r>
              <a:rPr lang="en-US" sz="1100" dirty="0" err="1">
                <a:solidFill>
                  <a:schemeClr val="bg1"/>
                </a:solidFill>
              </a:rPr>
              <a:t>www.machinecurve.com</a:t>
            </a:r>
            <a:r>
              <a:rPr lang="en-US" sz="1100" dirty="0">
                <a:solidFill>
                  <a:schemeClr val="bg1"/>
                </a:solidFill>
              </a:rPr>
              <a:t>/</a:t>
            </a:r>
            <a:r>
              <a:rPr lang="en-US" sz="1100" dirty="0" err="1">
                <a:solidFill>
                  <a:schemeClr val="bg1"/>
                </a:solidFill>
              </a:rPr>
              <a:t>index.php</a:t>
            </a:r>
            <a:r>
              <a:rPr lang="en-US" sz="1100" dirty="0">
                <a:solidFill>
                  <a:schemeClr val="bg1"/>
                </a:solidFill>
              </a:rPr>
              <a:t>/2019/12/11/upsampling2d-how-to-use-upsampling-with-keras/#what-is-</a:t>
            </a:r>
            <a:r>
              <a:rPr lang="en-US" sz="1100" dirty="0" err="1">
                <a:solidFill>
                  <a:schemeClr val="bg1"/>
                </a:solidFill>
              </a:rPr>
              <a:t>upsampling</a:t>
            </a:r>
            <a:endParaRPr lang="en-US" sz="1100" dirty="0">
              <a:solidFill>
                <a:schemeClr val="bg1"/>
              </a:solidFill>
            </a:endParaRPr>
          </a:p>
        </p:txBody>
      </p:sp>
      <p:graphicFrame>
        <p:nvGraphicFramePr>
          <p:cNvPr id="101" name="Table 101">
            <a:extLst>
              <a:ext uri="{FF2B5EF4-FFF2-40B4-BE49-F238E27FC236}">
                <a16:creationId xmlns:a16="http://schemas.microsoft.com/office/drawing/2014/main" id="{F89BBAF4-C4E1-9D4F-93FB-1CF6A7080D17}"/>
              </a:ext>
            </a:extLst>
          </p:cNvPr>
          <p:cNvGraphicFramePr>
            <a:graphicFrameLocks noGrp="1"/>
          </p:cNvGraphicFramePr>
          <p:nvPr/>
        </p:nvGraphicFramePr>
        <p:xfrm>
          <a:off x="1009446" y="3167897"/>
          <a:ext cx="1242142" cy="1158240"/>
        </p:xfrm>
        <a:graphic>
          <a:graphicData uri="http://schemas.openxmlformats.org/drawingml/2006/table">
            <a:tbl>
              <a:tblPr firstRow="1" bandRow="1">
                <a:tableStyleId>{5C22544A-7EE6-4342-B048-85BDC9FD1C3A}</a:tableStyleId>
              </a:tblPr>
              <a:tblGrid>
                <a:gridCol w="621071">
                  <a:extLst>
                    <a:ext uri="{9D8B030D-6E8A-4147-A177-3AD203B41FA5}">
                      <a16:colId xmlns:a16="http://schemas.microsoft.com/office/drawing/2014/main" val="691758262"/>
                    </a:ext>
                  </a:extLst>
                </a:gridCol>
                <a:gridCol w="621071">
                  <a:extLst>
                    <a:ext uri="{9D8B030D-6E8A-4147-A177-3AD203B41FA5}">
                      <a16:colId xmlns:a16="http://schemas.microsoft.com/office/drawing/2014/main" val="1846242270"/>
                    </a:ext>
                  </a:extLst>
                </a:gridCol>
              </a:tblGrid>
              <a:tr h="370840">
                <a:tc>
                  <a:txBody>
                    <a:bodyPr/>
                    <a:lstStyle/>
                    <a:p>
                      <a:r>
                        <a:rPr lang="en-US" sz="3200" b="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24708"/>
                  </a:ext>
                </a:extLst>
              </a:tr>
              <a:tr h="370840">
                <a:tc>
                  <a:txBody>
                    <a:bodyPr/>
                    <a:lstStyle/>
                    <a:p>
                      <a:r>
                        <a:rPr lang="en-US" sz="3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7879896"/>
                  </a:ext>
                </a:extLst>
              </a:tr>
            </a:tbl>
          </a:graphicData>
        </a:graphic>
      </p:graphicFrame>
      <p:graphicFrame>
        <p:nvGraphicFramePr>
          <p:cNvPr id="102" name="Table 101">
            <a:extLst>
              <a:ext uri="{FF2B5EF4-FFF2-40B4-BE49-F238E27FC236}">
                <a16:creationId xmlns:a16="http://schemas.microsoft.com/office/drawing/2014/main" id="{A3595562-0A0A-D347-8351-F71D0D4A3E45}"/>
              </a:ext>
            </a:extLst>
          </p:cNvPr>
          <p:cNvGraphicFramePr>
            <a:graphicFrameLocks noGrp="1"/>
          </p:cNvGraphicFramePr>
          <p:nvPr/>
        </p:nvGraphicFramePr>
        <p:xfrm>
          <a:off x="3324943" y="2588776"/>
          <a:ext cx="2869380" cy="2307896"/>
        </p:xfrm>
        <a:graphic>
          <a:graphicData uri="http://schemas.openxmlformats.org/drawingml/2006/table">
            <a:tbl>
              <a:tblPr firstRow="1" bandRow="1">
                <a:tableStyleId>{5C22544A-7EE6-4342-B048-85BDC9FD1C3A}</a:tableStyleId>
              </a:tblPr>
              <a:tblGrid>
                <a:gridCol w="717345">
                  <a:extLst>
                    <a:ext uri="{9D8B030D-6E8A-4147-A177-3AD203B41FA5}">
                      <a16:colId xmlns:a16="http://schemas.microsoft.com/office/drawing/2014/main" val="691758262"/>
                    </a:ext>
                  </a:extLst>
                </a:gridCol>
                <a:gridCol w="717345">
                  <a:extLst>
                    <a:ext uri="{9D8B030D-6E8A-4147-A177-3AD203B41FA5}">
                      <a16:colId xmlns:a16="http://schemas.microsoft.com/office/drawing/2014/main" val="1846242270"/>
                    </a:ext>
                  </a:extLst>
                </a:gridCol>
                <a:gridCol w="717345">
                  <a:extLst>
                    <a:ext uri="{9D8B030D-6E8A-4147-A177-3AD203B41FA5}">
                      <a16:colId xmlns:a16="http://schemas.microsoft.com/office/drawing/2014/main" val="1750817178"/>
                    </a:ext>
                  </a:extLst>
                </a:gridCol>
                <a:gridCol w="717345">
                  <a:extLst>
                    <a:ext uri="{9D8B030D-6E8A-4147-A177-3AD203B41FA5}">
                      <a16:colId xmlns:a16="http://schemas.microsoft.com/office/drawing/2014/main" val="617480418"/>
                    </a:ext>
                  </a:extLst>
                </a:gridCol>
              </a:tblGrid>
              <a:tr h="576974">
                <a:tc>
                  <a:txBody>
                    <a:bodyPr/>
                    <a:lstStyle/>
                    <a:p>
                      <a:pPr algn="ctr"/>
                      <a:r>
                        <a:rPr lang="en-US" sz="1600" b="1"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18.5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0230911"/>
                  </a:ext>
                </a:extLst>
              </a:tr>
              <a:tr h="576974">
                <a:tc>
                  <a:txBody>
                    <a:bodyPr/>
                    <a:lstStyle/>
                    <a:p>
                      <a:pPr algn="ctr"/>
                      <a:r>
                        <a:rPr lang="en-US" sz="1600" b="1" dirty="0">
                          <a:solidFill>
                            <a:schemeClr val="tx1"/>
                          </a:solidFill>
                        </a:rPr>
                        <a:t>23.25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22.44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20.81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24708"/>
                  </a:ext>
                </a:extLst>
              </a:tr>
              <a:tr h="576974">
                <a:tc>
                  <a:txBody>
                    <a:bodyPr/>
                    <a:lstStyle/>
                    <a:p>
                      <a:pPr algn="ctr"/>
                      <a:r>
                        <a:rPr lang="en-US" sz="1600" b="1" dirty="0">
                          <a:solidFill>
                            <a:schemeClr val="tx1"/>
                          </a:solidFill>
                        </a:rPr>
                        <a:t>23.75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24.31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25.43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0973702"/>
                  </a:ext>
                </a:extLst>
              </a:tr>
              <a:tr h="576974">
                <a:tc>
                  <a:txBody>
                    <a:bodyPr/>
                    <a:lstStyle/>
                    <a:p>
                      <a:pPr algn="ctr"/>
                      <a:r>
                        <a:rPr lang="en-US" sz="1600" b="1"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25.25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27.75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1600" b="1" dirty="0">
                          <a:solidFill>
                            <a:schemeClr val="tx1"/>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7879896"/>
                  </a:ext>
                </a:extLst>
              </a:tr>
            </a:tbl>
          </a:graphicData>
        </a:graphic>
      </p:graphicFrame>
      <p:sp>
        <p:nvSpPr>
          <p:cNvPr id="106" name="TextBox 105">
            <a:extLst>
              <a:ext uri="{FF2B5EF4-FFF2-40B4-BE49-F238E27FC236}">
                <a16:creationId xmlns:a16="http://schemas.microsoft.com/office/drawing/2014/main" id="{1A13B834-479C-0A42-8460-2496369481E0}"/>
              </a:ext>
            </a:extLst>
          </p:cNvPr>
          <p:cNvSpPr txBox="1"/>
          <p:nvPr/>
        </p:nvSpPr>
        <p:spPr>
          <a:xfrm>
            <a:off x="3599426" y="5339455"/>
            <a:ext cx="2320413" cy="369332"/>
          </a:xfrm>
          <a:prstGeom prst="rect">
            <a:avLst/>
          </a:prstGeom>
          <a:noFill/>
        </p:spPr>
        <p:txBody>
          <a:bodyPr wrap="square">
            <a:spAutoFit/>
          </a:bodyPr>
          <a:lstStyle/>
          <a:p>
            <a:r>
              <a:rPr lang="en-NZ" b="0" i="0" u="none" strike="noStrike" dirty="0">
                <a:solidFill>
                  <a:schemeClr val="bg1"/>
                </a:solidFill>
                <a:effectLst/>
              </a:rPr>
              <a:t>interpolation='bilinear'</a:t>
            </a:r>
            <a:endParaRPr lang="en-US" dirty="0">
              <a:solidFill>
                <a:schemeClr val="bg1"/>
              </a:solidFill>
            </a:endParaRPr>
          </a:p>
        </p:txBody>
      </p:sp>
      <p:graphicFrame>
        <p:nvGraphicFramePr>
          <p:cNvPr id="107" name="Table 106">
            <a:extLst>
              <a:ext uri="{FF2B5EF4-FFF2-40B4-BE49-F238E27FC236}">
                <a16:creationId xmlns:a16="http://schemas.microsoft.com/office/drawing/2014/main" id="{42BFD58B-B4E8-5345-AB1D-A9B5F4464652}"/>
              </a:ext>
            </a:extLst>
          </p:cNvPr>
          <p:cNvGraphicFramePr>
            <a:graphicFrameLocks noGrp="1"/>
          </p:cNvGraphicFramePr>
          <p:nvPr/>
        </p:nvGraphicFramePr>
        <p:xfrm>
          <a:off x="6682659" y="2599888"/>
          <a:ext cx="2869380" cy="2316480"/>
        </p:xfrm>
        <a:graphic>
          <a:graphicData uri="http://schemas.openxmlformats.org/drawingml/2006/table">
            <a:tbl>
              <a:tblPr firstRow="1" bandRow="1">
                <a:tableStyleId>{5C22544A-7EE6-4342-B048-85BDC9FD1C3A}</a:tableStyleId>
              </a:tblPr>
              <a:tblGrid>
                <a:gridCol w="717345">
                  <a:extLst>
                    <a:ext uri="{9D8B030D-6E8A-4147-A177-3AD203B41FA5}">
                      <a16:colId xmlns:a16="http://schemas.microsoft.com/office/drawing/2014/main" val="691758262"/>
                    </a:ext>
                  </a:extLst>
                </a:gridCol>
                <a:gridCol w="717345">
                  <a:extLst>
                    <a:ext uri="{9D8B030D-6E8A-4147-A177-3AD203B41FA5}">
                      <a16:colId xmlns:a16="http://schemas.microsoft.com/office/drawing/2014/main" val="1846242270"/>
                    </a:ext>
                  </a:extLst>
                </a:gridCol>
                <a:gridCol w="717345">
                  <a:extLst>
                    <a:ext uri="{9D8B030D-6E8A-4147-A177-3AD203B41FA5}">
                      <a16:colId xmlns:a16="http://schemas.microsoft.com/office/drawing/2014/main" val="1750817178"/>
                    </a:ext>
                  </a:extLst>
                </a:gridCol>
                <a:gridCol w="717345">
                  <a:extLst>
                    <a:ext uri="{9D8B030D-6E8A-4147-A177-3AD203B41FA5}">
                      <a16:colId xmlns:a16="http://schemas.microsoft.com/office/drawing/2014/main" val="617480418"/>
                    </a:ext>
                  </a:extLst>
                </a:gridCol>
              </a:tblGrid>
              <a:tr h="370840">
                <a:tc>
                  <a:txBody>
                    <a:bodyPr/>
                    <a:lstStyle/>
                    <a:p>
                      <a:r>
                        <a:rPr lang="en-US" sz="3200" b="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00230911"/>
                  </a:ext>
                </a:extLst>
              </a:tr>
              <a:tr h="370840">
                <a:tc>
                  <a:txBody>
                    <a:bodyPr/>
                    <a:lstStyle/>
                    <a:p>
                      <a:r>
                        <a:rPr lang="en-US" sz="3200" b="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2624708"/>
                  </a:ext>
                </a:extLst>
              </a:tr>
              <a:tr h="370840">
                <a:tc>
                  <a:txBody>
                    <a:bodyPr/>
                    <a:lstStyle/>
                    <a:p>
                      <a:r>
                        <a:rPr lang="en-US" sz="3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40973702"/>
                  </a:ext>
                </a:extLst>
              </a:tr>
              <a:tr h="370840">
                <a:tc>
                  <a:txBody>
                    <a:bodyPr/>
                    <a:lstStyle/>
                    <a:p>
                      <a:r>
                        <a:rPr lang="en-US" sz="3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3200" b="0" dirty="0">
                          <a:solidFill>
                            <a:schemeClr val="tx1"/>
                          </a:solidFill>
                        </a:rPr>
                        <a:t>29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87879896"/>
                  </a:ext>
                </a:extLst>
              </a:tr>
            </a:tbl>
          </a:graphicData>
        </a:graphic>
      </p:graphicFrame>
      <p:sp>
        <p:nvSpPr>
          <p:cNvPr id="110" name="TextBox 109">
            <a:extLst>
              <a:ext uri="{FF2B5EF4-FFF2-40B4-BE49-F238E27FC236}">
                <a16:creationId xmlns:a16="http://schemas.microsoft.com/office/drawing/2014/main" id="{0534B273-5B0C-F241-AAF0-48415F1CB31D}"/>
              </a:ext>
            </a:extLst>
          </p:cNvPr>
          <p:cNvSpPr txBox="1"/>
          <p:nvPr/>
        </p:nvSpPr>
        <p:spPr>
          <a:xfrm>
            <a:off x="6957142" y="5339455"/>
            <a:ext cx="2320413" cy="369332"/>
          </a:xfrm>
          <a:prstGeom prst="rect">
            <a:avLst/>
          </a:prstGeom>
          <a:noFill/>
        </p:spPr>
        <p:txBody>
          <a:bodyPr wrap="square">
            <a:spAutoFit/>
          </a:bodyPr>
          <a:lstStyle/>
          <a:p>
            <a:r>
              <a:rPr lang="en-NZ" b="0" i="0" u="none" strike="noStrike" dirty="0">
                <a:solidFill>
                  <a:schemeClr val="bg1"/>
                </a:solidFill>
                <a:effectLst/>
              </a:rPr>
              <a:t>interpolation=nearest'</a:t>
            </a:r>
            <a:endParaRPr lang="en-US" dirty="0">
              <a:solidFill>
                <a:schemeClr val="bg1"/>
              </a:solidFill>
            </a:endParaRPr>
          </a:p>
        </p:txBody>
      </p:sp>
      <p:sp>
        <p:nvSpPr>
          <p:cNvPr id="111" name="TextBox 110">
            <a:extLst>
              <a:ext uri="{FF2B5EF4-FFF2-40B4-BE49-F238E27FC236}">
                <a16:creationId xmlns:a16="http://schemas.microsoft.com/office/drawing/2014/main" id="{841D8FEE-7BD7-6C48-8549-B98099142E60}"/>
              </a:ext>
            </a:extLst>
          </p:cNvPr>
          <p:cNvSpPr txBox="1"/>
          <p:nvPr/>
        </p:nvSpPr>
        <p:spPr>
          <a:xfrm>
            <a:off x="366279" y="4444901"/>
            <a:ext cx="2757949" cy="369332"/>
          </a:xfrm>
          <a:prstGeom prst="rect">
            <a:avLst/>
          </a:prstGeom>
          <a:noFill/>
        </p:spPr>
        <p:txBody>
          <a:bodyPr wrap="square">
            <a:spAutoFit/>
          </a:bodyPr>
          <a:lstStyle/>
          <a:p>
            <a:r>
              <a:rPr lang="en-NZ" b="0" i="0" u="none" strike="noStrike" dirty="0">
                <a:solidFill>
                  <a:schemeClr val="bg1"/>
                </a:solidFill>
                <a:effectLst/>
              </a:rPr>
              <a:t>output after max-pooling</a:t>
            </a:r>
            <a:endParaRPr lang="en-US" dirty="0">
              <a:solidFill>
                <a:schemeClr val="bg1"/>
              </a:solidFill>
            </a:endParaRPr>
          </a:p>
        </p:txBody>
      </p:sp>
      <p:sp>
        <p:nvSpPr>
          <p:cNvPr id="112" name="TextBox 111">
            <a:extLst>
              <a:ext uri="{FF2B5EF4-FFF2-40B4-BE49-F238E27FC236}">
                <a16:creationId xmlns:a16="http://schemas.microsoft.com/office/drawing/2014/main" id="{36082FC1-51C3-704A-90D3-670BF46801EB}"/>
              </a:ext>
            </a:extLst>
          </p:cNvPr>
          <p:cNvSpPr txBox="1"/>
          <p:nvPr/>
        </p:nvSpPr>
        <p:spPr>
          <a:xfrm>
            <a:off x="3937819" y="4978450"/>
            <a:ext cx="1415027" cy="369332"/>
          </a:xfrm>
          <a:prstGeom prst="rect">
            <a:avLst/>
          </a:prstGeom>
          <a:noFill/>
        </p:spPr>
        <p:txBody>
          <a:bodyPr wrap="square">
            <a:spAutoFit/>
          </a:bodyPr>
          <a:lstStyle/>
          <a:p>
            <a:r>
              <a:rPr lang="en-NZ" b="1" i="0" u="sng" strike="noStrike" dirty="0">
                <a:solidFill>
                  <a:schemeClr val="bg1"/>
                </a:solidFill>
                <a:effectLst/>
              </a:rPr>
              <a:t>up-sampling</a:t>
            </a:r>
            <a:endParaRPr lang="en-US" b="1" u="sng" dirty="0">
              <a:solidFill>
                <a:schemeClr val="bg1"/>
              </a:solidFill>
            </a:endParaRPr>
          </a:p>
        </p:txBody>
      </p:sp>
      <p:sp>
        <p:nvSpPr>
          <p:cNvPr id="113" name="TextBox 112">
            <a:extLst>
              <a:ext uri="{FF2B5EF4-FFF2-40B4-BE49-F238E27FC236}">
                <a16:creationId xmlns:a16="http://schemas.microsoft.com/office/drawing/2014/main" id="{AE7875AC-2398-9647-A033-7B2D2F24500E}"/>
              </a:ext>
            </a:extLst>
          </p:cNvPr>
          <p:cNvSpPr txBox="1"/>
          <p:nvPr/>
        </p:nvSpPr>
        <p:spPr>
          <a:xfrm>
            <a:off x="7409834" y="4973617"/>
            <a:ext cx="1415027" cy="369332"/>
          </a:xfrm>
          <a:prstGeom prst="rect">
            <a:avLst/>
          </a:prstGeom>
          <a:noFill/>
        </p:spPr>
        <p:txBody>
          <a:bodyPr wrap="square">
            <a:spAutoFit/>
          </a:bodyPr>
          <a:lstStyle/>
          <a:p>
            <a:r>
              <a:rPr lang="en-NZ" b="1" i="0" u="sng" strike="noStrike" dirty="0">
                <a:solidFill>
                  <a:schemeClr val="bg1"/>
                </a:solidFill>
                <a:effectLst/>
              </a:rPr>
              <a:t>up-sampling</a:t>
            </a:r>
            <a:endParaRPr lang="en-US" b="1" u="sng" dirty="0">
              <a:solidFill>
                <a:schemeClr val="bg1"/>
              </a:solidFill>
            </a:endParaRPr>
          </a:p>
        </p:txBody>
      </p:sp>
    </p:spTree>
    <p:extLst>
      <p:ext uri="{BB962C8B-B14F-4D97-AF65-F5344CB8AC3E}">
        <p14:creationId xmlns:p14="http://schemas.microsoft.com/office/powerpoint/2010/main" val="92401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A1AE45C-6F0B-41F0-A17E-87E09D8D67A3}"/>
              </a:ext>
            </a:extLst>
          </p:cNvPr>
          <p:cNvSpPr txBox="1"/>
          <p:nvPr/>
        </p:nvSpPr>
        <p:spPr>
          <a:xfrm>
            <a:off x="497305" y="2026243"/>
            <a:ext cx="3617495" cy="671915"/>
          </a:xfrm>
          <a:prstGeom prst="rect">
            <a:avLst/>
          </a:prstGeom>
          <a:noFill/>
        </p:spPr>
        <p:txBody>
          <a:bodyPr wrap="square">
            <a:spAutoFit/>
          </a:bodyPr>
          <a:lstStyle/>
          <a:p>
            <a:pPr marL="0" marR="0">
              <a:lnSpc>
                <a:spcPct val="107000"/>
              </a:lnSpc>
              <a:spcBef>
                <a:spcPts val="0"/>
              </a:spcBef>
              <a:spcAft>
                <a:spcPts val="800"/>
              </a:spcAft>
            </a:pP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1: Assuming we are having a 6x6 data:</a:t>
            </a:r>
          </a:p>
        </p:txBody>
      </p:sp>
      <p:pic>
        <p:nvPicPr>
          <p:cNvPr id="12" name="Picture 11">
            <a:extLst>
              <a:ext uri="{FF2B5EF4-FFF2-40B4-BE49-F238E27FC236}">
                <a16:creationId xmlns:a16="http://schemas.microsoft.com/office/drawing/2014/main" id="{BC2A7E52-7882-48C5-B88C-871514AF5A75}"/>
              </a:ext>
            </a:extLst>
          </p:cNvPr>
          <p:cNvPicPr/>
          <p:nvPr/>
        </p:nvPicPr>
        <p:blipFill>
          <a:blip r:embed="rId2"/>
          <a:stretch>
            <a:fillRect/>
          </a:stretch>
        </p:blipFill>
        <p:spPr>
          <a:xfrm>
            <a:off x="581024" y="2735179"/>
            <a:ext cx="2306553" cy="1938338"/>
          </a:xfrm>
          <a:prstGeom prst="rect">
            <a:avLst/>
          </a:prstGeom>
        </p:spPr>
      </p:pic>
      <p:sp>
        <p:nvSpPr>
          <p:cNvPr id="3" name="TextBox 2">
            <a:extLst>
              <a:ext uri="{FF2B5EF4-FFF2-40B4-BE49-F238E27FC236}">
                <a16:creationId xmlns:a16="http://schemas.microsoft.com/office/drawing/2014/main" id="{691E4D69-6FB9-4926-A9AC-59F41A1105E7}"/>
              </a:ext>
            </a:extLst>
          </p:cNvPr>
          <p:cNvSpPr txBox="1"/>
          <p:nvPr/>
        </p:nvSpPr>
        <p:spPr>
          <a:xfrm>
            <a:off x="2887577" y="3381182"/>
            <a:ext cx="767566" cy="646331"/>
          </a:xfrm>
          <a:prstGeom prst="rect">
            <a:avLst/>
          </a:prstGeom>
          <a:noFill/>
        </p:spPr>
        <p:txBody>
          <a:bodyPr wrap="square" rtlCol="0">
            <a:spAutoFit/>
          </a:bodyPr>
          <a:lstStyle/>
          <a:p>
            <a:r>
              <a:rPr lang="en-US" dirty="0">
                <a:solidFill>
                  <a:schemeClr val="bg1"/>
                </a:solidFill>
              </a:rPr>
              <a:t>1: wet</a:t>
            </a:r>
          </a:p>
          <a:p>
            <a:r>
              <a:rPr lang="en-US" dirty="0">
                <a:solidFill>
                  <a:schemeClr val="bg1"/>
                </a:solidFill>
              </a:rPr>
              <a:t>2: dry</a:t>
            </a:r>
          </a:p>
        </p:txBody>
      </p:sp>
      <p:sp>
        <p:nvSpPr>
          <p:cNvPr id="13" name="TextBox 12">
            <a:extLst>
              <a:ext uri="{FF2B5EF4-FFF2-40B4-BE49-F238E27FC236}">
                <a16:creationId xmlns:a16="http://schemas.microsoft.com/office/drawing/2014/main" id="{9B3EDBA7-8C84-4771-B00A-776E984F1089}"/>
              </a:ext>
            </a:extLst>
          </p:cNvPr>
          <p:cNvSpPr txBox="1"/>
          <p:nvPr/>
        </p:nvSpPr>
        <p:spPr>
          <a:xfrm>
            <a:off x="4517081" y="277654"/>
            <a:ext cx="3157838" cy="1323439"/>
          </a:xfrm>
          <a:prstGeom prst="rect">
            <a:avLst/>
          </a:prstGeom>
          <a:noFill/>
        </p:spPr>
        <p:txBody>
          <a:bodyPr wrap="square">
            <a:spAutoFit/>
          </a:bodyPr>
          <a:lstStyle/>
          <a:p>
            <a:r>
              <a:rPr lang="en-US" sz="16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2: the neuron </a:t>
            </a:r>
            <a:r>
              <a:rPr lang="en-US" sz="1600" dirty="0">
                <a:solidFill>
                  <a:schemeClr val="bg1"/>
                </a:solidFill>
                <a:latin typeface="Calibri" panose="020F0502020204030204" pitchFamily="34" charset="0"/>
                <a:ea typeface="等线" panose="02010600030101010101" pitchFamily="2" charset="-122"/>
                <a:cs typeface="Times New Roman" panose="02020603050405020304" pitchFamily="18" charset="0"/>
              </a:rPr>
              <a:t>(or filter) </a:t>
            </a:r>
            <a:r>
              <a:rPr lang="en-US" sz="16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in CNN includes some basic information of </a:t>
            </a:r>
            <a:r>
              <a:rPr lang="en-US" sz="1600" dirty="0">
                <a:solidFill>
                  <a:schemeClr val="bg1"/>
                </a:solidFill>
                <a:latin typeface="Calibri" panose="020F0502020204030204" pitchFamily="34" charset="0"/>
                <a:ea typeface="等线" panose="02010600030101010101" pitchFamily="2" charset="-122"/>
                <a:cs typeface="Times New Roman" panose="02020603050405020304" pitchFamily="18" charset="0"/>
              </a:rPr>
              <a:t>the data ~</a:t>
            </a:r>
            <a:r>
              <a:rPr lang="en-US" sz="16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 a filter is a matrix, e.g., the following example gives two 3x3 filters</a:t>
            </a:r>
            <a:endParaRPr lang="en-US" sz="1600" dirty="0">
              <a:solidFill>
                <a:schemeClr val="bg1"/>
              </a:solidFill>
            </a:endParaRPr>
          </a:p>
        </p:txBody>
      </p:sp>
      <p:pic>
        <p:nvPicPr>
          <p:cNvPr id="14" name="Picture 13">
            <a:extLst>
              <a:ext uri="{FF2B5EF4-FFF2-40B4-BE49-F238E27FC236}">
                <a16:creationId xmlns:a16="http://schemas.microsoft.com/office/drawing/2014/main" id="{50C91546-5748-49ED-8BAB-8AC003403612}"/>
              </a:ext>
            </a:extLst>
          </p:cNvPr>
          <p:cNvPicPr/>
          <p:nvPr/>
        </p:nvPicPr>
        <p:blipFill>
          <a:blip r:embed="rId3"/>
          <a:stretch>
            <a:fillRect/>
          </a:stretch>
        </p:blipFill>
        <p:spPr>
          <a:xfrm>
            <a:off x="4666883" y="1729649"/>
            <a:ext cx="2360930" cy="1098550"/>
          </a:xfrm>
          <a:prstGeom prst="rect">
            <a:avLst/>
          </a:prstGeom>
        </p:spPr>
      </p:pic>
      <p:sp>
        <p:nvSpPr>
          <p:cNvPr id="15" name="TextBox 14">
            <a:extLst>
              <a:ext uri="{FF2B5EF4-FFF2-40B4-BE49-F238E27FC236}">
                <a16:creationId xmlns:a16="http://schemas.microsoft.com/office/drawing/2014/main" id="{540B725A-AF14-49D8-8ABE-C98750C5454A}"/>
              </a:ext>
            </a:extLst>
          </p:cNvPr>
          <p:cNvSpPr txBox="1"/>
          <p:nvPr/>
        </p:nvSpPr>
        <p:spPr>
          <a:xfrm>
            <a:off x="4517081" y="2977586"/>
            <a:ext cx="3343551" cy="3145413"/>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The elements in each filter is the parameters to be determined through the training process (like the weights in ANN). </a:t>
            </a:r>
          </a:p>
          <a:p>
            <a:pPr marL="285750" marR="0" indent="-285750">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in this example, if we have a 3x3 filter, then CNN only look at the area of 3x3 in the image at once instead of every grid point.</a:t>
            </a:r>
          </a:p>
        </p:txBody>
      </p:sp>
    </p:spTree>
    <p:extLst>
      <p:ext uri="{BB962C8B-B14F-4D97-AF65-F5344CB8AC3E}">
        <p14:creationId xmlns:p14="http://schemas.microsoft.com/office/powerpoint/2010/main" val="3714498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58" name="TextBox 57">
            <a:extLst>
              <a:ext uri="{FF2B5EF4-FFF2-40B4-BE49-F238E27FC236}">
                <a16:creationId xmlns:a16="http://schemas.microsoft.com/office/drawing/2014/main" id="{40ED3D15-1A08-0F44-81FA-9EEC197877C7}"/>
              </a:ext>
            </a:extLst>
          </p:cNvPr>
          <p:cNvSpPr txBox="1"/>
          <p:nvPr/>
        </p:nvSpPr>
        <p:spPr>
          <a:xfrm>
            <a:off x="237615" y="145473"/>
            <a:ext cx="7212264" cy="461665"/>
          </a:xfrm>
          <a:prstGeom prst="rect">
            <a:avLst/>
          </a:prstGeom>
          <a:noFill/>
        </p:spPr>
        <p:txBody>
          <a:bodyPr wrap="square">
            <a:spAutoFit/>
          </a:bodyPr>
          <a:lstStyle/>
          <a:p>
            <a:r>
              <a:rPr lang="en-US" sz="2400" b="1"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Best practice fo</a:t>
            </a:r>
            <a:r>
              <a:rPr lang="en-US" sz="2400" b="1" dirty="0">
                <a:solidFill>
                  <a:schemeClr val="bg1"/>
                </a:solidFill>
                <a:latin typeface="Calibri" panose="020F0502020204030204" pitchFamily="34" charset="0"/>
                <a:ea typeface="等线" panose="02010600030101010101" pitchFamily="2" charset="-122"/>
                <a:cs typeface="Times New Roman" panose="02020603050405020304" pitchFamily="18" charset="0"/>
              </a:rPr>
              <a:t>r CNN: Why Dropout</a:t>
            </a:r>
            <a:endParaRPr lang="en-US" sz="2400" b="1" dirty="0"/>
          </a:p>
        </p:txBody>
      </p:sp>
      <p:sp>
        <p:nvSpPr>
          <p:cNvPr id="7" name="TextBox 6">
            <a:extLst>
              <a:ext uri="{FF2B5EF4-FFF2-40B4-BE49-F238E27FC236}">
                <a16:creationId xmlns:a16="http://schemas.microsoft.com/office/drawing/2014/main" id="{D6BE4BD0-F2F1-F340-8DA3-2620DC3AC536}"/>
              </a:ext>
            </a:extLst>
          </p:cNvPr>
          <p:cNvSpPr txBox="1"/>
          <p:nvPr/>
        </p:nvSpPr>
        <p:spPr>
          <a:xfrm>
            <a:off x="6408593" y="4643690"/>
            <a:ext cx="6094268" cy="646331"/>
          </a:xfrm>
          <a:prstGeom prst="rect">
            <a:avLst/>
          </a:prstGeom>
          <a:noFill/>
        </p:spPr>
        <p:txBody>
          <a:bodyPr wrap="square">
            <a:spAutoFit/>
          </a:bodyPr>
          <a:lstStyle/>
          <a:p>
            <a:r>
              <a:rPr lang="en-US" dirty="0"/>
              <a:t>https://</a:t>
            </a:r>
            <a:r>
              <a:rPr lang="en-US" dirty="0" err="1"/>
              <a:t>stackoverflow.com</a:t>
            </a:r>
            <a:r>
              <a:rPr lang="en-US" dirty="0"/>
              <a:t>/questions/59717290/does-</a:t>
            </a:r>
            <a:r>
              <a:rPr lang="en-US" dirty="0" err="1"/>
              <a:t>maxpooling</a:t>
            </a:r>
            <a:r>
              <a:rPr lang="en-US" dirty="0"/>
              <a:t>-reduce-overfitting</a:t>
            </a:r>
          </a:p>
        </p:txBody>
      </p:sp>
    </p:spTree>
    <p:extLst>
      <p:ext uri="{BB962C8B-B14F-4D97-AF65-F5344CB8AC3E}">
        <p14:creationId xmlns:p14="http://schemas.microsoft.com/office/powerpoint/2010/main" val="836769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9A1AE45C-6F0B-41F0-A17E-87E09D8D67A3}"/>
              </a:ext>
            </a:extLst>
          </p:cNvPr>
          <p:cNvSpPr txBox="1"/>
          <p:nvPr/>
        </p:nvSpPr>
        <p:spPr>
          <a:xfrm>
            <a:off x="497305" y="2026243"/>
            <a:ext cx="3617495" cy="671915"/>
          </a:xfrm>
          <a:prstGeom prst="rect">
            <a:avLst/>
          </a:prstGeom>
          <a:noFill/>
        </p:spPr>
        <p:txBody>
          <a:bodyPr wrap="square">
            <a:spAutoFit/>
          </a:bodyPr>
          <a:lstStyle/>
          <a:p>
            <a:pPr marL="0" marR="0">
              <a:lnSpc>
                <a:spcPct val="107000"/>
              </a:lnSpc>
              <a:spcBef>
                <a:spcPts val="0"/>
              </a:spcBef>
              <a:spcAft>
                <a:spcPts val="800"/>
              </a:spcAft>
            </a:pP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1: Assuming we are having a 6x6 data:</a:t>
            </a:r>
          </a:p>
        </p:txBody>
      </p:sp>
      <p:pic>
        <p:nvPicPr>
          <p:cNvPr id="12" name="Picture 11">
            <a:extLst>
              <a:ext uri="{FF2B5EF4-FFF2-40B4-BE49-F238E27FC236}">
                <a16:creationId xmlns:a16="http://schemas.microsoft.com/office/drawing/2014/main" id="{BC2A7E52-7882-48C5-B88C-871514AF5A75}"/>
              </a:ext>
            </a:extLst>
          </p:cNvPr>
          <p:cNvPicPr/>
          <p:nvPr/>
        </p:nvPicPr>
        <p:blipFill>
          <a:blip r:embed="rId2"/>
          <a:stretch>
            <a:fillRect/>
          </a:stretch>
        </p:blipFill>
        <p:spPr>
          <a:xfrm>
            <a:off x="581024" y="2735179"/>
            <a:ext cx="2306553" cy="1938338"/>
          </a:xfrm>
          <a:prstGeom prst="rect">
            <a:avLst/>
          </a:prstGeom>
        </p:spPr>
      </p:pic>
      <p:sp>
        <p:nvSpPr>
          <p:cNvPr id="3" name="TextBox 2">
            <a:extLst>
              <a:ext uri="{FF2B5EF4-FFF2-40B4-BE49-F238E27FC236}">
                <a16:creationId xmlns:a16="http://schemas.microsoft.com/office/drawing/2014/main" id="{691E4D69-6FB9-4926-A9AC-59F41A1105E7}"/>
              </a:ext>
            </a:extLst>
          </p:cNvPr>
          <p:cNvSpPr txBox="1"/>
          <p:nvPr/>
        </p:nvSpPr>
        <p:spPr>
          <a:xfrm>
            <a:off x="2887577" y="3381182"/>
            <a:ext cx="767566" cy="646331"/>
          </a:xfrm>
          <a:prstGeom prst="rect">
            <a:avLst/>
          </a:prstGeom>
          <a:noFill/>
        </p:spPr>
        <p:txBody>
          <a:bodyPr wrap="square" rtlCol="0">
            <a:spAutoFit/>
          </a:bodyPr>
          <a:lstStyle/>
          <a:p>
            <a:r>
              <a:rPr lang="en-US" dirty="0">
                <a:solidFill>
                  <a:schemeClr val="bg1"/>
                </a:solidFill>
              </a:rPr>
              <a:t>1: wet</a:t>
            </a:r>
          </a:p>
          <a:p>
            <a:r>
              <a:rPr lang="en-US" dirty="0">
                <a:solidFill>
                  <a:schemeClr val="bg1"/>
                </a:solidFill>
              </a:rPr>
              <a:t>2: dry</a:t>
            </a:r>
          </a:p>
        </p:txBody>
      </p:sp>
      <p:sp>
        <p:nvSpPr>
          <p:cNvPr id="13" name="TextBox 12">
            <a:extLst>
              <a:ext uri="{FF2B5EF4-FFF2-40B4-BE49-F238E27FC236}">
                <a16:creationId xmlns:a16="http://schemas.microsoft.com/office/drawing/2014/main" id="{9B3EDBA7-8C84-4771-B00A-776E984F1089}"/>
              </a:ext>
            </a:extLst>
          </p:cNvPr>
          <p:cNvSpPr txBox="1"/>
          <p:nvPr/>
        </p:nvSpPr>
        <p:spPr>
          <a:xfrm>
            <a:off x="4517081" y="277654"/>
            <a:ext cx="3157838" cy="1323439"/>
          </a:xfrm>
          <a:prstGeom prst="rect">
            <a:avLst/>
          </a:prstGeom>
          <a:noFill/>
        </p:spPr>
        <p:txBody>
          <a:bodyPr wrap="square">
            <a:spAutoFit/>
          </a:bodyPr>
          <a:lstStyle/>
          <a:p>
            <a:r>
              <a:rPr lang="en-US" sz="16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2: the neuron </a:t>
            </a:r>
            <a:r>
              <a:rPr lang="en-US" sz="1600" dirty="0">
                <a:solidFill>
                  <a:schemeClr val="bg1"/>
                </a:solidFill>
                <a:latin typeface="Calibri" panose="020F0502020204030204" pitchFamily="34" charset="0"/>
                <a:ea typeface="等线" panose="02010600030101010101" pitchFamily="2" charset="-122"/>
                <a:cs typeface="Times New Roman" panose="02020603050405020304" pitchFamily="18" charset="0"/>
              </a:rPr>
              <a:t>(or filter) </a:t>
            </a:r>
            <a:r>
              <a:rPr lang="en-US" sz="16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in CNN includes some basic information of </a:t>
            </a:r>
            <a:r>
              <a:rPr lang="en-US" sz="1600" dirty="0">
                <a:solidFill>
                  <a:schemeClr val="bg1"/>
                </a:solidFill>
                <a:latin typeface="Calibri" panose="020F0502020204030204" pitchFamily="34" charset="0"/>
                <a:ea typeface="等线" panose="02010600030101010101" pitchFamily="2" charset="-122"/>
                <a:cs typeface="Times New Roman" panose="02020603050405020304" pitchFamily="18" charset="0"/>
              </a:rPr>
              <a:t>the data ~</a:t>
            </a:r>
            <a:r>
              <a:rPr lang="en-US" sz="16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 a filter is a matrix, e.g., the following example gives two 3x3 filters</a:t>
            </a:r>
            <a:endParaRPr lang="en-US" sz="1600" dirty="0">
              <a:solidFill>
                <a:schemeClr val="bg1"/>
              </a:solidFill>
            </a:endParaRPr>
          </a:p>
        </p:txBody>
      </p:sp>
      <p:pic>
        <p:nvPicPr>
          <p:cNvPr id="14" name="Picture 13">
            <a:extLst>
              <a:ext uri="{FF2B5EF4-FFF2-40B4-BE49-F238E27FC236}">
                <a16:creationId xmlns:a16="http://schemas.microsoft.com/office/drawing/2014/main" id="{50C91546-5748-49ED-8BAB-8AC003403612}"/>
              </a:ext>
            </a:extLst>
          </p:cNvPr>
          <p:cNvPicPr/>
          <p:nvPr/>
        </p:nvPicPr>
        <p:blipFill>
          <a:blip r:embed="rId3"/>
          <a:stretch>
            <a:fillRect/>
          </a:stretch>
        </p:blipFill>
        <p:spPr>
          <a:xfrm>
            <a:off x="4666883" y="1729649"/>
            <a:ext cx="2360930" cy="1098550"/>
          </a:xfrm>
          <a:prstGeom prst="rect">
            <a:avLst/>
          </a:prstGeom>
        </p:spPr>
      </p:pic>
      <p:sp>
        <p:nvSpPr>
          <p:cNvPr id="15" name="TextBox 14">
            <a:extLst>
              <a:ext uri="{FF2B5EF4-FFF2-40B4-BE49-F238E27FC236}">
                <a16:creationId xmlns:a16="http://schemas.microsoft.com/office/drawing/2014/main" id="{540B725A-AF14-49D8-8ABE-C98750C5454A}"/>
              </a:ext>
            </a:extLst>
          </p:cNvPr>
          <p:cNvSpPr txBox="1"/>
          <p:nvPr/>
        </p:nvSpPr>
        <p:spPr>
          <a:xfrm>
            <a:off x="4517081" y="2977586"/>
            <a:ext cx="3343551" cy="3145413"/>
          </a:xfrm>
          <a:prstGeom prst="rect">
            <a:avLst/>
          </a:prstGeom>
          <a:noFill/>
        </p:spPr>
        <p:txBody>
          <a:bodyPr wrap="square">
            <a:spAutoFit/>
          </a:bodyPr>
          <a:lstStyle/>
          <a:p>
            <a:pPr marL="285750" marR="0" indent="-285750">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The elements in each filter is the parameters to be determined through the training process (like the weights in ANN). </a:t>
            </a:r>
          </a:p>
          <a:p>
            <a:pPr marL="285750" marR="0" indent="-285750">
              <a:lnSpc>
                <a:spcPct val="107000"/>
              </a:lnSpc>
              <a:spcBef>
                <a:spcPts val="0"/>
              </a:spcBef>
              <a:spcAft>
                <a:spcPts val="800"/>
              </a:spcAft>
              <a:buFont typeface="Arial" panose="020B0604020202020204" pitchFamily="34" charset="0"/>
              <a:buChar char="•"/>
            </a:pP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in this example, if we have a 3x3 filter, then CNN only look at the area of 3x3 in the image at once instead of every grid point.</a:t>
            </a:r>
          </a:p>
        </p:txBody>
      </p:sp>
      <p:sp>
        <p:nvSpPr>
          <p:cNvPr id="17" name="TextBox 16">
            <a:extLst>
              <a:ext uri="{FF2B5EF4-FFF2-40B4-BE49-F238E27FC236}">
                <a16:creationId xmlns:a16="http://schemas.microsoft.com/office/drawing/2014/main" id="{E8CAAB52-68E9-46FE-9976-0105DE734547}"/>
              </a:ext>
            </a:extLst>
          </p:cNvPr>
          <p:cNvSpPr txBox="1"/>
          <p:nvPr/>
        </p:nvSpPr>
        <p:spPr>
          <a:xfrm>
            <a:off x="8325853" y="1601298"/>
            <a:ext cx="2927684" cy="923330"/>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3: Applying the Filter onto the image from the top-left corner:</a:t>
            </a:r>
            <a:endParaRPr lang="en-US" dirty="0">
              <a:solidFill>
                <a:schemeClr val="bg1"/>
              </a:solidFill>
            </a:endParaRPr>
          </a:p>
        </p:txBody>
      </p:sp>
      <p:pic>
        <p:nvPicPr>
          <p:cNvPr id="18" name="Picture 17">
            <a:extLst>
              <a:ext uri="{FF2B5EF4-FFF2-40B4-BE49-F238E27FC236}">
                <a16:creationId xmlns:a16="http://schemas.microsoft.com/office/drawing/2014/main" id="{34EF0BBA-4507-4D91-99CC-C36059101D5B}"/>
              </a:ext>
            </a:extLst>
          </p:cNvPr>
          <p:cNvPicPr/>
          <p:nvPr/>
        </p:nvPicPr>
        <p:blipFill>
          <a:blip r:embed="rId4"/>
          <a:stretch>
            <a:fillRect/>
          </a:stretch>
        </p:blipFill>
        <p:spPr>
          <a:xfrm>
            <a:off x="8362562" y="2723456"/>
            <a:ext cx="3042920" cy="1497965"/>
          </a:xfrm>
          <a:prstGeom prst="rect">
            <a:avLst/>
          </a:prstGeom>
        </p:spPr>
      </p:pic>
    </p:spTree>
    <p:extLst>
      <p:ext uri="{BB962C8B-B14F-4D97-AF65-F5344CB8AC3E}">
        <p14:creationId xmlns:p14="http://schemas.microsoft.com/office/powerpoint/2010/main" val="216025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8F330-2B28-45CB-BFBC-4FF8B6129C8C}"/>
              </a:ext>
            </a:extLst>
          </p:cNvPr>
          <p:cNvSpPr txBox="1"/>
          <p:nvPr/>
        </p:nvSpPr>
        <p:spPr>
          <a:xfrm>
            <a:off x="200527" y="1745677"/>
            <a:ext cx="2927684" cy="923330"/>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3: Applying the Filter onto the image from the top-left corner:</a:t>
            </a:r>
            <a:endParaRPr lang="en-US" dirty="0">
              <a:solidFill>
                <a:schemeClr val="bg1"/>
              </a:solidFill>
            </a:endParaRPr>
          </a:p>
        </p:txBody>
      </p:sp>
      <p:pic>
        <p:nvPicPr>
          <p:cNvPr id="4" name="Picture 3">
            <a:extLst>
              <a:ext uri="{FF2B5EF4-FFF2-40B4-BE49-F238E27FC236}">
                <a16:creationId xmlns:a16="http://schemas.microsoft.com/office/drawing/2014/main" id="{B657E58A-2FB5-43ED-913A-D04B1C9BF210}"/>
              </a:ext>
            </a:extLst>
          </p:cNvPr>
          <p:cNvPicPr/>
          <p:nvPr/>
        </p:nvPicPr>
        <p:blipFill>
          <a:blip r:embed="rId2"/>
          <a:stretch>
            <a:fillRect/>
          </a:stretch>
        </p:blipFill>
        <p:spPr>
          <a:xfrm>
            <a:off x="237236" y="2867835"/>
            <a:ext cx="3042920" cy="1497965"/>
          </a:xfrm>
          <a:prstGeom prst="rect">
            <a:avLst/>
          </a:prstGeom>
        </p:spPr>
      </p:pic>
      <p:sp>
        <p:nvSpPr>
          <p:cNvPr id="5" name="TextBox 4">
            <a:extLst>
              <a:ext uri="{FF2B5EF4-FFF2-40B4-BE49-F238E27FC236}">
                <a16:creationId xmlns:a16="http://schemas.microsoft.com/office/drawing/2014/main" id="{97AF3D19-E958-4650-A12F-F56404DCCBCB}"/>
              </a:ext>
            </a:extLst>
          </p:cNvPr>
          <p:cNvSpPr txBox="1"/>
          <p:nvPr/>
        </p:nvSpPr>
        <p:spPr>
          <a:xfrm>
            <a:off x="3625517" y="1714160"/>
            <a:ext cx="2927684" cy="1200329"/>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4: </a:t>
            </a:r>
            <a:r>
              <a:rPr lang="en-US" dirty="0">
                <a:solidFill>
                  <a:schemeClr val="bg1"/>
                </a:solidFill>
                <a:latin typeface="Calibri" panose="020F0502020204030204" pitchFamily="34" charset="0"/>
                <a:ea typeface="等线" panose="02010600030101010101" pitchFamily="2" charset="-122"/>
                <a:cs typeface="Times New Roman" panose="02020603050405020304" pitchFamily="18" charset="0"/>
              </a:rPr>
              <a:t>G</a:t>
            </a: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enerating the inner product between the filter the corresponding area of the image</a:t>
            </a:r>
            <a:endParaRPr lang="en-US" dirty="0">
              <a:solidFill>
                <a:schemeClr val="bg1"/>
              </a:solidFill>
            </a:endParaRPr>
          </a:p>
        </p:txBody>
      </p:sp>
      <p:pic>
        <p:nvPicPr>
          <p:cNvPr id="20" name="Picture 19">
            <a:extLst>
              <a:ext uri="{FF2B5EF4-FFF2-40B4-BE49-F238E27FC236}">
                <a16:creationId xmlns:a16="http://schemas.microsoft.com/office/drawing/2014/main" id="{28914E8D-5476-4CC8-9ABE-5D0736956AA4}"/>
              </a:ext>
            </a:extLst>
          </p:cNvPr>
          <p:cNvPicPr/>
          <p:nvPr/>
        </p:nvPicPr>
        <p:blipFill>
          <a:blip r:embed="rId3"/>
          <a:stretch>
            <a:fillRect/>
          </a:stretch>
        </p:blipFill>
        <p:spPr>
          <a:xfrm>
            <a:off x="3749041" y="3033426"/>
            <a:ext cx="2804160" cy="1156335"/>
          </a:xfrm>
          <a:prstGeom prst="rect">
            <a:avLst/>
          </a:prstGeom>
        </p:spPr>
      </p:pic>
    </p:spTree>
    <p:extLst>
      <p:ext uri="{BB962C8B-B14F-4D97-AF65-F5344CB8AC3E}">
        <p14:creationId xmlns:p14="http://schemas.microsoft.com/office/powerpoint/2010/main" val="2383944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8F330-2B28-45CB-BFBC-4FF8B6129C8C}"/>
              </a:ext>
            </a:extLst>
          </p:cNvPr>
          <p:cNvSpPr txBox="1"/>
          <p:nvPr/>
        </p:nvSpPr>
        <p:spPr>
          <a:xfrm>
            <a:off x="200527" y="1745677"/>
            <a:ext cx="2927684" cy="923330"/>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3: Applying the Filter onto the image from the top-left corner:</a:t>
            </a:r>
            <a:endParaRPr lang="en-US" dirty="0">
              <a:solidFill>
                <a:schemeClr val="bg1"/>
              </a:solidFill>
            </a:endParaRPr>
          </a:p>
        </p:txBody>
      </p:sp>
      <p:pic>
        <p:nvPicPr>
          <p:cNvPr id="4" name="Picture 3">
            <a:extLst>
              <a:ext uri="{FF2B5EF4-FFF2-40B4-BE49-F238E27FC236}">
                <a16:creationId xmlns:a16="http://schemas.microsoft.com/office/drawing/2014/main" id="{B657E58A-2FB5-43ED-913A-D04B1C9BF210}"/>
              </a:ext>
            </a:extLst>
          </p:cNvPr>
          <p:cNvPicPr/>
          <p:nvPr/>
        </p:nvPicPr>
        <p:blipFill>
          <a:blip r:embed="rId2"/>
          <a:stretch>
            <a:fillRect/>
          </a:stretch>
        </p:blipFill>
        <p:spPr>
          <a:xfrm>
            <a:off x="237236" y="2867835"/>
            <a:ext cx="3042920" cy="1497965"/>
          </a:xfrm>
          <a:prstGeom prst="rect">
            <a:avLst/>
          </a:prstGeom>
        </p:spPr>
      </p:pic>
      <p:sp>
        <p:nvSpPr>
          <p:cNvPr id="5" name="TextBox 4">
            <a:extLst>
              <a:ext uri="{FF2B5EF4-FFF2-40B4-BE49-F238E27FC236}">
                <a16:creationId xmlns:a16="http://schemas.microsoft.com/office/drawing/2014/main" id="{97AF3D19-E958-4650-A12F-F56404DCCBCB}"/>
              </a:ext>
            </a:extLst>
          </p:cNvPr>
          <p:cNvSpPr txBox="1"/>
          <p:nvPr/>
        </p:nvSpPr>
        <p:spPr>
          <a:xfrm>
            <a:off x="3625517" y="1714160"/>
            <a:ext cx="2927684" cy="1200329"/>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4: </a:t>
            </a:r>
            <a:r>
              <a:rPr lang="en-US" dirty="0">
                <a:solidFill>
                  <a:schemeClr val="bg1"/>
                </a:solidFill>
                <a:latin typeface="Calibri" panose="020F0502020204030204" pitchFamily="34" charset="0"/>
                <a:ea typeface="等线" panose="02010600030101010101" pitchFamily="2" charset="-122"/>
                <a:cs typeface="Times New Roman" panose="02020603050405020304" pitchFamily="18" charset="0"/>
              </a:rPr>
              <a:t>G</a:t>
            </a: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enerating the inner product between the filter the corresponding area of the image</a:t>
            </a:r>
            <a:endParaRPr lang="en-US" dirty="0">
              <a:solidFill>
                <a:schemeClr val="bg1"/>
              </a:solidFill>
            </a:endParaRPr>
          </a:p>
        </p:txBody>
      </p:sp>
      <p:pic>
        <p:nvPicPr>
          <p:cNvPr id="20" name="Picture 19">
            <a:extLst>
              <a:ext uri="{FF2B5EF4-FFF2-40B4-BE49-F238E27FC236}">
                <a16:creationId xmlns:a16="http://schemas.microsoft.com/office/drawing/2014/main" id="{28914E8D-5476-4CC8-9ABE-5D0736956AA4}"/>
              </a:ext>
            </a:extLst>
          </p:cNvPr>
          <p:cNvPicPr/>
          <p:nvPr/>
        </p:nvPicPr>
        <p:blipFill>
          <a:blip r:embed="rId3"/>
          <a:stretch>
            <a:fillRect/>
          </a:stretch>
        </p:blipFill>
        <p:spPr>
          <a:xfrm>
            <a:off x="3749041" y="3033426"/>
            <a:ext cx="2804160" cy="1156335"/>
          </a:xfrm>
          <a:prstGeom prst="rect">
            <a:avLst/>
          </a:prstGeom>
        </p:spPr>
      </p:pic>
      <p:pic>
        <p:nvPicPr>
          <p:cNvPr id="23" name="Picture 22">
            <a:extLst>
              <a:ext uri="{FF2B5EF4-FFF2-40B4-BE49-F238E27FC236}">
                <a16:creationId xmlns:a16="http://schemas.microsoft.com/office/drawing/2014/main" id="{B325833D-9280-4564-B9C4-24E8FBA2692E}"/>
              </a:ext>
            </a:extLst>
          </p:cNvPr>
          <p:cNvPicPr/>
          <p:nvPr/>
        </p:nvPicPr>
        <p:blipFill>
          <a:blip r:embed="rId4"/>
          <a:stretch>
            <a:fillRect/>
          </a:stretch>
        </p:blipFill>
        <p:spPr>
          <a:xfrm>
            <a:off x="7275027" y="2068457"/>
            <a:ext cx="2005330" cy="1827530"/>
          </a:xfrm>
          <a:prstGeom prst="rect">
            <a:avLst/>
          </a:prstGeom>
        </p:spPr>
      </p:pic>
      <p:sp>
        <p:nvSpPr>
          <p:cNvPr id="8" name="TextBox 7">
            <a:extLst>
              <a:ext uri="{FF2B5EF4-FFF2-40B4-BE49-F238E27FC236}">
                <a16:creationId xmlns:a16="http://schemas.microsoft.com/office/drawing/2014/main" id="{654C6214-9F62-4093-8EED-97D55513FBC2}"/>
              </a:ext>
            </a:extLst>
          </p:cNvPr>
          <p:cNvSpPr txBox="1"/>
          <p:nvPr/>
        </p:nvSpPr>
        <p:spPr>
          <a:xfrm>
            <a:off x="7174030" y="516002"/>
            <a:ext cx="2927684" cy="1477328"/>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4: moving the filter the entire dataset based on a predefined “stride”, and get the inner product for each movement</a:t>
            </a:r>
            <a:endParaRPr lang="en-US" dirty="0">
              <a:solidFill>
                <a:schemeClr val="bg1"/>
              </a:solidFill>
            </a:endParaRPr>
          </a:p>
        </p:txBody>
      </p:sp>
    </p:spTree>
    <p:extLst>
      <p:ext uri="{BB962C8B-B14F-4D97-AF65-F5344CB8AC3E}">
        <p14:creationId xmlns:p14="http://schemas.microsoft.com/office/powerpoint/2010/main" val="1783440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28F330-2B28-45CB-BFBC-4FF8B6129C8C}"/>
              </a:ext>
            </a:extLst>
          </p:cNvPr>
          <p:cNvSpPr txBox="1"/>
          <p:nvPr/>
        </p:nvSpPr>
        <p:spPr>
          <a:xfrm>
            <a:off x="200527" y="1745677"/>
            <a:ext cx="2927684" cy="923330"/>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3: Applying the Filter onto the image from the top-left corner:</a:t>
            </a:r>
            <a:endParaRPr lang="en-US" dirty="0">
              <a:solidFill>
                <a:schemeClr val="bg1"/>
              </a:solidFill>
            </a:endParaRPr>
          </a:p>
        </p:txBody>
      </p:sp>
      <p:pic>
        <p:nvPicPr>
          <p:cNvPr id="4" name="Picture 3">
            <a:extLst>
              <a:ext uri="{FF2B5EF4-FFF2-40B4-BE49-F238E27FC236}">
                <a16:creationId xmlns:a16="http://schemas.microsoft.com/office/drawing/2014/main" id="{B657E58A-2FB5-43ED-913A-D04B1C9BF210}"/>
              </a:ext>
            </a:extLst>
          </p:cNvPr>
          <p:cNvPicPr/>
          <p:nvPr/>
        </p:nvPicPr>
        <p:blipFill>
          <a:blip r:embed="rId2"/>
          <a:stretch>
            <a:fillRect/>
          </a:stretch>
        </p:blipFill>
        <p:spPr>
          <a:xfrm>
            <a:off x="237236" y="2867835"/>
            <a:ext cx="3042920" cy="1497965"/>
          </a:xfrm>
          <a:prstGeom prst="rect">
            <a:avLst/>
          </a:prstGeom>
        </p:spPr>
      </p:pic>
      <p:sp>
        <p:nvSpPr>
          <p:cNvPr id="5" name="TextBox 4">
            <a:extLst>
              <a:ext uri="{FF2B5EF4-FFF2-40B4-BE49-F238E27FC236}">
                <a16:creationId xmlns:a16="http://schemas.microsoft.com/office/drawing/2014/main" id="{97AF3D19-E958-4650-A12F-F56404DCCBCB}"/>
              </a:ext>
            </a:extLst>
          </p:cNvPr>
          <p:cNvSpPr txBox="1"/>
          <p:nvPr/>
        </p:nvSpPr>
        <p:spPr>
          <a:xfrm>
            <a:off x="3625517" y="1714160"/>
            <a:ext cx="2927684" cy="1200329"/>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Step 3.1: </a:t>
            </a:r>
            <a:r>
              <a:rPr lang="en-US" dirty="0">
                <a:solidFill>
                  <a:schemeClr val="bg1"/>
                </a:solidFill>
                <a:latin typeface="Calibri" panose="020F0502020204030204" pitchFamily="34" charset="0"/>
                <a:ea typeface="等线" panose="02010600030101010101" pitchFamily="2" charset="-122"/>
                <a:cs typeface="Times New Roman" panose="02020603050405020304" pitchFamily="18" charset="0"/>
              </a:rPr>
              <a:t>G</a:t>
            </a: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enerating the inner product between the filter the corresponding area of the image</a:t>
            </a:r>
            <a:endParaRPr lang="en-US" dirty="0">
              <a:solidFill>
                <a:schemeClr val="bg1"/>
              </a:solidFill>
            </a:endParaRPr>
          </a:p>
        </p:txBody>
      </p:sp>
      <p:pic>
        <p:nvPicPr>
          <p:cNvPr id="20" name="Picture 19">
            <a:extLst>
              <a:ext uri="{FF2B5EF4-FFF2-40B4-BE49-F238E27FC236}">
                <a16:creationId xmlns:a16="http://schemas.microsoft.com/office/drawing/2014/main" id="{28914E8D-5476-4CC8-9ABE-5D0736956AA4}"/>
              </a:ext>
            </a:extLst>
          </p:cNvPr>
          <p:cNvPicPr/>
          <p:nvPr/>
        </p:nvPicPr>
        <p:blipFill>
          <a:blip r:embed="rId3"/>
          <a:stretch>
            <a:fillRect/>
          </a:stretch>
        </p:blipFill>
        <p:spPr>
          <a:xfrm>
            <a:off x="3749041" y="3033426"/>
            <a:ext cx="2804160" cy="1156335"/>
          </a:xfrm>
          <a:prstGeom prst="rect">
            <a:avLst/>
          </a:prstGeom>
        </p:spPr>
      </p:pic>
      <p:pic>
        <p:nvPicPr>
          <p:cNvPr id="23" name="Picture 22">
            <a:extLst>
              <a:ext uri="{FF2B5EF4-FFF2-40B4-BE49-F238E27FC236}">
                <a16:creationId xmlns:a16="http://schemas.microsoft.com/office/drawing/2014/main" id="{B325833D-9280-4564-B9C4-24E8FBA2692E}"/>
              </a:ext>
            </a:extLst>
          </p:cNvPr>
          <p:cNvPicPr/>
          <p:nvPr/>
        </p:nvPicPr>
        <p:blipFill>
          <a:blip r:embed="rId4"/>
          <a:stretch>
            <a:fillRect/>
          </a:stretch>
        </p:blipFill>
        <p:spPr>
          <a:xfrm>
            <a:off x="7275027" y="2068457"/>
            <a:ext cx="2005330" cy="1827530"/>
          </a:xfrm>
          <a:prstGeom prst="rect">
            <a:avLst/>
          </a:prstGeom>
        </p:spPr>
      </p:pic>
      <p:sp>
        <p:nvSpPr>
          <p:cNvPr id="8" name="TextBox 7">
            <a:extLst>
              <a:ext uri="{FF2B5EF4-FFF2-40B4-BE49-F238E27FC236}">
                <a16:creationId xmlns:a16="http://schemas.microsoft.com/office/drawing/2014/main" id="{654C6214-9F62-4093-8EED-97D55513FBC2}"/>
              </a:ext>
            </a:extLst>
          </p:cNvPr>
          <p:cNvSpPr txBox="1"/>
          <p:nvPr/>
        </p:nvSpPr>
        <p:spPr>
          <a:xfrm>
            <a:off x="7174030" y="516002"/>
            <a:ext cx="2927684" cy="1477328"/>
          </a:xfrm>
          <a:prstGeom prst="rect">
            <a:avLst/>
          </a:prstGeom>
          <a:noFill/>
        </p:spPr>
        <p:txBody>
          <a:bodyPr wrap="square">
            <a:spAutoFit/>
          </a:bodyPr>
          <a:lstStyle/>
          <a:p>
            <a:r>
              <a:rPr lang="en-US" sz="1800" b="1" u="sng" dirty="0">
                <a:solidFill>
                  <a:srgbClr val="00B050"/>
                </a:solidFill>
                <a:effectLst/>
                <a:latin typeface="Calibri" panose="020F0502020204030204" pitchFamily="34" charset="0"/>
                <a:ea typeface="等线" panose="02010600030101010101" pitchFamily="2" charset="-122"/>
                <a:cs typeface="Times New Roman" panose="02020603050405020304" pitchFamily="18" charset="0"/>
              </a:rPr>
              <a:t>Step 4</a:t>
            </a: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 moving the filter the entire dataset based on a predefined “stride”, and get the inner product for each movement</a:t>
            </a:r>
            <a:endParaRPr lang="en-US" dirty="0">
              <a:solidFill>
                <a:schemeClr val="bg1"/>
              </a:solidFill>
            </a:endParaRPr>
          </a:p>
        </p:txBody>
      </p:sp>
      <p:pic>
        <p:nvPicPr>
          <p:cNvPr id="25" name="Picture 24">
            <a:extLst>
              <a:ext uri="{FF2B5EF4-FFF2-40B4-BE49-F238E27FC236}">
                <a16:creationId xmlns:a16="http://schemas.microsoft.com/office/drawing/2014/main" id="{3C9B192F-39EB-4C79-AEF0-366659DF7235}"/>
              </a:ext>
            </a:extLst>
          </p:cNvPr>
          <p:cNvPicPr/>
          <p:nvPr/>
        </p:nvPicPr>
        <p:blipFill>
          <a:blip r:embed="rId5"/>
          <a:stretch>
            <a:fillRect/>
          </a:stretch>
        </p:blipFill>
        <p:spPr>
          <a:xfrm>
            <a:off x="7318930" y="4189761"/>
            <a:ext cx="3785602" cy="1827530"/>
          </a:xfrm>
          <a:prstGeom prst="rect">
            <a:avLst/>
          </a:prstGeom>
        </p:spPr>
      </p:pic>
      <p:sp>
        <p:nvSpPr>
          <p:cNvPr id="26" name="TextBox 25">
            <a:extLst>
              <a:ext uri="{FF2B5EF4-FFF2-40B4-BE49-F238E27FC236}">
                <a16:creationId xmlns:a16="http://schemas.microsoft.com/office/drawing/2014/main" id="{B3B86336-A437-4D92-8A63-65968067A997}"/>
              </a:ext>
            </a:extLst>
          </p:cNvPr>
          <p:cNvSpPr txBox="1"/>
          <p:nvPr/>
        </p:nvSpPr>
        <p:spPr>
          <a:xfrm>
            <a:off x="9392653" y="2406849"/>
            <a:ext cx="2598820" cy="1636025"/>
          </a:xfrm>
          <a:prstGeom prst="rect">
            <a:avLst/>
          </a:prstGeom>
          <a:noFill/>
        </p:spPr>
        <p:txBody>
          <a:bodyPr wrap="square">
            <a:spAutoFit/>
          </a:bodyPr>
          <a:lstStyle/>
          <a:p>
            <a:pPr marL="0" marR="0">
              <a:lnSpc>
                <a:spcPct val="107000"/>
              </a:lnSpc>
              <a:spcBef>
                <a:spcPts val="0"/>
              </a:spcBef>
              <a:spcAft>
                <a:spcPts val="800"/>
              </a:spcAft>
            </a:pPr>
            <a:r>
              <a:rPr lang="en-US" sz="11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the purpose of this filter is to detect if there is similar pattern of the filter in the image. The higher number in the inner product matrix usually means the higher similarity between the filter and the corresponding area of image</a:t>
            </a:r>
          </a:p>
          <a:p>
            <a:pPr marL="0" marR="0">
              <a:lnSpc>
                <a:spcPct val="107000"/>
              </a:lnSpc>
              <a:spcBef>
                <a:spcPts val="0"/>
              </a:spcBef>
              <a:spcAft>
                <a:spcPts val="800"/>
              </a:spcAft>
            </a:pPr>
            <a:r>
              <a:rPr lang="en-US" sz="11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Note that in a CNN there are usually a dozen of filters.</a:t>
            </a:r>
          </a:p>
        </p:txBody>
      </p:sp>
    </p:spTree>
    <p:extLst>
      <p:ext uri="{BB962C8B-B14F-4D97-AF65-F5344CB8AC3E}">
        <p14:creationId xmlns:p14="http://schemas.microsoft.com/office/powerpoint/2010/main" val="190994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9B40B-D547-410B-9F28-C55C1CA470EB}"/>
              </a:ext>
            </a:extLst>
          </p:cNvPr>
          <p:cNvPicPr/>
          <p:nvPr/>
        </p:nvPicPr>
        <p:blipFill>
          <a:blip r:embed="rId2"/>
          <a:stretch>
            <a:fillRect/>
          </a:stretch>
        </p:blipFill>
        <p:spPr>
          <a:xfrm>
            <a:off x="171949" y="1973177"/>
            <a:ext cx="2739693" cy="1997244"/>
          </a:xfrm>
          <a:prstGeom prst="rect">
            <a:avLst/>
          </a:prstGeom>
        </p:spPr>
      </p:pic>
      <p:sp>
        <p:nvSpPr>
          <p:cNvPr id="13" name="TextBox 12">
            <a:extLst>
              <a:ext uri="{FF2B5EF4-FFF2-40B4-BE49-F238E27FC236}">
                <a16:creationId xmlns:a16="http://schemas.microsoft.com/office/drawing/2014/main" id="{C3CB083A-F185-4CCB-87F6-A887D33C069A}"/>
              </a:ext>
            </a:extLst>
          </p:cNvPr>
          <p:cNvSpPr txBox="1"/>
          <p:nvPr/>
        </p:nvSpPr>
        <p:spPr>
          <a:xfrm>
            <a:off x="1089669" y="4039851"/>
            <a:ext cx="1072693"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6x6 data</a:t>
            </a:r>
            <a:endParaRPr lang="en-US" dirty="0"/>
          </a:p>
        </p:txBody>
      </p:sp>
      <p:pic>
        <p:nvPicPr>
          <p:cNvPr id="7" name="Picture 6">
            <a:extLst>
              <a:ext uri="{FF2B5EF4-FFF2-40B4-BE49-F238E27FC236}">
                <a16:creationId xmlns:a16="http://schemas.microsoft.com/office/drawing/2014/main" id="{C3F7B239-5407-4616-8C0B-29D31309E3FA}"/>
              </a:ext>
            </a:extLst>
          </p:cNvPr>
          <p:cNvPicPr>
            <a:picLocks noChangeAspect="1"/>
          </p:cNvPicPr>
          <p:nvPr/>
        </p:nvPicPr>
        <p:blipFill>
          <a:blip r:embed="rId3"/>
          <a:stretch>
            <a:fillRect/>
          </a:stretch>
        </p:blipFill>
        <p:spPr>
          <a:xfrm>
            <a:off x="3796139" y="2282529"/>
            <a:ext cx="1610051" cy="1378540"/>
          </a:xfrm>
          <a:prstGeom prst="rect">
            <a:avLst/>
          </a:prstGeom>
        </p:spPr>
      </p:pic>
      <p:sp>
        <p:nvSpPr>
          <p:cNvPr id="9" name="TextBox 8">
            <a:extLst>
              <a:ext uri="{FF2B5EF4-FFF2-40B4-BE49-F238E27FC236}">
                <a16:creationId xmlns:a16="http://schemas.microsoft.com/office/drawing/2014/main" id="{7EB9E3B5-B1D7-4219-ADF8-9DAB5B4A6257}"/>
              </a:ext>
            </a:extLst>
          </p:cNvPr>
          <p:cNvSpPr txBox="1"/>
          <p:nvPr/>
        </p:nvSpPr>
        <p:spPr>
          <a:xfrm>
            <a:off x="4195010" y="3661069"/>
            <a:ext cx="1072693" cy="369332"/>
          </a:xfrm>
          <a:prstGeom prst="rect">
            <a:avLst/>
          </a:prstGeom>
          <a:noFill/>
        </p:spPr>
        <p:txBody>
          <a:bodyPr wrap="square">
            <a:spAutoFit/>
          </a:bodyPr>
          <a:lstStyle/>
          <a:p>
            <a:r>
              <a:rPr lang="en-US" dirty="0">
                <a:solidFill>
                  <a:schemeClr val="bg1"/>
                </a:solidFill>
                <a:latin typeface="Calibri" panose="020F0502020204030204" pitchFamily="34" charset="0"/>
                <a:ea typeface="等线" panose="02010600030101010101" pitchFamily="2" charset="-122"/>
                <a:cs typeface="Times New Roman" panose="02020603050405020304" pitchFamily="18" charset="0"/>
              </a:rPr>
              <a:t>4</a:t>
            </a: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x4 data</a:t>
            </a:r>
            <a:endParaRPr lang="en-US" dirty="0"/>
          </a:p>
        </p:txBody>
      </p:sp>
      <p:sp>
        <p:nvSpPr>
          <p:cNvPr id="2" name="TextBox 1">
            <a:extLst>
              <a:ext uri="{FF2B5EF4-FFF2-40B4-BE49-F238E27FC236}">
                <a16:creationId xmlns:a16="http://schemas.microsoft.com/office/drawing/2014/main" id="{000EB2C0-05C3-DA4C-9299-BD50ABC6E35F}"/>
              </a:ext>
            </a:extLst>
          </p:cNvPr>
          <p:cNvSpPr txBox="1"/>
          <p:nvPr/>
        </p:nvSpPr>
        <p:spPr>
          <a:xfrm>
            <a:off x="660399" y="4976560"/>
            <a:ext cx="1807867" cy="369332"/>
          </a:xfrm>
          <a:prstGeom prst="rect">
            <a:avLst/>
          </a:prstGeom>
          <a:noFill/>
        </p:spPr>
        <p:txBody>
          <a:bodyPr wrap="none" rtlCol="0">
            <a:spAutoFit/>
          </a:bodyPr>
          <a:lstStyle/>
          <a:p>
            <a:r>
              <a:rPr lang="en-US" dirty="0">
                <a:solidFill>
                  <a:schemeClr val="bg1"/>
                </a:solidFill>
              </a:rPr>
              <a:t>Input data matrix</a:t>
            </a:r>
          </a:p>
        </p:txBody>
      </p:sp>
      <p:sp>
        <p:nvSpPr>
          <p:cNvPr id="4" name="Rectangle 3">
            <a:extLst>
              <a:ext uri="{FF2B5EF4-FFF2-40B4-BE49-F238E27FC236}">
                <a16:creationId xmlns:a16="http://schemas.microsoft.com/office/drawing/2014/main" id="{3578CE46-3E5E-3E44-A8A4-96217CF4DFDB}"/>
              </a:ext>
            </a:extLst>
          </p:cNvPr>
          <p:cNvSpPr/>
          <p:nvPr/>
        </p:nvSpPr>
        <p:spPr>
          <a:xfrm>
            <a:off x="3572893" y="4716443"/>
            <a:ext cx="2056542" cy="646331"/>
          </a:xfrm>
          <a:prstGeom prst="rect">
            <a:avLst/>
          </a:prstGeom>
        </p:spPr>
        <p:txBody>
          <a:bodyPr wrap="square">
            <a:spAutoFit/>
          </a:bodyPr>
          <a:lstStyle/>
          <a:p>
            <a:pPr algn="ctr"/>
            <a:r>
              <a:rPr lang="en-US" dirty="0">
                <a:solidFill>
                  <a:schemeClr val="bg1"/>
                </a:solidFill>
              </a:rPr>
              <a:t>The inner product matrix from a filter</a:t>
            </a:r>
          </a:p>
        </p:txBody>
      </p:sp>
      <p:cxnSp>
        <p:nvCxnSpPr>
          <p:cNvPr id="6" name="Straight Arrow Connector 5">
            <a:extLst>
              <a:ext uri="{FF2B5EF4-FFF2-40B4-BE49-F238E27FC236}">
                <a16:creationId xmlns:a16="http://schemas.microsoft.com/office/drawing/2014/main" id="{FCEEC57B-00B7-324D-9841-E5FBA59FA9EE}"/>
              </a:ext>
            </a:extLst>
          </p:cNvPr>
          <p:cNvCxnSpPr/>
          <p:nvPr/>
        </p:nvCxnSpPr>
        <p:spPr>
          <a:xfrm flipV="1">
            <a:off x="4601164" y="4224517"/>
            <a:ext cx="0" cy="3156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8CF2685-0A85-5841-A228-5D38E21C93B9}"/>
              </a:ext>
            </a:extLst>
          </p:cNvPr>
          <p:cNvCxnSpPr/>
          <p:nvPr/>
        </p:nvCxnSpPr>
        <p:spPr>
          <a:xfrm flipV="1">
            <a:off x="1564333" y="4540195"/>
            <a:ext cx="0" cy="3156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5996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69B40B-D547-410B-9F28-C55C1CA470EB}"/>
              </a:ext>
            </a:extLst>
          </p:cNvPr>
          <p:cNvPicPr/>
          <p:nvPr/>
        </p:nvPicPr>
        <p:blipFill>
          <a:blip r:embed="rId2"/>
          <a:stretch>
            <a:fillRect/>
          </a:stretch>
        </p:blipFill>
        <p:spPr>
          <a:xfrm>
            <a:off x="171949" y="1973177"/>
            <a:ext cx="2739693" cy="1997244"/>
          </a:xfrm>
          <a:prstGeom prst="rect">
            <a:avLst/>
          </a:prstGeom>
        </p:spPr>
      </p:pic>
      <p:sp>
        <p:nvSpPr>
          <p:cNvPr id="13" name="TextBox 12">
            <a:extLst>
              <a:ext uri="{FF2B5EF4-FFF2-40B4-BE49-F238E27FC236}">
                <a16:creationId xmlns:a16="http://schemas.microsoft.com/office/drawing/2014/main" id="{C3CB083A-F185-4CCB-87F6-A887D33C069A}"/>
              </a:ext>
            </a:extLst>
          </p:cNvPr>
          <p:cNvSpPr txBox="1"/>
          <p:nvPr/>
        </p:nvSpPr>
        <p:spPr>
          <a:xfrm>
            <a:off x="1089669" y="4039851"/>
            <a:ext cx="1072693" cy="369332"/>
          </a:xfrm>
          <a:prstGeom prst="rect">
            <a:avLst/>
          </a:prstGeom>
          <a:noFill/>
        </p:spPr>
        <p:txBody>
          <a:bodyPr wrap="square">
            <a:spAutoFit/>
          </a:bodyPr>
          <a:lstStyle/>
          <a:p>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6x6 data</a:t>
            </a:r>
            <a:endParaRPr lang="en-US" dirty="0"/>
          </a:p>
        </p:txBody>
      </p:sp>
      <p:pic>
        <p:nvPicPr>
          <p:cNvPr id="7" name="Picture 6">
            <a:extLst>
              <a:ext uri="{FF2B5EF4-FFF2-40B4-BE49-F238E27FC236}">
                <a16:creationId xmlns:a16="http://schemas.microsoft.com/office/drawing/2014/main" id="{C3F7B239-5407-4616-8C0B-29D31309E3FA}"/>
              </a:ext>
            </a:extLst>
          </p:cNvPr>
          <p:cNvPicPr>
            <a:picLocks noChangeAspect="1"/>
          </p:cNvPicPr>
          <p:nvPr/>
        </p:nvPicPr>
        <p:blipFill>
          <a:blip r:embed="rId3"/>
          <a:stretch>
            <a:fillRect/>
          </a:stretch>
        </p:blipFill>
        <p:spPr>
          <a:xfrm>
            <a:off x="3796139" y="2282529"/>
            <a:ext cx="1610051" cy="1378540"/>
          </a:xfrm>
          <a:prstGeom prst="rect">
            <a:avLst/>
          </a:prstGeom>
        </p:spPr>
      </p:pic>
      <p:sp>
        <p:nvSpPr>
          <p:cNvPr id="9" name="TextBox 8">
            <a:extLst>
              <a:ext uri="{FF2B5EF4-FFF2-40B4-BE49-F238E27FC236}">
                <a16:creationId xmlns:a16="http://schemas.microsoft.com/office/drawing/2014/main" id="{7EB9E3B5-B1D7-4219-ADF8-9DAB5B4A6257}"/>
              </a:ext>
            </a:extLst>
          </p:cNvPr>
          <p:cNvSpPr txBox="1"/>
          <p:nvPr/>
        </p:nvSpPr>
        <p:spPr>
          <a:xfrm>
            <a:off x="4195010" y="3661069"/>
            <a:ext cx="1072693" cy="369332"/>
          </a:xfrm>
          <a:prstGeom prst="rect">
            <a:avLst/>
          </a:prstGeom>
          <a:noFill/>
        </p:spPr>
        <p:txBody>
          <a:bodyPr wrap="square">
            <a:spAutoFit/>
          </a:bodyPr>
          <a:lstStyle/>
          <a:p>
            <a:r>
              <a:rPr lang="en-US" dirty="0">
                <a:solidFill>
                  <a:schemeClr val="bg1"/>
                </a:solidFill>
                <a:latin typeface="Calibri" panose="020F0502020204030204" pitchFamily="34" charset="0"/>
                <a:ea typeface="等线" panose="02010600030101010101" pitchFamily="2" charset="-122"/>
                <a:cs typeface="Times New Roman" panose="02020603050405020304" pitchFamily="18" charset="0"/>
              </a:rPr>
              <a:t>4</a:t>
            </a:r>
            <a:r>
              <a:rPr lang="en-US" sz="1800" dirty="0">
                <a:solidFill>
                  <a:schemeClr val="bg1"/>
                </a:solidFill>
                <a:effectLst/>
                <a:latin typeface="Calibri" panose="020F0502020204030204" pitchFamily="34" charset="0"/>
                <a:ea typeface="等线" panose="02010600030101010101" pitchFamily="2" charset="-122"/>
                <a:cs typeface="Times New Roman" panose="02020603050405020304" pitchFamily="18" charset="0"/>
              </a:rPr>
              <a:t>x4 data</a:t>
            </a:r>
            <a:endParaRPr lang="en-US" dirty="0"/>
          </a:p>
        </p:txBody>
      </p:sp>
      <p:pic>
        <p:nvPicPr>
          <p:cNvPr id="11" name="Picture 10">
            <a:extLst>
              <a:ext uri="{FF2B5EF4-FFF2-40B4-BE49-F238E27FC236}">
                <a16:creationId xmlns:a16="http://schemas.microsoft.com/office/drawing/2014/main" id="{14CF1157-1FC3-4EEE-9C81-2469590E271B}"/>
              </a:ext>
            </a:extLst>
          </p:cNvPr>
          <p:cNvPicPr>
            <a:picLocks noChangeAspect="1"/>
          </p:cNvPicPr>
          <p:nvPr/>
        </p:nvPicPr>
        <p:blipFill>
          <a:blip r:embed="rId3"/>
          <a:stretch>
            <a:fillRect/>
          </a:stretch>
        </p:blipFill>
        <p:spPr>
          <a:xfrm>
            <a:off x="6096000" y="2282529"/>
            <a:ext cx="1610051" cy="1378540"/>
          </a:xfrm>
          <a:prstGeom prst="rect">
            <a:avLst/>
          </a:prstGeom>
        </p:spPr>
      </p:pic>
      <p:sp>
        <p:nvSpPr>
          <p:cNvPr id="12" name="Rectangle 11">
            <a:extLst>
              <a:ext uri="{FF2B5EF4-FFF2-40B4-BE49-F238E27FC236}">
                <a16:creationId xmlns:a16="http://schemas.microsoft.com/office/drawing/2014/main" id="{E073F251-DD41-4282-B02B-9E91C2052904}"/>
              </a:ext>
            </a:extLst>
          </p:cNvPr>
          <p:cNvSpPr/>
          <p:nvPr/>
        </p:nvSpPr>
        <p:spPr>
          <a:xfrm>
            <a:off x="6096000" y="2298572"/>
            <a:ext cx="826168" cy="6692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10816B9-2D6A-4734-BADE-AD6916B634FD}"/>
              </a:ext>
            </a:extLst>
          </p:cNvPr>
          <p:cNvSpPr txBox="1"/>
          <p:nvPr/>
        </p:nvSpPr>
        <p:spPr>
          <a:xfrm>
            <a:off x="6509084" y="3661069"/>
            <a:ext cx="886781" cy="369332"/>
          </a:xfrm>
          <a:prstGeom prst="rect">
            <a:avLst/>
          </a:prstGeom>
          <a:noFill/>
        </p:spPr>
        <p:txBody>
          <a:bodyPr wrap="none" rtlCol="0">
            <a:spAutoFit/>
          </a:bodyPr>
          <a:lstStyle/>
          <a:p>
            <a:r>
              <a:rPr lang="en-US" dirty="0">
                <a:solidFill>
                  <a:schemeClr val="bg1"/>
                </a:solidFill>
              </a:rPr>
              <a:t>pooling</a:t>
            </a:r>
          </a:p>
        </p:txBody>
      </p:sp>
      <p:sp>
        <p:nvSpPr>
          <p:cNvPr id="10" name="TextBox 9">
            <a:extLst>
              <a:ext uri="{FF2B5EF4-FFF2-40B4-BE49-F238E27FC236}">
                <a16:creationId xmlns:a16="http://schemas.microsoft.com/office/drawing/2014/main" id="{AD0609B3-64DF-354C-AF26-70DDB4D96367}"/>
              </a:ext>
            </a:extLst>
          </p:cNvPr>
          <p:cNvSpPr txBox="1"/>
          <p:nvPr/>
        </p:nvSpPr>
        <p:spPr>
          <a:xfrm>
            <a:off x="660399" y="4976560"/>
            <a:ext cx="1807867" cy="369332"/>
          </a:xfrm>
          <a:prstGeom prst="rect">
            <a:avLst/>
          </a:prstGeom>
          <a:noFill/>
        </p:spPr>
        <p:txBody>
          <a:bodyPr wrap="none" rtlCol="0">
            <a:spAutoFit/>
          </a:bodyPr>
          <a:lstStyle/>
          <a:p>
            <a:r>
              <a:rPr lang="en-US" dirty="0">
                <a:solidFill>
                  <a:schemeClr val="bg1"/>
                </a:solidFill>
              </a:rPr>
              <a:t>Input data matrix</a:t>
            </a:r>
          </a:p>
        </p:txBody>
      </p:sp>
      <p:sp>
        <p:nvSpPr>
          <p:cNvPr id="15" name="Rectangle 14">
            <a:extLst>
              <a:ext uri="{FF2B5EF4-FFF2-40B4-BE49-F238E27FC236}">
                <a16:creationId xmlns:a16="http://schemas.microsoft.com/office/drawing/2014/main" id="{7257491C-5A73-A247-8EC8-9E8C6A082EA6}"/>
              </a:ext>
            </a:extLst>
          </p:cNvPr>
          <p:cNvSpPr/>
          <p:nvPr/>
        </p:nvSpPr>
        <p:spPr>
          <a:xfrm>
            <a:off x="3572893" y="4716443"/>
            <a:ext cx="2056542" cy="646331"/>
          </a:xfrm>
          <a:prstGeom prst="rect">
            <a:avLst/>
          </a:prstGeom>
        </p:spPr>
        <p:txBody>
          <a:bodyPr wrap="square">
            <a:spAutoFit/>
          </a:bodyPr>
          <a:lstStyle/>
          <a:p>
            <a:pPr algn="ctr"/>
            <a:r>
              <a:rPr lang="en-US" dirty="0">
                <a:solidFill>
                  <a:schemeClr val="bg1"/>
                </a:solidFill>
              </a:rPr>
              <a:t>The inner product matrix from a filter</a:t>
            </a:r>
          </a:p>
        </p:txBody>
      </p:sp>
      <p:cxnSp>
        <p:nvCxnSpPr>
          <p:cNvPr id="16" name="Straight Arrow Connector 15">
            <a:extLst>
              <a:ext uri="{FF2B5EF4-FFF2-40B4-BE49-F238E27FC236}">
                <a16:creationId xmlns:a16="http://schemas.microsoft.com/office/drawing/2014/main" id="{FE9EF7E5-0301-4643-8AAE-5F07985E345E}"/>
              </a:ext>
            </a:extLst>
          </p:cNvPr>
          <p:cNvCxnSpPr/>
          <p:nvPr/>
        </p:nvCxnSpPr>
        <p:spPr>
          <a:xfrm flipV="1">
            <a:off x="4601164" y="4224517"/>
            <a:ext cx="0" cy="3156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C7EA39-2F90-4944-9C98-0D39AD67D985}"/>
              </a:ext>
            </a:extLst>
          </p:cNvPr>
          <p:cNvCxnSpPr/>
          <p:nvPr/>
        </p:nvCxnSpPr>
        <p:spPr>
          <a:xfrm flipV="1">
            <a:off x="1564333" y="4540195"/>
            <a:ext cx="0" cy="3156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504AB18-CDBE-E641-827C-D51D7255B108}"/>
              </a:ext>
            </a:extLst>
          </p:cNvPr>
          <p:cNvSpPr/>
          <p:nvPr/>
        </p:nvSpPr>
        <p:spPr>
          <a:xfrm>
            <a:off x="6158392" y="4714069"/>
            <a:ext cx="2056542" cy="923330"/>
          </a:xfrm>
          <a:prstGeom prst="rect">
            <a:avLst/>
          </a:prstGeom>
        </p:spPr>
        <p:txBody>
          <a:bodyPr wrap="square">
            <a:spAutoFit/>
          </a:bodyPr>
          <a:lstStyle/>
          <a:p>
            <a:pPr algn="ctr"/>
            <a:r>
              <a:rPr lang="en-US" dirty="0">
                <a:solidFill>
                  <a:schemeClr val="bg1"/>
                </a:solidFill>
              </a:rPr>
              <a:t>Using ”pooling” to reduce the size of the inner product</a:t>
            </a:r>
          </a:p>
        </p:txBody>
      </p:sp>
      <p:cxnSp>
        <p:nvCxnSpPr>
          <p:cNvPr id="19" name="Straight Arrow Connector 18">
            <a:extLst>
              <a:ext uri="{FF2B5EF4-FFF2-40B4-BE49-F238E27FC236}">
                <a16:creationId xmlns:a16="http://schemas.microsoft.com/office/drawing/2014/main" id="{C2657DBF-9436-1B44-BB55-ED1D549BC917}"/>
              </a:ext>
            </a:extLst>
          </p:cNvPr>
          <p:cNvCxnSpPr/>
          <p:nvPr/>
        </p:nvCxnSpPr>
        <p:spPr>
          <a:xfrm flipV="1">
            <a:off x="6952474" y="4154281"/>
            <a:ext cx="0" cy="31567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991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2294</Words>
  <Application>Microsoft Office PowerPoint</Application>
  <PresentationFormat>Widescreen</PresentationFormat>
  <Paragraphs>593</Paragraphs>
  <Slides>30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Arial</vt:lpstr>
      <vt:lpstr>Calibri</vt:lpstr>
      <vt:lpstr>Calibri Light</vt:lpstr>
      <vt:lpstr>Cambria Math</vt:lpstr>
      <vt:lpstr>Charter</vt:lpstr>
      <vt:lpstr>Charter</vt:lpstr>
      <vt:lpstr>Menlo</vt:lpstr>
      <vt:lpstr>Merriweather</vt:lpstr>
      <vt:lpstr>system-ui</vt:lpstr>
      <vt:lpstr>var(--font-1)</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Sijin Zhang</dc:creator>
  <cp:lastModifiedBy>Sijin Zhang</cp:lastModifiedBy>
  <cp:revision>1</cp:revision>
  <dcterms:created xsi:type="dcterms:W3CDTF">2022-06-04T07:21:52Z</dcterms:created>
  <dcterms:modified xsi:type="dcterms:W3CDTF">2022-06-04T07:22:24Z</dcterms:modified>
</cp:coreProperties>
</file>