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3" r:id="rId2"/>
    <p:sldId id="474" r:id="rId3"/>
    <p:sldId id="477" r:id="rId4"/>
    <p:sldId id="475" r:id="rId5"/>
    <p:sldId id="476" r:id="rId6"/>
    <p:sldId id="478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9B3C-FF53-4311-BF56-E45B441B2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49C0B-1432-46F3-A7E2-25BA6C620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B685-FF2B-4A6C-A524-A106F310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F7EA-B102-4766-A865-D34CE27A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51FC-D4A7-4268-85D1-B1A9A5BF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58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905C-7F63-4CFF-9187-A4AD98D2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8544-672C-4478-8B9B-3C04A221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ADE6-5126-4059-83B9-4A3F49C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742E-0301-4BDD-A638-E6901757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513A-B56C-4A4F-A8C3-A3A9EC24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851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6636D-A594-4B6D-83B3-779CC8772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F4E3E-4F21-43C4-A588-262AC7B2D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F6C5-2892-44F4-9DFB-D4694E73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535E-0448-4261-8AD0-51E92C7C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1DC0-F497-48ED-B33C-0D02981C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598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337-9D28-4E97-BEC7-301539E7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E775-967A-4E6C-88AB-34AD8E12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6277-8B81-44FE-98CD-88452F20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F9D1-D57D-420D-A3C9-6E4CA530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5911-2108-4CB8-87BC-A8C55059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035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5A8C-EB6B-4D87-B71A-7B981BFA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4EFB-6A4E-4589-8315-3928F0BB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C8BE-CF5A-48D9-B40D-5BE527F8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40DA-CE90-4D30-AECA-65593372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31AC-1B3B-47D0-8ED0-4F41FAA3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966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E299-CDD1-4F21-A6A6-A90CE168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3663-1FF0-4982-872C-5674769EB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7DD7D-E07E-4696-A287-88E76257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B736-AC02-40F3-AE16-4E1DA6CD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A909C-6C62-4C91-83C0-1AB38CEA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BA30-1373-412F-8D1B-58FEB26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73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DE22-F69C-4EF8-A419-8ABF5939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942B-6820-44A8-A83E-23440DE4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99B7F-2B25-4E39-BF82-87EB1756F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EFBA7-BDEC-46AF-A185-315004DD2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A2F16-0FDC-4A17-9BD1-4C353CE5A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B1CF7-5147-4D41-B885-D1D98CB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6CECD-75A5-4C51-88FB-A6F4ECF3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DB5AE-1C43-4E2D-82CD-245C0B3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864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3467-BA53-426D-88C1-45A81548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A803E-247B-4762-AA13-0C9B59B1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E32CA-451F-409A-A232-F0DB0705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8A027-125E-47C4-AA9D-3A168928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268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59C87-7CC8-4BA1-9C8A-C9831F92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46B36-E792-4544-A4B9-38594639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7259C-D5B0-4580-AD01-553F06CF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72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59C6-E526-4B51-8CAB-599ED864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2C26-39E4-4795-AC19-1EB348437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9C00-982D-4D5A-AA3B-E42306D3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5AE9-1C0A-432A-812D-C649952E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D598-2CB4-4BAD-8E4E-687192E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0236-A847-4B5F-9702-214F48AA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331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DF89-CBA6-4016-8E67-C22A4F0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F27E-F8AF-427D-B561-17E9AD819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4EB4E-149D-4686-B092-5D497BC5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4394-8259-4FE3-AE18-6A82E313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21F7-33F3-4836-9221-13855934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1FED0-45A2-4828-AAB0-D13C1F7B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9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D6541-5F6B-40E6-B70D-716CFF03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42ED0-EC09-4930-AF0A-0405A34F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32D0-7331-49E4-B9CD-75AD41E39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8214-6F48-46F6-ACAD-A718FB3BDF4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C9C1-8048-46C4-BB5E-906BE9BA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D24D-D915-4121-9FC9-C4E30A0B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58D9-C271-4C9A-81FE-F91E765F00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93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8" Type="http://schemas.openxmlformats.org/officeDocument/2006/relationships/image" Target="../media/image136.png"/><Relationship Id="rId26" Type="http://schemas.openxmlformats.org/officeDocument/2006/relationships/image" Target="../media/image141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5.png"/><Relationship Id="rId25" Type="http://schemas.openxmlformats.org/officeDocument/2006/relationships/image" Target="../media/image139.png"/><Relationship Id="rId2" Type="http://schemas.openxmlformats.org/officeDocument/2006/relationships/image" Target="../media/image120.png"/><Relationship Id="rId20" Type="http://schemas.openxmlformats.org/officeDocument/2006/relationships/image" Target="../media/image1400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9.png"/><Relationship Id="rId23" Type="http://schemas.openxmlformats.org/officeDocument/2006/relationships/image" Target="../media/image146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22" Type="http://schemas.openxmlformats.org/officeDocument/2006/relationships/image" Target="../media/image1420.png"/><Relationship Id="rId27" Type="http://schemas.openxmlformats.org/officeDocument/2006/relationships/image" Target="../media/image143.png"/><Relationship Id="rId30" Type="http://schemas.openxmlformats.org/officeDocument/2006/relationships/image" Target="../media/image1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8" Type="http://schemas.openxmlformats.org/officeDocument/2006/relationships/image" Target="../media/image136.png"/><Relationship Id="rId26" Type="http://schemas.openxmlformats.org/officeDocument/2006/relationships/image" Target="../media/image151.png"/><Relationship Id="rId34" Type="http://schemas.openxmlformats.org/officeDocument/2006/relationships/image" Target="../media/image134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5.png"/><Relationship Id="rId25" Type="http://schemas.openxmlformats.org/officeDocument/2006/relationships/image" Target="../media/image150.png"/><Relationship Id="rId33" Type="http://schemas.openxmlformats.org/officeDocument/2006/relationships/image" Target="../media/image156.png"/><Relationship Id="rId2" Type="http://schemas.openxmlformats.org/officeDocument/2006/relationships/image" Target="../media/image120.png"/><Relationship Id="rId20" Type="http://schemas.openxmlformats.org/officeDocument/2006/relationships/image" Target="../media/image1400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8.png"/><Relationship Id="rId32" Type="http://schemas.openxmlformats.org/officeDocument/2006/relationships/image" Target="../media/image155.png"/><Relationship Id="rId23" Type="http://schemas.openxmlformats.org/officeDocument/2006/relationships/image" Target="../media/image147.png"/><Relationship Id="rId28" Type="http://schemas.openxmlformats.org/officeDocument/2006/relationships/image" Target="../media/image145.png"/><Relationship Id="rId10" Type="http://schemas.openxmlformats.org/officeDocument/2006/relationships/image" Target="../media/image126.png"/><Relationship Id="rId31" Type="http://schemas.openxmlformats.org/officeDocument/2006/relationships/image" Target="../media/image154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22" Type="http://schemas.openxmlformats.org/officeDocument/2006/relationships/image" Target="../media/image1420.png"/><Relationship Id="rId27" Type="http://schemas.openxmlformats.org/officeDocument/2006/relationships/image" Target="../media/image144.png"/><Relationship Id="rId30" Type="http://schemas.openxmlformats.org/officeDocument/2006/relationships/image" Target="../media/image1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8" Type="http://schemas.openxmlformats.org/officeDocument/2006/relationships/image" Target="../media/image136.png"/><Relationship Id="rId26" Type="http://schemas.openxmlformats.org/officeDocument/2006/relationships/image" Target="../media/image145.png"/><Relationship Id="rId34" Type="http://schemas.openxmlformats.org/officeDocument/2006/relationships/image" Target="../media/image165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5.png"/><Relationship Id="rId25" Type="http://schemas.openxmlformats.org/officeDocument/2006/relationships/image" Target="../media/image144.png"/><Relationship Id="rId33" Type="http://schemas.openxmlformats.org/officeDocument/2006/relationships/image" Target="../media/image164.png"/><Relationship Id="rId2" Type="http://schemas.openxmlformats.org/officeDocument/2006/relationships/image" Target="../media/image120.png"/><Relationship Id="rId16" Type="http://schemas.openxmlformats.org/officeDocument/2006/relationships/image" Target="../media/image1340.png"/><Relationship Id="rId20" Type="http://schemas.openxmlformats.org/officeDocument/2006/relationships/image" Target="../media/image1400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58.png"/><Relationship Id="rId32" Type="http://schemas.openxmlformats.org/officeDocument/2006/relationships/image" Target="../media/image156.png"/><Relationship Id="rId23" Type="http://schemas.openxmlformats.org/officeDocument/2006/relationships/image" Target="../media/image157.png"/><Relationship Id="rId28" Type="http://schemas.openxmlformats.org/officeDocument/2006/relationships/image" Target="../media/image160.png"/><Relationship Id="rId10" Type="http://schemas.openxmlformats.org/officeDocument/2006/relationships/image" Target="../media/image126.png"/><Relationship Id="rId31" Type="http://schemas.openxmlformats.org/officeDocument/2006/relationships/image" Target="../media/image163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22" Type="http://schemas.openxmlformats.org/officeDocument/2006/relationships/image" Target="../media/image1420.png"/><Relationship Id="rId27" Type="http://schemas.openxmlformats.org/officeDocument/2006/relationships/image" Target="../media/image159.png"/><Relationship Id="rId30" Type="http://schemas.openxmlformats.org/officeDocument/2006/relationships/image" Target="../media/image1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8" Type="http://schemas.openxmlformats.org/officeDocument/2006/relationships/image" Target="../media/image136.png"/><Relationship Id="rId26" Type="http://schemas.openxmlformats.org/officeDocument/2006/relationships/image" Target="../media/image145.png"/><Relationship Id="rId34" Type="http://schemas.openxmlformats.org/officeDocument/2006/relationships/image" Target="../media/image164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5.png"/><Relationship Id="rId25" Type="http://schemas.openxmlformats.org/officeDocument/2006/relationships/image" Target="../media/image144.png"/><Relationship Id="rId33" Type="http://schemas.openxmlformats.org/officeDocument/2006/relationships/image" Target="../media/image156.png"/><Relationship Id="rId2" Type="http://schemas.openxmlformats.org/officeDocument/2006/relationships/image" Target="../media/image120.png"/><Relationship Id="rId16" Type="http://schemas.openxmlformats.org/officeDocument/2006/relationships/image" Target="../media/image1340.png"/><Relationship Id="rId20" Type="http://schemas.openxmlformats.org/officeDocument/2006/relationships/image" Target="../media/image1400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58.png"/><Relationship Id="rId32" Type="http://schemas.openxmlformats.org/officeDocument/2006/relationships/image" Target="../media/image163.png"/><Relationship Id="rId23" Type="http://schemas.openxmlformats.org/officeDocument/2006/relationships/image" Target="../media/image157.png"/><Relationship Id="rId28" Type="http://schemas.openxmlformats.org/officeDocument/2006/relationships/image" Target="../media/image160.png"/><Relationship Id="rId36" Type="http://schemas.openxmlformats.org/officeDocument/2006/relationships/image" Target="../media/image165.png"/><Relationship Id="rId10" Type="http://schemas.openxmlformats.org/officeDocument/2006/relationships/image" Target="../media/image126.png"/><Relationship Id="rId31" Type="http://schemas.openxmlformats.org/officeDocument/2006/relationships/image" Target="../media/image166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22" Type="http://schemas.openxmlformats.org/officeDocument/2006/relationships/image" Target="../media/image1420.png"/><Relationship Id="rId27" Type="http://schemas.openxmlformats.org/officeDocument/2006/relationships/image" Target="../media/image159.png"/><Relationship Id="rId30" Type="http://schemas.openxmlformats.org/officeDocument/2006/relationships/image" Target="../media/image162.png"/><Relationship Id="rId35" Type="http://schemas.openxmlformats.org/officeDocument/2006/relationships/image" Target="../media/image1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8" Type="http://schemas.openxmlformats.org/officeDocument/2006/relationships/image" Target="../media/image136.png"/><Relationship Id="rId26" Type="http://schemas.openxmlformats.org/officeDocument/2006/relationships/image" Target="../media/image16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5.png"/><Relationship Id="rId25" Type="http://schemas.openxmlformats.org/officeDocument/2006/relationships/image" Target="../media/image165.png"/><Relationship Id="rId2" Type="http://schemas.openxmlformats.org/officeDocument/2006/relationships/image" Target="../media/image120.png"/><Relationship Id="rId16" Type="http://schemas.openxmlformats.org/officeDocument/2006/relationships/image" Target="../media/image1340.png"/><Relationship Id="rId20" Type="http://schemas.openxmlformats.org/officeDocument/2006/relationships/image" Target="../media/image1400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5.png"/><Relationship Id="rId23" Type="http://schemas.openxmlformats.org/officeDocument/2006/relationships/image" Target="../media/image144.png"/><Relationship Id="rId28" Type="http://schemas.openxmlformats.org/officeDocument/2006/relationships/image" Target="../media/image156.png"/><Relationship Id="rId10" Type="http://schemas.openxmlformats.org/officeDocument/2006/relationships/image" Target="../media/image168.png"/><Relationship Id="rId31" Type="http://schemas.openxmlformats.org/officeDocument/2006/relationships/image" Target="../media/image172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22" Type="http://schemas.openxmlformats.org/officeDocument/2006/relationships/image" Target="../media/image1420.png"/><Relationship Id="rId27" Type="http://schemas.openxmlformats.org/officeDocument/2006/relationships/image" Target="../media/image170.png"/><Relationship Id="rId30" Type="http://schemas.openxmlformats.org/officeDocument/2006/relationships/image" Target="../media/image1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8" Type="http://schemas.openxmlformats.org/officeDocument/2006/relationships/image" Target="../media/image136.png"/><Relationship Id="rId26" Type="http://schemas.openxmlformats.org/officeDocument/2006/relationships/image" Target="../media/image156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5.png"/><Relationship Id="rId25" Type="http://schemas.openxmlformats.org/officeDocument/2006/relationships/image" Target="../media/image165.png"/><Relationship Id="rId2" Type="http://schemas.openxmlformats.org/officeDocument/2006/relationships/image" Target="../media/image120.png"/><Relationship Id="rId16" Type="http://schemas.openxmlformats.org/officeDocument/2006/relationships/image" Target="../media/image1340.png"/><Relationship Id="rId20" Type="http://schemas.openxmlformats.org/officeDocument/2006/relationships/image" Target="../media/image1400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5.png"/><Relationship Id="rId23" Type="http://schemas.openxmlformats.org/officeDocument/2006/relationships/image" Target="../media/image144.png"/><Relationship Id="rId28" Type="http://schemas.openxmlformats.org/officeDocument/2006/relationships/image" Target="../media/image173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22" Type="http://schemas.openxmlformats.org/officeDocument/2006/relationships/image" Target="../media/image1420.png"/><Relationship Id="rId27" Type="http://schemas.openxmlformats.org/officeDocument/2006/relationships/image" Target="../media/image1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8" Type="http://schemas.openxmlformats.org/officeDocument/2006/relationships/image" Target="../media/image136.png"/><Relationship Id="rId26" Type="http://schemas.openxmlformats.org/officeDocument/2006/relationships/image" Target="../media/image156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5.png"/><Relationship Id="rId25" Type="http://schemas.openxmlformats.org/officeDocument/2006/relationships/image" Target="../media/image165.png"/><Relationship Id="rId2" Type="http://schemas.openxmlformats.org/officeDocument/2006/relationships/image" Target="../media/image120.png"/><Relationship Id="rId16" Type="http://schemas.openxmlformats.org/officeDocument/2006/relationships/image" Target="../media/image1340.png"/><Relationship Id="rId20" Type="http://schemas.openxmlformats.org/officeDocument/2006/relationships/image" Target="../media/image1400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5.png"/><Relationship Id="rId23" Type="http://schemas.openxmlformats.org/officeDocument/2006/relationships/image" Target="../media/image144.png"/><Relationship Id="rId28" Type="http://schemas.openxmlformats.org/officeDocument/2006/relationships/image" Target="../media/image168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22" Type="http://schemas.openxmlformats.org/officeDocument/2006/relationships/image" Target="../media/image1420.png"/><Relationship Id="rId27" Type="http://schemas.openxmlformats.org/officeDocument/2006/relationships/image" Target="../media/image1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81.png"/><Relationship Id="rId9" Type="http://schemas.openxmlformats.org/officeDocument/2006/relationships/image" Target="../media/image1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3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3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3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3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Relationship Id="rId14" Type="http://schemas.openxmlformats.org/officeDocument/2006/relationships/image" Target="../media/image19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3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Relationship Id="rId14" Type="http://schemas.openxmlformats.org/officeDocument/2006/relationships/image" Target="../media/image19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" Type="http://schemas.openxmlformats.org/officeDocument/2006/relationships/image" Target="../media/image5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3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Relationship Id="rId14" Type="http://schemas.openxmlformats.org/officeDocument/2006/relationships/image" Target="../media/image1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" Type="http://schemas.openxmlformats.org/officeDocument/2006/relationships/image" Target="../media/image5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3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Relationship Id="rId14" Type="http://schemas.openxmlformats.org/officeDocument/2006/relationships/image" Target="../media/image19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" Type="http://schemas.openxmlformats.org/officeDocument/2006/relationships/image" Target="../media/image5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3.png"/><Relationship Id="rId19" Type="http://schemas.openxmlformats.org/officeDocument/2006/relationships/image" Target="../media/image203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Relationship Id="rId14" Type="http://schemas.openxmlformats.org/officeDocument/2006/relationships/image" Target="../media/image1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" Type="http://schemas.openxmlformats.org/officeDocument/2006/relationships/image" Target="../media/image5.png"/><Relationship Id="rId16" Type="http://schemas.openxmlformats.org/officeDocument/2006/relationships/image" Target="../media/image200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3.png"/><Relationship Id="rId19" Type="http://schemas.openxmlformats.org/officeDocument/2006/relationships/image" Target="../media/image204.png"/><Relationship Id="rId4" Type="http://schemas.openxmlformats.org/officeDocument/2006/relationships/image" Target="../media/image188.png"/><Relationship Id="rId9" Type="http://schemas.openxmlformats.org/officeDocument/2006/relationships/image" Target="../media/image192.png"/><Relationship Id="rId14" Type="http://schemas.openxmlformats.org/officeDocument/2006/relationships/image" Target="../media/image1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18" Type="http://schemas.openxmlformats.org/officeDocument/2006/relationships/image" Target="../media/image223.png"/><Relationship Id="rId3" Type="http://schemas.openxmlformats.org/officeDocument/2006/relationships/image" Target="../media/image206.png"/><Relationship Id="rId21" Type="http://schemas.openxmlformats.org/officeDocument/2006/relationships/image" Target="../media/image194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2.png"/><Relationship Id="rId2" Type="http://schemas.openxmlformats.org/officeDocument/2006/relationships/image" Target="../media/image205.png"/><Relationship Id="rId16" Type="http://schemas.openxmlformats.org/officeDocument/2006/relationships/image" Target="../media/image221.png"/><Relationship Id="rId20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5.png"/><Relationship Id="rId24" Type="http://schemas.openxmlformats.org/officeDocument/2006/relationships/image" Target="../media/image228.png"/><Relationship Id="rId5" Type="http://schemas.openxmlformats.org/officeDocument/2006/relationships/image" Target="../media/image208.png"/><Relationship Id="rId15" Type="http://schemas.openxmlformats.org/officeDocument/2006/relationships/image" Target="../media/image219.png"/><Relationship Id="rId23" Type="http://schemas.openxmlformats.org/officeDocument/2006/relationships/image" Target="../media/image227.png"/><Relationship Id="rId10" Type="http://schemas.openxmlformats.org/officeDocument/2006/relationships/image" Target="../media/image214.png"/><Relationship Id="rId19" Type="http://schemas.openxmlformats.org/officeDocument/2006/relationships/image" Target="../media/image224.png"/><Relationship Id="rId4" Type="http://schemas.openxmlformats.org/officeDocument/2006/relationships/image" Target="../media/image207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18" Type="http://schemas.openxmlformats.org/officeDocument/2006/relationships/image" Target="../media/image223.png"/><Relationship Id="rId3" Type="http://schemas.openxmlformats.org/officeDocument/2006/relationships/image" Target="../media/image206.png"/><Relationship Id="rId21" Type="http://schemas.openxmlformats.org/officeDocument/2006/relationships/image" Target="../media/image194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2.png"/><Relationship Id="rId2" Type="http://schemas.openxmlformats.org/officeDocument/2006/relationships/image" Target="../media/image205.png"/><Relationship Id="rId16" Type="http://schemas.openxmlformats.org/officeDocument/2006/relationships/image" Target="../media/image221.png"/><Relationship Id="rId20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5.png"/><Relationship Id="rId24" Type="http://schemas.openxmlformats.org/officeDocument/2006/relationships/image" Target="../media/image228.png"/><Relationship Id="rId5" Type="http://schemas.openxmlformats.org/officeDocument/2006/relationships/image" Target="../media/image208.png"/><Relationship Id="rId15" Type="http://schemas.openxmlformats.org/officeDocument/2006/relationships/image" Target="../media/image219.png"/><Relationship Id="rId23" Type="http://schemas.openxmlformats.org/officeDocument/2006/relationships/image" Target="../media/image227.png"/><Relationship Id="rId10" Type="http://schemas.openxmlformats.org/officeDocument/2006/relationships/image" Target="../media/image214.png"/><Relationship Id="rId19" Type="http://schemas.openxmlformats.org/officeDocument/2006/relationships/image" Target="../media/image224.png"/><Relationship Id="rId4" Type="http://schemas.openxmlformats.org/officeDocument/2006/relationships/image" Target="../media/image207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1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15" Type="http://schemas.openxmlformats.org/officeDocument/2006/relationships/image" Target="../media/image130.png"/><Relationship Id="rId10" Type="http://schemas.openxmlformats.org/officeDocument/2006/relationships/image" Target="../media/image126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17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0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1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10" Type="http://schemas.openxmlformats.org/officeDocument/2006/relationships/image" Target="../media/image128.png"/><Relationship Id="rId19" Type="http://schemas.openxmlformats.org/officeDocument/2006/relationships/image" Target="../media/image13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39.png"/><Relationship Id="rId18" Type="http://schemas.openxmlformats.org/officeDocument/2006/relationships/image" Target="../media/image135.png"/><Relationship Id="rId26" Type="http://schemas.openxmlformats.org/officeDocument/2006/relationships/image" Target="../media/image134.png"/><Relationship Id="rId21" Type="http://schemas.openxmlformats.org/officeDocument/2006/relationships/image" Target="../media/image1400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5" Type="http://schemas.openxmlformats.org/officeDocument/2006/relationships/image" Target="../media/image145.png"/><Relationship Id="rId2" Type="http://schemas.openxmlformats.org/officeDocument/2006/relationships/image" Target="../media/image120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4.png"/><Relationship Id="rId15" Type="http://schemas.openxmlformats.org/officeDocument/2006/relationships/image" Target="../media/image141.png"/><Relationship Id="rId23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36.png"/><Relationship Id="rId4" Type="http://schemas.openxmlformats.org/officeDocument/2006/relationships/image" Target="../media/image117.png"/><Relationship Id="rId9" Type="http://schemas.openxmlformats.org/officeDocument/2006/relationships/image" Target="../media/image125.png"/><Relationship Id="rId14" Type="http://schemas.openxmlformats.org/officeDocument/2006/relationships/image" Target="../media/image140.png"/><Relationship Id="rId22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521956-BDC3-104C-BA71-83DECFC17244}"/>
              </a:ext>
            </a:extLst>
          </p:cNvPr>
          <p:cNvSpPr txBox="1"/>
          <p:nvPr/>
        </p:nvSpPr>
        <p:spPr>
          <a:xfrm>
            <a:off x="580446" y="2782669"/>
            <a:ext cx="751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RNN: LSTM (Long short-term memory)</a:t>
            </a:r>
          </a:p>
        </p:txBody>
      </p:sp>
    </p:spTree>
    <p:extLst>
      <p:ext uri="{BB962C8B-B14F-4D97-AF65-F5344CB8AC3E}">
        <p14:creationId xmlns:p14="http://schemas.microsoft.com/office/powerpoint/2010/main" val="174389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/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/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/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580B89B-8F9A-C343-ADAB-9F6C85AC8280}"/>
              </a:ext>
            </a:extLst>
          </p:cNvPr>
          <p:cNvSpPr txBox="1"/>
          <p:nvPr/>
        </p:nvSpPr>
        <p:spPr>
          <a:xfrm>
            <a:off x="5874962" y="373193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4D771-8973-3541-A621-5C4645282A20}"/>
                  </a:ext>
                </a:extLst>
              </p:cNvPr>
              <p:cNvSpPr txBox="1"/>
              <p:nvPr/>
            </p:nvSpPr>
            <p:spPr>
              <a:xfrm>
                <a:off x="6362072" y="4101267"/>
                <a:ext cx="4783231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Combining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as: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4D771-8973-3541-A621-5C464528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72" y="4101267"/>
                <a:ext cx="4783231" cy="668581"/>
              </a:xfrm>
              <a:prstGeom prst="rect">
                <a:avLst/>
              </a:prstGeom>
              <a:blipFill>
                <a:blip r:embed="rId23"/>
                <a:stretch>
                  <a:fillRect l="-1326" t="-5660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83CC2E-82D2-1C4C-8D5A-F4B065DA7753}"/>
                  </a:ext>
                </a:extLst>
              </p:cNvPr>
              <p:cNvSpPr/>
              <p:nvPr/>
            </p:nvSpPr>
            <p:spPr>
              <a:xfrm>
                <a:off x="6341244" y="4817335"/>
                <a:ext cx="497764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new value to be saved in the memory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83CC2E-82D2-1C4C-8D5A-F4B065DA7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44" y="4817335"/>
                <a:ext cx="4977645" cy="381515"/>
              </a:xfrm>
              <a:prstGeom prst="rect">
                <a:avLst/>
              </a:prstGeom>
              <a:blipFill>
                <a:blip r:embed="rId24"/>
                <a:stretch>
                  <a:fillRect l="-101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7D80B1B-4941-314B-90AE-87D95EA9CEA8}"/>
                  </a:ext>
                </a:extLst>
              </p:cNvPr>
              <p:cNvSpPr txBox="1"/>
              <p:nvPr/>
            </p:nvSpPr>
            <p:spPr>
              <a:xfrm>
                <a:off x="6292985" y="518561"/>
                <a:ext cx="24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Apply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7D80B1B-4941-314B-90AE-87D95EA9C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85" y="518561"/>
                <a:ext cx="2433167" cy="369332"/>
              </a:xfrm>
              <a:prstGeom prst="rect">
                <a:avLst/>
              </a:prstGeom>
              <a:blipFill>
                <a:blip r:embed="rId25"/>
                <a:stretch>
                  <a:fillRect l="-208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34EB54DA-1A70-F54F-B343-2E145644A1CA}"/>
              </a:ext>
            </a:extLst>
          </p:cNvPr>
          <p:cNvSpPr txBox="1"/>
          <p:nvPr/>
        </p:nvSpPr>
        <p:spPr>
          <a:xfrm>
            <a:off x="5906950" y="13605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160C1A-7377-C540-B449-5BA16DF91E54}"/>
                  </a:ext>
                </a:extLst>
              </p:cNvPr>
              <p:cNvSpPr txBox="1"/>
              <p:nvPr/>
            </p:nvSpPr>
            <p:spPr>
              <a:xfrm>
                <a:off x="6292985" y="899315"/>
                <a:ext cx="5603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sigmoid function, so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between 0 and 1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160C1A-7377-C540-B449-5BA16DF91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85" y="899315"/>
                <a:ext cx="5603088" cy="646331"/>
              </a:xfrm>
              <a:prstGeom prst="rect">
                <a:avLst/>
              </a:prstGeom>
              <a:blipFill>
                <a:blip r:embed="rId20"/>
                <a:stretch>
                  <a:fillRect l="-905" t="-58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E7E1E28-139A-154E-8341-45EF832035DE}"/>
                  </a:ext>
                </a:extLst>
              </p:cNvPr>
              <p:cNvSpPr/>
              <p:nvPr/>
            </p:nvSpPr>
            <p:spPr>
              <a:xfrm>
                <a:off x="6292985" y="1563319"/>
                <a:ext cx="5032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Creating a multiplication product: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E7E1E28-139A-154E-8341-45EF83203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85" y="1563319"/>
                <a:ext cx="5032275" cy="369332"/>
              </a:xfrm>
              <a:prstGeom prst="rect">
                <a:avLst/>
              </a:prstGeom>
              <a:blipFill>
                <a:blip r:embed="rId26"/>
                <a:stretch>
                  <a:fillRect l="-100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BF6F379-1006-3C42-927A-E7F4D6B06E6A}"/>
              </a:ext>
            </a:extLst>
          </p:cNvPr>
          <p:cNvSpPr txBox="1"/>
          <p:nvPr/>
        </p:nvSpPr>
        <p:spPr>
          <a:xfrm>
            <a:off x="5906949" y="196363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7FC140-4BF5-F04D-A300-AA94F732F309}"/>
                  </a:ext>
                </a:extLst>
              </p:cNvPr>
              <p:cNvSpPr txBox="1"/>
              <p:nvPr/>
            </p:nvSpPr>
            <p:spPr>
              <a:xfrm>
                <a:off x="6394059" y="2309177"/>
                <a:ext cx="252947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Apply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7FC140-4BF5-F04D-A300-AA94F732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59" y="2309177"/>
                <a:ext cx="2529475" cy="391582"/>
              </a:xfrm>
              <a:prstGeom prst="rect">
                <a:avLst/>
              </a:prstGeom>
              <a:blipFill>
                <a:blip r:embed="rId22"/>
                <a:stretch>
                  <a:fillRect l="-2000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4349E3-B1C5-7847-90DC-A67B41A29724}"/>
                  </a:ext>
                </a:extLst>
              </p:cNvPr>
              <p:cNvSpPr txBox="1"/>
              <p:nvPr/>
            </p:nvSpPr>
            <p:spPr>
              <a:xfrm>
                <a:off x="6394058" y="2754710"/>
                <a:ext cx="5502015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Creating a multiplication production between the existing memory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4349E3-B1C5-7847-90DC-A67B41A29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58" y="2754710"/>
                <a:ext cx="5502015" cy="967829"/>
              </a:xfrm>
              <a:prstGeom prst="rect">
                <a:avLst/>
              </a:prstGeom>
              <a:blipFill>
                <a:blip r:embed="rId27"/>
                <a:stretch>
                  <a:fillRect l="-922"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A2E9345-08F5-EC45-B4E2-013DF4393377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640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A2E9345-08F5-EC45-B4E2-013DF4393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640625" cy="307777"/>
              </a:xfrm>
              <a:prstGeom prst="rect">
                <a:avLst/>
              </a:prstGeom>
              <a:blipFill>
                <a:blip r:embed="rId3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2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/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/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/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580B89B-8F9A-C343-ADAB-9F6C85AC8280}"/>
              </a:ext>
            </a:extLst>
          </p:cNvPr>
          <p:cNvSpPr txBox="1"/>
          <p:nvPr/>
        </p:nvSpPr>
        <p:spPr>
          <a:xfrm>
            <a:off x="5634178" y="193454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4D771-8973-3541-A621-5C4645282A20}"/>
                  </a:ext>
                </a:extLst>
              </p:cNvPr>
              <p:cNvSpPr txBox="1"/>
              <p:nvPr/>
            </p:nvSpPr>
            <p:spPr>
              <a:xfrm>
                <a:off x="6121288" y="2303878"/>
                <a:ext cx="4783231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Combining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4D771-8973-3541-A621-5C464528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88" y="2303878"/>
                <a:ext cx="4783231" cy="668581"/>
              </a:xfrm>
              <a:prstGeom prst="rect">
                <a:avLst/>
              </a:prstGeom>
              <a:blipFill>
                <a:blip r:embed="rId23"/>
                <a:stretch>
                  <a:fillRect l="-794"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83CC2E-82D2-1C4C-8D5A-F4B065DA7753}"/>
                  </a:ext>
                </a:extLst>
              </p:cNvPr>
              <p:cNvSpPr/>
              <p:nvPr/>
            </p:nvSpPr>
            <p:spPr>
              <a:xfrm>
                <a:off x="6100460" y="3019946"/>
                <a:ext cx="497764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is the new value to be saved in the memory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83CC2E-82D2-1C4C-8D5A-F4B065DA7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60" y="3019946"/>
                <a:ext cx="4977645" cy="381515"/>
              </a:xfrm>
              <a:prstGeom prst="rect">
                <a:avLst/>
              </a:prstGeom>
              <a:blipFill>
                <a:blip r:embed="rId24"/>
                <a:stretch>
                  <a:fillRect l="-101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BF6F379-1006-3C42-927A-E7F4D6B06E6A}"/>
              </a:ext>
            </a:extLst>
          </p:cNvPr>
          <p:cNvSpPr txBox="1"/>
          <p:nvPr/>
        </p:nvSpPr>
        <p:spPr>
          <a:xfrm>
            <a:off x="5666165" y="16624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7FC140-4BF5-F04D-A300-AA94F732F309}"/>
                  </a:ext>
                </a:extLst>
              </p:cNvPr>
              <p:cNvSpPr txBox="1"/>
              <p:nvPr/>
            </p:nvSpPr>
            <p:spPr>
              <a:xfrm>
                <a:off x="6153275" y="511788"/>
                <a:ext cx="252947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Apply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7FC140-4BF5-F04D-A300-AA94F732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75" y="511788"/>
                <a:ext cx="2529475" cy="391582"/>
              </a:xfrm>
              <a:prstGeom prst="rect">
                <a:avLst/>
              </a:prstGeom>
              <a:blipFill>
                <a:blip r:embed="rId25"/>
                <a:stretch>
                  <a:fillRect l="-2000"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4349E3-B1C5-7847-90DC-A67B41A29724}"/>
                  </a:ext>
                </a:extLst>
              </p:cNvPr>
              <p:cNvSpPr txBox="1"/>
              <p:nvPr/>
            </p:nvSpPr>
            <p:spPr>
              <a:xfrm>
                <a:off x="6153274" y="957321"/>
                <a:ext cx="5502015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Creating a multiplication production between the existing memory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4349E3-B1C5-7847-90DC-A67B41A29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74" y="957321"/>
                <a:ext cx="5502015" cy="967829"/>
              </a:xfrm>
              <a:prstGeom prst="rect">
                <a:avLst/>
              </a:prstGeom>
              <a:blipFill>
                <a:blip r:embed="rId26"/>
                <a:stretch>
                  <a:fillRect l="-922" t="-2597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3C3E624-D1D9-C741-A589-59B953F4EE68}"/>
                  </a:ext>
                </a:extLst>
              </p:cNvPr>
              <p:cNvSpPr/>
              <p:nvPr/>
            </p:nvSpPr>
            <p:spPr>
              <a:xfrm>
                <a:off x="6121288" y="3488363"/>
                <a:ext cx="5077067" cy="688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Usually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sigmoid function,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between 0 and 1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3C3E624-D1D9-C741-A589-59B953F4E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88" y="3488363"/>
                <a:ext cx="5077067" cy="688330"/>
              </a:xfrm>
              <a:prstGeom prst="rect">
                <a:avLst/>
              </a:prstGeom>
              <a:blipFill>
                <a:blip r:embed="rId29"/>
                <a:stretch>
                  <a:fillRect l="-748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2289B-C53F-9F46-81F5-0447E74A1DC0}"/>
                  </a:ext>
                </a:extLst>
              </p:cNvPr>
              <p:cNvSpPr txBox="1"/>
              <p:nvPr/>
            </p:nvSpPr>
            <p:spPr>
              <a:xfrm>
                <a:off x="6406249" y="4198585"/>
                <a:ext cx="5785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this means that the gate is closed (no data pass)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2289B-C53F-9F46-81F5-0447E74A1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249" y="4198585"/>
                <a:ext cx="5785751" cy="369332"/>
              </a:xfrm>
              <a:prstGeom prst="rect">
                <a:avLst/>
              </a:prstGeom>
              <a:blipFill>
                <a:blip r:embed="rId30"/>
                <a:stretch>
                  <a:fillRect l="-21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11EBB3-944F-5548-A7FE-45DFBCFE4930}"/>
                  </a:ext>
                </a:extLst>
              </p:cNvPr>
              <p:cNvSpPr txBox="1"/>
              <p:nvPr/>
            </p:nvSpPr>
            <p:spPr>
              <a:xfrm>
                <a:off x="6406249" y="4577922"/>
                <a:ext cx="5667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this means that the gate is open (no data pass)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11EBB3-944F-5548-A7FE-45DFBCFE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249" y="4577922"/>
                <a:ext cx="5667129" cy="369332"/>
              </a:xfrm>
              <a:prstGeom prst="rect">
                <a:avLst/>
              </a:prstGeom>
              <a:blipFill>
                <a:blip r:embed="rId31"/>
                <a:stretch>
                  <a:fillRect l="-2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054C1A-E881-044D-875E-B8E5BA0FC46F}"/>
                  </a:ext>
                </a:extLst>
              </p:cNvPr>
              <p:cNvSpPr txBox="1"/>
              <p:nvPr/>
            </p:nvSpPr>
            <p:spPr>
              <a:xfrm>
                <a:off x="6121288" y="5027418"/>
                <a:ext cx="5857349" cy="68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kept in the memory, and if it is zero,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erased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054C1A-E881-044D-875E-B8E5BA0FC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88" y="5027418"/>
                <a:ext cx="5857349" cy="688330"/>
              </a:xfrm>
              <a:prstGeom prst="rect">
                <a:avLst/>
              </a:prstGeom>
              <a:blipFill>
                <a:blip r:embed="rId32"/>
                <a:stretch>
                  <a:fillRect l="-648" t="-1818" r="-864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F6A317-EB4E-5842-B9D0-D33165A4ED89}"/>
                  </a:ext>
                </a:extLst>
              </p:cNvPr>
              <p:cNvSpPr/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F6A317-EB4E-5842-B9D0-D33165A4E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FA95A99-C102-954B-886A-809A8D9E30EA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640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FA95A99-C102-954B-886A-809A8D9E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640625" cy="307777"/>
              </a:xfrm>
              <a:prstGeom prst="rect">
                <a:avLst/>
              </a:prstGeom>
              <a:blipFill>
                <a:blip r:embed="rId3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14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/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/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/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580B89B-8F9A-C343-ADAB-9F6C85AC8280}"/>
              </a:ext>
            </a:extLst>
          </p:cNvPr>
          <p:cNvSpPr txBox="1"/>
          <p:nvPr/>
        </p:nvSpPr>
        <p:spPr>
          <a:xfrm>
            <a:off x="5546182" y="16624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4D771-8973-3541-A621-5C4645282A20}"/>
                  </a:ext>
                </a:extLst>
              </p:cNvPr>
              <p:cNvSpPr txBox="1"/>
              <p:nvPr/>
            </p:nvSpPr>
            <p:spPr>
              <a:xfrm>
                <a:off x="6033292" y="535573"/>
                <a:ext cx="4783231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Combining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4D771-8973-3541-A621-5C464528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292" y="535573"/>
                <a:ext cx="4783231" cy="668581"/>
              </a:xfrm>
              <a:prstGeom prst="rect">
                <a:avLst/>
              </a:prstGeom>
              <a:blipFill>
                <a:blip r:embed="rId23"/>
                <a:stretch>
                  <a:fillRect l="-1326" t="-555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83CC2E-82D2-1C4C-8D5A-F4B065DA7753}"/>
                  </a:ext>
                </a:extLst>
              </p:cNvPr>
              <p:cNvSpPr/>
              <p:nvPr/>
            </p:nvSpPr>
            <p:spPr>
              <a:xfrm>
                <a:off x="6012464" y="1251641"/>
                <a:ext cx="497764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is the new value to be saved in the memory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83CC2E-82D2-1C4C-8D5A-F4B065DA7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64" y="1251641"/>
                <a:ext cx="4977645" cy="381515"/>
              </a:xfrm>
              <a:prstGeom prst="rect">
                <a:avLst/>
              </a:prstGeom>
              <a:blipFill>
                <a:blip r:embed="rId24"/>
                <a:stretch>
                  <a:fillRect l="-101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3C3E624-D1D9-C741-A589-59B953F4EE68}"/>
                  </a:ext>
                </a:extLst>
              </p:cNvPr>
              <p:cNvSpPr/>
              <p:nvPr/>
            </p:nvSpPr>
            <p:spPr>
              <a:xfrm>
                <a:off x="6033292" y="1720058"/>
                <a:ext cx="5077067" cy="688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Usually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sigmoid function,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between 0 and 1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3C3E624-D1D9-C741-A589-59B953F4E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292" y="1720058"/>
                <a:ext cx="5077067" cy="688330"/>
              </a:xfrm>
              <a:prstGeom prst="rect">
                <a:avLst/>
              </a:prstGeom>
              <a:blipFill>
                <a:blip r:embed="rId27"/>
                <a:stretch>
                  <a:fillRect l="-1247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2289B-C53F-9F46-81F5-0447E74A1DC0}"/>
                  </a:ext>
                </a:extLst>
              </p:cNvPr>
              <p:cNvSpPr txBox="1"/>
              <p:nvPr/>
            </p:nvSpPr>
            <p:spPr>
              <a:xfrm>
                <a:off x="6318253" y="2430280"/>
                <a:ext cx="5785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this means that the gate is closed (no data pass)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2289B-C53F-9F46-81F5-0447E74A1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3" y="2430280"/>
                <a:ext cx="5785751" cy="369332"/>
              </a:xfrm>
              <a:prstGeom prst="rect">
                <a:avLst/>
              </a:prstGeom>
              <a:blipFill>
                <a:blip r:embed="rId28"/>
                <a:stretch>
                  <a:fillRect l="-43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11EBB3-944F-5548-A7FE-45DFBCFE4930}"/>
                  </a:ext>
                </a:extLst>
              </p:cNvPr>
              <p:cNvSpPr txBox="1"/>
              <p:nvPr/>
            </p:nvSpPr>
            <p:spPr>
              <a:xfrm>
                <a:off x="6318253" y="2809617"/>
                <a:ext cx="5667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this means that the gate is open (no data pass)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11EBB3-944F-5548-A7FE-45DFBCFE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3" y="2809617"/>
                <a:ext cx="5667129" cy="369332"/>
              </a:xfrm>
              <a:prstGeom prst="rect">
                <a:avLst/>
              </a:prstGeom>
              <a:blipFill>
                <a:blip r:embed="rId29"/>
                <a:stretch>
                  <a:fillRect l="-4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054C1A-E881-044D-875E-B8E5BA0FC46F}"/>
                  </a:ext>
                </a:extLst>
              </p:cNvPr>
              <p:cNvSpPr txBox="1"/>
              <p:nvPr/>
            </p:nvSpPr>
            <p:spPr>
              <a:xfrm>
                <a:off x="6033292" y="3259113"/>
                <a:ext cx="5857349" cy="68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kept in the memory, and if it is zero,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erased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054C1A-E881-044D-875E-B8E5BA0FC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292" y="3259113"/>
                <a:ext cx="5857349" cy="688330"/>
              </a:xfrm>
              <a:prstGeom prst="rect">
                <a:avLst/>
              </a:prstGeom>
              <a:blipFill>
                <a:blip r:embed="rId30"/>
                <a:stretch>
                  <a:fillRect l="-1082" r="-8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0B0EAEBF-5E98-3046-AEBE-EA301CB3B58E}"/>
              </a:ext>
            </a:extLst>
          </p:cNvPr>
          <p:cNvSpPr txBox="1"/>
          <p:nvPr/>
        </p:nvSpPr>
        <p:spPr>
          <a:xfrm>
            <a:off x="5530329" y="405695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51724CB-177A-8841-AD4A-55F9BB8A9053}"/>
                  </a:ext>
                </a:extLst>
              </p:cNvPr>
              <p:cNvSpPr txBox="1"/>
              <p:nvPr/>
            </p:nvSpPr>
            <p:spPr>
              <a:xfrm>
                <a:off x="6096000" y="4333741"/>
                <a:ext cx="4783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Taking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apply it to the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51724CB-177A-8841-AD4A-55F9BB8A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33741"/>
                <a:ext cx="4783231" cy="646331"/>
              </a:xfrm>
              <a:prstGeom prst="rect">
                <a:avLst/>
              </a:prstGeom>
              <a:blipFill>
                <a:blip r:embed="rId31"/>
                <a:stretch>
                  <a:fillRect l="-1061"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/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A0B83E-BB15-2D45-92EF-750D036AE4A3}"/>
                  </a:ext>
                </a:extLst>
              </p:cNvPr>
              <p:cNvSpPr/>
              <p:nvPr/>
            </p:nvSpPr>
            <p:spPr>
              <a:xfrm>
                <a:off x="7321183" y="4980072"/>
                <a:ext cx="1413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A0B83E-BB15-2D45-92EF-750D036AE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83" y="4980072"/>
                <a:ext cx="1413849" cy="369332"/>
              </a:xfrm>
              <a:prstGeom prst="rect">
                <a:avLst/>
              </a:prstGeom>
              <a:blipFill>
                <a:blip r:embed="rId3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ED3FB7-00E9-1C4D-9E32-8F3207A6DED3}"/>
                  </a:ext>
                </a:extLst>
              </p:cNvPr>
              <p:cNvSpPr/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ED3FB7-00E9-1C4D-9E32-8F3207A6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  <a:blipFill>
                <a:blip r:embed="rId3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7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/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/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/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580B89B-8F9A-C343-ADAB-9F6C85AC8280}"/>
              </a:ext>
            </a:extLst>
          </p:cNvPr>
          <p:cNvSpPr txBox="1"/>
          <p:nvPr/>
        </p:nvSpPr>
        <p:spPr>
          <a:xfrm>
            <a:off x="5546182" y="16624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4D771-8973-3541-A621-5C4645282A20}"/>
                  </a:ext>
                </a:extLst>
              </p:cNvPr>
              <p:cNvSpPr txBox="1"/>
              <p:nvPr/>
            </p:nvSpPr>
            <p:spPr>
              <a:xfrm>
                <a:off x="6033292" y="535573"/>
                <a:ext cx="4783231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Combining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4D771-8973-3541-A621-5C464528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292" y="535573"/>
                <a:ext cx="4783231" cy="668581"/>
              </a:xfrm>
              <a:prstGeom prst="rect">
                <a:avLst/>
              </a:prstGeom>
              <a:blipFill>
                <a:blip r:embed="rId23"/>
                <a:stretch>
                  <a:fillRect l="-1326" t="-555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83CC2E-82D2-1C4C-8D5A-F4B065DA7753}"/>
                  </a:ext>
                </a:extLst>
              </p:cNvPr>
              <p:cNvSpPr/>
              <p:nvPr/>
            </p:nvSpPr>
            <p:spPr>
              <a:xfrm>
                <a:off x="6012464" y="1251641"/>
                <a:ext cx="497764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is the new value to be saved in the memory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83CC2E-82D2-1C4C-8D5A-F4B065DA7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64" y="1251641"/>
                <a:ext cx="4977645" cy="381515"/>
              </a:xfrm>
              <a:prstGeom prst="rect">
                <a:avLst/>
              </a:prstGeom>
              <a:blipFill>
                <a:blip r:embed="rId24"/>
                <a:stretch>
                  <a:fillRect l="-101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3C3E624-D1D9-C741-A589-59B953F4EE68}"/>
                  </a:ext>
                </a:extLst>
              </p:cNvPr>
              <p:cNvSpPr/>
              <p:nvPr/>
            </p:nvSpPr>
            <p:spPr>
              <a:xfrm>
                <a:off x="6033292" y="1720058"/>
                <a:ext cx="5077067" cy="688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Usually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sigmoid function,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between 0 and 1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3C3E624-D1D9-C741-A589-59B953F4E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292" y="1720058"/>
                <a:ext cx="5077067" cy="688330"/>
              </a:xfrm>
              <a:prstGeom prst="rect">
                <a:avLst/>
              </a:prstGeom>
              <a:blipFill>
                <a:blip r:embed="rId27"/>
                <a:stretch>
                  <a:fillRect l="-1247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2289B-C53F-9F46-81F5-0447E74A1DC0}"/>
                  </a:ext>
                </a:extLst>
              </p:cNvPr>
              <p:cNvSpPr txBox="1"/>
              <p:nvPr/>
            </p:nvSpPr>
            <p:spPr>
              <a:xfrm>
                <a:off x="6318253" y="2430280"/>
                <a:ext cx="5785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this means that the gate is closed (no data pass)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2289B-C53F-9F46-81F5-0447E74A1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3" y="2430280"/>
                <a:ext cx="5785751" cy="369332"/>
              </a:xfrm>
              <a:prstGeom prst="rect">
                <a:avLst/>
              </a:prstGeom>
              <a:blipFill>
                <a:blip r:embed="rId28"/>
                <a:stretch>
                  <a:fillRect l="-43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11EBB3-944F-5548-A7FE-45DFBCFE4930}"/>
                  </a:ext>
                </a:extLst>
              </p:cNvPr>
              <p:cNvSpPr txBox="1"/>
              <p:nvPr/>
            </p:nvSpPr>
            <p:spPr>
              <a:xfrm>
                <a:off x="6318253" y="2809617"/>
                <a:ext cx="5667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this means that the gate is open (no data pass)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11EBB3-944F-5548-A7FE-45DFBCFE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3" y="2809617"/>
                <a:ext cx="5667129" cy="369332"/>
              </a:xfrm>
              <a:prstGeom prst="rect">
                <a:avLst/>
              </a:prstGeom>
              <a:blipFill>
                <a:blip r:embed="rId29"/>
                <a:stretch>
                  <a:fillRect l="-4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054C1A-E881-044D-875E-B8E5BA0FC46F}"/>
                  </a:ext>
                </a:extLst>
              </p:cNvPr>
              <p:cNvSpPr txBox="1"/>
              <p:nvPr/>
            </p:nvSpPr>
            <p:spPr>
              <a:xfrm>
                <a:off x="6033292" y="3259113"/>
                <a:ext cx="5857349" cy="68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kept in the memory, and if it is zero,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erased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054C1A-E881-044D-875E-B8E5BA0FC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292" y="3259113"/>
                <a:ext cx="5857349" cy="688330"/>
              </a:xfrm>
              <a:prstGeom prst="rect">
                <a:avLst/>
              </a:prstGeom>
              <a:blipFill>
                <a:blip r:embed="rId30"/>
                <a:stretch>
                  <a:fillRect l="-1082" r="-8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0B0EAEBF-5E98-3046-AEBE-EA301CB3B58E}"/>
              </a:ext>
            </a:extLst>
          </p:cNvPr>
          <p:cNvSpPr txBox="1"/>
          <p:nvPr/>
        </p:nvSpPr>
        <p:spPr>
          <a:xfrm>
            <a:off x="5530329" y="405695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09378C-F49B-FD4E-9D75-497C81BE910F}"/>
              </a:ext>
            </a:extLst>
          </p:cNvPr>
          <p:cNvSpPr txBox="1"/>
          <p:nvPr/>
        </p:nvSpPr>
        <p:spPr>
          <a:xfrm>
            <a:off x="6076790" y="5752931"/>
            <a:ext cx="47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output gate can be represented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457BF0-F58A-5045-AE25-96240B7DC8B5}"/>
                  </a:ext>
                </a:extLst>
              </p:cNvPr>
              <p:cNvSpPr/>
              <p:nvPr/>
            </p:nvSpPr>
            <p:spPr>
              <a:xfrm>
                <a:off x="7321183" y="6178669"/>
                <a:ext cx="135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457BF0-F58A-5045-AE25-96240B7DC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83" y="6178669"/>
                <a:ext cx="1352358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502AFB7-1161-F047-9EC8-70ABCD818CA1}"/>
              </a:ext>
            </a:extLst>
          </p:cNvPr>
          <p:cNvSpPr txBox="1"/>
          <p:nvPr/>
        </p:nvSpPr>
        <p:spPr>
          <a:xfrm>
            <a:off x="5530328" y="541921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51724CB-177A-8841-AD4A-55F9BB8A9053}"/>
                  </a:ext>
                </a:extLst>
              </p:cNvPr>
              <p:cNvSpPr txBox="1"/>
              <p:nvPr/>
            </p:nvSpPr>
            <p:spPr>
              <a:xfrm>
                <a:off x="6096000" y="4333741"/>
                <a:ext cx="4783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Taking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apply it to the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51724CB-177A-8841-AD4A-55F9BB8A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33741"/>
                <a:ext cx="4783231" cy="646331"/>
              </a:xfrm>
              <a:prstGeom prst="rect">
                <a:avLst/>
              </a:prstGeom>
              <a:blipFill>
                <a:blip r:embed="rId32"/>
                <a:stretch>
                  <a:fillRect l="-1061"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/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A0B83E-BB15-2D45-92EF-750D036AE4A3}"/>
                  </a:ext>
                </a:extLst>
              </p:cNvPr>
              <p:cNvSpPr/>
              <p:nvPr/>
            </p:nvSpPr>
            <p:spPr>
              <a:xfrm>
                <a:off x="7321183" y="4980072"/>
                <a:ext cx="1413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A0B83E-BB15-2D45-92EF-750D036AE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83" y="4980072"/>
                <a:ext cx="1413849" cy="369332"/>
              </a:xfrm>
              <a:prstGeom prst="rect">
                <a:avLst/>
              </a:prstGeom>
              <a:blipFill>
                <a:blip r:embed="rId3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99DDE0-9261-C740-966B-456FE7590BE1}"/>
                  </a:ext>
                </a:extLst>
              </p:cNvPr>
              <p:cNvSpPr/>
              <p:nvPr/>
            </p:nvSpPr>
            <p:spPr>
              <a:xfrm>
                <a:off x="1903980" y="1738556"/>
                <a:ext cx="96430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99DDE0-9261-C740-966B-456FE7590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80" y="1738556"/>
                <a:ext cx="964303" cy="276999"/>
              </a:xfrm>
              <a:prstGeom prst="rect">
                <a:avLst/>
              </a:prstGeom>
              <a:blipFill>
                <a:blip r:embed="rId3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B8871E7-FE71-7046-853F-B9F3517B95A9}"/>
                  </a:ext>
                </a:extLst>
              </p:cNvPr>
              <p:cNvSpPr/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B8871E7-FE71-7046-853F-B9F3517B9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  <a:blipFill>
                <a:blip r:embed="rId3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9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/>
              <p:nvPr/>
            </p:nvSpPr>
            <p:spPr>
              <a:xfrm>
                <a:off x="2925968" y="1085673"/>
                <a:ext cx="13447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68" y="1085673"/>
                <a:ext cx="1344792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/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/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0B0EAEBF-5E98-3046-AEBE-EA301CB3B58E}"/>
              </a:ext>
            </a:extLst>
          </p:cNvPr>
          <p:cNvSpPr txBox="1"/>
          <p:nvPr/>
        </p:nvSpPr>
        <p:spPr>
          <a:xfrm>
            <a:off x="5922708" y="162024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09378C-F49B-FD4E-9D75-497C81BE910F}"/>
              </a:ext>
            </a:extLst>
          </p:cNvPr>
          <p:cNvSpPr txBox="1"/>
          <p:nvPr/>
        </p:nvSpPr>
        <p:spPr>
          <a:xfrm>
            <a:off x="6469169" y="3316222"/>
            <a:ext cx="47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output gate can be represented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E5CB1E-C5EB-124E-A3B2-80368766F557}"/>
                  </a:ext>
                </a:extLst>
              </p:cNvPr>
              <p:cNvSpPr/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E5CB1E-C5EB-124E-A3B2-80368766F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  <a:blipFill>
                <a:blip r:embed="rId2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457BF0-F58A-5045-AE25-96240B7DC8B5}"/>
                  </a:ext>
                </a:extLst>
              </p:cNvPr>
              <p:cNvSpPr/>
              <p:nvPr/>
            </p:nvSpPr>
            <p:spPr>
              <a:xfrm>
                <a:off x="7713562" y="3741960"/>
                <a:ext cx="135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457BF0-F58A-5045-AE25-96240B7DC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562" y="3741960"/>
                <a:ext cx="1352358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502AFB7-1161-F047-9EC8-70ABCD818CA1}"/>
              </a:ext>
            </a:extLst>
          </p:cNvPr>
          <p:cNvSpPr txBox="1"/>
          <p:nvPr/>
        </p:nvSpPr>
        <p:spPr>
          <a:xfrm>
            <a:off x="5922707" y="298250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51724CB-177A-8841-AD4A-55F9BB8A9053}"/>
                  </a:ext>
                </a:extLst>
              </p:cNvPr>
              <p:cNvSpPr txBox="1"/>
              <p:nvPr/>
            </p:nvSpPr>
            <p:spPr>
              <a:xfrm>
                <a:off x="6488379" y="1897032"/>
                <a:ext cx="4783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Taking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apply it to the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51724CB-177A-8841-AD4A-55F9BB8A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79" y="1897032"/>
                <a:ext cx="4783231" cy="646331"/>
              </a:xfrm>
              <a:prstGeom prst="rect">
                <a:avLst/>
              </a:prstGeom>
              <a:blipFill>
                <a:blip r:embed="rId27"/>
                <a:stretch>
                  <a:fillRect l="-105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/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A0B83E-BB15-2D45-92EF-750D036AE4A3}"/>
                  </a:ext>
                </a:extLst>
              </p:cNvPr>
              <p:cNvSpPr/>
              <p:nvPr/>
            </p:nvSpPr>
            <p:spPr>
              <a:xfrm>
                <a:off x="7713562" y="2543363"/>
                <a:ext cx="1413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A0B83E-BB15-2D45-92EF-750D036AE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562" y="2543363"/>
                <a:ext cx="141384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99DDE0-9261-C740-966B-456FE7590BE1}"/>
                  </a:ext>
                </a:extLst>
              </p:cNvPr>
              <p:cNvSpPr/>
              <p:nvPr/>
            </p:nvSpPr>
            <p:spPr>
              <a:xfrm>
                <a:off x="1903980" y="1738556"/>
                <a:ext cx="96430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99DDE0-9261-C740-966B-456FE7590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80" y="1738556"/>
                <a:ext cx="964303" cy="276999"/>
              </a:xfrm>
              <a:prstGeom prst="rect">
                <a:avLst/>
              </a:prstGeom>
              <a:blipFill>
                <a:blip r:embed="rId3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3F25401-026B-D742-9828-3F78E834A6FB}"/>
              </a:ext>
            </a:extLst>
          </p:cNvPr>
          <p:cNvSpPr txBox="1"/>
          <p:nvPr/>
        </p:nvSpPr>
        <p:spPr>
          <a:xfrm>
            <a:off x="6453411" y="4569971"/>
            <a:ext cx="47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Finally we can get the output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DEF6B3-5541-3748-81FF-8B2B216CED24}"/>
                  </a:ext>
                </a:extLst>
              </p:cNvPr>
              <p:cNvSpPr/>
              <p:nvPr/>
            </p:nvSpPr>
            <p:spPr>
              <a:xfrm>
                <a:off x="7697804" y="4995709"/>
                <a:ext cx="1868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DEF6B3-5541-3748-81FF-8B2B216CE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04" y="4995709"/>
                <a:ext cx="1868588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B1056DD-03B1-AA41-A892-66AAB9887C3C}"/>
              </a:ext>
            </a:extLst>
          </p:cNvPr>
          <p:cNvSpPr txBox="1"/>
          <p:nvPr/>
        </p:nvSpPr>
        <p:spPr>
          <a:xfrm>
            <a:off x="5906949" y="423625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360460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/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/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E5CB1E-C5EB-124E-A3B2-80368766F557}"/>
                  </a:ext>
                </a:extLst>
              </p:cNvPr>
              <p:cNvSpPr/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E5CB1E-C5EB-124E-A3B2-80368766F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  <a:blipFill>
                <a:blip r:embed="rId2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/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99DDE0-9261-C740-966B-456FE7590BE1}"/>
                  </a:ext>
                </a:extLst>
              </p:cNvPr>
              <p:cNvSpPr/>
              <p:nvPr/>
            </p:nvSpPr>
            <p:spPr>
              <a:xfrm>
                <a:off x="1903980" y="1738556"/>
                <a:ext cx="96430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99DDE0-9261-C740-966B-456FE7590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80" y="1738556"/>
                <a:ext cx="964303" cy="276999"/>
              </a:xfrm>
              <a:prstGeom prst="rect">
                <a:avLst/>
              </a:prstGeom>
              <a:blipFill>
                <a:blip r:embed="rId2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DEF6B3-5541-3748-81FF-8B2B216CED24}"/>
                  </a:ext>
                </a:extLst>
              </p:cNvPr>
              <p:cNvSpPr/>
              <p:nvPr/>
            </p:nvSpPr>
            <p:spPr>
              <a:xfrm>
                <a:off x="7167006" y="2788994"/>
                <a:ext cx="3695114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DEF6B3-5541-3748-81FF-8B2B216CE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06" y="2788994"/>
                <a:ext cx="3695114" cy="411331"/>
              </a:xfrm>
              <a:prstGeom prst="rect">
                <a:avLst/>
              </a:prstGeom>
              <a:blipFill>
                <a:blip r:embed="rId2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C733B52-0382-584B-94F6-EFCAA2AA9DDF}"/>
              </a:ext>
            </a:extLst>
          </p:cNvPr>
          <p:cNvSpPr txBox="1"/>
          <p:nvPr/>
        </p:nvSpPr>
        <p:spPr>
          <a:xfrm>
            <a:off x="6608175" y="1583482"/>
            <a:ext cx="521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 summary, the output from a LSTM is produced by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0E0B42-2A24-E94E-99BC-EC330D54F470}"/>
              </a:ext>
            </a:extLst>
          </p:cNvPr>
          <p:cNvCxnSpPr/>
          <p:nvPr/>
        </p:nvCxnSpPr>
        <p:spPr>
          <a:xfrm>
            <a:off x="8071938" y="3200325"/>
            <a:ext cx="987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A4E662-0DF2-E748-BF36-4C87922058D0}"/>
              </a:ext>
            </a:extLst>
          </p:cNvPr>
          <p:cNvSpPr txBox="1"/>
          <p:nvPr/>
        </p:nvSpPr>
        <p:spPr>
          <a:xfrm>
            <a:off x="7958120" y="3238984"/>
            <a:ext cx="121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contribution from input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2E7562-1BD3-4949-89CB-CF23BF298BE4}"/>
              </a:ext>
            </a:extLst>
          </p:cNvPr>
          <p:cNvCxnSpPr>
            <a:cxnSpLocks/>
          </p:cNvCxnSpPr>
          <p:nvPr/>
        </p:nvCxnSpPr>
        <p:spPr>
          <a:xfrm>
            <a:off x="9354396" y="3675242"/>
            <a:ext cx="643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3D4918E-56E6-9F42-B187-AF2C9847E14E}"/>
              </a:ext>
            </a:extLst>
          </p:cNvPr>
          <p:cNvSpPr txBox="1"/>
          <p:nvPr/>
        </p:nvSpPr>
        <p:spPr>
          <a:xfrm>
            <a:off x="9032097" y="3694043"/>
            <a:ext cx="121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contribution from previous stored value in memory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455814-7E05-AE4B-8A34-7E02D16B121C}"/>
              </a:ext>
            </a:extLst>
          </p:cNvPr>
          <p:cNvCxnSpPr/>
          <p:nvPr/>
        </p:nvCxnSpPr>
        <p:spPr>
          <a:xfrm>
            <a:off x="9675960" y="3224470"/>
            <a:ext cx="0" cy="3231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992E71-5DD6-F948-A4CF-AD2FC13A0527}"/>
              </a:ext>
            </a:extLst>
          </p:cNvPr>
          <p:cNvCxnSpPr>
            <a:cxnSpLocks/>
          </p:cNvCxnSpPr>
          <p:nvPr/>
        </p:nvCxnSpPr>
        <p:spPr>
          <a:xfrm>
            <a:off x="7925152" y="4622340"/>
            <a:ext cx="2177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455E739-9CF6-BD4B-90C6-741BB63333BA}"/>
              </a:ext>
            </a:extLst>
          </p:cNvPr>
          <p:cNvSpPr txBox="1"/>
          <p:nvPr/>
        </p:nvSpPr>
        <p:spPr>
          <a:xfrm>
            <a:off x="8520958" y="4668059"/>
            <a:ext cx="121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Contribution from the current input + memory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69B7A6-DDD9-F244-8D86-D88CF9B506C2}"/>
              </a:ext>
            </a:extLst>
          </p:cNvPr>
          <p:cNvCxnSpPr>
            <a:cxnSpLocks/>
          </p:cNvCxnSpPr>
          <p:nvPr/>
        </p:nvCxnSpPr>
        <p:spPr>
          <a:xfrm>
            <a:off x="7941714" y="5508989"/>
            <a:ext cx="2507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99B9AC4-F1F1-A44E-A75A-EAC38CEFE13A}"/>
              </a:ext>
            </a:extLst>
          </p:cNvPr>
          <p:cNvSpPr txBox="1"/>
          <p:nvPr/>
        </p:nvSpPr>
        <p:spPr>
          <a:xfrm>
            <a:off x="8565714" y="5528561"/>
            <a:ext cx="121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output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13B574-95C3-764D-998B-D08386E55922}"/>
              </a:ext>
            </a:extLst>
          </p:cNvPr>
          <p:cNvCxnSpPr>
            <a:cxnSpLocks/>
          </p:cNvCxnSpPr>
          <p:nvPr/>
        </p:nvCxnSpPr>
        <p:spPr>
          <a:xfrm>
            <a:off x="7858578" y="3172637"/>
            <a:ext cx="0" cy="14497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8F8AB59-CAC1-D742-93E8-7B23080E912B}"/>
              </a:ext>
            </a:extLst>
          </p:cNvPr>
          <p:cNvCxnSpPr>
            <a:cxnSpLocks/>
          </p:cNvCxnSpPr>
          <p:nvPr/>
        </p:nvCxnSpPr>
        <p:spPr>
          <a:xfrm>
            <a:off x="10106074" y="3134638"/>
            <a:ext cx="0" cy="14497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89CF3E3-45D6-7E49-ADB3-0F8B49F02931}"/>
              </a:ext>
            </a:extLst>
          </p:cNvPr>
          <p:cNvCxnSpPr>
            <a:cxnSpLocks/>
          </p:cNvCxnSpPr>
          <p:nvPr/>
        </p:nvCxnSpPr>
        <p:spPr>
          <a:xfrm>
            <a:off x="7818954" y="3184391"/>
            <a:ext cx="0" cy="23363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85127B-F6C8-4348-A968-C53D8555DB89}"/>
              </a:ext>
            </a:extLst>
          </p:cNvPr>
          <p:cNvCxnSpPr>
            <a:cxnSpLocks/>
          </p:cNvCxnSpPr>
          <p:nvPr/>
        </p:nvCxnSpPr>
        <p:spPr>
          <a:xfrm>
            <a:off x="10449378" y="3172636"/>
            <a:ext cx="0" cy="23363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048516-7C38-D64A-83B3-DD45CF22736F}"/>
              </a:ext>
            </a:extLst>
          </p:cNvPr>
          <p:cNvSpPr txBox="1"/>
          <p:nvPr/>
        </p:nvSpPr>
        <p:spPr>
          <a:xfrm>
            <a:off x="5801170" y="3218835"/>
            <a:ext cx="183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Decide whether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NZ" altLang="zh-CN" sz="1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</a:rPr>
              <a:t>erase the old neuron value in the memory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</a:rPr>
              <a:t>using “input” to update (or initialize) the neuron value in the memory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E05D7F4-B66B-4442-A6F2-4C55138A1E0F}"/>
              </a:ext>
            </a:extLst>
          </p:cNvPr>
          <p:cNvSpPr/>
          <p:nvPr/>
        </p:nvSpPr>
        <p:spPr>
          <a:xfrm>
            <a:off x="7572658" y="3233198"/>
            <a:ext cx="170406" cy="132194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EB113A2-8C1D-E142-B31C-7E25DA9D015A}"/>
                  </a:ext>
                </a:extLst>
              </p:cNvPr>
              <p:cNvSpPr/>
              <p:nvPr/>
            </p:nvSpPr>
            <p:spPr>
              <a:xfrm>
                <a:off x="2925968" y="1085673"/>
                <a:ext cx="13447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EB113A2-8C1D-E142-B31C-7E25DA9D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68" y="1085673"/>
                <a:ext cx="1344792" cy="276999"/>
              </a:xfrm>
              <a:prstGeom prst="rect">
                <a:avLst/>
              </a:prstGeom>
              <a:blipFill>
                <a:blip r:embed="rId2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3FBE002-FEE5-3245-8C09-2A38E146164B}"/>
              </a:ext>
            </a:extLst>
          </p:cNvPr>
          <p:cNvSpPr txBox="1"/>
          <p:nvPr/>
        </p:nvSpPr>
        <p:spPr>
          <a:xfrm>
            <a:off x="8355284" y="2408449"/>
            <a:ext cx="9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E8BB4B-9B56-1E45-BDEF-1EDE94EBA8D5}"/>
              </a:ext>
            </a:extLst>
          </p:cNvPr>
          <p:cNvCxnSpPr/>
          <p:nvPr/>
        </p:nvCxnSpPr>
        <p:spPr>
          <a:xfrm>
            <a:off x="8818456" y="2678523"/>
            <a:ext cx="0" cy="1846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AEA400D-A7ED-D340-9391-625FDCC8FD27}"/>
              </a:ext>
            </a:extLst>
          </p:cNvPr>
          <p:cNvSpPr txBox="1"/>
          <p:nvPr/>
        </p:nvSpPr>
        <p:spPr>
          <a:xfrm>
            <a:off x="9248695" y="2417414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F342A6A-BC04-E240-BF4C-092CB2DD00F7}"/>
              </a:ext>
            </a:extLst>
          </p:cNvPr>
          <p:cNvCxnSpPr/>
          <p:nvPr/>
        </p:nvCxnSpPr>
        <p:spPr>
          <a:xfrm>
            <a:off x="9736146" y="2675699"/>
            <a:ext cx="0" cy="1846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072F657-68A4-A54C-ACB1-380B79A13E50}"/>
              </a:ext>
            </a:extLst>
          </p:cNvPr>
          <p:cNvSpPr txBox="1"/>
          <p:nvPr/>
        </p:nvSpPr>
        <p:spPr>
          <a:xfrm>
            <a:off x="9845025" y="2169497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931BFE6-BB8C-E548-9264-0F4D7D00BA22}"/>
              </a:ext>
            </a:extLst>
          </p:cNvPr>
          <p:cNvCxnSpPr>
            <a:cxnSpLocks/>
          </p:cNvCxnSpPr>
          <p:nvPr/>
        </p:nvCxnSpPr>
        <p:spPr>
          <a:xfrm>
            <a:off x="10359841" y="2470004"/>
            <a:ext cx="0" cy="3903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5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58855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/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  <a:blipFill>
                <a:blip r:embed="rId2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/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BD3D7F-FFC3-D843-8423-DE82EDAB4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5FA1BA-8B4C-AA44-8197-4F9E4159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E5CB1E-C5EB-124E-A3B2-80368766F557}"/>
                  </a:ext>
                </a:extLst>
              </p:cNvPr>
              <p:cNvSpPr/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E5CB1E-C5EB-124E-A3B2-80368766F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1" y="1952814"/>
                <a:ext cx="1140377" cy="307777"/>
              </a:xfrm>
              <a:prstGeom prst="rect">
                <a:avLst/>
              </a:prstGeom>
              <a:blipFill>
                <a:blip r:embed="rId2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/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25EAED-7799-704F-AB18-9A235D1B4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34" y="2601493"/>
                <a:ext cx="1736501" cy="27514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99DDE0-9261-C740-966B-456FE7590BE1}"/>
                  </a:ext>
                </a:extLst>
              </p:cNvPr>
              <p:cNvSpPr/>
              <p:nvPr/>
            </p:nvSpPr>
            <p:spPr>
              <a:xfrm>
                <a:off x="1903980" y="1738556"/>
                <a:ext cx="96430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99DDE0-9261-C740-966B-456FE7590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80" y="1738556"/>
                <a:ext cx="964303" cy="276999"/>
              </a:xfrm>
              <a:prstGeom prst="rect">
                <a:avLst/>
              </a:prstGeom>
              <a:blipFill>
                <a:blip r:embed="rId2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EB113A2-8C1D-E142-B31C-7E25DA9D015A}"/>
                  </a:ext>
                </a:extLst>
              </p:cNvPr>
              <p:cNvSpPr/>
              <p:nvPr/>
            </p:nvSpPr>
            <p:spPr>
              <a:xfrm>
                <a:off x="2925968" y="1085673"/>
                <a:ext cx="13447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EB113A2-8C1D-E142-B31C-7E25DA9D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68" y="1085673"/>
                <a:ext cx="1344792" cy="276999"/>
              </a:xfrm>
              <a:prstGeom prst="rect">
                <a:avLst/>
              </a:prstGeom>
              <a:blipFill>
                <a:blip r:embed="rId2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4230A6-68B7-ED47-926A-84736ED86CDA}"/>
                  </a:ext>
                </a:extLst>
              </p:cNvPr>
              <p:cNvSpPr txBox="1"/>
              <p:nvPr/>
            </p:nvSpPr>
            <p:spPr>
              <a:xfrm>
                <a:off x="2012753" y="111995"/>
                <a:ext cx="661113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next question is that where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comes from ?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4230A6-68B7-ED47-926A-84736ED86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53" y="111995"/>
                <a:ext cx="6611131" cy="391582"/>
              </a:xfrm>
              <a:prstGeom prst="rect">
                <a:avLst/>
              </a:prstGeom>
              <a:blipFill>
                <a:blip r:embed="rId29"/>
                <a:stretch>
                  <a:fillRect l="-766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F252913-751F-154E-8B68-2D6D830C9C2F}"/>
              </a:ext>
            </a:extLst>
          </p:cNvPr>
          <p:cNvSpPr txBox="1"/>
          <p:nvPr/>
        </p:nvSpPr>
        <p:spPr>
          <a:xfrm>
            <a:off x="5916365" y="2594718"/>
            <a:ext cx="485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They are actually all determined by the input data</a:t>
            </a:r>
          </a:p>
        </p:txBody>
      </p:sp>
    </p:spTree>
    <p:extLst>
      <p:ext uri="{BB962C8B-B14F-4D97-AF65-F5344CB8AC3E}">
        <p14:creationId xmlns:p14="http://schemas.microsoft.com/office/powerpoint/2010/main" val="402524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4230A6-68B7-ED47-926A-84736ED86CDA}"/>
              </a:ext>
            </a:extLst>
          </p:cNvPr>
          <p:cNvSpPr txBox="1"/>
          <p:nvPr/>
        </p:nvSpPr>
        <p:spPr>
          <a:xfrm>
            <a:off x="6733032" y="2676066"/>
            <a:ext cx="4590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apparently, the signals control all the gates are the input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C4885B-510A-6F47-A20D-F06FE9FC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975230"/>
            <a:ext cx="4482738" cy="4594434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F60BBF-7A68-AE48-8281-24A98832E24B}"/>
                  </a:ext>
                </a:extLst>
              </p:cNvPr>
              <p:cNvSpPr/>
              <p:nvPr/>
            </p:nvSpPr>
            <p:spPr>
              <a:xfrm>
                <a:off x="2327722" y="6124694"/>
                <a:ext cx="122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F60BBF-7A68-AE48-8281-24A98832E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22" y="6124694"/>
                <a:ext cx="1227195" cy="369332"/>
              </a:xfrm>
              <a:prstGeom prst="rect">
                <a:avLst/>
              </a:prstGeom>
              <a:blipFill>
                <a:blip r:embed="rId3"/>
                <a:stretch>
                  <a:fillRect l="-4124" t="-6667" r="-412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21317B-78F3-E641-8BDE-1E9CED9E1A9B}"/>
              </a:ext>
            </a:extLst>
          </p:cNvPr>
          <p:cNvCxnSpPr>
            <a:cxnSpLocks/>
          </p:cNvCxnSpPr>
          <p:nvPr/>
        </p:nvCxnSpPr>
        <p:spPr>
          <a:xfrm flipV="1">
            <a:off x="2596896" y="5646012"/>
            <a:ext cx="256032" cy="478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571D9E-B675-1547-9FA3-C5B976A7B1F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941319" y="5646011"/>
            <a:ext cx="1" cy="478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FCA41A-9484-F346-B7DE-50ECBE838329}"/>
              </a:ext>
            </a:extLst>
          </p:cNvPr>
          <p:cNvCxnSpPr>
            <a:cxnSpLocks/>
          </p:cNvCxnSpPr>
          <p:nvPr/>
        </p:nvCxnSpPr>
        <p:spPr>
          <a:xfrm flipH="1" flipV="1">
            <a:off x="3029712" y="5646012"/>
            <a:ext cx="298704" cy="478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D20864E-92DB-1844-BBFD-971D7F79E75F}"/>
                  </a:ext>
                </a:extLst>
              </p:cNvPr>
              <p:cNvSpPr/>
              <p:nvPr/>
            </p:nvSpPr>
            <p:spPr>
              <a:xfrm rot="5400000">
                <a:off x="-381948" y="3857931"/>
                <a:ext cx="122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D20864E-92DB-1844-BBFD-971D7F79E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381948" y="3857931"/>
                <a:ext cx="1227195" cy="369332"/>
              </a:xfrm>
              <a:prstGeom prst="rect">
                <a:avLst/>
              </a:prstGeom>
              <a:blipFill>
                <a:blip r:embed="rId4"/>
                <a:stretch>
                  <a:fillRect l="-23333" t="-5155" r="-10000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4778C-ADEA-0940-A1D3-D5EE80E6915F}"/>
              </a:ext>
            </a:extLst>
          </p:cNvPr>
          <p:cNvCxnSpPr>
            <a:cxnSpLocks/>
          </p:cNvCxnSpPr>
          <p:nvPr/>
        </p:nvCxnSpPr>
        <p:spPr>
          <a:xfrm flipH="1" flipV="1">
            <a:off x="359829" y="3713581"/>
            <a:ext cx="391619" cy="283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65391C-C8E6-A24F-B602-E677B265F9F5}"/>
              </a:ext>
            </a:extLst>
          </p:cNvPr>
          <p:cNvCxnSpPr>
            <a:cxnSpLocks/>
          </p:cNvCxnSpPr>
          <p:nvPr/>
        </p:nvCxnSpPr>
        <p:spPr>
          <a:xfrm flipH="1">
            <a:off x="382115" y="4088106"/>
            <a:ext cx="4257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584CFE-E784-FA4A-9BDF-7A7F11258ABB}"/>
              </a:ext>
            </a:extLst>
          </p:cNvPr>
          <p:cNvCxnSpPr>
            <a:cxnSpLocks/>
          </p:cNvCxnSpPr>
          <p:nvPr/>
        </p:nvCxnSpPr>
        <p:spPr>
          <a:xfrm flipV="1">
            <a:off x="359829" y="4178808"/>
            <a:ext cx="391619" cy="177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F6CF44-FDE7-7344-94FD-2A6B2BAD0272}"/>
                  </a:ext>
                </a:extLst>
              </p:cNvPr>
              <p:cNvSpPr/>
              <p:nvPr/>
            </p:nvSpPr>
            <p:spPr>
              <a:xfrm rot="5400000">
                <a:off x="-384096" y="1530278"/>
                <a:ext cx="122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F6CF44-FDE7-7344-94FD-2A6B2BAD0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384096" y="1530278"/>
                <a:ext cx="1227195" cy="369332"/>
              </a:xfrm>
              <a:prstGeom prst="rect">
                <a:avLst/>
              </a:prstGeom>
              <a:blipFill>
                <a:blip r:embed="rId5"/>
                <a:stretch>
                  <a:fillRect l="-26667" t="-4082" r="-6667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D4E1BF-0FFD-E543-B170-90D2E4175B95}"/>
              </a:ext>
            </a:extLst>
          </p:cNvPr>
          <p:cNvCxnSpPr>
            <a:cxnSpLocks/>
          </p:cNvCxnSpPr>
          <p:nvPr/>
        </p:nvCxnSpPr>
        <p:spPr>
          <a:xfrm flipH="1" flipV="1">
            <a:off x="357681" y="1385928"/>
            <a:ext cx="391619" cy="283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A0EDAF1-9EC5-AF41-9C64-E35A37C20E0F}"/>
              </a:ext>
            </a:extLst>
          </p:cNvPr>
          <p:cNvCxnSpPr>
            <a:cxnSpLocks/>
          </p:cNvCxnSpPr>
          <p:nvPr/>
        </p:nvCxnSpPr>
        <p:spPr>
          <a:xfrm flipH="1">
            <a:off x="379967" y="1760453"/>
            <a:ext cx="4257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15CB1DC-4AC2-9047-898C-A6AEB28EF101}"/>
              </a:ext>
            </a:extLst>
          </p:cNvPr>
          <p:cNvCxnSpPr>
            <a:cxnSpLocks/>
          </p:cNvCxnSpPr>
          <p:nvPr/>
        </p:nvCxnSpPr>
        <p:spPr>
          <a:xfrm flipV="1">
            <a:off x="357681" y="1851155"/>
            <a:ext cx="391619" cy="177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588289-8C3B-9B4E-B6E7-731E098DCD46}"/>
                  </a:ext>
                </a:extLst>
              </p:cNvPr>
              <p:cNvSpPr/>
              <p:nvPr/>
            </p:nvSpPr>
            <p:spPr>
              <a:xfrm rot="5400000">
                <a:off x="5487091" y="2915318"/>
                <a:ext cx="122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588289-8C3B-9B4E-B6E7-731E098D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87091" y="2915318"/>
                <a:ext cx="1227195" cy="369332"/>
              </a:xfrm>
              <a:prstGeom prst="rect">
                <a:avLst/>
              </a:prstGeom>
              <a:blipFill>
                <a:blip r:embed="rId6"/>
                <a:stretch>
                  <a:fillRect l="-26667" t="-4082" r="-10000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6B8E40-18E0-AA49-A064-24618EEC658B}"/>
              </a:ext>
            </a:extLst>
          </p:cNvPr>
          <p:cNvCxnSpPr>
            <a:cxnSpLocks/>
          </p:cNvCxnSpPr>
          <p:nvPr/>
        </p:nvCxnSpPr>
        <p:spPr>
          <a:xfrm flipH="1">
            <a:off x="5524453" y="2779776"/>
            <a:ext cx="363326" cy="219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9CC658A-2CBF-D744-94E4-E670DD319906}"/>
              </a:ext>
            </a:extLst>
          </p:cNvPr>
          <p:cNvCxnSpPr>
            <a:cxnSpLocks/>
          </p:cNvCxnSpPr>
          <p:nvPr/>
        </p:nvCxnSpPr>
        <p:spPr>
          <a:xfrm flipH="1">
            <a:off x="5493231" y="3099983"/>
            <a:ext cx="4257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CE97AA-4B9A-B649-8A83-C893D631628A}"/>
              </a:ext>
            </a:extLst>
          </p:cNvPr>
          <p:cNvCxnSpPr>
            <a:cxnSpLocks/>
          </p:cNvCxnSpPr>
          <p:nvPr/>
        </p:nvCxnSpPr>
        <p:spPr>
          <a:xfrm>
            <a:off x="5508817" y="3217215"/>
            <a:ext cx="397552" cy="2117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A00E99-B740-A048-926A-F854A51A10C7}"/>
                  </a:ext>
                </a:extLst>
              </p:cNvPr>
              <p:cNvSpPr txBox="1"/>
              <p:nvPr/>
            </p:nvSpPr>
            <p:spPr>
              <a:xfrm>
                <a:off x="6733032" y="1912853"/>
                <a:ext cx="4590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For example, assuming that at a particular time step, we have inputs: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A00E99-B740-A048-926A-F854A51A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32" y="1912853"/>
                <a:ext cx="4590091" cy="646331"/>
              </a:xfrm>
              <a:prstGeom prst="rect">
                <a:avLst/>
              </a:prstGeom>
              <a:blipFill>
                <a:blip r:embed="rId7"/>
                <a:stretch>
                  <a:fillRect l="-1105" t="-3846" r="-165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EAFA8C8-87EA-E148-BAF9-EC170F9F89C0}"/>
                  </a:ext>
                </a:extLst>
              </p:cNvPr>
              <p:cNvSpPr txBox="1"/>
              <p:nvPr/>
            </p:nvSpPr>
            <p:spPr>
              <a:xfrm>
                <a:off x="2012753" y="111995"/>
                <a:ext cx="661113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next question is that where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comes from ?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EAFA8C8-87EA-E148-BAF9-EC170F9F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53" y="111995"/>
                <a:ext cx="6611131" cy="391582"/>
              </a:xfrm>
              <a:prstGeom prst="rect">
                <a:avLst/>
              </a:prstGeom>
              <a:blipFill>
                <a:blip r:embed="rId8"/>
                <a:stretch>
                  <a:fillRect l="-766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22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4230A6-68B7-ED47-926A-84736ED86CDA}"/>
              </a:ext>
            </a:extLst>
          </p:cNvPr>
          <p:cNvSpPr txBox="1"/>
          <p:nvPr/>
        </p:nvSpPr>
        <p:spPr>
          <a:xfrm>
            <a:off x="6733032" y="2676066"/>
            <a:ext cx="4590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apparently, the signals control all the gates are the input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C4885B-510A-6F47-A20D-F06FE9FC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975230"/>
            <a:ext cx="4482738" cy="4594434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F60BBF-7A68-AE48-8281-24A98832E24B}"/>
                  </a:ext>
                </a:extLst>
              </p:cNvPr>
              <p:cNvSpPr/>
              <p:nvPr/>
            </p:nvSpPr>
            <p:spPr>
              <a:xfrm>
                <a:off x="2327722" y="6124694"/>
                <a:ext cx="122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F60BBF-7A68-AE48-8281-24A98832E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22" y="6124694"/>
                <a:ext cx="1227195" cy="369332"/>
              </a:xfrm>
              <a:prstGeom prst="rect">
                <a:avLst/>
              </a:prstGeom>
              <a:blipFill>
                <a:blip r:embed="rId3"/>
                <a:stretch>
                  <a:fillRect l="-4124" t="-6667" r="-412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21317B-78F3-E641-8BDE-1E9CED9E1A9B}"/>
              </a:ext>
            </a:extLst>
          </p:cNvPr>
          <p:cNvCxnSpPr>
            <a:cxnSpLocks/>
          </p:cNvCxnSpPr>
          <p:nvPr/>
        </p:nvCxnSpPr>
        <p:spPr>
          <a:xfrm flipV="1">
            <a:off x="2596896" y="5646012"/>
            <a:ext cx="256032" cy="478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571D9E-B675-1547-9FA3-C5B976A7B1F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941319" y="5646011"/>
            <a:ext cx="1" cy="478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FCA41A-9484-F346-B7DE-50ECBE838329}"/>
              </a:ext>
            </a:extLst>
          </p:cNvPr>
          <p:cNvCxnSpPr>
            <a:cxnSpLocks/>
          </p:cNvCxnSpPr>
          <p:nvPr/>
        </p:nvCxnSpPr>
        <p:spPr>
          <a:xfrm flipH="1" flipV="1">
            <a:off x="3029712" y="5646012"/>
            <a:ext cx="298704" cy="478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D20864E-92DB-1844-BBFD-971D7F79E75F}"/>
                  </a:ext>
                </a:extLst>
              </p:cNvPr>
              <p:cNvSpPr/>
              <p:nvPr/>
            </p:nvSpPr>
            <p:spPr>
              <a:xfrm rot="5400000">
                <a:off x="-298303" y="3857931"/>
                <a:ext cx="1059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D20864E-92DB-1844-BBFD-971D7F79E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298303" y="3857931"/>
                <a:ext cx="1059906" cy="369332"/>
              </a:xfrm>
              <a:prstGeom prst="rect">
                <a:avLst/>
              </a:prstGeom>
              <a:blipFill>
                <a:blip r:embed="rId4"/>
                <a:stretch>
                  <a:fillRect l="-23333" t="-4762" r="-1000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4778C-ADEA-0940-A1D3-D5EE80E6915F}"/>
              </a:ext>
            </a:extLst>
          </p:cNvPr>
          <p:cNvCxnSpPr>
            <a:cxnSpLocks/>
          </p:cNvCxnSpPr>
          <p:nvPr/>
        </p:nvCxnSpPr>
        <p:spPr>
          <a:xfrm flipH="1" flipV="1">
            <a:off x="359829" y="3713581"/>
            <a:ext cx="391619" cy="283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65391C-C8E6-A24F-B602-E677B265F9F5}"/>
              </a:ext>
            </a:extLst>
          </p:cNvPr>
          <p:cNvCxnSpPr>
            <a:cxnSpLocks/>
          </p:cNvCxnSpPr>
          <p:nvPr/>
        </p:nvCxnSpPr>
        <p:spPr>
          <a:xfrm flipH="1">
            <a:off x="382115" y="4088106"/>
            <a:ext cx="4257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584CFE-E784-FA4A-9BDF-7A7F11258ABB}"/>
              </a:ext>
            </a:extLst>
          </p:cNvPr>
          <p:cNvCxnSpPr>
            <a:cxnSpLocks/>
          </p:cNvCxnSpPr>
          <p:nvPr/>
        </p:nvCxnSpPr>
        <p:spPr>
          <a:xfrm flipV="1">
            <a:off x="359829" y="4178808"/>
            <a:ext cx="391619" cy="177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F6CF44-FDE7-7344-94FD-2A6B2BAD0272}"/>
                  </a:ext>
                </a:extLst>
              </p:cNvPr>
              <p:cNvSpPr/>
              <p:nvPr/>
            </p:nvSpPr>
            <p:spPr>
              <a:xfrm rot="5400000">
                <a:off x="-384096" y="1530278"/>
                <a:ext cx="122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F6CF44-FDE7-7344-94FD-2A6B2BAD0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384096" y="1530278"/>
                <a:ext cx="1227195" cy="369332"/>
              </a:xfrm>
              <a:prstGeom prst="rect">
                <a:avLst/>
              </a:prstGeom>
              <a:blipFill>
                <a:blip r:embed="rId5"/>
                <a:stretch>
                  <a:fillRect l="-26667" t="-4082" r="-6667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D4E1BF-0FFD-E543-B170-90D2E4175B95}"/>
              </a:ext>
            </a:extLst>
          </p:cNvPr>
          <p:cNvCxnSpPr>
            <a:cxnSpLocks/>
          </p:cNvCxnSpPr>
          <p:nvPr/>
        </p:nvCxnSpPr>
        <p:spPr>
          <a:xfrm flipH="1" flipV="1">
            <a:off x="357681" y="1385928"/>
            <a:ext cx="391619" cy="283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A0EDAF1-9EC5-AF41-9C64-E35A37C20E0F}"/>
              </a:ext>
            </a:extLst>
          </p:cNvPr>
          <p:cNvCxnSpPr>
            <a:cxnSpLocks/>
          </p:cNvCxnSpPr>
          <p:nvPr/>
        </p:nvCxnSpPr>
        <p:spPr>
          <a:xfrm flipH="1">
            <a:off x="379967" y="1760453"/>
            <a:ext cx="4257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15CB1DC-4AC2-9047-898C-A6AEB28EF101}"/>
              </a:ext>
            </a:extLst>
          </p:cNvPr>
          <p:cNvCxnSpPr>
            <a:cxnSpLocks/>
          </p:cNvCxnSpPr>
          <p:nvPr/>
        </p:nvCxnSpPr>
        <p:spPr>
          <a:xfrm flipV="1">
            <a:off x="357681" y="1851155"/>
            <a:ext cx="391619" cy="177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588289-8C3B-9B4E-B6E7-731E098DCD46}"/>
                  </a:ext>
                </a:extLst>
              </p:cNvPr>
              <p:cNvSpPr/>
              <p:nvPr/>
            </p:nvSpPr>
            <p:spPr>
              <a:xfrm rot="5400000">
                <a:off x="5487091" y="2915318"/>
                <a:ext cx="1227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588289-8C3B-9B4E-B6E7-731E098D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87091" y="2915318"/>
                <a:ext cx="1227195" cy="369332"/>
              </a:xfrm>
              <a:prstGeom prst="rect">
                <a:avLst/>
              </a:prstGeom>
              <a:blipFill>
                <a:blip r:embed="rId6"/>
                <a:stretch>
                  <a:fillRect l="-26667" t="-4082" r="-10000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6B8E40-18E0-AA49-A064-24618EEC658B}"/>
              </a:ext>
            </a:extLst>
          </p:cNvPr>
          <p:cNvCxnSpPr>
            <a:cxnSpLocks/>
          </p:cNvCxnSpPr>
          <p:nvPr/>
        </p:nvCxnSpPr>
        <p:spPr>
          <a:xfrm flipH="1">
            <a:off x="5524453" y="2779776"/>
            <a:ext cx="363326" cy="219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9CC658A-2CBF-D744-94E4-E670DD319906}"/>
              </a:ext>
            </a:extLst>
          </p:cNvPr>
          <p:cNvCxnSpPr>
            <a:cxnSpLocks/>
          </p:cNvCxnSpPr>
          <p:nvPr/>
        </p:nvCxnSpPr>
        <p:spPr>
          <a:xfrm flipH="1">
            <a:off x="5493231" y="3099983"/>
            <a:ext cx="4257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CE97AA-4B9A-B649-8A83-C893D631628A}"/>
              </a:ext>
            </a:extLst>
          </p:cNvPr>
          <p:cNvCxnSpPr>
            <a:cxnSpLocks/>
          </p:cNvCxnSpPr>
          <p:nvPr/>
        </p:nvCxnSpPr>
        <p:spPr>
          <a:xfrm>
            <a:off x="5508817" y="3217215"/>
            <a:ext cx="397552" cy="2117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A00E99-B740-A048-926A-F854A51A10C7}"/>
                  </a:ext>
                </a:extLst>
              </p:cNvPr>
              <p:cNvSpPr txBox="1"/>
              <p:nvPr/>
            </p:nvSpPr>
            <p:spPr>
              <a:xfrm>
                <a:off x="6733032" y="1912853"/>
                <a:ext cx="4590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For example, assuming that at a particular time step, we have inputs: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A00E99-B740-A048-926A-F854A51A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32" y="1912853"/>
                <a:ext cx="4590091" cy="646331"/>
              </a:xfrm>
              <a:prstGeom prst="rect">
                <a:avLst/>
              </a:prstGeom>
              <a:blipFill>
                <a:blip r:embed="rId7"/>
                <a:stretch>
                  <a:fillRect l="-1105" t="-3846" r="-165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75EFB46F-2941-4944-98C2-50870A04F236}"/>
              </a:ext>
            </a:extLst>
          </p:cNvPr>
          <p:cNvSpPr txBox="1"/>
          <p:nvPr/>
        </p:nvSpPr>
        <p:spPr>
          <a:xfrm>
            <a:off x="7107936" y="3428999"/>
            <a:ext cx="4590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e.g., for the input gate, given that we have the input [3,5,10], the weights are [0, 0, -1], then the input gate is ”-10” (via the sigmoid function, it is “0”) so the gate will be closed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55B09F-B2C8-C34A-BFA4-45F580D8E4CB}"/>
              </a:ext>
            </a:extLst>
          </p:cNvPr>
          <p:cNvSpPr txBox="1"/>
          <p:nvPr/>
        </p:nvSpPr>
        <p:spPr>
          <a:xfrm>
            <a:off x="6733031" y="4747538"/>
            <a:ext cx="4590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Note that those weights are obtained via the backpropagation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EAFA8C8-87EA-E148-BAF9-EC170F9F89C0}"/>
                  </a:ext>
                </a:extLst>
              </p:cNvPr>
              <p:cNvSpPr txBox="1"/>
              <p:nvPr/>
            </p:nvSpPr>
            <p:spPr>
              <a:xfrm>
                <a:off x="2012753" y="111995"/>
                <a:ext cx="661113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next question is that where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comes from ?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EAFA8C8-87EA-E148-BAF9-EC170F9F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53" y="111995"/>
                <a:ext cx="6611131" cy="391582"/>
              </a:xfrm>
              <a:prstGeom prst="rect">
                <a:avLst/>
              </a:prstGeom>
              <a:blipFill>
                <a:blip r:embed="rId8"/>
                <a:stretch>
                  <a:fillRect l="-766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26F855-9575-F34C-8A68-96A39C73BD18}"/>
                  </a:ext>
                </a:extLst>
              </p:cNvPr>
              <p:cNvSpPr txBox="1"/>
              <p:nvPr/>
            </p:nvSpPr>
            <p:spPr>
              <a:xfrm rot="2353195">
                <a:off x="414427" y="3682620"/>
                <a:ext cx="4394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26F855-9575-F34C-8A68-96A39C73B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53195">
                <a:off x="414427" y="3682620"/>
                <a:ext cx="439479" cy="184666"/>
              </a:xfrm>
              <a:prstGeom prst="rect">
                <a:avLst/>
              </a:prstGeom>
              <a:blipFill>
                <a:blip r:embed="rId9"/>
                <a:stretch>
                  <a:fillRect l="-2632" r="-26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5801EE-4C23-934C-BC12-D20D0A4D33D8}"/>
                  </a:ext>
                </a:extLst>
              </p:cNvPr>
              <p:cNvSpPr txBox="1"/>
              <p:nvPr/>
            </p:nvSpPr>
            <p:spPr>
              <a:xfrm>
                <a:off x="366258" y="3944929"/>
                <a:ext cx="4394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5801EE-4C23-934C-BC12-D20D0A4D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58" y="3944929"/>
                <a:ext cx="439479" cy="184666"/>
              </a:xfrm>
              <a:prstGeom prst="rect">
                <a:avLst/>
              </a:prstGeom>
              <a:blipFill>
                <a:blip r:embed="rId10"/>
                <a:stretch>
                  <a:fillRect l="-5556" r="-8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EDE221-F8B3-EF4F-981A-EDEFC5D45342}"/>
                  </a:ext>
                </a:extLst>
              </p:cNvPr>
              <p:cNvSpPr txBox="1"/>
              <p:nvPr/>
            </p:nvSpPr>
            <p:spPr>
              <a:xfrm rot="19961487">
                <a:off x="333579" y="4257370"/>
                <a:ext cx="5548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EDE221-F8B3-EF4F-981A-EDEFC5D4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61487">
                <a:off x="333579" y="4257370"/>
                <a:ext cx="554895" cy="184666"/>
              </a:xfrm>
              <a:prstGeom prst="rect">
                <a:avLst/>
              </a:prstGeom>
              <a:blipFill>
                <a:blip r:embed="rId11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12DEB6-252F-A445-A5ED-26F5218D86CD}"/>
                  </a:ext>
                </a:extLst>
              </p:cNvPr>
              <p:cNvSpPr/>
              <p:nvPr/>
            </p:nvSpPr>
            <p:spPr>
              <a:xfrm>
                <a:off x="1886899" y="3505100"/>
                <a:ext cx="22856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0+0−10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12DEB6-252F-A445-A5ED-26F5218D8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99" y="3505100"/>
                <a:ext cx="2285626" cy="30777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1A430D5A-BAC3-6F43-9EDC-AD4EA3977741}"/>
              </a:ext>
            </a:extLst>
          </p:cNvPr>
          <p:cNvSpPr/>
          <p:nvPr/>
        </p:nvSpPr>
        <p:spPr>
          <a:xfrm>
            <a:off x="15036" y="3328416"/>
            <a:ext cx="4245180" cy="1469705"/>
          </a:xfrm>
          <a:custGeom>
            <a:avLst/>
            <a:gdLst>
              <a:gd name="connsiteX0" fmla="*/ 661620 w 4245180"/>
              <a:gd name="connsiteY0" fmla="*/ 0 h 1469705"/>
              <a:gd name="connsiteX1" fmla="*/ 213564 w 4245180"/>
              <a:gd name="connsiteY1" fmla="*/ 173736 h 1469705"/>
              <a:gd name="connsiteX2" fmla="*/ 3252 w 4245180"/>
              <a:gd name="connsiteY2" fmla="*/ 594360 h 1469705"/>
              <a:gd name="connsiteX3" fmla="*/ 122124 w 4245180"/>
              <a:gd name="connsiteY3" fmla="*/ 1298448 h 1469705"/>
              <a:gd name="connsiteX4" fmla="*/ 579324 w 4245180"/>
              <a:gd name="connsiteY4" fmla="*/ 1463040 h 1469705"/>
              <a:gd name="connsiteX5" fmla="*/ 1649172 w 4245180"/>
              <a:gd name="connsiteY5" fmla="*/ 1371600 h 1469705"/>
              <a:gd name="connsiteX6" fmla="*/ 2435556 w 4245180"/>
              <a:gd name="connsiteY6" fmla="*/ 795528 h 1469705"/>
              <a:gd name="connsiteX7" fmla="*/ 2792172 w 4245180"/>
              <a:gd name="connsiteY7" fmla="*/ 466344 h 1469705"/>
              <a:gd name="connsiteX8" fmla="*/ 3413964 w 4245180"/>
              <a:gd name="connsiteY8" fmla="*/ 466344 h 1469705"/>
              <a:gd name="connsiteX9" fmla="*/ 4118052 w 4245180"/>
              <a:gd name="connsiteY9" fmla="*/ 457200 h 1469705"/>
              <a:gd name="connsiteX10" fmla="*/ 4182060 w 4245180"/>
              <a:gd name="connsiteY10" fmla="*/ 237744 h 1469705"/>
              <a:gd name="connsiteX11" fmla="*/ 3441396 w 4245180"/>
              <a:gd name="connsiteY11" fmla="*/ 137160 h 1469705"/>
              <a:gd name="connsiteX12" fmla="*/ 2362404 w 4245180"/>
              <a:gd name="connsiteY12" fmla="*/ 64008 h 1469705"/>
              <a:gd name="connsiteX13" fmla="*/ 1548588 w 4245180"/>
              <a:gd name="connsiteY13" fmla="*/ 45720 h 1469705"/>
              <a:gd name="connsiteX14" fmla="*/ 926796 w 4245180"/>
              <a:gd name="connsiteY14" fmla="*/ 73152 h 146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45180" h="1469705">
                <a:moveTo>
                  <a:pt x="661620" y="0"/>
                </a:moveTo>
                <a:cubicBezTo>
                  <a:pt x="492456" y="37338"/>
                  <a:pt x="323292" y="74676"/>
                  <a:pt x="213564" y="173736"/>
                </a:cubicBezTo>
                <a:cubicBezTo>
                  <a:pt x="103836" y="272796"/>
                  <a:pt x="18492" y="406908"/>
                  <a:pt x="3252" y="594360"/>
                </a:cubicBezTo>
                <a:cubicBezTo>
                  <a:pt x="-11988" y="781812"/>
                  <a:pt x="26112" y="1153668"/>
                  <a:pt x="122124" y="1298448"/>
                </a:cubicBezTo>
                <a:cubicBezTo>
                  <a:pt x="218136" y="1443228"/>
                  <a:pt x="324816" y="1450848"/>
                  <a:pt x="579324" y="1463040"/>
                </a:cubicBezTo>
                <a:cubicBezTo>
                  <a:pt x="833832" y="1475232"/>
                  <a:pt x="1339800" y="1482852"/>
                  <a:pt x="1649172" y="1371600"/>
                </a:cubicBezTo>
                <a:cubicBezTo>
                  <a:pt x="1958544" y="1260348"/>
                  <a:pt x="2245056" y="946404"/>
                  <a:pt x="2435556" y="795528"/>
                </a:cubicBezTo>
                <a:cubicBezTo>
                  <a:pt x="2626056" y="644652"/>
                  <a:pt x="2629104" y="521208"/>
                  <a:pt x="2792172" y="466344"/>
                </a:cubicBezTo>
                <a:cubicBezTo>
                  <a:pt x="2955240" y="411480"/>
                  <a:pt x="3413964" y="466344"/>
                  <a:pt x="3413964" y="466344"/>
                </a:cubicBezTo>
                <a:cubicBezTo>
                  <a:pt x="3634944" y="464820"/>
                  <a:pt x="3990036" y="495300"/>
                  <a:pt x="4118052" y="457200"/>
                </a:cubicBezTo>
                <a:cubicBezTo>
                  <a:pt x="4246068" y="419100"/>
                  <a:pt x="4294836" y="291084"/>
                  <a:pt x="4182060" y="237744"/>
                </a:cubicBezTo>
                <a:cubicBezTo>
                  <a:pt x="4069284" y="184404"/>
                  <a:pt x="3744672" y="166116"/>
                  <a:pt x="3441396" y="137160"/>
                </a:cubicBezTo>
                <a:cubicBezTo>
                  <a:pt x="3138120" y="108204"/>
                  <a:pt x="2677872" y="79248"/>
                  <a:pt x="2362404" y="64008"/>
                </a:cubicBezTo>
                <a:cubicBezTo>
                  <a:pt x="2046936" y="48768"/>
                  <a:pt x="1787856" y="44196"/>
                  <a:pt x="1548588" y="45720"/>
                </a:cubicBezTo>
                <a:cubicBezTo>
                  <a:pt x="1309320" y="47244"/>
                  <a:pt x="1118058" y="60198"/>
                  <a:pt x="926796" y="7315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</p:spTree>
    <p:extLst>
      <p:ext uri="{BB962C8B-B14F-4D97-AF65-F5344CB8AC3E}">
        <p14:creationId xmlns:p14="http://schemas.microsoft.com/office/powerpoint/2010/main" val="4692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66F292-7EAE-1849-9542-164C4C805C10}"/>
              </a:ext>
            </a:extLst>
          </p:cNvPr>
          <p:cNvSpPr/>
          <p:nvPr/>
        </p:nvSpPr>
        <p:spPr>
          <a:xfrm>
            <a:off x="617619" y="443122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1D8C8D-6973-8B4B-B121-6C163025F84D}"/>
              </a:ext>
            </a:extLst>
          </p:cNvPr>
          <p:cNvSpPr/>
          <p:nvPr/>
        </p:nvSpPr>
        <p:spPr>
          <a:xfrm>
            <a:off x="1611267" y="443122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D592E-9176-AF43-AB14-EF12FF95C2D9}"/>
              </a:ext>
            </a:extLst>
          </p:cNvPr>
          <p:cNvSpPr/>
          <p:nvPr/>
        </p:nvSpPr>
        <p:spPr>
          <a:xfrm>
            <a:off x="617619" y="350944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22A3-E12A-0D46-9190-E15F6F5FD017}"/>
                  </a:ext>
                </a:extLst>
              </p:cNvPr>
              <p:cNvSpPr txBox="1"/>
              <p:nvPr/>
            </p:nvSpPr>
            <p:spPr>
              <a:xfrm>
                <a:off x="713312" y="35665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22A3-E12A-0D46-9190-E15F6F5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2" y="3566552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8CE8E8F-41EA-1A49-A3CF-65DFAEC62CA7}"/>
              </a:ext>
            </a:extLst>
          </p:cNvPr>
          <p:cNvSpPr/>
          <p:nvPr/>
        </p:nvSpPr>
        <p:spPr>
          <a:xfrm>
            <a:off x="1611267" y="350256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A63E3-8826-B74D-A699-E7F4E55B282C}"/>
              </a:ext>
            </a:extLst>
          </p:cNvPr>
          <p:cNvSpPr/>
          <p:nvPr/>
        </p:nvSpPr>
        <p:spPr>
          <a:xfrm>
            <a:off x="1114925" y="2547810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4E74F-96BE-384F-A0D9-9A00EA6D47BC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V="1">
            <a:off x="866272" y="4006751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F7FE2A-96B3-B848-A64C-8BFAD4A81A47}"/>
              </a:ext>
            </a:extLst>
          </p:cNvPr>
          <p:cNvCxnSpPr>
            <a:cxnSpLocks/>
            <a:stCxn id="2" idx="0"/>
            <a:endCxn id="6" idx="4"/>
          </p:cNvCxnSpPr>
          <p:nvPr/>
        </p:nvCxnSpPr>
        <p:spPr>
          <a:xfrm flipV="1">
            <a:off x="866272" y="3999872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D23A6-27C2-BC49-AEB5-F9E62368C1ED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V="1">
            <a:off x="1859920" y="3999872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EE89C5-BF97-1749-85A5-8CE38651AA84}"/>
              </a:ext>
            </a:extLst>
          </p:cNvPr>
          <p:cNvCxnSpPr>
            <a:cxnSpLocks/>
          </p:cNvCxnSpPr>
          <p:nvPr/>
        </p:nvCxnSpPr>
        <p:spPr>
          <a:xfrm flipH="1" flipV="1">
            <a:off x="866272" y="4006751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CF3008-CF98-B549-8EBE-4E1D432E1534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363578" y="3045116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A7D35D-6911-9646-9C9F-2E73407346B0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866272" y="3045116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B16776-AADE-5A4B-9CC5-F10536549F27}"/>
              </a:ext>
            </a:extLst>
          </p:cNvPr>
          <p:cNvSpPr/>
          <p:nvPr/>
        </p:nvSpPr>
        <p:spPr>
          <a:xfrm>
            <a:off x="2625905" y="3534125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B8C2B2-8296-8A4C-B0D4-F6A1C4DC506A}"/>
              </a:ext>
            </a:extLst>
          </p:cNvPr>
          <p:cNvSpPr/>
          <p:nvPr/>
        </p:nvSpPr>
        <p:spPr>
          <a:xfrm>
            <a:off x="3637388" y="3508614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5CF22BE-494E-F94D-82C0-8F07A556146B}"/>
              </a:ext>
            </a:extLst>
          </p:cNvPr>
          <p:cNvSpPr/>
          <p:nvPr/>
        </p:nvSpPr>
        <p:spPr>
          <a:xfrm>
            <a:off x="1010504" y="3260039"/>
            <a:ext cx="1881889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8A19DD-2C43-FE44-8334-401EFADB166B}"/>
              </a:ext>
            </a:extLst>
          </p:cNvPr>
          <p:cNvSpPr/>
          <p:nvPr/>
        </p:nvSpPr>
        <p:spPr>
          <a:xfrm>
            <a:off x="2036810" y="3412439"/>
            <a:ext cx="1898141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9E2B1-07B8-6546-9BAE-0EBFF499D18B}"/>
              </a:ext>
            </a:extLst>
          </p:cNvPr>
          <p:cNvSpPr txBox="1"/>
          <p:nvPr/>
        </p:nvSpPr>
        <p:spPr>
          <a:xfrm>
            <a:off x="1725129" y="3036007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Updated neuron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9DC81-CFBD-504F-A3DA-103C71FDC760}"/>
                  </a:ext>
                </a:extLst>
              </p:cNvPr>
              <p:cNvSpPr txBox="1"/>
              <p:nvPr/>
            </p:nvSpPr>
            <p:spPr>
              <a:xfrm>
                <a:off x="1695428" y="355436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9DC81-CFBD-504F-A3DA-103C71FD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28" y="3554363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AA153A3-6668-3D46-BF63-EF7C962B6941}"/>
              </a:ext>
            </a:extLst>
          </p:cNvPr>
          <p:cNvSpPr txBox="1"/>
          <p:nvPr/>
        </p:nvSpPr>
        <p:spPr>
          <a:xfrm>
            <a:off x="233009" y="1291141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simple RNN, all the updated neuron values are written into the memory and can be used by subsequent time step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3675F-1FDF-E943-B627-45EB18D16FAC}"/>
              </a:ext>
            </a:extLst>
          </p:cNvPr>
          <p:cNvSpPr txBox="1"/>
          <p:nvPr/>
        </p:nvSpPr>
        <p:spPr>
          <a:xfrm>
            <a:off x="149967" y="166241"/>
            <a:ext cx="46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difference between Simple RNN and LSTM</a:t>
            </a:r>
          </a:p>
        </p:txBody>
      </p:sp>
    </p:spTree>
    <p:extLst>
      <p:ext uri="{BB962C8B-B14F-4D97-AF65-F5344CB8AC3E}">
        <p14:creationId xmlns:p14="http://schemas.microsoft.com/office/powerpoint/2010/main" val="1510751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5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4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632CA8-D267-4644-B242-C94139707C6B}"/>
              </a:ext>
            </a:extLst>
          </p:cNvPr>
          <p:cNvSpPr txBox="1"/>
          <p:nvPr/>
        </p:nvSpPr>
        <p:spPr>
          <a:xfrm>
            <a:off x="9042720" y="239094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(4) the output from (2) and (3) are multiplied together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5918787" y="320018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6080084" y="352277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5831431" y="352277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9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632CA8-D267-4644-B242-C94139707C6B}"/>
              </a:ext>
            </a:extLst>
          </p:cNvPr>
          <p:cNvSpPr txBox="1"/>
          <p:nvPr/>
        </p:nvSpPr>
        <p:spPr>
          <a:xfrm>
            <a:off x="9042720" y="239094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(4) the output from (2) and (3) are multiplied together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5918787" y="320018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6080084" y="352277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5831431" y="352277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/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(5) the forget gate is multiplied by a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6831100" y="383826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7105597" y="431887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8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632CA8-D267-4644-B242-C94139707C6B}"/>
              </a:ext>
            </a:extLst>
          </p:cNvPr>
          <p:cNvSpPr txBox="1"/>
          <p:nvPr/>
        </p:nvSpPr>
        <p:spPr>
          <a:xfrm>
            <a:off x="9042720" y="239094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(4) the output from (2) and (3) are multiplied together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5918787" y="320018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6080084" y="352277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5831431" y="352277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/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(5) the forget gate is multiplied by a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6831100" y="383826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7105597" y="431887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/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(6) Take the memory value from last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blipFill>
                <a:blip r:embed="rId14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/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7B0D654-BC48-6D4E-865E-5545FABAA9DB}"/>
              </a:ext>
            </a:extLst>
          </p:cNvPr>
          <p:cNvSpPr txBox="1"/>
          <p:nvPr/>
        </p:nvSpPr>
        <p:spPr>
          <a:xfrm>
            <a:off x="9042720" y="3795037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(7) the output from (5) and (6) are multiplied together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72DFCD-E60C-1741-81C3-F14AEC675844}"/>
              </a:ext>
            </a:extLst>
          </p:cNvPr>
          <p:cNvSpPr/>
          <p:nvPr/>
        </p:nvSpPr>
        <p:spPr>
          <a:xfrm>
            <a:off x="6918678" y="284532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AB188-E324-5B40-B286-88E5C8C3AB30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595A92-F912-E04F-9D4E-75ABEB392182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C635C-9A4F-334B-8FD7-202568A46663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7079753" y="3167918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EB09C7-8D24-BC4E-9292-185F9047793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>
            <a:off x="5472707" y="2993265"/>
            <a:ext cx="1445971" cy="1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0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632CA8-D267-4644-B242-C94139707C6B}"/>
              </a:ext>
            </a:extLst>
          </p:cNvPr>
          <p:cNvSpPr txBox="1"/>
          <p:nvPr/>
        </p:nvSpPr>
        <p:spPr>
          <a:xfrm>
            <a:off x="9042720" y="239094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(4) the output from (2) and (3) are multiplied together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5918787" y="320018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6080084" y="352277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5831431" y="352277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/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(5) the forget gate is multiplied by a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6831100" y="383826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7105597" y="431887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/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(6) Take the memory value from last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blipFill>
                <a:blip r:embed="rId14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/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7B0D654-BC48-6D4E-865E-5545FABAA9DB}"/>
              </a:ext>
            </a:extLst>
          </p:cNvPr>
          <p:cNvSpPr txBox="1"/>
          <p:nvPr/>
        </p:nvSpPr>
        <p:spPr>
          <a:xfrm>
            <a:off x="9042720" y="3795037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(7) the output from (5) and (6) are multiplied together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72DFCD-E60C-1741-81C3-F14AEC675844}"/>
              </a:ext>
            </a:extLst>
          </p:cNvPr>
          <p:cNvSpPr/>
          <p:nvPr/>
        </p:nvSpPr>
        <p:spPr>
          <a:xfrm>
            <a:off x="6918678" y="284532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AB188-E324-5B40-B286-88E5C8C3AB30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595A92-F912-E04F-9D4E-75ABEB392182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C635C-9A4F-334B-8FD7-202568A46663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7079753" y="3167918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EB09C7-8D24-BC4E-9292-185F9047793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>
            <a:off x="5472707" y="2993265"/>
            <a:ext cx="1445971" cy="1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4BC53D-179F-6C4D-886B-0F2ED8ABB797}"/>
              </a:ext>
            </a:extLst>
          </p:cNvPr>
          <p:cNvSpPr txBox="1"/>
          <p:nvPr/>
        </p:nvSpPr>
        <p:spPr>
          <a:xfrm>
            <a:off x="9042720" y="4269053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(8) the output from (4) and (7) are added together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E439F5-19E6-DB4C-B413-235650B9207A}"/>
              </a:ext>
            </a:extLst>
          </p:cNvPr>
          <p:cNvSpPr/>
          <p:nvPr/>
        </p:nvSpPr>
        <p:spPr>
          <a:xfrm>
            <a:off x="6394896" y="3043757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63058-087B-804D-92B8-ED3233643E4E}"/>
              </a:ext>
            </a:extLst>
          </p:cNvPr>
          <p:cNvCxnSpPr>
            <a:stCxn id="44" idx="2"/>
            <a:endCxn id="44" idx="6"/>
          </p:cNvCxnSpPr>
          <p:nvPr/>
        </p:nvCxnSpPr>
        <p:spPr>
          <a:xfrm>
            <a:off x="6394896" y="3205054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5A284E-ED84-584B-B721-B4D57E4332D0}"/>
              </a:ext>
            </a:extLst>
          </p:cNvPr>
          <p:cNvCxnSpPr>
            <a:stCxn id="44" idx="0"/>
            <a:endCxn id="44" idx="4"/>
          </p:cNvCxnSpPr>
          <p:nvPr/>
        </p:nvCxnSpPr>
        <p:spPr>
          <a:xfrm>
            <a:off x="6556193" y="3043757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A8BC32-2C7F-514A-AA5E-5B8ED036B9F8}"/>
              </a:ext>
            </a:extLst>
          </p:cNvPr>
          <p:cNvSpPr/>
          <p:nvPr/>
        </p:nvSpPr>
        <p:spPr>
          <a:xfrm rot="20581709">
            <a:off x="5728735" y="2945772"/>
            <a:ext cx="1635432" cy="5185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632CA8-D267-4644-B242-C94139707C6B}"/>
              </a:ext>
            </a:extLst>
          </p:cNvPr>
          <p:cNvSpPr txBox="1"/>
          <p:nvPr/>
        </p:nvSpPr>
        <p:spPr>
          <a:xfrm>
            <a:off x="9042720" y="239094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(4) the output from (2) and (3) are multiplied together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5918787" y="320018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6080084" y="352277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5831431" y="352277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/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(5) the forget gate is multiplied by a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6831100" y="383826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7105597" y="431887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/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(6) Take the memory value from last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blipFill>
                <a:blip r:embed="rId14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/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7B0D654-BC48-6D4E-865E-5545FABAA9DB}"/>
              </a:ext>
            </a:extLst>
          </p:cNvPr>
          <p:cNvSpPr txBox="1"/>
          <p:nvPr/>
        </p:nvSpPr>
        <p:spPr>
          <a:xfrm>
            <a:off x="9042720" y="3795037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(7) the output from (5) and (6) are multiplied together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72DFCD-E60C-1741-81C3-F14AEC675844}"/>
              </a:ext>
            </a:extLst>
          </p:cNvPr>
          <p:cNvSpPr/>
          <p:nvPr/>
        </p:nvSpPr>
        <p:spPr>
          <a:xfrm>
            <a:off x="6918678" y="284532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AB188-E324-5B40-B286-88E5C8C3AB30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595A92-F912-E04F-9D4E-75ABEB392182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C635C-9A4F-334B-8FD7-202568A46663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7079753" y="3167918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EB09C7-8D24-BC4E-9292-185F9047793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>
            <a:off x="5472707" y="2993265"/>
            <a:ext cx="1445971" cy="1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4BC53D-179F-6C4D-886B-0F2ED8ABB797}"/>
              </a:ext>
            </a:extLst>
          </p:cNvPr>
          <p:cNvSpPr txBox="1"/>
          <p:nvPr/>
        </p:nvSpPr>
        <p:spPr>
          <a:xfrm>
            <a:off x="9042720" y="4269053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(8) the output from (4) and (7) are added together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E439F5-19E6-DB4C-B413-235650B9207A}"/>
              </a:ext>
            </a:extLst>
          </p:cNvPr>
          <p:cNvSpPr/>
          <p:nvPr/>
        </p:nvSpPr>
        <p:spPr>
          <a:xfrm>
            <a:off x="6394896" y="3043757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63058-087B-804D-92B8-ED3233643E4E}"/>
              </a:ext>
            </a:extLst>
          </p:cNvPr>
          <p:cNvCxnSpPr>
            <a:stCxn id="44" idx="2"/>
            <a:endCxn id="44" idx="6"/>
          </p:cNvCxnSpPr>
          <p:nvPr/>
        </p:nvCxnSpPr>
        <p:spPr>
          <a:xfrm>
            <a:off x="6394896" y="3205054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5A284E-ED84-584B-B721-B4D57E4332D0}"/>
              </a:ext>
            </a:extLst>
          </p:cNvPr>
          <p:cNvCxnSpPr>
            <a:stCxn id="44" idx="0"/>
            <a:endCxn id="44" idx="4"/>
          </p:cNvCxnSpPr>
          <p:nvPr/>
        </p:nvCxnSpPr>
        <p:spPr>
          <a:xfrm>
            <a:off x="6556193" y="3043757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A8BC32-2C7F-514A-AA5E-5B8ED036B9F8}"/>
              </a:ext>
            </a:extLst>
          </p:cNvPr>
          <p:cNvSpPr/>
          <p:nvPr/>
        </p:nvSpPr>
        <p:spPr>
          <a:xfrm rot="20581709">
            <a:off x="5728735" y="2945772"/>
            <a:ext cx="1635432" cy="5185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BFBC8B-3381-3243-912F-AF064FB271F4}"/>
                  </a:ext>
                </a:extLst>
              </p:cNvPr>
              <p:cNvSpPr txBox="1"/>
              <p:nvPr/>
            </p:nvSpPr>
            <p:spPr>
              <a:xfrm>
                <a:off x="9042720" y="472186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(9) Apply the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to the output of (8)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BFBC8B-3381-3243-912F-AF064FB2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4721867"/>
                <a:ext cx="2814326" cy="461665"/>
              </a:xfrm>
              <a:prstGeom prst="rect">
                <a:avLst/>
              </a:prstGeom>
              <a:blipFill>
                <a:blip r:embed="rId16"/>
                <a:stretch>
                  <a:fillRect t="-2703" r="-44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DF414680-0C3A-5546-9AC8-155DA9961955}"/>
              </a:ext>
            </a:extLst>
          </p:cNvPr>
          <p:cNvSpPr/>
          <p:nvPr/>
        </p:nvSpPr>
        <p:spPr>
          <a:xfrm>
            <a:off x="7573446" y="283438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/>
              <p:nvPr/>
            </p:nvSpPr>
            <p:spPr>
              <a:xfrm>
                <a:off x="7621823" y="2859091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23" y="2859091"/>
                <a:ext cx="4886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3E28ED-0B1F-164D-B26A-02F686C4F26A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328406" y="3083035"/>
            <a:ext cx="245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632CA8-D267-4644-B242-C94139707C6B}"/>
              </a:ext>
            </a:extLst>
          </p:cNvPr>
          <p:cNvSpPr txBox="1"/>
          <p:nvPr/>
        </p:nvSpPr>
        <p:spPr>
          <a:xfrm>
            <a:off x="9042720" y="239094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(4) the output from (2) and (3) are multiplied together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5918787" y="320018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6080084" y="352277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5831431" y="352277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/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(5) the forget gate is multiplied by a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6831100" y="383826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7105597" y="431887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/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(6) Take the memory value from last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blipFill>
                <a:blip r:embed="rId14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/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7B0D654-BC48-6D4E-865E-5545FABAA9DB}"/>
              </a:ext>
            </a:extLst>
          </p:cNvPr>
          <p:cNvSpPr txBox="1"/>
          <p:nvPr/>
        </p:nvSpPr>
        <p:spPr>
          <a:xfrm>
            <a:off x="9042720" y="3795037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(7) the output from (5) and (6) are multiplied together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72DFCD-E60C-1741-81C3-F14AEC675844}"/>
              </a:ext>
            </a:extLst>
          </p:cNvPr>
          <p:cNvSpPr/>
          <p:nvPr/>
        </p:nvSpPr>
        <p:spPr>
          <a:xfrm>
            <a:off x="6918678" y="284532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AB188-E324-5B40-B286-88E5C8C3AB30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595A92-F912-E04F-9D4E-75ABEB392182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C635C-9A4F-334B-8FD7-202568A46663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7079753" y="3167918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EB09C7-8D24-BC4E-9292-185F9047793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>
            <a:off x="5472707" y="2993265"/>
            <a:ext cx="1445971" cy="1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4BC53D-179F-6C4D-886B-0F2ED8ABB797}"/>
              </a:ext>
            </a:extLst>
          </p:cNvPr>
          <p:cNvSpPr txBox="1"/>
          <p:nvPr/>
        </p:nvSpPr>
        <p:spPr>
          <a:xfrm>
            <a:off x="9042720" y="4269053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(8) the output from (4) and (7) are added together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E439F5-19E6-DB4C-B413-235650B9207A}"/>
              </a:ext>
            </a:extLst>
          </p:cNvPr>
          <p:cNvSpPr/>
          <p:nvPr/>
        </p:nvSpPr>
        <p:spPr>
          <a:xfrm>
            <a:off x="6394896" y="3043757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63058-087B-804D-92B8-ED3233643E4E}"/>
              </a:ext>
            </a:extLst>
          </p:cNvPr>
          <p:cNvCxnSpPr>
            <a:stCxn id="44" idx="2"/>
            <a:endCxn id="44" idx="6"/>
          </p:cNvCxnSpPr>
          <p:nvPr/>
        </p:nvCxnSpPr>
        <p:spPr>
          <a:xfrm>
            <a:off x="6394896" y="3205054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5A284E-ED84-584B-B721-B4D57E4332D0}"/>
              </a:ext>
            </a:extLst>
          </p:cNvPr>
          <p:cNvCxnSpPr>
            <a:stCxn id="44" idx="0"/>
            <a:endCxn id="44" idx="4"/>
          </p:cNvCxnSpPr>
          <p:nvPr/>
        </p:nvCxnSpPr>
        <p:spPr>
          <a:xfrm>
            <a:off x="6556193" y="3043757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A8BC32-2C7F-514A-AA5E-5B8ED036B9F8}"/>
              </a:ext>
            </a:extLst>
          </p:cNvPr>
          <p:cNvSpPr/>
          <p:nvPr/>
        </p:nvSpPr>
        <p:spPr>
          <a:xfrm rot="20581709">
            <a:off x="5728735" y="2945772"/>
            <a:ext cx="1635432" cy="5185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BFBC8B-3381-3243-912F-AF064FB271F4}"/>
                  </a:ext>
                </a:extLst>
              </p:cNvPr>
              <p:cNvSpPr txBox="1"/>
              <p:nvPr/>
            </p:nvSpPr>
            <p:spPr>
              <a:xfrm>
                <a:off x="9042720" y="472186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(9) Apply the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to the output of (8)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BFBC8B-3381-3243-912F-AF064FB2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4721867"/>
                <a:ext cx="2814326" cy="461665"/>
              </a:xfrm>
              <a:prstGeom prst="rect">
                <a:avLst/>
              </a:prstGeom>
              <a:blipFill>
                <a:blip r:embed="rId16"/>
                <a:stretch>
                  <a:fillRect t="-2703" r="-44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DF414680-0C3A-5546-9AC8-155DA9961955}"/>
              </a:ext>
            </a:extLst>
          </p:cNvPr>
          <p:cNvSpPr/>
          <p:nvPr/>
        </p:nvSpPr>
        <p:spPr>
          <a:xfrm>
            <a:off x="7573446" y="283438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/>
              <p:nvPr/>
            </p:nvSpPr>
            <p:spPr>
              <a:xfrm>
                <a:off x="7621823" y="2859091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23" y="2859091"/>
                <a:ext cx="4886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3E28ED-0B1F-164D-B26A-02F686C4F26A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328406" y="3083035"/>
            <a:ext cx="245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10FE17-D383-9B4F-A591-02BAECE820DB}"/>
                  </a:ext>
                </a:extLst>
              </p:cNvPr>
              <p:cNvSpPr txBox="1"/>
              <p:nvPr/>
            </p:nvSpPr>
            <p:spPr>
              <a:xfrm>
                <a:off x="9042720" y="5196393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(10) Apply the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to the output gate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10FE17-D383-9B4F-A591-02BAECE82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5196393"/>
                <a:ext cx="2814326" cy="461665"/>
              </a:xfrm>
              <a:prstGeom prst="rect">
                <a:avLst/>
              </a:prstGeom>
              <a:blipFill>
                <a:blip r:embed="rId1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E575E7-0140-E944-9297-C3BA79344C23}"/>
              </a:ext>
            </a:extLst>
          </p:cNvPr>
          <p:cNvSpPr/>
          <p:nvPr/>
        </p:nvSpPr>
        <p:spPr>
          <a:xfrm>
            <a:off x="7568364" y="386203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/>
              <p:nvPr/>
            </p:nvSpPr>
            <p:spPr>
              <a:xfrm>
                <a:off x="7655942" y="392349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42" y="3923498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F6C87F-F10A-2248-81CA-A40233B1D2DE}"/>
              </a:ext>
            </a:extLst>
          </p:cNvPr>
          <p:cNvCxnSpPr>
            <a:cxnSpLocks/>
          </p:cNvCxnSpPr>
          <p:nvPr/>
        </p:nvCxnSpPr>
        <p:spPr>
          <a:xfrm flipV="1">
            <a:off x="7842258" y="4326550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29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632CA8-D267-4644-B242-C94139707C6B}"/>
              </a:ext>
            </a:extLst>
          </p:cNvPr>
          <p:cNvSpPr txBox="1"/>
          <p:nvPr/>
        </p:nvSpPr>
        <p:spPr>
          <a:xfrm>
            <a:off x="9042720" y="239094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(4) the output from (2) and (3) are multiplied together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5918787" y="320018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6080084" y="352277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5831431" y="352277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/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(5) the forget gate is multiplied by a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6831100" y="383826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7105597" y="431887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/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(6) Take the memory value from last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blipFill>
                <a:blip r:embed="rId14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/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7B0D654-BC48-6D4E-865E-5545FABAA9DB}"/>
              </a:ext>
            </a:extLst>
          </p:cNvPr>
          <p:cNvSpPr txBox="1"/>
          <p:nvPr/>
        </p:nvSpPr>
        <p:spPr>
          <a:xfrm>
            <a:off x="9042720" y="3795037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(7) the output from (5) and (6) are multiplied together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72DFCD-E60C-1741-81C3-F14AEC675844}"/>
              </a:ext>
            </a:extLst>
          </p:cNvPr>
          <p:cNvSpPr/>
          <p:nvPr/>
        </p:nvSpPr>
        <p:spPr>
          <a:xfrm>
            <a:off x="6918678" y="284532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AB188-E324-5B40-B286-88E5C8C3AB30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595A92-F912-E04F-9D4E-75ABEB392182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C635C-9A4F-334B-8FD7-202568A46663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7079753" y="3167918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EB09C7-8D24-BC4E-9292-185F9047793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>
            <a:off x="5472707" y="2993265"/>
            <a:ext cx="1445971" cy="1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4BC53D-179F-6C4D-886B-0F2ED8ABB797}"/>
              </a:ext>
            </a:extLst>
          </p:cNvPr>
          <p:cNvSpPr txBox="1"/>
          <p:nvPr/>
        </p:nvSpPr>
        <p:spPr>
          <a:xfrm>
            <a:off x="9042720" y="4269053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(8) the output from (4) and (7) are added together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E439F5-19E6-DB4C-B413-235650B9207A}"/>
              </a:ext>
            </a:extLst>
          </p:cNvPr>
          <p:cNvSpPr/>
          <p:nvPr/>
        </p:nvSpPr>
        <p:spPr>
          <a:xfrm>
            <a:off x="6394896" y="3043757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63058-087B-804D-92B8-ED3233643E4E}"/>
              </a:ext>
            </a:extLst>
          </p:cNvPr>
          <p:cNvCxnSpPr>
            <a:stCxn id="44" idx="2"/>
            <a:endCxn id="44" idx="6"/>
          </p:cNvCxnSpPr>
          <p:nvPr/>
        </p:nvCxnSpPr>
        <p:spPr>
          <a:xfrm>
            <a:off x="6394896" y="3205054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5A284E-ED84-584B-B721-B4D57E4332D0}"/>
              </a:ext>
            </a:extLst>
          </p:cNvPr>
          <p:cNvCxnSpPr>
            <a:stCxn id="44" idx="0"/>
            <a:endCxn id="44" idx="4"/>
          </p:cNvCxnSpPr>
          <p:nvPr/>
        </p:nvCxnSpPr>
        <p:spPr>
          <a:xfrm>
            <a:off x="6556193" y="3043757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A8BC32-2C7F-514A-AA5E-5B8ED036B9F8}"/>
              </a:ext>
            </a:extLst>
          </p:cNvPr>
          <p:cNvSpPr/>
          <p:nvPr/>
        </p:nvSpPr>
        <p:spPr>
          <a:xfrm rot="20581709">
            <a:off x="5728735" y="2945772"/>
            <a:ext cx="1635432" cy="5185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BFBC8B-3381-3243-912F-AF064FB271F4}"/>
                  </a:ext>
                </a:extLst>
              </p:cNvPr>
              <p:cNvSpPr txBox="1"/>
              <p:nvPr/>
            </p:nvSpPr>
            <p:spPr>
              <a:xfrm>
                <a:off x="9042720" y="472186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(9) Apply the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to the output of (8)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BFBC8B-3381-3243-912F-AF064FB2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4721867"/>
                <a:ext cx="2814326" cy="461665"/>
              </a:xfrm>
              <a:prstGeom prst="rect">
                <a:avLst/>
              </a:prstGeom>
              <a:blipFill>
                <a:blip r:embed="rId16"/>
                <a:stretch>
                  <a:fillRect t="-2703" r="-44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DF414680-0C3A-5546-9AC8-155DA9961955}"/>
              </a:ext>
            </a:extLst>
          </p:cNvPr>
          <p:cNvSpPr/>
          <p:nvPr/>
        </p:nvSpPr>
        <p:spPr>
          <a:xfrm>
            <a:off x="7573446" y="283438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/>
              <p:nvPr/>
            </p:nvSpPr>
            <p:spPr>
              <a:xfrm>
                <a:off x="7621823" y="2859091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23" y="2859091"/>
                <a:ext cx="4886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3E28ED-0B1F-164D-B26A-02F686C4F26A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328406" y="3083035"/>
            <a:ext cx="245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10FE17-D383-9B4F-A591-02BAECE820DB}"/>
                  </a:ext>
                </a:extLst>
              </p:cNvPr>
              <p:cNvSpPr txBox="1"/>
              <p:nvPr/>
            </p:nvSpPr>
            <p:spPr>
              <a:xfrm>
                <a:off x="9042720" y="5196393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(10) Apply the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to the output gate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10FE17-D383-9B4F-A591-02BAECE82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5196393"/>
                <a:ext cx="2814326" cy="461665"/>
              </a:xfrm>
              <a:prstGeom prst="rect">
                <a:avLst/>
              </a:prstGeom>
              <a:blipFill>
                <a:blip r:embed="rId1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E575E7-0140-E944-9297-C3BA79344C23}"/>
              </a:ext>
            </a:extLst>
          </p:cNvPr>
          <p:cNvSpPr/>
          <p:nvPr/>
        </p:nvSpPr>
        <p:spPr>
          <a:xfrm>
            <a:off x="7568364" y="386203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/>
              <p:nvPr/>
            </p:nvSpPr>
            <p:spPr>
              <a:xfrm>
                <a:off x="7655942" y="392349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42" y="3923498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F6C87F-F10A-2248-81CA-A40233B1D2DE}"/>
              </a:ext>
            </a:extLst>
          </p:cNvPr>
          <p:cNvCxnSpPr>
            <a:cxnSpLocks/>
          </p:cNvCxnSpPr>
          <p:nvPr/>
        </p:nvCxnSpPr>
        <p:spPr>
          <a:xfrm flipV="1">
            <a:off x="7842258" y="4326550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A71EC08-D846-7A41-A44D-87793E91ED72}"/>
              </a:ext>
            </a:extLst>
          </p:cNvPr>
          <p:cNvSpPr/>
          <p:nvPr/>
        </p:nvSpPr>
        <p:spPr>
          <a:xfrm>
            <a:off x="7881532" y="340867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C9A54-9362-5746-8AF3-BF81B1C779F8}"/>
              </a:ext>
            </a:extLst>
          </p:cNvPr>
          <p:cNvCxnSpPr>
            <a:stCxn id="54" idx="7"/>
            <a:endCxn id="54" idx="3"/>
          </p:cNvCxnSpPr>
          <p:nvPr/>
        </p:nvCxnSpPr>
        <p:spPr>
          <a:xfrm flipH="1">
            <a:off x="7928775" y="345591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4ADDB5-E3B5-5648-83C7-EAB56841D227}"/>
              </a:ext>
            </a:extLst>
          </p:cNvPr>
          <p:cNvCxnSpPr>
            <a:stCxn id="54" idx="1"/>
            <a:endCxn id="54" idx="5"/>
          </p:cNvCxnSpPr>
          <p:nvPr/>
        </p:nvCxnSpPr>
        <p:spPr>
          <a:xfrm>
            <a:off x="7928775" y="345591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38FA76-7409-A946-AFC9-3A188070BD0E}"/>
              </a:ext>
            </a:extLst>
          </p:cNvPr>
          <p:cNvCxnSpPr>
            <a:stCxn id="49" idx="4"/>
            <a:endCxn id="54" idx="0"/>
          </p:cNvCxnSpPr>
          <p:nvPr/>
        </p:nvCxnSpPr>
        <p:spPr>
          <a:xfrm>
            <a:off x="7822099" y="3331688"/>
            <a:ext cx="220730" cy="769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698BBD-BB9B-8A4E-860E-437BFE3450BC}"/>
              </a:ext>
            </a:extLst>
          </p:cNvPr>
          <p:cNvCxnSpPr>
            <a:stCxn id="51" idx="0"/>
            <a:endCxn id="54" idx="4"/>
          </p:cNvCxnSpPr>
          <p:nvPr/>
        </p:nvCxnSpPr>
        <p:spPr>
          <a:xfrm flipV="1">
            <a:off x="7817017" y="3731268"/>
            <a:ext cx="225812" cy="130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75650CE-04DF-F544-87CB-9B354A73AE9E}"/>
              </a:ext>
            </a:extLst>
          </p:cNvPr>
          <p:cNvSpPr txBox="1"/>
          <p:nvPr/>
        </p:nvSpPr>
        <p:spPr>
          <a:xfrm>
            <a:off x="9042720" y="5632257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(11) the output from (9) and (10) are multiplied together as the “output”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208B7D5-2AF4-A844-BF04-F788D99BC9CE}"/>
                  </a:ext>
                </a:extLst>
              </p:cNvPr>
              <p:cNvSpPr txBox="1"/>
              <p:nvPr/>
            </p:nvSpPr>
            <p:spPr>
              <a:xfrm>
                <a:off x="8376212" y="3371080"/>
                <a:ext cx="4482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208B7D5-2AF4-A844-BF04-F788D99BC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212" y="3371080"/>
                <a:ext cx="448200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50D36BD-649A-FD4C-9A2F-619BEB360ABF}"/>
              </a:ext>
            </a:extLst>
          </p:cNvPr>
          <p:cNvCxnSpPr>
            <a:endCxn id="66" idx="1"/>
          </p:cNvCxnSpPr>
          <p:nvPr/>
        </p:nvCxnSpPr>
        <p:spPr>
          <a:xfrm flipV="1">
            <a:off x="8204126" y="3555746"/>
            <a:ext cx="172086" cy="142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3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9F4998-88C4-2C46-A8DC-AC73A4FD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2" y="1467612"/>
            <a:ext cx="4278814" cy="3922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81" y="5678424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6" y="4795571"/>
                <a:ext cx="468205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0" y="4806696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4817821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84" y="4806696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876247" y="518715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6441832" y="517602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5822847" y="518715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876247" y="517602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6178252" y="387050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0" y="3931970"/>
                <a:ext cx="3709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5838693" y="437337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5582778" y="389210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5" y="3957218"/>
                <a:ext cx="4385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5103191" y="331147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one cell of LSTM, the workflow can be represented 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8375F-B6B4-9849-BAD2-BBCE4D8519A4}"/>
              </a:ext>
            </a:extLst>
          </p:cNvPr>
          <p:cNvSpPr txBox="1"/>
          <p:nvPr/>
        </p:nvSpPr>
        <p:spPr>
          <a:xfrm>
            <a:off x="9042720" y="821281"/>
            <a:ext cx="281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(1) the input is multiplied by weights to form the inputs for different gates and the input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/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(2) the input multiplied by a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AE0D5-4F0A-3E43-B258-0356D171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467612"/>
                <a:ext cx="2814326" cy="461665"/>
              </a:xfrm>
              <a:prstGeom prst="rect">
                <a:avLst/>
              </a:prstGeom>
              <a:blipFill>
                <a:blip r:embed="rId1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/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(3) the input gate is multiplied by a activation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91ACD7-325F-C244-B428-CCE462D5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1929277"/>
                <a:ext cx="2814326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6452749" y="435112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632CA8-D267-4644-B242-C94139707C6B}"/>
              </a:ext>
            </a:extLst>
          </p:cNvPr>
          <p:cNvSpPr txBox="1"/>
          <p:nvPr/>
        </p:nvSpPr>
        <p:spPr>
          <a:xfrm>
            <a:off x="9042720" y="239094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(4) the output from (2) and (3) are multiplied together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5918787" y="320018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5966030" y="324742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6080084" y="352277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5831431" y="352277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/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(5) the forget gate is multiplied by a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BE3B75-96D8-7D49-9858-96C860A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2852607"/>
                <a:ext cx="2814326" cy="461665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6831100" y="383826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8" y="3899721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7105597" y="431887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/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(6) Take the memory value from last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7EECF9-56EF-CC4C-9747-9D29CD50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3314272"/>
                <a:ext cx="2814326" cy="461665"/>
              </a:xfrm>
              <a:prstGeom prst="rect">
                <a:avLst/>
              </a:prstGeom>
              <a:blipFill>
                <a:blip r:embed="rId14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/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94" y="2808599"/>
                <a:ext cx="6451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7B0D654-BC48-6D4E-865E-5545FABAA9DB}"/>
              </a:ext>
            </a:extLst>
          </p:cNvPr>
          <p:cNvSpPr txBox="1"/>
          <p:nvPr/>
        </p:nvSpPr>
        <p:spPr>
          <a:xfrm>
            <a:off x="9042720" y="3795037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(7) the output from (5) and (6) are multiplied together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72DFCD-E60C-1741-81C3-F14AEC675844}"/>
              </a:ext>
            </a:extLst>
          </p:cNvPr>
          <p:cNvSpPr/>
          <p:nvPr/>
        </p:nvSpPr>
        <p:spPr>
          <a:xfrm>
            <a:off x="6918678" y="284532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AB188-E324-5B40-B286-88E5C8C3AB30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595A92-F912-E04F-9D4E-75ABEB392182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6965921" y="289256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C635C-9A4F-334B-8FD7-202568A46663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7079753" y="3167918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EB09C7-8D24-BC4E-9292-185F9047793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>
            <a:off x="5472707" y="2993265"/>
            <a:ext cx="1445971" cy="1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4BC53D-179F-6C4D-886B-0F2ED8ABB797}"/>
              </a:ext>
            </a:extLst>
          </p:cNvPr>
          <p:cNvSpPr txBox="1"/>
          <p:nvPr/>
        </p:nvSpPr>
        <p:spPr>
          <a:xfrm>
            <a:off x="9042720" y="4269053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(8) the output from (4) and (7) are added together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E439F5-19E6-DB4C-B413-235650B9207A}"/>
              </a:ext>
            </a:extLst>
          </p:cNvPr>
          <p:cNvSpPr/>
          <p:nvPr/>
        </p:nvSpPr>
        <p:spPr>
          <a:xfrm>
            <a:off x="6394896" y="3043757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63058-087B-804D-92B8-ED3233643E4E}"/>
              </a:ext>
            </a:extLst>
          </p:cNvPr>
          <p:cNvCxnSpPr>
            <a:stCxn id="44" idx="2"/>
            <a:endCxn id="44" idx="6"/>
          </p:cNvCxnSpPr>
          <p:nvPr/>
        </p:nvCxnSpPr>
        <p:spPr>
          <a:xfrm>
            <a:off x="6394896" y="3205054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5A284E-ED84-584B-B721-B4D57E4332D0}"/>
              </a:ext>
            </a:extLst>
          </p:cNvPr>
          <p:cNvCxnSpPr>
            <a:stCxn id="44" idx="0"/>
            <a:endCxn id="44" idx="4"/>
          </p:cNvCxnSpPr>
          <p:nvPr/>
        </p:nvCxnSpPr>
        <p:spPr>
          <a:xfrm>
            <a:off x="6556193" y="3043757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A8BC32-2C7F-514A-AA5E-5B8ED036B9F8}"/>
              </a:ext>
            </a:extLst>
          </p:cNvPr>
          <p:cNvSpPr/>
          <p:nvPr/>
        </p:nvSpPr>
        <p:spPr>
          <a:xfrm rot="20581709">
            <a:off x="5728735" y="2945772"/>
            <a:ext cx="1635432" cy="5185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BFBC8B-3381-3243-912F-AF064FB271F4}"/>
                  </a:ext>
                </a:extLst>
              </p:cNvPr>
              <p:cNvSpPr txBox="1"/>
              <p:nvPr/>
            </p:nvSpPr>
            <p:spPr>
              <a:xfrm>
                <a:off x="9042720" y="4721867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(9) Apply the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to the output of (8)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BFBC8B-3381-3243-912F-AF064FB2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4721867"/>
                <a:ext cx="2814326" cy="461665"/>
              </a:xfrm>
              <a:prstGeom prst="rect">
                <a:avLst/>
              </a:prstGeom>
              <a:blipFill>
                <a:blip r:embed="rId16"/>
                <a:stretch>
                  <a:fillRect t="-2703" r="-44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DF414680-0C3A-5546-9AC8-155DA9961955}"/>
              </a:ext>
            </a:extLst>
          </p:cNvPr>
          <p:cNvSpPr/>
          <p:nvPr/>
        </p:nvSpPr>
        <p:spPr>
          <a:xfrm>
            <a:off x="7573446" y="283438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/>
              <p:nvPr/>
            </p:nvSpPr>
            <p:spPr>
              <a:xfrm>
                <a:off x="7621823" y="2859091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23" y="2859091"/>
                <a:ext cx="4886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3E28ED-0B1F-164D-B26A-02F686C4F26A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328406" y="3083035"/>
            <a:ext cx="245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10FE17-D383-9B4F-A591-02BAECE820DB}"/>
                  </a:ext>
                </a:extLst>
              </p:cNvPr>
              <p:cNvSpPr txBox="1"/>
              <p:nvPr/>
            </p:nvSpPr>
            <p:spPr>
              <a:xfrm>
                <a:off x="9042720" y="5196393"/>
                <a:ext cx="2814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(10) Apply the activation function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to the output gate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10FE17-D383-9B4F-A591-02BAECE82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20" y="5196393"/>
                <a:ext cx="2814326" cy="461665"/>
              </a:xfrm>
              <a:prstGeom prst="rect">
                <a:avLst/>
              </a:prstGeom>
              <a:blipFill>
                <a:blip r:embed="rId1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E575E7-0140-E944-9297-C3BA79344C23}"/>
              </a:ext>
            </a:extLst>
          </p:cNvPr>
          <p:cNvSpPr/>
          <p:nvPr/>
        </p:nvSpPr>
        <p:spPr>
          <a:xfrm>
            <a:off x="7568364" y="386203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/>
              <p:nvPr/>
            </p:nvSpPr>
            <p:spPr>
              <a:xfrm>
                <a:off x="7655942" y="392349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42" y="3923498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F6C87F-F10A-2248-81CA-A40233B1D2DE}"/>
              </a:ext>
            </a:extLst>
          </p:cNvPr>
          <p:cNvCxnSpPr>
            <a:cxnSpLocks/>
          </p:cNvCxnSpPr>
          <p:nvPr/>
        </p:nvCxnSpPr>
        <p:spPr>
          <a:xfrm flipV="1">
            <a:off x="7842258" y="4326550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A71EC08-D846-7A41-A44D-87793E91ED72}"/>
              </a:ext>
            </a:extLst>
          </p:cNvPr>
          <p:cNvSpPr/>
          <p:nvPr/>
        </p:nvSpPr>
        <p:spPr>
          <a:xfrm>
            <a:off x="7881532" y="340867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C9A54-9362-5746-8AF3-BF81B1C779F8}"/>
              </a:ext>
            </a:extLst>
          </p:cNvPr>
          <p:cNvCxnSpPr>
            <a:stCxn id="54" idx="7"/>
            <a:endCxn id="54" idx="3"/>
          </p:cNvCxnSpPr>
          <p:nvPr/>
        </p:nvCxnSpPr>
        <p:spPr>
          <a:xfrm flipH="1">
            <a:off x="7928775" y="345591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4ADDB5-E3B5-5648-83C7-EAB56841D227}"/>
              </a:ext>
            </a:extLst>
          </p:cNvPr>
          <p:cNvCxnSpPr>
            <a:stCxn id="54" idx="1"/>
            <a:endCxn id="54" idx="5"/>
          </p:cNvCxnSpPr>
          <p:nvPr/>
        </p:nvCxnSpPr>
        <p:spPr>
          <a:xfrm>
            <a:off x="7928775" y="345591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38FA76-7409-A946-AFC9-3A188070BD0E}"/>
              </a:ext>
            </a:extLst>
          </p:cNvPr>
          <p:cNvCxnSpPr>
            <a:stCxn id="49" idx="4"/>
            <a:endCxn id="54" idx="0"/>
          </p:cNvCxnSpPr>
          <p:nvPr/>
        </p:nvCxnSpPr>
        <p:spPr>
          <a:xfrm>
            <a:off x="7822099" y="3331688"/>
            <a:ext cx="220730" cy="769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698BBD-BB9B-8A4E-860E-437BFE3450BC}"/>
              </a:ext>
            </a:extLst>
          </p:cNvPr>
          <p:cNvCxnSpPr>
            <a:stCxn id="51" idx="0"/>
            <a:endCxn id="54" idx="4"/>
          </p:cNvCxnSpPr>
          <p:nvPr/>
        </p:nvCxnSpPr>
        <p:spPr>
          <a:xfrm flipV="1">
            <a:off x="7817017" y="3731268"/>
            <a:ext cx="225812" cy="130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75650CE-04DF-F544-87CB-9B354A73AE9E}"/>
              </a:ext>
            </a:extLst>
          </p:cNvPr>
          <p:cNvSpPr txBox="1"/>
          <p:nvPr/>
        </p:nvSpPr>
        <p:spPr>
          <a:xfrm>
            <a:off x="9042720" y="5632257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(11) the output from (9) and (10) are multiplied together as the “output”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814D59-2A87-8A47-9710-FEBC9C4563FD}"/>
              </a:ext>
            </a:extLst>
          </p:cNvPr>
          <p:cNvSpPr txBox="1"/>
          <p:nvPr/>
        </p:nvSpPr>
        <p:spPr>
          <a:xfrm>
            <a:off x="9042720" y="6093922"/>
            <a:ext cx="28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(12) store the updated memory value</a:t>
            </a:r>
          </a:p>
          <a:p>
            <a:r>
              <a:rPr lang="en-US" sz="1200" dirty="0">
                <a:solidFill>
                  <a:schemeClr val="bg1"/>
                </a:solidFill>
              </a:rPr>
              <a:t>for next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BDE59B-DB31-EF42-B53E-A18183EEEE47}"/>
                  </a:ext>
                </a:extLst>
              </p:cNvPr>
              <p:cNvSpPr txBox="1"/>
              <p:nvPr/>
            </p:nvSpPr>
            <p:spPr>
              <a:xfrm>
                <a:off x="8337018" y="2859091"/>
                <a:ext cx="42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BDE59B-DB31-EF42-B53E-A18183EE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018" y="2859091"/>
                <a:ext cx="4255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B1795B7-B561-4449-AB1B-745B6135C2CA}"/>
              </a:ext>
            </a:extLst>
          </p:cNvPr>
          <p:cNvCxnSpPr>
            <a:stCxn id="50" idx="0"/>
            <a:endCxn id="63" idx="0"/>
          </p:cNvCxnSpPr>
          <p:nvPr/>
        </p:nvCxnSpPr>
        <p:spPr>
          <a:xfrm rot="5400000" flipH="1" flipV="1">
            <a:off x="7461280" y="1868575"/>
            <a:ext cx="97973" cy="2079006"/>
          </a:xfrm>
          <a:prstGeom prst="bentConnector3">
            <a:avLst>
              <a:gd name="adj1" fmla="val 33333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B73FCF-CF38-784F-BDEB-A8FCE0390490}"/>
                  </a:ext>
                </a:extLst>
              </p:cNvPr>
              <p:cNvSpPr txBox="1"/>
              <p:nvPr/>
            </p:nvSpPr>
            <p:spPr>
              <a:xfrm>
                <a:off x="8376212" y="3371080"/>
                <a:ext cx="4482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B73FCF-CF38-784F-BDEB-A8FCE0390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212" y="3371080"/>
                <a:ext cx="448200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875661-D13E-684C-BF00-1A30D500690E}"/>
              </a:ext>
            </a:extLst>
          </p:cNvPr>
          <p:cNvCxnSpPr>
            <a:stCxn id="54" idx="6"/>
            <a:endCxn id="64" idx="1"/>
          </p:cNvCxnSpPr>
          <p:nvPr/>
        </p:nvCxnSpPr>
        <p:spPr>
          <a:xfrm flipV="1">
            <a:off x="8204126" y="3555746"/>
            <a:ext cx="172086" cy="142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8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66F292-7EAE-1849-9542-164C4C805C10}"/>
              </a:ext>
            </a:extLst>
          </p:cNvPr>
          <p:cNvSpPr/>
          <p:nvPr/>
        </p:nvSpPr>
        <p:spPr>
          <a:xfrm>
            <a:off x="617619" y="443122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1D8C8D-6973-8B4B-B121-6C163025F84D}"/>
              </a:ext>
            </a:extLst>
          </p:cNvPr>
          <p:cNvSpPr/>
          <p:nvPr/>
        </p:nvSpPr>
        <p:spPr>
          <a:xfrm>
            <a:off x="1611267" y="443122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D592E-9176-AF43-AB14-EF12FF95C2D9}"/>
              </a:ext>
            </a:extLst>
          </p:cNvPr>
          <p:cNvSpPr/>
          <p:nvPr/>
        </p:nvSpPr>
        <p:spPr>
          <a:xfrm>
            <a:off x="617619" y="350944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22A3-E12A-0D46-9190-E15F6F5FD017}"/>
                  </a:ext>
                </a:extLst>
              </p:cNvPr>
              <p:cNvSpPr txBox="1"/>
              <p:nvPr/>
            </p:nvSpPr>
            <p:spPr>
              <a:xfrm>
                <a:off x="713312" y="35665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22A3-E12A-0D46-9190-E15F6F5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2" y="3566552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8CE8E8F-41EA-1A49-A3CF-65DFAEC62CA7}"/>
              </a:ext>
            </a:extLst>
          </p:cNvPr>
          <p:cNvSpPr/>
          <p:nvPr/>
        </p:nvSpPr>
        <p:spPr>
          <a:xfrm>
            <a:off x="1611267" y="350256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A63E3-8826-B74D-A699-E7F4E55B282C}"/>
              </a:ext>
            </a:extLst>
          </p:cNvPr>
          <p:cNvSpPr/>
          <p:nvPr/>
        </p:nvSpPr>
        <p:spPr>
          <a:xfrm>
            <a:off x="1114925" y="2547810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4E74F-96BE-384F-A0D9-9A00EA6D47BC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V="1">
            <a:off x="866272" y="4006751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F7FE2A-96B3-B848-A64C-8BFAD4A81A47}"/>
              </a:ext>
            </a:extLst>
          </p:cNvPr>
          <p:cNvCxnSpPr>
            <a:cxnSpLocks/>
            <a:stCxn id="2" idx="0"/>
            <a:endCxn id="6" idx="4"/>
          </p:cNvCxnSpPr>
          <p:nvPr/>
        </p:nvCxnSpPr>
        <p:spPr>
          <a:xfrm flipV="1">
            <a:off x="866272" y="3999872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D23A6-27C2-BC49-AEB5-F9E62368C1ED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V="1">
            <a:off x="1859920" y="3999872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EE89C5-BF97-1749-85A5-8CE38651AA84}"/>
              </a:ext>
            </a:extLst>
          </p:cNvPr>
          <p:cNvCxnSpPr>
            <a:cxnSpLocks/>
          </p:cNvCxnSpPr>
          <p:nvPr/>
        </p:nvCxnSpPr>
        <p:spPr>
          <a:xfrm flipH="1" flipV="1">
            <a:off x="866272" y="4006751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CF3008-CF98-B549-8EBE-4E1D432E1534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363578" y="3045116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A7D35D-6911-9646-9C9F-2E73407346B0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866272" y="3045116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B16776-AADE-5A4B-9CC5-F10536549F27}"/>
              </a:ext>
            </a:extLst>
          </p:cNvPr>
          <p:cNvSpPr/>
          <p:nvPr/>
        </p:nvSpPr>
        <p:spPr>
          <a:xfrm>
            <a:off x="2625905" y="3534125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B8C2B2-8296-8A4C-B0D4-F6A1C4DC506A}"/>
              </a:ext>
            </a:extLst>
          </p:cNvPr>
          <p:cNvSpPr/>
          <p:nvPr/>
        </p:nvSpPr>
        <p:spPr>
          <a:xfrm>
            <a:off x="3637388" y="3508614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5CF22BE-494E-F94D-82C0-8F07A556146B}"/>
              </a:ext>
            </a:extLst>
          </p:cNvPr>
          <p:cNvSpPr/>
          <p:nvPr/>
        </p:nvSpPr>
        <p:spPr>
          <a:xfrm>
            <a:off x="1010504" y="3260039"/>
            <a:ext cx="1881889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8A19DD-2C43-FE44-8334-401EFADB166B}"/>
              </a:ext>
            </a:extLst>
          </p:cNvPr>
          <p:cNvSpPr/>
          <p:nvPr/>
        </p:nvSpPr>
        <p:spPr>
          <a:xfrm>
            <a:off x="2036810" y="3412439"/>
            <a:ext cx="1898141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9E2B1-07B8-6546-9BAE-0EBFF499D18B}"/>
              </a:ext>
            </a:extLst>
          </p:cNvPr>
          <p:cNvSpPr txBox="1"/>
          <p:nvPr/>
        </p:nvSpPr>
        <p:spPr>
          <a:xfrm>
            <a:off x="1725129" y="3036007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Updated neuron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9DC81-CFBD-504F-A3DA-103C71FDC760}"/>
                  </a:ext>
                </a:extLst>
              </p:cNvPr>
              <p:cNvSpPr txBox="1"/>
              <p:nvPr/>
            </p:nvSpPr>
            <p:spPr>
              <a:xfrm>
                <a:off x="1695428" y="355436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9DC81-CFBD-504F-A3DA-103C71FD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28" y="3554363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AA153A3-6668-3D46-BF63-EF7C962B6941}"/>
              </a:ext>
            </a:extLst>
          </p:cNvPr>
          <p:cNvSpPr txBox="1"/>
          <p:nvPr/>
        </p:nvSpPr>
        <p:spPr>
          <a:xfrm>
            <a:off x="233009" y="1291141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simple RNN, all the updated neuron values are written into the memory and can be used by subsequent time step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BAFAA-5FE3-794D-9BDC-2A6A9039BED5}"/>
              </a:ext>
            </a:extLst>
          </p:cNvPr>
          <p:cNvSpPr txBox="1"/>
          <p:nvPr/>
        </p:nvSpPr>
        <p:spPr>
          <a:xfrm>
            <a:off x="5562572" y="135929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LSTM, </a:t>
            </a:r>
            <a:r>
              <a:rPr lang="en-US" u="sng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there is an “input gate” to control whether we write the updated neuron value into memory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046336-38FB-FC4F-BB26-229FA8B2B233}"/>
              </a:ext>
            </a:extLst>
          </p:cNvPr>
          <p:cNvSpPr/>
          <p:nvPr/>
        </p:nvSpPr>
        <p:spPr>
          <a:xfrm>
            <a:off x="5819847" y="519389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17A43C-9502-7742-973A-027036E4CC6F}"/>
              </a:ext>
            </a:extLst>
          </p:cNvPr>
          <p:cNvSpPr/>
          <p:nvPr/>
        </p:nvSpPr>
        <p:spPr>
          <a:xfrm>
            <a:off x="6813495" y="519389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FFA020-707B-CA40-9153-D36A6E10E74E}"/>
              </a:ext>
            </a:extLst>
          </p:cNvPr>
          <p:cNvSpPr/>
          <p:nvPr/>
        </p:nvSpPr>
        <p:spPr>
          <a:xfrm>
            <a:off x="5819847" y="427211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90DAB2-D893-344C-B469-B68E13B290D4}"/>
                  </a:ext>
                </a:extLst>
              </p:cNvPr>
              <p:cNvSpPr txBox="1"/>
              <p:nvPr/>
            </p:nvSpPr>
            <p:spPr>
              <a:xfrm>
                <a:off x="5915540" y="432922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90DAB2-D893-344C-B469-B68E13B29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40" y="432922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F1661D83-8D85-A541-A50B-DA8E86AAFEB0}"/>
              </a:ext>
            </a:extLst>
          </p:cNvPr>
          <p:cNvSpPr/>
          <p:nvPr/>
        </p:nvSpPr>
        <p:spPr>
          <a:xfrm>
            <a:off x="6813495" y="426523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AAE196-A648-6949-BB91-CA32174DAF50}"/>
              </a:ext>
            </a:extLst>
          </p:cNvPr>
          <p:cNvSpPr/>
          <p:nvPr/>
        </p:nvSpPr>
        <p:spPr>
          <a:xfrm>
            <a:off x="6317153" y="3310480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B51B9C-FA1B-5946-A15D-571A6E8461FC}"/>
              </a:ext>
            </a:extLst>
          </p:cNvPr>
          <p:cNvCxnSpPr>
            <a:stCxn id="33" idx="0"/>
            <a:endCxn id="35" idx="4"/>
          </p:cNvCxnSpPr>
          <p:nvPr/>
        </p:nvCxnSpPr>
        <p:spPr>
          <a:xfrm flipV="1">
            <a:off x="6068500" y="4769421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5930C0-5E69-E646-80B3-9A868842E177}"/>
              </a:ext>
            </a:extLst>
          </p:cNvPr>
          <p:cNvCxnSpPr>
            <a:cxnSpLocks/>
            <a:stCxn id="33" idx="0"/>
            <a:endCxn id="37" idx="4"/>
          </p:cNvCxnSpPr>
          <p:nvPr/>
        </p:nvCxnSpPr>
        <p:spPr>
          <a:xfrm flipV="1">
            <a:off x="6068500" y="4762542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CD7923-3718-3F48-B525-A728FF4D7A98}"/>
              </a:ext>
            </a:extLst>
          </p:cNvPr>
          <p:cNvCxnSpPr>
            <a:cxnSpLocks/>
            <a:stCxn id="34" idx="0"/>
            <a:endCxn id="37" idx="4"/>
          </p:cNvCxnSpPr>
          <p:nvPr/>
        </p:nvCxnSpPr>
        <p:spPr>
          <a:xfrm flipV="1">
            <a:off x="7062148" y="4762542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751599-CDAB-514B-80A2-9A5B86DCB40A}"/>
              </a:ext>
            </a:extLst>
          </p:cNvPr>
          <p:cNvCxnSpPr>
            <a:cxnSpLocks/>
          </p:cNvCxnSpPr>
          <p:nvPr/>
        </p:nvCxnSpPr>
        <p:spPr>
          <a:xfrm flipH="1" flipV="1">
            <a:off x="6068500" y="4769421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D8EF9C-83D5-8540-9D2B-59000303574F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H="1" flipV="1">
            <a:off x="6565806" y="3807786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934905-AAEA-7542-B295-2B63370438DC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>
          <a:xfrm flipV="1">
            <a:off x="6068500" y="3807786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FEAD284-D4D3-1047-911D-4A70077E6409}"/>
              </a:ext>
            </a:extLst>
          </p:cNvPr>
          <p:cNvSpPr/>
          <p:nvPr/>
        </p:nvSpPr>
        <p:spPr>
          <a:xfrm>
            <a:off x="7828133" y="4296795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B0D02C-ABFA-1F43-B9C3-0974F66A3634}"/>
              </a:ext>
            </a:extLst>
          </p:cNvPr>
          <p:cNvSpPr/>
          <p:nvPr/>
        </p:nvSpPr>
        <p:spPr>
          <a:xfrm>
            <a:off x="8839616" y="4271284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2955ECF-7A4B-6245-8953-F7006AE811D8}"/>
              </a:ext>
            </a:extLst>
          </p:cNvPr>
          <p:cNvSpPr/>
          <p:nvPr/>
        </p:nvSpPr>
        <p:spPr>
          <a:xfrm>
            <a:off x="6212732" y="3825172"/>
            <a:ext cx="1881889" cy="441081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7F90022-6DBF-1647-9319-1C7BA863ECDA}"/>
              </a:ext>
            </a:extLst>
          </p:cNvPr>
          <p:cNvSpPr/>
          <p:nvPr/>
        </p:nvSpPr>
        <p:spPr>
          <a:xfrm>
            <a:off x="7239038" y="3938937"/>
            <a:ext cx="1898141" cy="479716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7762AA-4A5C-3D44-B288-82BDB8D84693}"/>
                  </a:ext>
                </a:extLst>
              </p:cNvPr>
              <p:cNvSpPr txBox="1"/>
              <p:nvPr/>
            </p:nvSpPr>
            <p:spPr>
              <a:xfrm>
                <a:off x="6897656" y="431703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7762AA-4A5C-3D44-B288-82BDB8D8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56" y="4317033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8EE85299-F1D7-F64C-9945-45BD0779DD95}"/>
              </a:ext>
            </a:extLst>
          </p:cNvPr>
          <p:cNvSpPr/>
          <p:nvPr/>
        </p:nvSpPr>
        <p:spPr>
          <a:xfrm>
            <a:off x="6983382" y="3657027"/>
            <a:ext cx="576072" cy="38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gate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5415F5-3986-A547-8DA5-913595ABA519}"/>
              </a:ext>
            </a:extLst>
          </p:cNvPr>
          <p:cNvSpPr/>
          <p:nvPr/>
        </p:nvSpPr>
        <p:spPr>
          <a:xfrm>
            <a:off x="8238853" y="3745184"/>
            <a:ext cx="576072" cy="387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F132BA-1A64-D840-83C5-BB7BBBAF3A49}"/>
              </a:ext>
            </a:extLst>
          </p:cNvPr>
          <p:cNvSpPr/>
          <p:nvPr/>
        </p:nvSpPr>
        <p:spPr>
          <a:xfrm>
            <a:off x="5603773" y="6048472"/>
            <a:ext cx="510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whether the status of “input gate” is “open” or “close” is learnt by the model during training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27CE38-88BE-4B47-9104-999BEB36AA88}"/>
              </a:ext>
            </a:extLst>
          </p:cNvPr>
          <p:cNvSpPr txBox="1"/>
          <p:nvPr/>
        </p:nvSpPr>
        <p:spPr>
          <a:xfrm>
            <a:off x="149967" y="166241"/>
            <a:ext cx="46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difference between Simple RNN and LSTM</a:t>
            </a:r>
          </a:p>
        </p:txBody>
      </p:sp>
    </p:spTree>
    <p:extLst>
      <p:ext uri="{BB962C8B-B14F-4D97-AF65-F5344CB8AC3E}">
        <p14:creationId xmlns:p14="http://schemas.microsoft.com/office/powerpoint/2010/main" val="250588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2158197" y="503834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97" y="5038344"/>
                <a:ext cx="4465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2368222" y="415549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222" y="4155491"/>
                <a:ext cx="468205" cy="39158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1726186" y="416661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86" y="4166616"/>
                <a:ext cx="441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1138331" y="417774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31" y="4177741"/>
                <a:ext cx="3794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3107600" y="416661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00" y="4166616"/>
                <a:ext cx="4797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381463" y="454707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1947048" y="453594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1328063" y="454707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2381463" y="453594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1683468" y="323042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1771046" y="329189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46" y="3291890"/>
                <a:ext cx="37093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1343909" y="373329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1087994" y="325202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1138331" y="331713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31" y="3317138"/>
                <a:ext cx="43858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188591" y="888600"/>
            <a:ext cx="40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for the subsequent time step, we have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1957965" y="371104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1424003" y="256010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1471246" y="260734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471246" y="260734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1585300" y="288269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1336647" y="288269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2336316" y="319818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2423894" y="325964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94" y="3259641"/>
                <a:ext cx="37093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2610813" y="367879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/>
              <p:nvPr/>
            </p:nvSpPr>
            <p:spPr>
              <a:xfrm>
                <a:off x="332810" y="216851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10" y="2168519"/>
                <a:ext cx="6451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FF72DFCD-E60C-1741-81C3-F14AEC675844}"/>
              </a:ext>
            </a:extLst>
          </p:cNvPr>
          <p:cNvSpPr/>
          <p:nvPr/>
        </p:nvSpPr>
        <p:spPr>
          <a:xfrm>
            <a:off x="2423894" y="220524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AB188-E324-5B40-B286-88E5C8C3AB30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2471137" y="225248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595A92-F912-E04F-9D4E-75ABEB392182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2471137" y="225248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C635C-9A4F-334B-8FD7-202568A46663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2584969" y="2527838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EB09C7-8D24-BC4E-9292-185F9047793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>
            <a:off x="977923" y="2353185"/>
            <a:ext cx="1445971" cy="1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8E439F5-19E6-DB4C-B413-235650B9207A}"/>
              </a:ext>
            </a:extLst>
          </p:cNvPr>
          <p:cNvSpPr/>
          <p:nvPr/>
        </p:nvSpPr>
        <p:spPr>
          <a:xfrm>
            <a:off x="1900112" y="2403677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63058-087B-804D-92B8-ED3233643E4E}"/>
              </a:ext>
            </a:extLst>
          </p:cNvPr>
          <p:cNvCxnSpPr>
            <a:stCxn id="44" idx="2"/>
            <a:endCxn id="44" idx="6"/>
          </p:cNvCxnSpPr>
          <p:nvPr/>
        </p:nvCxnSpPr>
        <p:spPr>
          <a:xfrm>
            <a:off x="1900112" y="2564974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5A284E-ED84-584B-B721-B4D57E4332D0}"/>
              </a:ext>
            </a:extLst>
          </p:cNvPr>
          <p:cNvCxnSpPr>
            <a:stCxn id="44" idx="0"/>
            <a:endCxn id="44" idx="4"/>
          </p:cNvCxnSpPr>
          <p:nvPr/>
        </p:nvCxnSpPr>
        <p:spPr>
          <a:xfrm>
            <a:off x="2061409" y="2403677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A8BC32-2C7F-514A-AA5E-5B8ED036B9F8}"/>
              </a:ext>
            </a:extLst>
          </p:cNvPr>
          <p:cNvSpPr/>
          <p:nvPr/>
        </p:nvSpPr>
        <p:spPr>
          <a:xfrm rot="20581709">
            <a:off x="1233951" y="2305692"/>
            <a:ext cx="1635432" cy="5185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F414680-0C3A-5546-9AC8-155DA9961955}"/>
              </a:ext>
            </a:extLst>
          </p:cNvPr>
          <p:cNvSpPr/>
          <p:nvPr/>
        </p:nvSpPr>
        <p:spPr>
          <a:xfrm>
            <a:off x="3078662" y="219430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/>
              <p:nvPr/>
            </p:nvSpPr>
            <p:spPr>
              <a:xfrm>
                <a:off x="3127039" y="2219011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39" y="2219011"/>
                <a:ext cx="488659" cy="369332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3E28ED-0B1F-164D-B26A-02F686C4F26A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833622" y="2442955"/>
            <a:ext cx="245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E575E7-0140-E944-9297-C3BA79344C23}"/>
              </a:ext>
            </a:extLst>
          </p:cNvPr>
          <p:cNvSpPr/>
          <p:nvPr/>
        </p:nvSpPr>
        <p:spPr>
          <a:xfrm>
            <a:off x="3073580" y="322195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/>
              <p:nvPr/>
            </p:nvSpPr>
            <p:spPr>
              <a:xfrm>
                <a:off x="3161158" y="328341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158" y="3283418"/>
                <a:ext cx="37093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F6C87F-F10A-2248-81CA-A40233B1D2DE}"/>
              </a:ext>
            </a:extLst>
          </p:cNvPr>
          <p:cNvCxnSpPr>
            <a:cxnSpLocks/>
          </p:cNvCxnSpPr>
          <p:nvPr/>
        </p:nvCxnSpPr>
        <p:spPr>
          <a:xfrm flipV="1">
            <a:off x="3347474" y="3686470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A71EC08-D846-7A41-A44D-87793E91ED72}"/>
              </a:ext>
            </a:extLst>
          </p:cNvPr>
          <p:cNvSpPr/>
          <p:nvPr/>
        </p:nvSpPr>
        <p:spPr>
          <a:xfrm>
            <a:off x="3386748" y="276859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C9A54-9362-5746-8AF3-BF81B1C779F8}"/>
              </a:ext>
            </a:extLst>
          </p:cNvPr>
          <p:cNvCxnSpPr>
            <a:stCxn id="54" idx="7"/>
            <a:endCxn id="54" idx="3"/>
          </p:cNvCxnSpPr>
          <p:nvPr/>
        </p:nvCxnSpPr>
        <p:spPr>
          <a:xfrm flipH="1">
            <a:off x="3433991" y="281583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4ADDB5-E3B5-5648-83C7-EAB56841D227}"/>
              </a:ext>
            </a:extLst>
          </p:cNvPr>
          <p:cNvCxnSpPr>
            <a:stCxn id="54" idx="1"/>
            <a:endCxn id="54" idx="5"/>
          </p:cNvCxnSpPr>
          <p:nvPr/>
        </p:nvCxnSpPr>
        <p:spPr>
          <a:xfrm>
            <a:off x="3433991" y="281583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38FA76-7409-A946-AFC9-3A188070BD0E}"/>
              </a:ext>
            </a:extLst>
          </p:cNvPr>
          <p:cNvCxnSpPr>
            <a:stCxn id="49" idx="4"/>
            <a:endCxn id="54" idx="0"/>
          </p:cNvCxnSpPr>
          <p:nvPr/>
        </p:nvCxnSpPr>
        <p:spPr>
          <a:xfrm>
            <a:off x="3327315" y="2691608"/>
            <a:ext cx="220730" cy="769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698BBD-BB9B-8A4E-860E-437BFE3450BC}"/>
              </a:ext>
            </a:extLst>
          </p:cNvPr>
          <p:cNvCxnSpPr>
            <a:stCxn id="51" idx="0"/>
            <a:endCxn id="54" idx="4"/>
          </p:cNvCxnSpPr>
          <p:nvPr/>
        </p:nvCxnSpPr>
        <p:spPr>
          <a:xfrm flipV="1">
            <a:off x="3322233" y="3091188"/>
            <a:ext cx="225812" cy="130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BDE59B-DB31-EF42-B53E-A18183EEEE47}"/>
                  </a:ext>
                </a:extLst>
              </p:cNvPr>
              <p:cNvSpPr txBox="1"/>
              <p:nvPr/>
            </p:nvSpPr>
            <p:spPr>
              <a:xfrm>
                <a:off x="3842234" y="2219011"/>
                <a:ext cx="42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BDE59B-DB31-EF42-B53E-A18183EE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34" y="2219011"/>
                <a:ext cx="42550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B1795B7-B561-4449-AB1B-745B6135C2CA}"/>
              </a:ext>
            </a:extLst>
          </p:cNvPr>
          <p:cNvCxnSpPr>
            <a:stCxn id="50" idx="0"/>
            <a:endCxn id="63" idx="0"/>
          </p:cNvCxnSpPr>
          <p:nvPr/>
        </p:nvCxnSpPr>
        <p:spPr>
          <a:xfrm rot="5400000" flipH="1" flipV="1">
            <a:off x="2966496" y="1228495"/>
            <a:ext cx="97973" cy="2079006"/>
          </a:xfrm>
          <a:prstGeom prst="bentConnector3">
            <a:avLst>
              <a:gd name="adj1" fmla="val 33333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B73FCF-CF38-784F-BDEB-A8FCE0390490}"/>
                  </a:ext>
                </a:extLst>
              </p:cNvPr>
              <p:cNvSpPr txBox="1"/>
              <p:nvPr/>
            </p:nvSpPr>
            <p:spPr>
              <a:xfrm>
                <a:off x="3881428" y="2731000"/>
                <a:ext cx="4482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B73FCF-CF38-784F-BDEB-A8FCE0390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28" y="2731000"/>
                <a:ext cx="44820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875661-D13E-684C-BF00-1A30D500690E}"/>
              </a:ext>
            </a:extLst>
          </p:cNvPr>
          <p:cNvCxnSpPr>
            <a:stCxn id="54" idx="6"/>
            <a:endCxn id="64" idx="1"/>
          </p:cNvCxnSpPr>
          <p:nvPr/>
        </p:nvCxnSpPr>
        <p:spPr>
          <a:xfrm flipV="1">
            <a:off x="3709342" y="2915666"/>
            <a:ext cx="172086" cy="142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52FF05A-DD3C-B04E-A6D4-677265767D66}"/>
                  </a:ext>
                </a:extLst>
              </p:cNvPr>
              <p:cNvSpPr txBox="1"/>
              <p:nvPr/>
            </p:nvSpPr>
            <p:spPr>
              <a:xfrm>
                <a:off x="6382978" y="5086992"/>
                <a:ext cx="66614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52FF05A-DD3C-B04E-A6D4-67726576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78" y="5086992"/>
                <a:ext cx="6661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B66330-B37B-9D41-A0F5-0CE7B83F86C1}"/>
                  </a:ext>
                </a:extLst>
              </p:cNvPr>
              <p:cNvSpPr txBox="1"/>
              <p:nvPr/>
            </p:nvSpPr>
            <p:spPr>
              <a:xfrm>
                <a:off x="6593003" y="4204139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B66330-B37B-9D41-A0F5-0CE7B83F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03" y="4204139"/>
                <a:ext cx="468205" cy="391582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69D6451-FE17-4C43-9800-EFABBC1B9E81}"/>
                  </a:ext>
                </a:extLst>
              </p:cNvPr>
              <p:cNvSpPr txBox="1"/>
              <p:nvPr/>
            </p:nvSpPr>
            <p:spPr>
              <a:xfrm>
                <a:off x="5950967" y="4215264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69D6451-FE17-4C43-9800-EFABBC1B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67" y="4215264"/>
                <a:ext cx="4417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25E727-D1E2-794A-8032-C16F8BD022B9}"/>
                  </a:ext>
                </a:extLst>
              </p:cNvPr>
              <p:cNvSpPr txBox="1"/>
              <p:nvPr/>
            </p:nvSpPr>
            <p:spPr>
              <a:xfrm>
                <a:off x="5363112" y="4226389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25E727-D1E2-794A-8032-C16F8BD0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112" y="4226389"/>
                <a:ext cx="37946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2AED518-E18F-9E4B-A526-9F4A550605D6}"/>
                  </a:ext>
                </a:extLst>
              </p:cNvPr>
              <p:cNvSpPr txBox="1"/>
              <p:nvPr/>
            </p:nvSpPr>
            <p:spPr>
              <a:xfrm>
                <a:off x="7332381" y="4215264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2AED518-E18F-9E4B-A526-9F4A55060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81" y="4215264"/>
                <a:ext cx="47974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DD57067-B9B0-6347-BCC4-BEBE36E7C59C}"/>
              </a:ext>
            </a:extLst>
          </p:cNvPr>
          <p:cNvCxnSpPr>
            <a:stCxn id="115" idx="0"/>
            <a:endCxn id="116" idx="2"/>
          </p:cNvCxnSpPr>
          <p:nvPr/>
        </p:nvCxnSpPr>
        <p:spPr>
          <a:xfrm flipV="1">
            <a:off x="6716050" y="4595721"/>
            <a:ext cx="111056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844572C-BB37-D546-B469-1D9659A417A9}"/>
              </a:ext>
            </a:extLst>
          </p:cNvPr>
          <p:cNvCxnSpPr>
            <a:stCxn id="115" idx="0"/>
            <a:endCxn id="117" idx="2"/>
          </p:cNvCxnSpPr>
          <p:nvPr/>
        </p:nvCxnSpPr>
        <p:spPr>
          <a:xfrm flipH="1" flipV="1">
            <a:off x="6171829" y="4584596"/>
            <a:ext cx="54422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641E707-C9CA-DC4B-A328-19D639D4157F}"/>
              </a:ext>
            </a:extLst>
          </p:cNvPr>
          <p:cNvCxnSpPr>
            <a:stCxn id="115" idx="0"/>
            <a:endCxn id="118" idx="2"/>
          </p:cNvCxnSpPr>
          <p:nvPr/>
        </p:nvCxnSpPr>
        <p:spPr>
          <a:xfrm flipH="1" flipV="1">
            <a:off x="5552844" y="4595721"/>
            <a:ext cx="1163206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B3B651E-15D5-E449-834C-97EDF86D100A}"/>
              </a:ext>
            </a:extLst>
          </p:cNvPr>
          <p:cNvCxnSpPr>
            <a:stCxn id="115" idx="0"/>
            <a:endCxn id="119" idx="2"/>
          </p:cNvCxnSpPr>
          <p:nvPr/>
        </p:nvCxnSpPr>
        <p:spPr>
          <a:xfrm flipV="1">
            <a:off x="6716050" y="4584596"/>
            <a:ext cx="85620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7A083FB-3AB9-E84A-84F8-130E9B6CBD80}"/>
              </a:ext>
            </a:extLst>
          </p:cNvPr>
          <p:cNvSpPr/>
          <p:nvPr/>
        </p:nvSpPr>
        <p:spPr>
          <a:xfrm>
            <a:off x="5908249" y="327907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8621A55-EFA2-7E45-9E15-F85D4798A16A}"/>
                  </a:ext>
                </a:extLst>
              </p:cNvPr>
              <p:cNvSpPr/>
              <p:nvPr/>
            </p:nvSpPr>
            <p:spPr>
              <a:xfrm>
                <a:off x="5995827" y="334053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8621A55-EFA2-7E45-9E15-F85D4798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27" y="3340538"/>
                <a:ext cx="370935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AA7DD8D-36E8-4549-9A65-69A08C4D1770}"/>
              </a:ext>
            </a:extLst>
          </p:cNvPr>
          <p:cNvCxnSpPr>
            <a:cxnSpLocks/>
          </p:cNvCxnSpPr>
          <p:nvPr/>
        </p:nvCxnSpPr>
        <p:spPr>
          <a:xfrm flipV="1">
            <a:off x="5568690" y="3781945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66F7C84C-D917-AC46-9BF0-050E75A1654A}"/>
              </a:ext>
            </a:extLst>
          </p:cNvPr>
          <p:cNvSpPr/>
          <p:nvPr/>
        </p:nvSpPr>
        <p:spPr>
          <a:xfrm>
            <a:off x="5312775" y="330067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A0AD238-AC19-4646-8724-E0185289A164}"/>
                  </a:ext>
                </a:extLst>
              </p:cNvPr>
              <p:cNvSpPr/>
              <p:nvPr/>
            </p:nvSpPr>
            <p:spPr>
              <a:xfrm>
                <a:off x="5363112" y="3365786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A0AD238-AC19-4646-8724-E0185289A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112" y="3365786"/>
                <a:ext cx="438582" cy="369332"/>
              </a:xfrm>
              <a:prstGeom prst="rect">
                <a:avLst/>
              </a:prstGeom>
              <a:blipFill>
                <a:blip r:embed="rId2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7E71909-E661-C14C-99F6-BD261A681DC8}"/>
              </a:ext>
            </a:extLst>
          </p:cNvPr>
          <p:cNvCxnSpPr>
            <a:cxnSpLocks/>
          </p:cNvCxnSpPr>
          <p:nvPr/>
        </p:nvCxnSpPr>
        <p:spPr>
          <a:xfrm flipV="1">
            <a:off x="6182746" y="3759695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840F9DD8-DAE3-BE49-B55F-A622C62F4CBA}"/>
              </a:ext>
            </a:extLst>
          </p:cNvPr>
          <p:cNvSpPr/>
          <p:nvPr/>
        </p:nvSpPr>
        <p:spPr>
          <a:xfrm>
            <a:off x="5648784" y="2608749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A8ED4A-7F8D-194C-ADF9-A0763527F7FA}"/>
              </a:ext>
            </a:extLst>
          </p:cNvPr>
          <p:cNvCxnSpPr>
            <a:stCxn id="130" idx="7"/>
            <a:endCxn id="130" idx="3"/>
          </p:cNvCxnSpPr>
          <p:nvPr/>
        </p:nvCxnSpPr>
        <p:spPr>
          <a:xfrm flipH="1">
            <a:off x="5696027" y="2655992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7EF8494-6B6E-9549-9F3C-032BA8A3CAA5}"/>
              </a:ext>
            </a:extLst>
          </p:cNvPr>
          <p:cNvCxnSpPr>
            <a:stCxn id="130" idx="1"/>
            <a:endCxn id="130" idx="5"/>
          </p:cNvCxnSpPr>
          <p:nvPr/>
        </p:nvCxnSpPr>
        <p:spPr>
          <a:xfrm>
            <a:off x="5696027" y="2655992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F337A3-5A28-1346-9311-FB16F19904CE}"/>
              </a:ext>
            </a:extLst>
          </p:cNvPr>
          <p:cNvCxnSpPr>
            <a:stCxn id="124" idx="0"/>
            <a:endCxn id="130" idx="4"/>
          </p:cNvCxnSpPr>
          <p:nvPr/>
        </p:nvCxnSpPr>
        <p:spPr>
          <a:xfrm flipH="1" flipV="1">
            <a:off x="5810081" y="2931343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C91A32-D737-9B4D-B4FB-39C51DAFE332}"/>
              </a:ext>
            </a:extLst>
          </p:cNvPr>
          <p:cNvCxnSpPr>
            <a:stCxn id="127" idx="0"/>
            <a:endCxn id="130" idx="4"/>
          </p:cNvCxnSpPr>
          <p:nvPr/>
        </p:nvCxnSpPr>
        <p:spPr>
          <a:xfrm flipV="1">
            <a:off x="5561428" y="2931343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E3B24A3-9F68-7949-9D79-DC6AAF8B7C3F}"/>
              </a:ext>
            </a:extLst>
          </p:cNvPr>
          <p:cNvSpPr/>
          <p:nvPr/>
        </p:nvSpPr>
        <p:spPr>
          <a:xfrm>
            <a:off x="6561097" y="324682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302E985-C468-8B45-912A-A726288F667A}"/>
                  </a:ext>
                </a:extLst>
              </p:cNvPr>
              <p:cNvSpPr/>
              <p:nvPr/>
            </p:nvSpPr>
            <p:spPr>
              <a:xfrm>
                <a:off x="6648675" y="3308289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302E985-C468-8B45-912A-A726288F6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75" y="3308289"/>
                <a:ext cx="370935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BD6A8D0-D8FD-B348-B09F-1210BE5AE72D}"/>
              </a:ext>
            </a:extLst>
          </p:cNvPr>
          <p:cNvCxnSpPr>
            <a:cxnSpLocks/>
          </p:cNvCxnSpPr>
          <p:nvPr/>
        </p:nvCxnSpPr>
        <p:spPr>
          <a:xfrm flipV="1">
            <a:off x="6835594" y="3727446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CBA1ECCC-542E-E342-A6CB-FADE5ED17AA3}"/>
              </a:ext>
            </a:extLst>
          </p:cNvPr>
          <p:cNvSpPr/>
          <p:nvPr/>
        </p:nvSpPr>
        <p:spPr>
          <a:xfrm>
            <a:off x="6648675" y="2253892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7314598-851B-7E4F-9983-9CC93C3B27FB}"/>
              </a:ext>
            </a:extLst>
          </p:cNvPr>
          <p:cNvCxnSpPr>
            <a:stCxn id="139" idx="7"/>
            <a:endCxn id="139" idx="3"/>
          </p:cNvCxnSpPr>
          <p:nvPr/>
        </p:nvCxnSpPr>
        <p:spPr>
          <a:xfrm flipH="1">
            <a:off x="6695918" y="2301135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72F6AE2-5468-2B41-A937-7940C3155E1A}"/>
              </a:ext>
            </a:extLst>
          </p:cNvPr>
          <p:cNvCxnSpPr>
            <a:stCxn id="139" idx="1"/>
            <a:endCxn id="139" idx="5"/>
          </p:cNvCxnSpPr>
          <p:nvPr/>
        </p:nvCxnSpPr>
        <p:spPr>
          <a:xfrm>
            <a:off x="6695918" y="2301135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31587BD-4BA1-0143-9ED4-00D6EA59676B}"/>
              </a:ext>
            </a:extLst>
          </p:cNvPr>
          <p:cNvCxnSpPr>
            <a:cxnSpLocks/>
            <a:stCxn id="135" idx="0"/>
            <a:endCxn id="139" idx="4"/>
          </p:cNvCxnSpPr>
          <p:nvPr/>
        </p:nvCxnSpPr>
        <p:spPr>
          <a:xfrm flipV="1">
            <a:off x="6809750" y="2576486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483966-70F8-BA45-8D52-ED88E91911E9}"/>
              </a:ext>
            </a:extLst>
          </p:cNvPr>
          <p:cNvCxnSpPr>
            <a:cxnSpLocks/>
            <a:stCxn id="63" idx="3"/>
            <a:endCxn id="139" idx="2"/>
          </p:cNvCxnSpPr>
          <p:nvPr/>
        </p:nvCxnSpPr>
        <p:spPr>
          <a:xfrm>
            <a:off x="4267735" y="2403677"/>
            <a:ext cx="2380940" cy="11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CC732ED-3BE8-B742-88C3-893933ADAD49}"/>
              </a:ext>
            </a:extLst>
          </p:cNvPr>
          <p:cNvSpPr/>
          <p:nvPr/>
        </p:nvSpPr>
        <p:spPr>
          <a:xfrm>
            <a:off x="6124893" y="2452325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1305057-109A-6F48-976A-1088039AD39B}"/>
              </a:ext>
            </a:extLst>
          </p:cNvPr>
          <p:cNvCxnSpPr>
            <a:stCxn id="144" idx="2"/>
            <a:endCxn id="144" idx="6"/>
          </p:cNvCxnSpPr>
          <p:nvPr/>
        </p:nvCxnSpPr>
        <p:spPr>
          <a:xfrm>
            <a:off x="6124893" y="2613622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8329F4D-0FAC-8645-8201-3994554F8F7E}"/>
              </a:ext>
            </a:extLst>
          </p:cNvPr>
          <p:cNvCxnSpPr>
            <a:stCxn id="144" idx="0"/>
            <a:endCxn id="144" idx="4"/>
          </p:cNvCxnSpPr>
          <p:nvPr/>
        </p:nvCxnSpPr>
        <p:spPr>
          <a:xfrm>
            <a:off x="6286190" y="2452325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1FA98F5-BA5D-284E-A5E3-EA16CD9CFDEA}"/>
              </a:ext>
            </a:extLst>
          </p:cNvPr>
          <p:cNvSpPr/>
          <p:nvPr/>
        </p:nvSpPr>
        <p:spPr>
          <a:xfrm rot="20581709">
            <a:off x="5458732" y="2354340"/>
            <a:ext cx="1635432" cy="5185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8EC8F8-9E27-8E4D-A189-8C4BAC2B9694}"/>
              </a:ext>
            </a:extLst>
          </p:cNvPr>
          <p:cNvSpPr/>
          <p:nvPr/>
        </p:nvSpPr>
        <p:spPr>
          <a:xfrm>
            <a:off x="7303443" y="224295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02E78EA-008B-EC40-B6BA-4561B9CE430E}"/>
                  </a:ext>
                </a:extLst>
              </p:cNvPr>
              <p:cNvSpPr/>
              <p:nvPr/>
            </p:nvSpPr>
            <p:spPr>
              <a:xfrm>
                <a:off x="7351820" y="2267659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02E78EA-008B-EC40-B6BA-4561B9CE4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820" y="2267659"/>
                <a:ext cx="488659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CBF3DE-1A9A-1343-8299-544F60BCD602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7058403" y="2491603"/>
            <a:ext cx="245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82B093F6-4273-8E47-BB9B-1B71743D1541}"/>
              </a:ext>
            </a:extLst>
          </p:cNvPr>
          <p:cNvSpPr/>
          <p:nvPr/>
        </p:nvSpPr>
        <p:spPr>
          <a:xfrm>
            <a:off x="7298361" y="32706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6CE82A9-0BFA-774B-95A3-CFD8CE08A772}"/>
                  </a:ext>
                </a:extLst>
              </p:cNvPr>
              <p:cNvSpPr/>
              <p:nvPr/>
            </p:nvSpPr>
            <p:spPr>
              <a:xfrm>
                <a:off x="7385939" y="3332066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6CE82A9-0BFA-774B-95A3-CFD8CE08A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9" y="3332066"/>
                <a:ext cx="370935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830C60A-9F25-C946-B416-9CE9BFFDE22B}"/>
              </a:ext>
            </a:extLst>
          </p:cNvPr>
          <p:cNvCxnSpPr>
            <a:cxnSpLocks/>
          </p:cNvCxnSpPr>
          <p:nvPr/>
        </p:nvCxnSpPr>
        <p:spPr>
          <a:xfrm flipV="1">
            <a:off x="7572255" y="373511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A688B139-C5BF-B04B-841C-C76226C5B4DA}"/>
              </a:ext>
            </a:extLst>
          </p:cNvPr>
          <p:cNvSpPr/>
          <p:nvPr/>
        </p:nvSpPr>
        <p:spPr>
          <a:xfrm>
            <a:off x="7611529" y="2817242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F8FFC4B-FAEE-374D-A5E5-D975AA1EE490}"/>
              </a:ext>
            </a:extLst>
          </p:cNvPr>
          <p:cNvCxnSpPr>
            <a:stCxn id="154" idx="7"/>
            <a:endCxn id="154" idx="3"/>
          </p:cNvCxnSpPr>
          <p:nvPr/>
        </p:nvCxnSpPr>
        <p:spPr>
          <a:xfrm flipH="1">
            <a:off x="7658772" y="2864485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D0BBB64-45D4-A048-9AF0-037A2AB54918}"/>
              </a:ext>
            </a:extLst>
          </p:cNvPr>
          <p:cNvCxnSpPr>
            <a:stCxn id="154" idx="1"/>
            <a:endCxn id="154" idx="5"/>
          </p:cNvCxnSpPr>
          <p:nvPr/>
        </p:nvCxnSpPr>
        <p:spPr>
          <a:xfrm>
            <a:off x="7658772" y="2864485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5624100-78F4-1343-AA35-83AB77C6F165}"/>
              </a:ext>
            </a:extLst>
          </p:cNvPr>
          <p:cNvCxnSpPr>
            <a:stCxn id="148" idx="4"/>
            <a:endCxn id="154" idx="0"/>
          </p:cNvCxnSpPr>
          <p:nvPr/>
        </p:nvCxnSpPr>
        <p:spPr>
          <a:xfrm>
            <a:off x="7552096" y="2740256"/>
            <a:ext cx="220730" cy="769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1538989-27B6-DA42-8CC3-6880F87692B2}"/>
              </a:ext>
            </a:extLst>
          </p:cNvPr>
          <p:cNvCxnSpPr>
            <a:stCxn id="151" idx="0"/>
            <a:endCxn id="154" idx="4"/>
          </p:cNvCxnSpPr>
          <p:nvPr/>
        </p:nvCxnSpPr>
        <p:spPr>
          <a:xfrm flipV="1">
            <a:off x="7547014" y="3139836"/>
            <a:ext cx="225812" cy="130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692F4CF-BACE-564D-8DA5-AEBC33C812C2}"/>
                  </a:ext>
                </a:extLst>
              </p:cNvPr>
              <p:cNvSpPr txBox="1"/>
              <p:nvPr/>
            </p:nvSpPr>
            <p:spPr>
              <a:xfrm>
                <a:off x="8067015" y="226765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692F4CF-BACE-564D-8DA5-AEBC33C8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15" y="2267659"/>
                <a:ext cx="64511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F048317-07DE-3E49-915C-89B0F505DEA9}"/>
              </a:ext>
            </a:extLst>
          </p:cNvPr>
          <p:cNvCxnSpPr>
            <a:stCxn id="147" idx="0"/>
            <a:endCxn id="159" idx="0"/>
          </p:cNvCxnSpPr>
          <p:nvPr/>
        </p:nvCxnSpPr>
        <p:spPr>
          <a:xfrm rot="5400000" flipH="1" flipV="1">
            <a:off x="7246180" y="1222240"/>
            <a:ext cx="97973" cy="2188812"/>
          </a:xfrm>
          <a:prstGeom prst="bentConnector3">
            <a:avLst>
              <a:gd name="adj1" fmla="val 33333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44506DB-B90D-4E40-AE82-AD347AC1886F}"/>
                  </a:ext>
                </a:extLst>
              </p:cNvPr>
              <p:cNvSpPr txBox="1"/>
              <p:nvPr/>
            </p:nvSpPr>
            <p:spPr>
              <a:xfrm>
                <a:off x="8106209" y="2779648"/>
                <a:ext cx="66781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44506DB-B90D-4E40-AE82-AD347AC18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209" y="2779648"/>
                <a:ext cx="667812" cy="369332"/>
              </a:xfrm>
              <a:prstGeom prst="rect">
                <a:avLst/>
              </a:prstGeom>
              <a:blipFill>
                <a:blip r:embed="rId2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37CCA5A-EB5C-6844-AC48-32A230593D54}"/>
              </a:ext>
            </a:extLst>
          </p:cNvPr>
          <p:cNvCxnSpPr>
            <a:stCxn id="154" idx="6"/>
            <a:endCxn id="161" idx="1"/>
          </p:cNvCxnSpPr>
          <p:nvPr/>
        </p:nvCxnSpPr>
        <p:spPr>
          <a:xfrm flipV="1">
            <a:off x="7934123" y="2964314"/>
            <a:ext cx="172086" cy="142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4149204-6C89-7E44-BCBF-F8A49D16F7F4}"/>
              </a:ext>
            </a:extLst>
          </p:cNvPr>
          <p:cNvSpPr txBox="1"/>
          <p:nvPr/>
        </p:nvSpPr>
        <p:spPr>
          <a:xfrm>
            <a:off x="9962962" y="351082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144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/>
              <p:nvPr/>
            </p:nvSpPr>
            <p:spPr>
              <a:xfrm>
                <a:off x="2158197" y="5038344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8E9D5-B60E-A947-B108-DA4C8F6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97" y="5038344"/>
                <a:ext cx="4465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/>
              <p:nvPr/>
            </p:nvSpPr>
            <p:spPr>
              <a:xfrm>
                <a:off x="2368222" y="4155491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149FD-0F12-5A43-869B-6FA510D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222" y="4155491"/>
                <a:ext cx="468205" cy="39158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/>
              <p:nvPr/>
            </p:nvSpPr>
            <p:spPr>
              <a:xfrm>
                <a:off x="1726186" y="4166616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573F2-2BE3-5043-9D74-82208597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86" y="4166616"/>
                <a:ext cx="441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/>
              <p:nvPr/>
            </p:nvSpPr>
            <p:spPr>
              <a:xfrm>
                <a:off x="1138331" y="4177741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2A362-67AB-8E4F-AD2A-82992D12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31" y="4177741"/>
                <a:ext cx="3794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/>
              <p:nvPr/>
            </p:nvSpPr>
            <p:spPr>
              <a:xfrm>
                <a:off x="3107600" y="4166616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5D06C-E5DB-5348-9493-7CD31868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00" y="4166616"/>
                <a:ext cx="4797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00AF1-249C-F948-8026-6C92C80FD80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381463" y="4547073"/>
            <a:ext cx="220862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D491E-5480-3B44-83EA-9D0074E978B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1947048" y="4535948"/>
            <a:ext cx="43441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4193F1-27E3-2042-ADAA-0C71EA5A2B40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1328063" y="4547073"/>
            <a:ext cx="1053400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6C9AB5-7939-7248-9C67-C07AD714D96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2381463" y="4535948"/>
            <a:ext cx="96601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E1414D8-445F-BB46-83AC-608D79AFC0B8}"/>
              </a:ext>
            </a:extLst>
          </p:cNvPr>
          <p:cNvSpPr/>
          <p:nvPr/>
        </p:nvSpPr>
        <p:spPr>
          <a:xfrm>
            <a:off x="1683468" y="323042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/>
              <p:nvPr/>
            </p:nvSpPr>
            <p:spPr>
              <a:xfrm>
                <a:off x="1771046" y="3291890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D8B6DA-15CA-6A4E-A90C-B5344FB14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46" y="3291890"/>
                <a:ext cx="37093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922CF-C765-BB4C-A2B0-C2CCA2F03E88}"/>
              </a:ext>
            </a:extLst>
          </p:cNvPr>
          <p:cNvCxnSpPr>
            <a:cxnSpLocks/>
          </p:cNvCxnSpPr>
          <p:nvPr/>
        </p:nvCxnSpPr>
        <p:spPr>
          <a:xfrm flipV="1">
            <a:off x="1343909" y="373329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079913-A06A-0845-8E7F-8F85FFF6F385}"/>
              </a:ext>
            </a:extLst>
          </p:cNvPr>
          <p:cNvSpPr/>
          <p:nvPr/>
        </p:nvSpPr>
        <p:spPr>
          <a:xfrm>
            <a:off x="1087994" y="325202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/>
              <p:nvPr/>
            </p:nvSpPr>
            <p:spPr>
              <a:xfrm>
                <a:off x="1138331" y="3317138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9DF66F-AE07-FC4D-AAE3-640AE91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31" y="3317138"/>
                <a:ext cx="43858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188591" y="888600"/>
            <a:ext cx="373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for a LSTM with multiple neurons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370DD-8F24-614A-838C-C1BC10021BFD}"/>
              </a:ext>
            </a:extLst>
          </p:cNvPr>
          <p:cNvCxnSpPr>
            <a:cxnSpLocks/>
          </p:cNvCxnSpPr>
          <p:nvPr/>
        </p:nvCxnSpPr>
        <p:spPr>
          <a:xfrm flipV="1">
            <a:off x="1957965" y="3711047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DBA8457-7080-A24F-BB58-729418E3F4D8}"/>
              </a:ext>
            </a:extLst>
          </p:cNvPr>
          <p:cNvSpPr/>
          <p:nvPr/>
        </p:nvSpPr>
        <p:spPr>
          <a:xfrm>
            <a:off x="1424003" y="2560101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C99E6E-8075-2E43-8CB1-5270396CD782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1471246" y="260734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07A1E-9CE3-694B-9515-2A939805FF9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471246" y="2607344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AB407A-8129-5542-8F6D-F9EF95BB139B}"/>
              </a:ext>
            </a:extLst>
          </p:cNvPr>
          <p:cNvCxnSpPr>
            <a:stCxn id="20" idx="0"/>
            <a:endCxn id="2" idx="4"/>
          </p:cNvCxnSpPr>
          <p:nvPr/>
        </p:nvCxnSpPr>
        <p:spPr>
          <a:xfrm flipH="1" flipV="1">
            <a:off x="1585300" y="2882695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298C-3ED4-FB41-872F-871989B98DE1}"/>
              </a:ext>
            </a:extLst>
          </p:cNvPr>
          <p:cNvCxnSpPr>
            <a:stCxn id="27" idx="0"/>
            <a:endCxn id="2" idx="4"/>
          </p:cNvCxnSpPr>
          <p:nvPr/>
        </p:nvCxnSpPr>
        <p:spPr>
          <a:xfrm flipV="1">
            <a:off x="1336647" y="2882695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650DCAE-8A64-4E43-9BB3-07FF039F9DA5}"/>
              </a:ext>
            </a:extLst>
          </p:cNvPr>
          <p:cNvSpPr/>
          <p:nvPr/>
        </p:nvSpPr>
        <p:spPr>
          <a:xfrm>
            <a:off x="2336316" y="319818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/>
              <p:nvPr/>
            </p:nvSpPr>
            <p:spPr>
              <a:xfrm>
                <a:off x="2423894" y="325964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E6AB28-CCF0-094F-A9DF-2DA76250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94" y="3259641"/>
                <a:ext cx="37093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26E4C-8238-C04B-8534-9B9437D5A647}"/>
              </a:ext>
            </a:extLst>
          </p:cNvPr>
          <p:cNvCxnSpPr>
            <a:cxnSpLocks/>
          </p:cNvCxnSpPr>
          <p:nvPr/>
        </p:nvCxnSpPr>
        <p:spPr>
          <a:xfrm flipV="1">
            <a:off x="2610813" y="367879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/>
              <p:nvPr/>
            </p:nvSpPr>
            <p:spPr>
              <a:xfrm>
                <a:off x="332810" y="216851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391358-2E33-9C48-859B-DF881BBC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10" y="2168519"/>
                <a:ext cx="6451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FF72DFCD-E60C-1741-81C3-F14AEC675844}"/>
              </a:ext>
            </a:extLst>
          </p:cNvPr>
          <p:cNvSpPr/>
          <p:nvPr/>
        </p:nvSpPr>
        <p:spPr>
          <a:xfrm>
            <a:off x="2423894" y="220524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AB188-E324-5B40-B286-88E5C8C3AB30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2471137" y="225248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595A92-F912-E04F-9D4E-75ABEB392182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2471137" y="225248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C635C-9A4F-334B-8FD7-202568A46663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2584969" y="2527838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EB09C7-8D24-BC4E-9292-185F9047793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>
            <a:off x="977923" y="2353185"/>
            <a:ext cx="1445971" cy="13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8E439F5-19E6-DB4C-B413-235650B9207A}"/>
              </a:ext>
            </a:extLst>
          </p:cNvPr>
          <p:cNvSpPr/>
          <p:nvPr/>
        </p:nvSpPr>
        <p:spPr>
          <a:xfrm>
            <a:off x="1900112" y="2403677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63058-087B-804D-92B8-ED3233643E4E}"/>
              </a:ext>
            </a:extLst>
          </p:cNvPr>
          <p:cNvCxnSpPr>
            <a:stCxn id="44" idx="2"/>
            <a:endCxn id="44" idx="6"/>
          </p:cNvCxnSpPr>
          <p:nvPr/>
        </p:nvCxnSpPr>
        <p:spPr>
          <a:xfrm>
            <a:off x="1900112" y="2564974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5A284E-ED84-584B-B721-B4D57E4332D0}"/>
              </a:ext>
            </a:extLst>
          </p:cNvPr>
          <p:cNvCxnSpPr>
            <a:stCxn id="44" idx="0"/>
            <a:endCxn id="44" idx="4"/>
          </p:cNvCxnSpPr>
          <p:nvPr/>
        </p:nvCxnSpPr>
        <p:spPr>
          <a:xfrm>
            <a:off x="2061409" y="2403677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A8BC32-2C7F-514A-AA5E-5B8ED036B9F8}"/>
              </a:ext>
            </a:extLst>
          </p:cNvPr>
          <p:cNvSpPr/>
          <p:nvPr/>
        </p:nvSpPr>
        <p:spPr>
          <a:xfrm rot="20581709">
            <a:off x="1233951" y="2305692"/>
            <a:ext cx="1635432" cy="5185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F414680-0C3A-5546-9AC8-155DA9961955}"/>
              </a:ext>
            </a:extLst>
          </p:cNvPr>
          <p:cNvSpPr/>
          <p:nvPr/>
        </p:nvSpPr>
        <p:spPr>
          <a:xfrm>
            <a:off x="3078662" y="219430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/>
              <p:nvPr/>
            </p:nvSpPr>
            <p:spPr>
              <a:xfrm>
                <a:off x="3127039" y="2219011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3D633D-19A3-9A4C-B157-242585C2C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39" y="2219011"/>
                <a:ext cx="488659" cy="369332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3E28ED-0B1F-164D-B26A-02F686C4F26A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833622" y="2442955"/>
            <a:ext cx="245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E575E7-0140-E944-9297-C3BA79344C23}"/>
              </a:ext>
            </a:extLst>
          </p:cNvPr>
          <p:cNvSpPr/>
          <p:nvPr/>
        </p:nvSpPr>
        <p:spPr>
          <a:xfrm>
            <a:off x="3073580" y="322195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/>
              <p:nvPr/>
            </p:nvSpPr>
            <p:spPr>
              <a:xfrm>
                <a:off x="3161158" y="328341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DAA77A-6315-B646-98CE-1E1D4C873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158" y="3283418"/>
                <a:ext cx="37093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F6C87F-F10A-2248-81CA-A40233B1D2DE}"/>
              </a:ext>
            </a:extLst>
          </p:cNvPr>
          <p:cNvCxnSpPr>
            <a:cxnSpLocks/>
          </p:cNvCxnSpPr>
          <p:nvPr/>
        </p:nvCxnSpPr>
        <p:spPr>
          <a:xfrm flipV="1">
            <a:off x="3347474" y="3686470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A71EC08-D846-7A41-A44D-87793E91ED72}"/>
              </a:ext>
            </a:extLst>
          </p:cNvPr>
          <p:cNvSpPr/>
          <p:nvPr/>
        </p:nvSpPr>
        <p:spPr>
          <a:xfrm>
            <a:off x="3386748" y="2768594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C9A54-9362-5746-8AF3-BF81B1C779F8}"/>
              </a:ext>
            </a:extLst>
          </p:cNvPr>
          <p:cNvCxnSpPr>
            <a:stCxn id="54" idx="7"/>
            <a:endCxn id="54" idx="3"/>
          </p:cNvCxnSpPr>
          <p:nvPr/>
        </p:nvCxnSpPr>
        <p:spPr>
          <a:xfrm flipH="1">
            <a:off x="3433991" y="281583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4ADDB5-E3B5-5648-83C7-EAB56841D227}"/>
              </a:ext>
            </a:extLst>
          </p:cNvPr>
          <p:cNvCxnSpPr>
            <a:stCxn id="54" idx="1"/>
            <a:endCxn id="54" idx="5"/>
          </p:cNvCxnSpPr>
          <p:nvPr/>
        </p:nvCxnSpPr>
        <p:spPr>
          <a:xfrm>
            <a:off x="3433991" y="2815837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38FA76-7409-A946-AFC9-3A188070BD0E}"/>
              </a:ext>
            </a:extLst>
          </p:cNvPr>
          <p:cNvCxnSpPr>
            <a:stCxn id="49" idx="4"/>
            <a:endCxn id="54" idx="0"/>
          </p:cNvCxnSpPr>
          <p:nvPr/>
        </p:nvCxnSpPr>
        <p:spPr>
          <a:xfrm>
            <a:off x="3327315" y="2691608"/>
            <a:ext cx="220730" cy="769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698BBD-BB9B-8A4E-860E-437BFE3450BC}"/>
              </a:ext>
            </a:extLst>
          </p:cNvPr>
          <p:cNvCxnSpPr>
            <a:stCxn id="51" idx="0"/>
            <a:endCxn id="54" idx="4"/>
          </p:cNvCxnSpPr>
          <p:nvPr/>
        </p:nvCxnSpPr>
        <p:spPr>
          <a:xfrm flipV="1">
            <a:off x="3322233" y="3091188"/>
            <a:ext cx="225812" cy="130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BDE59B-DB31-EF42-B53E-A18183EEEE47}"/>
                  </a:ext>
                </a:extLst>
              </p:cNvPr>
              <p:cNvSpPr txBox="1"/>
              <p:nvPr/>
            </p:nvSpPr>
            <p:spPr>
              <a:xfrm>
                <a:off x="3842234" y="2219011"/>
                <a:ext cx="42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BDE59B-DB31-EF42-B53E-A18183EE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34" y="2219011"/>
                <a:ext cx="42550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B1795B7-B561-4449-AB1B-745B6135C2CA}"/>
              </a:ext>
            </a:extLst>
          </p:cNvPr>
          <p:cNvCxnSpPr>
            <a:stCxn id="50" idx="0"/>
            <a:endCxn id="63" idx="0"/>
          </p:cNvCxnSpPr>
          <p:nvPr/>
        </p:nvCxnSpPr>
        <p:spPr>
          <a:xfrm rot="5400000" flipH="1" flipV="1">
            <a:off x="2966496" y="1228495"/>
            <a:ext cx="97973" cy="2079006"/>
          </a:xfrm>
          <a:prstGeom prst="bentConnector3">
            <a:avLst>
              <a:gd name="adj1" fmla="val 33333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B73FCF-CF38-784F-BDEB-A8FCE0390490}"/>
                  </a:ext>
                </a:extLst>
              </p:cNvPr>
              <p:cNvSpPr txBox="1"/>
              <p:nvPr/>
            </p:nvSpPr>
            <p:spPr>
              <a:xfrm>
                <a:off x="3881428" y="2731000"/>
                <a:ext cx="4482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B73FCF-CF38-784F-BDEB-A8FCE0390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28" y="2731000"/>
                <a:ext cx="44820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875661-D13E-684C-BF00-1A30D500690E}"/>
              </a:ext>
            </a:extLst>
          </p:cNvPr>
          <p:cNvCxnSpPr>
            <a:stCxn id="54" idx="6"/>
            <a:endCxn id="64" idx="1"/>
          </p:cNvCxnSpPr>
          <p:nvPr/>
        </p:nvCxnSpPr>
        <p:spPr>
          <a:xfrm flipV="1">
            <a:off x="3709342" y="2915666"/>
            <a:ext cx="172086" cy="142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52FF05A-DD3C-B04E-A6D4-677265767D66}"/>
                  </a:ext>
                </a:extLst>
              </p:cNvPr>
              <p:cNvSpPr txBox="1"/>
              <p:nvPr/>
            </p:nvSpPr>
            <p:spPr>
              <a:xfrm>
                <a:off x="6382978" y="5086992"/>
                <a:ext cx="66614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52FF05A-DD3C-B04E-A6D4-67726576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78" y="5086992"/>
                <a:ext cx="6661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B66330-B37B-9D41-A0F5-0CE7B83F86C1}"/>
                  </a:ext>
                </a:extLst>
              </p:cNvPr>
              <p:cNvSpPr txBox="1"/>
              <p:nvPr/>
            </p:nvSpPr>
            <p:spPr>
              <a:xfrm>
                <a:off x="6593003" y="4204139"/>
                <a:ext cx="468205" cy="3915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0B66330-B37B-9D41-A0F5-0CE7B83F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03" y="4204139"/>
                <a:ext cx="468205" cy="391582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69D6451-FE17-4C43-9800-EFABBC1B9E81}"/>
                  </a:ext>
                </a:extLst>
              </p:cNvPr>
              <p:cNvSpPr txBox="1"/>
              <p:nvPr/>
            </p:nvSpPr>
            <p:spPr>
              <a:xfrm>
                <a:off x="5950967" y="4215264"/>
                <a:ext cx="44172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69D6451-FE17-4C43-9800-EFABBC1B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67" y="4215264"/>
                <a:ext cx="4417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25E727-D1E2-794A-8032-C16F8BD022B9}"/>
                  </a:ext>
                </a:extLst>
              </p:cNvPr>
              <p:cNvSpPr txBox="1"/>
              <p:nvPr/>
            </p:nvSpPr>
            <p:spPr>
              <a:xfrm>
                <a:off x="5363112" y="4226389"/>
                <a:ext cx="37946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25E727-D1E2-794A-8032-C16F8BD0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112" y="4226389"/>
                <a:ext cx="37946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2AED518-E18F-9E4B-A526-9F4A550605D6}"/>
                  </a:ext>
                </a:extLst>
              </p:cNvPr>
              <p:cNvSpPr txBox="1"/>
              <p:nvPr/>
            </p:nvSpPr>
            <p:spPr>
              <a:xfrm>
                <a:off x="7332381" y="4215264"/>
                <a:ext cx="47974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2AED518-E18F-9E4B-A526-9F4A55060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81" y="4215264"/>
                <a:ext cx="47974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DD57067-B9B0-6347-BCC4-BEBE36E7C59C}"/>
              </a:ext>
            </a:extLst>
          </p:cNvPr>
          <p:cNvCxnSpPr>
            <a:stCxn id="115" idx="0"/>
            <a:endCxn id="116" idx="2"/>
          </p:cNvCxnSpPr>
          <p:nvPr/>
        </p:nvCxnSpPr>
        <p:spPr>
          <a:xfrm flipV="1">
            <a:off x="6716050" y="4595721"/>
            <a:ext cx="111056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844572C-BB37-D546-B469-1D9659A417A9}"/>
              </a:ext>
            </a:extLst>
          </p:cNvPr>
          <p:cNvCxnSpPr>
            <a:stCxn id="115" idx="0"/>
            <a:endCxn id="117" idx="2"/>
          </p:cNvCxnSpPr>
          <p:nvPr/>
        </p:nvCxnSpPr>
        <p:spPr>
          <a:xfrm flipH="1" flipV="1">
            <a:off x="6171829" y="4584596"/>
            <a:ext cx="544221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641E707-C9CA-DC4B-A328-19D639D4157F}"/>
              </a:ext>
            </a:extLst>
          </p:cNvPr>
          <p:cNvCxnSpPr>
            <a:stCxn id="115" idx="0"/>
            <a:endCxn id="118" idx="2"/>
          </p:cNvCxnSpPr>
          <p:nvPr/>
        </p:nvCxnSpPr>
        <p:spPr>
          <a:xfrm flipH="1" flipV="1">
            <a:off x="5552844" y="4595721"/>
            <a:ext cx="1163206" cy="4912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B3B651E-15D5-E449-834C-97EDF86D100A}"/>
              </a:ext>
            </a:extLst>
          </p:cNvPr>
          <p:cNvCxnSpPr>
            <a:stCxn id="115" idx="0"/>
            <a:endCxn id="119" idx="2"/>
          </p:cNvCxnSpPr>
          <p:nvPr/>
        </p:nvCxnSpPr>
        <p:spPr>
          <a:xfrm flipV="1">
            <a:off x="6716050" y="4584596"/>
            <a:ext cx="856205" cy="502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7A083FB-3AB9-E84A-84F8-130E9B6CBD80}"/>
              </a:ext>
            </a:extLst>
          </p:cNvPr>
          <p:cNvSpPr/>
          <p:nvPr/>
        </p:nvSpPr>
        <p:spPr>
          <a:xfrm>
            <a:off x="5908249" y="327907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8621A55-EFA2-7E45-9E15-F85D4798A16A}"/>
                  </a:ext>
                </a:extLst>
              </p:cNvPr>
              <p:cNvSpPr/>
              <p:nvPr/>
            </p:nvSpPr>
            <p:spPr>
              <a:xfrm>
                <a:off x="5995827" y="334053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8621A55-EFA2-7E45-9E15-F85D4798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27" y="3340538"/>
                <a:ext cx="370935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AA7DD8D-36E8-4549-9A65-69A08C4D1770}"/>
              </a:ext>
            </a:extLst>
          </p:cNvPr>
          <p:cNvCxnSpPr>
            <a:cxnSpLocks/>
          </p:cNvCxnSpPr>
          <p:nvPr/>
        </p:nvCxnSpPr>
        <p:spPr>
          <a:xfrm flipV="1">
            <a:off x="5568690" y="3781945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66F7C84C-D917-AC46-9BF0-050E75A1654A}"/>
              </a:ext>
            </a:extLst>
          </p:cNvPr>
          <p:cNvSpPr/>
          <p:nvPr/>
        </p:nvSpPr>
        <p:spPr>
          <a:xfrm>
            <a:off x="5312775" y="330067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A0AD238-AC19-4646-8724-E0185289A164}"/>
                  </a:ext>
                </a:extLst>
              </p:cNvPr>
              <p:cNvSpPr/>
              <p:nvPr/>
            </p:nvSpPr>
            <p:spPr>
              <a:xfrm>
                <a:off x="5363112" y="3365786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A0AD238-AC19-4646-8724-E0185289A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112" y="3365786"/>
                <a:ext cx="438582" cy="369332"/>
              </a:xfrm>
              <a:prstGeom prst="rect">
                <a:avLst/>
              </a:prstGeom>
              <a:blipFill>
                <a:blip r:embed="rId2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7E71909-E661-C14C-99F6-BD261A681DC8}"/>
              </a:ext>
            </a:extLst>
          </p:cNvPr>
          <p:cNvCxnSpPr>
            <a:cxnSpLocks/>
          </p:cNvCxnSpPr>
          <p:nvPr/>
        </p:nvCxnSpPr>
        <p:spPr>
          <a:xfrm flipV="1">
            <a:off x="6182746" y="3759695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840F9DD8-DAE3-BE49-B55F-A622C62F4CBA}"/>
              </a:ext>
            </a:extLst>
          </p:cNvPr>
          <p:cNvSpPr/>
          <p:nvPr/>
        </p:nvSpPr>
        <p:spPr>
          <a:xfrm>
            <a:off x="5648784" y="2608749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A8ED4A-7F8D-194C-ADF9-A0763527F7FA}"/>
              </a:ext>
            </a:extLst>
          </p:cNvPr>
          <p:cNvCxnSpPr>
            <a:stCxn id="130" idx="7"/>
            <a:endCxn id="130" idx="3"/>
          </p:cNvCxnSpPr>
          <p:nvPr/>
        </p:nvCxnSpPr>
        <p:spPr>
          <a:xfrm flipH="1">
            <a:off x="5696027" y="2655992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7EF8494-6B6E-9549-9F3C-032BA8A3CAA5}"/>
              </a:ext>
            </a:extLst>
          </p:cNvPr>
          <p:cNvCxnSpPr>
            <a:stCxn id="130" idx="1"/>
            <a:endCxn id="130" idx="5"/>
          </p:cNvCxnSpPr>
          <p:nvPr/>
        </p:nvCxnSpPr>
        <p:spPr>
          <a:xfrm>
            <a:off x="5696027" y="2655992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FF337A3-5A28-1346-9311-FB16F19904CE}"/>
              </a:ext>
            </a:extLst>
          </p:cNvPr>
          <p:cNvCxnSpPr>
            <a:stCxn id="124" idx="0"/>
            <a:endCxn id="130" idx="4"/>
          </p:cNvCxnSpPr>
          <p:nvPr/>
        </p:nvCxnSpPr>
        <p:spPr>
          <a:xfrm flipH="1" flipV="1">
            <a:off x="5810081" y="2931343"/>
            <a:ext cx="346821" cy="3477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C91A32-D737-9B4D-B4FB-39C51DAFE332}"/>
              </a:ext>
            </a:extLst>
          </p:cNvPr>
          <p:cNvCxnSpPr>
            <a:stCxn id="127" idx="0"/>
            <a:endCxn id="130" idx="4"/>
          </p:cNvCxnSpPr>
          <p:nvPr/>
        </p:nvCxnSpPr>
        <p:spPr>
          <a:xfrm flipV="1">
            <a:off x="5561428" y="2931343"/>
            <a:ext cx="248653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E3B24A3-9F68-7949-9D79-DC6AAF8B7C3F}"/>
              </a:ext>
            </a:extLst>
          </p:cNvPr>
          <p:cNvSpPr/>
          <p:nvPr/>
        </p:nvSpPr>
        <p:spPr>
          <a:xfrm>
            <a:off x="6561097" y="324682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302E985-C468-8B45-912A-A726288F667A}"/>
                  </a:ext>
                </a:extLst>
              </p:cNvPr>
              <p:cNvSpPr/>
              <p:nvPr/>
            </p:nvSpPr>
            <p:spPr>
              <a:xfrm>
                <a:off x="6648675" y="3308289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302E985-C468-8B45-912A-A726288F6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75" y="3308289"/>
                <a:ext cx="370935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BD6A8D0-D8FD-B348-B09F-1210BE5AE72D}"/>
              </a:ext>
            </a:extLst>
          </p:cNvPr>
          <p:cNvCxnSpPr>
            <a:cxnSpLocks/>
          </p:cNvCxnSpPr>
          <p:nvPr/>
        </p:nvCxnSpPr>
        <p:spPr>
          <a:xfrm flipV="1">
            <a:off x="6835594" y="3727446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CBA1ECCC-542E-E342-A6CB-FADE5ED17AA3}"/>
              </a:ext>
            </a:extLst>
          </p:cNvPr>
          <p:cNvSpPr/>
          <p:nvPr/>
        </p:nvSpPr>
        <p:spPr>
          <a:xfrm>
            <a:off x="6648675" y="2253892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7314598-851B-7E4F-9983-9CC93C3B27FB}"/>
              </a:ext>
            </a:extLst>
          </p:cNvPr>
          <p:cNvCxnSpPr>
            <a:stCxn id="139" idx="7"/>
            <a:endCxn id="139" idx="3"/>
          </p:cNvCxnSpPr>
          <p:nvPr/>
        </p:nvCxnSpPr>
        <p:spPr>
          <a:xfrm flipH="1">
            <a:off x="6695918" y="2301135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72F6AE2-5468-2B41-A937-7940C3155E1A}"/>
              </a:ext>
            </a:extLst>
          </p:cNvPr>
          <p:cNvCxnSpPr>
            <a:stCxn id="139" idx="1"/>
            <a:endCxn id="139" idx="5"/>
          </p:cNvCxnSpPr>
          <p:nvPr/>
        </p:nvCxnSpPr>
        <p:spPr>
          <a:xfrm>
            <a:off x="6695918" y="2301135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31587BD-4BA1-0143-9ED4-00D6EA59676B}"/>
              </a:ext>
            </a:extLst>
          </p:cNvPr>
          <p:cNvCxnSpPr>
            <a:cxnSpLocks/>
            <a:stCxn id="135" idx="0"/>
            <a:endCxn id="139" idx="4"/>
          </p:cNvCxnSpPr>
          <p:nvPr/>
        </p:nvCxnSpPr>
        <p:spPr>
          <a:xfrm flipV="1">
            <a:off x="6809750" y="2576486"/>
            <a:ext cx="222" cy="67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CC732ED-3BE8-B742-88C3-893933ADAD49}"/>
              </a:ext>
            </a:extLst>
          </p:cNvPr>
          <p:cNvSpPr/>
          <p:nvPr/>
        </p:nvSpPr>
        <p:spPr>
          <a:xfrm>
            <a:off x="6124893" y="2452325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1305057-109A-6F48-976A-1088039AD39B}"/>
              </a:ext>
            </a:extLst>
          </p:cNvPr>
          <p:cNvCxnSpPr>
            <a:stCxn id="144" idx="2"/>
            <a:endCxn id="144" idx="6"/>
          </p:cNvCxnSpPr>
          <p:nvPr/>
        </p:nvCxnSpPr>
        <p:spPr>
          <a:xfrm>
            <a:off x="6124893" y="2613622"/>
            <a:ext cx="322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8329F4D-0FAC-8645-8201-3994554F8F7E}"/>
              </a:ext>
            </a:extLst>
          </p:cNvPr>
          <p:cNvCxnSpPr>
            <a:stCxn id="144" idx="0"/>
            <a:endCxn id="144" idx="4"/>
          </p:cNvCxnSpPr>
          <p:nvPr/>
        </p:nvCxnSpPr>
        <p:spPr>
          <a:xfrm>
            <a:off x="6286190" y="2452325"/>
            <a:ext cx="0" cy="3225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1FA98F5-BA5D-284E-A5E3-EA16CD9CFDEA}"/>
              </a:ext>
            </a:extLst>
          </p:cNvPr>
          <p:cNvSpPr/>
          <p:nvPr/>
        </p:nvSpPr>
        <p:spPr>
          <a:xfrm rot="20581709">
            <a:off x="5458732" y="2354340"/>
            <a:ext cx="1635432" cy="5185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8EC8F8-9E27-8E4D-A189-8C4BAC2B9694}"/>
              </a:ext>
            </a:extLst>
          </p:cNvPr>
          <p:cNvSpPr/>
          <p:nvPr/>
        </p:nvSpPr>
        <p:spPr>
          <a:xfrm>
            <a:off x="7303443" y="224295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02E78EA-008B-EC40-B6BA-4561B9CE430E}"/>
                  </a:ext>
                </a:extLst>
              </p:cNvPr>
              <p:cNvSpPr/>
              <p:nvPr/>
            </p:nvSpPr>
            <p:spPr>
              <a:xfrm>
                <a:off x="7351820" y="2267659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02E78EA-008B-EC40-B6BA-4561B9CE4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820" y="2267659"/>
                <a:ext cx="488659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CBF3DE-1A9A-1343-8299-544F60BCD602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7058403" y="2491603"/>
            <a:ext cx="2450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82B093F6-4273-8E47-BB9B-1B71743D1541}"/>
              </a:ext>
            </a:extLst>
          </p:cNvPr>
          <p:cNvSpPr/>
          <p:nvPr/>
        </p:nvSpPr>
        <p:spPr>
          <a:xfrm>
            <a:off x="7298361" y="32706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6CE82A9-0BFA-774B-95A3-CFD8CE08A772}"/>
                  </a:ext>
                </a:extLst>
              </p:cNvPr>
              <p:cNvSpPr/>
              <p:nvPr/>
            </p:nvSpPr>
            <p:spPr>
              <a:xfrm>
                <a:off x="7385939" y="3332066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6CE82A9-0BFA-774B-95A3-CFD8CE08A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9" y="3332066"/>
                <a:ext cx="370935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830C60A-9F25-C946-B416-9CE9BFFDE22B}"/>
              </a:ext>
            </a:extLst>
          </p:cNvPr>
          <p:cNvCxnSpPr>
            <a:cxnSpLocks/>
          </p:cNvCxnSpPr>
          <p:nvPr/>
        </p:nvCxnSpPr>
        <p:spPr>
          <a:xfrm flipV="1">
            <a:off x="7572255" y="3735118"/>
            <a:ext cx="0" cy="444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A688B139-C5BF-B04B-841C-C76226C5B4DA}"/>
              </a:ext>
            </a:extLst>
          </p:cNvPr>
          <p:cNvSpPr/>
          <p:nvPr/>
        </p:nvSpPr>
        <p:spPr>
          <a:xfrm>
            <a:off x="7611529" y="2817242"/>
            <a:ext cx="322594" cy="3225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F8FFC4B-FAEE-374D-A5E5-D975AA1EE490}"/>
              </a:ext>
            </a:extLst>
          </p:cNvPr>
          <p:cNvCxnSpPr>
            <a:stCxn id="154" idx="7"/>
            <a:endCxn id="154" idx="3"/>
          </p:cNvCxnSpPr>
          <p:nvPr/>
        </p:nvCxnSpPr>
        <p:spPr>
          <a:xfrm flipH="1">
            <a:off x="7658772" y="2864485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D0BBB64-45D4-A048-9AF0-037A2AB54918}"/>
              </a:ext>
            </a:extLst>
          </p:cNvPr>
          <p:cNvCxnSpPr>
            <a:stCxn id="154" idx="1"/>
            <a:endCxn id="154" idx="5"/>
          </p:cNvCxnSpPr>
          <p:nvPr/>
        </p:nvCxnSpPr>
        <p:spPr>
          <a:xfrm>
            <a:off x="7658772" y="2864485"/>
            <a:ext cx="228108" cy="228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5624100-78F4-1343-AA35-83AB77C6F165}"/>
              </a:ext>
            </a:extLst>
          </p:cNvPr>
          <p:cNvCxnSpPr>
            <a:stCxn id="148" idx="4"/>
            <a:endCxn id="154" idx="0"/>
          </p:cNvCxnSpPr>
          <p:nvPr/>
        </p:nvCxnSpPr>
        <p:spPr>
          <a:xfrm>
            <a:off x="7552096" y="2740256"/>
            <a:ext cx="220730" cy="769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1538989-27B6-DA42-8CC3-6880F87692B2}"/>
              </a:ext>
            </a:extLst>
          </p:cNvPr>
          <p:cNvCxnSpPr>
            <a:stCxn id="151" idx="0"/>
            <a:endCxn id="154" idx="4"/>
          </p:cNvCxnSpPr>
          <p:nvPr/>
        </p:nvCxnSpPr>
        <p:spPr>
          <a:xfrm flipV="1">
            <a:off x="7547014" y="3139836"/>
            <a:ext cx="225812" cy="130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692F4CF-BACE-564D-8DA5-AEBC33C812C2}"/>
                  </a:ext>
                </a:extLst>
              </p:cNvPr>
              <p:cNvSpPr txBox="1"/>
              <p:nvPr/>
            </p:nvSpPr>
            <p:spPr>
              <a:xfrm>
                <a:off x="8067015" y="2267659"/>
                <a:ext cx="645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692F4CF-BACE-564D-8DA5-AEBC33C8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15" y="2267659"/>
                <a:ext cx="64511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F048317-07DE-3E49-915C-89B0F505DEA9}"/>
              </a:ext>
            </a:extLst>
          </p:cNvPr>
          <p:cNvCxnSpPr>
            <a:stCxn id="147" idx="0"/>
            <a:endCxn id="159" idx="0"/>
          </p:cNvCxnSpPr>
          <p:nvPr/>
        </p:nvCxnSpPr>
        <p:spPr>
          <a:xfrm rot="5400000" flipH="1" flipV="1">
            <a:off x="7246180" y="1222240"/>
            <a:ext cx="97973" cy="2188812"/>
          </a:xfrm>
          <a:prstGeom prst="bentConnector3">
            <a:avLst>
              <a:gd name="adj1" fmla="val 33333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44506DB-B90D-4E40-AE82-AD347AC1886F}"/>
                  </a:ext>
                </a:extLst>
              </p:cNvPr>
              <p:cNvSpPr txBox="1"/>
              <p:nvPr/>
            </p:nvSpPr>
            <p:spPr>
              <a:xfrm>
                <a:off x="8106209" y="2779648"/>
                <a:ext cx="66781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44506DB-B90D-4E40-AE82-AD347AC18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209" y="2779648"/>
                <a:ext cx="667812" cy="369332"/>
              </a:xfrm>
              <a:prstGeom prst="rect">
                <a:avLst/>
              </a:prstGeom>
              <a:blipFill>
                <a:blip r:embed="rId2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37CCA5A-EB5C-6844-AC48-32A230593D54}"/>
              </a:ext>
            </a:extLst>
          </p:cNvPr>
          <p:cNvCxnSpPr>
            <a:stCxn id="154" idx="6"/>
            <a:endCxn id="161" idx="1"/>
          </p:cNvCxnSpPr>
          <p:nvPr/>
        </p:nvCxnSpPr>
        <p:spPr>
          <a:xfrm flipV="1">
            <a:off x="7934123" y="2964314"/>
            <a:ext cx="172086" cy="142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4149204-6C89-7E44-BCBF-F8A49D16F7F4}"/>
              </a:ext>
            </a:extLst>
          </p:cNvPr>
          <p:cNvSpPr txBox="1"/>
          <p:nvPr/>
        </p:nvSpPr>
        <p:spPr>
          <a:xfrm>
            <a:off x="9962962" y="351082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45762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FD9DE-7454-064F-ADD3-5137BB060233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DF85D4-FC51-A445-ACA4-2DD8B5D9F77C}"/>
              </a:ext>
            </a:extLst>
          </p:cNvPr>
          <p:cNvSpPr txBox="1"/>
          <p:nvPr/>
        </p:nvSpPr>
        <p:spPr>
          <a:xfrm>
            <a:off x="188591" y="888600"/>
            <a:ext cx="373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for a LSTM with multiple neurons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149204-6C89-7E44-BCBF-F8A49D16F7F4}"/>
              </a:ext>
            </a:extLst>
          </p:cNvPr>
          <p:cNvSpPr txBox="1"/>
          <p:nvPr/>
        </p:nvSpPr>
        <p:spPr>
          <a:xfrm>
            <a:off x="9962962" y="351082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……</a:t>
            </a:r>
          </a:p>
        </p:txBody>
      </p:sp>
      <p:pic>
        <p:nvPicPr>
          <p:cNvPr id="24" name="Picture 2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1B84FC7-C36B-2743-BBB2-01819909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8" y="3845582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741D31-ACFC-7849-BC02-290FAE382885}"/>
                  </a:ext>
                </a:extLst>
              </p:cNvPr>
              <p:cNvSpPr txBox="1"/>
              <p:nvPr/>
            </p:nvSpPr>
            <p:spPr>
              <a:xfrm>
                <a:off x="2773075" y="5328006"/>
                <a:ext cx="44653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741D31-ACFC-7849-BC02-290FAE38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75" y="5328006"/>
                <a:ext cx="4465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CF2EE86-BDD6-5B4C-9DE2-2A1CFAAD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79" y="3845582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6" name="Picture 10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A0957FF-8DE9-6444-9B77-7F348F7E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892" y="3845582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7" name="Picture 10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040E34C-8523-B442-B120-01B0F377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92" y="2559357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8" name="Picture 10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8F5FB91-212F-A146-9879-0CCC9BD4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79" y="2559357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9" name="Picture 10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C799159-061F-3143-ACD7-D0B220C2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892" y="2559357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E15FF54E-31A8-6B43-8D1C-3946A66508DE}"/>
              </a:ext>
            </a:extLst>
          </p:cNvPr>
          <p:cNvSpPr txBox="1"/>
          <p:nvPr/>
        </p:nvSpPr>
        <p:spPr>
          <a:xfrm rot="5400000">
            <a:off x="3472388" y="3386385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……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76D915-1F63-D04B-B302-34FA4C50FB95}"/>
              </a:ext>
            </a:extLst>
          </p:cNvPr>
          <p:cNvCxnSpPr>
            <a:stCxn id="104" idx="0"/>
            <a:endCxn id="24" idx="2"/>
          </p:cNvCxnSpPr>
          <p:nvPr/>
        </p:nvCxnSpPr>
        <p:spPr>
          <a:xfrm flipH="1" flipV="1">
            <a:off x="1077424" y="4859744"/>
            <a:ext cx="1918917" cy="468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007A1B-E9B6-7443-92B9-DC7BD7DD826D}"/>
              </a:ext>
            </a:extLst>
          </p:cNvPr>
          <p:cNvCxnSpPr>
            <a:stCxn id="104" idx="0"/>
            <a:endCxn id="105" idx="2"/>
          </p:cNvCxnSpPr>
          <p:nvPr/>
        </p:nvCxnSpPr>
        <p:spPr>
          <a:xfrm flipH="1" flipV="1">
            <a:off x="2773075" y="4859744"/>
            <a:ext cx="223266" cy="468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DA469F-9015-8846-8A12-12B86C8F30B9}"/>
              </a:ext>
            </a:extLst>
          </p:cNvPr>
          <p:cNvCxnSpPr>
            <a:stCxn id="104" idx="0"/>
            <a:endCxn id="106" idx="2"/>
          </p:cNvCxnSpPr>
          <p:nvPr/>
        </p:nvCxnSpPr>
        <p:spPr>
          <a:xfrm flipV="1">
            <a:off x="2996341" y="4859744"/>
            <a:ext cx="1770647" cy="468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8E66EC5-35F2-A54F-8DA8-1EB4D7E84306}"/>
              </a:ext>
            </a:extLst>
          </p:cNvPr>
          <p:cNvCxnSpPr>
            <a:stCxn id="24" idx="0"/>
            <a:endCxn id="109" idx="2"/>
          </p:cNvCxnSpPr>
          <p:nvPr/>
        </p:nvCxnSpPr>
        <p:spPr>
          <a:xfrm flipV="1">
            <a:off x="1077424" y="3573519"/>
            <a:ext cx="3689564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FDED84-7C2B-4948-BB4E-33C3385D3DCC}"/>
              </a:ext>
            </a:extLst>
          </p:cNvPr>
          <p:cNvCxnSpPr>
            <a:stCxn id="24" idx="0"/>
            <a:endCxn id="108" idx="2"/>
          </p:cNvCxnSpPr>
          <p:nvPr/>
        </p:nvCxnSpPr>
        <p:spPr>
          <a:xfrm flipV="1">
            <a:off x="1077424" y="3573519"/>
            <a:ext cx="1695651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F53863-1655-4C41-9F77-27237211EB19}"/>
              </a:ext>
            </a:extLst>
          </p:cNvPr>
          <p:cNvCxnSpPr>
            <a:stCxn id="24" idx="0"/>
            <a:endCxn id="107" idx="2"/>
          </p:cNvCxnSpPr>
          <p:nvPr/>
        </p:nvCxnSpPr>
        <p:spPr>
          <a:xfrm flipV="1">
            <a:off x="1077424" y="3573519"/>
            <a:ext cx="2964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CD5C97-FCC7-434D-B276-2E9EF9779EEF}"/>
              </a:ext>
            </a:extLst>
          </p:cNvPr>
          <p:cNvCxnSpPr>
            <a:stCxn id="105" idx="0"/>
            <a:endCxn id="107" idx="2"/>
          </p:cNvCxnSpPr>
          <p:nvPr/>
        </p:nvCxnSpPr>
        <p:spPr>
          <a:xfrm flipH="1" flipV="1">
            <a:off x="1080388" y="3573519"/>
            <a:ext cx="1692687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0D27B3-130A-BB4B-8F90-5EEC1A6E411D}"/>
              </a:ext>
            </a:extLst>
          </p:cNvPr>
          <p:cNvCxnSpPr>
            <a:stCxn id="105" idx="0"/>
            <a:endCxn id="108" idx="2"/>
          </p:cNvCxnSpPr>
          <p:nvPr/>
        </p:nvCxnSpPr>
        <p:spPr>
          <a:xfrm flipV="1">
            <a:off x="2773075" y="3573519"/>
            <a:ext cx="0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186745-8ECA-C443-9FC6-A3E9DA9DA200}"/>
              </a:ext>
            </a:extLst>
          </p:cNvPr>
          <p:cNvCxnSpPr>
            <a:stCxn id="105" idx="0"/>
            <a:endCxn id="109" idx="2"/>
          </p:cNvCxnSpPr>
          <p:nvPr/>
        </p:nvCxnSpPr>
        <p:spPr>
          <a:xfrm flipV="1">
            <a:off x="2773075" y="3573519"/>
            <a:ext cx="1993913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09DA6A-A6A6-324A-B58C-CC2490330C7A}"/>
              </a:ext>
            </a:extLst>
          </p:cNvPr>
          <p:cNvCxnSpPr>
            <a:stCxn id="106" idx="0"/>
            <a:endCxn id="107" idx="2"/>
          </p:cNvCxnSpPr>
          <p:nvPr/>
        </p:nvCxnSpPr>
        <p:spPr>
          <a:xfrm flipH="1" flipV="1">
            <a:off x="1080388" y="3573519"/>
            <a:ext cx="3686600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BE72309-760A-8B41-94BA-4D98249C2169}"/>
              </a:ext>
            </a:extLst>
          </p:cNvPr>
          <p:cNvCxnSpPr>
            <a:stCxn id="106" idx="0"/>
            <a:endCxn id="108" idx="2"/>
          </p:cNvCxnSpPr>
          <p:nvPr/>
        </p:nvCxnSpPr>
        <p:spPr>
          <a:xfrm flipH="1" flipV="1">
            <a:off x="2773075" y="3573519"/>
            <a:ext cx="1993913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FD38A92-6D3D-A747-AF07-944FCC571F65}"/>
              </a:ext>
            </a:extLst>
          </p:cNvPr>
          <p:cNvCxnSpPr>
            <a:stCxn id="106" idx="0"/>
            <a:endCxn id="109" idx="2"/>
          </p:cNvCxnSpPr>
          <p:nvPr/>
        </p:nvCxnSpPr>
        <p:spPr>
          <a:xfrm flipV="1">
            <a:off x="4766988" y="3573519"/>
            <a:ext cx="0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B6D88CC-54CB-FF40-A9FB-BC8FA00A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30" y="3845582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99BF555-B32A-D846-B638-470D8992A8B0}"/>
                  </a:ext>
                </a:extLst>
              </p:cNvPr>
              <p:cNvSpPr txBox="1"/>
              <p:nvPr/>
            </p:nvSpPr>
            <p:spPr>
              <a:xfrm>
                <a:off x="8493777" y="5328006"/>
                <a:ext cx="66614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99BF555-B32A-D846-B638-470D8992A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777" y="5328006"/>
                <a:ext cx="6661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4" name="Picture 16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C2C6355-FB51-8643-BC29-39022569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81" y="3845582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5" name="Picture 16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079FDB3-735A-4E45-AAFB-9B03C438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594" y="3845582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6" name="Picture 16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EBEC748-6D97-8E41-A15C-00A14CCB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94" y="2559357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7" name="Picture 16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F76C729-76DD-F741-B6D6-D5340AE3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81" y="2559357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8" name="Picture 16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0E5FB92-1CB2-6A4C-B06B-C6B1542C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594" y="2559357"/>
            <a:ext cx="1594192" cy="10141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CF9DBD41-7303-C948-8091-8BF9467579F5}"/>
              </a:ext>
            </a:extLst>
          </p:cNvPr>
          <p:cNvSpPr txBox="1"/>
          <p:nvPr/>
        </p:nvSpPr>
        <p:spPr>
          <a:xfrm rot="5400000">
            <a:off x="9193090" y="3386385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……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5B4406F-D88B-3243-8F5E-C5E5EF1C788E}"/>
              </a:ext>
            </a:extLst>
          </p:cNvPr>
          <p:cNvCxnSpPr>
            <a:stCxn id="143" idx="0"/>
            <a:endCxn id="138" idx="2"/>
          </p:cNvCxnSpPr>
          <p:nvPr/>
        </p:nvCxnSpPr>
        <p:spPr>
          <a:xfrm flipH="1" flipV="1">
            <a:off x="6798126" y="4859744"/>
            <a:ext cx="2028723" cy="468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1088EDE-B4FE-454F-BFB2-D7999C376E60}"/>
              </a:ext>
            </a:extLst>
          </p:cNvPr>
          <p:cNvCxnSpPr>
            <a:stCxn id="143" idx="0"/>
            <a:endCxn id="164" idx="2"/>
          </p:cNvCxnSpPr>
          <p:nvPr/>
        </p:nvCxnSpPr>
        <p:spPr>
          <a:xfrm flipH="1" flipV="1">
            <a:off x="8493777" y="4859744"/>
            <a:ext cx="333072" cy="468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73608F7-7FEB-ED40-B496-DA88D529CE44}"/>
              </a:ext>
            </a:extLst>
          </p:cNvPr>
          <p:cNvCxnSpPr>
            <a:stCxn id="143" idx="0"/>
            <a:endCxn id="165" idx="2"/>
          </p:cNvCxnSpPr>
          <p:nvPr/>
        </p:nvCxnSpPr>
        <p:spPr>
          <a:xfrm flipV="1">
            <a:off x="8826849" y="4859744"/>
            <a:ext cx="1660841" cy="468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EC5B9F8-7974-F04C-A47F-4E5A34A3A99E}"/>
              </a:ext>
            </a:extLst>
          </p:cNvPr>
          <p:cNvCxnSpPr>
            <a:stCxn id="138" idx="0"/>
            <a:endCxn id="168" idx="2"/>
          </p:cNvCxnSpPr>
          <p:nvPr/>
        </p:nvCxnSpPr>
        <p:spPr>
          <a:xfrm flipV="1">
            <a:off x="6798126" y="3573519"/>
            <a:ext cx="3689564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B689A48-6DBC-5444-9A47-7D9E45927CB1}"/>
              </a:ext>
            </a:extLst>
          </p:cNvPr>
          <p:cNvCxnSpPr>
            <a:stCxn id="138" idx="0"/>
            <a:endCxn id="167" idx="2"/>
          </p:cNvCxnSpPr>
          <p:nvPr/>
        </p:nvCxnSpPr>
        <p:spPr>
          <a:xfrm flipV="1">
            <a:off x="6798126" y="3573519"/>
            <a:ext cx="1695651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6A9E7A-1CE4-4E47-AA97-D8050F7E7843}"/>
              </a:ext>
            </a:extLst>
          </p:cNvPr>
          <p:cNvCxnSpPr>
            <a:stCxn id="138" idx="0"/>
            <a:endCxn id="166" idx="2"/>
          </p:cNvCxnSpPr>
          <p:nvPr/>
        </p:nvCxnSpPr>
        <p:spPr>
          <a:xfrm flipV="1">
            <a:off x="6798126" y="3573519"/>
            <a:ext cx="2964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15FAAB7-35F1-3141-868D-211CF6685975}"/>
              </a:ext>
            </a:extLst>
          </p:cNvPr>
          <p:cNvCxnSpPr>
            <a:stCxn id="164" idx="0"/>
            <a:endCxn id="166" idx="2"/>
          </p:cNvCxnSpPr>
          <p:nvPr/>
        </p:nvCxnSpPr>
        <p:spPr>
          <a:xfrm flipH="1" flipV="1">
            <a:off x="6801090" y="3573519"/>
            <a:ext cx="1692687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A7BD7C8-F3A7-7441-B323-0B3360CF5B2A}"/>
              </a:ext>
            </a:extLst>
          </p:cNvPr>
          <p:cNvCxnSpPr>
            <a:stCxn id="164" idx="0"/>
            <a:endCxn id="167" idx="2"/>
          </p:cNvCxnSpPr>
          <p:nvPr/>
        </p:nvCxnSpPr>
        <p:spPr>
          <a:xfrm flipV="1">
            <a:off x="8493777" y="3573519"/>
            <a:ext cx="0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08AFB58-7147-254A-8F49-56ACEF68ECD1}"/>
              </a:ext>
            </a:extLst>
          </p:cNvPr>
          <p:cNvCxnSpPr>
            <a:stCxn id="164" idx="0"/>
            <a:endCxn id="168" idx="2"/>
          </p:cNvCxnSpPr>
          <p:nvPr/>
        </p:nvCxnSpPr>
        <p:spPr>
          <a:xfrm flipV="1">
            <a:off x="8493777" y="3573519"/>
            <a:ext cx="1993913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F856653-EF77-9C4A-8B31-1FDA0D6560AC}"/>
              </a:ext>
            </a:extLst>
          </p:cNvPr>
          <p:cNvCxnSpPr>
            <a:stCxn id="165" idx="0"/>
            <a:endCxn id="166" idx="2"/>
          </p:cNvCxnSpPr>
          <p:nvPr/>
        </p:nvCxnSpPr>
        <p:spPr>
          <a:xfrm flipH="1" flipV="1">
            <a:off x="6801090" y="3573519"/>
            <a:ext cx="3686600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1E57AE-C73A-D04C-AD37-AA3943D39C7C}"/>
              </a:ext>
            </a:extLst>
          </p:cNvPr>
          <p:cNvCxnSpPr>
            <a:stCxn id="165" idx="0"/>
            <a:endCxn id="167" idx="2"/>
          </p:cNvCxnSpPr>
          <p:nvPr/>
        </p:nvCxnSpPr>
        <p:spPr>
          <a:xfrm flipH="1" flipV="1">
            <a:off x="8493777" y="3573519"/>
            <a:ext cx="1993913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A2069C0-F47B-FF49-BC9B-E2170AE59D62}"/>
              </a:ext>
            </a:extLst>
          </p:cNvPr>
          <p:cNvCxnSpPr>
            <a:stCxn id="165" idx="0"/>
            <a:endCxn id="168" idx="2"/>
          </p:cNvCxnSpPr>
          <p:nvPr/>
        </p:nvCxnSpPr>
        <p:spPr>
          <a:xfrm flipV="1">
            <a:off x="10487690" y="3573519"/>
            <a:ext cx="0" cy="272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861B216-2771-6E4A-9744-0F7B26F618FA}"/>
              </a:ext>
            </a:extLst>
          </p:cNvPr>
          <p:cNvCxnSpPr>
            <a:stCxn id="107" idx="0"/>
            <a:endCxn id="166" idx="0"/>
          </p:cNvCxnSpPr>
          <p:nvPr/>
        </p:nvCxnSpPr>
        <p:spPr>
          <a:xfrm rot="5400000" flipH="1" flipV="1">
            <a:off x="3940739" y="-300994"/>
            <a:ext cx="12700" cy="5720702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A74EB1BB-776A-D241-8B02-DE3A324A0D67}"/>
              </a:ext>
            </a:extLst>
          </p:cNvPr>
          <p:cNvCxnSpPr>
            <a:cxnSpLocks/>
            <a:stCxn id="108" idx="0"/>
            <a:endCxn id="167" idx="0"/>
          </p:cNvCxnSpPr>
          <p:nvPr/>
        </p:nvCxnSpPr>
        <p:spPr>
          <a:xfrm rot="5400000" flipH="1" flipV="1">
            <a:off x="5633426" y="-300994"/>
            <a:ext cx="12700" cy="5720702"/>
          </a:xfrm>
          <a:prstGeom prst="bentConnector3">
            <a:avLst>
              <a:gd name="adj1" fmla="val 3312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A4772D60-B8E0-C049-B68D-43986A86A2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39601" y="-304169"/>
            <a:ext cx="12700" cy="5720702"/>
          </a:xfrm>
          <a:prstGeom prst="bentConnector3">
            <a:avLst>
              <a:gd name="adj1" fmla="val 4824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A04232CE-3AFD-734B-A6CD-145059BB0F37}"/>
              </a:ext>
            </a:extLst>
          </p:cNvPr>
          <p:cNvCxnSpPr/>
          <p:nvPr/>
        </p:nvCxnSpPr>
        <p:spPr>
          <a:xfrm rot="5400000" flipH="1" flipV="1">
            <a:off x="3940739" y="1003606"/>
            <a:ext cx="12700" cy="5720702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5B097752-398E-E14F-99C4-EADB1BA0AE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3426" y="1003606"/>
            <a:ext cx="12700" cy="5720702"/>
          </a:xfrm>
          <a:prstGeom prst="bentConnector3">
            <a:avLst>
              <a:gd name="adj1" fmla="val 3312000"/>
            </a:avLst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701C5301-9181-664F-ABFA-5C33158379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39601" y="1000431"/>
            <a:ext cx="12700" cy="5720702"/>
          </a:xfrm>
          <a:prstGeom prst="bentConnector3">
            <a:avLst>
              <a:gd name="adj1" fmla="val 4824000"/>
            </a:avLst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1FA36DF-C5C1-2C4F-9468-A839E6FECAEF}"/>
                  </a:ext>
                </a:extLst>
              </p:cNvPr>
              <p:cNvSpPr txBox="1"/>
              <p:nvPr/>
            </p:nvSpPr>
            <p:spPr>
              <a:xfrm>
                <a:off x="8160705" y="1257932"/>
                <a:ext cx="667811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1FA36DF-C5C1-2C4F-9468-A839E6FE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05" y="1257932"/>
                <a:ext cx="66781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786326-A1DC-FC4A-B92B-3D0188C4E611}"/>
              </a:ext>
            </a:extLst>
          </p:cNvPr>
          <p:cNvCxnSpPr>
            <a:stCxn id="166" idx="0"/>
            <a:endCxn id="187" idx="2"/>
          </p:cNvCxnSpPr>
          <p:nvPr/>
        </p:nvCxnSpPr>
        <p:spPr>
          <a:xfrm flipV="1">
            <a:off x="6801090" y="1627264"/>
            <a:ext cx="1693521" cy="932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FE8AE2B-95CE-FB4A-9441-4E9533D4337D}"/>
              </a:ext>
            </a:extLst>
          </p:cNvPr>
          <p:cNvCxnSpPr>
            <a:stCxn id="167" idx="0"/>
            <a:endCxn id="187" idx="2"/>
          </p:cNvCxnSpPr>
          <p:nvPr/>
        </p:nvCxnSpPr>
        <p:spPr>
          <a:xfrm flipV="1">
            <a:off x="8493777" y="1627264"/>
            <a:ext cx="834" cy="932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15CD5E-45F0-0B4F-B7A0-A770568D6CB3}"/>
              </a:ext>
            </a:extLst>
          </p:cNvPr>
          <p:cNvCxnSpPr>
            <a:stCxn id="168" idx="0"/>
            <a:endCxn id="187" idx="2"/>
          </p:cNvCxnSpPr>
          <p:nvPr/>
        </p:nvCxnSpPr>
        <p:spPr>
          <a:xfrm flipH="1" flipV="1">
            <a:off x="8494611" y="1627264"/>
            <a:ext cx="1993079" cy="932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2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66F292-7EAE-1849-9542-164C4C805C10}"/>
              </a:ext>
            </a:extLst>
          </p:cNvPr>
          <p:cNvSpPr/>
          <p:nvPr/>
        </p:nvSpPr>
        <p:spPr>
          <a:xfrm>
            <a:off x="617619" y="443122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1D8C8D-6973-8B4B-B121-6C163025F84D}"/>
              </a:ext>
            </a:extLst>
          </p:cNvPr>
          <p:cNvSpPr/>
          <p:nvPr/>
        </p:nvSpPr>
        <p:spPr>
          <a:xfrm>
            <a:off x="1611267" y="443122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D592E-9176-AF43-AB14-EF12FF95C2D9}"/>
              </a:ext>
            </a:extLst>
          </p:cNvPr>
          <p:cNvSpPr/>
          <p:nvPr/>
        </p:nvSpPr>
        <p:spPr>
          <a:xfrm>
            <a:off x="617619" y="350944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22A3-E12A-0D46-9190-E15F6F5FD017}"/>
                  </a:ext>
                </a:extLst>
              </p:cNvPr>
              <p:cNvSpPr txBox="1"/>
              <p:nvPr/>
            </p:nvSpPr>
            <p:spPr>
              <a:xfrm>
                <a:off x="713312" y="35665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22A3-E12A-0D46-9190-E15F6F5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2" y="3566552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8CE8E8F-41EA-1A49-A3CF-65DFAEC62CA7}"/>
              </a:ext>
            </a:extLst>
          </p:cNvPr>
          <p:cNvSpPr/>
          <p:nvPr/>
        </p:nvSpPr>
        <p:spPr>
          <a:xfrm>
            <a:off x="1611267" y="350256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A63E3-8826-B74D-A699-E7F4E55B282C}"/>
              </a:ext>
            </a:extLst>
          </p:cNvPr>
          <p:cNvSpPr/>
          <p:nvPr/>
        </p:nvSpPr>
        <p:spPr>
          <a:xfrm>
            <a:off x="1114925" y="2547810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4E74F-96BE-384F-A0D9-9A00EA6D47BC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V="1">
            <a:off x="866272" y="4006751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F7FE2A-96B3-B848-A64C-8BFAD4A81A47}"/>
              </a:ext>
            </a:extLst>
          </p:cNvPr>
          <p:cNvCxnSpPr>
            <a:cxnSpLocks/>
            <a:stCxn id="2" idx="0"/>
            <a:endCxn id="6" idx="4"/>
          </p:cNvCxnSpPr>
          <p:nvPr/>
        </p:nvCxnSpPr>
        <p:spPr>
          <a:xfrm flipV="1">
            <a:off x="866272" y="3999872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D23A6-27C2-BC49-AEB5-F9E62368C1ED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V="1">
            <a:off x="1859920" y="3999872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EE89C5-BF97-1749-85A5-8CE38651AA84}"/>
              </a:ext>
            </a:extLst>
          </p:cNvPr>
          <p:cNvCxnSpPr>
            <a:cxnSpLocks/>
          </p:cNvCxnSpPr>
          <p:nvPr/>
        </p:nvCxnSpPr>
        <p:spPr>
          <a:xfrm flipH="1" flipV="1">
            <a:off x="866272" y="4006751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CF3008-CF98-B549-8EBE-4E1D432E1534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363578" y="3045116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A7D35D-6911-9646-9C9F-2E73407346B0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866272" y="3045116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B16776-AADE-5A4B-9CC5-F10536549F27}"/>
              </a:ext>
            </a:extLst>
          </p:cNvPr>
          <p:cNvSpPr/>
          <p:nvPr/>
        </p:nvSpPr>
        <p:spPr>
          <a:xfrm>
            <a:off x="2625905" y="3534125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B8C2B2-8296-8A4C-B0D4-F6A1C4DC506A}"/>
              </a:ext>
            </a:extLst>
          </p:cNvPr>
          <p:cNvSpPr/>
          <p:nvPr/>
        </p:nvSpPr>
        <p:spPr>
          <a:xfrm>
            <a:off x="3637388" y="3508614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5CF22BE-494E-F94D-82C0-8F07A556146B}"/>
              </a:ext>
            </a:extLst>
          </p:cNvPr>
          <p:cNvSpPr/>
          <p:nvPr/>
        </p:nvSpPr>
        <p:spPr>
          <a:xfrm>
            <a:off x="1010504" y="3260039"/>
            <a:ext cx="1881889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8A19DD-2C43-FE44-8334-401EFADB166B}"/>
              </a:ext>
            </a:extLst>
          </p:cNvPr>
          <p:cNvSpPr/>
          <p:nvPr/>
        </p:nvSpPr>
        <p:spPr>
          <a:xfrm>
            <a:off x="2036810" y="3412439"/>
            <a:ext cx="1898141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9E2B1-07B8-6546-9BAE-0EBFF499D18B}"/>
              </a:ext>
            </a:extLst>
          </p:cNvPr>
          <p:cNvSpPr txBox="1"/>
          <p:nvPr/>
        </p:nvSpPr>
        <p:spPr>
          <a:xfrm>
            <a:off x="1725129" y="3036007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Updated neuron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9DC81-CFBD-504F-A3DA-103C71FDC760}"/>
                  </a:ext>
                </a:extLst>
              </p:cNvPr>
              <p:cNvSpPr txBox="1"/>
              <p:nvPr/>
            </p:nvSpPr>
            <p:spPr>
              <a:xfrm>
                <a:off x="1695428" y="355436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9DC81-CFBD-504F-A3DA-103C71FD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28" y="3554363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AA153A3-6668-3D46-BF63-EF7C962B6941}"/>
              </a:ext>
            </a:extLst>
          </p:cNvPr>
          <p:cNvSpPr txBox="1"/>
          <p:nvPr/>
        </p:nvSpPr>
        <p:spPr>
          <a:xfrm>
            <a:off x="233009" y="1291141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simple RNN, all the updated neuron values are written into the memory and can be used by subsequent time step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BAFAA-5FE3-794D-9BDC-2A6A9039BED5}"/>
              </a:ext>
            </a:extLst>
          </p:cNvPr>
          <p:cNvSpPr txBox="1"/>
          <p:nvPr/>
        </p:nvSpPr>
        <p:spPr>
          <a:xfrm>
            <a:off x="5562572" y="135929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LSTM, </a:t>
            </a:r>
            <a:r>
              <a:rPr lang="en-US" u="sng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there is an “input gate” to control whether we write the updated neuron value into memory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046336-38FB-FC4F-BB26-229FA8B2B233}"/>
              </a:ext>
            </a:extLst>
          </p:cNvPr>
          <p:cNvSpPr/>
          <p:nvPr/>
        </p:nvSpPr>
        <p:spPr>
          <a:xfrm>
            <a:off x="5819847" y="519389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17A43C-9502-7742-973A-027036E4CC6F}"/>
              </a:ext>
            </a:extLst>
          </p:cNvPr>
          <p:cNvSpPr/>
          <p:nvPr/>
        </p:nvSpPr>
        <p:spPr>
          <a:xfrm>
            <a:off x="6813495" y="519389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FFA020-707B-CA40-9153-D36A6E10E74E}"/>
              </a:ext>
            </a:extLst>
          </p:cNvPr>
          <p:cNvSpPr/>
          <p:nvPr/>
        </p:nvSpPr>
        <p:spPr>
          <a:xfrm>
            <a:off x="5819847" y="427211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90DAB2-D893-344C-B469-B68E13B290D4}"/>
                  </a:ext>
                </a:extLst>
              </p:cNvPr>
              <p:cNvSpPr txBox="1"/>
              <p:nvPr/>
            </p:nvSpPr>
            <p:spPr>
              <a:xfrm>
                <a:off x="5915540" y="432922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90DAB2-D893-344C-B469-B68E13B29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40" y="432922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F1661D83-8D85-A541-A50B-DA8E86AAFEB0}"/>
              </a:ext>
            </a:extLst>
          </p:cNvPr>
          <p:cNvSpPr/>
          <p:nvPr/>
        </p:nvSpPr>
        <p:spPr>
          <a:xfrm>
            <a:off x="6813495" y="426523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AAE196-A648-6949-BB91-CA32174DAF50}"/>
              </a:ext>
            </a:extLst>
          </p:cNvPr>
          <p:cNvSpPr/>
          <p:nvPr/>
        </p:nvSpPr>
        <p:spPr>
          <a:xfrm>
            <a:off x="6317153" y="3310480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B51B9C-FA1B-5946-A15D-571A6E8461FC}"/>
              </a:ext>
            </a:extLst>
          </p:cNvPr>
          <p:cNvCxnSpPr>
            <a:stCxn id="33" idx="0"/>
            <a:endCxn id="35" idx="4"/>
          </p:cNvCxnSpPr>
          <p:nvPr/>
        </p:nvCxnSpPr>
        <p:spPr>
          <a:xfrm flipV="1">
            <a:off x="6068500" y="4769421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5930C0-5E69-E646-80B3-9A868842E177}"/>
              </a:ext>
            </a:extLst>
          </p:cNvPr>
          <p:cNvCxnSpPr>
            <a:cxnSpLocks/>
            <a:stCxn id="33" idx="0"/>
            <a:endCxn id="37" idx="4"/>
          </p:cNvCxnSpPr>
          <p:nvPr/>
        </p:nvCxnSpPr>
        <p:spPr>
          <a:xfrm flipV="1">
            <a:off x="6068500" y="4762542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CD7923-3718-3F48-B525-A728FF4D7A98}"/>
              </a:ext>
            </a:extLst>
          </p:cNvPr>
          <p:cNvCxnSpPr>
            <a:cxnSpLocks/>
            <a:stCxn id="34" idx="0"/>
            <a:endCxn id="37" idx="4"/>
          </p:cNvCxnSpPr>
          <p:nvPr/>
        </p:nvCxnSpPr>
        <p:spPr>
          <a:xfrm flipV="1">
            <a:off x="7062148" y="4762542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751599-CDAB-514B-80A2-9A5B86DCB40A}"/>
              </a:ext>
            </a:extLst>
          </p:cNvPr>
          <p:cNvCxnSpPr>
            <a:cxnSpLocks/>
          </p:cNvCxnSpPr>
          <p:nvPr/>
        </p:nvCxnSpPr>
        <p:spPr>
          <a:xfrm flipH="1" flipV="1">
            <a:off x="6068500" y="4769421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D8EF9C-83D5-8540-9D2B-59000303574F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H="1" flipV="1">
            <a:off x="6565806" y="3807786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934905-AAEA-7542-B295-2B63370438DC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>
          <a:xfrm flipV="1">
            <a:off x="6068500" y="3807786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FEAD284-D4D3-1047-911D-4A70077E6409}"/>
              </a:ext>
            </a:extLst>
          </p:cNvPr>
          <p:cNvSpPr/>
          <p:nvPr/>
        </p:nvSpPr>
        <p:spPr>
          <a:xfrm>
            <a:off x="7828133" y="4296795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B0D02C-ABFA-1F43-B9C3-0974F66A3634}"/>
              </a:ext>
            </a:extLst>
          </p:cNvPr>
          <p:cNvSpPr/>
          <p:nvPr/>
        </p:nvSpPr>
        <p:spPr>
          <a:xfrm>
            <a:off x="8839616" y="4271284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2955ECF-7A4B-6245-8953-F7006AE811D8}"/>
              </a:ext>
            </a:extLst>
          </p:cNvPr>
          <p:cNvSpPr/>
          <p:nvPr/>
        </p:nvSpPr>
        <p:spPr>
          <a:xfrm>
            <a:off x="6212732" y="3825172"/>
            <a:ext cx="1881889" cy="441081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7F90022-6DBF-1647-9319-1C7BA863ECDA}"/>
              </a:ext>
            </a:extLst>
          </p:cNvPr>
          <p:cNvSpPr/>
          <p:nvPr/>
        </p:nvSpPr>
        <p:spPr>
          <a:xfrm>
            <a:off x="7239038" y="3938937"/>
            <a:ext cx="1898141" cy="479716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7762AA-4A5C-3D44-B288-82BDB8D84693}"/>
                  </a:ext>
                </a:extLst>
              </p:cNvPr>
              <p:cNvSpPr txBox="1"/>
              <p:nvPr/>
            </p:nvSpPr>
            <p:spPr>
              <a:xfrm>
                <a:off x="6897656" y="431703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7762AA-4A5C-3D44-B288-82BDB8D8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56" y="4317033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8EE85299-F1D7-F64C-9945-45BD0779DD95}"/>
              </a:ext>
            </a:extLst>
          </p:cNvPr>
          <p:cNvSpPr/>
          <p:nvPr/>
        </p:nvSpPr>
        <p:spPr>
          <a:xfrm>
            <a:off x="6983382" y="3657027"/>
            <a:ext cx="576072" cy="38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gate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5415F5-3986-A547-8DA5-913595ABA519}"/>
              </a:ext>
            </a:extLst>
          </p:cNvPr>
          <p:cNvSpPr/>
          <p:nvPr/>
        </p:nvSpPr>
        <p:spPr>
          <a:xfrm>
            <a:off x="8238853" y="3745184"/>
            <a:ext cx="576072" cy="387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F132BA-1A64-D840-83C5-BB7BBBAF3A49}"/>
              </a:ext>
            </a:extLst>
          </p:cNvPr>
          <p:cNvSpPr/>
          <p:nvPr/>
        </p:nvSpPr>
        <p:spPr>
          <a:xfrm>
            <a:off x="5603773" y="6048472"/>
            <a:ext cx="510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whether the status of “input gate” is “open” or “close” is learnt by the model during training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B0C756-220F-5546-BC2C-6B4CBC821D02}"/>
              </a:ext>
            </a:extLst>
          </p:cNvPr>
          <p:cNvSpPr txBox="1"/>
          <p:nvPr/>
        </p:nvSpPr>
        <p:spPr>
          <a:xfrm>
            <a:off x="5603773" y="1147030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Second</a:t>
            </a:r>
            <a:r>
              <a:rPr lang="en-US" dirty="0">
                <a:solidFill>
                  <a:schemeClr val="bg1"/>
                </a:solidFill>
              </a:rPr>
              <a:t> there is an “output gate” to control whether the next timestep can use these updated neuron values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8421B68-ACDB-5C4F-B2D5-BA9298EDAE99}"/>
              </a:ext>
            </a:extLst>
          </p:cNvPr>
          <p:cNvSpPr/>
          <p:nvPr/>
        </p:nvSpPr>
        <p:spPr>
          <a:xfrm>
            <a:off x="8094726" y="4793799"/>
            <a:ext cx="2400945" cy="280577"/>
          </a:xfrm>
          <a:custGeom>
            <a:avLst/>
            <a:gdLst>
              <a:gd name="connsiteX0" fmla="*/ 0 w 2340864"/>
              <a:gd name="connsiteY0" fmla="*/ 0 h 393381"/>
              <a:gd name="connsiteX1" fmla="*/ 896112 w 2340864"/>
              <a:gd name="connsiteY1" fmla="*/ 384048 h 393381"/>
              <a:gd name="connsiteX2" fmla="*/ 1773936 w 2340864"/>
              <a:gd name="connsiteY2" fmla="*/ 256032 h 393381"/>
              <a:gd name="connsiteX3" fmla="*/ 2340864 w 2340864"/>
              <a:gd name="connsiteY3" fmla="*/ 45720 h 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93381">
                <a:moveTo>
                  <a:pt x="0" y="0"/>
                </a:moveTo>
                <a:cubicBezTo>
                  <a:pt x="300228" y="170688"/>
                  <a:pt x="600456" y="341376"/>
                  <a:pt x="896112" y="384048"/>
                </a:cubicBezTo>
                <a:cubicBezTo>
                  <a:pt x="1191768" y="426720"/>
                  <a:pt x="1533144" y="312420"/>
                  <a:pt x="1773936" y="256032"/>
                </a:cubicBezTo>
                <a:cubicBezTo>
                  <a:pt x="2014728" y="199644"/>
                  <a:pt x="2177796" y="122682"/>
                  <a:pt x="2340864" y="457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FE5BCB3-A44C-504F-8E6F-1A56B694DB89}"/>
              </a:ext>
            </a:extLst>
          </p:cNvPr>
          <p:cNvSpPr/>
          <p:nvPr/>
        </p:nvSpPr>
        <p:spPr>
          <a:xfrm>
            <a:off x="8042752" y="4774593"/>
            <a:ext cx="2838605" cy="452183"/>
          </a:xfrm>
          <a:custGeom>
            <a:avLst/>
            <a:gdLst>
              <a:gd name="connsiteX0" fmla="*/ 0 w 2340864"/>
              <a:gd name="connsiteY0" fmla="*/ 0 h 393381"/>
              <a:gd name="connsiteX1" fmla="*/ 896112 w 2340864"/>
              <a:gd name="connsiteY1" fmla="*/ 384048 h 393381"/>
              <a:gd name="connsiteX2" fmla="*/ 1773936 w 2340864"/>
              <a:gd name="connsiteY2" fmla="*/ 256032 h 393381"/>
              <a:gd name="connsiteX3" fmla="*/ 2340864 w 2340864"/>
              <a:gd name="connsiteY3" fmla="*/ 45720 h 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93381">
                <a:moveTo>
                  <a:pt x="0" y="0"/>
                </a:moveTo>
                <a:cubicBezTo>
                  <a:pt x="300228" y="170688"/>
                  <a:pt x="600456" y="341376"/>
                  <a:pt x="896112" y="384048"/>
                </a:cubicBezTo>
                <a:cubicBezTo>
                  <a:pt x="1191768" y="426720"/>
                  <a:pt x="1533144" y="312420"/>
                  <a:pt x="1773936" y="256032"/>
                </a:cubicBezTo>
                <a:cubicBezTo>
                  <a:pt x="2014728" y="199644"/>
                  <a:pt x="2177796" y="122682"/>
                  <a:pt x="2340864" y="457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44CC4A-C871-9D41-B343-88A914C5D319}"/>
              </a:ext>
            </a:extLst>
          </p:cNvPr>
          <p:cNvSpPr/>
          <p:nvPr/>
        </p:nvSpPr>
        <p:spPr>
          <a:xfrm>
            <a:off x="9091423" y="4720647"/>
            <a:ext cx="1243584" cy="207883"/>
          </a:xfrm>
          <a:custGeom>
            <a:avLst/>
            <a:gdLst>
              <a:gd name="connsiteX0" fmla="*/ 0 w 1243584"/>
              <a:gd name="connsiteY0" fmla="*/ 54864 h 207883"/>
              <a:gd name="connsiteX1" fmla="*/ 365760 w 1243584"/>
              <a:gd name="connsiteY1" fmla="*/ 201168 h 207883"/>
              <a:gd name="connsiteX2" fmla="*/ 896112 w 1243584"/>
              <a:gd name="connsiteY2" fmla="*/ 164592 h 207883"/>
              <a:gd name="connsiteX3" fmla="*/ 1243584 w 1243584"/>
              <a:gd name="connsiteY3" fmla="*/ 0 h 2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584" h="207883">
                <a:moveTo>
                  <a:pt x="0" y="54864"/>
                </a:moveTo>
                <a:cubicBezTo>
                  <a:pt x="108204" y="118872"/>
                  <a:pt x="216408" y="182880"/>
                  <a:pt x="365760" y="201168"/>
                </a:cubicBezTo>
                <a:cubicBezTo>
                  <a:pt x="515112" y="219456"/>
                  <a:pt x="749808" y="198120"/>
                  <a:pt x="896112" y="164592"/>
                </a:cubicBezTo>
                <a:cubicBezTo>
                  <a:pt x="1042416" y="131064"/>
                  <a:pt x="1143000" y="65532"/>
                  <a:pt x="1243584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EFDA6487-9CF3-E34A-B32E-6B59AE6E9A24}"/>
              </a:ext>
            </a:extLst>
          </p:cNvPr>
          <p:cNvSpPr/>
          <p:nvPr/>
        </p:nvSpPr>
        <p:spPr>
          <a:xfrm>
            <a:off x="9137179" y="4698554"/>
            <a:ext cx="1443554" cy="229976"/>
          </a:xfrm>
          <a:custGeom>
            <a:avLst/>
            <a:gdLst>
              <a:gd name="connsiteX0" fmla="*/ 0 w 1243584"/>
              <a:gd name="connsiteY0" fmla="*/ 54864 h 207883"/>
              <a:gd name="connsiteX1" fmla="*/ 365760 w 1243584"/>
              <a:gd name="connsiteY1" fmla="*/ 201168 h 207883"/>
              <a:gd name="connsiteX2" fmla="*/ 896112 w 1243584"/>
              <a:gd name="connsiteY2" fmla="*/ 164592 h 207883"/>
              <a:gd name="connsiteX3" fmla="*/ 1243584 w 1243584"/>
              <a:gd name="connsiteY3" fmla="*/ 0 h 2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584" h="207883">
                <a:moveTo>
                  <a:pt x="0" y="54864"/>
                </a:moveTo>
                <a:cubicBezTo>
                  <a:pt x="108204" y="118872"/>
                  <a:pt x="216408" y="182880"/>
                  <a:pt x="365760" y="201168"/>
                </a:cubicBezTo>
                <a:cubicBezTo>
                  <a:pt x="515112" y="219456"/>
                  <a:pt x="749808" y="198120"/>
                  <a:pt x="896112" y="164592"/>
                </a:cubicBezTo>
                <a:cubicBezTo>
                  <a:pt x="1042416" y="131064"/>
                  <a:pt x="1143000" y="65532"/>
                  <a:pt x="1243584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7B20D-46FF-8B4A-B1D9-B1EBB4D3EDB6}"/>
              </a:ext>
            </a:extLst>
          </p:cNvPr>
          <p:cNvSpPr txBox="1"/>
          <p:nvPr/>
        </p:nvSpPr>
        <p:spPr>
          <a:xfrm>
            <a:off x="11068455" y="446772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BDEBA2-5B81-DB4A-AA76-821F6A929813}"/>
              </a:ext>
            </a:extLst>
          </p:cNvPr>
          <p:cNvSpPr/>
          <p:nvPr/>
        </p:nvSpPr>
        <p:spPr>
          <a:xfrm>
            <a:off x="9513429" y="4513888"/>
            <a:ext cx="623889" cy="387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gate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BB812A-B38D-AB46-B9BF-DCAD6D0B2CDC}"/>
              </a:ext>
            </a:extLst>
          </p:cNvPr>
          <p:cNvSpPr/>
          <p:nvPr/>
        </p:nvSpPr>
        <p:spPr>
          <a:xfrm>
            <a:off x="9174018" y="5118488"/>
            <a:ext cx="646638" cy="38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gate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4389B-DEC4-6741-A414-487E27577857}"/>
              </a:ext>
            </a:extLst>
          </p:cNvPr>
          <p:cNvSpPr txBox="1"/>
          <p:nvPr/>
        </p:nvSpPr>
        <p:spPr>
          <a:xfrm>
            <a:off x="149967" y="166241"/>
            <a:ext cx="46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difference between Simple RNN and LSTM</a:t>
            </a:r>
          </a:p>
        </p:txBody>
      </p:sp>
    </p:spTree>
    <p:extLst>
      <p:ext uri="{BB962C8B-B14F-4D97-AF65-F5344CB8AC3E}">
        <p14:creationId xmlns:p14="http://schemas.microsoft.com/office/powerpoint/2010/main" val="319972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66F292-7EAE-1849-9542-164C4C805C10}"/>
              </a:ext>
            </a:extLst>
          </p:cNvPr>
          <p:cNvSpPr/>
          <p:nvPr/>
        </p:nvSpPr>
        <p:spPr>
          <a:xfrm>
            <a:off x="617619" y="443122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1D8C8D-6973-8B4B-B121-6C163025F84D}"/>
              </a:ext>
            </a:extLst>
          </p:cNvPr>
          <p:cNvSpPr/>
          <p:nvPr/>
        </p:nvSpPr>
        <p:spPr>
          <a:xfrm>
            <a:off x="1611267" y="443122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D592E-9176-AF43-AB14-EF12FF95C2D9}"/>
              </a:ext>
            </a:extLst>
          </p:cNvPr>
          <p:cNvSpPr/>
          <p:nvPr/>
        </p:nvSpPr>
        <p:spPr>
          <a:xfrm>
            <a:off x="617619" y="350944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22A3-E12A-0D46-9190-E15F6F5FD017}"/>
                  </a:ext>
                </a:extLst>
              </p:cNvPr>
              <p:cNvSpPr txBox="1"/>
              <p:nvPr/>
            </p:nvSpPr>
            <p:spPr>
              <a:xfrm>
                <a:off x="713312" y="35665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B22A3-E12A-0D46-9190-E15F6F5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2" y="3566552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8CE8E8F-41EA-1A49-A3CF-65DFAEC62CA7}"/>
              </a:ext>
            </a:extLst>
          </p:cNvPr>
          <p:cNvSpPr/>
          <p:nvPr/>
        </p:nvSpPr>
        <p:spPr>
          <a:xfrm>
            <a:off x="1611267" y="350256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A63E3-8826-B74D-A699-E7F4E55B282C}"/>
              </a:ext>
            </a:extLst>
          </p:cNvPr>
          <p:cNvSpPr/>
          <p:nvPr/>
        </p:nvSpPr>
        <p:spPr>
          <a:xfrm>
            <a:off x="1114925" y="2547810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4E74F-96BE-384F-A0D9-9A00EA6D47BC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V="1">
            <a:off x="866272" y="4006751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F7FE2A-96B3-B848-A64C-8BFAD4A81A47}"/>
              </a:ext>
            </a:extLst>
          </p:cNvPr>
          <p:cNvCxnSpPr>
            <a:cxnSpLocks/>
            <a:stCxn id="2" idx="0"/>
            <a:endCxn id="6" idx="4"/>
          </p:cNvCxnSpPr>
          <p:nvPr/>
        </p:nvCxnSpPr>
        <p:spPr>
          <a:xfrm flipV="1">
            <a:off x="866272" y="3999872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D23A6-27C2-BC49-AEB5-F9E62368C1ED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V="1">
            <a:off x="1859920" y="3999872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EE89C5-BF97-1749-85A5-8CE38651AA84}"/>
              </a:ext>
            </a:extLst>
          </p:cNvPr>
          <p:cNvCxnSpPr>
            <a:cxnSpLocks/>
          </p:cNvCxnSpPr>
          <p:nvPr/>
        </p:nvCxnSpPr>
        <p:spPr>
          <a:xfrm flipH="1" flipV="1">
            <a:off x="866272" y="4006751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CF3008-CF98-B549-8EBE-4E1D432E1534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363578" y="3045116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A7D35D-6911-9646-9C9F-2E73407346B0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866272" y="3045116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B16776-AADE-5A4B-9CC5-F10536549F27}"/>
              </a:ext>
            </a:extLst>
          </p:cNvPr>
          <p:cNvSpPr/>
          <p:nvPr/>
        </p:nvSpPr>
        <p:spPr>
          <a:xfrm>
            <a:off x="2625905" y="3534125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B8C2B2-8296-8A4C-B0D4-F6A1C4DC506A}"/>
              </a:ext>
            </a:extLst>
          </p:cNvPr>
          <p:cNvSpPr/>
          <p:nvPr/>
        </p:nvSpPr>
        <p:spPr>
          <a:xfrm>
            <a:off x="3637388" y="3508614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5CF22BE-494E-F94D-82C0-8F07A556146B}"/>
              </a:ext>
            </a:extLst>
          </p:cNvPr>
          <p:cNvSpPr/>
          <p:nvPr/>
        </p:nvSpPr>
        <p:spPr>
          <a:xfrm>
            <a:off x="1010504" y="3260039"/>
            <a:ext cx="1881889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8A19DD-2C43-FE44-8334-401EFADB166B}"/>
              </a:ext>
            </a:extLst>
          </p:cNvPr>
          <p:cNvSpPr/>
          <p:nvPr/>
        </p:nvSpPr>
        <p:spPr>
          <a:xfrm>
            <a:off x="2036810" y="3412439"/>
            <a:ext cx="1898141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9E2B1-07B8-6546-9BAE-0EBFF499D18B}"/>
              </a:ext>
            </a:extLst>
          </p:cNvPr>
          <p:cNvSpPr txBox="1"/>
          <p:nvPr/>
        </p:nvSpPr>
        <p:spPr>
          <a:xfrm>
            <a:off x="1725129" y="3036007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Updated neuron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9DC81-CFBD-504F-A3DA-103C71FDC760}"/>
                  </a:ext>
                </a:extLst>
              </p:cNvPr>
              <p:cNvSpPr txBox="1"/>
              <p:nvPr/>
            </p:nvSpPr>
            <p:spPr>
              <a:xfrm>
                <a:off x="1695428" y="355436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9DC81-CFBD-504F-A3DA-103C71FD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28" y="3554363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AA153A3-6668-3D46-BF63-EF7C962B6941}"/>
              </a:ext>
            </a:extLst>
          </p:cNvPr>
          <p:cNvSpPr txBox="1"/>
          <p:nvPr/>
        </p:nvSpPr>
        <p:spPr>
          <a:xfrm>
            <a:off x="233009" y="1291141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simple RNN, all the updated neuron values are written into the memory and can be used by subsequent time step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BAFAA-5FE3-794D-9BDC-2A6A9039BED5}"/>
              </a:ext>
            </a:extLst>
          </p:cNvPr>
          <p:cNvSpPr txBox="1"/>
          <p:nvPr/>
        </p:nvSpPr>
        <p:spPr>
          <a:xfrm>
            <a:off x="5562572" y="135929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LSTM, </a:t>
            </a:r>
            <a:r>
              <a:rPr lang="en-US" u="sng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there is an “input gate” to control whether we write the updated neuron value into memory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046336-38FB-FC4F-BB26-229FA8B2B233}"/>
              </a:ext>
            </a:extLst>
          </p:cNvPr>
          <p:cNvSpPr/>
          <p:nvPr/>
        </p:nvSpPr>
        <p:spPr>
          <a:xfrm>
            <a:off x="5819847" y="519389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17A43C-9502-7742-973A-027036E4CC6F}"/>
              </a:ext>
            </a:extLst>
          </p:cNvPr>
          <p:cNvSpPr/>
          <p:nvPr/>
        </p:nvSpPr>
        <p:spPr>
          <a:xfrm>
            <a:off x="6813495" y="5193894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FFA020-707B-CA40-9153-D36A6E10E74E}"/>
              </a:ext>
            </a:extLst>
          </p:cNvPr>
          <p:cNvSpPr/>
          <p:nvPr/>
        </p:nvSpPr>
        <p:spPr>
          <a:xfrm>
            <a:off x="5819847" y="427211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90DAB2-D893-344C-B469-B68E13B290D4}"/>
                  </a:ext>
                </a:extLst>
              </p:cNvPr>
              <p:cNvSpPr txBox="1"/>
              <p:nvPr/>
            </p:nvSpPr>
            <p:spPr>
              <a:xfrm>
                <a:off x="5915540" y="432922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90DAB2-D893-344C-B469-B68E13B29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40" y="432922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F1661D83-8D85-A541-A50B-DA8E86AAFEB0}"/>
              </a:ext>
            </a:extLst>
          </p:cNvPr>
          <p:cNvSpPr/>
          <p:nvPr/>
        </p:nvSpPr>
        <p:spPr>
          <a:xfrm>
            <a:off x="6813495" y="426523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AAE196-A648-6949-BB91-CA32174DAF50}"/>
              </a:ext>
            </a:extLst>
          </p:cNvPr>
          <p:cNvSpPr/>
          <p:nvPr/>
        </p:nvSpPr>
        <p:spPr>
          <a:xfrm>
            <a:off x="6317153" y="3310480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B51B9C-FA1B-5946-A15D-571A6E8461FC}"/>
              </a:ext>
            </a:extLst>
          </p:cNvPr>
          <p:cNvCxnSpPr>
            <a:stCxn id="33" idx="0"/>
            <a:endCxn id="35" idx="4"/>
          </p:cNvCxnSpPr>
          <p:nvPr/>
        </p:nvCxnSpPr>
        <p:spPr>
          <a:xfrm flipV="1">
            <a:off x="6068500" y="4769421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5930C0-5E69-E646-80B3-9A868842E177}"/>
              </a:ext>
            </a:extLst>
          </p:cNvPr>
          <p:cNvCxnSpPr>
            <a:cxnSpLocks/>
            <a:stCxn id="33" idx="0"/>
            <a:endCxn id="37" idx="4"/>
          </p:cNvCxnSpPr>
          <p:nvPr/>
        </p:nvCxnSpPr>
        <p:spPr>
          <a:xfrm flipV="1">
            <a:off x="6068500" y="4762542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CD7923-3718-3F48-B525-A728FF4D7A98}"/>
              </a:ext>
            </a:extLst>
          </p:cNvPr>
          <p:cNvCxnSpPr>
            <a:cxnSpLocks/>
            <a:stCxn id="34" idx="0"/>
            <a:endCxn id="37" idx="4"/>
          </p:cNvCxnSpPr>
          <p:nvPr/>
        </p:nvCxnSpPr>
        <p:spPr>
          <a:xfrm flipV="1">
            <a:off x="7062148" y="4762542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751599-CDAB-514B-80A2-9A5B86DCB40A}"/>
              </a:ext>
            </a:extLst>
          </p:cNvPr>
          <p:cNvCxnSpPr>
            <a:cxnSpLocks/>
          </p:cNvCxnSpPr>
          <p:nvPr/>
        </p:nvCxnSpPr>
        <p:spPr>
          <a:xfrm flipH="1" flipV="1">
            <a:off x="6068500" y="4769421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D8EF9C-83D5-8540-9D2B-59000303574F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H="1" flipV="1">
            <a:off x="6565806" y="3807786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934905-AAEA-7542-B295-2B63370438DC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>
          <a:xfrm flipV="1">
            <a:off x="6068500" y="3807786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FEAD284-D4D3-1047-911D-4A70077E6409}"/>
              </a:ext>
            </a:extLst>
          </p:cNvPr>
          <p:cNvSpPr/>
          <p:nvPr/>
        </p:nvSpPr>
        <p:spPr>
          <a:xfrm>
            <a:off x="7828133" y="4296795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B0D02C-ABFA-1F43-B9C3-0974F66A3634}"/>
              </a:ext>
            </a:extLst>
          </p:cNvPr>
          <p:cNvSpPr/>
          <p:nvPr/>
        </p:nvSpPr>
        <p:spPr>
          <a:xfrm>
            <a:off x="8839616" y="4271284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2955ECF-7A4B-6245-8953-F7006AE811D8}"/>
              </a:ext>
            </a:extLst>
          </p:cNvPr>
          <p:cNvSpPr/>
          <p:nvPr/>
        </p:nvSpPr>
        <p:spPr>
          <a:xfrm>
            <a:off x="6212732" y="3825172"/>
            <a:ext cx="1881889" cy="441081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7F90022-6DBF-1647-9319-1C7BA863ECDA}"/>
              </a:ext>
            </a:extLst>
          </p:cNvPr>
          <p:cNvSpPr/>
          <p:nvPr/>
        </p:nvSpPr>
        <p:spPr>
          <a:xfrm>
            <a:off x="7239038" y="3938937"/>
            <a:ext cx="1849231" cy="340392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7762AA-4A5C-3D44-B288-82BDB8D84693}"/>
                  </a:ext>
                </a:extLst>
              </p:cNvPr>
              <p:cNvSpPr txBox="1"/>
              <p:nvPr/>
            </p:nvSpPr>
            <p:spPr>
              <a:xfrm>
                <a:off x="6897656" y="431703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7762AA-4A5C-3D44-B288-82BDB8D8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56" y="4317033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8EE85299-F1D7-F64C-9945-45BD0779DD95}"/>
              </a:ext>
            </a:extLst>
          </p:cNvPr>
          <p:cNvSpPr/>
          <p:nvPr/>
        </p:nvSpPr>
        <p:spPr>
          <a:xfrm>
            <a:off x="6983382" y="3657027"/>
            <a:ext cx="576072" cy="38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gate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5415F5-3986-A547-8DA5-913595ABA519}"/>
              </a:ext>
            </a:extLst>
          </p:cNvPr>
          <p:cNvSpPr/>
          <p:nvPr/>
        </p:nvSpPr>
        <p:spPr>
          <a:xfrm>
            <a:off x="8238853" y="3745184"/>
            <a:ext cx="576072" cy="387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F132BA-1A64-D840-83C5-BB7BBBAF3A49}"/>
              </a:ext>
            </a:extLst>
          </p:cNvPr>
          <p:cNvSpPr/>
          <p:nvPr/>
        </p:nvSpPr>
        <p:spPr>
          <a:xfrm>
            <a:off x="5682823" y="6043104"/>
            <a:ext cx="510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the status of the gates are learnt by the model during training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B0C756-220F-5546-BC2C-6B4CBC821D02}"/>
              </a:ext>
            </a:extLst>
          </p:cNvPr>
          <p:cNvSpPr txBox="1"/>
          <p:nvPr/>
        </p:nvSpPr>
        <p:spPr>
          <a:xfrm>
            <a:off x="5603773" y="1147030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Second</a:t>
            </a:r>
            <a:r>
              <a:rPr lang="en-US" dirty="0">
                <a:solidFill>
                  <a:schemeClr val="bg1"/>
                </a:solidFill>
              </a:rPr>
              <a:t> there is an “output gate” to control whether the next timestep can use these updated neuron values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8421B68-ACDB-5C4F-B2D5-BA9298EDAE99}"/>
              </a:ext>
            </a:extLst>
          </p:cNvPr>
          <p:cNvSpPr/>
          <p:nvPr/>
        </p:nvSpPr>
        <p:spPr>
          <a:xfrm>
            <a:off x="8094726" y="4793799"/>
            <a:ext cx="2400945" cy="280577"/>
          </a:xfrm>
          <a:custGeom>
            <a:avLst/>
            <a:gdLst>
              <a:gd name="connsiteX0" fmla="*/ 0 w 2340864"/>
              <a:gd name="connsiteY0" fmla="*/ 0 h 393381"/>
              <a:gd name="connsiteX1" fmla="*/ 896112 w 2340864"/>
              <a:gd name="connsiteY1" fmla="*/ 384048 h 393381"/>
              <a:gd name="connsiteX2" fmla="*/ 1773936 w 2340864"/>
              <a:gd name="connsiteY2" fmla="*/ 256032 h 393381"/>
              <a:gd name="connsiteX3" fmla="*/ 2340864 w 2340864"/>
              <a:gd name="connsiteY3" fmla="*/ 45720 h 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93381">
                <a:moveTo>
                  <a:pt x="0" y="0"/>
                </a:moveTo>
                <a:cubicBezTo>
                  <a:pt x="300228" y="170688"/>
                  <a:pt x="600456" y="341376"/>
                  <a:pt x="896112" y="384048"/>
                </a:cubicBezTo>
                <a:cubicBezTo>
                  <a:pt x="1191768" y="426720"/>
                  <a:pt x="1533144" y="312420"/>
                  <a:pt x="1773936" y="256032"/>
                </a:cubicBezTo>
                <a:cubicBezTo>
                  <a:pt x="2014728" y="199644"/>
                  <a:pt x="2177796" y="122682"/>
                  <a:pt x="2340864" y="457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FE5BCB3-A44C-504F-8E6F-1A56B694DB89}"/>
              </a:ext>
            </a:extLst>
          </p:cNvPr>
          <p:cNvSpPr/>
          <p:nvPr/>
        </p:nvSpPr>
        <p:spPr>
          <a:xfrm>
            <a:off x="8042752" y="4774593"/>
            <a:ext cx="2838605" cy="452183"/>
          </a:xfrm>
          <a:custGeom>
            <a:avLst/>
            <a:gdLst>
              <a:gd name="connsiteX0" fmla="*/ 0 w 2340864"/>
              <a:gd name="connsiteY0" fmla="*/ 0 h 393381"/>
              <a:gd name="connsiteX1" fmla="*/ 896112 w 2340864"/>
              <a:gd name="connsiteY1" fmla="*/ 384048 h 393381"/>
              <a:gd name="connsiteX2" fmla="*/ 1773936 w 2340864"/>
              <a:gd name="connsiteY2" fmla="*/ 256032 h 393381"/>
              <a:gd name="connsiteX3" fmla="*/ 2340864 w 2340864"/>
              <a:gd name="connsiteY3" fmla="*/ 45720 h 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93381">
                <a:moveTo>
                  <a:pt x="0" y="0"/>
                </a:moveTo>
                <a:cubicBezTo>
                  <a:pt x="300228" y="170688"/>
                  <a:pt x="600456" y="341376"/>
                  <a:pt x="896112" y="384048"/>
                </a:cubicBezTo>
                <a:cubicBezTo>
                  <a:pt x="1191768" y="426720"/>
                  <a:pt x="1533144" y="312420"/>
                  <a:pt x="1773936" y="256032"/>
                </a:cubicBezTo>
                <a:cubicBezTo>
                  <a:pt x="2014728" y="199644"/>
                  <a:pt x="2177796" y="122682"/>
                  <a:pt x="2340864" y="457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44CC4A-C871-9D41-B343-88A914C5D319}"/>
              </a:ext>
            </a:extLst>
          </p:cNvPr>
          <p:cNvSpPr/>
          <p:nvPr/>
        </p:nvSpPr>
        <p:spPr>
          <a:xfrm>
            <a:off x="9091423" y="4720647"/>
            <a:ext cx="1243584" cy="207883"/>
          </a:xfrm>
          <a:custGeom>
            <a:avLst/>
            <a:gdLst>
              <a:gd name="connsiteX0" fmla="*/ 0 w 1243584"/>
              <a:gd name="connsiteY0" fmla="*/ 54864 h 207883"/>
              <a:gd name="connsiteX1" fmla="*/ 365760 w 1243584"/>
              <a:gd name="connsiteY1" fmla="*/ 201168 h 207883"/>
              <a:gd name="connsiteX2" fmla="*/ 896112 w 1243584"/>
              <a:gd name="connsiteY2" fmla="*/ 164592 h 207883"/>
              <a:gd name="connsiteX3" fmla="*/ 1243584 w 1243584"/>
              <a:gd name="connsiteY3" fmla="*/ 0 h 2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584" h="207883">
                <a:moveTo>
                  <a:pt x="0" y="54864"/>
                </a:moveTo>
                <a:cubicBezTo>
                  <a:pt x="108204" y="118872"/>
                  <a:pt x="216408" y="182880"/>
                  <a:pt x="365760" y="201168"/>
                </a:cubicBezTo>
                <a:cubicBezTo>
                  <a:pt x="515112" y="219456"/>
                  <a:pt x="749808" y="198120"/>
                  <a:pt x="896112" y="164592"/>
                </a:cubicBezTo>
                <a:cubicBezTo>
                  <a:pt x="1042416" y="131064"/>
                  <a:pt x="1143000" y="65532"/>
                  <a:pt x="1243584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EFDA6487-9CF3-E34A-B32E-6B59AE6E9A24}"/>
              </a:ext>
            </a:extLst>
          </p:cNvPr>
          <p:cNvSpPr/>
          <p:nvPr/>
        </p:nvSpPr>
        <p:spPr>
          <a:xfrm>
            <a:off x="9137179" y="4698554"/>
            <a:ext cx="1443554" cy="229976"/>
          </a:xfrm>
          <a:custGeom>
            <a:avLst/>
            <a:gdLst>
              <a:gd name="connsiteX0" fmla="*/ 0 w 1243584"/>
              <a:gd name="connsiteY0" fmla="*/ 54864 h 207883"/>
              <a:gd name="connsiteX1" fmla="*/ 365760 w 1243584"/>
              <a:gd name="connsiteY1" fmla="*/ 201168 h 207883"/>
              <a:gd name="connsiteX2" fmla="*/ 896112 w 1243584"/>
              <a:gd name="connsiteY2" fmla="*/ 164592 h 207883"/>
              <a:gd name="connsiteX3" fmla="*/ 1243584 w 1243584"/>
              <a:gd name="connsiteY3" fmla="*/ 0 h 2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584" h="207883">
                <a:moveTo>
                  <a:pt x="0" y="54864"/>
                </a:moveTo>
                <a:cubicBezTo>
                  <a:pt x="108204" y="118872"/>
                  <a:pt x="216408" y="182880"/>
                  <a:pt x="365760" y="201168"/>
                </a:cubicBezTo>
                <a:cubicBezTo>
                  <a:pt x="515112" y="219456"/>
                  <a:pt x="749808" y="198120"/>
                  <a:pt x="896112" y="164592"/>
                </a:cubicBezTo>
                <a:cubicBezTo>
                  <a:pt x="1042416" y="131064"/>
                  <a:pt x="1143000" y="65532"/>
                  <a:pt x="1243584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7B20D-46FF-8B4A-B1D9-B1EBB4D3EDB6}"/>
              </a:ext>
            </a:extLst>
          </p:cNvPr>
          <p:cNvSpPr txBox="1"/>
          <p:nvPr/>
        </p:nvSpPr>
        <p:spPr>
          <a:xfrm>
            <a:off x="11068455" y="446772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BDEBA2-5B81-DB4A-AA76-821F6A929813}"/>
              </a:ext>
            </a:extLst>
          </p:cNvPr>
          <p:cNvSpPr/>
          <p:nvPr/>
        </p:nvSpPr>
        <p:spPr>
          <a:xfrm>
            <a:off x="9513429" y="4513888"/>
            <a:ext cx="623889" cy="387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gate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BB812A-B38D-AB46-B9BF-DCAD6D0B2CDC}"/>
              </a:ext>
            </a:extLst>
          </p:cNvPr>
          <p:cNvSpPr/>
          <p:nvPr/>
        </p:nvSpPr>
        <p:spPr>
          <a:xfrm>
            <a:off x="9174018" y="5118488"/>
            <a:ext cx="646638" cy="38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gate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1EC856-2A42-0642-925E-35C8DA189EEA}"/>
              </a:ext>
            </a:extLst>
          </p:cNvPr>
          <p:cNvSpPr txBox="1"/>
          <p:nvPr/>
        </p:nvSpPr>
        <p:spPr>
          <a:xfrm>
            <a:off x="5603772" y="2151174"/>
            <a:ext cx="444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Third</a:t>
            </a:r>
            <a:r>
              <a:rPr lang="en-US" dirty="0">
                <a:solidFill>
                  <a:schemeClr val="bg1"/>
                </a:solidFill>
              </a:rPr>
              <a:t> there is an “forget gate” to decide whether to forget ”all” the memorized neuron values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E316A4-42A6-1E4C-99B1-70FF170DF93A}"/>
              </a:ext>
            </a:extLst>
          </p:cNvPr>
          <p:cNvCxnSpPr>
            <a:cxnSpLocks/>
          </p:cNvCxnSpPr>
          <p:nvPr/>
        </p:nvCxnSpPr>
        <p:spPr>
          <a:xfrm flipH="1">
            <a:off x="7978734" y="4710681"/>
            <a:ext cx="196102" cy="1961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ECDB1-BF39-4344-BA5E-D5317C2AE6D2}"/>
              </a:ext>
            </a:extLst>
          </p:cNvPr>
          <p:cNvCxnSpPr>
            <a:cxnSpLocks/>
          </p:cNvCxnSpPr>
          <p:nvPr/>
        </p:nvCxnSpPr>
        <p:spPr>
          <a:xfrm flipH="1" flipV="1">
            <a:off x="7978734" y="4710681"/>
            <a:ext cx="196101" cy="1961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9B5140-E29E-DE44-BBB2-6EBE700E6704}"/>
              </a:ext>
            </a:extLst>
          </p:cNvPr>
          <p:cNvCxnSpPr>
            <a:cxnSpLocks/>
          </p:cNvCxnSpPr>
          <p:nvPr/>
        </p:nvCxnSpPr>
        <p:spPr>
          <a:xfrm flipH="1">
            <a:off x="8993369" y="4677874"/>
            <a:ext cx="196102" cy="19610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E2C7D0-E120-BA48-86BF-F65A1E1551BB}"/>
              </a:ext>
            </a:extLst>
          </p:cNvPr>
          <p:cNvCxnSpPr>
            <a:cxnSpLocks/>
          </p:cNvCxnSpPr>
          <p:nvPr/>
        </p:nvCxnSpPr>
        <p:spPr>
          <a:xfrm flipH="1" flipV="1">
            <a:off x="8993369" y="4677874"/>
            <a:ext cx="196101" cy="19610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FB879-34F9-3B43-9D65-4A70D36EDB00}"/>
              </a:ext>
            </a:extLst>
          </p:cNvPr>
          <p:cNvSpPr/>
          <p:nvPr/>
        </p:nvSpPr>
        <p:spPr>
          <a:xfrm>
            <a:off x="8482083" y="4532847"/>
            <a:ext cx="6238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ighlight>
                  <a:srgbClr val="FFFF00"/>
                </a:highlight>
              </a:rPr>
              <a:t>forget gate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384779-262D-5340-972C-4BAB2E752CED}"/>
              </a:ext>
            </a:extLst>
          </p:cNvPr>
          <p:cNvSpPr/>
          <p:nvPr/>
        </p:nvSpPr>
        <p:spPr>
          <a:xfrm>
            <a:off x="7445053" y="4584286"/>
            <a:ext cx="6238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FF0000"/>
                </a:highlight>
              </a:rPr>
              <a:t>forget gate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48085A-A335-004E-963B-D0C38DA8865D}"/>
              </a:ext>
            </a:extLst>
          </p:cNvPr>
          <p:cNvSpPr txBox="1"/>
          <p:nvPr/>
        </p:nvSpPr>
        <p:spPr>
          <a:xfrm>
            <a:off x="9462054" y="2172633"/>
            <a:ext cx="267137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Note that for the </a:t>
            </a:r>
            <a:r>
              <a:rPr lang="en-US" sz="1100" u="sng" dirty="0">
                <a:solidFill>
                  <a:schemeClr val="bg1"/>
                </a:solidFill>
              </a:rPr>
              <a:t>input</a:t>
            </a:r>
            <a:r>
              <a:rPr lang="en-US" sz="1100" dirty="0">
                <a:solidFill>
                  <a:schemeClr val="bg1"/>
                </a:solidFill>
              </a:rPr>
              <a:t> or </a:t>
            </a:r>
            <a:r>
              <a:rPr lang="en-US" sz="1100" u="sng" dirty="0">
                <a:solidFill>
                  <a:schemeClr val="bg1"/>
                </a:solidFill>
              </a:rPr>
              <a:t>output</a:t>
            </a:r>
            <a:r>
              <a:rPr lang="en-US" sz="1100" dirty="0">
                <a:solidFill>
                  <a:schemeClr val="bg1"/>
                </a:solidFill>
              </a:rPr>
              <a:t> gates, we only controls whether the updated neurons for this timestep will be remembered (or used), however, for the </a:t>
            </a:r>
            <a:r>
              <a:rPr lang="en-US" sz="1100" u="sng" dirty="0">
                <a:solidFill>
                  <a:schemeClr val="bg1"/>
                </a:solidFill>
              </a:rPr>
              <a:t>forget</a:t>
            </a:r>
            <a:r>
              <a:rPr lang="en-US" sz="1100" dirty="0">
                <a:solidFill>
                  <a:schemeClr val="bg1"/>
                </a:solidFill>
              </a:rPr>
              <a:t> gate, if it is “on”, then any previous learnt memory will be erased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6664D8-A83D-4B4C-B842-6D5EC1E2E6C2}"/>
              </a:ext>
            </a:extLst>
          </p:cNvPr>
          <p:cNvSpPr txBox="1"/>
          <p:nvPr/>
        </p:nvSpPr>
        <p:spPr>
          <a:xfrm>
            <a:off x="149967" y="166241"/>
            <a:ext cx="46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difference between Simple RNN and LSTM</a:t>
            </a:r>
          </a:p>
        </p:txBody>
      </p:sp>
    </p:spTree>
    <p:extLst>
      <p:ext uri="{BB962C8B-B14F-4D97-AF65-F5344CB8AC3E}">
        <p14:creationId xmlns:p14="http://schemas.microsoft.com/office/powerpoint/2010/main" val="290432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7B541E75-85B9-7248-9CBE-DE98509BDAC2}"/>
              </a:ext>
            </a:extLst>
          </p:cNvPr>
          <p:cNvSpPr/>
          <p:nvPr/>
        </p:nvSpPr>
        <p:spPr>
          <a:xfrm>
            <a:off x="562755" y="362006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0227383-C9DB-154A-9472-B36B1A3A919F}"/>
              </a:ext>
            </a:extLst>
          </p:cNvPr>
          <p:cNvSpPr/>
          <p:nvPr/>
        </p:nvSpPr>
        <p:spPr>
          <a:xfrm>
            <a:off x="1556403" y="362006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D222FA5-148C-FE4E-8406-37CBBCE1F38E}"/>
              </a:ext>
            </a:extLst>
          </p:cNvPr>
          <p:cNvSpPr/>
          <p:nvPr/>
        </p:nvSpPr>
        <p:spPr>
          <a:xfrm>
            <a:off x="562755" y="269828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1F4D1C1-5C6C-774F-9053-7C770F17D397}"/>
                  </a:ext>
                </a:extLst>
              </p:cNvPr>
              <p:cNvSpPr txBox="1"/>
              <p:nvPr/>
            </p:nvSpPr>
            <p:spPr>
              <a:xfrm>
                <a:off x="658448" y="2755389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1F4D1C1-5C6C-774F-9053-7C770F17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8" y="2755389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B6EC7F1-9068-B943-A0F8-CD6E03E2591D}"/>
              </a:ext>
            </a:extLst>
          </p:cNvPr>
          <p:cNvSpPr/>
          <p:nvPr/>
        </p:nvSpPr>
        <p:spPr>
          <a:xfrm>
            <a:off x="1556403" y="269140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5DA828-6B86-5248-9B30-F7D28BEA0A15}"/>
              </a:ext>
            </a:extLst>
          </p:cNvPr>
          <p:cNvSpPr/>
          <p:nvPr/>
        </p:nvSpPr>
        <p:spPr>
          <a:xfrm>
            <a:off x="1060061" y="1736647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C354F0-D1A5-A747-AC69-BCB61869D5B9}"/>
              </a:ext>
            </a:extLst>
          </p:cNvPr>
          <p:cNvCxnSpPr>
            <a:cxnSpLocks/>
            <a:stCxn id="66" idx="0"/>
            <a:endCxn id="68" idx="4"/>
          </p:cNvCxnSpPr>
          <p:nvPr/>
        </p:nvCxnSpPr>
        <p:spPr>
          <a:xfrm flipV="1">
            <a:off x="811408" y="3195588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8F3375-751A-7743-8D6E-AF7509CDABCC}"/>
              </a:ext>
            </a:extLst>
          </p:cNvPr>
          <p:cNvCxnSpPr>
            <a:cxnSpLocks/>
            <a:stCxn id="66" idx="0"/>
            <a:endCxn id="70" idx="4"/>
          </p:cNvCxnSpPr>
          <p:nvPr/>
        </p:nvCxnSpPr>
        <p:spPr>
          <a:xfrm flipV="1">
            <a:off x="811408" y="3188709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70F3F0-F472-0947-A330-F20C30CD1021}"/>
              </a:ext>
            </a:extLst>
          </p:cNvPr>
          <p:cNvCxnSpPr>
            <a:cxnSpLocks/>
            <a:stCxn id="67" idx="0"/>
            <a:endCxn id="70" idx="4"/>
          </p:cNvCxnSpPr>
          <p:nvPr/>
        </p:nvCxnSpPr>
        <p:spPr>
          <a:xfrm flipV="1">
            <a:off x="1805056" y="3188709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B74B2E-BDD3-0A45-BF06-FEB5E20E476A}"/>
              </a:ext>
            </a:extLst>
          </p:cNvPr>
          <p:cNvCxnSpPr>
            <a:cxnSpLocks/>
          </p:cNvCxnSpPr>
          <p:nvPr/>
        </p:nvCxnSpPr>
        <p:spPr>
          <a:xfrm flipH="1" flipV="1">
            <a:off x="811408" y="3195588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36185A-7D19-0E4F-BD43-E7C74928439C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1308714" y="2233953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C1FFD0-3AEC-2445-B327-59EA213CB806}"/>
              </a:ext>
            </a:extLst>
          </p:cNvPr>
          <p:cNvCxnSpPr>
            <a:cxnSpLocks/>
            <a:stCxn id="68" idx="0"/>
            <a:endCxn id="71" idx="4"/>
          </p:cNvCxnSpPr>
          <p:nvPr/>
        </p:nvCxnSpPr>
        <p:spPr>
          <a:xfrm flipV="1">
            <a:off x="811408" y="2233953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D7CE936-4496-0B42-BBEA-3719463EC255}"/>
              </a:ext>
            </a:extLst>
          </p:cNvPr>
          <p:cNvSpPr/>
          <p:nvPr/>
        </p:nvSpPr>
        <p:spPr>
          <a:xfrm>
            <a:off x="2571041" y="2722962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6BB60F-8E1C-E648-BC65-52094229ACD4}"/>
              </a:ext>
            </a:extLst>
          </p:cNvPr>
          <p:cNvSpPr/>
          <p:nvPr/>
        </p:nvSpPr>
        <p:spPr>
          <a:xfrm>
            <a:off x="3582524" y="2697451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D1A91212-075A-9244-B8BE-BAAC41B51E97}"/>
              </a:ext>
            </a:extLst>
          </p:cNvPr>
          <p:cNvSpPr/>
          <p:nvPr/>
        </p:nvSpPr>
        <p:spPr>
          <a:xfrm>
            <a:off x="955640" y="2448876"/>
            <a:ext cx="1881889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DDC8FDA0-500B-CF47-B6D7-6A3DB5CE442F}"/>
              </a:ext>
            </a:extLst>
          </p:cNvPr>
          <p:cNvSpPr/>
          <p:nvPr/>
        </p:nvSpPr>
        <p:spPr>
          <a:xfrm>
            <a:off x="1981946" y="2601276"/>
            <a:ext cx="1898141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4EEFD6A-7182-B642-9EF2-67CFEFDC3E83}"/>
                  </a:ext>
                </a:extLst>
              </p:cNvPr>
              <p:cNvSpPr txBox="1"/>
              <p:nvPr/>
            </p:nvSpPr>
            <p:spPr>
              <a:xfrm>
                <a:off x="1640564" y="274320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4EEFD6A-7182-B642-9EF2-67CFEFDC3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64" y="2743200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FA15ADAF-A1D5-B443-A299-5492640C44EB}"/>
              </a:ext>
            </a:extLst>
          </p:cNvPr>
          <p:cNvSpPr/>
          <p:nvPr/>
        </p:nvSpPr>
        <p:spPr>
          <a:xfrm>
            <a:off x="2395091" y="2313432"/>
            <a:ext cx="1898142" cy="109728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C7C2774-FC32-B04D-AEA4-7EA2A5CE643D}"/>
              </a:ext>
            </a:extLst>
          </p:cNvPr>
          <p:cNvSpPr/>
          <p:nvPr/>
        </p:nvSpPr>
        <p:spPr>
          <a:xfrm>
            <a:off x="2147559" y="2793981"/>
            <a:ext cx="326477" cy="2541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A836DB32-C13D-904C-9CF6-8B81335476C6}"/>
              </a:ext>
            </a:extLst>
          </p:cNvPr>
          <p:cNvSpPr/>
          <p:nvPr/>
        </p:nvSpPr>
        <p:spPr>
          <a:xfrm>
            <a:off x="4201156" y="2819872"/>
            <a:ext cx="326477" cy="2541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70FE31-DFEB-F140-8460-7F2E04838437}"/>
              </a:ext>
            </a:extLst>
          </p:cNvPr>
          <p:cNvSpPr txBox="1"/>
          <p:nvPr/>
        </p:nvSpPr>
        <p:spPr>
          <a:xfrm>
            <a:off x="3304307" y="225956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FA22EC-9870-3F43-90AD-7556977F1582}"/>
              </a:ext>
            </a:extLst>
          </p:cNvPr>
          <p:cNvSpPr txBox="1"/>
          <p:nvPr/>
        </p:nvSpPr>
        <p:spPr>
          <a:xfrm>
            <a:off x="1971623" y="3333362"/>
            <a:ext cx="985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Input</a:t>
            </a:r>
            <a:r>
              <a:rPr lang="en-US" sz="1200" dirty="0">
                <a:solidFill>
                  <a:srgbClr val="FF0000"/>
                </a:solidFill>
              </a:rPr>
              <a:t>: Updated values from neurons/hidden layers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6DF404-53A5-8E4E-B1B9-042F7F57B1B4}"/>
              </a:ext>
            </a:extLst>
          </p:cNvPr>
          <p:cNvSpPr txBox="1"/>
          <p:nvPr/>
        </p:nvSpPr>
        <p:spPr>
          <a:xfrm>
            <a:off x="4048035" y="3409548"/>
            <a:ext cx="9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Output</a:t>
            </a:r>
            <a:r>
              <a:rPr lang="en-US" sz="1200" dirty="0">
                <a:solidFill>
                  <a:srgbClr val="FF0000"/>
                </a:solidFill>
              </a:rPr>
              <a:t>: used by next time step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46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difference between Simple RNN and LSTM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9823FA-D1AF-3E4E-BAB0-EEEA417BC452}"/>
              </a:ext>
            </a:extLst>
          </p:cNvPr>
          <p:cNvSpPr txBox="1"/>
          <p:nvPr/>
        </p:nvSpPr>
        <p:spPr>
          <a:xfrm>
            <a:off x="484713" y="4505055"/>
            <a:ext cx="437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RNN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“1” input to be stored in the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“1” output to be used by next time step of RNN (or other parts of network)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41E991A-FFC0-A043-BE65-A78BA254EEF9}"/>
              </a:ext>
            </a:extLst>
          </p:cNvPr>
          <p:cNvSpPr/>
          <p:nvPr/>
        </p:nvSpPr>
        <p:spPr>
          <a:xfrm>
            <a:off x="5508095" y="3699540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CAD1EF-534E-2C4F-A06B-54335754F330}"/>
              </a:ext>
            </a:extLst>
          </p:cNvPr>
          <p:cNvSpPr/>
          <p:nvPr/>
        </p:nvSpPr>
        <p:spPr>
          <a:xfrm>
            <a:off x="6501743" y="3699540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03AFD2-E303-8A4B-A4F6-C186C6D8CE4B}"/>
              </a:ext>
            </a:extLst>
          </p:cNvPr>
          <p:cNvSpPr/>
          <p:nvPr/>
        </p:nvSpPr>
        <p:spPr>
          <a:xfrm>
            <a:off x="5508095" y="277776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6D1CE41-B82B-2C48-AC96-E17056372CCB}"/>
                  </a:ext>
                </a:extLst>
              </p:cNvPr>
              <p:cNvSpPr txBox="1"/>
              <p:nvPr/>
            </p:nvSpPr>
            <p:spPr>
              <a:xfrm>
                <a:off x="5603788" y="283486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6D1CE41-B82B-2C48-AC96-E17056372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788" y="2834868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A152B838-1D43-464D-A24B-A954DCEC8B46}"/>
              </a:ext>
            </a:extLst>
          </p:cNvPr>
          <p:cNvSpPr/>
          <p:nvPr/>
        </p:nvSpPr>
        <p:spPr>
          <a:xfrm>
            <a:off x="6501743" y="277088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4527F42-347F-544D-927B-A72DED73FCEC}"/>
              </a:ext>
            </a:extLst>
          </p:cNvPr>
          <p:cNvSpPr/>
          <p:nvPr/>
        </p:nvSpPr>
        <p:spPr>
          <a:xfrm>
            <a:off x="6005401" y="1816126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8AC1B23-737D-074A-A3E6-F8D2AEEE8558}"/>
              </a:ext>
            </a:extLst>
          </p:cNvPr>
          <p:cNvCxnSpPr>
            <a:stCxn id="90" idx="0"/>
            <a:endCxn id="92" idx="4"/>
          </p:cNvCxnSpPr>
          <p:nvPr/>
        </p:nvCxnSpPr>
        <p:spPr>
          <a:xfrm flipV="1">
            <a:off x="5756748" y="3275067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E24EDE-14BD-D948-920E-89B2A1232EE6}"/>
              </a:ext>
            </a:extLst>
          </p:cNvPr>
          <p:cNvCxnSpPr>
            <a:cxnSpLocks/>
            <a:stCxn id="90" idx="0"/>
            <a:endCxn id="94" idx="4"/>
          </p:cNvCxnSpPr>
          <p:nvPr/>
        </p:nvCxnSpPr>
        <p:spPr>
          <a:xfrm flipV="1">
            <a:off x="5756748" y="3268188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DC7ED9F-A7C0-624F-9105-9E531CFEFBC8}"/>
              </a:ext>
            </a:extLst>
          </p:cNvPr>
          <p:cNvCxnSpPr>
            <a:cxnSpLocks/>
            <a:stCxn id="91" idx="0"/>
            <a:endCxn id="94" idx="4"/>
          </p:cNvCxnSpPr>
          <p:nvPr/>
        </p:nvCxnSpPr>
        <p:spPr>
          <a:xfrm flipV="1">
            <a:off x="6750396" y="3268188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8C2FD75-CFA0-7647-AA09-27B0F496A3C4}"/>
              </a:ext>
            </a:extLst>
          </p:cNvPr>
          <p:cNvCxnSpPr>
            <a:cxnSpLocks/>
          </p:cNvCxnSpPr>
          <p:nvPr/>
        </p:nvCxnSpPr>
        <p:spPr>
          <a:xfrm flipH="1" flipV="1">
            <a:off x="5756748" y="3275067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1BDC80B-F37E-3244-957A-7609D8B58823}"/>
              </a:ext>
            </a:extLst>
          </p:cNvPr>
          <p:cNvCxnSpPr>
            <a:cxnSpLocks/>
            <a:stCxn id="94" idx="0"/>
            <a:endCxn id="95" idx="4"/>
          </p:cNvCxnSpPr>
          <p:nvPr/>
        </p:nvCxnSpPr>
        <p:spPr>
          <a:xfrm flipH="1" flipV="1">
            <a:off x="6254054" y="2313432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1033E32-BB7B-AA45-80AE-A52241F9203B}"/>
              </a:ext>
            </a:extLst>
          </p:cNvPr>
          <p:cNvCxnSpPr>
            <a:cxnSpLocks/>
            <a:stCxn id="92" idx="0"/>
            <a:endCxn id="95" idx="4"/>
          </p:cNvCxnSpPr>
          <p:nvPr/>
        </p:nvCxnSpPr>
        <p:spPr>
          <a:xfrm flipV="1">
            <a:off x="5756748" y="2313432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98CE49B-5134-E64D-B9CA-DBCD5C4A17B0}"/>
              </a:ext>
            </a:extLst>
          </p:cNvPr>
          <p:cNvSpPr/>
          <p:nvPr/>
        </p:nvSpPr>
        <p:spPr>
          <a:xfrm>
            <a:off x="7516381" y="2802441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C78064E-D279-7E4B-B47F-FB0637A6FAB6}"/>
              </a:ext>
            </a:extLst>
          </p:cNvPr>
          <p:cNvSpPr/>
          <p:nvPr/>
        </p:nvSpPr>
        <p:spPr>
          <a:xfrm>
            <a:off x="8527864" y="2776930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31A4889-DBFE-9046-B19E-A036E44A4AE6}"/>
              </a:ext>
            </a:extLst>
          </p:cNvPr>
          <p:cNvSpPr/>
          <p:nvPr/>
        </p:nvSpPr>
        <p:spPr>
          <a:xfrm>
            <a:off x="5900980" y="2330818"/>
            <a:ext cx="1881889" cy="441081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951D0E68-55CC-8F4B-B266-6D12AAE5B7E1}"/>
              </a:ext>
            </a:extLst>
          </p:cNvPr>
          <p:cNvSpPr/>
          <p:nvPr/>
        </p:nvSpPr>
        <p:spPr>
          <a:xfrm>
            <a:off x="6927286" y="2444583"/>
            <a:ext cx="1849231" cy="340392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E0D2223-854A-DC4A-8426-E4ED6134800A}"/>
                  </a:ext>
                </a:extLst>
              </p:cNvPr>
              <p:cNvSpPr txBox="1"/>
              <p:nvPr/>
            </p:nvSpPr>
            <p:spPr>
              <a:xfrm>
                <a:off x="6585904" y="2822679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E0D2223-854A-DC4A-8426-E4ED61348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904" y="2822679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3089B47E-1935-CC4B-ADBA-C707E0703ACB}"/>
              </a:ext>
            </a:extLst>
          </p:cNvPr>
          <p:cNvSpPr/>
          <p:nvPr/>
        </p:nvSpPr>
        <p:spPr>
          <a:xfrm>
            <a:off x="7046595" y="2244943"/>
            <a:ext cx="576072" cy="38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gate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4C6DE2B-2FB0-2A44-B43E-162CC54393FA}"/>
              </a:ext>
            </a:extLst>
          </p:cNvPr>
          <p:cNvSpPr/>
          <p:nvPr/>
        </p:nvSpPr>
        <p:spPr>
          <a:xfrm>
            <a:off x="7927101" y="2250830"/>
            <a:ext cx="576072" cy="387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gate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DC77F614-E64D-5D43-954B-526931881DCC}"/>
              </a:ext>
            </a:extLst>
          </p:cNvPr>
          <p:cNvSpPr/>
          <p:nvPr/>
        </p:nvSpPr>
        <p:spPr>
          <a:xfrm>
            <a:off x="7782974" y="3299445"/>
            <a:ext cx="2400945" cy="280577"/>
          </a:xfrm>
          <a:custGeom>
            <a:avLst/>
            <a:gdLst>
              <a:gd name="connsiteX0" fmla="*/ 0 w 2340864"/>
              <a:gd name="connsiteY0" fmla="*/ 0 h 393381"/>
              <a:gd name="connsiteX1" fmla="*/ 896112 w 2340864"/>
              <a:gd name="connsiteY1" fmla="*/ 384048 h 393381"/>
              <a:gd name="connsiteX2" fmla="*/ 1773936 w 2340864"/>
              <a:gd name="connsiteY2" fmla="*/ 256032 h 393381"/>
              <a:gd name="connsiteX3" fmla="*/ 2340864 w 2340864"/>
              <a:gd name="connsiteY3" fmla="*/ 45720 h 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93381">
                <a:moveTo>
                  <a:pt x="0" y="0"/>
                </a:moveTo>
                <a:cubicBezTo>
                  <a:pt x="300228" y="170688"/>
                  <a:pt x="600456" y="341376"/>
                  <a:pt x="896112" y="384048"/>
                </a:cubicBezTo>
                <a:cubicBezTo>
                  <a:pt x="1191768" y="426720"/>
                  <a:pt x="1533144" y="312420"/>
                  <a:pt x="1773936" y="256032"/>
                </a:cubicBezTo>
                <a:cubicBezTo>
                  <a:pt x="2014728" y="199644"/>
                  <a:pt x="2177796" y="122682"/>
                  <a:pt x="2340864" y="457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42E8A234-DE0C-5C49-AF22-2A65B25DE501}"/>
              </a:ext>
            </a:extLst>
          </p:cNvPr>
          <p:cNvSpPr/>
          <p:nvPr/>
        </p:nvSpPr>
        <p:spPr>
          <a:xfrm>
            <a:off x="7731000" y="3280239"/>
            <a:ext cx="2838605" cy="452183"/>
          </a:xfrm>
          <a:custGeom>
            <a:avLst/>
            <a:gdLst>
              <a:gd name="connsiteX0" fmla="*/ 0 w 2340864"/>
              <a:gd name="connsiteY0" fmla="*/ 0 h 393381"/>
              <a:gd name="connsiteX1" fmla="*/ 896112 w 2340864"/>
              <a:gd name="connsiteY1" fmla="*/ 384048 h 393381"/>
              <a:gd name="connsiteX2" fmla="*/ 1773936 w 2340864"/>
              <a:gd name="connsiteY2" fmla="*/ 256032 h 393381"/>
              <a:gd name="connsiteX3" fmla="*/ 2340864 w 2340864"/>
              <a:gd name="connsiteY3" fmla="*/ 45720 h 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93381">
                <a:moveTo>
                  <a:pt x="0" y="0"/>
                </a:moveTo>
                <a:cubicBezTo>
                  <a:pt x="300228" y="170688"/>
                  <a:pt x="600456" y="341376"/>
                  <a:pt x="896112" y="384048"/>
                </a:cubicBezTo>
                <a:cubicBezTo>
                  <a:pt x="1191768" y="426720"/>
                  <a:pt x="1533144" y="312420"/>
                  <a:pt x="1773936" y="256032"/>
                </a:cubicBezTo>
                <a:cubicBezTo>
                  <a:pt x="2014728" y="199644"/>
                  <a:pt x="2177796" y="122682"/>
                  <a:pt x="2340864" y="457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FABA6866-C31B-1842-BDB6-71DFDBB39CA7}"/>
              </a:ext>
            </a:extLst>
          </p:cNvPr>
          <p:cNvSpPr/>
          <p:nvPr/>
        </p:nvSpPr>
        <p:spPr>
          <a:xfrm>
            <a:off x="8779671" y="3226293"/>
            <a:ext cx="1243584" cy="207883"/>
          </a:xfrm>
          <a:custGeom>
            <a:avLst/>
            <a:gdLst>
              <a:gd name="connsiteX0" fmla="*/ 0 w 1243584"/>
              <a:gd name="connsiteY0" fmla="*/ 54864 h 207883"/>
              <a:gd name="connsiteX1" fmla="*/ 365760 w 1243584"/>
              <a:gd name="connsiteY1" fmla="*/ 201168 h 207883"/>
              <a:gd name="connsiteX2" fmla="*/ 896112 w 1243584"/>
              <a:gd name="connsiteY2" fmla="*/ 164592 h 207883"/>
              <a:gd name="connsiteX3" fmla="*/ 1243584 w 1243584"/>
              <a:gd name="connsiteY3" fmla="*/ 0 h 2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584" h="207883">
                <a:moveTo>
                  <a:pt x="0" y="54864"/>
                </a:moveTo>
                <a:cubicBezTo>
                  <a:pt x="108204" y="118872"/>
                  <a:pt x="216408" y="182880"/>
                  <a:pt x="365760" y="201168"/>
                </a:cubicBezTo>
                <a:cubicBezTo>
                  <a:pt x="515112" y="219456"/>
                  <a:pt x="749808" y="198120"/>
                  <a:pt x="896112" y="164592"/>
                </a:cubicBezTo>
                <a:cubicBezTo>
                  <a:pt x="1042416" y="131064"/>
                  <a:pt x="1143000" y="65532"/>
                  <a:pt x="1243584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B8AF4E2-8AF5-6449-8AF8-2A0B60FEDF82}"/>
              </a:ext>
            </a:extLst>
          </p:cNvPr>
          <p:cNvSpPr/>
          <p:nvPr/>
        </p:nvSpPr>
        <p:spPr>
          <a:xfrm>
            <a:off x="8825427" y="3204200"/>
            <a:ext cx="1443554" cy="229976"/>
          </a:xfrm>
          <a:custGeom>
            <a:avLst/>
            <a:gdLst>
              <a:gd name="connsiteX0" fmla="*/ 0 w 1243584"/>
              <a:gd name="connsiteY0" fmla="*/ 54864 h 207883"/>
              <a:gd name="connsiteX1" fmla="*/ 365760 w 1243584"/>
              <a:gd name="connsiteY1" fmla="*/ 201168 h 207883"/>
              <a:gd name="connsiteX2" fmla="*/ 896112 w 1243584"/>
              <a:gd name="connsiteY2" fmla="*/ 164592 h 207883"/>
              <a:gd name="connsiteX3" fmla="*/ 1243584 w 1243584"/>
              <a:gd name="connsiteY3" fmla="*/ 0 h 2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584" h="207883">
                <a:moveTo>
                  <a:pt x="0" y="54864"/>
                </a:moveTo>
                <a:cubicBezTo>
                  <a:pt x="108204" y="118872"/>
                  <a:pt x="216408" y="182880"/>
                  <a:pt x="365760" y="201168"/>
                </a:cubicBezTo>
                <a:cubicBezTo>
                  <a:pt x="515112" y="219456"/>
                  <a:pt x="749808" y="198120"/>
                  <a:pt x="896112" y="164592"/>
                </a:cubicBezTo>
                <a:cubicBezTo>
                  <a:pt x="1042416" y="131064"/>
                  <a:pt x="1143000" y="65532"/>
                  <a:pt x="1243584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A95873E-34C6-9040-8684-01A9E4095DDC}"/>
              </a:ext>
            </a:extLst>
          </p:cNvPr>
          <p:cNvSpPr txBox="1"/>
          <p:nvPr/>
        </p:nvSpPr>
        <p:spPr>
          <a:xfrm>
            <a:off x="10756703" y="297336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88C964-A598-5B4A-81FA-810C4453970E}"/>
              </a:ext>
            </a:extLst>
          </p:cNvPr>
          <p:cNvSpPr/>
          <p:nvPr/>
        </p:nvSpPr>
        <p:spPr>
          <a:xfrm>
            <a:off x="9201677" y="3019534"/>
            <a:ext cx="623889" cy="387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gate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144A35A-A04D-2F43-A568-76027A606F24}"/>
              </a:ext>
            </a:extLst>
          </p:cNvPr>
          <p:cNvSpPr/>
          <p:nvPr/>
        </p:nvSpPr>
        <p:spPr>
          <a:xfrm>
            <a:off x="8862266" y="3624134"/>
            <a:ext cx="646638" cy="38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gate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9594F65-8EAC-974D-B42D-38F3512B45C7}"/>
              </a:ext>
            </a:extLst>
          </p:cNvPr>
          <p:cNvCxnSpPr>
            <a:cxnSpLocks/>
          </p:cNvCxnSpPr>
          <p:nvPr/>
        </p:nvCxnSpPr>
        <p:spPr>
          <a:xfrm flipH="1">
            <a:off x="7666982" y="3216327"/>
            <a:ext cx="196102" cy="1961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5C87C40-CFB0-BE4C-89A7-7B1B681848AA}"/>
              </a:ext>
            </a:extLst>
          </p:cNvPr>
          <p:cNvCxnSpPr>
            <a:cxnSpLocks/>
          </p:cNvCxnSpPr>
          <p:nvPr/>
        </p:nvCxnSpPr>
        <p:spPr>
          <a:xfrm flipH="1" flipV="1">
            <a:off x="7666982" y="3216327"/>
            <a:ext cx="196101" cy="1961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32631C-3684-D843-943A-3871610CC917}"/>
              </a:ext>
            </a:extLst>
          </p:cNvPr>
          <p:cNvCxnSpPr>
            <a:cxnSpLocks/>
          </p:cNvCxnSpPr>
          <p:nvPr/>
        </p:nvCxnSpPr>
        <p:spPr>
          <a:xfrm flipH="1">
            <a:off x="8681617" y="3183520"/>
            <a:ext cx="196102" cy="19610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57267B-168A-684C-AAB9-3F3E6CF15160}"/>
              </a:ext>
            </a:extLst>
          </p:cNvPr>
          <p:cNvCxnSpPr>
            <a:cxnSpLocks/>
          </p:cNvCxnSpPr>
          <p:nvPr/>
        </p:nvCxnSpPr>
        <p:spPr>
          <a:xfrm flipH="1" flipV="1">
            <a:off x="8681617" y="3183520"/>
            <a:ext cx="196101" cy="19610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6F0171F-4438-2246-A0E5-72DDD4A2849E}"/>
              </a:ext>
            </a:extLst>
          </p:cNvPr>
          <p:cNvSpPr/>
          <p:nvPr/>
        </p:nvSpPr>
        <p:spPr>
          <a:xfrm>
            <a:off x="8170331" y="3038493"/>
            <a:ext cx="6238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ighlight>
                  <a:srgbClr val="FFFF00"/>
                </a:highlight>
              </a:rPr>
              <a:t>forget gate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4C964FA-F6C5-0D4E-82AF-04144387AFA0}"/>
              </a:ext>
            </a:extLst>
          </p:cNvPr>
          <p:cNvSpPr/>
          <p:nvPr/>
        </p:nvSpPr>
        <p:spPr>
          <a:xfrm>
            <a:off x="7133301" y="3089932"/>
            <a:ext cx="6238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FF0000"/>
                </a:highlight>
              </a:rPr>
              <a:t>forget gate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97C3BB-A72A-864D-B347-BAFC3B5588B6}"/>
              </a:ext>
            </a:extLst>
          </p:cNvPr>
          <p:cNvSpPr/>
          <p:nvPr/>
        </p:nvSpPr>
        <p:spPr>
          <a:xfrm>
            <a:off x="7030256" y="2029968"/>
            <a:ext cx="2926837" cy="2087399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3689AB5-7CFE-2F4A-AAC8-B19B223664BA}"/>
              </a:ext>
            </a:extLst>
          </p:cNvPr>
          <p:cNvSpPr txBox="1"/>
          <p:nvPr/>
        </p:nvSpPr>
        <p:spPr>
          <a:xfrm>
            <a:off x="8984507" y="2009297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A5084842-59D6-A946-8C1D-15116B92E3AE}"/>
              </a:ext>
            </a:extLst>
          </p:cNvPr>
          <p:cNvSpPr/>
          <p:nvPr/>
        </p:nvSpPr>
        <p:spPr>
          <a:xfrm>
            <a:off x="6686620" y="2268103"/>
            <a:ext cx="326477" cy="2541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BD6A44B-2BFB-8548-9685-5BDE0E34D242}"/>
              </a:ext>
            </a:extLst>
          </p:cNvPr>
          <p:cNvSpPr txBox="1"/>
          <p:nvPr/>
        </p:nvSpPr>
        <p:spPr>
          <a:xfrm>
            <a:off x="6063702" y="1172397"/>
            <a:ext cx="985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Input</a:t>
            </a:r>
            <a:r>
              <a:rPr lang="en-US" sz="1200" dirty="0">
                <a:solidFill>
                  <a:srgbClr val="FF0000"/>
                </a:solidFill>
              </a:rPr>
              <a:t>: Updated values from neurons/hidden layers</a:t>
            </a:r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3CF9A332-7976-264D-87E6-3E16E3AB5D39}"/>
              </a:ext>
            </a:extLst>
          </p:cNvPr>
          <p:cNvSpPr/>
          <p:nvPr/>
        </p:nvSpPr>
        <p:spPr>
          <a:xfrm rot="5400000">
            <a:off x="7240194" y="1874007"/>
            <a:ext cx="326477" cy="2541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E971AD-1C76-AA41-9043-15D0B5EB7B22}"/>
              </a:ext>
            </a:extLst>
          </p:cNvPr>
          <p:cNvSpPr txBox="1"/>
          <p:nvPr/>
        </p:nvSpPr>
        <p:spPr>
          <a:xfrm>
            <a:off x="7046878" y="1113690"/>
            <a:ext cx="9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Input</a:t>
            </a:r>
            <a:r>
              <a:rPr lang="en-US" sz="1200" dirty="0">
                <a:solidFill>
                  <a:srgbClr val="FF0000"/>
                </a:solidFill>
              </a:rPr>
              <a:t>: Signal control input gate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4F0A409C-3D34-BF4D-870F-9A713E0D2A7A}"/>
              </a:ext>
            </a:extLst>
          </p:cNvPr>
          <p:cNvSpPr/>
          <p:nvPr/>
        </p:nvSpPr>
        <p:spPr>
          <a:xfrm rot="3569694">
            <a:off x="7713493" y="1888734"/>
            <a:ext cx="326477" cy="2541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E0F06B-EEFC-6149-8FA3-25EC2FFD174F}"/>
              </a:ext>
            </a:extLst>
          </p:cNvPr>
          <p:cNvSpPr txBox="1"/>
          <p:nvPr/>
        </p:nvSpPr>
        <p:spPr>
          <a:xfrm>
            <a:off x="7471041" y="3840399"/>
            <a:ext cx="9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Input</a:t>
            </a:r>
            <a:r>
              <a:rPr lang="en-US" sz="1200" dirty="0">
                <a:solidFill>
                  <a:srgbClr val="FF0000"/>
                </a:solidFill>
              </a:rPr>
              <a:t>: Signal control forget gate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6579E327-A177-0E42-B798-8A13B713736F}"/>
              </a:ext>
            </a:extLst>
          </p:cNvPr>
          <p:cNvSpPr/>
          <p:nvPr/>
        </p:nvSpPr>
        <p:spPr>
          <a:xfrm rot="14426133">
            <a:off x="7477388" y="3553956"/>
            <a:ext cx="326477" cy="254126"/>
          </a:xfrm>
          <a:prstGeom prst="rightArrow">
            <a:avLst>
              <a:gd name="adj1" fmla="val 50000"/>
              <a:gd name="adj2" fmla="val 406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392E2650-DAC3-5041-9C09-9C6B1082AF35}"/>
              </a:ext>
            </a:extLst>
          </p:cNvPr>
          <p:cNvSpPr/>
          <p:nvPr/>
        </p:nvSpPr>
        <p:spPr>
          <a:xfrm rot="18644960">
            <a:off x="8124507" y="3471564"/>
            <a:ext cx="326477" cy="254126"/>
          </a:xfrm>
          <a:prstGeom prst="rightArrow">
            <a:avLst>
              <a:gd name="adj1" fmla="val 50000"/>
              <a:gd name="adj2" fmla="val 406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BD53B2-75C1-AA48-839C-C5ED6F47A169}"/>
              </a:ext>
            </a:extLst>
          </p:cNvPr>
          <p:cNvSpPr txBox="1"/>
          <p:nvPr/>
        </p:nvSpPr>
        <p:spPr>
          <a:xfrm>
            <a:off x="9851609" y="3731967"/>
            <a:ext cx="9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Input</a:t>
            </a:r>
            <a:r>
              <a:rPr lang="en-US" sz="1200" dirty="0">
                <a:solidFill>
                  <a:srgbClr val="FF0000"/>
                </a:solidFill>
              </a:rPr>
              <a:t>: Signal control output gate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A1A95C83-2FEC-5143-9A73-1552CFFD2BCD}"/>
              </a:ext>
            </a:extLst>
          </p:cNvPr>
          <p:cNvSpPr/>
          <p:nvPr/>
        </p:nvSpPr>
        <p:spPr>
          <a:xfrm rot="12052878">
            <a:off x="9542797" y="3751168"/>
            <a:ext cx="326477" cy="254126"/>
          </a:xfrm>
          <a:prstGeom prst="rightArrow">
            <a:avLst>
              <a:gd name="adj1" fmla="val 50000"/>
              <a:gd name="adj2" fmla="val 406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C675F952-84D9-314B-9E48-EA517E541AAE}"/>
              </a:ext>
            </a:extLst>
          </p:cNvPr>
          <p:cNvSpPr/>
          <p:nvPr/>
        </p:nvSpPr>
        <p:spPr>
          <a:xfrm rot="14201686">
            <a:off x="9760005" y="3446722"/>
            <a:ext cx="326477" cy="254126"/>
          </a:xfrm>
          <a:prstGeom prst="rightArrow">
            <a:avLst>
              <a:gd name="adj1" fmla="val 50000"/>
              <a:gd name="adj2" fmla="val 4069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D517FD83-A7A7-4C45-A058-05968D4C7E66}"/>
              </a:ext>
            </a:extLst>
          </p:cNvPr>
          <p:cNvSpPr/>
          <p:nvPr/>
        </p:nvSpPr>
        <p:spPr>
          <a:xfrm>
            <a:off x="9930855" y="3026830"/>
            <a:ext cx="326477" cy="2541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4BD85BF-3CC8-F441-8A1A-11653BB5ACDD}"/>
              </a:ext>
            </a:extLst>
          </p:cNvPr>
          <p:cNvSpPr txBox="1"/>
          <p:nvPr/>
        </p:nvSpPr>
        <p:spPr>
          <a:xfrm>
            <a:off x="10263973" y="2501306"/>
            <a:ext cx="9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Output</a:t>
            </a:r>
            <a:r>
              <a:rPr lang="en-US" sz="1200" dirty="0">
                <a:solidFill>
                  <a:srgbClr val="FF0000"/>
                </a:solidFill>
              </a:rPr>
              <a:t>: used by next time step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586001-2BFD-084F-800E-115BDD17C116}"/>
              </a:ext>
            </a:extLst>
          </p:cNvPr>
          <p:cNvSpPr txBox="1"/>
          <p:nvPr/>
        </p:nvSpPr>
        <p:spPr>
          <a:xfrm>
            <a:off x="6268978" y="4501197"/>
            <a:ext cx="437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LSTM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“4” input to be stored in the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“1” output to be used by next time step of LSTM (or other parts of network)</a:t>
            </a:r>
          </a:p>
        </p:txBody>
      </p:sp>
    </p:spTree>
    <p:extLst>
      <p:ext uri="{BB962C8B-B14F-4D97-AF65-F5344CB8AC3E}">
        <p14:creationId xmlns:p14="http://schemas.microsoft.com/office/powerpoint/2010/main" val="254803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/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239FBC7-94FD-464F-A7BE-6EAB393A964D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5D6611-4A1F-9042-90A9-18EB44F784F8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D1CC190-C8FC-E046-AE7A-957AAE150045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E940FB-D16A-5647-A231-8D816E25198E}"/>
              </a:ext>
            </a:extLst>
          </p:cNvPr>
          <p:cNvSpPr txBox="1"/>
          <p:nvPr/>
        </p:nvSpPr>
        <p:spPr>
          <a:xfrm>
            <a:off x="5916365" y="7914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A5911E-89AF-674A-8D58-8428BE1ECAF1}"/>
                  </a:ext>
                </a:extLst>
              </p:cNvPr>
              <p:cNvSpPr txBox="1"/>
              <p:nvPr/>
            </p:nvSpPr>
            <p:spPr>
              <a:xfrm>
                <a:off x="6261001" y="350907"/>
                <a:ext cx="5403562" cy="3161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Assuming that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input from external of this cell is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signal controls input gate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signal controls forget gate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signal controls output gate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represents the activation function for gates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represent the activation functions used for non-gate related activities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Also, before this cell, the memory already has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A5911E-89AF-674A-8D58-8428BE1EC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01" y="350907"/>
                <a:ext cx="5403562" cy="3161571"/>
              </a:xfrm>
              <a:prstGeom prst="rect">
                <a:avLst/>
              </a:prstGeom>
              <a:blipFill>
                <a:blip r:embed="rId13"/>
                <a:stretch>
                  <a:fillRect l="-703" t="-800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6E6A7A8-15DE-6E45-AE5D-9608C8EF7F6E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6E6A7A8-15DE-6E45-AE5D-9608C8EF7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B2E3CB-5D52-CF43-A21B-D8D878F94FC2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B2E3CB-5D52-CF43-A21B-D8D878F94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60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/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1FD175-8C42-924C-ACFE-CFDB401898F0}"/>
                  </a:ext>
                </a:extLst>
              </p:cNvPr>
              <p:cNvSpPr txBox="1"/>
              <p:nvPr/>
            </p:nvSpPr>
            <p:spPr>
              <a:xfrm>
                <a:off x="6261001" y="350907"/>
                <a:ext cx="5403562" cy="3161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Assuming that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input from external of this cell is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signal controls input gate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signal controls forget gate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signal controls output gate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represents the activation function for gates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represent the activation functions used for non-gate related activities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Also, before this cell, the memory already has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1FD175-8C42-924C-ACFE-CFDB4018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01" y="350907"/>
                <a:ext cx="5403562" cy="3161571"/>
              </a:xfrm>
              <a:prstGeom prst="rect">
                <a:avLst/>
              </a:prstGeom>
              <a:blipFill>
                <a:blip r:embed="rId11"/>
                <a:stretch>
                  <a:fillRect l="-703" t="-800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30A36A-B9E8-284E-9CCF-99DA3DF0C7C3}"/>
                  </a:ext>
                </a:extLst>
              </p:cNvPr>
              <p:cNvSpPr txBox="1"/>
              <p:nvPr/>
            </p:nvSpPr>
            <p:spPr>
              <a:xfrm>
                <a:off x="6258528" y="3902452"/>
                <a:ext cx="24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Apply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30A36A-B9E8-284E-9CCF-99DA3DF0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28" y="3902452"/>
                <a:ext cx="2433167" cy="369332"/>
              </a:xfrm>
              <a:prstGeom prst="rect">
                <a:avLst/>
              </a:prstGeom>
              <a:blipFill>
                <a:blip r:embed="rId12"/>
                <a:stretch>
                  <a:fillRect l="-207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C8349-9685-574E-948E-266883969254}"/>
              </a:ext>
            </a:extLst>
          </p:cNvPr>
          <p:cNvSpPr txBox="1"/>
          <p:nvPr/>
        </p:nvSpPr>
        <p:spPr>
          <a:xfrm>
            <a:off x="5916365" y="7914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E25962-049E-6B4E-A0CA-41BD77795653}"/>
              </a:ext>
            </a:extLst>
          </p:cNvPr>
          <p:cNvSpPr txBox="1"/>
          <p:nvPr/>
        </p:nvSpPr>
        <p:spPr>
          <a:xfrm>
            <a:off x="5872493" y="351994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2B57D8-6D3E-3449-9401-5A3B5E282FE0}"/>
                  </a:ext>
                </a:extLst>
              </p:cNvPr>
              <p:cNvSpPr txBox="1"/>
              <p:nvPr/>
            </p:nvSpPr>
            <p:spPr>
              <a:xfrm>
                <a:off x="6258528" y="4283206"/>
                <a:ext cx="5603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sigmoid function,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between 0 and 1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2B57D8-6D3E-3449-9401-5A3B5E282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28" y="4283206"/>
                <a:ext cx="5603088" cy="646331"/>
              </a:xfrm>
              <a:prstGeom prst="rect">
                <a:avLst/>
              </a:prstGeom>
              <a:blipFill>
                <a:blip r:embed="rId13"/>
                <a:stretch>
                  <a:fillRect l="-903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E4B68E-5A58-CA41-BDC8-61FE19835577}"/>
                  </a:ext>
                </a:extLst>
              </p:cNvPr>
              <p:cNvSpPr/>
              <p:nvPr/>
            </p:nvSpPr>
            <p:spPr>
              <a:xfrm>
                <a:off x="6258528" y="4947210"/>
                <a:ext cx="5032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Creating a multiplication product: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E4B68E-5A58-CA41-BDC8-61FE19835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528" y="4947210"/>
                <a:ext cx="5032275" cy="369332"/>
              </a:xfrm>
              <a:prstGeom prst="rect">
                <a:avLst/>
              </a:prstGeom>
              <a:blipFill>
                <a:blip r:embed="rId14"/>
                <a:stretch>
                  <a:fillRect l="-100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640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BD58BB-5E5D-1C4D-B73D-A1CA916E6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640625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D13CA26-4413-FA42-890D-D992BE40DDDE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D13CA26-4413-FA42-890D-D992BE40D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CD4939-D331-5845-8273-262298E4C828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CD4939-D331-5845-8273-262298E4C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5F85248-8594-CD48-8E30-2A589C1CB21A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5F85248-8594-CD48-8E30-2A589C1CB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92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41D733E9-BB53-9F47-B766-541A2BDDA8CC}"/>
              </a:ext>
            </a:extLst>
          </p:cNvPr>
          <p:cNvSpPr txBox="1"/>
          <p:nvPr/>
        </p:nvSpPr>
        <p:spPr>
          <a:xfrm>
            <a:off x="149967" y="166241"/>
            <a:ext cx="18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LSTM 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C222-A4BC-E34C-B85F-C786AC6172C2}"/>
              </a:ext>
            </a:extLst>
          </p:cNvPr>
          <p:cNvSpPr/>
          <p:nvPr/>
        </p:nvSpPr>
        <p:spPr>
          <a:xfrm>
            <a:off x="1366737" y="1463040"/>
            <a:ext cx="3072384" cy="416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8CB206-9FF5-0F49-91E0-2355E4D075BB}"/>
              </a:ext>
            </a:extLst>
          </p:cNvPr>
          <p:cNvSpPr/>
          <p:nvPr/>
        </p:nvSpPr>
        <p:spPr>
          <a:xfrm>
            <a:off x="1404189" y="428245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/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122F840-5075-A84B-9C0F-F8AF286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0" y="4334256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84F34250-4B81-9E47-B803-5D91C921830D}"/>
              </a:ext>
            </a:extLst>
          </p:cNvPr>
          <p:cNvSpPr/>
          <p:nvPr/>
        </p:nvSpPr>
        <p:spPr>
          <a:xfrm>
            <a:off x="2480133" y="5068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653B47-79F9-7A49-9BC7-E4D2CC2DF73D}"/>
              </a:ext>
            </a:extLst>
          </p:cNvPr>
          <p:cNvSpPr/>
          <p:nvPr/>
        </p:nvSpPr>
        <p:spPr>
          <a:xfrm>
            <a:off x="2178555" y="2994660"/>
            <a:ext cx="1107061" cy="594360"/>
          </a:xfrm>
          <a:prstGeom prst="rect">
            <a:avLst/>
          </a:prstGeom>
          <a:solidFill>
            <a:srgbClr val="FFFF00">
              <a:alpha val="276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5AE271-8127-A948-B3F2-D96DA4292E6B}"/>
              </a:ext>
            </a:extLst>
          </p:cNvPr>
          <p:cNvSpPr/>
          <p:nvPr/>
        </p:nvSpPr>
        <p:spPr>
          <a:xfrm>
            <a:off x="3928272" y="30464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/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E4E508D-68D2-3846-BEC6-54F0BCE7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33" y="3098290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0A0D56F2-7D1E-944A-874C-F762983E0523}"/>
              </a:ext>
            </a:extLst>
          </p:cNvPr>
          <p:cNvSpPr/>
          <p:nvPr/>
        </p:nvSpPr>
        <p:spPr>
          <a:xfrm>
            <a:off x="2480133" y="207810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21920B-37B1-F949-AF3D-965DB99448C2}"/>
              </a:ext>
            </a:extLst>
          </p:cNvPr>
          <p:cNvSpPr/>
          <p:nvPr/>
        </p:nvSpPr>
        <p:spPr>
          <a:xfrm>
            <a:off x="1405702" y="149861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/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DC8AFDF-64B7-2F41-A3FD-3A136CF4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63" y="1550414"/>
                <a:ext cx="370935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F0BD0C-D7BE-684E-906A-03EBAB764963}"/>
              </a:ext>
            </a:extLst>
          </p:cNvPr>
          <p:cNvCxnSpPr>
            <a:cxnSpLocks/>
            <a:stCxn id="139" idx="0"/>
            <a:endCxn id="141" idx="2"/>
          </p:cNvCxnSpPr>
          <p:nvPr/>
        </p:nvCxnSpPr>
        <p:spPr>
          <a:xfrm flipV="1">
            <a:off x="2728786" y="3589020"/>
            <a:ext cx="3300" cy="1479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99F8B-133F-B844-8153-280DD2049383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1901495" y="4531112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124580-95FB-7B47-A829-E00F8C29B798}"/>
              </a:ext>
            </a:extLst>
          </p:cNvPr>
          <p:cNvCxnSpPr>
            <a:cxnSpLocks/>
          </p:cNvCxnSpPr>
          <p:nvPr/>
        </p:nvCxnSpPr>
        <p:spPr>
          <a:xfrm>
            <a:off x="1046697" y="4531112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FF2137-92D1-6943-B4D7-A308E9ABB7B4}"/>
              </a:ext>
            </a:extLst>
          </p:cNvPr>
          <p:cNvCxnSpPr>
            <a:cxnSpLocks/>
            <a:endCxn id="139" idx="4"/>
          </p:cNvCxnSpPr>
          <p:nvPr/>
        </p:nvCxnSpPr>
        <p:spPr>
          <a:xfrm flipV="1">
            <a:off x="2728786" y="5566149"/>
            <a:ext cx="0" cy="444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8F77ABD-A005-8143-8765-83BD8927509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2728786" y="2562338"/>
            <a:ext cx="3300" cy="432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46E164-A6C5-3543-A043-F2A42531B11B}"/>
              </a:ext>
            </a:extLst>
          </p:cNvPr>
          <p:cNvCxnSpPr>
            <a:cxnSpLocks/>
          </p:cNvCxnSpPr>
          <p:nvPr/>
        </p:nvCxnSpPr>
        <p:spPr>
          <a:xfrm>
            <a:off x="1046697" y="1748028"/>
            <a:ext cx="3574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D2E85-7DCF-9A4B-B871-76D0CF0C8A3C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728786" y="832105"/>
            <a:ext cx="0" cy="1246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69268B-5AF3-194A-9AE2-C1C920AA878F}"/>
              </a:ext>
            </a:extLst>
          </p:cNvPr>
          <p:cNvCxnSpPr>
            <a:cxnSpLocks/>
          </p:cNvCxnSpPr>
          <p:nvPr/>
        </p:nvCxnSpPr>
        <p:spPr>
          <a:xfrm>
            <a:off x="1901495" y="1740668"/>
            <a:ext cx="8272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4A6431-6AD5-9249-835A-605299AA58F8}"/>
              </a:ext>
            </a:extLst>
          </p:cNvPr>
          <p:cNvCxnSpPr>
            <a:cxnSpLocks/>
          </p:cNvCxnSpPr>
          <p:nvPr/>
        </p:nvCxnSpPr>
        <p:spPr>
          <a:xfrm>
            <a:off x="3285616" y="3127508"/>
            <a:ext cx="248249" cy="164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4EC0AC-8F50-9B44-BA84-C97ADC901257}"/>
              </a:ext>
            </a:extLst>
          </p:cNvPr>
          <p:cNvCxnSpPr>
            <a:cxnSpLocks/>
          </p:cNvCxnSpPr>
          <p:nvPr/>
        </p:nvCxnSpPr>
        <p:spPr>
          <a:xfrm flipH="1">
            <a:off x="3285616" y="3291840"/>
            <a:ext cx="248249" cy="212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5D58DE-C429-4843-BA74-C93463B5059F}"/>
              </a:ext>
            </a:extLst>
          </p:cNvPr>
          <p:cNvCxnSpPr>
            <a:cxnSpLocks/>
          </p:cNvCxnSpPr>
          <p:nvPr/>
        </p:nvCxnSpPr>
        <p:spPr>
          <a:xfrm flipH="1">
            <a:off x="3533865" y="3282956"/>
            <a:ext cx="3858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46D38E-C601-154C-B0C7-DC129CA17CD3}"/>
              </a:ext>
            </a:extLst>
          </p:cNvPr>
          <p:cNvSpPr txBox="1"/>
          <p:nvPr/>
        </p:nvSpPr>
        <p:spPr>
          <a:xfrm>
            <a:off x="1404189" y="4756218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Input gate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6C45882-BB3E-4742-BE60-A4607D6768C2}"/>
              </a:ext>
            </a:extLst>
          </p:cNvPr>
          <p:cNvSpPr txBox="1"/>
          <p:nvPr/>
        </p:nvSpPr>
        <p:spPr>
          <a:xfrm>
            <a:off x="3477919" y="357902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forget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2A016-8D8B-804A-BBF6-B9A9D179ADB2}"/>
              </a:ext>
            </a:extLst>
          </p:cNvPr>
          <p:cNvSpPr txBox="1"/>
          <p:nvPr/>
        </p:nvSpPr>
        <p:spPr>
          <a:xfrm>
            <a:off x="1387526" y="197610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gate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7AB10A-A6F7-2E40-8D81-BF40069AE4AC}"/>
              </a:ext>
            </a:extLst>
          </p:cNvPr>
          <p:cNvSpPr txBox="1"/>
          <p:nvPr/>
        </p:nvSpPr>
        <p:spPr>
          <a:xfrm>
            <a:off x="1883794" y="6016258"/>
            <a:ext cx="168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Updated values from neurons/hidden layers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B172D-45E4-5C49-BFF9-CC5A4CD4C303}"/>
              </a:ext>
            </a:extLst>
          </p:cNvPr>
          <p:cNvSpPr/>
          <p:nvPr/>
        </p:nvSpPr>
        <p:spPr>
          <a:xfrm>
            <a:off x="149967" y="4282459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input gate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C9EB524-5BA4-9043-9141-C9C5ECCB09DB}"/>
              </a:ext>
            </a:extLst>
          </p:cNvPr>
          <p:cNvSpPr/>
          <p:nvPr/>
        </p:nvSpPr>
        <p:spPr>
          <a:xfrm>
            <a:off x="180253" y="150424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output gate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78C77-4276-A743-86CA-500F0202F133}"/>
              </a:ext>
            </a:extLst>
          </p:cNvPr>
          <p:cNvSpPr/>
          <p:nvPr/>
        </p:nvSpPr>
        <p:spPr>
          <a:xfrm>
            <a:off x="2844365" y="693842"/>
            <a:ext cx="1199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used by next time step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/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031C50-0C44-2B46-A1AC-273EAB852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33" y="6047035"/>
                <a:ext cx="3794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A5BC5E-AFBE-FD4D-96AA-0748DEAB58ED}"/>
              </a:ext>
            </a:extLst>
          </p:cNvPr>
          <p:cNvCxnSpPr>
            <a:cxnSpLocks/>
          </p:cNvCxnSpPr>
          <p:nvPr/>
        </p:nvCxnSpPr>
        <p:spPr>
          <a:xfrm flipH="1">
            <a:off x="4425579" y="3293624"/>
            <a:ext cx="358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422A6B-41DB-2244-A671-1D868D16F3F9}"/>
              </a:ext>
            </a:extLst>
          </p:cNvPr>
          <p:cNvSpPr/>
          <p:nvPr/>
        </p:nvSpPr>
        <p:spPr>
          <a:xfrm>
            <a:off x="4783756" y="3061007"/>
            <a:ext cx="113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Signal control forget gate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/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93EE27-E181-6943-8280-0EB1FFA90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2" y="4658086"/>
                <a:ext cx="441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/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03E1DE-0432-2546-A019-A0E806B94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8" y="1893439"/>
                <a:ext cx="4797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/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874C9-A743-A94E-BB50-258AAFE86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19" y="1040630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/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284B80D-1ACB-0A4A-ADA9-19D9A91D0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32" y="3440422"/>
                <a:ext cx="46820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/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557A88-49B9-FC49-B90A-A96C826B5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41" y="3353207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30A36A-B9E8-284E-9CCF-99DA3DF0C7C3}"/>
                  </a:ext>
                </a:extLst>
              </p:cNvPr>
              <p:cNvSpPr txBox="1"/>
              <p:nvPr/>
            </p:nvSpPr>
            <p:spPr>
              <a:xfrm>
                <a:off x="6292985" y="518561"/>
                <a:ext cx="24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Apply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30A36A-B9E8-284E-9CCF-99DA3DF0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85" y="518561"/>
                <a:ext cx="2433167" cy="369332"/>
              </a:xfrm>
              <a:prstGeom prst="rect">
                <a:avLst/>
              </a:prstGeom>
              <a:blipFill>
                <a:blip r:embed="rId13"/>
                <a:stretch>
                  <a:fillRect l="-208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5F6B03E-5615-CE4E-A371-04F98B2AC30E}"/>
              </a:ext>
            </a:extLst>
          </p:cNvPr>
          <p:cNvSpPr/>
          <p:nvPr/>
        </p:nvSpPr>
        <p:spPr>
          <a:xfrm>
            <a:off x="2585545" y="4419163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CBE2C3-F6EC-2C40-957F-9559F8838D52}"/>
              </a:ext>
            </a:extLst>
          </p:cNvPr>
          <p:cNvSpPr/>
          <p:nvPr/>
        </p:nvSpPr>
        <p:spPr>
          <a:xfrm>
            <a:off x="3414992" y="3164695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A4686-5559-9B40-B44E-9D9081EC5BE1}"/>
              </a:ext>
            </a:extLst>
          </p:cNvPr>
          <p:cNvSpPr/>
          <p:nvPr/>
        </p:nvSpPr>
        <p:spPr>
          <a:xfrm>
            <a:off x="2573443" y="1620246"/>
            <a:ext cx="237744" cy="2377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E25962-049E-6B4E-A0CA-41BD77795653}"/>
              </a:ext>
            </a:extLst>
          </p:cNvPr>
          <p:cNvSpPr txBox="1"/>
          <p:nvPr/>
        </p:nvSpPr>
        <p:spPr>
          <a:xfrm>
            <a:off x="5906950" y="13605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2B57D8-6D3E-3449-9401-5A3B5E282FE0}"/>
                  </a:ext>
                </a:extLst>
              </p:cNvPr>
              <p:cNvSpPr txBox="1"/>
              <p:nvPr/>
            </p:nvSpPr>
            <p:spPr>
              <a:xfrm>
                <a:off x="6292985" y="899315"/>
                <a:ext cx="5603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sigmoid function, so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between 0 and 1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2B57D8-6D3E-3449-9401-5A3B5E282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85" y="899315"/>
                <a:ext cx="5603088" cy="646331"/>
              </a:xfrm>
              <a:prstGeom prst="rect">
                <a:avLst/>
              </a:prstGeom>
              <a:blipFill>
                <a:blip r:embed="rId14"/>
                <a:stretch>
                  <a:fillRect l="-905" t="-58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E4B68E-5A58-CA41-BDC8-61FE19835577}"/>
                  </a:ext>
                </a:extLst>
              </p:cNvPr>
              <p:cNvSpPr/>
              <p:nvPr/>
            </p:nvSpPr>
            <p:spPr>
              <a:xfrm>
                <a:off x="6292985" y="1563319"/>
                <a:ext cx="5032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Creating a multiplication product: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E4B68E-5A58-CA41-BDC8-61FE19835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85" y="1563319"/>
                <a:ext cx="5032275" cy="369332"/>
              </a:xfrm>
              <a:prstGeom prst="rect">
                <a:avLst/>
              </a:prstGeom>
              <a:blipFill>
                <a:blip r:embed="rId15"/>
                <a:stretch>
                  <a:fillRect l="-100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/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FBD3B8-C0EC-3247-B6F7-38CFB5060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64" y="4185205"/>
                <a:ext cx="635815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/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EA7B07-C2BF-524C-A493-A7B2E33F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8" y="4331872"/>
                <a:ext cx="1460272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CD24ED4F-73FD-304C-8041-6DA596620424}"/>
              </a:ext>
            </a:extLst>
          </p:cNvPr>
          <p:cNvSpPr txBox="1"/>
          <p:nvPr/>
        </p:nvSpPr>
        <p:spPr>
          <a:xfrm>
            <a:off x="5906949" y="196363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CB20C7-5E0F-924C-9EC6-9C37E2A177DE}"/>
                  </a:ext>
                </a:extLst>
              </p:cNvPr>
              <p:cNvSpPr txBox="1"/>
              <p:nvPr/>
            </p:nvSpPr>
            <p:spPr>
              <a:xfrm>
                <a:off x="6394059" y="2309177"/>
                <a:ext cx="252947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Apply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CB20C7-5E0F-924C-9EC6-9C37E2A17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59" y="2309177"/>
                <a:ext cx="2529475" cy="391582"/>
              </a:xfrm>
              <a:prstGeom prst="rect">
                <a:avLst/>
              </a:prstGeom>
              <a:blipFill>
                <a:blip r:embed="rId20"/>
                <a:stretch>
                  <a:fillRect l="-2000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/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B4FF93-9643-C34D-9F6F-526137AE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3" y="3347240"/>
                <a:ext cx="656077" cy="325025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311053-A986-114F-81A7-4A32BA9FE7EA}"/>
                  </a:ext>
                </a:extLst>
              </p:cNvPr>
              <p:cNvSpPr txBox="1"/>
              <p:nvPr/>
            </p:nvSpPr>
            <p:spPr>
              <a:xfrm>
                <a:off x="6394058" y="2754710"/>
                <a:ext cx="5502015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Creating a multiplication production between the existing memory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311053-A986-114F-81A7-4A32BA9FE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58" y="2754710"/>
                <a:ext cx="5502015" cy="967829"/>
              </a:xfrm>
              <a:prstGeom prst="rect">
                <a:avLst/>
              </a:prstGeom>
              <a:blipFill>
                <a:blip r:embed="rId22"/>
                <a:stretch>
                  <a:fillRect l="-922"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/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CFF351-507A-F941-B11A-C134F6975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72" y="2776598"/>
                <a:ext cx="1164165" cy="3250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126844-E113-8344-B5F1-13391A0EAF53}"/>
                  </a:ext>
                </a:extLst>
              </p:cNvPr>
              <p:cNvSpPr/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E126844-E113-8344-B5F1-13391A0EA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56" y="2123844"/>
                <a:ext cx="488659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B55F9-86EE-8D4A-9053-026081010A1D}"/>
                  </a:ext>
                </a:extLst>
              </p:cNvPr>
              <p:cNvSpPr/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B55F9-86EE-8D4A-9053-026081010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5133954"/>
                <a:ext cx="438582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AC5B2A-3853-C241-BA5E-53E3AE2A14B2}"/>
                  </a:ext>
                </a:extLst>
              </p:cNvPr>
              <p:cNvSpPr/>
              <p:nvPr/>
            </p:nvSpPr>
            <p:spPr>
              <a:xfrm>
                <a:off x="2427683" y="4700069"/>
                <a:ext cx="640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AC5B2A-3853-C241-BA5E-53E3AE2A1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83" y="4700069"/>
                <a:ext cx="640625" cy="307777"/>
              </a:xfrm>
              <a:prstGeom prst="rect">
                <a:avLst/>
              </a:prstGeom>
              <a:blipFill>
                <a:blip r:embed="rId2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4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3947</Words>
  <Application>Microsoft Office PowerPoint</Application>
  <PresentationFormat>Widescreen</PresentationFormat>
  <Paragraphs>748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2022-06-04T07:24:28Z</dcterms:created>
  <dcterms:modified xsi:type="dcterms:W3CDTF">2022-06-04T07:25:20Z</dcterms:modified>
</cp:coreProperties>
</file>