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2" r:id="rId2"/>
    <p:sldId id="458" r:id="rId3"/>
    <p:sldId id="459" r:id="rId4"/>
    <p:sldId id="462" r:id="rId5"/>
    <p:sldId id="460" r:id="rId6"/>
    <p:sldId id="463" r:id="rId7"/>
    <p:sldId id="464" r:id="rId8"/>
    <p:sldId id="468" r:id="rId9"/>
    <p:sldId id="467" r:id="rId10"/>
    <p:sldId id="469" r:id="rId11"/>
    <p:sldId id="470" r:id="rId12"/>
    <p:sldId id="471" r:id="rId13"/>
    <p:sldId id="4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79B8B-4580-4F19-9DB6-8C581D68E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9F4842-4F38-4362-973D-BEC254E29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CF216-CBE0-4C8C-A1E7-BF9887336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8231F-4302-4CDA-9927-F9067D22D32F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17BA5-3960-4173-9782-8725967E2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5FB78-30CF-474B-A256-30A2F872B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3C95D-F710-4E62-86EA-B0D7F95F648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11403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DDBC2-A635-4634-A4FA-CDCF0673D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14BD22-5266-4098-953E-48A6E14BFD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CD7DA-8823-41EF-A0C6-DDFDC830A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8231F-4302-4CDA-9927-F9067D22D32F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830F1-B8FD-4DC3-A422-7471048F5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A5C85-E3AB-43F7-A6C4-924442D86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3C95D-F710-4E62-86EA-B0D7F95F648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8033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8476D5-FF14-4086-A071-1257C04ABE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33944-7F87-42DB-BEF7-42B1CA27C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6D5BE-2A58-401E-B863-EA9C4E44C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8231F-4302-4CDA-9927-F9067D22D32F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E3CE6-DB0A-4257-A0FC-81D4D740D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A02A5-F42B-4896-AFDA-5E9F74F96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3C95D-F710-4E62-86EA-B0D7F95F648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95095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anded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76C870D-8AC8-4852-B18C-518C017153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30C7BCD0-9F17-45E7-AB57-2EE6EDBC766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63325" y="6187129"/>
            <a:ext cx="479426" cy="26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959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B75CA-822C-45B5-BB19-C99159313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6AFEB-E1D9-4D44-89DD-27133ED7B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AD268-7A9E-4D41-92A8-B1A6E1580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8231F-4302-4CDA-9927-F9067D22D32F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39F98-F1CC-4B6B-A6E0-CDA0A6634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89F56-E7FC-4D73-8F59-2E7EBB4F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3C95D-F710-4E62-86EA-B0D7F95F648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15488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DAD5F-200C-4695-B4A3-2B704A254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7ED45-9111-4978-9F22-E94DFA69E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79F15-0B8E-4944-B075-24D692379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8231F-4302-4CDA-9927-F9067D22D32F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9CDBC-3BC5-4F38-98D5-0D786C23B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37144-997E-4C56-BE83-D2DC1ABB8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3C95D-F710-4E62-86EA-B0D7F95F648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310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D7BEB-942E-41CD-91FE-33E2C2F21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CF7C4-D7A4-4168-B423-EFEB0C4C4C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AF5E2D-6026-4453-A63D-55D929064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D5BAC-D0C9-495B-97EE-0916E0AAF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8231F-4302-4CDA-9927-F9067D22D32F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E4654-B335-4291-9F70-597774B95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06677-C59D-4B86-B3F1-BD7274C5C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3C95D-F710-4E62-86EA-B0D7F95F648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40939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FFBA5-B9C4-4317-80AD-6BA56E175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C8AB1-2A13-46D4-8D13-A81549FF9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C5D1E-85E8-4203-94DD-348980A76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B20535-EA33-4006-80B3-39CAD5CA83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ABB7F9-733D-4D9A-B2EE-0E17182366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2A43F-4DD1-4E63-8445-746956594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8231F-4302-4CDA-9927-F9067D22D32F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3F093A-230C-4468-A58A-BA64EF74C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31A737-7B1F-48A1-8B8B-2B8EA8B3B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3C95D-F710-4E62-86EA-B0D7F95F648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5169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A7B3C-F902-4FDC-9E28-C15EF5793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B802AC-22A5-4C06-A709-8D261F48B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8231F-4302-4CDA-9927-F9067D22D32F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2D4583-1306-470D-A99E-4B7080DE3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559B32-B92E-4539-A250-D7A06F9E9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3C95D-F710-4E62-86EA-B0D7F95F648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86388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3D3022-9F7A-43ED-8F52-ED5A9D067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8231F-4302-4CDA-9927-F9067D22D32F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159810-87EE-4338-9ADB-6823EF005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EF6540-672B-4EDE-B128-FA0EDCD88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3C95D-F710-4E62-86EA-B0D7F95F648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18075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AD541-1207-48BE-9387-D38117C39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AA5C0-A8AF-47ED-9332-98BFB75A2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047B15-EA62-488F-9AED-576B2E763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B745D8-C132-41B6-B0B0-AF545D91B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8231F-4302-4CDA-9927-F9067D22D32F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5A920B-4726-49AF-9F07-58FD42C13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E1B046-3590-4BC2-B7E0-CF4549F7C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3C95D-F710-4E62-86EA-B0D7F95F648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2665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8C5E6-8253-441E-A989-47D4DA4BD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18761D-3F3A-49EA-94A8-A4AF59F038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FC339D-D3C4-4544-AB3D-98DCD6EF1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89657-2FCD-440E-8732-EBA3E4AA5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8231F-4302-4CDA-9927-F9067D22D32F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E4178A-DC3C-4F9C-8064-19B938299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5461DC-5FF9-437C-90F9-7F6B4F0B4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3C95D-F710-4E62-86EA-B0D7F95F648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36954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12D871-A0F6-45E0-94DA-067DEB25E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4F4E2-2B02-4972-9618-269E16F49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AF33A-E654-414B-8CC2-985F930EA6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8231F-4302-4CDA-9927-F9067D22D32F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2569D-BCC6-405D-9588-E9CFDD4625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F34BA-5615-40DD-96B0-B705B2A6D6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3C95D-F710-4E62-86EA-B0D7F95F648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10031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100.png"/><Relationship Id="rId7" Type="http://schemas.openxmlformats.org/officeDocument/2006/relationships/image" Target="../media/image98.png"/><Relationship Id="rId12" Type="http://schemas.openxmlformats.org/officeDocument/2006/relationships/image" Target="../media/image106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7.png"/><Relationship Id="rId11" Type="http://schemas.openxmlformats.org/officeDocument/2006/relationships/image" Target="../media/image105.png"/><Relationship Id="rId5" Type="http://schemas.openxmlformats.org/officeDocument/2006/relationships/image" Target="../media/image101.png"/><Relationship Id="rId10" Type="http://schemas.openxmlformats.org/officeDocument/2006/relationships/image" Target="../media/image104.png"/><Relationship Id="rId4" Type="http://schemas.openxmlformats.org/officeDocument/2006/relationships/image" Target="../media/image95.png"/><Relationship Id="rId9" Type="http://schemas.openxmlformats.org/officeDocument/2006/relationships/image" Target="../media/image10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7" Type="http://schemas.openxmlformats.org/officeDocument/2006/relationships/image" Target="../media/image93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7" Type="http://schemas.openxmlformats.org/officeDocument/2006/relationships/image" Target="../media/image40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4" Type="http://schemas.openxmlformats.org/officeDocument/2006/relationships/image" Target="../media/image2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10.png"/><Relationship Id="rId7" Type="http://schemas.openxmlformats.org/officeDocument/2006/relationships/image" Target="../media/image40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0.png"/><Relationship Id="rId11" Type="http://schemas.openxmlformats.org/officeDocument/2006/relationships/image" Target="../media/image410.png"/><Relationship Id="rId5" Type="http://schemas.openxmlformats.org/officeDocument/2006/relationships/image" Target="../media/image230.png"/><Relationship Id="rId10" Type="http://schemas.openxmlformats.org/officeDocument/2006/relationships/image" Target="../media/image432.png"/><Relationship Id="rId4" Type="http://schemas.openxmlformats.org/officeDocument/2006/relationships/image" Target="../media/image220.png"/><Relationship Id="rId9" Type="http://schemas.openxmlformats.org/officeDocument/2006/relationships/image" Target="../media/image4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0.png"/><Relationship Id="rId3" Type="http://schemas.openxmlformats.org/officeDocument/2006/relationships/image" Target="../media/image431.png"/><Relationship Id="rId7" Type="http://schemas.openxmlformats.org/officeDocument/2006/relationships/image" Target="../media/image460.png"/><Relationship Id="rId12" Type="http://schemas.openxmlformats.org/officeDocument/2006/relationships/image" Target="../media/image51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50.png"/><Relationship Id="rId11" Type="http://schemas.openxmlformats.org/officeDocument/2006/relationships/image" Target="../media/image500.png"/><Relationship Id="rId5" Type="http://schemas.openxmlformats.org/officeDocument/2006/relationships/image" Target="../media/image440.png"/><Relationship Id="rId10" Type="http://schemas.openxmlformats.org/officeDocument/2006/relationships/image" Target="../media/image490.png"/><Relationship Id="rId4" Type="http://schemas.openxmlformats.org/officeDocument/2006/relationships/image" Target="../media/image430.png"/><Relationship Id="rId9" Type="http://schemas.openxmlformats.org/officeDocument/2006/relationships/image" Target="../media/image480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3" Type="http://schemas.openxmlformats.org/officeDocument/2006/relationships/image" Target="../media/image210.png"/><Relationship Id="rId7" Type="http://schemas.openxmlformats.org/officeDocument/2006/relationships/image" Target="../media/image560.png"/><Relationship Id="rId12" Type="http://schemas.openxmlformats.org/officeDocument/2006/relationships/image" Target="../media/image600.png"/><Relationship Id="rId17" Type="http://schemas.openxmlformats.org/officeDocument/2006/relationships/image" Target="../media/image65.png"/><Relationship Id="rId2" Type="http://schemas.openxmlformats.org/officeDocument/2006/relationships/image" Target="../media/image520.png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50.png"/><Relationship Id="rId5" Type="http://schemas.openxmlformats.org/officeDocument/2006/relationships/image" Target="../media/image540.png"/><Relationship Id="rId15" Type="http://schemas.openxmlformats.org/officeDocument/2006/relationships/image" Target="../media/image63.png"/><Relationship Id="rId19" Type="http://schemas.openxmlformats.org/officeDocument/2006/relationships/image" Target="../media/image67.png"/><Relationship Id="rId4" Type="http://schemas.openxmlformats.org/officeDocument/2006/relationships/image" Target="../media/image530.png"/><Relationship Id="rId14" Type="http://schemas.openxmlformats.org/officeDocument/2006/relationships/image" Target="../media/image6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0.png"/><Relationship Id="rId13" Type="http://schemas.openxmlformats.org/officeDocument/2006/relationships/image" Target="../media/image68.png"/><Relationship Id="rId18" Type="http://schemas.openxmlformats.org/officeDocument/2006/relationships/image" Target="../media/image66.png"/><Relationship Id="rId26" Type="http://schemas.openxmlformats.org/officeDocument/2006/relationships/image" Target="../media/image77.png"/><Relationship Id="rId3" Type="http://schemas.openxmlformats.org/officeDocument/2006/relationships/image" Target="../media/image210.png"/><Relationship Id="rId21" Type="http://schemas.openxmlformats.org/officeDocument/2006/relationships/image" Target="../media/image72.png"/><Relationship Id="rId7" Type="http://schemas.openxmlformats.org/officeDocument/2006/relationships/image" Target="../media/image571.png"/><Relationship Id="rId12" Type="http://schemas.openxmlformats.org/officeDocument/2006/relationships/image" Target="../media/image600.png"/><Relationship Id="rId25" Type="http://schemas.openxmlformats.org/officeDocument/2006/relationships/image" Target="../media/image76.png"/><Relationship Id="rId2" Type="http://schemas.openxmlformats.org/officeDocument/2006/relationships/image" Target="../media/image520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50.png"/><Relationship Id="rId11" Type="http://schemas.openxmlformats.org/officeDocument/2006/relationships/image" Target="../media/image400.png"/><Relationship Id="rId24" Type="http://schemas.openxmlformats.org/officeDocument/2006/relationships/image" Target="../media/image75.png"/><Relationship Id="rId5" Type="http://schemas.openxmlformats.org/officeDocument/2006/relationships/image" Target="../media/image540.png"/><Relationship Id="rId23" Type="http://schemas.openxmlformats.org/officeDocument/2006/relationships/image" Target="../media/image74.png"/><Relationship Id="rId10" Type="http://schemas.openxmlformats.org/officeDocument/2006/relationships/image" Target="../media/image590.png"/><Relationship Id="rId19" Type="http://schemas.openxmlformats.org/officeDocument/2006/relationships/image" Target="../media/image70.png"/><Relationship Id="rId4" Type="http://schemas.openxmlformats.org/officeDocument/2006/relationships/image" Target="../media/image530.png"/><Relationship Id="rId9" Type="http://schemas.openxmlformats.org/officeDocument/2006/relationships/image" Target="../media/image580.png"/><Relationship Id="rId14" Type="http://schemas.openxmlformats.org/officeDocument/2006/relationships/image" Target="../media/image69.png"/><Relationship Id="rId22" Type="http://schemas.openxmlformats.org/officeDocument/2006/relationships/image" Target="../media/image7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40.png"/><Relationship Id="rId7" Type="http://schemas.openxmlformats.org/officeDocument/2006/relationships/image" Target="../media/image79.png"/><Relationship Id="rId2" Type="http://schemas.openxmlformats.org/officeDocument/2006/relationships/image" Target="../media/image73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8.png"/><Relationship Id="rId5" Type="http://schemas.openxmlformats.org/officeDocument/2006/relationships/image" Target="../media/image530.png"/><Relationship Id="rId10" Type="http://schemas.openxmlformats.org/officeDocument/2006/relationships/image" Target="../media/image82.png"/><Relationship Id="rId4" Type="http://schemas.openxmlformats.org/officeDocument/2006/relationships/image" Target="../media/image750.png"/><Relationship Id="rId9" Type="http://schemas.openxmlformats.org/officeDocument/2006/relationships/image" Target="../media/image8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7.png"/><Relationship Id="rId11" Type="http://schemas.openxmlformats.org/officeDocument/2006/relationships/image" Target="../media/image92.png"/><Relationship Id="rId5" Type="http://schemas.openxmlformats.org/officeDocument/2006/relationships/image" Target="../media/image86.png"/><Relationship Id="rId10" Type="http://schemas.openxmlformats.org/officeDocument/2006/relationships/image" Target="../media/image91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521956-BDC3-104C-BA71-83DECFC17244}"/>
              </a:ext>
            </a:extLst>
          </p:cNvPr>
          <p:cNvSpPr txBox="1"/>
          <p:nvPr/>
        </p:nvSpPr>
        <p:spPr>
          <a:xfrm>
            <a:off x="580446" y="2782669"/>
            <a:ext cx="3525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RNN: simple RNN</a:t>
            </a:r>
          </a:p>
        </p:txBody>
      </p:sp>
    </p:spTree>
    <p:extLst>
      <p:ext uri="{BB962C8B-B14F-4D97-AF65-F5344CB8AC3E}">
        <p14:creationId xmlns:p14="http://schemas.microsoft.com/office/powerpoint/2010/main" val="24973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89">
            <a:extLst>
              <a:ext uri="{FF2B5EF4-FFF2-40B4-BE49-F238E27FC236}">
                <a16:creationId xmlns:a16="http://schemas.microsoft.com/office/drawing/2014/main" id="{543112C2-0C72-B54A-BF80-C4B243906E5E}"/>
              </a:ext>
            </a:extLst>
          </p:cNvPr>
          <p:cNvSpPr txBox="1"/>
          <p:nvPr/>
        </p:nvSpPr>
        <p:spPr>
          <a:xfrm>
            <a:off x="149967" y="166241"/>
            <a:ext cx="570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RNN is usually used to do the prediction for sequential data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B33D8FF-9D21-FB44-843F-9C56EF0108A4}"/>
              </a:ext>
            </a:extLst>
          </p:cNvPr>
          <p:cNvSpPr txBox="1"/>
          <p:nvPr/>
        </p:nvSpPr>
        <p:spPr>
          <a:xfrm>
            <a:off x="187289" y="703610"/>
            <a:ext cx="2928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How RNN do the prediction ?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51588DFA-B71B-D84E-8689-82846A39D99C}"/>
              </a:ext>
            </a:extLst>
          </p:cNvPr>
          <p:cNvSpPr/>
          <p:nvPr/>
        </p:nvSpPr>
        <p:spPr>
          <a:xfrm>
            <a:off x="1559451" y="3992312"/>
            <a:ext cx="497306" cy="49730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F913B219-0831-AB4B-9C81-B76F66D52609}"/>
              </a:ext>
            </a:extLst>
          </p:cNvPr>
          <p:cNvSpPr/>
          <p:nvPr/>
        </p:nvSpPr>
        <p:spPr>
          <a:xfrm>
            <a:off x="2553099" y="3992312"/>
            <a:ext cx="497306" cy="497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F119F70E-CAAE-E948-A1C1-E39DF80BBD86}"/>
              </a:ext>
            </a:extLst>
          </p:cNvPr>
          <p:cNvSpPr/>
          <p:nvPr/>
        </p:nvSpPr>
        <p:spPr>
          <a:xfrm>
            <a:off x="1559451" y="3070533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F96F0FA-1CE1-404F-984D-DD1597115121}"/>
                  </a:ext>
                </a:extLst>
              </p:cNvPr>
              <p:cNvSpPr txBox="1"/>
              <p:nvPr/>
            </p:nvSpPr>
            <p:spPr>
              <a:xfrm>
                <a:off x="1655144" y="3127640"/>
                <a:ext cx="370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F96F0FA-1CE1-404F-984D-DD1597115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144" y="3127640"/>
                <a:ext cx="370935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Oval 83">
            <a:extLst>
              <a:ext uri="{FF2B5EF4-FFF2-40B4-BE49-F238E27FC236}">
                <a16:creationId xmlns:a16="http://schemas.microsoft.com/office/drawing/2014/main" id="{E9E45447-9B72-9940-9325-8D37D69EA362}"/>
              </a:ext>
            </a:extLst>
          </p:cNvPr>
          <p:cNvSpPr/>
          <p:nvPr/>
        </p:nvSpPr>
        <p:spPr>
          <a:xfrm>
            <a:off x="2553099" y="3063654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94E881B-B62C-3A48-937A-EA478DB1D99E}"/>
              </a:ext>
            </a:extLst>
          </p:cNvPr>
          <p:cNvSpPr/>
          <p:nvPr/>
        </p:nvSpPr>
        <p:spPr>
          <a:xfrm>
            <a:off x="2056757" y="2108898"/>
            <a:ext cx="497306" cy="497306"/>
          </a:xfrm>
          <a:prstGeom prst="ellipse">
            <a:avLst/>
          </a:prstGeom>
          <a:solidFill>
            <a:srgbClr val="FFC000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44B9153-D043-724D-B6B5-60BCD1DD33B8}"/>
              </a:ext>
            </a:extLst>
          </p:cNvPr>
          <p:cNvCxnSpPr>
            <a:stCxn id="80" idx="0"/>
            <a:endCxn id="82" idx="4"/>
          </p:cNvCxnSpPr>
          <p:nvPr/>
        </p:nvCxnSpPr>
        <p:spPr>
          <a:xfrm flipV="1">
            <a:off x="1808104" y="3567839"/>
            <a:ext cx="0" cy="424473"/>
          </a:xfrm>
          <a:prstGeom prst="line">
            <a:avLst/>
          </a:prstGeom>
          <a:ln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6AA36B8-2FFE-3449-8972-7DF005B02DAB}"/>
              </a:ext>
            </a:extLst>
          </p:cNvPr>
          <p:cNvCxnSpPr>
            <a:cxnSpLocks/>
            <a:stCxn id="80" idx="0"/>
            <a:endCxn id="84" idx="4"/>
          </p:cNvCxnSpPr>
          <p:nvPr/>
        </p:nvCxnSpPr>
        <p:spPr>
          <a:xfrm flipV="1">
            <a:off x="1808104" y="3560960"/>
            <a:ext cx="993648" cy="431352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2D0512E-3AB3-F346-972E-D5461C8F4A7F}"/>
              </a:ext>
            </a:extLst>
          </p:cNvPr>
          <p:cNvCxnSpPr>
            <a:cxnSpLocks/>
            <a:stCxn id="81" idx="0"/>
            <a:endCxn id="84" idx="4"/>
          </p:cNvCxnSpPr>
          <p:nvPr/>
        </p:nvCxnSpPr>
        <p:spPr>
          <a:xfrm flipV="1">
            <a:off x="2801752" y="3560960"/>
            <a:ext cx="0" cy="431352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E91F120-D12F-2140-908B-1B3B48C34169}"/>
              </a:ext>
            </a:extLst>
          </p:cNvPr>
          <p:cNvCxnSpPr>
            <a:cxnSpLocks/>
          </p:cNvCxnSpPr>
          <p:nvPr/>
        </p:nvCxnSpPr>
        <p:spPr>
          <a:xfrm flipH="1" flipV="1">
            <a:off x="1808104" y="3567839"/>
            <a:ext cx="993648" cy="431352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6F3E93D-6415-AC42-AFCB-30165ED10CAE}"/>
              </a:ext>
            </a:extLst>
          </p:cNvPr>
          <p:cNvCxnSpPr>
            <a:cxnSpLocks/>
            <a:stCxn id="84" idx="0"/>
            <a:endCxn id="92" idx="4"/>
          </p:cNvCxnSpPr>
          <p:nvPr/>
        </p:nvCxnSpPr>
        <p:spPr>
          <a:xfrm flipH="1" flipV="1">
            <a:off x="2305410" y="2606204"/>
            <a:ext cx="496342" cy="457450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0FB56B3-FF89-204F-B016-2A54DE44E2D8}"/>
              </a:ext>
            </a:extLst>
          </p:cNvPr>
          <p:cNvCxnSpPr>
            <a:cxnSpLocks/>
            <a:stCxn id="82" idx="0"/>
            <a:endCxn id="92" idx="4"/>
          </p:cNvCxnSpPr>
          <p:nvPr/>
        </p:nvCxnSpPr>
        <p:spPr>
          <a:xfrm flipV="1">
            <a:off x="1808104" y="2606204"/>
            <a:ext cx="497306" cy="464329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725406DF-C600-5D45-A93F-9BAFC944B645}"/>
              </a:ext>
            </a:extLst>
          </p:cNvPr>
          <p:cNvSpPr txBox="1"/>
          <p:nvPr/>
        </p:nvSpPr>
        <p:spPr>
          <a:xfrm>
            <a:off x="187289" y="2168443"/>
            <a:ext cx="1765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updated neurons values are [</a:t>
            </a:r>
            <a:r>
              <a:rPr lang="en-US" dirty="0">
                <a:solidFill>
                  <a:srgbClr val="FF0000"/>
                </a:solidFill>
                <a:highlight>
                  <a:srgbClr val="0000FF"/>
                </a:highlight>
              </a:rPr>
              <a:t>?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  <a:highlight>
                  <a:srgbClr val="0000FF"/>
                </a:highlight>
              </a:rPr>
              <a:t>?</a:t>
            </a:r>
            <a:r>
              <a:rPr lang="en-US" dirty="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104" name="Freeform 103">
            <a:extLst>
              <a:ext uri="{FF2B5EF4-FFF2-40B4-BE49-F238E27FC236}">
                <a16:creationId xmlns:a16="http://schemas.microsoft.com/office/drawing/2014/main" id="{CB0B731D-A805-8246-ADA0-574C08C3E39F}"/>
              </a:ext>
            </a:extLst>
          </p:cNvPr>
          <p:cNvSpPr/>
          <p:nvPr/>
        </p:nvSpPr>
        <p:spPr>
          <a:xfrm>
            <a:off x="726720" y="3152447"/>
            <a:ext cx="897747" cy="424473"/>
          </a:xfrm>
          <a:custGeom>
            <a:avLst/>
            <a:gdLst>
              <a:gd name="connsiteX0" fmla="*/ 0 w 960120"/>
              <a:gd name="connsiteY0" fmla="*/ 0 h 250597"/>
              <a:gd name="connsiteX1" fmla="*/ 347472 w 960120"/>
              <a:gd name="connsiteY1" fmla="*/ 228600 h 250597"/>
              <a:gd name="connsiteX2" fmla="*/ 960120 w 960120"/>
              <a:gd name="connsiteY2" fmla="*/ 228600 h 25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0120" h="250597">
                <a:moveTo>
                  <a:pt x="0" y="0"/>
                </a:moveTo>
                <a:cubicBezTo>
                  <a:pt x="93726" y="95250"/>
                  <a:pt x="187452" y="190500"/>
                  <a:pt x="347472" y="228600"/>
                </a:cubicBezTo>
                <a:cubicBezTo>
                  <a:pt x="507492" y="266700"/>
                  <a:pt x="733806" y="247650"/>
                  <a:pt x="960120" y="22860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 105">
            <a:extLst>
              <a:ext uri="{FF2B5EF4-FFF2-40B4-BE49-F238E27FC236}">
                <a16:creationId xmlns:a16="http://schemas.microsoft.com/office/drawing/2014/main" id="{72F02998-3FFD-8742-9365-C5B822637EB2}"/>
              </a:ext>
            </a:extLst>
          </p:cNvPr>
          <p:cNvSpPr/>
          <p:nvPr/>
        </p:nvSpPr>
        <p:spPr>
          <a:xfrm>
            <a:off x="726721" y="3153781"/>
            <a:ext cx="1995027" cy="719914"/>
          </a:xfrm>
          <a:custGeom>
            <a:avLst/>
            <a:gdLst>
              <a:gd name="connsiteX0" fmla="*/ 0 w 2057400"/>
              <a:gd name="connsiteY0" fmla="*/ 0 h 459492"/>
              <a:gd name="connsiteX1" fmla="*/ 557784 w 2057400"/>
              <a:gd name="connsiteY1" fmla="*/ 365760 h 459492"/>
              <a:gd name="connsiteX2" fmla="*/ 1444752 w 2057400"/>
              <a:gd name="connsiteY2" fmla="*/ 457200 h 459492"/>
              <a:gd name="connsiteX3" fmla="*/ 2057400 w 2057400"/>
              <a:gd name="connsiteY3" fmla="*/ 301752 h 459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7400" h="459492">
                <a:moveTo>
                  <a:pt x="0" y="0"/>
                </a:moveTo>
                <a:cubicBezTo>
                  <a:pt x="158496" y="144780"/>
                  <a:pt x="316992" y="289560"/>
                  <a:pt x="557784" y="365760"/>
                </a:cubicBezTo>
                <a:cubicBezTo>
                  <a:pt x="798576" y="441960"/>
                  <a:pt x="1194816" y="467868"/>
                  <a:pt x="1444752" y="457200"/>
                </a:cubicBezTo>
                <a:cubicBezTo>
                  <a:pt x="1694688" y="446532"/>
                  <a:pt x="1876044" y="374142"/>
                  <a:pt x="2057400" y="301752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0C8E86C2-D589-584C-A1B0-D69FB77CC058}"/>
                  </a:ext>
                </a:extLst>
              </p:cNvPr>
              <p:cNvSpPr/>
              <p:nvPr/>
            </p:nvSpPr>
            <p:spPr>
              <a:xfrm>
                <a:off x="2026993" y="1470241"/>
                <a:ext cx="5261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u="sng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u="sng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b="1" i="1" u="sng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u="sng" dirty="0"/>
              </a:p>
            </p:txBody>
          </p:sp>
        </mc:Choice>
        <mc:Fallback xmlns="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0C8E86C2-D589-584C-A1B0-D69FB77CC0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993" y="1470241"/>
                <a:ext cx="526106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Rectangle 107">
            <a:extLst>
              <a:ext uri="{FF2B5EF4-FFF2-40B4-BE49-F238E27FC236}">
                <a16:creationId xmlns:a16="http://schemas.microsoft.com/office/drawing/2014/main" id="{5C1E81CB-EC77-5B46-9B4A-A9A7B0BFA927}"/>
              </a:ext>
            </a:extLst>
          </p:cNvPr>
          <p:cNvSpPr/>
          <p:nvPr/>
        </p:nvSpPr>
        <p:spPr>
          <a:xfrm>
            <a:off x="1559451" y="4641972"/>
            <a:ext cx="1308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inputs [</a:t>
            </a:r>
            <a:r>
              <a:rPr lang="en-US" dirty="0">
                <a:solidFill>
                  <a:srgbClr val="92D050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r>
              <a:rPr lang="en-US" dirty="0">
                <a:solidFill>
                  <a:schemeClr val="bg1"/>
                </a:solidFill>
              </a:rPr>
              <a:t>]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1A949333-C36B-2040-ACA1-6EF77208F5C0}"/>
                  </a:ext>
                </a:extLst>
              </p:cNvPr>
              <p:cNvSpPr txBox="1"/>
              <p:nvPr/>
            </p:nvSpPr>
            <p:spPr>
              <a:xfrm>
                <a:off x="2637260" y="3115451"/>
                <a:ext cx="370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1A949333-C36B-2040-ACA1-6EF77208F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260" y="3115451"/>
                <a:ext cx="370935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3F296277-8B7D-A843-835A-7CE20E66E27F}"/>
                  </a:ext>
                </a:extLst>
              </p:cNvPr>
              <p:cNvSpPr txBox="1"/>
              <p:nvPr/>
            </p:nvSpPr>
            <p:spPr>
              <a:xfrm>
                <a:off x="5265031" y="1759674"/>
                <a:ext cx="2610812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sup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3F296277-8B7D-A843-835A-7CE20E66E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031" y="1759674"/>
                <a:ext cx="2610812" cy="246221"/>
              </a:xfrm>
              <a:prstGeom prst="rect">
                <a:avLst/>
              </a:prstGeom>
              <a:blipFill>
                <a:blip r:embed="rId5"/>
                <a:stretch>
                  <a:fillRect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Rectangle 123">
            <a:extLst>
              <a:ext uri="{FF2B5EF4-FFF2-40B4-BE49-F238E27FC236}">
                <a16:creationId xmlns:a16="http://schemas.microsoft.com/office/drawing/2014/main" id="{F2AAD51A-BC3D-944F-B5B5-C07F80A46E1E}"/>
              </a:ext>
            </a:extLst>
          </p:cNvPr>
          <p:cNvSpPr/>
          <p:nvPr/>
        </p:nvSpPr>
        <p:spPr>
          <a:xfrm>
            <a:off x="4849302" y="2204463"/>
            <a:ext cx="61143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Therefore, for the neuro “</a:t>
            </a:r>
            <a:r>
              <a:rPr lang="en-US" dirty="0">
                <a:solidFill>
                  <a:srgbClr val="7030A0"/>
                </a:solidFill>
              </a:rPr>
              <a:t>A</a:t>
            </a:r>
            <a:r>
              <a:rPr lang="en-US" dirty="0">
                <a:solidFill>
                  <a:schemeClr val="bg1"/>
                </a:solidFill>
              </a:rPr>
              <a:t>” the updated value of neuron is 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77E4FC1-A3A9-4A49-84E3-020F56FF8454}"/>
              </a:ext>
            </a:extLst>
          </p:cNvPr>
          <p:cNvSpPr txBox="1"/>
          <p:nvPr/>
        </p:nvSpPr>
        <p:spPr>
          <a:xfrm>
            <a:off x="4849302" y="1285575"/>
            <a:ext cx="4630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neuron value in a RNN is updated based 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DB61B4-56C6-8940-9990-C6762683BAE5}"/>
              </a:ext>
            </a:extLst>
          </p:cNvPr>
          <p:cNvSpPr txBox="1"/>
          <p:nvPr/>
        </p:nvSpPr>
        <p:spPr>
          <a:xfrm>
            <a:off x="1442328" y="2997552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(A)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60FCE88-80EC-6146-B55E-236F98315F5A}"/>
              </a:ext>
            </a:extLst>
          </p:cNvPr>
          <p:cNvSpPr txBox="1"/>
          <p:nvPr/>
        </p:nvSpPr>
        <p:spPr>
          <a:xfrm>
            <a:off x="2399568" y="2994676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(B)</a:t>
            </a:r>
          </a:p>
        </p:txBody>
      </p:sp>
      <p:sp>
        <p:nvSpPr>
          <p:cNvPr id="132" name="Freeform 131">
            <a:extLst>
              <a:ext uri="{FF2B5EF4-FFF2-40B4-BE49-F238E27FC236}">
                <a16:creationId xmlns:a16="http://schemas.microsoft.com/office/drawing/2014/main" id="{843CDF7E-6155-D441-96EB-6EF80A9EA419}"/>
              </a:ext>
            </a:extLst>
          </p:cNvPr>
          <p:cNvSpPr/>
          <p:nvPr/>
        </p:nvSpPr>
        <p:spPr>
          <a:xfrm>
            <a:off x="1024284" y="3152447"/>
            <a:ext cx="535167" cy="252767"/>
          </a:xfrm>
          <a:custGeom>
            <a:avLst/>
            <a:gdLst>
              <a:gd name="connsiteX0" fmla="*/ 0 w 960120"/>
              <a:gd name="connsiteY0" fmla="*/ 0 h 250597"/>
              <a:gd name="connsiteX1" fmla="*/ 347472 w 960120"/>
              <a:gd name="connsiteY1" fmla="*/ 228600 h 250597"/>
              <a:gd name="connsiteX2" fmla="*/ 960120 w 960120"/>
              <a:gd name="connsiteY2" fmla="*/ 228600 h 25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0120" h="250597">
                <a:moveTo>
                  <a:pt x="0" y="0"/>
                </a:moveTo>
                <a:cubicBezTo>
                  <a:pt x="93726" y="95250"/>
                  <a:pt x="187452" y="190500"/>
                  <a:pt x="347472" y="228600"/>
                </a:cubicBezTo>
                <a:cubicBezTo>
                  <a:pt x="507492" y="266700"/>
                  <a:pt x="733806" y="247650"/>
                  <a:pt x="960120" y="228600"/>
                </a:cubicBezTo>
              </a:path>
            </a:pathLst>
          </a:custGeom>
          <a:noFill/>
          <a:ln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33" name="Freeform 132">
            <a:extLst>
              <a:ext uri="{FF2B5EF4-FFF2-40B4-BE49-F238E27FC236}">
                <a16:creationId xmlns:a16="http://schemas.microsoft.com/office/drawing/2014/main" id="{A41099E7-BCE8-434B-8E93-4F31EB7F40D0}"/>
              </a:ext>
            </a:extLst>
          </p:cNvPr>
          <p:cNvSpPr/>
          <p:nvPr/>
        </p:nvSpPr>
        <p:spPr>
          <a:xfrm>
            <a:off x="975374" y="3140671"/>
            <a:ext cx="1619676" cy="491156"/>
          </a:xfrm>
          <a:custGeom>
            <a:avLst/>
            <a:gdLst>
              <a:gd name="connsiteX0" fmla="*/ 0 w 2057400"/>
              <a:gd name="connsiteY0" fmla="*/ 0 h 459492"/>
              <a:gd name="connsiteX1" fmla="*/ 557784 w 2057400"/>
              <a:gd name="connsiteY1" fmla="*/ 365760 h 459492"/>
              <a:gd name="connsiteX2" fmla="*/ 1444752 w 2057400"/>
              <a:gd name="connsiteY2" fmla="*/ 457200 h 459492"/>
              <a:gd name="connsiteX3" fmla="*/ 2057400 w 2057400"/>
              <a:gd name="connsiteY3" fmla="*/ 301752 h 459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7400" h="459492">
                <a:moveTo>
                  <a:pt x="0" y="0"/>
                </a:moveTo>
                <a:cubicBezTo>
                  <a:pt x="158496" y="144780"/>
                  <a:pt x="316992" y="289560"/>
                  <a:pt x="557784" y="365760"/>
                </a:cubicBezTo>
                <a:cubicBezTo>
                  <a:pt x="798576" y="441960"/>
                  <a:pt x="1194816" y="467868"/>
                  <a:pt x="1444752" y="457200"/>
                </a:cubicBezTo>
                <a:cubicBezTo>
                  <a:pt x="1694688" y="446532"/>
                  <a:pt x="1876044" y="374142"/>
                  <a:pt x="2057400" y="301752"/>
                </a:cubicBezTo>
              </a:path>
            </a:pathLst>
          </a:custGeom>
          <a:noFill/>
          <a:ln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45CECE3-179E-9342-BF20-342804927BD5}"/>
                  </a:ext>
                </a:extLst>
              </p:cNvPr>
              <p:cNvSpPr txBox="1"/>
              <p:nvPr/>
            </p:nvSpPr>
            <p:spPr>
              <a:xfrm>
                <a:off x="1079008" y="3698679"/>
                <a:ext cx="8808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14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14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4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14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14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400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45CECE3-179E-9342-BF20-342804927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008" y="3698679"/>
                <a:ext cx="880882" cy="307777"/>
              </a:xfrm>
              <a:prstGeom prst="rect">
                <a:avLst/>
              </a:prstGeom>
              <a:blipFill>
                <a:blip r:embed="rId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6B958193-0CB5-C845-BE39-2C8EDBBB92D0}"/>
                  </a:ext>
                </a:extLst>
              </p:cNvPr>
              <p:cNvSpPr txBox="1"/>
              <p:nvPr/>
            </p:nvSpPr>
            <p:spPr>
              <a:xfrm>
                <a:off x="2041349" y="3779115"/>
                <a:ext cx="88472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 smtClean="0"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1400" i="1">
                                  <a:solidFill>
                                    <a:schemeClr val="accent1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accent1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 i="1">
                                  <a:solidFill>
                                    <a:schemeClr val="accent1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1400" i="1">
                                  <a:solidFill>
                                    <a:schemeClr val="accent1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400" i="1">
                                  <a:solidFill>
                                    <a:schemeClr val="accent1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1400" i="1">
                                  <a:solidFill>
                                    <a:schemeClr val="accent1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1400" b="0" i="1" smtClean="0"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400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6B958193-0CB5-C845-BE39-2C8EDBBB9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349" y="3779115"/>
                <a:ext cx="884729" cy="307777"/>
              </a:xfrm>
              <a:prstGeom prst="rect">
                <a:avLst/>
              </a:prstGeom>
              <a:blipFill>
                <a:blip r:embed="rId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92E0DF2-6F58-3142-AAE7-7F2F4F5DE7E1}"/>
                  </a:ext>
                </a:extLst>
              </p:cNvPr>
              <p:cNvSpPr/>
              <p:nvPr/>
            </p:nvSpPr>
            <p:spPr>
              <a:xfrm>
                <a:off x="5368651" y="2637782"/>
                <a:ext cx="44563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=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  <a:highlight>
                      <a:srgbClr val="0000FF"/>
                    </a:highlight>
                  </a:rPr>
                  <a:t>?</a:t>
                </a:r>
                <a:r>
                  <a:rPr lang="en-US" dirty="0">
                    <a:solidFill>
                      <a:schemeClr val="bg1"/>
                    </a:solidFill>
                  </a:rPr>
                  <a:t> + </a:t>
                </a:r>
                <a:r>
                  <a:rPr lang="en-US" dirty="0">
                    <a:solidFill>
                      <a:srgbClr val="FFFF00"/>
                    </a:solidFill>
                    <a:highlight>
                      <a:srgbClr val="0000FF"/>
                    </a:highlight>
                  </a:rPr>
                  <a:t>?</a:t>
                </a:r>
                <a:r>
                  <a:rPr lang="en-US" dirty="0">
                    <a:solidFill>
                      <a:schemeClr val="bg1"/>
                    </a:solidFill>
                  </a:rPr>
                  <a:t> +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i="1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solidFill>
                                  <a:schemeClr val="accent1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accent1">
                                        <a:lumMod val="40000"/>
                                        <a:lumOff val="6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accent1">
                                        <a:lumMod val="40000"/>
                                        <a:lumOff val="6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solidFill>
                                      <a:schemeClr val="accent1">
                                        <a:lumMod val="40000"/>
                                        <a:lumOff val="6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accent1">
                                        <a:lumMod val="40000"/>
                                        <a:lumOff val="6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solidFill>
                                      <a:schemeClr val="accent1">
                                        <a:lumMod val="40000"/>
                                        <a:lumOff val="6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i="1">
                                    <a:solidFill>
                                      <a:schemeClr val="accent1">
                                        <a:lumMod val="40000"/>
                                        <a:lumOff val="6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chemeClr val="accent1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1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92E0DF2-6F58-3142-AAE7-7F2F4F5DE7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651" y="2637782"/>
                <a:ext cx="4456348" cy="369332"/>
              </a:xfrm>
              <a:prstGeom prst="rect">
                <a:avLst/>
              </a:prstGeom>
              <a:blipFill>
                <a:blip r:embed="rId8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4BA9767-472F-1C4E-A686-A10F822B139B}"/>
              </a:ext>
            </a:extLst>
          </p:cNvPr>
          <p:cNvSpPr txBox="1"/>
          <p:nvPr/>
        </p:nvSpPr>
        <p:spPr>
          <a:xfrm>
            <a:off x="5040597" y="3092871"/>
            <a:ext cx="8847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Contribution from the previous 1st neuro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4FE4C47-0F77-8340-89B1-62EE8789D4BC}"/>
              </a:ext>
            </a:extLst>
          </p:cNvPr>
          <p:cNvSpPr txBox="1"/>
          <p:nvPr/>
        </p:nvSpPr>
        <p:spPr>
          <a:xfrm>
            <a:off x="5822937" y="3099648"/>
            <a:ext cx="88472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FF00"/>
                </a:solidFill>
              </a:rPr>
              <a:t>Contribution from the previous 2nd initial neuro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9723474-1073-E04F-919F-FE627CD3F8FD}"/>
              </a:ext>
            </a:extLst>
          </p:cNvPr>
          <p:cNvSpPr txBox="1"/>
          <p:nvPr/>
        </p:nvSpPr>
        <p:spPr>
          <a:xfrm>
            <a:off x="6668517" y="3096233"/>
            <a:ext cx="12668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92D050"/>
                </a:solidFill>
              </a:rPr>
              <a:t>Contribution from 1</a:t>
            </a:r>
            <a:r>
              <a:rPr lang="en-US" sz="1100" baseline="30000" dirty="0">
                <a:solidFill>
                  <a:srgbClr val="92D050"/>
                </a:solidFill>
              </a:rPr>
              <a:t>st</a:t>
            </a:r>
            <a:r>
              <a:rPr lang="en-US" sz="1100" dirty="0">
                <a:solidFill>
                  <a:srgbClr val="92D050"/>
                </a:solidFill>
              </a:rPr>
              <a:t> input with the </a:t>
            </a:r>
            <a:r>
              <a:rPr lang="en-US" sz="1100" dirty="0">
                <a:solidFill>
                  <a:srgbClr val="00B0F0"/>
                </a:solidFill>
              </a:rPr>
              <a:t>activation function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A1FB9E8-D91C-6A41-AD22-9A8D5C160CB7}"/>
              </a:ext>
            </a:extLst>
          </p:cNvPr>
          <p:cNvSpPr txBox="1"/>
          <p:nvPr/>
        </p:nvSpPr>
        <p:spPr>
          <a:xfrm>
            <a:off x="8186371" y="3096233"/>
            <a:ext cx="12668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Contribution from the 2</a:t>
            </a:r>
            <a:r>
              <a:rPr lang="en-US" sz="1100" baseline="30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nd</a:t>
            </a:r>
            <a:r>
              <a:rPr lang="en-US" sz="11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input with the </a:t>
            </a:r>
            <a:r>
              <a:rPr lang="en-US" sz="1100" dirty="0">
                <a:solidFill>
                  <a:srgbClr val="00B0F0"/>
                </a:solidFill>
              </a:rPr>
              <a:t>activation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FA6B4EAF-B5B8-B849-9003-68B3C83DCAF7}"/>
                  </a:ext>
                </a:extLst>
              </p:cNvPr>
              <p:cNvSpPr/>
              <p:nvPr/>
            </p:nvSpPr>
            <p:spPr>
              <a:xfrm>
                <a:off x="4878234" y="4049370"/>
                <a:ext cx="611436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We can update the neuro “</a:t>
                </a:r>
                <a:r>
                  <a:rPr lang="en-US" dirty="0">
                    <a:solidFill>
                      <a:srgbClr val="7030A0"/>
                    </a:solidFill>
                  </a:rPr>
                  <a:t>B</a:t>
                </a:r>
                <a:r>
                  <a:rPr lang="en-US" dirty="0">
                    <a:solidFill>
                      <a:schemeClr val="bg1"/>
                    </a:solidFill>
                  </a:rPr>
                  <a:t>” the same way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FA6B4EAF-B5B8-B849-9003-68B3C83DCA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8234" y="4049370"/>
                <a:ext cx="6114363" cy="369332"/>
              </a:xfrm>
              <a:prstGeom prst="rect">
                <a:avLst/>
              </a:prstGeom>
              <a:blipFill>
                <a:blip r:embed="rId9"/>
                <a:stretch>
                  <a:fillRect l="-830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588D8CB-998E-314E-A036-8C8BBE563E48}"/>
                  </a:ext>
                </a:extLst>
              </p:cNvPr>
              <p:cNvSpPr txBox="1"/>
              <p:nvPr/>
            </p:nvSpPr>
            <p:spPr>
              <a:xfrm>
                <a:off x="1529514" y="2698103"/>
                <a:ext cx="8802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1400" i="1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 i="1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1400" b="0" i="1" smtClean="0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  <m:r>
                            <a:rPr lang="en-US" sz="1400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400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588D8CB-998E-314E-A036-8C8BBE563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514" y="2698103"/>
                <a:ext cx="880241" cy="307777"/>
              </a:xfrm>
              <a:prstGeom prst="rect">
                <a:avLst/>
              </a:prstGeom>
              <a:blipFill>
                <a:blip r:embed="rId1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C6527E2-7C9B-7148-B1D4-4D6BD94A0899}"/>
                  </a:ext>
                </a:extLst>
              </p:cNvPr>
              <p:cNvSpPr txBox="1"/>
              <p:nvPr/>
            </p:nvSpPr>
            <p:spPr>
              <a:xfrm>
                <a:off x="2237712" y="2704680"/>
                <a:ext cx="8840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14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14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  <m:r>
                            <a:rPr lang="en-US" sz="1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4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C6527E2-7C9B-7148-B1D4-4D6BD94A0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712" y="2704680"/>
                <a:ext cx="884088" cy="307777"/>
              </a:xfrm>
              <a:prstGeom prst="rect">
                <a:avLst/>
              </a:prstGeom>
              <a:blipFill>
                <a:blip r:embed="rId11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204FB329-81B8-A642-927A-335FF580544E}"/>
              </a:ext>
            </a:extLst>
          </p:cNvPr>
          <p:cNvSpPr/>
          <p:nvPr/>
        </p:nvSpPr>
        <p:spPr>
          <a:xfrm>
            <a:off x="4901567" y="4535236"/>
            <a:ext cx="61143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 the final prediction would be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9DF34C3-6475-A64C-AB8F-EF251EC22B2F}"/>
                  </a:ext>
                </a:extLst>
              </p:cNvPr>
              <p:cNvSpPr/>
              <p:nvPr/>
            </p:nvSpPr>
            <p:spPr>
              <a:xfrm>
                <a:off x="5368651" y="5021102"/>
                <a:ext cx="34209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i="1"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9DF34C3-6475-A64C-AB8F-EF251EC22B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651" y="5021102"/>
                <a:ext cx="3420938" cy="369332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>
            <a:extLst>
              <a:ext uri="{FF2B5EF4-FFF2-40B4-BE49-F238E27FC236}">
                <a16:creationId xmlns:a16="http://schemas.microsoft.com/office/drawing/2014/main" id="{BB14BDD3-B01A-6946-B8F7-D9EECE9A02B2}"/>
              </a:ext>
            </a:extLst>
          </p:cNvPr>
          <p:cNvSpPr/>
          <p:nvPr/>
        </p:nvSpPr>
        <p:spPr>
          <a:xfrm>
            <a:off x="4878233" y="5709611"/>
            <a:ext cx="61143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For the last timestep, we don’t need to update the neurons anymore</a:t>
            </a:r>
          </a:p>
        </p:txBody>
      </p:sp>
    </p:spTree>
    <p:extLst>
      <p:ext uri="{BB962C8B-B14F-4D97-AF65-F5344CB8AC3E}">
        <p14:creationId xmlns:p14="http://schemas.microsoft.com/office/powerpoint/2010/main" val="615634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89">
            <a:extLst>
              <a:ext uri="{FF2B5EF4-FFF2-40B4-BE49-F238E27FC236}">
                <a16:creationId xmlns:a16="http://schemas.microsoft.com/office/drawing/2014/main" id="{543112C2-0C72-B54A-BF80-C4B243906E5E}"/>
              </a:ext>
            </a:extLst>
          </p:cNvPr>
          <p:cNvSpPr txBox="1"/>
          <p:nvPr/>
        </p:nvSpPr>
        <p:spPr>
          <a:xfrm>
            <a:off x="149967" y="166241"/>
            <a:ext cx="570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RNN is usually used to do the prediction for sequential data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B33D8FF-9D21-FB44-843F-9C56EF0108A4}"/>
              </a:ext>
            </a:extLst>
          </p:cNvPr>
          <p:cNvSpPr txBox="1"/>
          <p:nvPr/>
        </p:nvSpPr>
        <p:spPr>
          <a:xfrm>
            <a:off x="187289" y="703610"/>
            <a:ext cx="2928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How RNN do the prediction ?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51588DFA-B71B-D84E-8689-82846A39D99C}"/>
              </a:ext>
            </a:extLst>
          </p:cNvPr>
          <p:cNvSpPr/>
          <p:nvPr/>
        </p:nvSpPr>
        <p:spPr>
          <a:xfrm>
            <a:off x="6208559" y="4627599"/>
            <a:ext cx="497306" cy="49730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F913B219-0831-AB4B-9C81-B76F66D52609}"/>
              </a:ext>
            </a:extLst>
          </p:cNvPr>
          <p:cNvSpPr/>
          <p:nvPr/>
        </p:nvSpPr>
        <p:spPr>
          <a:xfrm>
            <a:off x="7202207" y="4627599"/>
            <a:ext cx="497306" cy="497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F119F70E-CAAE-E948-A1C1-E39DF80BBD86}"/>
              </a:ext>
            </a:extLst>
          </p:cNvPr>
          <p:cNvSpPr/>
          <p:nvPr/>
        </p:nvSpPr>
        <p:spPr>
          <a:xfrm>
            <a:off x="6208559" y="3705820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F96F0FA-1CE1-404F-984D-DD1597115121}"/>
                  </a:ext>
                </a:extLst>
              </p:cNvPr>
              <p:cNvSpPr txBox="1"/>
              <p:nvPr/>
            </p:nvSpPr>
            <p:spPr>
              <a:xfrm>
                <a:off x="6304252" y="3762927"/>
                <a:ext cx="370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F96F0FA-1CE1-404F-984D-DD1597115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252" y="3762927"/>
                <a:ext cx="370935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Oval 83">
            <a:extLst>
              <a:ext uri="{FF2B5EF4-FFF2-40B4-BE49-F238E27FC236}">
                <a16:creationId xmlns:a16="http://schemas.microsoft.com/office/drawing/2014/main" id="{E9E45447-9B72-9940-9325-8D37D69EA362}"/>
              </a:ext>
            </a:extLst>
          </p:cNvPr>
          <p:cNvSpPr/>
          <p:nvPr/>
        </p:nvSpPr>
        <p:spPr>
          <a:xfrm>
            <a:off x="7202207" y="3698941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94E881B-B62C-3A48-937A-EA478DB1D99E}"/>
              </a:ext>
            </a:extLst>
          </p:cNvPr>
          <p:cNvSpPr/>
          <p:nvPr/>
        </p:nvSpPr>
        <p:spPr>
          <a:xfrm>
            <a:off x="6705865" y="2744185"/>
            <a:ext cx="497306" cy="497306"/>
          </a:xfrm>
          <a:prstGeom prst="ellipse">
            <a:avLst/>
          </a:prstGeom>
          <a:solidFill>
            <a:srgbClr val="FFC000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44B9153-D043-724D-B6B5-60BCD1DD33B8}"/>
              </a:ext>
            </a:extLst>
          </p:cNvPr>
          <p:cNvCxnSpPr>
            <a:stCxn id="80" idx="0"/>
            <a:endCxn id="82" idx="4"/>
          </p:cNvCxnSpPr>
          <p:nvPr/>
        </p:nvCxnSpPr>
        <p:spPr>
          <a:xfrm flipV="1">
            <a:off x="6457212" y="4203126"/>
            <a:ext cx="0" cy="424473"/>
          </a:xfrm>
          <a:prstGeom prst="line">
            <a:avLst/>
          </a:prstGeom>
          <a:ln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6AA36B8-2FFE-3449-8972-7DF005B02DAB}"/>
              </a:ext>
            </a:extLst>
          </p:cNvPr>
          <p:cNvCxnSpPr>
            <a:cxnSpLocks/>
            <a:stCxn id="80" idx="0"/>
            <a:endCxn id="84" idx="4"/>
          </p:cNvCxnSpPr>
          <p:nvPr/>
        </p:nvCxnSpPr>
        <p:spPr>
          <a:xfrm flipV="1">
            <a:off x="6457212" y="4196247"/>
            <a:ext cx="993648" cy="431352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2D0512E-3AB3-F346-972E-D5461C8F4A7F}"/>
              </a:ext>
            </a:extLst>
          </p:cNvPr>
          <p:cNvCxnSpPr>
            <a:cxnSpLocks/>
            <a:stCxn id="81" idx="0"/>
            <a:endCxn id="84" idx="4"/>
          </p:cNvCxnSpPr>
          <p:nvPr/>
        </p:nvCxnSpPr>
        <p:spPr>
          <a:xfrm flipV="1">
            <a:off x="7450860" y="4196247"/>
            <a:ext cx="0" cy="431352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E91F120-D12F-2140-908B-1B3B48C34169}"/>
              </a:ext>
            </a:extLst>
          </p:cNvPr>
          <p:cNvCxnSpPr>
            <a:cxnSpLocks/>
          </p:cNvCxnSpPr>
          <p:nvPr/>
        </p:nvCxnSpPr>
        <p:spPr>
          <a:xfrm flipH="1" flipV="1">
            <a:off x="6457212" y="4203126"/>
            <a:ext cx="993648" cy="431352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6F3E93D-6415-AC42-AFCB-30165ED10CAE}"/>
              </a:ext>
            </a:extLst>
          </p:cNvPr>
          <p:cNvCxnSpPr>
            <a:cxnSpLocks/>
            <a:stCxn id="84" idx="0"/>
            <a:endCxn id="92" idx="4"/>
          </p:cNvCxnSpPr>
          <p:nvPr/>
        </p:nvCxnSpPr>
        <p:spPr>
          <a:xfrm flipH="1" flipV="1">
            <a:off x="6954518" y="3241491"/>
            <a:ext cx="496342" cy="457450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0FB56B3-FF89-204F-B016-2A54DE44E2D8}"/>
              </a:ext>
            </a:extLst>
          </p:cNvPr>
          <p:cNvCxnSpPr>
            <a:cxnSpLocks/>
            <a:stCxn id="82" idx="0"/>
            <a:endCxn id="92" idx="4"/>
          </p:cNvCxnSpPr>
          <p:nvPr/>
        </p:nvCxnSpPr>
        <p:spPr>
          <a:xfrm flipV="1">
            <a:off x="6457212" y="3241491"/>
            <a:ext cx="497306" cy="464329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0C8E86C2-D589-584C-A1B0-D69FB77CC058}"/>
                  </a:ext>
                </a:extLst>
              </p:cNvPr>
              <p:cNvSpPr/>
              <p:nvPr/>
            </p:nvSpPr>
            <p:spPr>
              <a:xfrm>
                <a:off x="6712197" y="2004439"/>
                <a:ext cx="5261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u="sng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u="sng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b="1" i="1" u="sng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u="sng" dirty="0"/>
              </a:p>
            </p:txBody>
          </p:sp>
        </mc:Choice>
        <mc:Fallback xmlns="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0C8E86C2-D589-584C-A1B0-D69FB77CC0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197" y="2004439"/>
                <a:ext cx="526106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Rectangle 107">
            <a:extLst>
              <a:ext uri="{FF2B5EF4-FFF2-40B4-BE49-F238E27FC236}">
                <a16:creationId xmlns:a16="http://schemas.microsoft.com/office/drawing/2014/main" id="{5C1E81CB-EC77-5B46-9B4A-A9A7B0BFA927}"/>
              </a:ext>
            </a:extLst>
          </p:cNvPr>
          <p:cNvSpPr/>
          <p:nvPr/>
        </p:nvSpPr>
        <p:spPr>
          <a:xfrm>
            <a:off x="6208559" y="5277259"/>
            <a:ext cx="1308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inputs [</a:t>
            </a:r>
            <a:r>
              <a:rPr lang="en-US" dirty="0">
                <a:solidFill>
                  <a:srgbClr val="92D050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r>
            <a:r>
              <a:rPr lang="en-US" dirty="0">
                <a:solidFill>
                  <a:schemeClr val="bg1"/>
                </a:solidFill>
              </a:rPr>
              <a:t>]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1A949333-C36B-2040-ACA1-6EF77208F5C0}"/>
                  </a:ext>
                </a:extLst>
              </p:cNvPr>
              <p:cNvSpPr txBox="1"/>
              <p:nvPr/>
            </p:nvSpPr>
            <p:spPr>
              <a:xfrm>
                <a:off x="7286368" y="3750738"/>
                <a:ext cx="370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1A949333-C36B-2040-ACA1-6EF77208F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368" y="3750738"/>
                <a:ext cx="370935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47DB61B4-56C6-8940-9990-C6762683BAE5}"/>
              </a:ext>
            </a:extLst>
          </p:cNvPr>
          <p:cNvSpPr txBox="1"/>
          <p:nvPr/>
        </p:nvSpPr>
        <p:spPr>
          <a:xfrm>
            <a:off x="6091436" y="3632839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(A)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60FCE88-80EC-6146-B55E-236F98315F5A}"/>
              </a:ext>
            </a:extLst>
          </p:cNvPr>
          <p:cNvSpPr txBox="1"/>
          <p:nvPr/>
        </p:nvSpPr>
        <p:spPr>
          <a:xfrm>
            <a:off x="7048676" y="362996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(B)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1EF263C-8E28-5141-8167-243AB78B7019}"/>
              </a:ext>
            </a:extLst>
          </p:cNvPr>
          <p:cNvSpPr/>
          <p:nvPr/>
        </p:nvSpPr>
        <p:spPr>
          <a:xfrm>
            <a:off x="1647146" y="4534891"/>
            <a:ext cx="497306" cy="49730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1A43F0B-6CDB-EC4A-A1A9-A02E19E7859E}"/>
              </a:ext>
            </a:extLst>
          </p:cNvPr>
          <p:cNvSpPr/>
          <p:nvPr/>
        </p:nvSpPr>
        <p:spPr>
          <a:xfrm>
            <a:off x="2640794" y="4534891"/>
            <a:ext cx="497306" cy="497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6934635-8D88-BE45-983B-52AE9932888F}"/>
              </a:ext>
            </a:extLst>
          </p:cNvPr>
          <p:cNvSpPr/>
          <p:nvPr/>
        </p:nvSpPr>
        <p:spPr>
          <a:xfrm>
            <a:off x="1647146" y="3613112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E07C0C9-5B88-EC4F-98F6-9FBF9FD61DC3}"/>
                  </a:ext>
                </a:extLst>
              </p:cNvPr>
              <p:cNvSpPr txBox="1"/>
              <p:nvPr/>
            </p:nvSpPr>
            <p:spPr>
              <a:xfrm>
                <a:off x="1742839" y="3670219"/>
                <a:ext cx="370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E07C0C9-5B88-EC4F-98F6-9FBF9FD61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839" y="3670219"/>
                <a:ext cx="370935" cy="369332"/>
              </a:xfrm>
              <a:prstGeom prst="rect">
                <a:avLst/>
              </a:prstGeom>
              <a:blipFill>
                <a:blip r:embed="rId5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Oval 76">
            <a:extLst>
              <a:ext uri="{FF2B5EF4-FFF2-40B4-BE49-F238E27FC236}">
                <a16:creationId xmlns:a16="http://schemas.microsoft.com/office/drawing/2014/main" id="{34211F7E-F2DA-614C-A6DE-470D29C0E738}"/>
              </a:ext>
            </a:extLst>
          </p:cNvPr>
          <p:cNvSpPr/>
          <p:nvPr/>
        </p:nvSpPr>
        <p:spPr>
          <a:xfrm>
            <a:off x="2640794" y="3606233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15D5277-3449-6A45-B04A-781187A55332}"/>
              </a:ext>
            </a:extLst>
          </p:cNvPr>
          <p:cNvSpPr/>
          <p:nvPr/>
        </p:nvSpPr>
        <p:spPr>
          <a:xfrm>
            <a:off x="2144452" y="2651477"/>
            <a:ext cx="497306" cy="497306"/>
          </a:xfrm>
          <a:prstGeom prst="ellipse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5B13BC7-5269-1A41-B3B6-EC637FF3A0C3}"/>
              </a:ext>
            </a:extLst>
          </p:cNvPr>
          <p:cNvCxnSpPr>
            <a:stCxn id="73" idx="0"/>
            <a:endCxn id="75" idx="4"/>
          </p:cNvCxnSpPr>
          <p:nvPr/>
        </p:nvCxnSpPr>
        <p:spPr>
          <a:xfrm flipV="1">
            <a:off x="1895799" y="4110418"/>
            <a:ext cx="0" cy="424473"/>
          </a:xfrm>
          <a:prstGeom prst="line">
            <a:avLst/>
          </a:prstGeom>
          <a:ln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9409D57-5379-2D48-9C0F-F5F20842FB9C}"/>
              </a:ext>
            </a:extLst>
          </p:cNvPr>
          <p:cNvCxnSpPr>
            <a:cxnSpLocks/>
            <a:stCxn id="73" idx="0"/>
            <a:endCxn id="77" idx="4"/>
          </p:cNvCxnSpPr>
          <p:nvPr/>
        </p:nvCxnSpPr>
        <p:spPr>
          <a:xfrm flipV="1">
            <a:off x="1895799" y="4103539"/>
            <a:ext cx="993648" cy="431352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AF11AFE-49A0-0740-A6A9-C81D70DDABC5}"/>
              </a:ext>
            </a:extLst>
          </p:cNvPr>
          <p:cNvCxnSpPr>
            <a:cxnSpLocks/>
            <a:stCxn id="74" idx="0"/>
            <a:endCxn id="77" idx="4"/>
          </p:cNvCxnSpPr>
          <p:nvPr/>
        </p:nvCxnSpPr>
        <p:spPr>
          <a:xfrm flipV="1">
            <a:off x="2889447" y="4103539"/>
            <a:ext cx="0" cy="431352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D67C914-8114-1740-8A4D-B14B33ADA496}"/>
              </a:ext>
            </a:extLst>
          </p:cNvPr>
          <p:cNvCxnSpPr>
            <a:cxnSpLocks/>
          </p:cNvCxnSpPr>
          <p:nvPr/>
        </p:nvCxnSpPr>
        <p:spPr>
          <a:xfrm flipH="1" flipV="1">
            <a:off x="1895799" y="4110418"/>
            <a:ext cx="993648" cy="431352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4062187-0E59-E243-9A56-8A9AA092F67C}"/>
              </a:ext>
            </a:extLst>
          </p:cNvPr>
          <p:cNvCxnSpPr>
            <a:cxnSpLocks/>
            <a:stCxn id="77" idx="0"/>
            <a:endCxn id="78" idx="4"/>
          </p:cNvCxnSpPr>
          <p:nvPr/>
        </p:nvCxnSpPr>
        <p:spPr>
          <a:xfrm flipH="1" flipV="1">
            <a:off x="2393105" y="3148783"/>
            <a:ext cx="496342" cy="457450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089BBCB-F512-214F-A190-6D93F8D65712}"/>
              </a:ext>
            </a:extLst>
          </p:cNvPr>
          <p:cNvCxnSpPr>
            <a:cxnSpLocks/>
            <a:stCxn id="75" idx="0"/>
            <a:endCxn id="78" idx="4"/>
          </p:cNvCxnSpPr>
          <p:nvPr/>
        </p:nvCxnSpPr>
        <p:spPr>
          <a:xfrm flipV="1">
            <a:off x="1895799" y="3148783"/>
            <a:ext cx="497306" cy="464329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5FDA0069-CC7C-0A4A-985A-2F70DD0E31A5}"/>
              </a:ext>
            </a:extLst>
          </p:cNvPr>
          <p:cNvSpPr txBox="1"/>
          <p:nvPr/>
        </p:nvSpPr>
        <p:spPr>
          <a:xfrm>
            <a:off x="612648" y="3332890"/>
            <a:ext cx="69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rgbClr val="FF0000"/>
                </a:solidFill>
              </a:rPr>
              <a:t>0, </a:t>
            </a:r>
            <a:r>
              <a:rPr lang="en-US" dirty="0">
                <a:solidFill>
                  <a:srgbClr val="FFFF00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94" name="Freeform 93">
            <a:extLst>
              <a:ext uri="{FF2B5EF4-FFF2-40B4-BE49-F238E27FC236}">
                <a16:creationId xmlns:a16="http://schemas.microsoft.com/office/drawing/2014/main" id="{D7F7492B-E947-C346-AFEC-194CB31AA4C4}"/>
              </a:ext>
            </a:extLst>
          </p:cNvPr>
          <p:cNvSpPr/>
          <p:nvPr/>
        </p:nvSpPr>
        <p:spPr>
          <a:xfrm>
            <a:off x="814415" y="3695026"/>
            <a:ext cx="897747" cy="424473"/>
          </a:xfrm>
          <a:custGeom>
            <a:avLst/>
            <a:gdLst>
              <a:gd name="connsiteX0" fmla="*/ 0 w 960120"/>
              <a:gd name="connsiteY0" fmla="*/ 0 h 250597"/>
              <a:gd name="connsiteX1" fmla="*/ 347472 w 960120"/>
              <a:gd name="connsiteY1" fmla="*/ 228600 h 250597"/>
              <a:gd name="connsiteX2" fmla="*/ 960120 w 960120"/>
              <a:gd name="connsiteY2" fmla="*/ 228600 h 25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0120" h="250597">
                <a:moveTo>
                  <a:pt x="0" y="0"/>
                </a:moveTo>
                <a:cubicBezTo>
                  <a:pt x="93726" y="95250"/>
                  <a:pt x="187452" y="190500"/>
                  <a:pt x="347472" y="228600"/>
                </a:cubicBezTo>
                <a:cubicBezTo>
                  <a:pt x="507492" y="266700"/>
                  <a:pt x="733806" y="247650"/>
                  <a:pt x="960120" y="22860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 100">
            <a:extLst>
              <a:ext uri="{FF2B5EF4-FFF2-40B4-BE49-F238E27FC236}">
                <a16:creationId xmlns:a16="http://schemas.microsoft.com/office/drawing/2014/main" id="{B785FC2A-B7C2-754F-8A10-AB9AC3ED1756}"/>
              </a:ext>
            </a:extLst>
          </p:cNvPr>
          <p:cNvSpPr/>
          <p:nvPr/>
        </p:nvSpPr>
        <p:spPr>
          <a:xfrm>
            <a:off x="814416" y="3696360"/>
            <a:ext cx="1995027" cy="719914"/>
          </a:xfrm>
          <a:custGeom>
            <a:avLst/>
            <a:gdLst>
              <a:gd name="connsiteX0" fmla="*/ 0 w 2057400"/>
              <a:gd name="connsiteY0" fmla="*/ 0 h 459492"/>
              <a:gd name="connsiteX1" fmla="*/ 557784 w 2057400"/>
              <a:gd name="connsiteY1" fmla="*/ 365760 h 459492"/>
              <a:gd name="connsiteX2" fmla="*/ 1444752 w 2057400"/>
              <a:gd name="connsiteY2" fmla="*/ 457200 h 459492"/>
              <a:gd name="connsiteX3" fmla="*/ 2057400 w 2057400"/>
              <a:gd name="connsiteY3" fmla="*/ 301752 h 459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7400" h="459492">
                <a:moveTo>
                  <a:pt x="0" y="0"/>
                </a:moveTo>
                <a:cubicBezTo>
                  <a:pt x="158496" y="144780"/>
                  <a:pt x="316992" y="289560"/>
                  <a:pt x="557784" y="365760"/>
                </a:cubicBezTo>
                <a:cubicBezTo>
                  <a:pt x="798576" y="441960"/>
                  <a:pt x="1194816" y="467868"/>
                  <a:pt x="1444752" y="457200"/>
                </a:cubicBezTo>
                <a:cubicBezTo>
                  <a:pt x="1694688" y="446532"/>
                  <a:pt x="1876044" y="374142"/>
                  <a:pt x="2057400" y="301752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1685DEF3-7BEF-3644-89EF-94F6058A3318}"/>
                  </a:ext>
                </a:extLst>
              </p:cNvPr>
              <p:cNvSpPr/>
              <p:nvPr/>
            </p:nvSpPr>
            <p:spPr>
              <a:xfrm>
                <a:off x="1878547" y="2021302"/>
                <a:ext cx="9396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u="sng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u="sng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b="1" i="1" u="sng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u="sng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u="sng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u="sng" dirty="0"/>
              </a:p>
            </p:txBody>
          </p:sp>
        </mc:Choice>
        <mc:Fallback xmlns=""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1685DEF3-7BEF-3644-89EF-94F6058A33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547" y="2021302"/>
                <a:ext cx="939681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Rectangle 102">
            <a:extLst>
              <a:ext uri="{FF2B5EF4-FFF2-40B4-BE49-F238E27FC236}">
                <a16:creationId xmlns:a16="http://schemas.microsoft.com/office/drawing/2014/main" id="{3D923CCB-BC7D-644E-BC7A-C0C205AEDA65}"/>
              </a:ext>
            </a:extLst>
          </p:cNvPr>
          <p:cNvSpPr/>
          <p:nvPr/>
        </p:nvSpPr>
        <p:spPr>
          <a:xfrm>
            <a:off x="1647146" y="5184551"/>
            <a:ext cx="1308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inputs [</a:t>
            </a:r>
            <a:r>
              <a:rPr lang="en-US" dirty="0">
                <a:solidFill>
                  <a:srgbClr val="92D050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]</a:t>
            </a:r>
            <a:endParaRPr lang="en-US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13B34255-69E9-F745-9F90-3577CE18D5AF}"/>
              </a:ext>
            </a:extLst>
          </p:cNvPr>
          <p:cNvSpPr/>
          <p:nvPr/>
        </p:nvSpPr>
        <p:spPr>
          <a:xfrm>
            <a:off x="3655432" y="3637792"/>
            <a:ext cx="497306" cy="497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highlight>
                  <a:srgbClr val="0000FF"/>
                </a:highlight>
              </a:rPr>
              <a:t>?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32469320-A549-3B4E-BDC6-6E01E6CB7D50}"/>
              </a:ext>
            </a:extLst>
          </p:cNvPr>
          <p:cNvSpPr/>
          <p:nvPr/>
        </p:nvSpPr>
        <p:spPr>
          <a:xfrm>
            <a:off x="4666915" y="3612281"/>
            <a:ext cx="497306" cy="497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  <a:highlight>
                  <a:srgbClr val="0000FF"/>
                </a:highlight>
              </a:rPr>
              <a:t>?</a:t>
            </a:r>
          </a:p>
        </p:txBody>
      </p:sp>
      <p:sp>
        <p:nvSpPr>
          <p:cNvPr id="111" name="Freeform 110">
            <a:extLst>
              <a:ext uri="{FF2B5EF4-FFF2-40B4-BE49-F238E27FC236}">
                <a16:creationId xmlns:a16="http://schemas.microsoft.com/office/drawing/2014/main" id="{E7C7C960-C437-CC44-A0D5-5B5AECD99764}"/>
              </a:ext>
            </a:extLst>
          </p:cNvPr>
          <p:cNvSpPr/>
          <p:nvPr/>
        </p:nvSpPr>
        <p:spPr>
          <a:xfrm>
            <a:off x="2040031" y="3363706"/>
            <a:ext cx="1881889" cy="243544"/>
          </a:xfrm>
          <a:custGeom>
            <a:avLst/>
            <a:gdLst>
              <a:gd name="connsiteX0" fmla="*/ 0 w 1993392"/>
              <a:gd name="connsiteY0" fmla="*/ 225256 h 243544"/>
              <a:gd name="connsiteX1" fmla="*/ 786384 w 1993392"/>
              <a:gd name="connsiteY1" fmla="*/ 5800 h 243544"/>
              <a:gd name="connsiteX2" fmla="*/ 1737360 w 1993392"/>
              <a:gd name="connsiteY2" fmla="*/ 78952 h 243544"/>
              <a:gd name="connsiteX3" fmla="*/ 1993392 w 1993392"/>
              <a:gd name="connsiteY3" fmla="*/ 243544 h 243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3392" h="243544">
                <a:moveTo>
                  <a:pt x="0" y="225256"/>
                </a:moveTo>
                <a:cubicBezTo>
                  <a:pt x="248412" y="127720"/>
                  <a:pt x="496824" y="30184"/>
                  <a:pt x="786384" y="5800"/>
                </a:cubicBezTo>
                <a:cubicBezTo>
                  <a:pt x="1075944" y="-18584"/>
                  <a:pt x="1536192" y="39328"/>
                  <a:pt x="1737360" y="78952"/>
                </a:cubicBezTo>
                <a:cubicBezTo>
                  <a:pt x="1938528" y="118576"/>
                  <a:pt x="1965960" y="181060"/>
                  <a:pt x="1993392" y="243544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Freeform 111">
            <a:extLst>
              <a:ext uri="{FF2B5EF4-FFF2-40B4-BE49-F238E27FC236}">
                <a16:creationId xmlns:a16="http://schemas.microsoft.com/office/drawing/2014/main" id="{AC899DEB-E285-504B-82A4-B5583D9CE906}"/>
              </a:ext>
            </a:extLst>
          </p:cNvPr>
          <p:cNvSpPr/>
          <p:nvPr/>
        </p:nvSpPr>
        <p:spPr>
          <a:xfrm>
            <a:off x="3066337" y="3516106"/>
            <a:ext cx="1898141" cy="243544"/>
          </a:xfrm>
          <a:custGeom>
            <a:avLst/>
            <a:gdLst>
              <a:gd name="connsiteX0" fmla="*/ 0 w 1993392"/>
              <a:gd name="connsiteY0" fmla="*/ 225256 h 243544"/>
              <a:gd name="connsiteX1" fmla="*/ 786384 w 1993392"/>
              <a:gd name="connsiteY1" fmla="*/ 5800 h 243544"/>
              <a:gd name="connsiteX2" fmla="*/ 1737360 w 1993392"/>
              <a:gd name="connsiteY2" fmla="*/ 78952 h 243544"/>
              <a:gd name="connsiteX3" fmla="*/ 1993392 w 1993392"/>
              <a:gd name="connsiteY3" fmla="*/ 243544 h 243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3392" h="243544">
                <a:moveTo>
                  <a:pt x="0" y="225256"/>
                </a:moveTo>
                <a:cubicBezTo>
                  <a:pt x="248412" y="127720"/>
                  <a:pt x="496824" y="30184"/>
                  <a:pt x="786384" y="5800"/>
                </a:cubicBezTo>
                <a:cubicBezTo>
                  <a:pt x="1075944" y="-18584"/>
                  <a:pt x="1536192" y="39328"/>
                  <a:pt x="1737360" y="78952"/>
                </a:cubicBezTo>
                <a:cubicBezTo>
                  <a:pt x="1938528" y="118576"/>
                  <a:pt x="1965960" y="181060"/>
                  <a:pt x="1993392" y="243544"/>
                </a:cubicBezTo>
              </a:path>
            </a:pathLst>
          </a:custGeom>
          <a:noFill/>
          <a:ln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E980DD6-24FC-6945-8F33-AEA227A531CC}"/>
              </a:ext>
            </a:extLst>
          </p:cNvPr>
          <p:cNvSpPr txBox="1"/>
          <p:nvPr/>
        </p:nvSpPr>
        <p:spPr>
          <a:xfrm>
            <a:off x="3321784" y="2985874"/>
            <a:ext cx="2372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Updated neuron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EF02CFA4-3DB2-074D-AFEC-CB4E81E0A6DE}"/>
                  </a:ext>
                </a:extLst>
              </p:cNvPr>
              <p:cNvSpPr txBox="1"/>
              <p:nvPr/>
            </p:nvSpPr>
            <p:spPr>
              <a:xfrm>
                <a:off x="2724955" y="3658030"/>
                <a:ext cx="370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EF02CFA4-3DB2-074D-AFEC-CB4E81E0A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4955" y="3658030"/>
                <a:ext cx="370935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TextBox 115">
            <a:extLst>
              <a:ext uri="{FF2B5EF4-FFF2-40B4-BE49-F238E27FC236}">
                <a16:creationId xmlns:a16="http://schemas.microsoft.com/office/drawing/2014/main" id="{FC7A0472-03DB-484F-B5ED-26CF6F78BD1E}"/>
              </a:ext>
            </a:extLst>
          </p:cNvPr>
          <p:cNvSpPr txBox="1"/>
          <p:nvPr/>
        </p:nvSpPr>
        <p:spPr>
          <a:xfrm>
            <a:off x="1530023" y="3540131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(A)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249954C-D12B-2D40-80DD-5AE1E0D4677D}"/>
              </a:ext>
            </a:extLst>
          </p:cNvPr>
          <p:cNvSpPr txBox="1"/>
          <p:nvPr/>
        </p:nvSpPr>
        <p:spPr>
          <a:xfrm>
            <a:off x="2487263" y="353725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(B)</a:t>
            </a:r>
          </a:p>
        </p:txBody>
      </p:sp>
      <p:sp>
        <p:nvSpPr>
          <p:cNvPr id="119" name="Freeform 118">
            <a:extLst>
              <a:ext uri="{FF2B5EF4-FFF2-40B4-BE49-F238E27FC236}">
                <a16:creationId xmlns:a16="http://schemas.microsoft.com/office/drawing/2014/main" id="{7D4DD359-DAB1-FB42-9CE5-4FC03B89ED1B}"/>
              </a:ext>
            </a:extLst>
          </p:cNvPr>
          <p:cNvSpPr/>
          <p:nvPr/>
        </p:nvSpPr>
        <p:spPr>
          <a:xfrm>
            <a:off x="1111979" y="3695026"/>
            <a:ext cx="535167" cy="252767"/>
          </a:xfrm>
          <a:custGeom>
            <a:avLst/>
            <a:gdLst>
              <a:gd name="connsiteX0" fmla="*/ 0 w 960120"/>
              <a:gd name="connsiteY0" fmla="*/ 0 h 250597"/>
              <a:gd name="connsiteX1" fmla="*/ 347472 w 960120"/>
              <a:gd name="connsiteY1" fmla="*/ 228600 h 250597"/>
              <a:gd name="connsiteX2" fmla="*/ 960120 w 960120"/>
              <a:gd name="connsiteY2" fmla="*/ 228600 h 25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0120" h="250597">
                <a:moveTo>
                  <a:pt x="0" y="0"/>
                </a:moveTo>
                <a:cubicBezTo>
                  <a:pt x="93726" y="95250"/>
                  <a:pt x="187452" y="190500"/>
                  <a:pt x="347472" y="228600"/>
                </a:cubicBezTo>
                <a:cubicBezTo>
                  <a:pt x="507492" y="266700"/>
                  <a:pt x="733806" y="247650"/>
                  <a:pt x="960120" y="228600"/>
                </a:cubicBezTo>
              </a:path>
            </a:pathLst>
          </a:custGeom>
          <a:noFill/>
          <a:ln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20" name="Freeform 119">
            <a:extLst>
              <a:ext uri="{FF2B5EF4-FFF2-40B4-BE49-F238E27FC236}">
                <a16:creationId xmlns:a16="http://schemas.microsoft.com/office/drawing/2014/main" id="{BF2BC8EA-F3E0-2F4C-8FFA-68DC45FF5B99}"/>
              </a:ext>
            </a:extLst>
          </p:cNvPr>
          <p:cNvSpPr/>
          <p:nvPr/>
        </p:nvSpPr>
        <p:spPr>
          <a:xfrm>
            <a:off x="1063069" y="3683250"/>
            <a:ext cx="1619676" cy="491156"/>
          </a:xfrm>
          <a:custGeom>
            <a:avLst/>
            <a:gdLst>
              <a:gd name="connsiteX0" fmla="*/ 0 w 2057400"/>
              <a:gd name="connsiteY0" fmla="*/ 0 h 459492"/>
              <a:gd name="connsiteX1" fmla="*/ 557784 w 2057400"/>
              <a:gd name="connsiteY1" fmla="*/ 365760 h 459492"/>
              <a:gd name="connsiteX2" fmla="*/ 1444752 w 2057400"/>
              <a:gd name="connsiteY2" fmla="*/ 457200 h 459492"/>
              <a:gd name="connsiteX3" fmla="*/ 2057400 w 2057400"/>
              <a:gd name="connsiteY3" fmla="*/ 301752 h 459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7400" h="459492">
                <a:moveTo>
                  <a:pt x="0" y="0"/>
                </a:moveTo>
                <a:cubicBezTo>
                  <a:pt x="158496" y="144780"/>
                  <a:pt x="316992" y="289560"/>
                  <a:pt x="557784" y="365760"/>
                </a:cubicBezTo>
                <a:cubicBezTo>
                  <a:pt x="798576" y="441960"/>
                  <a:pt x="1194816" y="467868"/>
                  <a:pt x="1444752" y="457200"/>
                </a:cubicBezTo>
                <a:cubicBezTo>
                  <a:pt x="1694688" y="446532"/>
                  <a:pt x="1876044" y="374142"/>
                  <a:pt x="2057400" y="301752"/>
                </a:cubicBezTo>
              </a:path>
            </a:pathLst>
          </a:custGeom>
          <a:noFill/>
          <a:ln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EA92A7C1-00C6-4A41-876B-D82B9A759428}"/>
              </a:ext>
            </a:extLst>
          </p:cNvPr>
          <p:cNvSpPr/>
          <p:nvPr/>
        </p:nvSpPr>
        <p:spPr>
          <a:xfrm>
            <a:off x="3973894" y="4145315"/>
            <a:ext cx="2400945" cy="280577"/>
          </a:xfrm>
          <a:custGeom>
            <a:avLst/>
            <a:gdLst>
              <a:gd name="connsiteX0" fmla="*/ 0 w 2340864"/>
              <a:gd name="connsiteY0" fmla="*/ 0 h 393381"/>
              <a:gd name="connsiteX1" fmla="*/ 896112 w 2340864"/>
              <a:gd name="connsiteY1" fmla="*/ 384048 h 393381"/>
              <a:gd name="connsiteX2" fmla="*/ 1773936 w 2340864"/>
              <a:gd name="connsiteY2" fmla="*/ 256032 h 393381"/>
              <a:gd name="connsiteX3" fmla="*/ 2340864 w 2340864"/>
              <a:gd name="connsiteY3" fmla="*/ 45720 h 393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0864" h="393381">
                <a:moveTo>
                  <a:pt x="0" y="0"/>
                </a:moveTo>
                <a:cubicBezTo>
                  <a:pt x="300228" y="170688"/>
                  <a:pt x="600456" y="341376"/>
                  <a:pt x="896112" y="384048"/>
                </a:cubicBezTo>
                <a:cubicBezTo>
                  <a:pt x="1191768" y="426720"/>
                  <a:pt x="1533144" y="312420"/>
                  <a:pt x="1773936" y="256032"/>
                </a:cubicBezTo>
                <a:cubicBezTo>
                  <a:pt x="2014728" y="199644"/>
                  <a:pt x="2177796" y="122682"/>
                  <a:pt x="2340864" y="4572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Freeform 122">
            <a:extLst>
              <a:ext uri="{FF2B5EF4-FFF2-40B4-BE49-F238E27FC236}">
                <a16:creationId xmlns:a16="http://schemas.microsoft.com/office/drawing/2014/main" id="{FA0D6ED3-0540-E641-89EC-3C770CB82EBA}"/>
              </a:ext>
            </a:extLst>
          </p:cNvPr>
          <p:cNvSpPr/>
          <p:nvPr/>
        </p:nvSpPr>
        <p:spPr>
          <a:xfrm>
            <a:off x="3921920" y="4126109"/>
            <a:ext cx="3404608" cy="452183"/>
          </a:xfrm>
          <a:custGeom>
            <a:avLst/>
            <a:gdLst>
              <a:gd name="connsiteX0" fmla="*/ 0 w 2340864"/>
              <a:gd name="connsiteY0" fmla="*/ 0 h 393381"/>
              <a:gd name="connsiteX1" fmla="*/ 896112 w 2340864"/>
              <a:gd name="connsiteY1" fmla="*/ 384048 h 393381"/>
              <a:gd name="connsiteX2" fmla="*/ 1773936 w 2340864"/>
              <a:gd name="connsiteY2" fmla="*/ 256032 h 393381"/>
              <a:gd name="connsiteX3" fmla="*/ 2340864 w 2340864"/>
              <a:gd name="connsiteY3" fmla="*/ 45720 h 393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0864" h="393381">
                <a:moveTo>
                  <a:pt x="0" y="0"/>
                </a:moveTo>
                <a:cubicBezTo>
                  <a:pt x="300228" y="170688"/>
                  <a:pt x="600456" y="341376"/>
                  <a:pt x="896112" y="384048"/>
                </a:cubicBezTo>
                <a:cubicBezTo>
                  <a:pt x="1191768" y="426720"/>
                  <a:pt x="1533144" y="312420"/>
                  <a:pt x="1773936" y="256032"/>
                </a:cubicBezTo>
                <a:cubicBezTo>
                  <a:pt x="2014728" y="199644"/>
                  <a:pt x="2177796" y="122682"/>
                  <a:pt x="2340864" y="4572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34F6C560-E136-0547-8769-A889AB88B3AE}"/>
              </a:ext>
            </a:extLst>
          </p:cNvPr>
          <p:cNvSpPr/>
          <p:nvPr/>
        </p:nvSpPr>
        <p:spPr>
          <a:xfrm>
            <a:off x="4970591" y="4072163"/>
            <a:ext cx="1243584" cy="207883"/>
          </a:xfrm>
          <a:custGeom>
            <a:avLst/>
            <a:gdLst>
              <a:gd name="connsiteX0" fmla="*/ 0 w 1243584"/>
              <a:gd name="connsiteY0" fmla="*/ 54864 h 207883"/>
              <a:gd name="connsiteX1" fmla="*/ 365760 w 1243584"/>
              <a:gd name="connsiteY1" fmla="*/ 201168 h 207883"/>
              <a:gd name="connsiteX2" fmla="*/ 896112 w 1243584"/>
              <a:gd name="connsiteY2" fmla="*/ 164592 h 207883"/>
              <a:gd name="connsiteX3" fmla="*/ 1243584 w 1243584"/>
              <a:gd name="connsiteY3" fmla="*/ 0 h 207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3584" h="207883">
                <a:moveTo>
                  <a:pt x="0" y="54864"/>
                </a:moveTo>
                <a:cubicBezTo>
                  <a:pt x="108204" y="118872"/>
                  <a:pt x="216408" y="182880"/>
                  <a:pt x="365760" y="201168"/>
                </a:cubicBezTo>
                <a:cubicBezTo>
                  <a:pt x="515112" y="219456"/>
                  <a:pt x="749808" y="198120"/>
                  <a:pt x="896112" y="164592"/>
                </a:cubicBezTo>
                <a:cubicBezTo>
                  <a:pt x="1042416" y="131064"/>
                  <a:pt x="1143000" y="65532"/>
                  <a:pt x="1243584" y="0"/>
                </a:cubicBezTo>
              </a:path>
            </a:pathLst>
          </a:custGeom>
          <a:noFill/>
          <a:ln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ACE478C4-D372-874F-A6ED-66D5E93306CC}"/>
              </a:ext>
            </a:extLst>
          </p:cNvPr>
          <p:cNvSpPr/>
          <p:nvPr/>
        </p:nvSpPr>
        <p:spPr>
          <a:xfrm>
            <a:off x="5025455" y="4072163"/>
            <a:ext cx="2212848" cy="350147"/>
          </a:xfrm>
          <a:custGeom>
            <a:avLst/>
            <a:gdLst>
              <a:gd name="connsiteX0" fmla="*/ 0 w 2212848"/>
              <a:gd name="connsiteY0" fmla="*/ 45720 h 350147"/>
              <a:gd name="connsiteX1" fmla="*/ 877824 w 2212848"/>
              <a:gd name="connsiteY1" fmla="*/ 347472 h 350147"/>
              <a:gd name="connsiteX2" fmla="*/ 1911096 w 2212848"/>
              <a:gd name="connsiteY2" fmla="*/ 182880 h 350147"/>
              <a:gd name="connsiteX3" fmla="*/ 2212848 w 2212848"/>
              <a:gd name="connsiteY3" fmla="*/ 0 h 35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12848" h="350147">
                <a:moveTo>
                  <a:pt x="0" y="45720"/>
                </a:moveTo>
                <a:cubicBezTo>
                  <a:pt x="279654" y="185166"/>
                  <a:pt x="559308" y="324612"/>
                  <a:pt x="877824" y="347472"/>
                </a:cubicBezTo>
                <a:cubicBezTo>
                  <a:pt x="1196340" y="370332"/>
                  <a:pt x="1688592" y="240792"/>
                  <a:pt x="1911096" y="182880"/>
                </a:cubicBezTo>
                <a:cubicBezTo>
                  <a:pt x="2133600" y="124968"/>
                  <a:pt x="2173224" y="62484"/>
                  <a:pt x="2212848" y="0"/>
                </a:cubicBezTo>
              </a:path>
            </a:pathLst>
          </a:custGeom>
          <a:noFill/>
          <a:ln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55071D-34B0-1547-AFC2-E10D2EB37620}"/>
              </a:ext>
            </a:extLst>
          </p:cNvPr>
          <p:cNvSpPr txBox="1"/>
          <p:nvPr/>
        </p:nvSpPr>
        <p:spPr>
          <a:xfrm>
            <a:off x="612648" y="1362456"/>
            <a:ext cx="9652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 summary, after we obtained all the weights from the training, the prediction can be done as below: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EE16DE7-92BE-5644-80BC-B0E3B47DCE18}"/>
              </a:ext>
            </a:extLst>
          </p:cNvPr>
          <p:cNvSpPr/>
          <p:nvPr/>
        </p:nvSpPr>
        <p:spPr>
          <a:xfrm>
            <a:off x="987552" y="3483864"/>
            <a:ext cx="6025896" cy="973071"/>
          </a:xfrm>
          <a:custGeom>
            <a:avLst/>
            <a:gdLst>
              <a:gd name="connsiteX0" fmla="*/ 0 w 6025896"/>
              <a:gd name="connsiteY0" fmla="*/ 274320 h 973071"/>
              <a:gd name="connsiteX1" fmla="*/ 621792 w 6025896"/>
              <a:gd name="connsiteY1" fmla="*/ 758952 h 973071"/>
              <a:gd name="connsiteX2" fmla="*/ 1380744 w 6025896"/>
              <a:gd name="connsiteY2" fmla="*/ 694944 h 973071"/>
              <a:gd name="connsiteX3" fmla="*/ 2478024 w 6025896"/>
              <a:gd name="connsiteY3" fmla="*/ 384048 h 973071"/>
              <a:gd name="connsiteX4" fmla="*/ 3557016 w 6025896"/>
              <a:gd name="connsiteY4" fmla="*/ 502920 h 973071"/>
              <a:gd name="connsiteX5" fmla="*/ 4617720 w 6025896"/>
              <a:gd name="connsiteY5" fmla="*/ 905256 h 973071"/>
              <a:gd name="connsiteX6" fmla="*/ 5577840 w 6025896"/>
              <a:gd name="connsiteY6" fmla="*/ 941832 h 973071"/>
              <a:gd name="connsiteX7" fmla="*/ 5943600 w 6025896"/>
              <a:gd name="connsiteY7" fmla="*/ 585216 h 973071"/>
              <a:gd name="connsiteX8" fmla="*/ 6025896 w 6025896"/>
              <a:gd name="connsiteY8" fmla="*/ 0 h 973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25896" h="973071">
                <a:moveTo>
                  <a:pt x="0" y="274320"/>
                </a:moveTo>
                <a:cubicBezTo>
                  <a:pt x="195834" y="481584"/>
                  <a:pt x="391668" y="688848"/>
                  <a:pt x="621792" y="758952"/>
                </a:cubicBezTo>
                <a:cubicBezTo>
                  <a:pt x="851916" y="829056"/>
                  <a:pt x="1071372" y="757428"/>
                  <a:pt x="1380744" y="694944"/>
                </a:cubicBezTo>
                <a:cubicBezTo>
                  <a:pt x="1690116" y="632460"/>
                  <a:pt x="2115312" y="416052"/>
                  <a:pt x="2478024" y="384048"/>
                </a:cubicBezTo>
                <a:cubicBezTo>
                  <a:pt x="2840736" y="352044"/>
                  <a:pt x="3200400" y="416052"/>
                  <a:pt x="3557016" y="502920"/>
                </a:cubicBezTo>
                <a:cubicBezTo>
                  <a:pt x="3913632" y="589788"/>
                  <a:pt x="4280916" y="832104"/>
                  <a:pt x="4617720" y="905256"/>
                </a:cubicBezTo>
                <a:cubicBezTo>
                  <a:pt x="4954524" y="978408"/>
                  <a:pt x="5356860" y="995172"/>
                  <a:pt x="5577840" y="941832"/>
                </a:cubicBezTo>
                <a:cubicBezTo>
                  <a:pt x="5798820" y="888492"/>
                  <a:pt x="5868924" y="742188"/>
                  <a:pt x="5943600" y="585216"/>
                </a:cubicBezTo>
                <a:cubicBezTo>
                  <a:pt x="6018276" y="428244"/>
                  <a:pt x="6022086" y="214122"/>
                  <a:pt x="6025896" y="0"/>
                </a:cubicBezTo>
              </a:path>
            </a:pathLst>
          </a:custGeom>
          <a:noFill/>
          <a:ln w="152400">
            <a:solidFill>
              <a:schemeClr val="tx1">
                <a:alpha val="4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9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89">
            <a:extLst>
              <a:ext uri="{FF2B5EF4-FFF2-40B4-BE49-F238E27FC236}">
                <a16:creationId xmlns:a16="http://schemas.microsoft.com/office/drawing/2014/main" id="{543112C2-0C72-B54A-BF80-C4B243906E5E}"/>
              </a:ext>
            </a:extLst>
          </p:cNvPr>
          <p:cNvSpPr txBox="1"/>
          <p:nvPr/>
        </p:nvSpPr>
        <p:spPr>
          <a:xfrm>
            <a:off x="149967" y="166241"/>
            <a:ext cx="570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RNN is usually used to do the prediction for sequential data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B33D8FF-9D21-FB44-843F-9C56EF0108A4}"/>
              </a:ext>
            </a:extLst>
          </p:cNvPr>
          <p:cNvSpPr txBox="1"/>
          <p:nvPr/>
        </p:nvSpPr>
        <p:spPr>
          <a:xfrm>
            <a:off x="187289" y="703610"/>
            <a:ext cx="654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Of course, RNN can become deep, and can use many timesteps, e.g.,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1EF263C-8E28-5141-8167-243AB78B7019}"/>
              </a:ext>
            </a:extLst>
          </p:cNvPr>
          <p:cNvSpPr/>
          <p:nvPr/>
        </p:nvSpPr>
        <p:spPr>
          <a:xfrm>
            <a:off x="1018506" y="4705589"/>
            <a:ext cx="497306" cy="49730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1A43F0B-6CDB-EC4A-A1A9-A02E19E7859E}"/>
              </a:ext>
            </a:extLst>
          </p:cNvPr>
          <p:cNvSpPr/>
          <p:nvPr/>
        </p:nvSpPr>
        <p:spPr>
          <a:xfrm>
            <a:off x="1982308" y="4705589"/>
            <a:ext cx="497306" cy="49730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6934635-8D88-BE45-983B-52AE9932888F}"/>
              </a:ext>
            </a:extLst>
          </p:cNvPr>
          <p:cNvSpPr/>
          <p:nvPr/>
        </p:nvSpPr>
        <p:spPr>
          <a:xfrm>
            <a:off x="1084612" y="3896576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4211F7E-F2DA-614C-A6DE-470D29C0E738}"/>
              </a:ext>
            </a:extLst>
          </p:cNvPr>
          <p:cNvSpPr/>
          <p:nvPr/>
        </p:nvSpPr>
        <p:spPr>
          <a:xfrm>
            <a:off x="1997965" y="3889697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15D5277-3449-6A45-B04A-781187A55332}"/>
              </a:ext>
            </a:extLst>
          </p:cNvPr>
          <p:cNvSpPr/>
          <p:nvPr/>
        </p:nvSpPr>
        <p:spPr>
          <a:xfrm>
            <a:off x="1581918" y="1979154"/>
            <a:ext cx="497306" cy="497306"/>
          </a:xfrm>
          <a:prstGeom prst="ellipse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1685DEF3-7BEF-3644-89EF-94F6058A3318}"/>
                  </a:ext>
                </a:extLst>
              </p:cNvPr>
              <p:cNvSpPr/>
              <p:nvPr/>
            </p:nvSpPr>
            <p:spPr>
              <a:xfrm>
                <a:off x="1332836" y="1395598"/>
                <a:ext cx="9509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u="sng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u="sng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b="1" i="1" u="sng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u="sng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u="sng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u="sng" dirty="0"/>
              </a:p>
            </p:txBody>
          </p:sp>
        </mc:Choice>
        <mc:Fallback xmlns=""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1685DEF3-7BEF-3644-89EF-94F6058A33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836" y="1395598"/>
                <a:ext cx="950901" cy="369332"/>
              </a:xfrm>
              <a:prstGeom prst="rect">
                <a:avLst/>
              </a:prstGeom>
              <a:blipFill>
                <a:blip r:embed="rId2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CDCFBAF4-25C6-454C-9355-C802D742618B}"/>
              </a:ext>
            </a:extLst>
          </p:cNvPr>
          <p:cNvSpPr/>
          <p:nvPr/>
        </p:nvSpPr>
        <p:spPr>
          <a:xfrm>
            <a:off x="2539613" y="3896576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EC2F46A-5D70-1E4E-9BB4-769A2E816A89}"/>
              </a:ext>
            </a:extLst>
          </p:cNvPr>
          <p:cNvSpPr/>
          <p:nvPr/>
        </p:nvSpPr>
        <p:spPr>
          <a:xfrm>
            <a:off x="521200" y="3896576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71CBDBE-4BDA-1248-86BF-056B9EC13D83}"/>
              </a:ext>
            </a:extLst>
          </p:cNvPr>
          <p:cNvSpPr/>
          <p:nvPr/>
        </p:nvSpPr>
        <p:spPr>
          <a:xfrm>
            <a:off x="1084612" y="3256451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0A45FBD-7670-BC4B-ACCF-8B1DB2E5D2CA}"/>
              </a:ext>
            </a:extLst>
          </p:cNvPr>
          <p:cNvSpPr/>
          <p:nvPr/>
        </p:nvSpPr>
        <p:spPr>
          <a:xfrm>
            <a:off x="1997965" y="3249572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46A5893-FD67-2A4B-9EDF-DF70D02A8FA9}"/>
              </a:ext>
            </a:extLst>
          </p:cNvPr>
          <p:cNvSpPr/>
          <p:nvPr/>
        </p:nvSpPr>
        <p:spPr>
          <a:xfrm>
            <a:off x="2539613" y="3256451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6573079-35D4-9C4D-9E57-FB10FB2CA3FA}"/>
              </a:ext>
            </a:extLst>
          </p:cNvPr>
          <p:cNvSpPr/>
          <p:nvPr/>
        </p:nvSpPr>
        <p:spPr>
          <a:xfrm>
            <a:off x="521200" y="3256451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1C9E94E-0FFC-2446-940F-4DFA04162A2E}"/>
              </a:ext>
            </a:extLst>
          </p:cNvPr>
          <p:cNvSpPr/>
          <p:nvPr/>
        </p:nvSpPr>
        <p:spPr>
          <a:xfrm>
            <a:off x="1084612" y="2595258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25D6EEE-79D1-7549-B59B-E34C527ABE77}"/>
              </a:ext>
            </a:extLst>
          </p:cNvPr>
          <p:cNvSpPr/>
          <p:nvPr/>
        </p:nvSpPr>
        <p:spPr>
          <a:xfrm>
            <a:off x="1997965" y="2588379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8706C67-D78A-D246-A675-F3DAF21A93EC}"/>
              </a:ext>
            </a:extLst>
          </p:cNvPr>
          <p:cNvSpPr/>
          <p:nvPr/>
        </p:nvSpPr>
        <p:spPr>
          <a:xfrm>
            <a:off x="2539613" y="2595258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149AEB7-56DF-FB4F-B4FF-18D561A949C5}"/>
              </a:ext>
            </a:extLst>
          </p:cNvPr>
          <p:cNvSpPr/>
          <p:nvPr/>
        </p:nvSpPr>
        <p:spPr>
          <a:xfrm>
            <a:off x="521200" y="2595258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D4DBE0-07A7-1B43-AA43-8C98B6BF1E91}"/>
              </a:ext>
            </a:extLst>
          </p:cNvPr>
          <p:cNvSpPr txBox="1"/>
          <p:nvPr/>
        </p:nvSpPr>
        <p:spPr>
          <a:xfrm>
            <a:off x="1555743" y="2468648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D877A29-47AD-FE41-A9FB-10F6F82685BA}"/>
              </a:ext>
            </a:extLst>
          </p:cNvPr>
          <p:cNvSpPr txBox="1"/>
          <p:nvPr/>
        </p:nvSpPr>
        <p:spPr>
          <a:xfrm>
            <a:off x="1566473" y="3079621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64D9DCB-582A-4948-9288-8BCC58AE07A0}"/>
              </a:ext>
            </a:extLst>
          </p:cNvPr>
          <p:cNvSpPr txBox="1"/>
          <p:nvPr/>
        </p:nvSpPr>
        <p:spPr>
          <a:xfrm>
            <a:off x="1574088" y="3719746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4D81085-784B-6B4A-B89D-BDB3F76EA4BC}"/>
              </a:ext>
            </a:extLst>
          </p:cNvPr>
          <p:cNvSpPr txBox="1"/>
          <p:nvPr/>
        </p:nvSpPr>
        <p:spPr>
          <a:xfrm>
            <a:off x="1517341" y="4145229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F1785E77-25DD-CD4A-9187-580C1C24A848}"/>
              </a:ext>
            </a:extLst>
          </p:cNvPr>
          <p:cNvSpPr/>
          <p:nvPr/>
        </p:nvSpPr>
        <p:spPr>
          <a:xfrm>
            <a:off x="4333114" y="4705589"/>
            <a:ext cx="497306" cy="49730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EF3526CE-79F4-8F41-B831-D3BC4ABB4FB5}"/>
              </a:ext>
            </a:extLst>
          </p:cNvPr>
          <p:cNvSpPr/>
          <p:nvPr/>
        </p:nvSpPr>
        <p:spPr>
          <a:xfrm>
            <a:off x="5296916" y="4705589"/>
            <a:ext cx="497306" cy="49730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59E1CFAE-A195-F841-AE3D-3529DA0F7BED}"/>
              </a:ext>
            </a:extLst>
          </p:cNvPr>
          <p:cNvSpPr/>
          <p:nvPr/>
        </p:nvSpPr>
        <p:spPr>
          <a:xfrm>
            <a:off x="4399220" y="3896576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F515C789-5986-2C4A-B762-B798C5236E6C}"/>
              </a:ext>
            </a:extLst>
          </p:cNvPr>
          <p:cNvSpPr/>
          <p:nvPr/>
        </p:nvSpPr>
        <p:spPr>
          <a:xfrm>
            <a:off x="5312573" y="3889697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1C94C5D0-4553-D24E-B0CB-26779681770B}"/>
              </a:ext>
            </a:extLst>
          </p:cNvPr>
          <p:cNvSpPr/>
          <p:nvPr/>
        </p:nvSpPr>
        <p:spPr>
          <a:xfrm>
            <a:off x="4896526" y="1979154"/>
            <a:ext cx="497306" cy="497306"/>
          </a:xfrm>
          <a:prstGeom prst="ellipse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440B6279-ABD6-E441-8E29-BABE37B098AF}"/>
              </a:ext>
            </a:extLst>
          </p:cNvPr>
          <p:cNvSpPr/>
          <p:nvPr/>
        </p:nvSpPr>
        <p:spPr>
          <a:xfrm>
            <a:off x="5854221" y="3896576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511F4138-F422-7549-B90F-3F3A82533E62}"/>
              </a:ext>
            </a:extLst>
          </p:cNvPr>
          <p:cNvSpPr/>
          <p:nvPr/>
        </p:nvSpPr>
        <p:spPr>
          <a:xfrm>
            <a:off x="3835808" y="3896576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9F2653DD-AB55-6C4C-95F3-6DFD98709360}"/>
              </a:ext>
            </a:extLst>
          </p:cNvPr>
          <p:cNvSpPr/>
          <p:nvPr/>
        </p:nvSpPr>
        <p:spPr>
          <a:xfrm>
            <a:off x="4399220" y="3256451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6AE93D81-CA28-C342-BB70-43B04A6CF44E}"/>
              </a:ext>
            </a:extLst>
          </p:cNvPr>
          <p:cNvSpPr/>
          <p:nvPr/>
        </p:nvSpPr>
        <p:spPr>
          <a:xfrm>
            <a:off x="5312573" y="3249572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917E1949-23D3-4B49-9887-2765F737AE14}"/>
              </a:ext>
            </a:extLst>
          </p:cNvPr>
          <p:cNvSpPr/>
          <p:nvPr/>
        </p:nvSpPr>
        <p:spPr>
          <a:xfrm>
            <a:off x="5854221" y="3256451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52AA25F0-BFEF-F64A-B003-17DA2FEE023E}"/>
              </a:ext>
            </a:extLst>
          </p:cNvPr>
          <p:cNvSpPr/>
          <p:nvPr/>
        </p:nvSpPr>
        <p:spPr>
          <a:xfrm>
            <a:off x="3835808" y="3256451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EC497AA0-0F05-D043-9A68-107D8D344271}"/>
              </a:ext>
            </a:extLst>
          </p:cNvPr>
          <p:cNvSpPr/>
          <p:nvPr/>
        </p:nvSpPr>
        <p:spPr>
          <a:xfrm>
            <a:off x="4399220" y="2595258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41F1998D-B9B2-4D40-924A-9C5C228F30BB}"/>
              </a:ext>
            </a:extLst>
          </p:cNvPr>
          <p:cNvSpPr/>
          <p:nvPr/>
        </p:nvSpPr>
        <p:spPr>
          <a:xfrm>
            <a:off x="5312573" y="2588379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DACB550D-9515-8D40-9F53-23B0BF30DB34}"/>
              </a:ext>
            </a:extLst>
          </p:cNvPr>
          <p:cNvSpPr/>
          <p:nvPr/>
        </p:nvSpPr>
        <p:spPr>
          <a:xfrm>
            <a:off x="5854221" y="2595258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31E82337-55AD-684D-B23B-D5B5A63B8092}"/>
              </a:ext>
            </a:extLst>
          </p:cNvPr>
          <p:cNvSpPr/>
          <p:nvPr/>
        </p:nvSpPr>
        <p:spPr>
          <a:xfrm>
            <a:off x="3835808" y="2595258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F677AA0F-6D33-5F44-A4C4-9F45055B7A01}"/>
              </a:ext>
            </a:extLst>
          </p:cNvPr>
          <p:cNvSpPr txBox="1"/>
          <p:nvPr/>
        </p:nvSpPr>
        <p:spPr>
          <a:xfrm>
            <a:off x="4870351" y="2468648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5B3F4E2-FE11-E748-8CB8-392FA825984E}"/>
              </a:ext>
            </a:extLst>
          </p:cNvPr>
          <p:cNvSpPr txBox="1"/>
          <p:nvPr/>
        </p:nvSpPr>
        <p:spPr>
          <a:xfrm>
            <a:off x="4881081" y="3079621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B429376-6E87-7840-A9CA-F3E3AE99FD98}"/>
              </a:ext>
            </a:extLst>
          </p:cNvPr>
          <p:cNvSpPr txBox="1"/>
          <p:nvPr/>
        </p:nvSpPr>
        <p:spPr>
          <a:xfrm>
            <a:off x="4888696" y="3719746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C9B0A65-448E-AA47-8240-1693E31512C4}"/>
              </a:ext>
            </a:extLst>
          </p:cNvPr>
          <p:cNvSpPr txBox="1"/>
          <p:nvPr/>
        </p:nvSpPr>
        <p:spPr>
          <a:xfrm>
            <a:off x="4831949" y="4145229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BCBB8978-B45A-FE40-85F8-3D0253516079}"/>
                  </a:ext>
                </a:extLst>
              </p:cNvPr>
              <p:cNvSpPr/>
              <p:nvPr/>
            </p:nvSpPr>
            <p:spPr>
              <a:xfrm>
                <a:off x="4489745" y="1402191"/>
                <a:ext cx="13644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u="sng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u="sng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b="1" i="1" u="sng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u="sng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u="sng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u="sng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u="sng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u="sng" dirty="0"/>
              </a:p>
            </p:txBody>
          </p:sp>
        </mc:Choice>
        <mc:Fallback xmlns=""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BCBB8978-B45A-FE40-85F8-3D02535160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745" y="1402191"/>
                <a:ext cx="1364476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Oval 141">
            <a:extLst>
              <a:ext uri="{FF2B5EF4-FFF2-40B4-BE49-F238E27FC236}">
                <a16:creationId xmlns:a16="http://schemas.microsoft.com/office/drawing/2014/main" id="{92BF0D6A-D24B-6440-BA44-5B5F6B68671C}"/>
              </a:ext>
            </a:extLst>
          </p:cNvPr>
          <p:cNvSpPr/>
          <p:nvPr/>
        </p:nvSpPr>
        <p:spPr>
          <a:xfrm>
            <a:off x="9098570" y="4750856"/>
            <a:ext cx="497306" cy="49730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6235B219-8030-D446-97B2-4A109E5CC529}"/>
              </a:ext>
            </a:extLst>
          </p:cNvPr>
          <p:cNvSpPr/>
          <p:nvPr/>
        </p:nvSpPr>
        <p:spPr>
          <a:xfrm>
            <a:off x="10062372" y="4750856"/>
            <a:ext cx="497306" cy="49730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9C7FE771-A28B-5C45-AE9A-1D1974AE9B45}"/>
              </a:ext>
            </a:extLst>
          </p:cNvPr>
          <p:cNvSpPr/>
          <p:nvPr/>
        </p:nvSpPr>
        <p:spPr>
          <a:xfrm>
            <a:off x="9164676" y="3941843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E60C2C0C-35FA-5E41-9027-009649CF094D}"/>
              </a:ext>
            </a:extLst>
          </p:cNvPr>
          <p:cNvSpPr/>
          <p:nvPr/>
        </p:nvSpPr>
        <p:spPr>
          <a:xfrm>
            <a:off x="10078029" y="3934964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521D26FA-8685-544F-9989-49EA6BFB5D71}"/>
              </a:ext>
            </a:extLst>
          </p:cNvPr>
          <p:cNvSpPr/>
          <p:nvPr/>
        </p:nvSpPr>
        <p:spPr>
          <a:xfrm>
            <a:off x="10619677" y="3941843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719ABEAE-E037-BD41-B96F-6B20E113AF91}"/>
              </a:ext>
            </a:extLst>
          </p:cNvPr>
          <p:cNvSpPr/>
          <p:nvPr/>
        </p:nvSpPr>
        <p:spPr>
          <a:xfrm>
            <a:off x="8601264" y="3941843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F0054E22-E353-0B46-A1DD-6C7FE1B42EFC}"/>
              </a:ext>
            </a:extLst>
          </p:cNvPr>
          <p:cNvSpPr/>
          <p:nvPr/>
        </p:nvSpPr>
        <p:spPr>
          <a:xfrm>
            <a:off x="9164676" y="3301718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A55844CC-C38C-B446-8BE2-01EE19ABCB3E}"/>
              </a:ext>
            </a:extLst>
          </p:cNvPr>
          <p:cNvSpPr/>
          <p:nvPr/>
        </p:nvSpPr>
        <p:spPr>
          <a:xfrm>
            <a:off x="10078029" y="3294839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4F17577E-EC12-C949-9A86-A4135A853DA1}"/>
              </a:ext>
            </a:extLst>
          </p:cNvPr>
          <p:cNvSpPr/>
          <p:nvPr/>
        </p:nvSpPr>
        <p:spPr>
          <a:xfrm>
            <a:off x="10619677" y="3301718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6F7F38E2-E796-A747-903C-1C6ABF8EE7D3}"/>
              </a:ext>
            </a:extLst>
          </p:cNvPr>
          <p:cNvSpPr/>
          <p:nvPr/>
        </p:nvSpPr>
        <p:spPr>
          <a:xfrm>
            <a:off x="8601264" y="3301718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E52BA048-F7D6-AC4B-8F3D-8F211135DA62}"/>
              </a:ext>
            </a:extLst>
          </p:cNvPr>
          <p:cNvSpPr/>
          <p:nvPr/>
        </p:nvSpPr>
        <p:spPr>
          <a:xfrm>
            <a:off x="9164676" y="2640525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3BEC8F63-862E-B04C-8EAC-DE88B6479888}"/>
              </a:ext>
            </a:extLst>
          </p:cNvPr>
          <p:cNvSpPr/>
          <p:nvPr/>
        </p:nvSpPr>
        <p:spPr>
          <a:xfrm>
            <a:off x="10078029" y="2633646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E8F43AD1-DCDF-EC44-9EF5-2B9C37BC69A8}"/>
              </a:ext>
            </a:extLst>
          </p:cNvPr>
          <p:cNvSpPr/>
          <p:nvPr/>
        </p:nvSpPr>
        <p:spPr>
          <a:xfrm>
            <a:off x="10619677" y="2640525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B3DA32B5-DDD7-B341-9CD4-A0AED5A56C30}"/>
              </a:ext>
            </a:extLst>
          </p:cNvPr>
          <p:cNvSpPr/>
          <p:nvPr/>
        </p:nvSpPr>
        <p:spPr>
          <a:xfrm>
            <a:off x="8601264" y="2640525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942CF8A-CC0B-B746-9BEC-B1CA10C5D51E}"/>
              </a:ext>
            </a:extLst>
          </p:cNvPr>
          <p:cNvSpPr txBox="1"/>
          <p:nvPr/>
        </p:nvSpPr>
        <p:spPr>
          <a:xfrm>
            <a:off x="9635807" y="2513915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79C7F2EB-8029-C443-8BA2-3B00362BC250}"/>
              </a:ext>
            </a:extLst>
          </p:cNvPr>
          <p:cNvSpPr txBox="1"/>
          <p:nvPr/>
        </p:nvSpPr>
        <p:spPr>
          <a:xfrm>
            <a:off x="9646537" y="3124888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5B2CD791-A8B0-5B45-B4A9-18A5B6F0E013}"/>
              </a:ext>
            </a:extLst>
          </p:cNvPr>
          <p:cNvSpPr txBox="1"/>
          <p:nvPr/>
        </p:nvSpPr>
        <p:spPr>
          <a:xfrm>
            <a:off x="9654152" y="3765013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28C4AA6D-A03F-9F43-BF90-D28025E2495F}"/>
              </a:ext>
            </a:extLst>
          </p:cNvPr>
          <p:cNvSpPr txBox="1"/>
          <p:nvPr/>
        </p:nvSpPr>
        <p:spPr>
          <a:xfrm>
            <a:off x="9597405" y="4190496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91A154AA-FF9A-DF41-8236-22A6603AD062}"/>
                  </a:ext>
                </a:extLst>
              </p:cNvPr>
              <p:cNvSpPr/>
              <p:nvPr/>
            </p:nvSpPr>
            <p:spPr>
              <a:xfrm>
                <a:off x="9617683" y="1402191"/>
                <a:ext cx="5261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u="sng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u="sng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b="1" i="1" u="sng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u="sng" dirty="0"/>
              </a:p>
            </p:txBody>
          </p:sp>
        </mc:Choice>
        <mc:Fallback xmlns=""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91A154AA-FF9A-DF41-8236-22A6603AD0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7683" y="1402191"/>
                <a:ext cx="526106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Oval 161">
            <a:extLst>
              <a:ext uri="{FF2B5EF4-FFF2-40B4-BE49-F238E27FC236}">
                <a16:creationId xmlns:a16="http://schemas.microsoft.com/office/drawing/2014/main" id="{A077E186-388A-C640-8226-3667A419EB34}"/>
              </a:ext>
            </a:extLst>
          </p:cNvPr>
          <p:cNvSpPr/>
          <p:nvPr/>
        </p:nvSpPr>
        <p:spPr>
          <a:xfrm>
            <a:off x="9639698" y="1983925"/>
            <a:ext cx="497306" cy="497306"/>
          </a:xfrm>
          <a:prstGeom prst="ellipse">
            <a:avLst/>
          </a:prstGeom>
          <a:solidFill>
            <a:srgbClr val="FFC000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76C9240B-B735-1E48-9F7F-ED00B0E6FD4D}"/>
              </a:ext>
            </a:extLst>
          </p:cNvPr>
          <p:cNvSpPr/>
          <p:nvPr/>
        </p:nvSpPr>
        <p:spPr>
          <a:xfrm>
            <a:off x="3257621" y="3417275"/>
            <a:ext cx="298890" cy="247121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ight Arrow 162">
            <a:extLst>
              <a:ext uri="{FF2B5EF4-FFF2-40B4-BE49-F238E27FC236}">
                <a16:creationId xmlns:a16="http://schemas.microsoft.com/office/drawing/2014/main" id="{8CC1AADC-5E5B-BD49-83DB-122011C95894}"/>
              </a:ext>
            </a:extLst>
          </p:cNvPr>
          <p:cNvSpPr/>
          <p:nvPr/>
        </p:nvSpPr>
        <p:spPr>
          <a:xfrm>
            <a:off x="8086628" y="3472625"/>
            <a:ext cx="298890" cy="247121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ight Arrow 163">
            <a:extLst>
              <a:ext uri="{FF2B5EF4-FFF2-40B4-BE49-F238E27FC236}">
                <a16:creationId xmlns:a16="http://schemas.microsoft.com/office/drawing/2014/main" id="{E235A641-B029-9C4B-90F8-5F009537FCE0}"/>
              </a:ext>
            </a:extLst>
          </p:cNvPr>
          <p:cNvSpPr/>
          <p:nvPr/>
        </p:nvSpPr>
        <p:spPr>
          <a:xfrm>
            <a:off x="6493439" y="3426810"/>
            <a:ext cx="298890" cy="247121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2770265-C69E-7D46-8C48-74F01B5E1908}"/>
              </a:ext>
            </a:extLst>
          </p:cNvPr>
          <p:cNvSpPr txBox="1"/>
          <p:nvPr/>
        </p:nvSpPr>
        <p:spPr>
          <a:xfrm>
            <a:off x="7201256" y="3205837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FA3840A8-713E-7747-8C31-325B535FA4BB}"/>
              </a:ext>
            </a:extLst>
          </p:cNvPr>
          <p:cNvSpPr txBox="1"/>
          <p:nvPr/>
        </p:nvSpPr>
        <p:spPr>
          <a:xfrm>
            <a:off x="1546249" y="4536701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</a:rPr>
              <a:t>…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A507CB4-E5A8-E54B-887D-F96EF46859DE}"/>
              </a:ext>
            </a:extLst>
          </p:cNvPr>
          <p:cNvSpPr txBox="1"/>
          <p:nvPr/>
        </p:nvSpPr>
        <p:spPr>
          <a:xfrm>
            <a:off x="4850597" y="4546297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</a:rPr>
              <a:t>…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0A31B18C-6D6C-3C40-81A4-2A852DEFBE69}"/>
              </a:ext>
            </a:extLst>
          </p:cNvPr>
          <p:cNvSpPr txBox="1"/>
          <p:nvPr/>
        </p:nvSpPr>
        <p:spPr>
          <a:xfrm>
            <a:off x="9616053" y="4572244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22782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89">
            <a:extLst>
              <a:ext uri="{FF2B5EF4-FFF2-40B4-BE49-F238E27FC236}">
                <a16:creationId xmlns:a16="http://schemas.microsoft.com/office/drawing/2014/main" id="{543112C2-0C72-B54A-BF80-C4B243906E5E}"/>
              </a:ext>
            </a:extLst>
          </p:cNvPr>
          <p:cNvSpPr txBox="1"/>
          <p:nvPr/>
        </p:nvSpPr>
        <p:spPr>
          <a:xfrm>
            <a:off x="149967" y="166241"/>
            <a:ext cx="570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RNN is usually used to do the prediction for sequential data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B33D8FF-9D21-FB44-843F-9C56EF0108A4}"/>
              </a:ext>
            </a:extLst>
          </p:cNvPr>
          <p:cNvSpPr txBox="1"/>
          <p:nvPr/>
        </p:nvSpPr>
        <p:spPr>
          <a:xfrm>
            <a:off x="187289" y="703610"/>
            <a:ext cx="402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Of course, RNN can be bidirectional, e.g.,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1EF263C-8E28-5141-8167-243AB78B7019}"/>
              </a:ext>
            </a:extLst>
          </p:cNvPr>
          <p:cNvSpPr/>
          <p:nvPr/>
        </p:nvSpPr>
        <p:spPr>
          <a:xfrm>
            <a:off x="1018506" y="4705589"/>
            <a:ext cx="497306" cy="49730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1A43F0B-6CDB-EC4A-A1A9-A02E19E7859E}"/>
              </a:ext>
            </a:extLst>
          </p:cNvPr>
          <p:cNvSpPr/>
          <p:nvPr/>
        </p:nvSpPr>
        <p:spPr>
          <a:xfrm>
            <a:off x="1982308" y="4705589"/>
            <a:ext cx="497306" cy="49730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6934635-8D88-BE45-983B-52AE9932888F}"/>
              </a:ext>
            </a:extLst>
          </p:cNvPr>
          <p:cNvSpPr/>
          <p:nvPr/>
        </p:nvSpPr>
        <p:spPr>
          <a:xfrm>
            <a:off x="1084612" y="3896576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4211F7E-F2DA-614C-A6DE-470D29C0E738}"/>
              </a:ext>
            </a:extLst>
          </p:cNvPr>
          <p:cNvSpPr/>
          <p:nvPr/>
        </p:nvSpPr>
        <p:spPr>
          <a:xfrm>
            <a:off x="1997965" y="3889697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15D5277-3449-6A45-B04A-781187A55332}"/>
              </a:ext>
            </a:extLst>
          </p:cNvPr>
          <p:cNvSpPr/>
          <p:nvPr/>
        </p:nvSpPr>
        <p:spPr>
          <a:xfrm>
            <a:off x="1581918" y="1979154"/>
            <a:ext cx="497306" cy="497306"/>
          </a:xfrm>
          <a:prstGeom prst="ellipse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1685DEF3-7BEF-3644-89EF-94F6058A3318}"/>
                  </a:ext>
                </a:extLst>
              </p:cNvPr>
              <p:cNvSpPr/>
              <p:nvPr/>
            </p:nvSpPr>
            <p:spPr>
              <a:xfrm>
                <a:off x="1332836" y="1395598"/>
                <a:ext cx="9509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u="sng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u="sng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b="1" i="1" u="sng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u="sng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u="sng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u="sng" dirty="0"/>
              </a:p>
            </p:txBody>
          </p:sp>
        </mc:Choice>
        <mc:Fallback xmlns=""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1685DEF3-7BEF-3644-89EF-94F6058A33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836" y="1395598"/>
                <a:ext cx="950901" cy="369332"/>
              </a:xfrm>
              <a:prstGeom prst="rect">
                <a:avLst/>
              </a:prstGeom>
              <a:blipFill>
                <a:blip r:embed="rId2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CDCFBAF4-25C6-454C-9355-C802D742618B}"/>
              </a:ext>
            </a:extLst>
          </p:cNvPr>
          <p:cNvSpPr/>
          <p:nvPr/>
        </p:nvSpPr>
        <p:spPr>
          <a:xfrm>
            <a:off x="2539613" y="3896576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EC2F46A-5D70-1E4E-9BB4-769A2E816A89}"/>
              </a:ext>
            </a:extLst>
          </p:cNvPr>
          <p:cNvSpPr/>
          <p:nvPr/>
        </p:nvSpPr>
        <p:spPr>
          <a:xfrm>
            <a:off x="521200" y="3896576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71CBDBE-4BDA-1248-86BF-056B9EC13D83}"/>
              </a:ext>
            </a:extLst>
          </p:cNvPr>
          <p:cNvSpPr/>
          <p:nvPr/>
        </p:nvSpPr>
        <p:spPr>
          <a:xfrm>
            <a:off x="1084612" y="3256451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0A45FBD-7670-BC4B-ACCF-8B1DB2E5D2CA}"/>
              </a:ext>
            </a:extLst>
          </p:cNvPr>
          <p:cNvSpPr/>
          <p:nvPr/>
        </p:nvSpPr>
        <p:spPr>
          <a:xfrm>
            <a:off x="1997965" y="3249572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46A5893-FD67-2A4B-9EDF-DF70D02A8FA9}"/>
              </a:ext>
            </a:extLst>
          </p:cNvPr>
          <p:cNvSpPr/>
          <p:nvPr/>
        </p:nvSpPr>
        <p:spPr>
          <a:xfrm>
            <a:off x="2539613" y="3256451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6573079-35D4-9C4D-9E57-FB10FB2CA3FA}"/>
              </a:ext>
            </a:extLst>
          </p:cNvPr>
          <p:cNvSpPr/>
          <p:nvPr/>
        </p:nvSpPr>
        <p:spPr>
          <a:xfrm>
            <a:off x="521200" y="3256451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1C9E94E-0FFC-2446-940F-4DFA04162A2E}"/>
              </a:ext>
            </a:extLst>
          </p:cNvPr>
          <p:cNvSpPr/>
          <p:nvPr/>
        </p:nvSpPr>
        <p:spPr>
          <a:xfrm>
            <a:off x="1084612" y="2595258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25D6EEE-79D1-7549-B59B-E34C527ABE77}"/>
              </a:ext>
            </a:extLst>
          </p:cNvPr>
          <p:cNvSpPr/>
          <p:nvPr/>
        </p:nvSpPr>
        <p:spPr>
          <a:xfrm>
            <a:off x="1997965" y="2588379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8706C67-D78A-D246-A675-F3DAF21A93EC}"/>
              </a:ext>
            </a:extLst>
          </p:cNvPr>
          <p:cNvSpPr/>
          <p:nvPr/>
        </p:nvSpPr>
        <p:spPr>
          <a:xfrm>
            <a:off x="2539613" y="2595258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149AEB7-56DF-FB4F-B4FF-18D561A949C5}"/>
              </a:ext>
            </a:extLst>
          </p:cNvPr>
          <p:cNvSpPr/>
          <p:nvPr/>
        </p:nvSpPr>
        <p:spPr>
          <a:xfrm>
            <a:off x="521200" y="2595258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D4DBE0-07A7-1B43-AA43-8C98B6BF1E91}"/>
              </a:ext>
            </a:extLst>
          </p:cNvPr>
          <p:cNvSpPr txBox="1"/>
          <p:nvPr/>
        </p:nvSpPr>
        <p:spPr>
          <a:xfrm>
            <a:off x="1555743" y="2468648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D877A29-47AD-FE41-A9FB-10F6F82685BA}"/>
              </a:ext>
            </a:extLst>
          </p:cNvPr>
          <p:cNvSpPr txBox="1"/>
          <p:nvPr/>
        </p:nvSpPr>
        <p:spPr>
          <a:xfrm>
            <a:off x="1566473" y="3079621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64D9DCB-582A-4948-9288-8BCC58AE07A0}"/>
              </a:ext>
            </a:extLst>
          </p:cNvPr>
          <p:cNvSpPr txBox="1"/>
          <p:nvPr/>
        </p:nvSpPr>
        <p:spPr>
          <a:xfrm>
            <a:off x="1574088" y="3719746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4D81085-784B-6B4A-B89D-BDB3F76EA4BC}"/>
              </a:ext>
            </a:extLst>
          </p:cNvPr>
          <p:cNvSpPr txBox="1"/>
          <p:nvPr/>
        </p:nvSpPr>
        <p:spPr>
          <a:xfrm>
            <a:off x="1517341" y="4145229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F1785E77-25DD-CD4A-9187-580C1C24A848}"/>
              </a:ext>
            </a:extLst>
          </p:cNvPr>
          <p:cNvSpPr/>
          <p:nvPr/>
        </p:nvSpPr>
        <p:spPr>
          <a:xfrm>
            <a:off x="4333114" y="4705589"/>
            <a:ext cx="497306" cy="49730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EF3526CE-79F4-8F41-B831-D3BC4ABB4FB5}"/>
              </a:ext>
            </a:extLst>
          </p:cNvPr>
          <p:cNvSpPr/>
          <p:nvPr/>
        </p:nvSpPr>
        <p:spPr>
          <a:xfrm>
            <a:off x="5296916" y="4705589"/>
            <a:ext cx="497306" cy="49730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59E1CFAE-A195-F841-AE3D-3529DA0F7BED}"/>
              </a:ext>
            </a:extLst>
          </p:cNvPr>
          <p:cNvSpPr/>
          <p:nvPr/>
        </p:nvSpPr>
        <p:spPr>
          <a:xfrm>
            <a:off x="4399220" y="3896576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F515C789-5986-2C4A-B762-B798C5236E6C}"/>
              </a:ext>
            </a:extLst>
          </p:cNvPr>
          <p:cNvSpPr/>
          <p:nvPr/>
        </p:nvSpPr>
        <p:spPr>
          <a:xfrm>
            <a:off x="5312573" y="3889697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1C94C5D0-4553-D24E-B0CB-26779681770B}"/>
              </a:ext>
            </a:extLst>
          </p:cNvPr>
          <p:cNvSpPr/>
          <p:nvPr/>
        </p:nvSpPr>
        <p:spPr>
          <a:xfrm>
            <a:off x="4896526" y="1979154"/>
            <a:ext cx="497306" cy="497306"/>
          </a:xfrm>
          <a:prstGeom prst="ellipse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440B6279-ABD6-E441-8E29-BABE37B098AF}"/>
              </a:ext>
            </a:extLst>
          </p:cNvPr>
          <p:cNvSpPr/>
          <p:nvPr/>
        </p:nvSpPr>
        <p:spPr>
          <a:xfrm>
            <a:off x="5854221" y="3896576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511F4138-F422-7549-B90F-3F3A82533E62}"/>
              </a:ext>
            </a:extLst>
          </p:cNvPr>
          <p:cNvSpPr/>
          <p:nvPr/>
        </p:nvSpPr>
        <p:spPr>
          <a:xfrm>
            <a:off x="3835808" y="3896576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9F2653DD-AB55-6C4C-95F3-6DFD98709360}"/>
              </a:ext>
            </a:extLst>
          </p:cNvPr>
          <p:cNvSpPr/>
          <p:nvPr/>
        </p:nvSpPr>
        <p:spPr>
          <a:xfrm>
            <a:off x="4399220" y="3256451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6AE93D81-CA28-C342-BB70-43B04A6CF44E}"/>
              </a:ext>
            </a:extLst>
          </p:cNvPr>
          <p:cNvSpPr/>
          <p:nvPr/>
        </p:nvSpPr>
        <p:spPr>
          <a:xfrm>
            <a:off x="5312573" y="3249572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917E1949-23D3-4B49-9887-2765F737AE14}"/>
              </a:ext>
            </a:extLst>
          </p:cNvPr>
          <p:cNvSpPr/>
          <p:nvPr/>
        </p:nvSpPr>
        <p:spPr>
          <a:xfrm>
            <a:off x="5854221" y="3256451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52AA25F0-BFEF-F64A-B003-17DA2FEE023E}"/>
              </a:ext>
            </a:extLst>
          </p:cNvPr>
          <p:cNvSpPr/>
          <p:nvPr/>
        </p:nvSpPr>
        <p:spPr>
          <a:xfrm>
            <a:off x="3835808" y="3256451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EC497AA0-0F05-D043-9A68-107D8D344271}"/>
              </a:ext>
            </a:extLst>
          </p:cNvPr>
          <p:cNvSpPr/>
          <p:nvPr/>
        </p:nvSpPr>
        <p:spPr>
          <a:xfrm>
            <a:off x="4399220" y="2595258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41F1998D-B9B2-4D40-924A-9C5C228F30BB}"/>
              </a:ext>
            </a:extLst>
          </p:cNvPr>
          <p:cNvSpPr/>
          <p:nvPr/>
        </p:nvSpPr>
        <p:spPr>
          <a:xfrm>
            <a:off x="5312573" y="2588379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DACB550D-9515-8D40-9F53-23B0BF30DB34}"/>
              </a:ext>
            </a:extLst>
          </p:cNvPr>
          <p:cNvSpPr/>
          <p:nvPr/>
        </p:nvSpPr>
        <p:spPr>
          <a:xfrm>
            <a:off x="5854221" y="2595258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31E82337-55AD-684D-B23B-D5B5A63B8092}"/>
              </a:ext>
            </a:extLst>
          </p:cNvPr>
          <p:cNvSpPr/>
          <p:nvPr/>
        </p:nvSpPr>
        <p:spPr>
          <a:xfrm>
            <a:off x="3835808" y="2595258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F677AA0F-6D33-5F44-A4C4-9F45055B7A01}"/>
              </a:ext>
            </a:extLst>
          </p:cNvPr>
          <p:cNvSpPr txBox="1"/>
          <p:nvPr/>
        </p:nvSpPr>
        <p:spPr>
          <a:xfrm>
            <a:off x="4870351" y="2468648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5B3F4E2-FE11-E748-8CB8-392FA825984E}"/>
              </a:ext>
            </a:extLst>
          </p:cNvPr>
          <p:cNvSpPr txBox="1"/>
          <p:nvPr/>
        </p:nvSpPr>
        <p:spPr>
          <a:xfrm>
            <a:off x="4881081" y="3079621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B429376-6E87-7840-A9CA-F3E3AE99FD98}"/>
              </a:ext>
            </a:extLst>
          </p:cNvPr>
          <p:cNvSpPr txBox="1"/>
          <p:nvPr/>
        </p:nvSpPr>
        <p:spPr>
          <a:xfrm>
            <a:off x="4888696" y="3719746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C9B0A65-448E-AA47-8240-1693E31512C4}"/>
              </a:ext>
            </a:extLst>
          </p:cNvPr>
          <p:cNvSpPr txBox="1"/>
          <p:nvPr/>
        </p:nvSpPr>
        <p:spPr>
          <a:xfrm>
            <a:off x="4831949" y="4145229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BCBB8978-B45A-FE40-85F8-3D0253516079}"/>
                  </a:ext>
                </a:extLst>
              </p:cNvPr>
              <p:cNvSpPr/>
              <p:nvPr/>
            </p:nvSpPr>
            <p:spPr>
              <a:xfrm>
                <a:off x="4489745" y="1402191"/>
                <a:ext cx="13644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u="sng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u="sng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b="1" i="1" u="sng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u="sng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u="sng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u="sng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u="sng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u="sng" dirty="0"/>
              </a:p>
            </p:txBody>
          </p:sp>
        </mc:Choice>
        <mc:Fallback xmlns=""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BCBB8978-B45A-FE40-85F8-3D02535160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745" y="1402191"/>
                <a:ext cx="1364476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Oval 141">
            <a:extLst>
              <a:ext uri="{FF2B5EF4-FFF2-40B4-BE49-F238E27FC236}">
                <a16:creationId xmlns:a16="http://schemas.microsoft.com/office/drawing/2014/main" id="{92BF0D6A-D24B-6440-BA44-5B5F6B68671C}"/>
              </a:ext>
            </a:extLst>
          </p:cNvPr>
          <p:cNvSpPr/>
          <p:nvPr/>
        </p:nvSpPr>
        <p:spPr>
          <a:xfrm>
            <a:off x="9098570" y="4750856"/>
            <a:ext cx="497306" cy="49730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6235B219-8030-D446-97B2-4A109E5CC529}"/>
              </a:ext>
            </a:extLst>
          </p:cNvPr>
          <p:cNvSpPr/>
          <p:nvPr/>
        </p:nvSpPr>
        <p:spPr>
          <a:xfrm>
            <a:off x="10062372" y="4750856"/>
            <a:ext cx="497306" cy="49730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9C7FE771-A28B-5C45-AE9A-1D1974AE9B45}"/>
              </a:ext>
            </a:extLst>
          </p:cNvPr>
          <p:cNvSpPr/>
          <p:nvPr/>
        </p:nvSpPr>
        <p:spPr>
          <a:xfrm>
            <a:off x="9164676" y="3941843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E60C2C0C-35FA-5E41-9027-009649CF094D}"/>
              </a:ext>
            </a:extLst>
          </p:cNvPr>
          <p:cNvSpPr/>
          <p:nvPr/>
        </p:nvSpPr>
        <p:spPr>
          <a:xfrm>
            <a:off x="10078029" y="3934964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521D26FA-8685-544F-9989-49EA6BFB5D71}"/>
              </a:ext>
            </a:extLst>
          </p:cNvPr>
          <p:cNvSpPr/>
          <p:nvPr/>
        </p:nvSpPr>
        <p:spPr>
          <a:xfrm>
            <a:off x="10619677" y="3941843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719ABEAE-E037-BD41-B96F-6B20E113AF91}"/>
              </a:ext>
            </a:extLst>
          </p:cNvPr>
          <p:cNvSpPr/>
          <p:nvPr/>
        </p:nvSpPr>
        <p:spPr>
          <a:xfrm>
            <a:off x="8601264" y="3941843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F0054E22-E353-0B46-A1DD-6C7FE1B42EFC}"/>
              </a:ext>
            </a:extLst>
          </p:cNvPr>
          <p:cNvSpPr/>
          <p:nvPr/>
        </p:nvSpPr>
        <p:spPr>
          <a:xfrm>
            <a:off x="9164676" y="3301718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A55844CC-C38C-B446-8BE2-01EE19ABCB3E}"/>
              </a:ext>
            </a:extLst>
          </p:cNvPr>
          <p:cNvSpPr/>
          <p:nvPr/>
        </p:nvSpPr>
        <p:spPr>
          <a:xfrm>
            <a:off x="10078029" y="3294839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4F17577E-EC12-C949-9A86-A4135A853DA1}"/>
              </a:ext>
            </a:extLst>
          </p:cNvPr>
          <p:cNvSpPr/>
          <p:nvPr/>
        </p:nvSpPr>
        <p:spPr>
          <a:xfrm>
            <a:off x="10619677" y="3301718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6F7F38E2-E796-A747-903C-1C6ABF8EE7D3}"/>
              </a:ext>
            </a:extLst>
          </p:cNvPr>
          <p:cNvSpPr/>
          <p:nvPr/>
        </p:nvSpPr>
        <p:spPr>
          <a:xfrm>
            <a:off x="8601264" y="3301718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E52BA048-F7D6-AC4B-8F3D-8F211135DA62}"/>
              </a:ext>
            </a:extLst>
          </p:cNvPr>
          <p:cNvSpPr/>
          <p:nvPr/>
        </p:nvSpPr>
        <p:spPr>
          <a:xfrm>
            <a:off x="9164676" y="2640525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3BEC8F63-862E-B04C-8EAC-DE88B6479888}"/>
              </a:ext>
            </a:extLst>
          </p:cNvPr>
          <p:cNvSpPr/>
          <p:nvPr/>
        </p:nvSpPr>
        <p:spPr>
          <a:xfrm>
            <a:off x="10078029" y="2633646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E8F43AD1-DCDF-EC44-9EF5-2B9C37BC69A8}"/>
              </a:ext>
            </a:extLst>
          </p:cNvPr>
          <p:cNvSpPr/>
          <p:nvPr/>
        </p:nvSpPr>
        <p:spPr>
          <a:xfrm>
            <a:off x="10619677" y="2640525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B3DA32B5-DDD7-B341-9CD4-A0AED5A56C30}"/>
              </a:ext>
            </a:extLst>
          </p:cNvPr>
          <p:cNvSpPr/>
          <p:nvPr/>
        </p:nvSpPr>
        <p:spPr>
          <a:xfrm>
            <a:off x="8601264" y="2640525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942CF8A-CC0B-B746-9BEC-B1CA10C5D51E}"/>
              </a:ext>
            </a:extLst>
          </p:cNvPr>
          <p:cNvSpPr txBox="1"/>
          <p:nvPr/>
        </p:nvSpPr>
        <p:spPr>
          <a:xfrm>
            <a:off x="9635807" y="2513915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79C7F2EB-8029-C443-8BA2-3B00362BC250}"/>
              </a:ext>
            </a:extLst>
          </p:cNvPr>
          <p:cNvSpPr txBox="1"/>
          <p:nvPr/>
        </p:nvSpPr>
        <p:spPr>
          <a:xfrm>
            <a:off x="9646537" y="3124888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5B2CD791-A8B0-5B45-B4A9-18A5B6F0E013}"/>
              </a:ext>
            </a:extLst>
          </p:cNvPr>
          <p:cNvSpPr txBox="1"/>
          <p:nvPr/>
        </p:nvSpPr>
        <p:spPr>
          <a:xfrm>
            <a:off x="9654152" y="3765013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28C4AA6D-A03F-9F43-BF90-D28025E2495F}"/>
              </a:ext>
            </a:extLst>
          </p:cNvPr>
          <p:cNvSpPr txBox="1"/>
          <p:nvPr/>
        </p:nvSpPr>
        <p:spPr>
          <a:xfrm>
            <a:off x="9597405" y="4190496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91A154AA-FF9A-DF41-8236-22A6603AD062}"/>
                  </a:ext>
                </a:extLst>
              </p:cNvPr>
              <p:cNvSpPr/>
              <p:nvPr/>
            </p:nvSpPr>
            <p:spPr>
              <a:xfrm>
                <a:off x="9617683" y="1402191"/>
                <a:ext cx="5261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u="sng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u="sng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b="1" i="1" u="sng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u="sng" dirty="0"/>
              </a:p>
            </p:txBody>
          </p:sp>
        </mc:Choice>
        <mc:Fallback xmlns=""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91A154AA-FF9A-DF41-8236-22A6603AD0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7683" y="1402191"/>
                <a:ext cx="526106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Oval 161">
            <a:extLst>
              <a:ext uri="{FF2B5EF4-FFF2-40B4-BE49-F238E27FC236}">
                <a16:creationId xmlns:a16="http://schemas.microsoft.com/office/drawing/2014/main" id="{A077E186-388A-C640-8226-3667A419EB34}"/>
              </a:ext>
            </a:extLst>
          </p:cNvPr>
          <p:cNvSpPr/>
          <p:nvPr/>
        </p:nvSpPr>
        <p:spPr>
          <a:xfrm>
            <a:off x="9639698" y="1983925"/>
            <a:ext cx="497306" cy="497306"/>
          </a:xfrm>
          <a:prstGeom prst="ellipse">
            <a:avLst/>
          </a:prstGeom>
          <a:solidFill>
            <a:srgbClr val="FFC000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76C9240B-B735-1E48-9F7F-ED00B0E6FD4D}"/>
              </a:ext>
            </a:extLst>
          </p:cNvPr>
          <p:cNvSpPr/>
          <p:nvPr/>
        </p:nvSpPr>
        <p:spPr>
          <a:xfrm>
            <a:off x="3257357" y="3257983"/>
            <a:ext cx="298890" cy="247121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2770265-C69E-7D46-8C48-74F01B5E1908}"/>
              </a:ext>
            </a:extLst>
          </p:cNvPr>
          <p:cNvSpPr txBox="1"/>
          <p:nvPr/>
        </p:nvSpPr>
        <p:spPr>
          <a:xfrm>
            <a:off x="7201256" y="3205837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FA3840A8-713E-7747-8C31-325B535FA4BB}"/>
              </a:ext>
            </a:extLst>
          </p:cNvPr>
          <p:cNvSpPr txBox="1"/>
          <p:nvPr/>
        </p:nvSpPr>
        <p:spPr>
          <a:xfrm>
            <a:off x="1546249" y="4536701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</a:rPr>
              <a:t>…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A507CB4-E5A8-E54B-887D-F96EF46859DE}"/>
              </a:ext>
            </a:extLst>
          </p:cNvPr>
          <p:cNvSpPr txBox="1"/>
          <p:nvPr/>
        </p:nvSpPr>
        <p:spPr>
          <a:xfrm>
            <a:off x="4850597" y="4546297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</a:rPr>
              <a:t>…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0A31B18C-6D6C-3C40-81A4-2A852DEFBE69}"/>
              </a:ext>
            </a:extLst>
          </p:cNvPr>
          <p:cNvSpPr txBox="1"/>
          <p:nvPr/>
        </p:nvSpPr>
        <p:spPr>
          <a:xfrm>
            <a:off x="9616053" y="4572244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</a:rPr>
              <a:t>…</a:t>
            </a:r>
          </a:p>
        </p:txBody>
      </p:sp>
      <p:sp>
        <p:nvSpPr>
          <p:cNvPr id="71" name="Right Arrow 70">
            <a:extLst>
              <a:ext uri="{FF2B5EF4-FFF2-40B4-BE49-F238E27FC236}">
                <a16:creationId xmlns:a16="http://schemas.microsoft.com/office/drawing/2014/main" id="{F9873D78-97B7-EF43-B10F-4D6FAB9242FF}"/>
              </a:ext>
            </a:extLst>
          </p:cNvPr>
          <p:cNvSpPr/>
          <p:nvPr/>
        </p:nvSpPr>
        <p:spPr>
          <a:xfrm rot="10800000">
            <a:off x="3227505" y="3586102"/>
            <a:ext cx="298890" cy="247121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ight Arrow 71">
            <a:extLst>
              <a:ext uri="{FF2B5EF4-FFF2-40B4-BE49-F238E27FC236}">
                <a16:creationId xmlns:a16="http://schemas.microsoft.com/office/drawing/2014/main" id="{08272727-9EBF-9748-972D-2E30606EA5F0}"/>
              </a:ext>
            </a:extLst>
          </p:cNvPr>
          <p:cNvSpPr/>
          <p:nvPr/>
        </p:nvSpPr>
        <p:spPr>
          <a:xfrm>
            <a:off x="6574519" y="3257983"/>
            <a:ext cx="298890" cy="247121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ight Arrow 75">
            <a:extLst>
              <a:ext uri="{FF2B5EF4-FFF2-40B4-BE49-F238E27FC236}">
                <a16:creationId xmlns:a16="http://schemas.microsoft.com/office/drawing/2014/main" id="{32619CC5-9BD3-8840-9AAF-D7E7C5EC4059}"/>
              </a:ext>
            </a:extLst>
          </p:cNvPr>
          <p:cNvSpPr/>
          <p:nvPr/>
        </p:nvSpPr>
        <p:spPr>
          <a:xfrm rot="10800000">
            <a:off x="6544667" y="3586102"/>
            <a:ext cx="298890" cy="247121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ight Arrow 78">
            <a:extLst>
              <a:ext uri="{FF2B5EF4-FFF2-40B4-BE49-F238E27FC236}">
                <a16:creationId xmlns:a16="http://schemas.microsoft.com/office/drawing/2014/main" id="{2CA9C2AF-39BA-4648-821A-13FCA3AA1AAE}"/>
              </a:ext>
            </a:extLst>
          </p:cNvPr>
          <p:cNvSpPr/>
          <p:nvPr/>
        </p:nvSpPr>
        <p:spPr>
          <a:xfrm>
            <a:off x="8027353" y="3268094"/>
            <a:ext cx="298890" cy="247121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ight Arrow 79">
            <a:extLst>
              <a:ext uri="{FF2B5EF4-FFF2-40B4-BE49-F238E27FC236}">
                <a16:creationId xmlns:a16="http://schemas.microsoft.com/office/drawing/2014/main" id="{32AAF26B-5AC3-654D-B457-754E8465A9D4}"/>
              </a:ext>
            </a:extLst>
          </p:cNvPr>
          <p:cNvSpPr/>
          <p:nvPr/>
        </p:nvSpPr>
        <p:spPr>
          <a:xfrm rot="10800000">
            <a:off x="7997501" y="3596213"/>
            <a:ext cx="298890" cy="247121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13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6" name="Table 86">
                <a:extLst>
                  <a:ext uri="{FF2B5EF4-FFF2-40B4-BE49-F238E27FC236}">
                    <a16:creationId xmlns:a16="http://schemas.microsoft.com/office/drawing/2014/main" id="{93C944FF-304E-EB49-BDAB-ECF6F776719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34872" y="1889118"/>
              <a:ext cx="2178744" cy="18473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4686">
                      <a:extLst>
                        <a:ext uri="{9D8B030D-6E8A-4147-A177-3AD203B41FA5}">
                          <a16:colId xmlns:a16="http://schemas.microsoft.com/office/drawing/2014/main" val="538811370"/>
                        </a:ext>
                      </a:extLst>
                    </a:gridCol>
                    <a:gridCol w="544686">
                      <a:extLst>
                        <a:ext uri="{9D8B030D-6E8A-4147-A177-3AD203B41FA5}">
                          <a16:colId xmlns:a16="http://schemas.microsoft.com/office/drawing/2014/main" val="1780158044"/>
                        </a:ext>
                      </a:extLst>
                    </a:gridCol>
                    <a:gridCol w="544686">
                      <a:extLst>
                        <a:ext uri="{9D8B030D-6E8A-4147-A177-3AD203B41FA5}">
                          <a16:colId xmlns:a16="http://schemas.microsoft.com/office/drawing/2014/main" val="3962689128"/>
                        </a:ext>
                      </a:extLst>
                    </a:gridCol>
                    <a:gridCol w="544686">
                      <a:extLst>
                        <a:ext uri="{9D8B030D-6E8A-4147-A177-3AD203B41FA5}">
                          <a16:colId xmlns:a16="http://schemas.microsoft.com/office/drawing/2014/main" val="3939713220"/>
                        </a:ext>
                      </a:extLst>
                    </a:gridCol>
                  </a:tblGrid>
                  <a:tr h="443256">
                    <a:tc>
                      <a:txBody>
                        <a:bodyPr/>
                        <a:lstStyle/>
                        <a:p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5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3890257"/>
                      </a:ext>
                    </a:extLst>
                  </a:tr>
                  <a:tr h="46804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05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05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05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5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7521721"/>
                      </a:ext>
                    </a:extLst>
                  </a:tr>
                  <a:tr h="468044">
                    <a:tc>
                      <a:txBody>
                        <a:bodyPr/>
                        <a:lstStyle/>
                        <a:p>
                          <a:endParaRPr lang="en-US" sz="105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05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05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05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7904443"/>
                      </a:ext>
                    </a:extLst>
                  </a:tr>
                  <a:tr h="468044">
                    <a:tc>
                      <a:txBody>
                        <a:bodyPr/>
                        <a:lstStyle/>
                        <a:p>
                          <a:endParaRPr lang="en-US" sz="105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5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46631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6" name="Table 86">
                <a:extLst>
                  <a:ext uri="{FF2B5EF4-FFF2-40B4-BE49-F238E27FC236}">
                    <a16:creationId xmlns:a16="http://schemas.microsoft.com/office/drawing/2014/main" id="{93C944FF-304E-EB49-BDAB-ECF6F776719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5932258"/>
                  </p:ext>
                </p:extLst>
              </p:nvPr>
            </p:nvGraphicFramePr>
            <p:xfrm>
              <a:off x="1134872" y="1889118"/>
              <a:ext cx="2178744" cy="18473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4686">
                      <a:extLst>
                        <a:ext uri="{9D8B030D-6E8A-4147-A177-3AD203B41FA5}">
                          <a16:colId xmlns:a16="http://schemas.microsoft.com/office/drawing/2014/main" val="538811370"/>
                        </a:ext>
                      </a:extLst>
                    </a:gridCol>
                    <a:gridCol w="544686">
                      <a:extLst>
                        <a:ext uri="{9D8B030D-6E8A-4147-A177-3AD203B41FA5}">
                          <a16:colId xmlns:a16="http://schemas.microsoft.com/office/drawing/2014/main" val="1780158044"/>
                        </a:ext>
                      </a:extLst>
                    </a:gridCol>
                    <a:gridCol w="544686">
                      <a:extLst>
                        <a:ext uri="{9D8B030D-6E8A-4147-A177-3AD203B41FA5}">
                          <a16:colId xmlns:a16="http://schemas.microsoft.com/office/drawing/2014/main" val="3962689128"/>
                        </a:ext>
                      </a:extLst>
                    </a:gridCol>
                    <a:gridCol w="544686">
                      <a:extLst>
                        <a:ext uri="{9D8B030D-6E8A-4147-A177-3AD203B41FA5}">
                          <a16:colId xmlns:a16="http://schemas.microsoft.com/office/drawing/2014/main" val="3939713220"/>
                        </a:ext>
                      </a:extLst>
                    </a:gridCol>
                  </a:tblGrid>
                  <a:tr h="443256">
                    <a:tc>
                      <a:txBody>
                        <a:bodyPr/>
                        <a:lstStyle/>
                        <a:p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5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3890257"/>
                      </a:ext>
                    </a:extLst>
                  </a:tr>
                  <a:tr h="46804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26" t="-94737" r="-304651" b="-19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5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7521721"/>
                      </a:ext>
                    </a:extLst>
                  </a:tr>
                  <a:tr h="468044">
                    <a:tc>
                      <a:txBody>
                        <a:bodyPr/>
                        <a:lstStyle/>
                        <a:p>
                          <a:endParaRPr lang="en-US" sz="105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2326" t="-200000" r="-204651" b="-1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7904443"/>
                      </a:ext>
                    </a:extLst>
                  </a:tr>
                  <a:tr h="468044">
                    <a:tc>
                      <a:txBody>
                        <a:bodyPr/>
                        <a:lstStyle/>
                        <a:p>
                          <a:endParaRPr lang="en-US" sz="105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5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46631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0" name="TextBox 89">
            <a:extLst>
              <a:ext uri="{FF2B5EF4-FFF2-40B4-BE49-F238E27FC236}">
                <a16:creationId xmlns:a16="http://schemas.microsoft.com/office/drawing/2014/main" id="{543112C2-0C72-B54A-BF80-C4B243906E5E}"/>
              </a:ext>
            </a:extLst>
          </p:cNvPr>
          <p:cNvSpPr txBox="1"/>
          <p:nvPr/>
        </p:nvSpPr>
        <p:spPr>
          <a:xfrm>
            <a:off x="149967" y="166241"/>
            <a:ext cx="570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RNN is usually used to do the prediction for sequential data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B33D8FF-9D21-FB44-843F-9C56EF0108A4}"/>
              </a:ext>
            </a:extLst>
          </p:cNvPr>
          <p:cNvSpPr txBox="1"/>
          <p:nvPr/>
        </p:nvSpPr>
        <p:spPr>
          <a:xfrm>
            <a:off x="187289" y="703610"/>
            <a:ext cx="1247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Why RNN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54B8CBF3-4B83-1244-AC28-D114ED12CD68}"/>
                  </a:ext>
                </a:extLst>
              </p:cNvPr>
              <p:cNvSpPr txBox="1"/>
              <p:nvPr/>
            </p:nvSpPr>
            <p:spPr>
              <a:xfrm>
                <a:off x="681161" y="1070804"/>
                <a:ext cx="10151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There are two radar points obtained at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 and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and we want to predict the radar point at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54B8CBF3-4B83-1244-AC28-D114ED12C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161" y="1070804"/>
                <a:ext cx="10151177" cy="369332"/>
              </a:xfrm>
              <a:prstGeom prst="rect">
                <a:avLst/>
              </a:prstGeom>
              <a:blipFill>
                <a:blip r:embed="rId3"/>
                <a:stretch>
                  <a:fillRect l="-500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TextBox 106">
            <a:extLst>
              <a:ext uri="{FF2B5EF4-FFF2-40B4-BE49-F238E27FC236}">
                <a16:creationId xmlns:a16="http://schemas.microsoft.com/office/drawing/2014/main" id="{044B9BAD-F31D-DF49-8249-07B3BE3F71CC}"/>
              </a:ext>
            </a:extLst>
          </p:cNvPr>
          <p:cNvSpPr txBox="1"/>
          <p:nvPr/>
        </p:nvSpPr>
        <p:spPr>
          <a:xfrm>
            <a:off x="534857" y="3892473"/>
            <a:ext cx="3378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Therefore, in order to make the train the model, we have two points in the training dataset: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FB1F03EB-3FC4-204A-AF4A-04359842E55E}"/>
                  </a:ext>
                </a:extLst>
              </p:cNvPr>
              <p:cNvSpPr/>
              <p:nvPr/>
            </p:nvSpPr>
            <p:spPr>
              <a:xfrm>
                <a:off x="534857" y="4958936"/>
                <a:ext cx="4211217" cy="3960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the radar point obtained at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FB1F03EB-3FC4-204A-AF4A-04359842E5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57" y="4958936"/>
                <a:ext cx="4211217" cy="396006"/>
              </a:xfrm>
              <a:prstGeom prst="rect">
                <a:avLst/>
              </a:prstGeom>
              <a:blipFill>
                <a:blip r:embed="rId4"/>
                <a:stretch>
                  <a:fillRect t="-6250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FD1FC34F-2EF6-124D-959A-B794AA0F94CD}"/>
                  </a:ext>
                </a:extLst>
              </p:cNvPr>
              <p:cNvSpPr/>
              <p:nvPr/>
            </p:nvSpPr>
            <p:spPr>
              <a:xfrm>
                <a:off x="534857" y="5338501"/>
                <a:ext cx="3645357" cy="3960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the radar point obtained at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FD1FC34F-2EF6-124D-959A-B794AA0F94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57" y="5338501"/>
                <a:ext cx="3645357" cy="396006"/>
              </a:xfrm>
              <a:prstGeom prst="rect">
                <a:avLst/>
              </a:prstGeom>
              <a:blipFill>
                <a:blip r:embed="rId5"/>
                <a:stretch>
                  <a:fillRect t="-6250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6B2A6DB7-98B5-BB48-9D47-CCA387263EB0}"/>
                  </a:ext>
                </a:extLst>
              </p:cNvPr>
              <p:cNvSpPr/>
              <p:nvPr/>
            </p:nvSpPr>
            <p:spPr>
              <a:xfrm>
                <a:off x="534857" y="5785058"/>
                <a:ext cx="31156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the truth in the training data</a:t>
                </a:r>
              </a:p>
            </p:txBody>
          </p:sp>
        </mc:Choice>
        <mc:Fallback xmlns="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6B2A6DB7-98B5-BB48-9D47-CCA387263E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57" y="5785058"/>
                <a:ext cx="3115661" cy="369332"/>
              </a:xfrm>
              <a:prstGeom prst="rect">
                <a:avLst/>
              </a:prstGeom>
              <a:blipFill>
                <a:blip r:embed="rId6"/>
                <a:stretch>
                  <a:fillRect t="-6667" r="-40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E8182EAE-F4E9-2E45-B8C3-41E9E263A211}"/>
                  </a:ext>
                </a:extLst>
              </p:cNvPr>
              <p:cNvSpPr/>
              <p:nvPr/>
            </p:nvSpPr>
            <p:spPr>
              <a:xfrm>
                <a:off x="2357535" y="3266909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E8182EAE-F4E9-2E45-B8C3-41E9E263A2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535" y="3266909"/>
                <a:ext cx="371384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Box 112">
            <a:extLst>
              <a:ext uri="{FF2B5EF4-FFF2-40B4-BE49-F238E27FC236}">
                <a16:creationId xmlns:a16="http://schemas.microsoft.com/office/drawing/2014/main" id="{839661D5-F445-CD44-8A73-99B12F9963E5}"/>
              </a:ext>
            </a:extLst>
          </p:cNvPr>
          <p:cNvSpPr txBox="1"/>
          <p:nvPr/>
        </p:nvSpPr>
        <p:spPr>
          <a:xfrm>
            <a:off x="131807" y="2522299"/>
            <a:ext cx="92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1169468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6" name="Table 86">
                <a:extLst>
                  <a:ext uri="{FF2B5EF4-FFF2-40B4-BE49-F238E27FC236}">
                    <a16:creationId xmlns:a16="http://schemas.microsoft.com/office/drawing/2014/main" id="{93C944FF-304E-EB49-BDAB-ECF6F776719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34872" y="1889118"/>
              <a:ext cx="2178744" cy="18473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4686">
                      <a:extLst>
                        <a:ext uri="{9D8B030D-6E8A-4147-A177-3AD203B41FA5}">
                          <a16:colId xmlns:a16="http://schemas.microsoft.com/office/drawing/2014/main" val="538811370"/>
                        </a:ext>
                      </a:extLst>
                    </a:gridCol>
                    <a:gridCol w="544686">
                      <a:extLst>
                        <a:ext uri="{9D8B030D-6E8A-4147-A177-3AD203B41FA5}">
                          <a16:colId xmlns:a16="http://schemas.microsoft.com/office/drawing/2014/main" val="1780158044"/>
                        </a:ext>
                      </a:extLst>
                    </a:gridCol>
                    <a:gridCol w="544686">
                      <a:extLst>
                        <a:ext uri="{9D8B030D-6E8A-4147-A177-3AD203B41FA5}">
                          <a16:colId xmlns:a16="http://schemas.microsoft.com/office/drawing/2014/main" val="3962689128"/>
                        </a:ext>
                      </a:extLst>
                    </a:gridCol>
                    <a:gridCol w="544686">
                      <a:extLst>
                        <a:ext uri="{9D8B030D-6E8A-4147-A177-3AD203B41FA5}">
                          <a16:colId xmlns:a16="http://schemas.microsoft.com/office/drawing/2014/main" val="3939713220"/>
                        </a:ext>
                      </a:extLst>
                    </a:gridCol>
                  </a:tblGrid>
                  <a:tr h="443256">
                    <a:tc>
                      <a:txBody>
                        <a:bodyPr/>
                        <a:lstStyle/>
                        <a:p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5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3890257"/>
                      </a:ext>
                    </a:extLst>
                  </a:tr>
                  <a:tr h="46804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05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05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05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5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7521721"/>
                      </a:ext>
                    </a:extLst>
                  </a:tr>
                  <a:tr h="468044">
                    <a:tc>
                      <a:txBody>
                        <a:bodyPr/>
                        <a:lstStyle/>
                        <a:p>
                          <a:endParaRPr lang="en-US" sz="105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05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05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05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7904443"/>
                      </a:ext>
                    </a:extLst>
                  </a:tr>
                  <a:tr h="468044">
                    <a:tc>
                      <a:txBody>
                        <a:bodyPr/>
                        <a:lstStyle/>
                        <a:p>
                          <a:endParaRPr lang="en-US" sz="105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5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46631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6" name="Table 86">
                <a:extLst>
                  <a:ext uri="{FF2B5EF4-FFF2-40B4-BE49-F238E27FC236}">
                    <a16:creationId xmlns:a16="http://schemas.microsoft.com/office/drawing/2014/main" id="{93C944FF-304E-EB49-BDAB-ECF6F776719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34872" y="1889118"/>
              <a:ext cx="2178744" cy="18473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4686">
                      <a:extLst>
                        <a:ext uri="{9D8B030D-6E8A-4147-A177-3AD203B41FA5}">
                          <a16:colId xmlns:a16="http://schemas.microsoft.com/office/drawing/2014/main" val="538811370"/>
                        </a:ext>
                      </a:extLst>
                    </a:gridCol>
                    <a:gridCol w="544686">
                      <a:extLst>
                        <a:ext uri="{9D8B030D-6E8A-4147-A177-3AD203B41FA5}">
                          <a16:colId xmlns:a16="http://schemas.microsoft.com/office/drawing/2014/main" val="1780158044"/>
                        </a:ext>
                      </a:extLst>
                    </a:gridCol>
                    <a:gridCol w="544686">
                      <a:extLst>
                        <a:ext uri="{9D8B030D-6E8A-4147-A177-3AD203B41FA5}">
                          <a16:colId xmlns:a16="http://schemas.microsoft.com/office/drawing/2014/main" val="3962689128"/>
                        </a:ext>
                      </a:extLst>
                    </a:gridCol>
                    <a:gridCol w="544686">
                      <a:extLst>
                        <a:ext uri="{9D8B030D-6E8A-4147-A177-3AD203B41FA5}">
                          <a16:colId xmlns:a16="http://schemas.microsoft.com/office/drawing/2014/main" val="3939713220"/>
                        </a:ext>
                      </a:extLst>
                    </a:gridCol>
                  </a:tblGrid>
                  <a:tr h="443256">
                    <a:tc>
                      <a:txBody>
                        <a:bodyPr/>
                        <a:lstStyle/>
                        <a:p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5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3890257"/>
                      </a:ext>
                    </a:extLst>
                  </a:tr>
                  <a:tr h="46804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26" t="-94737" r="-304651" b="-19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5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7521721"/>
                      </a:ext>
                    </a:extLst>
                  </a:tr>
                  <a:tr h="468044">
                    <a:tc>
                      <a:txBody>
                        <a:bodyPr/>
                        <a:lstStyle/>
                        <a:p>
                          <a:endParaRPr lang="en-US" sz="105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2326" t="-200000" r="-204651" b="-1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7904443"/>
                      </a:ext>
                    </a:extLst>
                  </a:tr>
                  <a:tr h="468044">
                    <a:tc>
                      <a:txBody>
                        <a:bodyPr/>
                        <a:lstStyle/>
                        <a:p>
                          <a:endParaRPr lang="en-US" sz="105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5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46631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0" name="TextBox 89">
            <a:extLst>
              <a:ext uri="{FF2B5EF4-FFF2-40B4-BE49-F238E27FC236}">
                <a16:creationId xmlns:a16="http://schemas.microsoft.com/office/drawing/2014/main" id="{543112C2-0C72-B54A-BF80-C4B243906E5E}"/>
              </a:ext>
            </a:extLst>
          </p:cNvPr>
          <p:cNvSpPr txBox="1"/>
          <p:nvPr/>
        </p:nvSpPr>
        <p:spPr>
          <a:xfrm>
            <a:off x="149967" y="166241"/>
            <a:ext cx="570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RNN is usually used to do the prediction for sequential data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B33D8FF-9D21-FB44-843F-9C56EF0108A4}"/>
              </a:ext>
            </a:extLst>
          </p:cNvPr>
          <p:cNvSpPr txBox="1"/>
          <p:nvPr/>
        </p:nvSpPr>
        <p:spPr>
          <a:xfrm>
            <a:off x="187289" y="703610"/>
            <a:ext cx="1247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Why RNN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54B8CBF3-4B83-1244-AC28-D114ED12CD68}"/>
                  </a:ext>
                </a:extLst>
              </p:cNvPr>
              <p:cNvSpPr txBox="1"/>
              <p:nvPr/>
            </p:nvSpPr>
            <p:spPr>
              <a:xfrm>
                <a:off x="681161" y="1070804"/>
                <a:ext cx="10151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There are two radar points obtained at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 and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and we want to predict the radar point at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54B8CBF3-4B83-1244-AC28-D114ED12C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161" y="1070804"/>
                <a:ext cx="10151177" cy="369332"/>
              </a:xfrm>
              <a:prstGeom prst="rect">
                <a:avLst/>
              </a:prstGeom>
              <a:blipFill>
                <a:blip r:embed="rId3"/>
                <a:stretch>
                  <a:fillRect l="-500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TextBox 106">
            <a:extLst>
              <a:ext uri="{FF2B5EF4-FFF2-40B4-BE49-F238E27FC236}">
                <a16:creationId xmlns:a16="http://schemas.microsoft.com/office/drawing/2014/main" id="{044B9BAD-F31D-DF49-8249-07B3BE3F71CC}"/>
              </a:ext>
            </a:extLst>
          </p:cNvPr>
          <p:cNvSpPr txBox="1"/>
          <p:nvPr/>
        </p:nvSpPr>
        <p:spPr>
          <a:xfrm>
            <a:off x="534857" y="3892473"/>
            <a:ext cx="3378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Therefore, in order to make the train the model, we have two points in the training dataset: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FB1F03EB-3FC4-204A-AF4A-04359842E55E}"/>
                  </a:ext>
                </a:extLst>
              </p:cNvPr>
              <p:cNvSpPr/>
              <p:nvPr/>
            </p:nvSpPr>
            <p:spPr>
              <a:xfrm>
                <a:off x="534857" y="4958936"/>
                <a:ext cx="4211217" cy="3960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the radar point obtained at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FB1F03EB-3FC4-204A-AF4A-04359842E5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57" y="4958936"/>
                <a:ext cx="4211217" cy="396006"/>
              </a:xfrm>
              <a:prstGeom prst="rect">
                <a:avLst/>
              </a:prstGeom>
              <a:blipFill>
                <a:blip r:embed="rId4"/>
                <a:stretch>
                  <a:fillRect t="-6250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FD1FC34F-2EF6-124D-959A-B794AA0F94CD}"/>
                  </a:ext>
                </a:extLst>
              </p:cNvPr>
              <p:cNvSpPr/>
              <p:nvPr/>
            </p:nvSpPr>
            <p:spPr>
              <a:xfrm>
                <a:off x="534857" y="5338501"/>
                <a:ext cx="3645357" cy="3960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the radar point obtained at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FD1FC34F-2EF6-124D-959A-B794AA0F94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57" y="5338501"/>
                <a:ext cx="3645357" cy="396006"/>
              </a:xfrm>
              <a:prstGeom prst="rect">
                <a:avLst/>
              </a:prstGeom>
              <a:blipFill>
                <a:blip r:embed="rId5"/>
                <a:stretch>
                  <a:fillRect t="-6250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6B2A6DB7-98B5-BB48-9D47-CCA387263EB0}"/>
                  </a:ext>
                </a:extLst>
              </p:cNvPr>
              <p:cNvSpPr/>
              <p:nvPr/>
            </p:nvSpPr>
            <p:spPr>
              <a:xfrm>
                <a:off x="534857" y="5785058"/>
                <a:ext cx="31156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the truth in the training data</a:t>
                </a:r>
              </a:p>
            </p:txBody>
          </p:sp>
        </mc:Choice>
        <mc:Fallback xmlns="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6B2A6DB7-98B5-BB48-9D47-CCA387263E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57" y="5785058"/>
                <a:ext cx="3115661" cy="369332"/>
              </a:xfrm>
              <a:prstGeom prst="rect">
                <a:avLst/>
              </a:prstGeom>
              <a:blipFill>
                <a:blip r:embed="rId6"/>
                <a:stretch>
                  <a:fillRect t="-6667" r="-40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E8182EAE-F4E9-2E45-B8C3-41E9E263A211}"/>
                  </a:ext>
                </a:extLst>
              </p:cNvPr>
              <p:cNvSpPr/>
              <p:nvPr/>
            </p:nvSpPr>
            <p:spPr>
              <a:xfrm>
                <a:off x="2357535" y="3266909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E8182EAE-F4E9-2E45-B8C3-41E9E263A2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535" y="3266909"/>
                <a:ext cx="371384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2" name="Table 86">
                <a:extLst>
                  <a:ext uri="{FF2B5EF4-FFF2-40B4-BE49-F238E27FC236}">
                    <a16:creationId xmlns:a16="http://schemas.microsoft.com/office/drawing/2014/main" id="{6915D1B3-89C3-F247-B5D2-C14887D8474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507299" y="1855566"/>
              <a:ext cx="2178744" cy="18473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4686">
                      <a:extLst>
                        <a:ext uri="{9D8B030D-6E8A-4147-A177-3AD203B41FA5}">
                          <a16:colId xmlns:a16="http://schemas.microsoft.com/office/drawing/2014/main" val="538811370"/>
                        </a:ext>
                      </a:extLst>
                    </a:gridCol>
                    <a:gridCol w="544686">
                      <a:extLst>
                        <a:ext uri="{9D8B030D-6E8A-4147-A177-3AD203B41FA5}">
                          <a16:colId xmlns:a16="http://schemas.microsoft.com/office/drawing/2014/main" val="1780158044"/>
                        </a:ext>
                      </a:extLst>
                    </a:gridCol>
                    <a:gridCol w="544686">
                      <a:extLst>
                        <a:ext uri="{9D8B030D-6E8A-4147-A177-3AD203B41FA5}">
                          <a16:colId xmlns:a16="http://schemas.microsoft.com/office/drawing/2014/main" val="3962689128"/>
                        </a:ext>
                      </a:extLst>
                    </a:gridCol>
                    <a:gridCol w="544686">
                      <a:extLst>
                        <a:ext uri="{9D8B030D-6E8A-4147-A177-3AD203B41FA5}">
                          <a16:colId xmlns:a16="http://schemas.microsoft.com/office/drawing/2014/main" val="3939713220"/>
                        </a:ext>
                      </a:extLst>
                    </a:gridCol>
                  </a:tblGrid>
                  <a:tr h="443256">
                    <a:tc>
                      <a:txBody>
                        <a:bodyPr/>
                        <a:lstStyle/>
                        <a:p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5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3890257"/>
                      </a:ext>
                    </a:extLst>
                  </a:tr>
                  <a:tr h="46804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05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05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05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5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7521721"/>
                      </a:ext>
                    </a:extLst>
                  </a:tr>
                  <a:tr h="468044">
                    <a:tc>
                      <a:txBody>
                        <a:bodyPr/>
                        <a:lstStyle/>
                        <a:p>
                          <a:endParaRPr lang="en-US" sz="105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05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05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05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  <m:r>
                                      <a:rPr lang="en-US" sz="105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7904443"/>
                      </a:ext>
                    </a:extLst>
                  </a:tr>
                  <a:tr h="468044">
                    <a:tc>
                      <a:txBody>
                        <a:bodyPr/>
                        <a:lstStyle/>
                        <a:p>
                          <a:endParaRPr lang="en-US" sz="105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5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46631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2" name="Table 86">
                <a:extLst>
                  <a:ext uri="{FF2B5EF4-FFF2-40B4-BE49-F238E27FC236}">
                    <a16:creationId xmlns:a16="http://schemas.microsoft.com/office/drawing/2014/main" id="{6915D1B3-89C3-F247-B5D2-C14887D8474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507299" y="1855566"/>
              <a:ext cx="2178744" cy="18473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4686">
                      <a:extLst>
                        <a:ext uri="{9D8B030D-6E8A-4147-A177-3AD203B41FA5}">
                          <a16:colId xmlns:a16="http://schemas.microsoft.com/office/drawing/2014/main" val="538811370"/>
                        </a:ext>
                      </a:extLst>
                    </a:gridCol>
                    <a:gridCol w="544686">
                      <a:extLst>
                        <a:ext uri="{9D8B030D-6E8A-4147-A177-3AD203B41FA5}">
                          <a16:colId xmlns:a16="http://schemas.microsoft.com/office/drawing/2014/main" val="1780158044"/>
                        </a:ext>
                      </a:extLst>
                    </a:gridCol>
                    <a:gridCol w="544686">
                      <a:extLst>
                        <a:ext uri="{9D8B030D-6E8A-4147-A177-3AD203B41FA5}">
                          <a16:colId xmlns:a16="http://schemas.microsoft.com/office/drawing/2014/main" val="3962689128"/>
                        </a:ext>
                      </a:extLst>
                    </a:gridCol>
                    <a:gridCol w="544686">
                      <a:extLst>
                        <a:ext uri="{9D8B030D-6E8A-4147-A177-3AD203B41FA5}">
                          <a16:colId xmlns:a16="http://schemas.microsoft.com/office/drawing/2014/main" val="3939713220"/>
                        </a:ext>
                      </a:extLst>
                    </a:gridCol>
                  </a:tblGrid>
                  <a:tr h="443256">
                    <a:tc>
                      <a:txBody>
                        <a:bodyPr/>
                        <a:lstStyle/>
                        <a:p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5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3890257"/>
                      </a:ext>
                    </a:extLst>
                  </a:tr>
                  <a:tr h="46804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326" t="-97297" r="-302326" b="-2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5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7521721"/>
                      </a:ext>
                    </a:extLst>
                  </a:tr>
                  <a:tr h="468044">
                    <a:tc>
                      <a:txBody>
                        <a:bodyPr/>
                        <a:lstStyle/>
                        <a:p>
                          <a:endParaRPr lang="en-US" sz="105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2326" t="-197297" r="-202326" b="-1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7904443"/>
                      </a:ext>
                    </a:extLst>
                  </a:tr>
                  <a:tr h="468044">
                    <a:tc>
                      <a:txBody>
                        <a:bodyPr/>
                        <a:lstStyle/>
                        <a:p>
                          <a:endParaRPr lang="en-US" sz="105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5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46631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3" name="TextBox 112">
            <a:extLst>
              <a:ext uri="{FF2B5EF4-FFF2-40B4-BE49-F238E27FC236}">
                <a16:creationId xmlns:a16="http://schemas.microsoft.com/office/drawing/2014/main" id="{839661D5-F445-CD44-8A73-99B12F9963E5}"/>
              </a:ext>
            </a:extLst>
          </p:cNvPr>
          <p:cNvSpPr txBox="1"/>
          <p:nvPr/>
        </p:nvSpPr>
        <p:spPr>
          <a:xfrm>
            <a:off x="131807" y="2522299"/>
            <a:ext cx="92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Training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4E6B975-C3C8-894F-99DC-86C75A7690B8}"/>
              </a:ext>
            </a:extLst>
          </p:cNvPr>
          <p:cNvSpPr txBox="1"/>
          <p:nvPr/>
        </p:nvSpPr>
        <p:spPr>
          <a:xfrm>
            <a:off x="5289707" y="2462132"/>
            <a:ext cx="112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Predicting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D98A08F0-7F03-434D-823C-161981F834EE}"/>
                  </a:ext>
                </a:extLst>
              </p:cNvPr>
              <p:cNvSpPr/>
              <p:nvPr/>
            </p:nvSpPr>
            <p:spPr>
              <a:xfrm>
                <a:off x="7704852" y="3209622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D98A08F0-7F03-434D-823C-161981F834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4852" y="3209622"/>
                <a:ext cx="371384" cy="369332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9669BEB9-5DE8-2947-A859-95CCEEB923D4}"/>
                  </a:ext>
                </a:extLst>
              </p:cNvPr>
              <p:cNvSpPr txBox="1"/>
              <p:nvPr/>
            </p:nvSpPr>
            <p:spPr>
              <a:xfrm>
                <a:off x="6047350" y="3971146"/>
                <a:ext cx="3378775" cy="2334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In the dataset used for predicting,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located in opposite locations, however from the ANN training process, we are not able to recognize this sequential difference here, therefore the prediction will be in a wrong place (followed the training dataset)</a:t>
                </a:r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9669BEB9-5DE8-2947-A859-95CCEEB92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7350" y="3971146"/>
                <a:ext cx="3378775" cy="2334998"/>
              </a:xfrm>
              <a:prstGeom prst="rect">
                <a:avLst/>
              </a:prstGeom>
              <a:blipFill>
                <a:blip r:embed="rId10"/>
                <a:stretch>
                  <a:fillRect l="-1498" t="-1081" r="-2996" b="-3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TextBox 117">
            <a:extLst>
              <a:ext uri="{FF2B5EF4-FFF2-40B4-BE49-F238E27FC236}">
                <a16:creationId xmlns:a16="http://schemas.microsoft.com/office/drawing/2014/main" id="{0E5DFC1E-670C-5C4B-AFCC-9A415149D2DE}"/>
              </a:ext>
            </a:extLst>
          </p:cNvPr>
          <p:cNvSpPr txBox="1"/>
          <p:nvPr/>
        </p:nvSpPr>
        <p:spPr>
          <a:xfrm>
            <a:off x="8310063" y="2837033"/>
            <a:ext cx="182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Wrong prediction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5C643106-83FC-3043-8DC8-DCBF5A826C4F}"/>
              </a:ext>
            </a:extLst>
          </p:cNvPr>
          <p:cNvCxnSpPr/>
          <p:nvPr/>
        </p:nvCxnSpPr>
        <p:spPr>
          <a:xfrm flipH="1">
            <a:off x="8019539" y="2986308"/>
            <a:ext cx="290524" cy="3423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84769442-DFDD-1F47-B0CE-C6C8F6BE4532}"/>
              </a:ext>
            </a:extLst>
          </p:cNvPr>
          <p:cNvSpPr txBox="1"/>
          <p:nvPr/>
        </p:nvSpPr>
        <p:spPr>
          <a:xfrm>
            <a:off x="4207173" y="1564940"/>
            <a:ext cx="1549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Expected right prediction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DFDB7DB-8829-6F46-84DF-37DC4BE3E7AC}"/>
              </a:ext>
            </a:extLst>
          </p:cNvPr>
          <p:cNvSpPr/>
          <p:nvPr/>
        </p:nvSpPr>
        <p:spPr>
          <a:xfrm>
            <a:off x="5952563" y="1846447"/>
            <a:ext cx="554736" cy="4974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8AFA665A-AAFE-3D40-BB9C-3CA520914295}"/>
                  </a:ext>
                </a:extLst>
              </p:cNvPr>
              <p:cNvSpPr/>
              <p:nvPr/>
            </p:nvSpPr>
            <p:spPr>
              <a:xfrm>
                <a:off x="6047350" y="1888106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8AFA665A-AAFE-3D40-BB9C-3CA5209142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7350" y="1888106"/>
                <a:ext cx="371384" cy="369332"/>
              </a:xfrm>
              <a:prstGeom prst="rect">
                <a:avLst/>
              </a:prstGeom>
              <a:blipFill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FC1AEE5D-CFFC-7840-9A7B-ABFD6EF2B638}"/>
              </a:ext>
            </a:extLst>
          </p:cNvPr>
          <p:cNvCxnSpPr>
            <a:cxnSpLocks/>
            <a:endCxn id="122" idx="1"/>
          </p:cNvCxnSpPr>
          <p:nvPr/>
        </p:nvCxnSpPr>
        <p:spPr>
          <a:xfrm>
            <a:off x="5495544" y="1975104"/>
            <a:ext cx="457019" cy="1200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78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89">
            <a:extLst>
              <a:ext uri="{FF2B5EF4-FFF2-40B4-BE49-F238E27FC236}">
                <a16:creationId xmlns:a16="http://schemas.microsoft.com/office/drawing/2014/main" id="{543112C2-0C72-B54A-BF80-C4B243906E5E}"/>
              </a:ext>
            </a:extLst>
          </p:cNvPr>
          <p:cNvSpPr txBox="1"/>
          <p:nvPr/>
        </p:nvSpPr>
        <p:spPr>
          <a:xfrm>
            <a:off x="149967" y="166241"/>
            <a:ext cx="570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RNN is usually used to do the prediction for sequential data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B33D8FF-9D21-FB44-843F-9C56EF0108A4}"/>
              </a:ext>
            </a:extLst>
          </p:cNvPr>
          <p:cNvSpPr txBox="1"/>
          <p:nvPr/>
        </p:nvSpPr>
        <p:spPr>
          <a:xfrm>
            <a:off x="187289" y="703610"/>
            <a:ext cx="1247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Why RNN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54B8CBF3-4B83-1244-AC28-D114ED12CD68}"/>
                  </a:ext>
                </a:extLst>
              </p:cNvPr>
              <p:cNvSpPr txBox="1"/>
              <p:nvPr/>
            </p:nvSpPr>
            <p:spPr>
              <a:xfrm>
                <a:off x="681161" y="1070804"/>
                <a:ext cx="10151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There are two radar points obtained at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 and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and we want to predict the radar point at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54B8CBF3-4B83-1244-AC28-D114ED12C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161" y="1070804"/>
                <a:ext cx="10151177" cy="369332"/>
              </a:xfrm>
              <a:prstGeom prst="rect">
                <a:avLst/>
              </a:prstGeom>
              <a:blipFill>
                <a:blip r:embed="rId2"/>
                <a:stretch>
                  <a:fillRect l="-500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540D775A-605C-F34D-86D9-A45166C1B6F1}"/>
              </a:ext>
            </a:extLst>
          </p:cNvPr>
          <p:cNvSpPr txBox="1"/>
          <p:nvPr/>
        </p:nvSpPr>
        <p:spPr>
          <a:xfrm>
            <a:off x="681161" y="1513288"/>
            <a:ext cx="8284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 order to make such a prediction right, we need a sequential of training dataset, e.g.,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86">
                <a:extLst>
                  <a:ext uri="{FF2B5EF4-FFF2-40B4-BE49-F238E27FC236}">
                    <a16:creationId xmlns:a16="http://schemas.microsoft.com/office/drawing/2014/main" id="{16C6FD37-9090-674F-9B32-EC9A460A196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953719" y="2054570"/>
              <a:ext cx="2178744" cy="18473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4686">
                      <a:extLst>
                        <a:ext uri="{9D8B030D-6E8A-4147-A177-3AD203B41FA5}">
                          <a16:colId xmlns:a16="http://schemas.microsoft.com/office/drawing/2014/main" val="538811370"/>
                        </a:ext>
                      </a:extLst>
                    </a:gridCol>
                    <a:gridCol w="544686">
                      <a:extLst>
                        <a:ext uri="{9D8B030D-6E8A-4147-A177-3AD203B41FA5}">
                          <a16:colId xmlns:a16="http://schemas.microsoft.com/office/drawing/2014/main" val="1780158044"/>
                        </a:ext>
                      </a:extLst>
                    </a:gridCol>
                    <a:gridCol w="544686">
                      <a:extLst>
                        <a:ext uri="{9D8B030D-6E8A-4147-A177-3AD203B41FA5}">
                          <a16:colId xmlns:a16="http://schemas.microsoft.com/office/drawing/2014/main" val="3962689128"/>
                        </a:ext>
                      </a:extLst>
                    </a:gridCol>
                    <a:gridCol w="544686">
                      <a:extLst>
                        <a:ext uri="{9D8B030D-6E8A-4147-A177-3AD203B41FA5}">
                          <a16:colId xmlns:a16="http://schemas.microsoft.com/office/drawing/2014/main" val="3939713220"/>
                        </a:ext>
                      </a:extLst>
                    </a:gridCol>
                  </a:tblGrid>
                  <a:tr h="443256">
                    <a:tc>
                      <a:txBody>
                        <a:bodyPr/>
                        <a:lstStyle/>
                        <a:p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5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3890257"/>
                      </a:ext>
                    </a:extLst>
                  </a:tr>
                  <a:tr h="46804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05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05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05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7521721"/>
                      </a:ext>
                    </a:extLst>
                  </a:tr>
                  <a:tr h="468044">
                    <a:tc>
                      <a:txBody>
                        <a:bodyPr/>
                        <a:lstStyle/>
                        <a:p>
                          <a:endParaRPr lang="en-US" sz="105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05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05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05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7904443"/>
                      </a:ext>
                    </a:extLst>
                  </a:tr>
                  <a:tr h="468044">
                    <a:tc>
                      <a:txBody>
                        <a:bodyPr/>
                        <a:lstStyle/>
                        <a:p>
                          <a:endParaRPr lang="en-US" sz="105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5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05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05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05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46631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86">
                <a:extLst>
                  <a:ext uri="{FF2B5EF4-FFF2-40B4-BE49-F238E27FC236}">
                    <a16:creationId xmlns:a16="http://schemas.microsoft.com/office/drawing/2014/main" id="{16C6FD37-9090-674F-9B32-EC9A460A196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953719" y="2054570"/>
              <a:ext cx="2178744" cy="18473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4686">
                      <a:extLst>
                        <a:ext uri="{9D8B030D-6E8A-4147-A177-3AD203B41FA5}">
                          <a16:colId xmlns:a16="http://schemas.microsoft.com/office/drawing/2014/main" val="538811370"/>
                        </a:ext>
                      </a:extLst>
                    </a:gridCol>
                    <a:gridCol w="544686">
                      <a:extLst>
                        <a:ext uri="{9D8B030D-6E8A-4147-A177-3AD203B41FA5}">
                          <a16:colId xmlns:a16="http://schemas.microsoft.com/office/drawing/2014/main" val="1780158044"/>
                        </a:ext>
                      </a:extLst>
                    </a:gridCol>
                    <a:gridCol w="544686">
                      <a:extLst>
                        <a:ext uri="{9D8B030D-6E8A-4147-A177-3AD203B41FA5}">
                          <a16:colId xmlns:a16="http://schemas.microsoft.com/office/drawing/2014/main" val="3962689128"/>
                        </a:ext>
                      </a:extLst>
                    </a:gridCol>
                    <a:gridCol w="544686">
                      <a:extLst>
                        <a:ext uri="{9D8B030D-6E8A-4147-A177-3AD203B41FA5}">
                          <a16:colId xmlns:a16="http://schemas.microsoft.com/office/drawing/2014/main" val="3939713220"/>
                        </a:ext>
                      </a:extLst>
                    </a:gridCol>
                  </a:tblGrid>
                  <a:tr h="443256">
                    <a:tc>
                      <a:txBody>
                        <a:bodyPr/>
                        <a:lstStyle/>
                        <a:p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5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3890257"/>
                      </a:ext>
                    </a:extLst>
                  </a:tr>
                  <a:tr h="46804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94737" r="-304651" b="-19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7521721"/>
                      </a:ext>
                    </a:extLst>
                  </a:tr>
                  <a:tr h="468044">
                    <a:tc>
                      <a:txBody>
                        <a:bodyPr/>
                        <a:lstStyle/>
                        <a:p>
                          <a:endParaRPr lang="en-US" sz="105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7727" t="-200000" r="-197727" b="-1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7904443"/>
                      </a:ext>
                    </a:extLst>
                  </a:tr>
                  <a:tr h="468044">
                    <a:tc>
                      <a:txBody>
                        <a:bodyPr/>
                        <a:lstStyle/>
                        <a:p>
                          <a:endParaRPr lang="en-US" sz="105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5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2326" t="-300000" r="-102326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46631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16D0E977-4F66-EC42-9B29-6B4046366F74}"/>
              </a:ext>
            </a:extLst>
          </p:cNvPr>
          <p:cNvSpPr txBox="1"/>
          <p:nvPr/>
        </p:nvSpPr>
        <p:spPr>
          <a:xfrm>
            <a:off x="681161" y="2902466"/>
            <a:ext cx="92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Training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80758DA-A209-1648-A9E7-885CE5ED71D0}"/>
              </a:ext>
            </a:extLst>
          </p:cNvPr>
          <p:cNvSpPr txBox="1"/>
          <p:nvPr/>
        </p:nvSpPr>
        <p:spPr>
          <a:xfrm>
            <a:off x="681161" y="4186466"/>
            <a:ext cx="9451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And during the training, the model needs to be able to ”connect” these two training datasets, e.g., 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0EBB4C1-DF52-AD4C-AAAF-EE252FB6D538}"/>
              </a:ext>
            </a:extLst>
          </p:cNvPr>
          <p:cNvSpPr/>
          <p:nvPr/>
        </p:nvSpPr>
        <p:spPr>
          <a:xfrm>
            <a:off x="1359557" y="6107140"/>
            <a:ext cx="497306" cy="49730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D62CB2E-D033-E043-ACF3-132C4CF6B58F}"/>
              </a:ext>
            </a:extLst>
          </p:cNvPr>
          <p:cNvSpPr/>
          <p:nvPr/>
        </p:nvSpPr>
        <p:spPr>
          <a:xfrm>
            <a:off x="1359557" y="4738557"/>
            <a:ext cx="497306" cy="49730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D6976CF-37F3-5748-8F94-A621C3343BAB}"/>
              </a:ext>
            </a:extLst>
          </p:cNvPr>
          <p:cNvSpPr/>
          <p:nvPr/>
        </p:nvSpPr>
        <p:spPr>
          <a:xfrm>
            <a:off x="1359557" y="5441393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8449E7A-523E-8646-AD8E-52F22EE8D750}"/>
                  </a:ext>
                </a:extLst>
              </p:cNvPr>
              <p:cNvSpPr/>
              <p:nvPr/>
            </p:nvSpPr>
            <p:spPr>
              <a:xfrm>
                <a:off x="1307518" y="4839798"/>
                <a:ext cx="601383" cy="2948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8449E7A-523E-8646-AD8E-52F22EE8D7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518" y="4839798"/>
                <a:ext cx="601383" cy="2948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28B48D86-EC96-3C40-94A3-F7A62D7FA0CA}"/>
                  </a:ext>
                </a:extLst>
              </p:cNvPr>
              <p:cNvSpPr/>
              <p:nvPr/>
            </p:nvSpPr>
            <p:spPr>
              <a:xfrm>
                <a:off x="1327105" y="6208381"/>
                <a:ext cx="599780" cy="2948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28B48D86-EC96-3C40-94A3-F7A62D7FA0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7105" y="6208381"/>
                <a:ext cx="599780" cy="2948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F5F34D0-5B88-F74F-A8E2-1315B0274176}"/>
              </a:ext>
            </a:extLst>
          </p:cNvPr>
          <p:cNvSpPr txBox="1"/>
          <p:nvPr/>
        </p:nvSpPr>
        <p:spPr>
          <a:xfrm>
            <a:off x="1300270" y="5551546"/>
            <a:ext cx="653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Neuron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A78B2E5-32E3-C046-A7F8-F0B4FC482E83}"/>
              </a:ext>
            </a:extLst>
          </p:cNvPr>
          <p:cNvCxnSpPr>
            <a:stCxn id="30" idx="0"/>
            <a:endCxn id="32" idx="4"/>
          </p:cNvCxnSpPr>
          <p:nvPr/>
        </p:nvCxnSpPr>
        <p:spPr>
          <a:xfrm flipV="1">
            <a:off x="1608210" y="5938699"/>
            <a:ext cx="0" cy="1684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D86738-10EF-A542-9699-7AC49335794C}"/>
              </a:ext>
            </a:extLst>
          </p:cNvPr>
          <p:cNvCxnSpPr>
            <a:stCxn id="32" idx="0"/>
            <a:endCxn id="31" idx="4"/>
          </p:cNvCxnSpPr>
          <p:nvPr/>
        </p:nvCxnSpPr>
        <p:spPr>
          <a:xfrm flipV="1">
            <a:off x="1608210" y="5235863"/>
            <a:ext cx="0" cy="2055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3A57DD8-BF62-214C-B266-9B86111FD466}"/>
                  </a:ext>
                </a:extLst>
              </p:cNvPr>
              <p:cNvSpPr txBox="1"/>
              <p:nvPr/>
            </p:nvSpPr>
            <p:spPr>
              <a:xfrm>
                <a:off x="1926885" y="5690045"/>
                <a:ext cx="169155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3A57DD8-BF62-214C-B266-9B86111FD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6885" y="5690045"/>
                <a:ext cx="1691552" cy="215444"/>
              </a:xfrm>
              <a:prstGeom prst="rect">
                <a:avLst/>
              </a:prstGeom>
              <a:blipFill>
                <a:blip r:embed="rId6"/>
                <a:stretch>
                  <a:fillRect l="-741" r="-296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1A891B91-0549-394D-B2B4-31271742B218}"/>
              </a:ext>
            </a:extLst>
          </p:cNvPr>
          <p:cNvSpPr txBox="1"/>
          <p:nvPr/>
        </p:nvSpPr>
        <p:spPr>
          <a:xfrm>
            <a:off x="2344832" y="5938699"/>
            <a:ext cx="1390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Activation function, e.g., sigmoid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8D036E5-8EFB-BF4D-8AB3-02D7C4644918}"/>
                  </a:ext>
                </a:extLst>
              </p:cNvPr>
              <p:cNvSpPr/>
              <p:nvPr/>
            </p:nvSpPr>
            <p:spPr>
              <a:xfrm>
                <a:off x="953927" y="5785058"/>
                <a:ext cx="7071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8D036E5-8EFB-BF4D-8AB3-02D7C46449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927" y="5785058"/>
                <a:ext cx="70718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2A0ECF3D-A059-584C-B092-7DC081BDDC54}"/>
              </a:ext>
            </a:extLst>
          </p:cNvPr>
          <p:cNvSpPr/>
          <p:nvPr/>
        </p:nvSpPr>
        <p:spPr>
          <a:xfrm>
            <a:off x="3921657" y="6110253"/>
            <a:ext cx="497306" cy="49730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6872212-D52A-264E-9BAA-0762028EE07E}"/>
              </a:ext>
            </a:extLst>
          </p:cNvPr>
          <p:cNvSpPr/>
          <p:nvPr/>
        </p:nvSpPr>
        <p:spPr>
          <a:xfrm>
            <a:off x="3921657" y="4741670"/>
            <a:ext cx="497306" cy="49730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8113E55-5C0A-AC44-9E80-7C5C9BB44637}"/>
              </a:ext>
            </a:extLst>
          </p:cNvPr>
          <p:cNvSpPr/>
          <p:nvPr/>
        </p:nvSpPr>
        <p:spPr>
          <a:xfrm>
            <a:off x="3921657" y="5444506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BF2BDFBF-4FC6-1C42-AF46-3CB384D03385}"/>
                  </a:ext>
                </a:extLst>
              </p:cNvPr>
              <p:cNvSpPr/>
              <p:nvPr/>
            </p:nvSpPr>
            <p:spPr>
              <a:xfrm>
                <a:off x="3905776" y="4830092"/>
                <a:ext cx="601383" cy="2948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BF2BDFBF-4FC6-1C42-AF46-3CB384D033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776" y="4830092"/>
                <a:ext cx="601383" cy="29482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5AFB1A67-0EE4-D549-9DB4-798D3844A8CA}"/>
                  </a:ext>
                </a:extLst>
              </p:cNvPr>
              <p:cNvSpPr/>
              <p:nvPr/>
            </p:nvSpPr>
            <p:spPr>
              <a:xfrm>
                <a:off x="3962942" y="6212989"/>
                <a:ext cx="452303" cy="2948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5AFB1A67-0EE4-D549-9DB4-798D3844A8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942" y="6212989"/>
                <a:ext cx="452303" cy="29482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0EFE4C51-BEE1-3E4C-A7EF-828347529AD4}"/>
              </a:ext>
            </a:extLst>
          </p:cNvPr>
          <p:cNvSpPr txBox="1"/>
          <p:nvPr/>
        </p:nvSpPr>
        <p:spPr>
          <a:xfrm>
            <a:off x="3862370" y="5554659"/>
            <a:ext cx="653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Neuron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5E52762-F26A-F544-AE3D-314315D29774}"/>
              </a:ext>
            </a:extLst>
          </p:cNvPr>
          <p:cNvCxnSpPr>
            <a:stCxn id="44" idx="0"/>
            <a:endCxn id="46" idx="4"/>
          </p:cNvCxnSpPr>
          <p:nvPr/>
        </p:nvCxnSpPr>
        <p:spPr>
          <a:xfrm flipV="1">
            <a:off x="4170310" y="5941812"/>
            <a:ext cx="0" cy="1684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23F3917-3781-554B-904E-3E522B0DED4F}"/>
              </a:ext>
            </a:extLst>
          </p:cNvPr>
          <p:cNvCxnSpPr>
            <a:stCxn id="46" idx="0"/>
            <a:endCxn id="45" idx="4"/>
          </p:cNvCxnSpPr>
          <p:nvPr/>
        </p:nvCxnSpPr>
        <p:spPr>
          <a:xfrm flipV="1">
            <a:off x="4170310" y="5238976"/>
            <a:ext cx="0" cy="2055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2CB75EA-C894-1D49-A25A-21F95A9032A7}"/>
                  </a:ext>
                </a:extLst>
              </p:cNvPr>
              <p:cNvSpPr txBox="1"/>
              <p:nvPr/>
            </p:nvSpPr>
            <p:spPr>
              <a:xfrm>
                <a:off x="4495108" y="5755511"/>
                <a:ext cx="173419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2CB75EA-C894-1D49-A25A-21F95A903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108" y="5755511"/>
                <a:ext cx="1734193" cy="215444"/>
              </a:xfrm>
              <a:prstGeom prst="rect">
                <a:avLst/>
              </a:prstGeom>
              <a:blipFill>
                <a:blip r:embed="rId10"/>
                <a:stretch>
                  <a:fillRect l="-725" t="-5882" r="-2899" b="-4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D61B6F9A-DE96-3F41-8DB6-014AAD079E9D}"/>
                  </a:ext>
                </a:extLst>
              </p:cNvPr>
              <p:cNvSpPr/>
              <p:nvPr/>
            </p:nvSpPr>
            <p:spPr>
              <a:xfrm>
                <a:off x="3519389" y="5838253"/>
                <a:ext cx="4875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D61B6F9A-DE96-3F41-8DB6-014AAD079E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389" y="5838253"/>
                <a:ext cx="48756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reeform 13">
            <a:extLst>
              <a:ext uri="{FF2B5EF4-FFF2-40B4-BE49-F238E27FC236}">
                <a16:creationId xmlns:a16="http://schemas.microsoft.com/office/drawing/2014/main" id="{3BFCEE7D-B5B3-5845-85C3-F30F8477D743}"/>
              </a:ext>
            </a:extLst>
          </p:cNvPr>
          <p:cNvSpPr/>
          <p:nvPr/>
        </p:nvSpPr>
        <p:spPr>
          <a:xfrm>
            <a:off x="1957425" y="5310209"/>
            <a:ext cx="1828800" cy="253091"/>
          </a:xfrm>
          <a:custGeom>
            <a:avLst/>
            <a:gdLst>
              <a:gd name="connsiteX0" fmla="*/ 0 w 1828800"/>
              <a:gd name="connsiteY0" fmla="*/ 253091 h 253091"/>
              <a:gd name="connsiteX1" fmla="*/ 713232 w 1828800"/>
              <a:gd name="connsiteY1" fmla="*/ 6203 h 253091"/>
              <a:gd name="connsiteX2" fmla="*/ 1463040 w 1828800"/>
              <a:gd name="connsiteY2" fmla="*/ 88499 h 253091"/>
              <a:gd name="connsiteX3" fmla="*/ 1828800 w 1828800"/>
              <a:gd name="connsiteY3" fmla="*/ 243947 h 253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253091">
                <a:moveTo>
                  <a:pt x="0" y="253091"/>
                </a:moveTo>
                <a:cubicBezTo>
                  <a:pt x="234696" y="143363"/>
                  <a:pt x="469392" y="33635"/>
                  <a:pt x="713232" y="6203"/>
                </a:cubicBezTo>
                <a:cubicBezTo>
                  <a:pt x="957072" y="-21229"/>
                  <a:pt x="1277112" y="48875"/>
                  <a:pt x="1463040" y="88499"/>
                </a:cubicBezTo>
                <a:cubicBezTo>
                  <a:pt x="1648968" y="128123"/>
                  <a:pt x="1738884" y="186035"/>
                  <a:pt x="1828800" y="243947"/>
                </a:cubicBezTo>
              </a:path>
            </a:pathLst>
          </a:custGeom>
          <a:noFill/>
          <a:ln w="285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DB51AE1-7B5B-DA46-8DA2-BEA3501493F6}"/>
                  </a:ext>
                </a:extLst>
              </p:cNvPr>
              <p:cNvSpPr txBox="1"/>
              <p:nvPr/>
            </p:nvSpPr>
            <p:spPr>
              <a:xfrm>
                <a:off x="6580613" y="5235385"/>
                <a:ext cx="373381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By doing this, the neuro information from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are recorded  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DB51AE1-7B5B-DA46-8DA2-BEA350149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0613" y="5235385"/>
                <a:ext cx="3733815" cy="646331"/>
              </a:xfrm>
              <a:prstGeom prst="rect">
                <a:avLst/>
              </a:prstGeom>
              <a:blipFill>
                <a:blip r:embed="rId12"/>
                <a:stretch>
                  <a:fillRect l="-1014" t="-5769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C28F2B34-FB97-FB43-8332-7DD64F112D6D}"/>
              </a:ext>
            </a:extLst>
          </p:cNvPr>
          <p:cNvSpPr txBox="1"/>
          <p:nvPr/>
        </p:nvSpPr>
        <p:spPr>
          <a:xfrm>
            <a:off x="2175831" y="4665756"/>
            <a:ext cx="146301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The information (t-1) will be used by the next time step (t)</a:t>
            </a:r>
          </a:p>
        </p:txBody>
      </p:sp>
    </p:spTree>
    <p:extLst>
      <p:ext uri="{BB962C8B-B14F-4D97-AF65-F5344CB8AC3E}">
        <p14:creationId xmlns:p14="http://schemas.microsoft.com/office/powerpoint/2010/main" val="2821520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6" name="Table 86">
                <a:extLst>
                  <a:ext uri="{FF2B5EF4-FFF2-40B4-BE49-F238E27FC236}">
                    <a16:creationId xmlns:a16="http://schemas.microsoft.com/office/drawing/2014/main" id="{93C944FF-304E-EB49-BDAB-ECF6F776719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19734" y="2929206"/>
              <a:ext cx="2178744" cy="18473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4686">
                      <a:extLst>
                        <a:ext uri="{9D8B030D-6E8A-4147-A177-3AD203B41FA5}">
                          <a16:colId xmlns:a16="http://schemas.microsoft.com/office/drawing/2014/main" val="538811370"/>
                        </a:ext>
                      </a:extLst>
                    </a:gridCol>
                    <a:gridCol w="544686">
                      <a:extLst>
                        <a:ext uri="{9D8B030D-6E8A-4147-A177-3AD203B41FA5}">
                          <a16:colId xmlns:a16="http://schemas.microsoft.com/office/drawing/2014/main" val="1780158044"/>
                        </a:ext>
                      </a:extLst>
                    </a:gridCol>
                    <a:gridCol w="544686">
                      <a:extLst>
                        <a:ext uri="{9D8B030D-6E8A-4147-A177-3AD203B41FA5}">
                          <a16:colId xmlns:a16="http://schemas.microsoft.com/office/drawing/2014/main" val="3962689128"/>
                        </a:ext>
                      </a:extLst>
                    </a:gridCol>
                    <a:gridCol w="544686">
                      <a:extLst>
                        <a:ext uri="{9D8B030D-6E8A-4147-A177-3AD203B41FA5}">
                          <a16:colId xmlns:a16="http://schemas.microsoft.com/office/drawing/2014/main" val="3939713220"/>
                        </a:ext>
                      </a:extLst>
                    </a:gridCol>
                  </a:tblGrid>
                  <a:tr h="443256">
                    <a:tc>
                      <a:txBody>
                        <a:bodyPr/>
                        <a:lstStyle/>
                        <a:p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5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3890257"/>
                      </a:ext>
                    </a:extLst>
                  </a:tr>
                  <a:tr h="46804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05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05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05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5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7521721"/>
                      </a:ext>
                    </a:extLst>
                  </a:tr>
                  <a:tr h="468044">
                    <a:tc>
                      <a:txBody>
                        <a:bodyPr/>
                        <a:lstStyle/>
                        <a:p>
                          <a:endParaRPr lang="en-US" sz="105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05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05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05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7904443"/>
                      </a:ext>
                    </a:extLst>
                  </a:tr>
                  <a:tr h="468044">
                    <a:tc>
                      <a:txBody>
                        <a:bodyPr/>
                        <a:lstStyle/>
                        <a:p>
                          <a:endParaRPr lang="en-US" sz="105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5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46631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6" name="Table 86">
                <a:extLst>
                  <a:ext uri="{FF2B5EF4-FFF2-40B4-BE49-F238E27FC236}">
                    <a16:creationId xmlns:a16="http://schemas.microsoft.com/office/drawing/2014/main" id="{93C944FF-304E-EB49-BDAB-ECF6F776719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4109810"/>
                  </p:ext>
                </p:extLst>
              </p:nvPr>
            </p:nvGraphicFramePr>
            <p:xfrm>
              <a:off x="1119734" y="2929206"/>
              <a:ext cx="2178744" cy="18473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4686">
                      <a:extLst>
                        <a:ext uri="{9D8B030D-6E8A-4147-A177-3AD203B41FA5}">
                          <a16:colId xmlns:a16="http://schemas.microsoft.com/office/drawing/2014/main" val="538811370"/>
                        </a:ext>
                      </a:extLst>
                    </a:gridCol>
                    <a:gridCol w="544686">
                      <a:extLst>
                        <a:ext uri="{9D8B030D-6E8A-4147-A177-3AD203B41FA5}">
                          <a16:colId xmlns:a16="http://schemas.microsoft.com/office/drawing/2014/main" val="1780158044"/>
                        </a:ext>
                      </a:extLst>
                    </a:gridCol>
                    <a:gridCol w="544686">
                      <a:extLst>
                        <a:ext uri="{9D8B030D-6E8A-4147-A177-3AD203B41FA5}">
                          <a16:colId xmlns:a16="http://schemas.microsoft.com/office/drawing/2014/main" val="3962689128"/>
                        </a:ext>
                      </a:extLst>
                    </a:gridCol>
                    <a:gridCol w="544686">
                      <a:extLst>
                        <a:ext uri="{9D8B030D-6E8A-4147-A177-3AD203B41FA5}">
                          <a16:colId xmlns:a16="http://schemas.microsoft.com/office/drawing/2014/main" val="3939713220"/>
                        </a:ext>
                      </a:extLst>
                    </a:gridCol>
                  </a:tblGrid>
                  <a:tr h="443256">
                    <a:tc>
                      <a:txBody>
                        <a:bodyPr/>
                        <a:lstStyle/>
                        <a:p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5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3890257"/>
                      </a:ext>
                    </a:extLst>
                  </a:tr>
                  <a:tr h="46804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26" t="-94737" r="-304651" b="-19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5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7521721"/>
                      </a:ext>
                    </a:extLst>
                  </a:tr>
                  <a:tr h="468044">
                    <a:tc>
                      <a:txBody>
                        <a:bodyPr/>
                        <a:lstStyle/>
                        <a:p>
                          <a:endParaRPr lang="en-US" sz="105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2326" t="-200000" r="-204651" b="-1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7904443"/>
                      </a:ext>
                    </a:extLst>
                  </a:tr>
                  <a:tr h="468044">
                    <a:tc>
                      <a:txBody>
                        <a:bodyPr/>
                        <a:lstStyle/>
                        <a:p>
                          <a:endParaRPr lang="en-US" sz="105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5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46631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0" name="TextBox 89">
            <a:extLst>
              <a:ext uri="{FF2B5EF4-FFF2-40B4-BE49-F238E27FC236}">
                <a16:creationId xmlns:a16="http://schemas.microsoft.com/office/drawing/2014/main" id="{543112C2-0C72-B54A-BF80-C4B243906E5E}"/>
              </a:ext>
            </a:extLst>
          </p:cNvPr>
          <p:cNvSpPr txBox="1"/>
          <p:nvPr/>
        </p:nvSpPr>
        <p:spPr>
          <a:xfrm>
            <a:off x="149967" y="166241"/>
            <a:ext cx="570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RNN is usually used to do the prediction for sequential data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B33D8FF-9D21-FB44-843F-9C56EF0108A4}"/>
              </a:ext>
            </a:extLst>
          </p:cNvPr>
          <p:cNvSpPr txBox="1"/>
          <p:nvPr/>
        </p:nvSpPr>
        <p:spPr>
          <a:xfrm>
            <a:off x="187289" y="703610"/>
            <a:ext cx="1247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Why RNN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54B8CBF3-4B83-1244-AC28-D114ED12CD68}"/>
                  </a:ext>
                </a:extLst>
              </p:cNvPr>
              <p:cNvSpPr txBox="1"/>
              <p:nvPr/>
            </p:nvSpPr>
            <p:spPr>
              <a:xfrm>
                <a:off x="681161" y="1070804"/>
                <a:ext cx="10151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There are two radar points obtained at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 and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and we want to predict the radar point at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54B8CBF3-4B83-1244-AC28-D114ED12C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161" y="1070804"/>
                <a:ext cx="10151177" cy="369332"/>
              </a:xfrm>
              <a:prstGeom prst="rect">
                <a:avLst/>
              </a:prstGeom>
              <a:blipFill>
                <a:blip r:embed="rId3"/>
                <a:stretch>
                  <a:fillRect l="-500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E8182EAE-F4E9-2E45-B8C3-41E9E263A211}"/>
                  </a:ext>
                </a:extLst>
              </p:cNvPr>
              <p:cNvSpPr/>
              <p:nvPr/>
            </p:nvSpPr>
            <p:spPr>
              <a:xfrm>
                <a:off x="2314965" y="4334429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E8182EAE-F4E9-2E45-B8C3-41E9E263A2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965" y="4334429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Box 112">
            <a:extLst>
              <a:ext uri="{FF2B5EF4-FFF2-40B4-BE49-F238E27FC236}">
                <a16:creationId xmlns:a16="http://schemas.microsoft.com/office/drawing/2014/main" id="{839661D5-F445-CD44-8A73-99B12F9963E5}"/>
              </a:ext>
            </a:extLst>
          </p:cNvPr>
          <p:cNvSpPr txBox="1"/>
          <p:nvPr/>
        </p:nvSpPr>
        <p:spPr>
          <a:xfrm>
            <a:off x="116669" y="3562387"/>
            <a:ext cx="92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Training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ACB0611-CD6B-AB42-8B8A-26366903F032}"/>
              </a:ext>
            </a:extLst>
          </p:cNvPr>
          <p:cNvSpPr/>
          <p:nvPr/>
        </p:nvSpPr>
        <p:spPr>
          <a:xfrm>
            <a:off x="4326478" y="2507308"/>
            <a:ext cx="329270" cy="32927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E1E1020-E935-B043-AE4D-C36440DC0C0B}"/>
              </a:ext>
            </a:extLst>
          </p:cNvPr>
          <p:cNvSpPr/>
          <p:nvPr/>
        </p:nvSpPr>
        <p:spPr>
          <a:xfrm>
            <a:off x="4326478" y="2028191"/>
            <a:ext cx="329269" cy="3292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EF87916-7F99-0D47-92D5-CB3FA8D10EE3}"/>
              </a:ext>
            </a:extLst>
          </p:cNvPr>
          <p:cNvSpPr/>
          <p:nvPr/>
        </p:nvSpPr>
        <p:spPr>
          <a:xfrm>
            <a:off x="4961673" y="2051103"/>
            <a:ext cx="278563" cy="2785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DAF403E-7A36-D64D-B1EF-135D567D117B}"/>
              </a:ext>
            </a:extLst>
          </p:cNvPr>
          <p:cNvSpPr/>
          <p:nvPr/>
        </p:nvSpPr>
        <p:spPr>
          <a:xfrm>
            <a:off x="4957790" y="2532661"/>
            <a:ext cx="278563" cy="2785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0172E02-C929-5C4A-8CA9-7C8EFA0A4432}"/>
              </a:ext>
            </a:extLst>
          </p:cNvPr>
          <p:cNvSpPr/>
          <p:nvPr/>
        </p:nvSpPr>
        <p:spPr>
          <a:xfrm>
            <a:off x="5450019" y="2277455"/>
            <a:ext cx="329270" cy="32927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D336D1D-8BF7-8E46-874C-7F2056566D21}"/>
              </a:ext>
            </a:extLst>
          </p:cNvPr>
          <p:cNvCxnSpPr>
            <a:stCxn id="23" idx="6"/>
            <a:endCxn id="25" idx="2"/>
          </p:cNvCxnSpPr>
          <p:nvPr/>
        </p:nvCxnSpPr>
        <p:spPr>
          <a:xfrm flipV="1">
            <a:off x="4655747" y="2190385"/>
            <a:ext cx="305926" cy="244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B693A30-38AE-3B48-A94B-ABFB97393D1D}"/>
              </a:ext>
            </a:extLst>
          </p:cNvPr>
          <p:cNvCxnSpPr>
            <a:stCxn id="23" idx="6"/>
            <a:endCxn id="26" idx="2"/>
          </p:cNvCxnSpPr>
          <p:nvPr/>
        </p:nvCxnSpPr>
        <p:spPr>
          <a:xfrm>
            <a:off x="4655747" y="2192826"/>
            <a:ext cx="302043" cy="4791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31675AD-13D3-C248-BA29-9D08200FCE62}"/>
              </a:ext>
            </a:extLst>
          </p:cNvPr>
          <p:cNvCxnSpPr>
            <a:stCxn id="22" idx="6"/>
            <a:endCxn id="25" idx="2"/>
          </p:cNvCxnSpPr>
          <p:nvPr/>
        </p:nvCxnSpPr>
        <p:spPr>
          <a:xfrm flipV="1">
            <a:off x="4655748" y="2190385"/>
            <a:ext cx="305925" cy="48155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4B70C6-2C5F-1647-AAF9-97246AE06AD4}"/>
              </a:ext>
            </a:extLst>
          </p:cNvPr>
          <p:cNvCxnSpPr>
            <a:stCxn id="22" idx="6"/>
            <a:endCxn id="26" idx="2"/>
          </p:cNvCxnSpPr>
          <p:nvPr/>
        </p:nvCxnSpPr>
        <p:spPr>
          <a:xfrm>
            <a:off x="4655748" y="2671943"/>
            <a:ext cx="3020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1CBF2A6-AB9D-0F47-A2BC-8AD28231A2AF}"/>
              </a:ext>
            </a:extLst>
          </p:cNvPr>
          <p:cNvCxnSpPr>
            <a:stCxn id="25" idx="6"/>
            <a:endCxn id="27" idx="2"/>
          </p:cNvCxnSpPr>
          <p:nvPr/>
        </p:nvCxnSpPr>
        <p:spPr>
          <a:xfrm>
            <a:off x="5240236" y="2190385"/>
            <a:ext cx="209783" cy="2517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6D1CF55-0C76-3942-8400-8782936431A9}"/>
              </a:ext>
            </a:extLst>
          </p:cNvPr>
          <p:cNvCxnSpPr>
            <a:stCxn id="26" idx="6"/>
            <a:endCxn id="27" idx="2"/>
          </p:cNvCxnSpPr>
          <p:nvPr/>
        </p:nvCxnSpPr>
        <p:spPr>
          <a:xfrm flipV="1">
            <a:off x="5236353" y="2442090"/>
            <a:ext cx="213666" cy="2298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2EAA4A0-355D-5A41-BF3D-349E0B5FBDA8}"/>
                  </a:ext>
                </a:extLst>
              </p:cNvPr>
              <p:cNvSpPr/>
              <p:nvPr/>
            </p:nvSpPr>
            <p:spPr>
              <a:xfrm>
                <a:off x="4215478" y="2031483"/>
                <a:ext cx="565411" cy="2778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2EAA4A0-355D-5A41-BF3D-349E0B5FBD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5478" y="2031483"/>
                <a:ext cx="565411" cy="2778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66DFB23-BC3D-124A-823A-05003B5CE851}"/>
                  </a:ext>
                </a:extLst>
              </p:cNvPr>
              <p:cNvSpPr/>
              <p:nvPr/>
            </p:nvSpPr>
            <p:spPr>
              <a:xfrm>
                <a:off x="4288439" y="2510600"/>
                <a:ext cx="430759" cy="2778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66DFB23-BC3D-124A-823A-05003B5CE8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439" y="2510600"/>
                <a:ext cx="430759" cy="2778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0E677345-18DA-C249-9805-F44D9FC70327}"/>
                  </a:ext>
                </a:extLst>
              </p:cNvPr>
              <p:cNvSpPr/>
              <p:nvPr/>
            </p:nvSpPr>
            <p:spPr>
              <a:xfrm>
                <a:off x="5428962" y="2241431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0E677345-18DA-C249-9805-F44D9FC703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8962" y="2241431"/>
                <a:ext cx="371384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7378CB77-699C-9B4F-ADBF-7B1427E5BDE1}"/>
              </a:ext>
            </a:extLst>
          </p:cNvPr>
          <p:cNvSpPr txBox="1"/>
          <p:nvPr/>
        </p:nvSpPr>
        <p:spPr>
          <a:xfrm>
            <a:off x="4552371" y="2919976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ANN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151F878-3CBC-0E43-90A6-E551F2D8EB47}"/>
              </a:ext>
            </a:extLst>
          </p:cNvPr>
          <p:cNvSpPr txBox="1"/>
          <p:nvPr/>
        </p:nvSpPr>
        <p:spPr>
          <a:xfrm>
            <a:off x="6089760" y="1908123"/>
            <a:ext cx="4966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If it is an ANN, there are 6 weights to be estimated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06D80A8F-7621-F24D-95E4-18B7B521C247}"/>
                  </a:ext>
                </a:extLst>
              </p:cNvPr>
              <p:cNvSpPr txBox="1"/>
              <p:nvPr/>
            </p:nvSpPr>
            <p:spPr>
              <a:xfrm>
                <a:off x="4754726" y="2072154"/>
                <a:ext cx="19345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06D80A8F-7621-F24D-95E4-18B7B521C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726" y="2072154"/>
                <a:ext cx="193451" cy="169277"/>
              </a:xfrm>
              <a:prstGeom prst="rect">
                <a:avLst/>
              </a:prstGeom>
              <a:blipFill>
                <a:blip r:embed="rId12"/>
                <a:stretch>
                  <a:fillRect l="-12500" r="-625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7FAD60F2-D349-0644-9B89-D6D0BC537C7E}"/>
                  </a:ext>
                </a:extLst>
              </p:cNvPr>
              <p:cNvSpPr txBox="1"/>
              <p:nvPr/>
            </p:nvSpPr>
            <p:spPr>
              <a:xfrm rot="3630998">
                <a:off x="4667515" y="2224741"/>
                <a:ext cx="19672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7FAD60F2-D349-0644-9B89-D6D0BC537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630998">
                <a:off x="4667515" y="2224741"/>
                <a:ext cx="196721" cy="169277"/>
              </a:xfrm>
              <a:prstGeom prst="rect">
                <a:avLst/>
              </a:prstGeom>
              <a:blipFill>
                <a:blip r:embed="rId13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9E0EBBA8-8AE0-684C-9817-339B6CE5FE5F}"/>
                  </a:ext>
                </a:extLst>
              </p:cNvPr>
              <p:cNvSpPr txBox="1"/>
              <p:nvPr/>
            </p:nvSpPr>
            <p:spPr>
              <a:xfrm>
                <a:off x="4746113" y="2573266"/>
                <a:ext cx="19672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9E0EBBA8-8AE0-684C-9817-339B6CE5F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6113" y="2573266"/>
                <a:ext cx="196721" cy="169277"/>
              </a:xfrm>
              <a:prstGeom prst="rect">
                <a:avLst/>
              </a:prstGeom>
              <a:blipFill>
                <a:blip r:embed="rId14"/>
                <a:stretch>
                  <a:fillRect l="-5882" r="-588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61783151-0641-7447-9456-04EF1E443000}"/>
                  </a:ext>
                </a:extLst>
              </p:cNvPr>
              <p:cNvSpPr txBox="1"/>
              <p:nvPr/>
            </p:nvSpPr>
            <p:spPr>
              <a:xfrm rot="18638801">
                <a:off x="4672335" y="2434935"/>
                <a:ext cx="192425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61783151-0641-7447-9456-04EF1E443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638801">
                <a:off x="4672335" y="2434935"/>
                <a:ext cx="192425" cy="169277"/>
              </a:xfrm>
              <a:prstGeom prst="rect">
                <a:avLst/>
              </a:prstGeom>
              <a:blipFill>
                <a:blip r:embed="rId15"/>
                <a:stretch>
                  <a:fillRect r="-9524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E36838FD-F87E-1E41-918E-DBBBB264CB71}"/>
                  </a:ext>
                </a:extLst>
              </p:cNvPr>
              <p:cNvSpPr txBox="1"/>
              <p:nvPr/>
            </p:nvSpPr>
            <p:spPr>
              <a:xfrm rot="18883864">
                <a:off x="5253298" y="2472378"/>
                <a:ext cx="19672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E36838FD-F87E-1E41-918E-DBBBB264C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83864">
                <a:off x="5253298" y="2472378"/>
                <a:ext cx="196721" cy="169277"/>
              </a:xfrm>
              <a:prstGeom prst="rect">
                <a:avLst/>
              </a:prstGeom>
              <a:blipFill>
                <a:blip r:embed="rId16"/>
                <a:stretch>
                  <a:fillRect r="-4348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5126250C-737A-3441-8227-CF8257F6F7EA}"/>
                  </a:ext>
                </a:extLst>
              </p:cNvPr>
              <p:cNvSpPr txBox="1"/>
              <p:nvPr/>
            </p:nvSpPr>
            <p:spPr>
              <a:xfrm rot="2597083">
                <a:off x="5289644" y="2218063"/>
                <a:ext cx="19672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5126250C-737A-3441-8227-CF8257F6F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597083">
                <a:off x="5289644" y="2218063"/>
                <a:ext cx="196721" cy="169277"/>
              </a:xfrm>
              <a:prstGeom prst="rect">
                <a:avLst/>
              </a:prstGeom>
              <a:blipFill>
                <a:blip r:embed="rId17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8F3893D3-D075-BC42-8603-5AC1A46447BE}"/>
                  </a:ext>
                </a:extLst>
              </p:cNvPr>
              <p:cNvSpPr txBox="1"/>
              <p:nvPr/>
            </p:nvSpPr>
            <p:spPr>
              <a:xfrm>
                <a:off x="6167175" y="2277455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8F3893D3-D075-BC42-8603-5AC1A4644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175" y="2277455"/>
                <a:ext cx="317138" cy="276999"/>
              </a:xfrm>
              <a:prstGeom prst="rect">
                <a:avLst/>
              </a:prstGeom>
              <a:blipFill>
                <a:blip r:embed="rId18"/>
                <a:stretch>
                  <a:fillRect l="-7692" r="-384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8EA1E18D-8C8D-8C4D-BDFA-65693A748471}"/>
                  </a:ext>
                </a:extLst>
              </p:cNvPr>
              <p:cNvSpPr txBox="1"/>
              <p:nvPr/>
            </p:nvSpPr>
            <p:spPr>
              <a:xfrm>
                <a:off x="6972479" y="2277455"/>
                <a:ext cx="301621" cy="2706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1100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8EA1E18D-8C8D-8C4D-BDFA-65693A748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2479" y="2277455"/>
                <a:ext cx="301621" cy="270652"/>
              </a:xfrm>
              <a:prstGeom prst="rect">
                <a:avLst/>
              </a:prstGeom>
              <a:blipFill>
                <a:blip r:embed="rId19"/>
                <a:stretch>
                  <a:fillRect l="-20833" r="-4167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Rectangle 97">
            <a:extLst>
              <a:ext uri="{FF2B5EF4-FFF2-40B4-BE49-F238E27FC236}">
                <a16:creationId xmlns:a16="http://schemas.microsoft.com/office/drawing/2014/main" id="{018431CC-11AB-C245-A0E5-70B3F6530134}"/>
              </a:ext>
            </a:extLst>
          </p:cNvPr>
          <p:cNvSpPr/>
          <p:nvPr/>
        </p:nvSpPr>
        <p:spPr>
          <a:xfrm>
            <a:off x="6541755" y="2240233"/>
            <a:ext cx="370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-&gt;</a:t>
            </a:r>
            <a:endParaRPr lang="en-US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88DB7A4-B3B3-1E46-9FEF-12152BC445D9}"/>
              </a:ext>
            </a:extLst>
          </p:cNvPr>
          <p:cNvSpPr/>
          <p:nvPr/>
        </p:nvSpPr>
        <p:spPr>
          <a:xfrm>
            <a:off x="6091920" y="2623628"/>
            <a:ext cx="3513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From the back propagation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678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6" name="Table 86">
                <a:extLst>
                  <a:ext uri="{FF2B5EF4-FFF2-40B4-BE49-F238E27FC236}">
                    <a16:creationId xmlns:a16="http://schemas.microsoft.com/office/drawing/2014/main" id="{93C944FF-304E-EB49-BDAB-ECF6F776719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19734" y="2929206"/>
              <a:ext cx="2178744" cy="18473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4686">
                      <a:extLst>
                        <a:ext uri="{9D8B030D-6E8A-4147-A177-3AD203B41FA5}">
                          <a16:colId xmlns:a16="http://schemas.microsoft.com/office/drawing/2014/main" val="538811370"/>
                        </a:ext>
                      </a:extLst>
                    </a:gridCol>
                    <a:gridCol w="544686">
                      <a:extLst>
                        <a:ext uri="{9D8B030D-6E8A-4147-A177-3AD203B41FA5}">
                          <a16:colId xmlns:a16="http://schemas.microsoft.com/office/drawing/2014/main" val="1780158044"/>
                        </a:ext>
                      </a:extLst>
                    </a:gridCol>
                    <a:gridCol w="544686">
                      <a:extLst>
                        <a:ext uri="{9D8B030D-6E8A-4147-A177-3AD203B41FA5}">
                          <a16:colId xmlns:a16="http://schemas.microsoft.com/office/drawing/2014/main" val="3962689128"/>
                        </a:ext>
                      </a:extLst>
                    </a:gridCol>
                    <a:gridCol w="544686">
                      <a:extLst>
                        <a:ext uri="{9D8B030D-6E8A-4147-A177-3AD203B41FA5}">
                          <a16:colId xmlns:a16="http://schemas.microsoft.com/office/drawing/2014/main" val="3939713220"/>
                        </a:ext>
                      </a:extLst>
                    </a:gridCol>
                  </a:tblGrid>
                  <a:tr h="443256">
                    <a:tc>
                      <a:txBody>
                        <a:bodyPr/>
                        <a:lstStyle/>
                        <a:p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5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3890257"/>
                      </a:ext>
                    </a:extLst>
                  </a:tr>
                  <a:tr h="46804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05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05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05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5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7521721"/>
                      </a:ext>
                    </a:extLst>
                  </a:tr>
                  <a:tr h="468044">
                    <a:tc>
                      <a:txBody>
                        <a:bodyPr/>
                        <a:lstStyle/>
                        <a:p>
                          <a:endParaRPr lang="en-US" sz="105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05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05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05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7904443"/>
                      </a:ext>
                    </a:extLst>
                  </a:tr>
                  <a:tr h="468044">
                    <a:tc>
                      <a:txBody>
                        <a:bodyPr/>
                        <a:lstStyle/>
                        <a:p>
                          <a:endParaRPr lang="en-US" sz="105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5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46631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6" name="Table 86">
                <a:extLst>
                  <a:ext uri="{FF2B5EF4-FFF2-40B4-BE49-F238E27FC236}">
                    <a16:creationId xmlns:a16="http://schemas.microsoft.com/office/drawing/2014/main" id="{93C944FF-304E-EB49-BDAB-ECF6F776719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19734" y="2929206"/>
              <a:ext cx="2178744" cy="18473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4686">
                      <a:extLst>
                        <a:ext uri="{9D8B030D-6E8A-4147-A177-3AD203B41FA5}">
                          <a16:colId xmlns:a16="http://schemas.microsoft.com/office/drawing/2014/main" val="538811370"/>
                        </a:ext>
                      </a:extLst>
                    </a:gridCol>
                    <a:gridCol w="544686">
                      <a:extLst>
                        <a:ext uri="{9D8B030D-6E8A-4147-A177-3AD203B41FA5}">
                          <a16:colId xmlns:a16="http://schemas.microsoft.com/office/drawing/2014/main" val="1780158044"/>
                        </a:ext>
                      </a:extLst>
                    </a:gridCol>
                    <a:gridCol w="544686">
                      <a:extLst>
                        <a:ext uri="{9D8B030D-6E8A-4147-A177-3AD203B41FA5}">
                          <a16:colId xmlns:a16="http://schemas.microsoft.com/office/drawing/2014/main" val="3962689128"/>
                        </a:ext>
                      </a:extLst>
                    </a:gridCol>
                    <a:gridCol w="544686">
                      <a:extLst>
                        <a:ext uri="{9D8B030D-6E8A-4147-A177-3AD203B41FA5}">
                          <a16:colId xmlns:a16="http://schemas.microsoft.com/office/drawing/2014/main" val="3939713220"/>
                        </a:ext>
                      </a:extLst>
                    </a:gridCol>
                  </a:tblGrid>
                  <a:tr h="443256">
                    <a:tc>
                      <a:txBody>
                        <a:bodyPr/>
                        <a:lstStyle/>
                        <a:p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5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3890257"/>
                      </a:ext>
                    </a:extLst>
                  </a:tr>
                  <a:tr h="46804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26" t="-94737" r="-304651" b="-19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5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7521721"/>
                      </a:ext>
                    </a:extLst>
                  </a:tr>
                  <a:tr h="468044">
                    <a:tc>
                      <a:txBody>
                        <a:bodyPr/>
                        <a:lstStyle/>
                        <a:p>
                          <a:endParaRPr lang="en-US" sz="105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2326" t="-200000" r="-204651" b="-1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7904443"/>
                      </a:ext>
                    </a:extLst>
                  </a:tr>
                  <a:tr h="468044">
                    <a:tc>
                      <a:txBody>
                        <a:bodyPr/>
                        <a:lstStyle/>
                        <a:p>
                          <a:endParaRPr lang="en-US" sz="105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5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46631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0" name="TextBox 89">
            <a:extLst>
              <a:ext uri="{FF2B5EF4-FFF2-40B4-BE49-F238E27FC236}">
                <a16:creationId xmlns:a16="http://schemas.microsoft.com/office/drawing/2014/main" id="{543112C2-0C72-B54A-BF80-C4B243906E5E}"/>
              </a:ext>
            </a:extLst>
          </p:cNvPr>
          <p:cNvSpPr txBox="1"/>
          <p:nvPr/>
        </p:nvSpPr>
        <p:spPr>
          <a:xfrm>
            <a:off x="149967" y="166241"/>
            <a:ext cx="570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RNN is usually used to do the prediction for sequential data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B33D8FF-9D21-FB44-843F-9C56EF0108A4}"/>
              </a:ext>
            </a:extLst>
          </p:cNvPr>
          <p:cNvSpPr txBox="1"/>
          <p:nvPr/>
        </p:nvSpPr>
        <p:spPr>
          <a:xfrm>
            <a:off x="187289" y="703610"/>
            <a:ext cx="1247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Why RNN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54B8CBF3-4B83-1244-AC28-D114ED12CD68}"/>
                  </a:ext>
                </a:extLst>
              </p:cNvPr>
              <p:cNvSpPr txBox="1"/>
              <p:nvPr/>
            </p:nvSpPr>
            <p:spPr>
              <a:xfrm>
                <a:off x="681161" y="1070804"/>
                <a:ext cx="10151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There are two radar points obtained at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 and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and we want to predict the radar point at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54B8CBF3-4B83-1244-AC28-D114ED12C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161" y="1070804"/>
                <a:ext cx="10151177" cy="369332"/>
              </a:xfrm>
              <a:prstGeom prst="rect">
                <a:avLst/>
              </a:prstGeom>
              <a:blipFill>
                <a:blip r:embed="rId3"/>
                <a:stretch>
                  <a:fillRect l="-500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E8182EAE-F4E9-2E45-B8C3-41E9E263A211}"/>
                  </a:ext>
                </a:extLst>
              </p:cNvPr>
              <p:cNvSpPr/>
              <p:nvPr/>
            </p:nvSpPr>
            <p:spPr>
              <a:xfrm>
                <a:off x="2314965" y="4334429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E8182EAE-F4E9-2E45-B8C3-41E9E263A2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965" y="4334429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Box 112">
            <a:extLst>
              <a:ext uri="{FF2B5EF4-FFF2-40B4-BE49-F238E27FC236}">
                <a16:creationId xmlns:a16="http://schemas.microsoft.com/office/drawing/2014/main" id="{839661D5-F445-CD44-8A73-99B12F9963E5}"/>
              </a:ext>
            </a:extLst>
          </p:cNvPr>
          <p:cNvSpPr txBox="1"/>
          <p:nvPr/>
        </p:nvSpPr>
        <p:spPr>
          <a:xfrm>
            <a:off x="116669" y="3562387"/>
            <a:ext cx="92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Training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ACB0611-CD6B-AB42-8B8A-26366903F032}"/>
              </a:ext>
            </a:extLst>
          </p:cNvPr>
          <p:cNvSpPr/>
          <p:nvPr/>
        </p:nvSpPr>
        <p:spPr>
          <a:xfrm>
            <a:off x="4326478" y="2507308"/>
            <a:ext cx="329270" cy="32927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E1E1020-E935-B043-AE4D-C36440DC0C0B}"/>
              </a:ext>
            </a:extLst>
          </p:cNvPr>
          <p:cNvSpPr/>
          <p:nvPr/>
        </p:nvSpPr>
        <p:spPr>
          <a:xfrm>
            <a:off x="4326478" y="2028191"/>
            <a:ext cx="329269" cy="3292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EF87916-7F99-0D47-92D5-CB3FA8D10EE3}"/>
              </a:ext>
            </a:extLst>
          </p:cNvPr>
          <p:cNvSpPr/>
          <p:nvPr/>
        </p:nvSpPr>
        <p:spPr>
          <a:xfrm>
            <a:off x="4942920" y="2243018"/>
            <a:ext cx="278563" cy="2785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0172E02-C929-5C4A-8CA9-7C8EFA0A4432}"/>
              </a:ext>
            </a:extLst>
          </p:cNvPr>
          <p:cNvSpPr/>
          <p:nvPr/>
        </p:nvSpPr>
        <p:spPr>
          <a:xfrm>
            <a:off x="5430427" y="2221884"/>
            <a:ext cx="329270" cy="32927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D336D1D-8BF7-8E46-874C-7F2056566D21}"/>
              </a:ext>
            </a:extLst>
          </p:cNvPr>
          <p:cNvCxnSpPr>
            <a:stCxn id="23" idx="6"/>
            <a:endCxn id="25" idx="2"/>
          </p:cNvCxnSpPr>
          <p:nvPr/>
        </p:nvCxnSpPr>
        <p:spPr>
          <a:xfrm>
            <a:off x="4655747" y="2192826"/>
            <a:ext cx="287173" cy="1894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31675AD-13D3-C248-BA29-9D08200FCE62}"/>
              </a:ext>
            </a:extLst>
          </p:cNvPr>
          <p:cNvCxnSpPr>
            <a:stCxn id="22" idx="6"/>
            <a:endCxn id="25" idx="2"/>
          </p:cNvCxnSpPr>
          <p:nvPr/>
        </p:nvCxnSpPr>
        <p:spPr>
          <a:xfrm flipV="1">
            <a:off x="4655748" y="2382300"/>
            <a:ext cx="287172" cy="2896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1CBF2A6-AB9D-0F47-A2BC-8AD28231A2AF}"/>
              </a:ext>
            </a:extLst>
          </p:cNvPr>
          <p:cNvCxnSpPr>
            <a:stCxn id="25" idx="6"/>
            <a:endCxn id="27" idx="2"/>
          </p:cNvCxnSpPr>
          <p:nvPr/>
        </p:nvCxnSpPr>
        <p:spPr>
          <a:xfrm>
            <a:off x="5221483" y="2382300"/>
            <a:ext cx="208944" cy="42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2EAA4A0-355D-5A41-BF3D-349E0B5FBDA8}"/>
                  </a:ext>
                </a:extLst>
              </p:cNvPr>
              <p:cNvSpPr/>
              <p:nvPr/>
            </p:nvSpPr>
            <p:spPr>
              <a:xfrm>
                <a:off x="4215478" y="2031483"/>
                <a:ext cx="565411" cy="2778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2EAA4A0-355D-5A41-BF3D-349E0B5FBD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5478" y="2031483"/>
                <a:ext cx="565411" cy="2778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66DFB23-BC3D-124A-823A-05003B5CE851}"/>
                  </a:ext>
                </a:extLst>
              </p:cNvPr>
              <p:cNvSpPr/>
              <p:nvPr/>
            </p:nvSpPr>
            <p:spPr>
              <a:xfrm>
                <a:off x="4288439" y="2510600"/>
                <a:ext cx="430759" cy="2778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66DFB23-BC3D-124A-823A-05003B5CE8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439" y="2510600"/>
                <a:ext cx="430759" cy="2778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0E677345-18DA-C249-9805-F44D9FC70327}"/>
                  </a:ext>
                </a:extLst>
              </p:cNvPr>
              <p:cNvSpPr/>
              <p:nvPr/>
            </p:nvSpPr>
            <p:spPr>
              <a:xfrm>
                <a:off x="5412722" y="2171958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0E677345-18DA-C249-9805-F44D9FC703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722" y="2171958"/>
                <a:ext cx="371384" cy="369332"/>
              </a:xfrm>
              <a:prstGeom prst="rect">
                <a:avLst/>
              </a:prstGeom>
              <a:blipFill>
                <a:blip r:embed="rId7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7378CB77-699C-9B4F-ADBF-7B1427E5BDE1}"/>
              </a:ext>
            </a:extLst>
          </p:cNvPr>
          <p:cNvSpPr txBox="1"/>
          <p:nvPr/>
        </p:nvSpPr>
        <p:spPr>
          <a:xfrm>
            <a:off x="4552371" y="2919976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6698E2A-C4B3-4141-90C9-FC8F4BAC58C0}"/>
                  </a:ext>
                </a:extLst>
              </p:cNvPr>
              <p:cNvSpPr/>
              <p:nvPr/>
            </p:nvSpPr>
            <p:spPr>
              <a:xfrm>
                <a:off x="4249938" y="4128171"/>
                <a:ext cx="601383" cy="2948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6698E2A-C4B3-4141-90C9-FC8F4BAC58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9938" y="4128171"/>
                <a:ext cx="601383" cy="29482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91FDF55-10F5-984B-B431-76DA5595B904}"/>
              </a:ext>
            </a:extLst>
          </p:cNvPr>
          <p:cNvCxnSpPr>
            <a:cxnSpLocks/>
          </p:cNvCxnSpPr>
          <p:nvPr/>
        </p:nvCxnSpPr>
        <p:spPr>
          <a:xfrm flipV="1">
            <a:off x="4513355" y="4904668"/>
            <a:ext cx="0" cy="168441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22066111-8DF8-E045-94F3-C10EE4C24106}"/>
              </a:ext>
            </a:extLst>
          </p:cNvPr>
          <p:cNvSpPr/>
          <p:nvPr/>
        </p:nvSpPr>
        <p:spPr>
          <a:xfrm>
            <a:off x="4337311" y="5073109"/>
            <a:ext cx="329269" cy="3292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7F94C353-9FE0-4B46-828E-77098FB658D8}"/>
                  </a:ext>
                </a:extLst>
              </p:cNvPr>
              <p:cNvSpPr/>
              <p:nvPr/>
            </p:nvSpPr>
            <p:spPr>
              <a:xfrm>
                <a:off x="4226311" y="5076401"/>
                <a:ext cx="565411" cy="2778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7F94C353-9FE0-4B46-828E-77098FB658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311" y="5076401"/>
                <a:ext cx="565411" cy="27789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Oval 78">
            <a:extLst>
              <a:ext uri="{FF2B5EF4-FFF2-40B4-BE49-F238E27FC236}">
                <a16:creationId xmlns:a16="http://schemas.microsoft.com/office/drawing/2014/main" id="{E4CE4192-3C56-954E-AB5C-75314F7C8DBB}"/>
              </a:ext>
            </a:extLst>
          </p:cNvPr>
          <p:cNvSpPr/>
          <p:nvPr/>
        </p:nvSpPr>
        <p:spPr>
          <a:xfrm>
            <a:off x="4374295" y="4639987"/>
            <a:ext cx="278563" cy="2785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6CA3FE5-05BD-AF47-A2ED-EB9CB52AC554}"/>
              </a:ext>
            </a:extLst>
          </p:cNvPr>
          <p:cNvSpPr/>
          <p:nvPr/>
        </p:nvSpPr>
        <p:spPr>
          <a:xfrm>
            <a:off x="4342017" y="4138722"/>
            <a:ext cx="329270" cy="329270"/>
          </a:xfrm>
          <a:prstGeom prst="ellipse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4AD5E26-C1C3-464A-A19E-795AD6C63836}"/>
              </a:ext>
            </a:extLst>
          </p:cNvPr>
          <p:cNvCxnSpPr>
            <a:cxnSpLocks/>
          </p:cNvCxnSpPr>
          <p:nvPr/>
        </p:nvCxnSpPr>
        <p:spPr>
          <a:xfrm flipV="1">
            <a:off x="4498184" y="4469638"/>
            <a:ext cx="0" cy="168441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D23C1A45-C86C-4748-9595-11F4A3A548E1}"/>
              </a:ext>
            </a:extLst>
          </p:cNvPr>
          <p:cNvSpPr/>
          <p:nvPr/>
        </p:nvSpPr>
        <p:spPr>
          <a:xfrm>
            <a:off x="4974699" y="4637312"/>
            <a:ext cx="278563" cy="2785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A613685-C688-FA4D-9C39-7BA2B6256D0A}"/>
              </a:ext>
            </a:extLst>
          </p:cNvPr>
          <p:cNvSpPr/>
          <p:nvPr/>
        </p:nvSpPr>
        <p:spPr>
          <a:xfrm>
            <a:off x="4930085" y="5073109"/>
            <a:ext cx="329269" cy="3292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7D65A6B5-347E-8643-BE85-DEE6995EE418}"/>
                  </a:ext>
                </a:extLst>
              </p:cNvPr>
              <p:cNvSpPr/>
              <p:nvPr/>
            </p:nvSpPr>
            <p:spPr>
              <a:xfrm>
                <a:off x="4901848" y="5076400"/>
                <a:ext cx="430759" cy="2778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7D65A6B5-347E-8643-BE85-DEE6995EE4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848" y="5076400"/>
                <a:ext cx="430759" cy="27789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Oval 93">
            <a:extLst>
              <a:ext uri="{FF2B5EF4-FFF2-40B4-BE49-F238E27FC236}">
                <a16:creationId xmlns:a16="http://schemas.microsoft.com/office/drawing/2014/main" id="{EF9AD2A6-8DCE-2D46-8958-D1EE44AEA999}"/>
              </a:ext>
            </a:extLst>
          </p:cNvPr>
          <p:cNvSpPr/>
          <p:nvPr/>
        </p:nvSpPr>
        <p:spPr>
          <a:xfrm>
            <a:off x="4948177" y="4152492"/>
            <a:ext cx="329270" cy="32927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0972FF2-A3BE-8B44-8780-894F1D0D850D}"/>
              </a:ext>
            </a:extLst>
          </p:cNvPr>
          <p:cNvCxnSpPr>
            <a:stCxn id="88" idx="0"/>
            <a:endCxn id="94" idx="4"/>
          </p:cNvCxnSpPr>
          <p:nvPr/>
        </p:nvCxnSpPr>
        <p:spPr>
          <a:xfrm flipH="1" flipV="1">
            <a:off x="5112812" y="4481762"/>
            <a:ext cx="1169" cy="1555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CB45D2F-A0AB-8F42-8850-326172E587AD}"/>
              </a:ext>
            </a:extLst>
          </p:cNvPr>
          <p:cNvCxnSpPr>
            <a:stCxn id="91" idx="0"/>
            <a:endCxn id="88" idx="4"/>
          </p:cNvCxnSpPr>
          <p:nvPr/>
        </p:nvCxnSpPr>
        <p:spPr>
          <a:xfrm flipH="1" flipV="1">
            <a:off x="5113981" y="4915875"/>
            <a:ext cx="3247" cy="1605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28F81BF5-6BCA-894D-A775-58989B93070C}"/>
                  </a:ext>
                </a:extLst>
              </p:cNvPr>
              <p:cNvSpPr/>
              <p:nvPr/>
            </p:nvSpPr>
            <p:spPr>
              <a:xfrm>
                <a:off x="4948177" y="4104411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28F81BF5-6BCA-894D-A775-58989B9307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177" y="4104411"/>
                <a:ext cx="371384" cy="369332"/>
              </a:xfrm>
              <a:prstGeom prst="rect">
                <a:avLst/>
              </a:prstGeom>
              <a:blipFill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9407FF2-E32B-3C4F-A416-05ACAFCFB9E0}"/>
              </a:ext>
            </a:extLst>
          </p:cNvPr>
          <p:cNvCxnSpPr>
            <a:stCxn id="79" idx="6"/>
            <a:endCxn id="88" idx="2"/>
          </p:cNvCxnSpPr>
          <p:nvPr/>
        </p:nvCxnSpPr>
        <p:spPr>
          <a:xfrm flipV="1">
            <a:off x="4652858" y="4776594"/>
            <a:ext cx="321841" cy="26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178D74D-2FEB-7E4C-888A-E5EA87C33F99}"/>
              </a:ext>
            </a:extLst>
          </p:cNvPr>
          <p:cNvSpPr txBox="1"/>
          <p:nvPr/>
        </p:nvSpPr>
        <p:spPr>
          <a:xfrm>
            <a:off x="4584285" y="5831692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CNN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151F878-3CBC-0E43-90A6-E551F2D8EB47}"/>
              </a:ext>
            </a:extLst>
          </p:cNvPr>
          <p:cNvSpPr txBox="1"/>
          <p:nvPr/>
        </p:nvSpPr>
        <p:spPr>
          <a:xfrm>
            <a:off x="6089760" y="1908123"/>
            <a:ext cx="4966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If it is an ANN, there are 3 weights to be estimated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06D80A8F-7621-F24D-95E4-18B7B521C247}"/>
                  </a:ext>
                </a:extLst>
              </p:cNvPr>
              <p:cNvSpPr txBox="1"/>
              <p:nvPr/>
            </p:nvSpPr>
            <p:spPr>
              <a:xfrm>
                <a:off x="4754726" y="2072154"/>
                <a:ext cx="19345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06D80A8F-7621-F24D-95E4-18B7B521C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726" y="2072154"/>
                <a:ext cx="193451" cy="169277"/>
              </a:xfrm>
              <a:prstGeom prst="rect">
                <a:avLst/>
              </a:prstGeom>
              <a:blipFill>
                <a:blip r:embed="rId12"/>
                <a:stretch>
                  <a:fillRect l="-12500" r="-625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61783151-0641-7447-9456-04EF1E443000}"/>
                  </a:ext>
                </a:extLst>
              </p:cNvPr>
              <p:cNvSpPr txBox="1"/>
              <p:nvPr/>
            </p:nvSpPr>
            <p:spPr>
              <a:xfrm rot="18638801">
                <a:off x="4670187" y="2434935"/>
                <a:ext cx="19672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61783151-0641-7447-9456-04EF1E443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638801">
                <a:off x="4670187" y="2434935"/>
                <a:ext cx="196721" cy="169277"/>
              </a:xfrm>
              <a:prstGeom prst="rect">
                <a:avLst/>
              </a:prstGeom>
              <a:blipFill>
                <a:blip r:embed="rId13"/>
                <a:stretch>
                  <a:fillRect r="-9524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5126250C-737A-3441-8227-CF8257F6F7EA}"/>
                  </a:ext>
                </a:extLst>
              </p:cNvPr>
              <p:cNvSpPr txBox="1"/>
              <p:nvPr/>
            </p:nvSpPr>
            <p:spPr>
              <a:xfrm>
                <a:off x="5246810" y="2211377"/>
                <a:ext cx="198447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5126250C-737A-3441-8227-CF8257F6F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6810" y="2211377"/>
                <a:ext cx="198447" cy="169277"/>
              </a:xfrm>
              <a:prstGeom prst="rect">
                <a:avLst/>
              </a:prstGeom>
              <a:blipFill>
                <a:blip r:embed="rId14"/>
                <a:stretch>
                  <a:fillRect l="-12500" r="-625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8F3893D3-D075-BC42-8603-5AC1A46447BE}"/>
                  </a:ext>
                </a:extLst>
              </p:cNvPr>
              <p:cNvSpPr txBox="1"/>
              <p:nvPr/>
            </p:nvSpPr>
            <p:spPr>
              <a:xfrm>
                <a:off x="6167175" y="2277455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8F3893D3-D075-BC42-8603-5AC1A4644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175" y="2277455"/>
                <a:ext cx="317138" cy="276999"/>
              </a:xfrm>
              <a:prstGeom prst="rect">
                <a:avLst/>
              </a:prstGeom>
              <a:blipFill>
                <a:blip r:embed="rId18"/>
                <a:stretch>
                  <a:fillRect l="-7692" r="-384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8EA1E18D-8C8D-8C4D-BDFA-65693A748471}"/>
                  </a:ext>
                </a:extLst>
              </p:cNvPr>
              <p:cNvSpPr txBox="1"/>
              <p:nvPr/>
            </p:nvSpPr>
            <p:spPr>
              <a:xfrm>
                <a:off x="6972479" y="2277455"/>
                <a:ext cx="301621" cy="2706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100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8EA1E18D-8C8D-8C4D-BDFA-65693A748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2479" y="2277455"/>
                <a:ext cx="301621" cy="270652"/>
              </a:xfrm>
              <a:prstGeom prst="rect">
                <a:avLst/>
              </a:prstGeom>
              <a:blipFill>
                <a:blip r:embed="rId19"/>
                <a:stretch>
                  <a:fillRect l="-20833" r="-4167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Rectangle 97">
            <a:extLst>
              <a:ext uri="{FF2B5EF4-FFF2-40B4-BE49-F238E27FC236}">
                <a16:creationId xmlns:a16="http://schemas.microsoft.com/office/drawing/2014/main" id="{018431CC-11AB-C245-A0E5-70B3F6530134}"/>
              </a:ext>
            </a:extLst>
          </p:cNvPr>
          <p:cNvSpPr/>
          <p:nvPr/>
        </p:nvSpPr>
        <p:spPr>
          <a:xfrm>
            <a:off x="6541755" y="2240233"/>
            <a:ext cx="370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-&gt;</a:t>
            </a:r>
            <a:endParaRPr lang="en-US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88DB7A4-B3B3-1E46-9FEF-12152BC445D9}"/>
              </a:ext>
            </a:extLst>
          </p:cNvPr>
          <p:cNvSpPr/>
          <p:nvPr/>
        </p:nvSpPr>
        <p:spPr>
          <a:xfrm>
            <a:off x="6091920" y="2623628"/>
            <a:ext cx="3513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From the back propagation method</a:t>
            </a:r>
            <a:endParaRPr lang="en-US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51B7DDB-A33B-E34F-B9B7-349FEC10CEA3}"/>
              </a:ext>
            </a:extLst>
          </p:cNvPr>
          <p:cNvSpPr txBox="1"/>
          <p:nvPr/>
        </p:nvSpPr>
        <p:spPr>
          <a:xfrm>
            <a:off x="5926912" y="3668551"/>
            <a:ext cx="4728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If it is an CNN, there are also 3 weights to be estimated, but one more neuro to be added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8FD64273-45DF-9E47-8738-90CA87D903C8}"/>
                  </a:ext>
                </a:extLst>
              </p:cNvPr>
              <p:cNvSpPr txBox="1"/>
              <p:nvPr/>
            </p:nvSpPr>
            <p:spPr>
              <a:xfrm>
                <a:off x="4429906" y="4893109"/>
                <a:ext cx="352404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8FD64273-45DF-9E47-8738-90CA87D90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906" y="4893109"/>
                <a:ext cx="352404" cy="169277"/>
              </a:xfrm>
              <a:prstGeom prst="rect">
                <a:avLst/>
              </a:prstGeom>
              <a:blipFill>
                <a:blip r:embed="rId20"/>
                <a:stretch>
                  <a:fillRect l="-3448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778C8DA6-283A-F449-9154-36D578B973CC}"/>
                  </a:ext>
                </a:extLst>
              </p:cNvPr>
              <p:cNvSpPr txBox="1"/>
              <p:nvPr/>
            </p:nvSpPr>
            <p:spPr>
              <a:xfrm>
                <a:off x="4721138" y="4674752"/>
                <a:ext cx="35779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778C8DA6-283A-F449-9154-36D578B97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1138" y="4674752"/>
                <a:ext cx="357790" cy="169277"/>
              </a:xfrm>
              <a:prstGeom prst="rect">
                <a:avLst/>
              </a:prstGeom>
              <a:blipFill>
                <a:blip r:embed="rId21"/>
                <a:stretch>
                  <a:fillRect l="-3448" r="-3448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D93BC59A-B246-7D47-B42C-2302A66B9FA0}"/>
                  </a:ext>
                </a:extLst>
              </p:cNvPr>
              <p:cNvSpPr txBox="1"/>
              <p:nvPr/>
            </p:nvSpPr>
            <p:spPr>
              <a:xfrm>
                <a:off x="5025584" y="4885640"/>
                <a:ext cx="352404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D93BC59A-B246-7D47-B42C-2302A66B9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5584" y="4885640"/>
                <a:ext cx="352404" cy="169277"/>
              </a:xfrm>
              <a:prstGeom prst="rect">
                <a:avLst/>
              </a:prstGeom>
              <a:blipFill>
                <a:blip r:embed="rId22"/>
                <a:stretch>
                  <a:fillRect l="-3448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E884452B-DF91-E54D-930C-98924620EDC1}"/>
                  </a:ext>
                </a:extLst>
              </p:cNvPr>
              <p:cNvSpPr txBox="1"/>
              <p:nvPr/>
            </p:nvSpPr>
            <p:spPr>
              <a:xfrm>
                <a:off x="5021968" y="4458626"/>
                <a:ext cx="356956" cy="182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E884452B-DF91-E54D-930C-98924620E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968" y="4458626"/>
                <a:ext cx="356956" cy="182614"/>
              </a:xfrm>
              <a:prstGeom prst="rect">
                <a:avLst/>
              </a:prstGeom>
              <a:blipFill>
                <a:blip r:embed="rId23"/>
                <a:stretch>
                  <a:fillRect l="-3448" r="-3448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9B0D8C89-0666-3C47-B5D4-93987F7CAF88}"/>
              </a:ext>
            </a:extLst>
          </p:cNvPr>
          <p:cNvSpPr txBox="1"/>
          <p:nvPr/>
        </p:nvSpPr>
        <p:spPr>
          <a:xfrm>
            <a:off x="3620319" y="3400121"/>
            <a:ext cx="91586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Pseudo output, usually not used in training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001B0DF-43E8-D54E-A1A7-E9A5F12D5BD1}"/>
              </a:ext>
            </a:extLst>
          </p:cNvPr>
          <p:cNvCxnSpPr/>
          <p:nvPr/>
        </p:nvCxnSpPr>
        <p:spPr>
          <a:xfrm>
            <a:off x="4215478" y="4032845"/>
            <a:ext cx="158817" cy="11964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0256250-D9F0-6D4D-845B-ECC65757C322}"/>
                  </a:ext>
                </a:extLst>
              </p:cNvPr>
              <p:cNvSpPr txBox="1"/>
              <p:nvPr/>
            </p:nvSpPr>
            <p:spPr>
              <a:xfrm>
                <a:off x="6023711" y="4426349"/>
                <a:ext cx="5571974" cy="5759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the weights for connecting neuro (activation function) to output</a:t>
                </a: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0256250-D9F0-6D4D-845B-ECC65757C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711" y="4426349"/>
                <a:ext cx="5571974" cy="575927"/>
              </a:xfrm>
              <a:prstGeom prst="rect">
                <a:avLst/>
              </a:prstGeom>
              <a:blipFill>
                <a:blip r:embed="rId24"/>
                <a:stretch>
                  <a:fillRect l="-2506" t="-12766" b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389C249-8A90-3E47-A55E-D1F7C6A5904F}"/>
                  </a:ext>
                </a:extLst>
              </p:cNvPr>
              <p:cNvSpPr txBox="1"/>
              <p:nvPr/>
            </p:nvSpPr>
            <p:spPr>
              <a:xfrm>
                <a:off x="6048972" y="5119140"/>
                <a:ext cx="47051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the weights for connecting input and neuro</a:t>
                </a: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389C249-8A90-3E47-A55E-D1F7C6A59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8972" y="5119140"/>
                <a:ext cx="4705199" cy="276999"/>
              </a:xfrm>
              <a:prstGeom prst="rect">
                <a:avLst/>
              </a:prstGeom>
              <a:blipFill>
                <a:blip r:embed="rId25"/>
                <a:stretch>
                  <a:fillRect l="-1348" t="-27273" r="-2156" b="-5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4A5A802-EDC8-CB45-B677-9F037E9C529E}"/>
                  </a:ext>
                </a:extLst>
              </p:cNvPr>
              <p:cNvSpPr txBox="1"/>
              <p:nvPr/>
            </p:nvSpPr>
            <p:spPr>
              <a:xfrm>
                <a:off x="6048972" y="5604063"/>
                <a:ext cx="470519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the weights for connecting neuro from previous timestep to the next</a:t>
                </a: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4A5A802-EDC8-CB45-B677-9F037E9C5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8972" y="5604063"/>
                <a:ext cx="4705199" cy="553998"/>
              </a:xfrm>
              <a:prstGeom prst="rect">
                <a:avLst/>
              </a:prstGeom>
              <a:blipFill>
                <a:blip r:embed="rId26"/>
                <a:stretch>
                  <a:fillRect l="-2965" t="-1363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4221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89">
            <a:extLst>
              <a:ext uri="{FF2B5EF4-FFF2-40B4-BE49-F238E27FC236}">
                <a16:creationId xmlns:a16="http://schemas.microsoft.com/office/drawing/2014/main" id="{543112C2-0C72-B54A-BF80-C4B243906E5E}"/>
              </a:ext>
            </a:extLst>
          </p:cNvPr>
          <p:cNvSpPr txBox="1"/>
          <p:nvPr/>
        </p:nvSpPr>
        <p:spPr>
          <a:xfrm>
            <a:off x="149967" y="166241"/>
            <a:ext cx="570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RNN is usually used to do the prediction for sequential data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B33D8FF-9D21-FB44-843F-9C56EF0108A4}"/>
              </a:ext>
            </a:extLst>
          </p:cNvPr>
          <p:cNvSpPr txBox="1"/>
          <p:nvPr/>
        </p:nvSpPr>
        <p:spPr>
          <a:xfrm>
            <a:off x="187289" y="703610"/>
            <a:ext cx="265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How RNN can be trained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6698E2A-C4B3-4141-90C9-FC8F4BAC58C0}"/>
                  </a:ext>
                </a:extLst>
              </p:cNvPr>
              <p:cNvSpPr/>
              <p:nvPr/>
            </p:nvSpPr>
            <p:spPr>
              <a:xfrm>
                <a:off x="296431" y="1986680"/>
                <a:ext cx="601383" cy="2948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6698E2A-C4B3-4141-90C9-FC8F4BAC58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431" y="1986680"/>
                <a:ext cx="601383" cy="2948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91FDF55-10F5-984B-B431-76DA5595B904}"/>
              </a:ext>
            </a:extLst>
          </p:cNvPr>
          <p:cNvCxnSpPr>
            <a:cxnSpLocks/>
            <a:stCxn id="78" idx="0"/>
            <a:endCxn id="79" idx="4"/>
          </p:cNvCxnSpPr>
          <p:nvPr/>
        </p:nvCxnSpPr>
        <p:spPr>
          <a:xfrm flipH="1" flipV="1">
            <a:off x="553145" y="3299320"/>
            <a:ext cx="868" cy="726347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22066111-8DF8-E045-94F3-C10EE4C24106}"/>
              </a:ext>
            </a:extLst>
          </p:cNvPr>
          <p:cNvSpPr/>
          <p:nvPr/>
        </p:nvSpPr>
        <p:spPr>
          <a:xfrm>
            <a:off x="388511" y="4025667"/>
            <a:ext cx="329269" cy="3292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7F94C353-9FE0-4B46-828E-77098FB658D8}"/>
                  </a:ext>
                </a:extLst>
              </p:cNvPr>
              <p:cNvSpPr/>
              <p:nvPr/>
            </p:nvSpPr>
            <p:spPr>
              <a:xfrm>
                <a:off x="271307" y="4025667"/>
                <a:ext cx="565411" cy="2778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7F94C353-9FE0-4B46-828E-77098FB658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307" y="4025667"/>
                <a:ext cx="565411" cy="2778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Oval 78">
            <a:extLst>
              <a:ext uri="{FF2B5EF4-FFF2-40B4-BE49-F238E27FC236}">
                <a16:creationId xmlns:a16="http://schemas.microsoft.com/office/drawing/2014/main" id="{E4CE4192-3C56-954E-AB5C-75314F7C8DBB}"/>
              </a:ext>
            </a:extLst>
          </p:cNvPr>
          <p:cNvSpPr/>
          <p:nvPr/>
        </p:nvSpPr>
        <p:spPr>
          <a:xfrm>
            <a:off x="413863" y="3020757"/>
            <a:ext cx="278563" cy="2785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6CA3FE5-05BD-AF47-A2ED-EB9CB52AC554}"/>
              </a:ext>
            </a:extLst>
          </p:cNvPr>
          <p:cNvSpPr/>
          <p:nvPr/>
        </p:nvSpPr>
        <p:spPr>
          <a:xfrm>
            <a:off x="388510" y="1997231"/>
            <a:ext cx="329270" cy="329270"/>
          </a:xfrm>
          <a:prstGeom prst="ellipse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4AD5E26-C1C3-464A-A19E-795AD6C63836}"/>
              </a:ext>
            </a:extLst>
          </p:cNvPr>
          <p:cNvCxnSpPr>
            <a:cxnSpLocks/>
            <a:stCxn id="79" idx="0"/>
            <a:endCxn id="85" idx="4"/>
          </p:cNvCxnSpPr>
          <p:nvPr/>
        </p:nvCxnSpPr>
        <p:spPr>
          <a:xfrm flipV="1">
            <a:off x="553145" y="2326501"/>
            <a:ext cx="0" cy="694256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D23C1A45-C86C-4748-9595-11F4A3A548E1}"/>
              </a:ext>
            </a:extLst>
          </p:cNvPr>
          <p:cNvSpPr/>
          <p:nvPr/>
        </p:nvSpPr>
        <p:spPr>
          <a:xfrm>
            <a:off x="1535475" y="3030529"/>
            <a:ext cx="278563" cy="2785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A613685-C688-FA4D-9C39-7BA2B6256D0A}"/>
              </a:ext>
            </a:extLst>
          </p:cNvPr>
          <p:cNvSpPr/>
          <p:nvPr/>
        </p:nvSpPr>
        <p:spPr>
          <a:xfrm>
            <a:off x="1477139" y="4025667"/>
            <a:ext cx="329269" cy="3292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7D65A6B5-347E-8643-BE85-DEE6995EE418}"/>
                  </a:ext>
                </a:extLst>
              </p:cNvPr>
              <p:cNvSpPr/>
              <p:nvPr/>
            </p:nvSpPr>
            <p:spPr>
              <a:xfrm>
                <a:off x="1448902" y="4028958"/>
                <a:ext cx="430759" cy="2778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7D65A6B5-347E-8643-BE85-DEE6995EE4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902" y="4028958"/>
                <a:ext cx="430759" cy="2778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Oval 93">
            <a:extLst>
              <a:ext uri="{FF2B5EF4-FFF2-40B4-BE49-F238E27FC236}">
                <a16:creationId xmlns:a16="http://schemas.microsoft.com/office/drawing/2014/main" id="{EF9AD2A6-8DCE-2D46-8958-D1EE44AEA999}"/>
              </a:ext>
            </a:extLst>
          </p:cNvPr>
          <p:cNvSpPr/>
          <p:nvPr/>
        </p:nvSpPr>
        <p:spPr>
          <a:xfrm>
            <a:off x="1515878" y="2023448"/>
            <a:ext cx="329270" cy="32927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0972FF2-A3BE-8B44-8780-894F1D0D850D}"/>
              </a:ext>
            </a:extLst>
          </p:cNvPr>
          <p:cNvCxnSpPr>
            <a:stCxn id="88" idx="0"/>
            <a:endCxn id="94" idx="4"/>
          </p:cNvCxnSpPr>
          <p:nvPr/>
        </p:nvCxnSpPr>
        <p:spPr>
          <a:xfrm flipV="1">
            <a:off x="1674757" y="2352718"/>
            <a:ext cx="5756" cy="67781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CB45D2F-A0AB-8F42-8850-326172E587AD}"/>
              </a:ext>
            </a:extLst>
          </p:cNvPr>
          <p:cNvCxnSpPr>
            <a:stCxn id="91" idx="0"/>
            <a:endCxn id="88" idx="4"/>
          </p:cNvCxnSpPr>
          <p:nvPr/>
        </p:nvCxnSpPr>
        <p:spPr>
          <a:xfrm flipV="1">
            <a:off x="1664282" y="3309092"/>
            <a:ext cx="10475" cy="7198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28F81BF5-6BCA-894D-A775-58989B93070C}"/>
                  </a:ext>
                </a:extLst>
              </p:cNvPr>
              <p:cNvSpPr/>
              <p:nvPr/>
            </p:nvSpPr>
            <p:spPr>
              <a:xfrm>
                <a:off x="1515878" y="1975367"/>
                <a:ext cx="3713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28F81BF5-6BCA-894D-A775-58989B9307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878" y="1975367"/>
                <a:ext cx="371384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9407FF2-E32B-3C4F-A416-05ACAFCFB9E0}"/>
              </a:ext>
            </a:extLst>
          </p:cNvPr>
          <p:cNvCxnSpPr>
            <a:stCxn id="79" idx="6"/>
            <a:endCxn id="88" idx="2"/>
          </p:cNvCxnSpPr>
          <p:nvPr/>
        </p:nvCxnSpPr>
        <p:spPr>
          <a:xfrm>
            <a:off x="692426" y="3160039"/>
            <a:ext cx="843049" cy="97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8FD64273-45DF-9E47-8738-90CA87D903C8}"/>
                  </a:ext>
                </a:extLst>
              </p:cNvPr>
              <p:cNvSpPr txBox="1"/>
              <p:nvPr/>
            </p:nvSpPr>
            <p:spPr>
              <a:xfrm>
                <a:off x="498975" y="3551079"/>
                <a:ext cx="1934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8FD64273-45DF-9E47-8738-90CA87D90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75" y="3551079"/>
                <a:ext cx="193451" cy="276999"/>
              </a:xfrm>
              <a:prstGeom prst="rect">
                <a:avLst/>
              </a:prstGeom>
              <a:blipFill>
                <a:blip r:embed="rId6"/>
                <a:stretch>
                  <a:fillRect l="-25000" r="-175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778C8DA6-283A-F449-9154-36D578B973CC}"/>
                  </a:ext>
                </a:extLst>
              </p:cNvPr>
              <p:cNvSpPr txBox="1"/>
              <p:nvPr/>
            </p:nvSpPr>
            <p:spPr>
              <a:xfrm>
                <a:off x="1026282" y="2996880"/>
                <a:ext cx="19672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778C8DA6-283A-F449-9154-36D578B97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282" y="2996880"/>
                <a:ext cx="196721" cy="276999"/>
              </a:xfrm>
              <a:prstGeom prst="rect">
                <a:avLst/>
              </a:prstGeom>
              <a:blipFill>
                <a:blip r:embed="rId7"/>
                <a:stretch>
                  <a:fillRect l="-23529" r="-164706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D93BC59A-B246-7D47-B42C-2302A66B9FA0}"/>
                  </a:ext>
                </a:extLst>
              </p:cNvPr>
              <p:cNvSpPr txBox="1"/>
              <p:nvPr/>
            </p:nvSpPr>
            <p:spPr>
              <a:xfrm>
                <a:off x="1565920" y="3589421"/>
                <a:ext cx="19672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D93BC59A-B246-7D47-B42C-2302A66B9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920" y="3589421"/>
                <a:ext cx="196721" cy="276999"/>
              </a:xfrm>
              <a:prstGeom prst="rect">
                <a:avLst/>
              </a:prstGeom>
              <a:blipFill>
                <a:blip r:embed="rId6"/>
                <a:stretch>
                  <a:fillRect l="-25000" r="-175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E884452B-DF91-E54D-930C-98924620EDC1}"/>
                  </a:ext>
                </a:extLst>
              </p:cNvPr>
              <p:cNvSpPr txBox="1"/>
              <p:nvPr/>
            </p:nvSpPr>
            <p:spPr>
              <a:xfrm>
                <a:off x="1559282" y="2564443"/>
                <a:ext cx="192425" cy="298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E884452B-DF91-E54D-930C-98924620E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282" y="2564443"/>
                <a:ext cx="192425" cy="298928"/>
              </a:xfrm>
              <a:prstGeom prst="rect">
                <a:avLst/>
              </a:prstGeom>
              <a:blipFill>
                <a:blip r:embed="rId8"/>
                <a:stretch>
                  <a:fillRect l="-25000" r="-187500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A256509-3BB3-A342-AC36-95AD8083C6E3}"/>
                  </a:ext>
                </a:extLst>
              </p:cNvPr>
              <p:cNvSpPr txBox="1"/>
              <p:nvPr/>
            </p:nvSpPr>
            <p:spPr>
              <a:xfrm>
                <a:off x="2491845" y="3219653"/>
                <a:ext cx="9074748" cy="1053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During the training, we know the ground truth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assuming the trained result is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so the error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. The purpose of training is to obtain the minimum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so by setting up the cost function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a:rPr lang="en-U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bg1"/>
                            </a:solidFill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using a backpropagation method we are able to obtain all the weights.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A256509-3BB3-A342-AC36-95AD8083C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845" y="3219653"/>
                <a:ext cx="9074748" cy="1053558"/>
              </a:xfrm>
              <a:prstGeom prst="rect">
                <a:avLst/>
              </a:prstGeom>
              <a:blipFill>
                <a:blip r:embed="rId9"/>
                <a:stretch>
                  <a:fillRect l="-559" t="-2381" r="-140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4CE3B0-39A5-E14A-BE74-1F21D87A6A01}"/>
                  </a:ext>
                </a:extLst>
              </p:cNvPr>
              <p:cNvSpPr txBox="1"/>
              <p:nvPr/>
            </p:nvSpPr>
            <p:spPr>
              <a:xfrm>
                <a:off x="2132267" y="1400559"/>
                <a:ext cx="2650534" cy="954107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Purpose of training: finding a set of weights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to minimize the error between the truth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and the trained result </a:t>
                </a:r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4CE3B0-39A5-E14A-BE74-1F21D87A6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267" y="1400559"/>
                <a:ext cx="2650534" cy="954107"/>
              </a:xfrm>
              <a:prstGeom prst="rect">
                <a:avLst/>
              </a:prstGeom>
              <a:blipFill>
                <a:blip r:embed="rId10"/>
                <a:stretch>
                  <a:fillRect l="-474" b="-6494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FA599CC-9DF8-6343-92B1-F03C4B27196D}"/>
              </a:ext>
            </a:extLst>
          </p:cNvPr>
          <p:cNvCxnSpPr/>
          <p:nvPr/>
        </p:nvCxnSpPr>
        <p:spPr>
          <a:xfrm flipH="1">
            <a:off x="1814038" y="1877612"/>
            <a:ext cx="188498" cy="9775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982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89">
            <a:extLst>
              <a:ext uri="{FF2B5EF4-FFF2-40B4-BE49-F238E27FC236}">
                <a16:creationId xmlns:a16="http://schemas.microsoft.com/office/drawing/2014/main" id="{543112C2-0C72-B54A-BF80-C4B243906E5E}"/>
              </a:ext>
            </a:extLst>
          </p:cNvPr>
          <p:cNvSpPr txBox="1"/>
          <p:nvPr/>
        </p:nvSpPr>
        <p:spPr>
          <a:xfrm>
            <a:off x="149967" y="166241"/>
            <a:ext cx="570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RNN is usually used to do the prediction for sequential data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B33D8FF-9D21-FB44-843F-9C56EF0108A4}"/>
              </a:ext>
            </a:extLst>
          </p:cNvPr>
          <p:cNvSpPr txBox="1"/>
          <p:nvPr/>
        </p:nvSpPr>
        <p:spPr>
          <a:xfrm>
            <a:off x="187289" y="703610"/>
            <a:ext cx="762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How RNN can be trained ? (how about we have more than one unfolded layers)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3DA235-9173-B44B-A2D1-33CEEB6DE7D9}"/>
              </a:ext>
            </a:extLst>
          </p:cNvPr>
          <p:cNvSpPr txBox="1"/>
          <p:nvPr/>
        </p:nvSpPr>
        <p:spPr>
          <a:xfrm>
            <a:off x="3569022" y="2262663"/>
            <a:ext cx="7739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Note that in RNN, the weights are the same from different time steps (as the left figure shown)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ADF848B-1009-A54C-9909-34407AB77559}"/>
                  </a:ext>
                </a:extLst>
              </p:cNvPr>
              <p:cNvSpPr/>
              <p:nvPr/>
            </p:nvSpPr>
            <p:spPr>
              <a:xfrm>
                <a:off x="1426121" y="1760295"/>
                <a:ext cx="601383" cy="2948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ADF848B-1009-A54C-9909-34407AB775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121" y="1760295"/>
                <a:ext cx="601383" cy="2948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4E278A1-6313-B34F-9C7C-643A9605B1CD}"/>
              </a:ext>
            </a:extLst>
          </p:cNvPr>
          <p:cNvCxnSpPr>
            <a:cxnSpLocks/>
            <a:stCxn id="31" idx="0"/>
            <a:endCxn id="32" idx="4"/>
          </p:cNvCxnSpPr>
          <p:nvPr/>
        </p:nvCxnSpPr>
        <p:spPr>
          <a:xfrm flipH="1" flipV="1">
            <a:off x="1682835" y="3072935"/>
            <a:ext cx="868" cy="726347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6C8B8773-2C1E-E841-8221-EC5628EB6F6B}"/>
              </a:ext>
            </a:extLst>
          </p:cNvPr>
          <p:cNvSpPr/>
          <p:nvPr/>
        </p:nvSpPr>
        <p:spPr>
          <a:xfrm>
            <a:off x="1518201" y="3799282"/>
            <a:ext cx="329269" cy="3292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197F1F8-F9ED-5C4E-91E4-2A8F7DB5717B}"/>
                  </a:ext>
                </a:extLst>
              </p:cNvPr>
              <p:cNvSpPr/>
              <p:nvPr/>
            </p:nvSpPr>
            <p:spPr>
              <a:xfrm>
                <a:off x="1400997" y="3799282"/>
                <a:ext cx="565411" cy="2778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197F1F8-F9ED-5C4E-91E4-2A8F7DB571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997" y="3799282"/>
                <a:ext cx="565411" cy="2778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>
            <a:extLst>
              <a:ext uri="{FF2B5EF4-FFF2-40B4-BE49-F238E27FC236}">
                <a16:creationId xmlns:a16="http://schemas.microsoft.com/office/drawing/2014/main" id="{54336F6B-1B79-CB45-854F-3FBC0FD35159}"/>
              </a:ext>
            </a:extLst>
          </p:cNvPr>
          <p:cNvSpPr/>
          <p:nvPr/>
        </p:nvSpPr>
        <p:spPr>
          <a:xfrm>
            <a:off x="1543553" y="2794372"/>
            <a:ext cx="278563" cy="2785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191012B-5A50-2640-9D28-395235E72E25}"/>
              </a:ext>
            </a:extLst>
          </p:cNvPr>
          <p:cNvSpPr/>
          <p:nvPr/>
        </p:nvSpPr>
        <p:spPr>
          <a:xfrm>
            <a:off x="1518200" y="1770846"/>
            <a:ext cx="329270" cy="329270"/>
          </a:xfrm>
          <a:prstGeom prst="ellipse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36BD910-67E1-824C-9F6E-CF4A308E2F30}"/>
              </a:ext>
            </a:extLst>
          </p:cNvPr>
          <p:cNvCxnSpPr>
            <a:cxnSpLocks/>
            <a:stCxn id="32" idx="0"/>
            <a:endCxn id="33" idx="4"/>
          </p:cNvCxnSpPr>
          <p:nvPr/>
        </p:nvCxnSpPr>
        <p:spPr>
          <a:xfrm flipV="1">
            <a:off x="1682835" y="2100116"/>
            <a:ext cx="0" cy="694256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8305E6FA-4592-7341-8975-AEA865BC9DA8}"/>
              </a:ext>
            </a:extLst>
          </p:cNvPr>
          <p:cNvSpPr/>
          <p:nvPr/>
        </p:nvSpPr>
        <p:spPr>
          <a:xfrm>
            <a:off x="2665165" y="2804144"/>
            <a:ext cx="278563" cy="2785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8109EBD-3481-A24E-BC58-D9C33FD8A917}"/>
              </a:ext>
            </a:extLst>
          </p:cNvPr>
          <p:cNvSpPr/>
          <p:nvPr/>
        </p:nvSpPr>
        <p:spPr>
          <a:xfrm>
            <a:off x="2606829" y="3799282"/>
            <a:ext cx="329269" cy="3292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ACFBF4E0-CFFD-8F40-A83A-BC0E912FEEBD}"/>
                  </a:ext>
                </a:extLst>
              </p:cNvPr>
              <p:cNvSpPr/>
              <p:nvPr/>
            </p:nvSpPr>
            <p:spPr>
              <a:xfrm>
                <a:off x="2578592" y="3802573"/>
                <a:ext cx="430759" cy="2778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ACFBF4E0-CFFD-8F40-A83A-BC0E912FEE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592" y="3802573"/>
                <a:ext cx="430759" cy="2778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>
            <a:extLst>
              <a:ext uri="{FF2B5EF4-FFF2-40B4-BE49-F238E27FC236}">
                <a16:creationId xmlns:a16="http://schemas.microsoft.com/office/drawing/2014/main" id="{6E75D96C-6C4D-1D4C-BB01-7DAEE7ED5217}"/>
              </a:ext>
            </a:extLst>
          </p:cNvPr>
          <p:cNvSpPr/>
          <p:nvPr/>
        </p:nvSpPr>
        <p:spPr>
          <a:xfrm>
            <a:off x="2645568" y="1797063"/>
            <a:ext cx="329270" cy="32927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6DA5121-2857-474C-A6AD-B4D78DF935D6}"/>
              </a:ext>
            </a:extLst>
          </p:cNvPr>
          <p:cNvCxnSpPr>
            <a:stCxn id="36" idx="0"/>
            <a:endCxn id="41" idx="4"/>
          </p:cNvCxnSpPr>
          <p:nvPr/>
        </p:nvCxnSpPr>
        <p:spPr>
          <a:xfrm flipV="1">
            <a:off x="2804447" y="2126333"/>
            <a:ext cx="5756" cy="67781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5FEC92B-D747-2049-A1E2-DF5A21750C07}"/>
              </a:ext>
            </a:extLst>
          </p:cNvPr>
          <p:cNvCxnSpPr>
            <a:stCxn id="39" idx="0"/>
            <a:endCxn id="36" idx="4"/>
          </p:cNvCxnSpPr>
          <p:nvPr/>
        </p:nvCxnSpPr>
        <p:spPr>
          <a:xfrm flipV="1">
            <a:off x="2793972" y="3082707"/>
            <a:ext cx="10475" cy="7198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C1883E9-F5D5-0B43-8DE3-1297A1E5B7B1}"/>
                  </a:ext>
                </a:extLst>
              </p:cNvPr>
              <p:cNvSpPr/>
              <p:nvPr/>
            </p:nvSpPr>
            <p:spPr>
              <a:xfrm>
                <a:off x="2645568" y="1748982"/>
                <a:ext cx="3713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C1883E9-F5D5-0B43-8DE3-1297A1E5B7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568" y="1748982"/>
                <a:ext cx="371384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979E007-2F12-DC46-BE88-36AE59644808}"/>
              </a:ext>
            </a:extLst>
          </p:cNvPr>
          <p:cNvCxnSpPr>
            <a:stCxn id="32" idx="6"/>
            <a:endCxn id="36" idx="2"/>
          </p:cNvCxnSpPr>
          <p:nvPr/>
        </p:nvCxnSpPr>
        <p:spPr>
          <a:xfrm>
            <a:off x="1822116" y="2933654"/>
            <a:ext cx="843049" cy="97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82193DD-E1FD-EF4F-AED9-E58244D08491}"/>
                  </a:ext>
                </a:extLst>
              </p:cNvPr>
              <p:cNvSpPr txBox="1"/>
              <p:nvPr/>
            </p:nvSpPr>
            <p:spPr>
              <a:xfrm>
                <a:off x="1628665" y="3324694"/>
                <a:ext cx="1934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82193DD-E1FD-EF4F-AED9-E58244D08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665" y="3324694"/>
                <a:ext cx="193451" cy="276999"/>
              </a:xfrm>
              <a:prstGeom prst="rect">
                <a:avLst/>
              </a:prstGeom>
              <a:blipFill>
                <a:blip r:embed="rId6"/>
                <a:stretch>
                  <a:fillRect l="-31250" r="-175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91FED02-1F60-CF45-9455-0843B228DE9C}"/>
                  </a:ext>
                </a:extLst>
              </p:cNvPr>
              <p:cNvSpPr txBox="1"/>
              <p:nvPr/>
            </p:nvSpPr>
            <p:spPr>
              <a:xfrm>
                <a:off x="2155972" y="2770495"/>
                <a:ext cx="19672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91FED02-1F60-CF45-9455-0843B228D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972" y="2770495"/>
                <a:ext cx="196721" cy="276999"/>
              </a:xfrm>
              <a:prstGeom prst="rect">
                <a:avLst/>
              </a:prstGeom>
              <a:blipFill>
                <a:blip r:embed="rId7"/>
                <a:stretch>
                  <a:fillRect l="-23529" r="-164706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A16F59A-76AB-9C4C-9D64-FF11813041C4}"/>
                  </a:ext>
                </a:extLst>
              </p:cNvPr>
              <p:cNvSpPr txBox="1"/>
              <p:nvPr/>
            </p:nvSpPr>
            <p:spPr>
              <a:xfrm>
                <a:off x="2695610" y="3363036"/>
                <a:ext cx="19672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A16F59A-76AB-9C4C-9D64-FF11813041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5610" y="3363036"/>
                <a:ext cx="196721" cy="276999"/>
              </a:xfrm>
              <a:prstGeom prst="rect">
                <a:avLst/>
              </a:prstGeom>
              <a:blipFill>
                <a:blip r:embed="rId6"/>
                <a:stretch>
                  <a:fillRect l="-31250" r="-175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1D73CED-8B5E-F747-A36C-CEF0DFF87564}"/>
                  </a:ext>
                </a:extLst>
              </p:cNvPr>
              <p:cNvSpPr txBox="1"/>
              <p:nvPr/>
            </p:nvSpPr>
            <p:spPr>
              <a:xfrm>
                <a:off x="2688972" y="2338058"/>
                <a:ext cx="192425" cy="298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1D73CED-8B5E-F747-A36C-CEF0DFF87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972" y="2338058"/>
                <a:ext cx="192425" cy="298928"/>
              </a:xfrm>
              <a:prstGeom prst="rect">
                <a:avLst/>
              </a:prstGeom>
              <a:blipFill>
                <a:blip r:embed="rId8"/>
                <a:stretch>
                  <a:fillRect l="-23529" r="-170588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6FEB846-F080-9F4E-8949-B3FFC24DACF9}"/>
              </a:ext>
            </a:extLst>
          </p:cNvPr>
          <p:cNvCxnSpPr>
            <a:cxnSpLocks/>
            <a:stCxn id="52" idx="0"/>
            <a:endCxn id="53" idx="4"/>
          </p:cNvCxnSpPr>
          <p:nvPr/>
        </p:nvCxnSpPr>
        <p:spPr>
          <a:xfrm flipH="1" flipV="1">
            <a:off x="776208" y="3068067"/>
            <a:ext cx="868" cy="726347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836A27FC-4F8D-0F4E-9A20-9ADA29B0E103}"/>
              </a:ext>
            </a:extLst>
          </p:cNvPr>
          <p:cNvSpPr/>
          <p:nvPr/>
        </p:nvSpPr>
        <p:spPr>
          <a:xfrm>
            <a:off x="611574" y="3794414"/>
            <a:ext cx="329269" cy="3292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9FB2A6DA-2509-6A49-8DB6-CBDE872CD73B}"/>
                  </a:ext>
                </a:extLst>
              </p:cNvPr>
              <p:cNvSpPr/>
              <p:nvPr/>
            </p:nvSpPr>
            <p:spPr>
              <a:xfrm>
                <a:off x="494370" y="3794414"/>
                <a:ext cx="565411" cy="2778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−2)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9FB2A6DA-2509-6A49-8DB6-CBDE872CD7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70" y="3794414"/>
                <a:ext cx="565411" cy="27789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Oval 52">
            <a:extLst>
              <a:ext uri="{FF2B5EF4-FFF2-40B4-BE49-F238E27FC236}">
                <a16:creationId xmlns:a16="http://schemas.microsoft.com/office/drawing/2014/main" id="{5298D1AF-272D-9F49-8965-A0F5A97A1DCD}"/>
              </a:ext>
            </a:extLst>
          </p:cNvPr>
          <p:cNvSpPr/>
          <p:nvPr/>
        </p:nvSpPr>
        <p:spPr>
          <a:xfrm>
            <a:off x="636926" y="2789504"/>
            <a:ext cx="278563" cy="2785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5DEE0A9-23D5-E44F-ADB3-1954A16C3C77}"/>
              </a:ext>
            </a:extLst>
          </p:cNvPr>
          <p:cNvSpPr/>
          <p:nvPr/>
        </p:nvSpPr>
        <p:spPr>
          <a:xfrm>
            <a:off x="611573" y="1765978"/>
            <a:ext cx="329270" cy="329270"/>
          </a:xfrm>
          <a:prstGeom prst="ellipse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89D8F6-BB29-754A-B718-F5270974DA6F}"/>
              </a:ext>
            </a:extLst>
          </p:cNvPr>
          <p:cNvCxnSpPr>
            <a:cxnSpLocks/>
            <a:stCxn id="53" idx="0"/>
            <a:endCxn id="54" idx="4"/>
          </p:cNvCxnSpPr>
          <p:nvPr/>
        </p:nvCxnSpPr>
        <p:spPr>
          <a:xfrm flipV="1">
            <a:off x="776208" y="2095248"/>
            <a:ext cx="0" cy="694256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E856211-967C-764E-BE1E-3BF27E16C442}"/>
                  </a:ext>
                </a:extLst>
              </p:cNvPr>
              <p:cNvSpPr txBox="1"/>
              <p:nvPr/>
            </p:nvSpPr>
            <p:spPr>
              <a:xfrm>
                <a:off x="722038" y="3319826"/>
                <a:ext cx="1934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E856211-967C-764E-BE1E-3BF27E16C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038" y="3319826"/>
                <a:ext cx="193451" cy="276999"/>
              </a:xfrm>
              <a:prstGeom prst="rect">
                <a:avLst/>
              </a:prstGeom>
              <a:blipFill>
                <a:blip r:embed="rId10"/>
                <a:stretch>
                  <a:fillRect l="-25000" r="-175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5BBCEEA-5241-9D4A-A345-65B0F15A67D1}"/>
              </a:ext>
            </a:extLst>
          </p:cNvPr>
          <p:cNvCxnSpPr>
            <a:stCxn id="32" idx="2"/>
            <a:endCxn id="53" idx="6"/>
          </p:cNvCxnSpPr>
          <p:nvPr/>
        </p:nvCxnSpPr>
        <p:spPr>
          <a:xfrm flipH="1" flipV="1">
            <a:off x="915489" y="2928786"/>
            <a:ext cx="628064" cy="48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AE932F1-B6FE-AE41-BD55-DB023A4A8037}"/>
                  </a:ext>
                </a:extLst>
              </p:cNvPr>
              <p:cNvSpPr txBox="1"/>
              <p:nvPr/>
            </p:nvSpPr>
            <p:spPr>
              <a:xfrm>
                <a:off x="1082555" y="2804144"/>
                <a:ext cx="19672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AE932F1-B6FE-AE41-BD55-DB023A4A80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555" y="2804144"/>
                <a:ext cx="196721" cy="276999"/>
              </a:xfrm>
              <a:prstGeom prst="rect">
                <a:avLst/>
              </a:prstGeom>
              <a:blipFill>
                <a:blip r:embed="rId11"/>
                <a:stretch>
                  <a:fillRect l="-25000" r="-175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F9A117B2-A07A-8945-AF71-CA78A05F8102}"/>
              </a:ext>
            </a:extLst>
          </p:cNvPr>
          <p:cNvSpPr txBox="1"/>
          <p:nvPr/>
        </p:nvSpPr>
        <p:spPr>
          <a:xfrm>
            <a:off x="3632011" y="3119474"/>
            <a:ext cx="7739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* The left figure just shows an extremely simplified situation, in reality, we will have multiple neuros in multiple hidden layers </a:t>
            </a:r>
          </a:p>
        </p:txBody>
      </p:sp>
    </p:spTree>
    <p:extLst>
      <p:ext uri="{BB962C8B-B14F-4D97-AF65-F5344CB8AC3E}">
        <p14:creationId xmlns:p14="http://schemas.microsoft.com/office/powerpoint/2010/main" val="1908286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89">
            <a:extLst>
              <a:ext uri="{FF2B5EF4-FFF2-40B4-BE49-F238E27FC236}">
                <a16:creationId xmlns:a16="http://schemas.microsoft.com/office/drawing/2014/main" id="{543112C2-0C72-B54A-BF80-C4B243906E5E}"/>
              </a:ext>
            </a:extLst>
          </p:cNvPr>
          <p:cNvSpPr txBox="1"/>
          <p:nvPr/>
        </p:nvSpPr>
        <p:spPr>
          <a:xfrm>
            <a:off x="149967" y="166241"/>
            <a:ext cx="570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RNN is usually used to do the prediction for sequential data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B33D8FF-9D21-FB44-843F-9C56EF0108A4}"/>
              </a:ext>
            </a:extLst>
          </p:cNvPr>
          <p:cNvSpPr txBox="1"/>
          <p:nvPr/>
        </p:nvSpPr>
        <p:spPr>
          <a:xfrm>
            <a:off x="187289" y="703610"/>
            <a:ext cx="2928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How RNN do the prediction ?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51588DFA-B71B-D84E-8689-82846A39D99C}"/>
              </a:ext>
            </a:extLst>
          </p:cNvPr>
          <p:cNvSpPr/>
          <p:nvPr/>
        </p:nvSpPr>
        <p:spPr>
          <a:xfrm>
            <a:off x="1559451" y="3992312"/>
            <a:ext cx="497306" cy="49730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F913B219-0831-AB4B-9C81-B76F66D52609}"/>
              </a:ext>
            </a:extLst>
          </p:cNvPr>
          <p:cNvSpPr/>
          <p:nvPr/>
        </p:nvSpPr>
        <p:spPr>
          <a:xfrm>
            <a:off x="2553099" y="3992312"/>
            <a:ext cx="497306" cy="497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F119F70E-CAAE-E948-A1C1-E39DF80BBD86}"/>
              </a:ext>
            </a:extLst>
          </p:cNvPr>
          <p:cNvSpPr/>
          <p:nvPr/>
        </p:nvSpPr>
        <p:spPr>
          <a:xfrm>
            <a:off x="1559451" y="3070533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F96F0FA-1CE1-404F-984D-DD1597115121}"/>
                  </a:ext>
                </a:extLst>
              </p:cNvPr>
              <p:cNvSpPr txBox="1"/>
              <p:nvPr/>
            </p:nvSpPr>
            <p:spPr>
              <a:xfrm>
                <a:off x="1655144" y="3127640"/>
                <a:ext cx="370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F96F0FA-1CE1-404F-984D-DD1597115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144" y="3127640"/>
                <a:ext cx="370935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Oval 83">
            <a:extLst>
              <a:ext uri="{FF2B5EF4-FFF2-40B4-BE49-F238E27FC236}">
                <a16:creationId xmlns:a16="http://schemas.microsoft.com/office/drawing/2014/main" id="{E9E45447-9B72-9940-9325-8D37D69EA362}"/>
              </a:ext>
            </a:extLst>
          </p:cNvPr>
          <p:cNvSpPr/>
          <p:nvPr/>
        </p:nvSpPr>
        <p:spPr>
          <a:xfrm>
            <a:off x="2553099" y="3063654"/>
            <a:ext cx="497306" cy="497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94E881B-B62C-3A48-937A-EA478DB1D99E}"/>
              </a:ext>
            </a:extLst>
          </p:cNvPr>
          <p:cNvSpPr/>
          <p:nvPr/>
        </p:nvSpPr>
        <p:spPr>
          <a:xfrm>
            <a:off x="2056757" y="2108898"/>
            <a:ext cx="497306" cy="497306"/>
          </a:xfrm>
          <a:prstGeom prst="ellipse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44B9153-D043-724D-B6B5-60BCD1DD33B8}"/>
              </a:ext>
            </a:extLst>
          </p:cNvPr>
          <p:cNvCxnSpPr>
            <a:stCxn id="80" idx="0"/>
            <a:endCxn id="82" idx="4"/>
          </p:cNvCxnSpPr>
          <p:nvPr/>
        </p:nvCxnSpPr>
        <p:spPr>
          <a:xfrm flipV="1">
            <a:off x="1808104" y="3567839"/>
            <a:ext cx="0" cy="424473"/>
          </a:xfrm>
          <a:prstGeom prst="line">
            <a:avLst/>
          </a:prstGeom>
          <a:ln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6AA36B8-2FFE-3449-8972-7DF005B02DAB}"/>
              </a:ext>
            </a:extLst>
          </p:cNvPr>
          <p:cNvCxnSpPr>
            <a:cxnSpLocks/>
            <a:stCxn id="80" idx="0"/>
            <a:endCxn id="84" idx="4"/>
          </p:cNvCxnSpPr>
          <p:nvPr/>
        </p:nvCxnSpPr>
        <p:spPr>
          <a:xfrm flipV="1">
            <a:off x="1808104" y="3560960"/>
            <a:ext cx="993648" cy="431352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2D0512E-3AB3-F346-972E-D5461C8F4A7F}"/>
              </a:ext>
            </a:extLst>
          </p:cNvPr>
          <p:cNvCxnSpPr>
            <a:cxnSpLocks/>
            <a:stCxn id="81" idx="0"/>
            <a:endCxn id="84" idx="4"/>
          </p:cNvCxnSpPr>
          <p:nvPr/>
        </p:nvCxnSpPr>
        <p:spPr>
          <a:xfrm flipV="1">
            <a:off x="2801752" y="3560960"/>
            <a:ext cx="0" cy="431352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E91F120-D12F-2140-908B-1B3B48C34169}"/>
              </a:ext>
            </a:extLst>
          </p:cNvPr>
          <p:cNvCxnSpPr>
            <a:cxnSpLocks/>
          </p:cNvCxnSpPr>
          <p:nvPr/>
        </p:nvCxnSpPr>
        <p:spPr>
          <a:xfrm flipH="1" flipV="1">
            <a:off x="1808104" y="3567839"/>
            <a:ext cx="993648" cy="431352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6F3E93D-6415-AC42-AFCB-30165ED10CAE}"/>
              </a:ext>
            </a:extLst>
          </p:cNvPr>
          <p:cNvCxnSpPr>
            <a:cxnSpLocks/>
            <a:stCxn id="84" idx="0"/>
            <a:endCxn id="92" idx="4"/>
          </p:cNvCxnSpPr>
          <p:nvPr/>
        </p:nvCxnSpPr>
        <p:spPr>
          <a:xfrm flipH="1" flipV="1">
            <a:off x="2305410" y="2606204"/>
            <a:ext cx="496342" cy="457450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0FB56B3-FF89-204F-B016-2A54DE44E2D8}"/>
              </a:ext>
            </a:extLst>
          </p:cNvPr>
          <p:cNvCxnSpPr>
            <a:cxnSpLocks/>
            <a:stCxn id="82" idx="0"/>
            <a:endCxn id="92" idx="4"/>
          </p:cNvCxnSpPr>
          <p:nvPr/>
        </p:nvCxnSpPr>
        <p:spPr>
          <a:xfrm flipV="1">
            <a:off x="1808104" y="2606204"/>
            <a:ext cx="497306" cy="464329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725406DF-C600-5D45-A93F-9BAFC944B645}"/>
              </a:ext>
            </a:extLst>
          </p:cNvPr>
          <p:cNvSpPr txBox="1"/>
          <p:nvPr/>
        </p:nvSpPr>
        <p:spPr>
          <a:xfrm>
            <a:off x="187289" y="2305883"/>
            <a:ext cx="1765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initial values for the neurons are [</a:t>
            </a:r>
            <a:r>
              <a:rPr lang="en-US" dirty="0">
                <a:solidFill>
                  <a:srgbClr val="FF0000"/>
                </a:solidFill>
              </a:rPr>
              <a:t>0, </a:t>
            </a:r>
            <a:r>
              <a:rPr lang="en-US" dirty="0">
                <a:solidFill>
                  <a:srgbClr val="FFFF00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104" name="Freeform 103">
            <a:extLst>
              <a:ext uri="{FF2B5EF4-FFF2-40B4-BE49-F238E27FC236}">
                <a16:creationId xmlns:a16="http://schemas.microsoft.com/office/drawing/2014/main" id="{CB0B731D-A805-8246-ADA0-574C08C3E39F}"/>
              </a:ext>
            </a:extLst>
          </p:cNvPr>
          <p:cNvSpPr/>
          <p:nvPr/>
        </p:nvSpPr>
        <p:spPr>
          <a:xfrm>
            <a:off x="726720" y="3152447"/>
            <a:ext cx="897747" cy="424473"/>
          </a:xfrm>
          <a:custGeom>
            <a:avLst/>
            <a:gdLst>
              <a:gd name="connsiteX0" fmla="*/ 0 w 960120"/>
              <a:gd name="connsiteY0" fmla="*/ 0 h 250597"/>
              <a:gd name="connsiteX1" fmla="*/ 347472 w 960120"/>
              <a:gd name="connsiteY1" fmla="*/ 228600 h 250597"/>
              <a:gd name="connsiteX2" fmla="*/ 960120 w 960120"/>
              <a:gd name="connsiteY2" fmla="*/ 228600 h 25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0120" h="250597">
                <a:moveTo>
                  <a:pt x="0" y="0"/>
                </a:moveTo>
                <a:cubicBezTo>
                  <a:pt x="93726" y="95250"/>
                  <a:pt x="187452" y="190500"/>
                  <a:pt x="347472" y="228600"/>
                </a:cubicBezTo>
                <a:cubicBezTo>
                  <a:pt x="507492" y="266700"/>
                  <a:pt x="733806" y="247650"/>
                  <a:pt x="960120" y="22860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 105">
            <a:extLst>
              <a:ext uri="{FF2B5EF4-FFF2-40B4-BE49-F238E27FC236}">
                <a16:creationId xmlns:a16="http://schemas.microsoft.com/office/drawing/2014/main" id="{72F02998-3FFD-8742-9365-C5B822637EB2}"/>
              </a:ext>
            </a:extLst>
          </p:cNvPr>
          <p:cNvSpPr/>
          <p:nvPr/>
        </p:nvSpPr>
        <p:spPr>
          <a:xfrm>
            <a:off x="726721" y="3153781"/>
            <a:ext cx="1995027" cy="719914"/>
          </a:xfrm>
          <a:custGeom>
            <a:avLst/>
            <a:gdLst>
              <a:gd name="connsiteX0" fmla="*/ 0 w 2057400"/>
              <a:gd name="connsiteY0" fmla="*/ 0 h 459492"/>
              <a:gd name="connsiteX1" fmla="*/ 557784 w 2057400"/>
              <a:gd name="connsiteY1" fmla="*/ 365760 h 459492"/>
              <a:gd name="connsiteX2" fmla="*/ 1444752 w 2057400"/>
              <a:gd name="connsiteY2" fmla="*/ 457200 h 459492"/>
              <a:gd name="connsiteX3" fmla="*/ 2057400 w 2057400"/>
              <a:gd name="connsiteY3" fmla="*/ 301752 h 459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7400" h="459492">
                <a:moveTo>
                  <a:pt x="0" y="0"/>
                </a:moveTo>
                <a:cubicBezTo>
                  <a:pt x="158496" y="144780"/>
                  <a:pt x="316992" y="289560"/>
                  <a:pt x="557784" y="365760"/>
                </a:cubicBezTo>
                <a:cubicBezTo>
                  <a:pt x="798576" y="441960"/>
                  <a:pt x="1194816" y="467868"/>
                  <a:pt x="1444752" y="457200"/>
                </a:cubicBezTo>
                <a:cubicBezTo>
                  <a:pt x="1694688" y="446532"/>
                  <a:pt x="1876044" y="374142"/>
                  <a:pt x="2057400" y="301752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0C8E86C2-D589-584C-A1B0-D69FB77CC058}"/>
                  </a:ext>
                </a:extLst>
              </p:cNvPr>
              <p:cNvSpPr/>
              <p:nvPr/>
            </p:nvSpPr>
            <p:spPr>
              <a:xfrm>
                <a:off x="1790852" y="1478723"/>
                <a:ext cx="9396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u="sng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u="sng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b="1" i="1" u="sng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u="sng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u="sng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u="sng" dirty="0"/>
              </a:p>
            </p:txBody>
          </p:sp>
        </mc:Choice>
        <mc:Fallback xmlns="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0C8E86C2-D589-584C-A1B0-D69FB77CC0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852" y="1478723"/>
                <a:ext cx="939681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Rectangle 107">
            <a:extLst>
              <a:ext uri="{FF2B5EF4-FFF2-40B4-BE49-F238E27FC236}">
                <a16:creationId xmlns:a16="http://schemas.microsoft.com/office/drawing/2014/main" id="{5C1E81CB-EC77-5B46-9B4A-A9A7B0BFA927}"/>
              </a:ext>
            </a:extLst>
          </p:cNvPr>
          <p:cNvSpPr/>
          <p:nvPr/>
        </p:nvSpPr>
        <p:spPr>
          <a:xfrm>
            <a:off x="1559451" y="4641972"/>
            <a:ext cx="1308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inputs [</a:t>
            </a:r>
            <a:r>
              <a:rPr lang="en-US" dirty="0">
                <a:solidFill>
                  <a:srgbClr val="92D050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]</a:t>
            </a:r>
            <a:endParaRPr lang="en-US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54E61B0-FB5D-ED42-84B1-AB21CA748C76}"/>
              </a:ext>
            </a:extLst>
          </p:cNvPr>
          <p:cNvSpPr/>
          <p:nvPr/>
        </p:nvSpPr>
        <p:spPr>
          <a:xfrm>
            <a:off x="3567737" y="3095213"/>
            <a:ext cx="497306" cy="497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highlight>
                  <a:srgbClr val="0000FF"/>
                </a:highlight>
              </a:rPr>
              <a:t>?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E2920A67-D697-2F44-AA5B-38CAD22E6E20}"/>
              </a:ext>
            </a:extLst>
          </p:cNvPr>
          <p:cNvSpPr/>
          <p:nvPr/>
        </p:nvSpPr>
        <p:spPr>
          <a:xfrm>
            <a:off x="4579220" y="3069702"/>
            <a:ext cx="497306" cy="497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  <a:highlight>
                  <a:srgbClr val="0000FF"/>
                </a:highlight>
              </a:rPr>
              <a:t>?</a:t>
            </a:r>
          </a:p>
        </p:txBody>
      </p:sp>
      <p:sp>
        <p:nvSpPr>
          <p:cNvPr id="111" name="Freeform 110">
            <a:extLst>
              <a:ext uri="{FF2B5EF4-FFF2-40B4-BE49-F238E27FC236}">
                <a16:creationId xmlns:a16="http://schemas.microsoft.com/office/drawing/2014/main" id="{CCF03E18-DD42-E44A-A4D6-F485A1EE2C67}"/>
              </a:ext>
            </a:extLst>
          </p:cNvPr>
          <p:cNvSpPr/>
          <p:nvPr/>
        </p:nvSpPr>
        <p:spPr>
          <a:xfrm>
            <a:off x="1952336" y="2821127"/>
            <a:ext cx="1881889" cy="243544"/>
          </a:xfrm>
          <a:custGeom>
            <a:avLst/>
            <a:gdLst>
              <a:gd name="connsiteX0" fmla="*/ 0 w 1993392"/>
              <a:gd name="connsiteY0" fmla="*/ 225256 h 243544"/>
              <a:gd name="connsiteX1" fmla="*/ 786384 w 1993392"/>
              <a:gd name="connsiteY1" fmla="*/ 5800 h 243544"/>
              <a:gd name="connsiteX2" fmla="*/ 1737360 w 1993392"/>
              <a:gd name="connsiteY2" fmla="*/ 78952 h 243544"/>
              <a:gd name="connsiteX3" fmla="*/ 1993392 w 1993392"/>
              <a:gd name="connsiteY3" fmla="*/ 243544 h 243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3392" h="243544">
                <a:moveTo>
                  <a:pt x="0" y="225256"/>
                </a:moveTo>
                <a:cubicBezTo>
                  <a:pt x="248412" y="127720"/>
                  <a:pt x="496824" y="30184"/>
                  <a:pt x="786384" y="5800"/>
                </a:cubicBezTo>
                <a:cubicBezTo>
                  <a:pt x="1075944" y="-18584"/>
                  <a:pt x="1536192" y="39328"/>
                  <a:pt x="1737360" y="78952"/>
                </a:cubicBezTo>
                <a:cubicBezTo>
                  <a:pt x="1938528" y="118576"/>
                  <a:pt x="1965960" y="181060"/>
                  <a:pt x="1993392" y="243544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Freeform 111">
            <a:extLst>
              <a:ext uri="{FF2B5EF4-FFF2-40B4-BE49-F238E27FC236}">
                <a16:creationId xmlns:a16="http://schemas.microsoft.com/office/drawing/2014/main" id="{46BEB526-9573-A947-BE13-AA912C51B7E9}"/>
              </a:ext>
            </a:extLst>
          </p:cNvPr>
          <p:cNvSpPr/>
          <p:nvPr/>
        </p:nvSpPr>
        <p:spPr>
          <a:xfrm>
            <a:off x="2978642" y="2973527"/>
            <a:ext cx="1898141" cy="243544"/>
          </a:xfrm>
          <a:custGeom>
            <a:avLst/>
            <a:gdLst>
              <a:gd name="connsiteX0" fmla="*/ 0 w 1993392"/>
              <a:gd name="connsiteY0" fmla="*/ 225256 h 243544"/>
              <a:gd name="connsiteX1" fmla="*/ 786384 w 1993392"/>
              <a:gd name="connsiteY1" fmla="*/ 5800 h 243544"/>
              <a:gd name="connsiteX2" fmla="*/ 1737360 w 1993392"/>
              <a:gd name="connsiteY2" fmla="*/ 78952 h 243544"/>
              <a:gd name="connsiteX3" fmla="*/ 1993392 w 1993392"/>
              <a:gd name="connsiteY3" fmla="*/ 243544 h 243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3392" h="243544">
                <a:moveTo>
                  <a:pt x="0" y="225256"/>
                </a:moveTo>
                <a:cubicBezTo>
                  <a:pt x="248412" y="127720"/>
                  <a:pt x="496824" y="30184"/>
                  <a:pt x="786384" y="5800"/>
                </a:cubicBezTo>
                <a:cubicBezTo>
                  <a:pt x="1075944" y="-18584"/>
                  <a:pt x="1536192" y="39328"/>
                  <a:pt x="1737360" y="78952"/>
                </a:cubicBezTo>
                <a:cubicBezTo>
                  <a:pt x="1938528" y="118576"/>
                  <a:pt x="1965960" y="181060"/>
                  <a:pt x="1993392" y="243544"/>
                </a:cubicBezTo>
              </a:path>
            </a:pathLst>
          </a:custGeom>
          <a:noFill/>
          <a:ln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B27D9EA-B010-1842-A580-AE435382F184}"/>
              </a:ext>
            </a:extLst>
          </p:cNvPr>
          <p:cNvSpPr txBox="1"/>
          <p:nvPr/>
        </p:nvSpPr>
        <p:spPr>
          <a:xfrm>
            <a:off x="2666961" y="2597095"/>
            <a:ext cx="2372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Updated neuron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1A949333-C36B-2040-ACA1-6EF77208F5C0}"/>
                  </a:ext>
                </a:extLst>
              </p:cNvPr>
              <p:cNvSpPr txBox="1"/>
              <p:nvPr/>
            </p:nvSpPr>
            <p:spPr>
              <a:xfrm>
                <a:off x="2637260" y="3115451"/>
                <a:ext cx="370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1A949333-C36B-2040-ACA1-6EF77208F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260" y="3115451"/>
                <a:ext cx="370935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3F296277-8B7D-A843-835A-7CE20E66E27F}"/>
                  </a:ext>
                </a:extLst>
              </p:cNvPr>
              <p:cNvSpPr txBox="1"/>
              <p:nvPr/>
            </p:nvSpPr>
            <p:spPr>
              <a:xfrm>
                <a:off x="5969119" y="2213665"/>
                <a:ext cx="2610812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sup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3F296277-8B7D-A843-835A-7CE20E66E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119" y="2213665"/>
                <a:ext cx="2610812" cy="246221"/>
              </a:xfrm>
              <a:prstGeom prst="rect">
                <a:avLst/>
              </a:prstGeom>
              <a:blipFill>
                <a:blip r:embed="rId5"/>
                <a:stretch>
                  <a:fillRect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Rectangle 123">
            <a:extLst>
              <a:ext uri="{FF2B5EF4-FFF2-40B4-BE49-F238E27FC236}">
                <a16:creationId xmlns:a16="http://schemas.microsoft.com/office/drawing/2014/main" id="{F2AAD51A-BC3D-944F-B5B5-C07F80A46E1E}"/>
              </a:ext>
            </a:extLst>
          </p:cNvPr>
          <p:cNvSpPr/>
          <p:nvPr/>
        </p:nvSpPr>
        <p:spPr>
          <a:xfrm>
            <a:off x="5553390" y="2658454"/>
            <a:ext cx="61143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Therefore, for the neuro “</a:t>
            </a:r>
            <a:r>
              <a:rPr lang="en-US" dirty="0">
                <a:solidFill>
                  <a:srgbClr val="7030A0"/>
                </a:solidFill>
              </a:rPr>
              <a:t>A</a:t>
            </a:r>
            <a:r>
              <a:rPr lang="en-US" dirty="0">
                <a:solidFill>
                  <a:schemeClr val="bg1"/>
                </a:solidFill>
              </a:rPr>
              <a:t>” the updated value of neuron is 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77E4FC1-A3A9-4A49-84E3-020F56FF8454}"/>
              </a:ext>
            </a:extLst>
          </p:cNvPr>
          <p:cNvSpPr txBox="1"/>
          <p:nvPr/>
        </p:nvSpPr>
        <p:spPr>
          <a:xfrm>
            <a:off x="5553390" y="1739566"/>
            <a:ext cx="4630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neuron value in a RNN is updated based 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DB61B4-56C6-8940-9990-C6762683BAE5}"/>
              </a:ext>
            </a:extLst>
          </p:cNvPr>
          <p:cNvSpPr txBox="1"/>
          <p:nvPr/>
        </p:nvSpPr>
        <p:spPr>
          <a:xfrm>
            <a:off x="1442328" y="2997552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(A)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60FCE88-80EC-6146-B55E-236F98315F5A}"/>
              </a:ext>
            </a:extLst>
          </p:cNvPr>
          <p:cNvSpPr txBox="1"/>
          <p:nvPr/>
        </p:nvSpPr>
        <p:spPr>
          <a:xfrm>
            <a:off x="2399568" y="2994676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(B)</a:t>
            </a:r>
          </a:p>
        </p:txBody>
      </p:sp>
      <p:sp>
        <p:nvSpPr>
          <p:cNvPr id="132" name="Freeform 131">
            <a:extLst>
              <a:ext uri="{FF2B5EF4-FFF2-40B4-BE49-F238E27FC236}">
                <a16:creationId xmlns:a16="http://schemas.microsoft.com/office/drawing/2014/main" id="{843CDF7E-6155-D441-96EB-6EF80A9EA419}"/>
              </a:ext>
            </a:extLst>
          </p:cNvPr>
          <p:cNvSpPr/>
          <p:nvPr/>
        </p:nvSpPr>
        <p:spPr>
          <a:xfrm>
            <a:off x="1024284" y="3152447"/>
            <a:ext cx="535167" cy="252767"/>
          </a:xfrm>
          <a:custGeom>
            <a:avLst/>
            <a:gdLst>
              <a:gd name="connsiteX0" fmla="*/ 0 w 960120"/>
              <a:gd name="connsiteY0" fmla="*/ 0 h 250597"/>
              <a:gd name="connsiteX1" fmla="*/ 347472 w 960120"/>
              <a:gd name="connsiteY1" fmla="*/ 228600 h 250597"/>
              <a:gd name="connsiteX2" fmla="*/ 960120 w 960120"/>
              <a:gd name="connsiteY2" fmla="*/ 228600 h 25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0120" h="250597">
                <a:moveTo>
                  <a:pt x="0" y="0"/>
                </a:moveTo>
                <a:cubicBezTo>
                  <a:pt x="93726" y="95250"/>
                  <a:pt x="187452" y="190500"/>
                  <a:pt x="347472" y="228600"/>
                </a:cubicBezTo>
                <a:cubicBezTo>
                  <a:pt x="507492" y="266700"/>
                  <a:pt x="733806" y="247650"/>
                  <a:pt x="960120" y="228600"/>
                </a:cubicBezTo>
              </a:path>
            </a:pathLst>
          </a:custGeom>
          <a:noFill/>
          <a:ln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33" name="Freeform 132">
            <a:extLst>
              <a:ext uri="{FF2B5EF4-FFF2-40B4-BE49-F238E27FC236}">
                <a16:creationId xmlns:a16="http://schemas.microsoft.com/office/drawing/2014/main" id="{A41099E7-BCE8-434B-8E93-4F31EB7F40D0}"/>
              </a:ext>
            </a:extLst>
          </p:cNvPr>
          <p:cNvSpPr/>
          <p:nvPr/>
        </p:nvSpPr>
        <p:spPr>
          <a:xfrm>
            <a:off x="975374" y="3140671"/>
            <a:ext cx="1619676" cy="491156"/>
          </a:xfrm>
          <a:custGeom>
            <a:avLst/>
            <a:gdLst>
              <a:gd name="connsiteX0" fmla="*/ 0 w 2057400"/>
              <a:gd name="connsiteY0" fmla="*/ 0 h 459492"/>
              <a:gd name="connsiteX1" fmla="*/ 557784 w 2057400"/>
              <a:gd name="connsiteY1" fmla="*/ 365760 h 459492"/>
              <a:gd name="connsiteX2" fmla="*/ 1444752 w 2057400"/>
              <a:gd name="connsiteY2" fmla="*/ 457200 h 459492"/>
              <a:gd name="connsiteX3" fmla="*/ 2057400 w 2057400"/>
              <a:gd name="connsiteY3" fmla="*/ 301752 h 459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7400" h="459492">
                <a:moveTo>
                  <a:pt x="0" y="0"/>
                </a:moveTo>
                <a:cubicBezTo>
                  <a:pt x="158496" y="144780"/>
                  <a:pt x="316992" y="289560"/>
                  <a:pt x="557784" y="365760"/>
                </a:cubicBezTo>
                <a:cubicBezTo>
                  <a:pt x="798576" y="441960"/>
                  <a:pt x="1194816" y="467868"/>
                  <a:pt x="1444752" y="457200"/>
                </a:cubicBezTo>
                <a:cubicBezTo>
                  <a:pt x="1694688" y="446532"/>
                  <a:pt x="1876044" y="374142"/>
                  <a:pt x="2057400" y="301752"/>
                </a:cubicBezTo>
              </a:path>
            </a:pathLst>
          </a:custGeom>
          <a:noFill/>
          <a:ln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45CECE3-179E-9342-BF20-342804927BD5}"/>
                  </a:ext>
                </a:extLst>
              </p:cNvPr>
              <p:cNvSpPr txBox="1"/>
              <p:nvPr/>
            </p:nvSpPr>
            <p:spPr>
              <a:xfrm>
                <a:off x="1079008" y="3698679"/>
                <a:ext cx="8808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14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14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4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14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14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400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45CECE3-179E-9342-BF20-342804927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008" y="3698679"/>
                <a:ext cx="880882" cy="307777"/>
              </a:xfrm>
              <a:prstGeom prst="rect">
                <a:avLst/>
              </a:prstGeom>
              <a:blipFill>
                <a:blip r:embed="rId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6B958193-0CB5-C845-BE39-2C8EDBBB92D0}"/>
                  </a:ext>
                </a:extLst>
              </p:cNvPr>
              <p:cNvSpPr txBox="1"/>
              <p:nvPr/>
            </p:nvSpPr>
            <p:spPr>
              <a:xfrm>
                <a:off x="2041349" y="3779115"/>
                <a:ext cx="88472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 smtClean="0"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1400" i="1">
                                  <a:solidFill>
                                    <a:schemeClr val="accent1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accent1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 i="1">
                                  <a:solidFill>
                                    <a:schemeClr val="accent1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1400" i="1">
                                  <a:solidFill>
                                    <a:schemeClr val="accent1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400" i="1">
                                  <a:solidFill>
                                    <a:schemeClr val="accent1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1400" i="1">
                                  <a:solidFill>
                                    <a:schemeClr val="accent1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1400" b="0" i="1" smtClean="0"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400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6B958193-0CB5-C845-BE39-2C8EDBBB9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349" y="3779115"/>
                <a:ext cx="884729" cy="307777"/>
              </a:xfrm>
              <a:prstGeom prst="rect">
                <a:avLst/>
              </a:prstGeom>
              <a:blipFill>
                <a:blip r:embed="rId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92E0DF2-6F58-3142-AAE7-7F2F4F5DE7E1}"/>
                  </a:ext>
                </a:extLst>
              </p:cNvPr>
              <p:cNvSpPr/>
              <p:nvPr/>
            </p:nvSpPr>
            <p:spPr>
              <a:xfrm>
                <a:off x="6091027" y="3091773"/>
                <a:ext cx="40855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0</a:t>
                </a:r>
                <a:r>
                  <a:rPr lang="en-US" dirty="0">
                    <a:solidFill>
                      <a:schemeClr val="bg1"/>
                    </a:solidFill>
                  </a:rPr>
                  <a:t> + </a:t>
                </a:r>
                <a:r>
                  <a:rPr lang="en-US" dirty="0">
                    <a:solidFill>
                      <a:srgbClr val="FFFF00"/>
                    </a:solidFill>
                  </a:rPr>
                  <a:t>0</a:t>
                </a:r>
                <a:r>
                  <a:rPr lang="en-US" dirty="0">
                    <a:solidFill>
                      <a:schemeClr val="bg1"/>
                    </a:solidFill>
                  </a:rPr>
                  <a:t> +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i="1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solidFill>
                                  <a:schemeClr val="accent1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accent1">
                                        <a:lumMod val="40000"/>
                                        <a:lumOff val="6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accent1">
                                        <a:lumMod val="40000"/>
                                        <a:lumOff val="6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solidFill>
                                      <a:schemeClr val="accent1">
                                        <a:lumMod val="40000"/>
                                        <a:lumOff val="6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accent1">
                                        <a:lumMod val="40000"/>
                                        <a:lumOff val="6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solidFill>
                                      <a:schemeClr val="accent1">
                                        <a:lumMod val="40000"/>
                                        <a:lumOff val="6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i="1">
                                    <a:solidFill>
                                      <a:schemeClr val="accent1">
                                        <a:lumMod val="40000"/>
                                        <a:lumOff val="6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chemeClr val="accent1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1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92E0DF2-6F58-3142-AAE7-7F2F4F5DE7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1027" y="3091773"/>
                <a:ext cx="4085542" cy="369332"/>
              </a:xfrm>
              <a:prstGeom prst="rect">
                <a:avLst/>
              </a:prstGeom>
              <a:blipFill>
                <a:blip r:embed="rId8"/>
                <a:stretch>
                  <a:fillRect l="-1238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4BA9767-472F-1C4E-A686-A10F822B139B}"/>
              </a:ext>
            </a:extLst>
          </p:cNvPr>
          <p:cNvSpPr txBox="1"/>
          <p:nvPr/>
        </p:nvSpPr>
        <p:spPr>
          <a:xfrm>
            <a:off x="5744685" y="3546862"/>
            <a:ext cx="8847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Contribution from 1st initial neuro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4FE4C47-0F77-8340-89B1-62EE8789D4BC}"/>
              </a:ext>
            </a:extLst>
          </p:cNvPr>
          <p:cNvSpPr txBox="1"/>
          <p:nvPr/>
        </p:nvSpPr>
        <p:spPr>
          <a:xfrm>
            <a:off x="6527025" y="3553639"/>
            <a:ext cx="8847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FF00"/>
                </a:solidFill>
              </a:rPr>
              <a:t>Contribution from 2nd initial neuro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9723474-1073-E04F-919F-FE627CD3F8FD}"/>
              </a:ext>
            </a:extLst>
          </p:cNvPr>
          <p:cNvSpPr txBox="1"/>
          <p:nvPr/>
        </p:nvSpPr>
        <p:spPr>
          <a:xfrm>
            <a:off x="7372605" y="3550224"/>
            <a:ext cx="12668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92D050"/>
                </a:solidFill>
              </a:rPr>
              <a:t>Contribution from 1</a:t>
            </a:r>
            <a:r>
              <a:rPr lang="en-US" sz="1100" baseline="30000" dirty="0">
                <a:solidFill>
                  <a:srgbClr val="92D050"/>
                </a:solidFill>
              </a:rPr>
              <a:t>st</a:t>
            </a:r>
            <a:r>
              <a:rPr lang="en-US" sz="1100" dirty="0">
                <a:solidFill>
                  <a:srgbClr val="92D050"/>
                </a:solidFill>
              </a:rPr>
              <a:t> input with the </a:t>
            </a:r>
            <a:r>
              <a:rPr lang="en-US" sz="1100" dirty="0">
                <a:solidFill>
                  <a:srgbClr val="00B0F0"/>
                </a:solidFill>
              </a:rPr>
              <a:t>activation function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A1FB9E8-D91C-6A41-AD22-9A8D5C160CB7}"/>
              </a:ext>
            </a:extLst>
          </p:cNvPr>
          <p:cNvSpPr txBox="1"/>
          <p:nvPr/>
        </p:nvSpPr>
        <p:spPr>
          <a:xfrm>
            <a:off x="8890459" y="3550224"/>
            <a:ext cx="12668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Contribution from the 2</a:t>
            </a:r>
            <a:r>
              <a:rPr lang="en-US" sz="1100" baseline="30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nd</a:t>
            </a:r>
            <a:r>
              <a:rPr lang="en-US" sz="11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input with the </a:t>
            </a:r>
            <a:r>
              <a:rPr lang="en-US" sz="1100" dirty="0">
                <a:solidFill>
                  <a:srgbClr val="00B0F0"/>
                </a:solidFill>
              </a:rPr>
              <a:t>activation function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A6B4EAF-B5B8-B849-9003-68B3C83DCAF7}"/>
              </a:ext>
            </a:extLst>
          </p:cNvPr>
          <p:cNvSpPr/>
          <p:nvPr/>
        </p:nvSpPr>
        <p:spPr>
          <a:xfrm>
            <a:off x="5553390" y="4311142"/>
            <a:ext cx="61143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can update the neuro “</a:t>
            </a:r>
            <a:r>
              <a:rPr lang="en-US" dirty="0">
                <a:solidFill>
                  <a:srgbClr val="7030A0"/>
                </a:solidFill>
              </a:rPr>
              <a:t>B</a:t>
            </a:r>
            <a:r>
              <a:rPr lang="en-US" dirty="0">
                <a:solidFill>
                  <a:schemeClr val="bg1"/>
                </a:solidFill>
              </a:rPr>
              <a:t>” the same way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4DFD3F27-4A44-AC43-828C-5AE6FAE29831}"/>
              </a:ext>
            </a:extLst>
          </p:cNvPr>
          <p:cNvSpPr/>
          <p:nvPr/>
        </p:nvSpPr>
        <p:spPr>
          <a:xfrm>
            <a:off x="5582322" y="4780951"/>
            <a:ext cx="61143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If it is not the last time step, we don’t need to produce the output</a:t>
            </a:r>
          </a:p>
        </p:txBody>
      </p:sp>
    </p:spTree>
    <p:extLst>
      <p:ext uri="{BB962C8B-B14F-4D97-AF65-F5344CB8AC3E}">
        <p14:creationId xmlns:p14="http://schemas.microsoft.com/office/powerpoint/2010/main" val="1917340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1359</Words>
  <Application>Microsoft Office PowerPoint</Application>
  <PresentationFormat>Widescreen</PresentationFormat>
  <Paragraphs>257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Sijin Zhang</dc:creator>
  <cp:lastModifiedBy>Sijin Zhang</cp:lastModifiedBy>
  <cp:revision>1</cp:revision>
  <dcterms:created xsi:type="dcterms:W3CDTF">2022-06-04T07:23:08Z</dcterms:created>
  <dcterms:modified xsi:type="dcterms:W3CDTF">2022-06-04T07:23:47Z</dcterms:modified>
</cp:coreProperties>
</file>