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57" r:id="rId2"/>
    <p:sldId id="758" r:id="rId3"/>
    <p:sldId id="759" r:id="rId4"/>
    <p:sldId id="760" r:id="rId5"/>
    <p:sldId id="761" r:id="rId6"/>
    <p:sldId id="762" r:id="rId7"/>
    <p:sldId id="763" r:id="rId8"/>
    <p:sldId id="764" r:id="rId9"/>
    <p:sldId id="765" r:id="rId10"/>
    <p:sldId id="766" r:id="rId11"/>
    <p:sldId id="768" r:id="rId12"/>
    <p:sldId id="966" r:id="rId13"/>
    <p:sldId id="967" r:id="rId14"/>
    <p:sldId id="769" r:id="rId15"/>
    <p:sldId id="771" r:id="rId16"/>
    <p:sldId id="772" r:id="rId17"/>
    <p:sldId id="968" r:id="rId18"/>
    <p:sldId id="773" r:id="rId19"/>
    <p:sldId id="774" r:id="rId20"/>
    <p:sldId id="776" r:id="rId21"/>
    <p:sldId id="777" r:id="rId22"/>
    <p:sldId id="778" r:id="rId23"/>
    <p:sldId id="779" r:id="rId24"/>
    <p:sldId id="780" r:id="rId25"/>
    <p:sldId id="781" r:id="rId26"/>
    <p:sldId id="782" r:id="rId27"/>
    <p:sldId id="783" r:id="rId28"/>
    <p:sldId id="784" r:id="rId29"/>
    <p:sldId id="919" r:id="rId30"/>
    <p:sldId id="920" r:id="rId31"/>
    <p:sldId id="921" r:id="rId32"/>
    <p:sldId id="922" r:id="rId33"/>
    <p:sldId id="923" r:id="rId34"/>
    <p:sldId id="924" r:id="rId35"/>
    <p:sldId id="925" r:id="rId36"/>
    <p:sldId id="926" r:id="rId37"/>
    <p:sldId id="96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B712A-6D13-46CA-9AEB-8AAC330946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6BCD6365-A804-4F06-B41E-2DE95E0FB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3FD290A5-7192-4EC7-9DB8-9D284C693BFB}"/>
              </a:ext>
            </a:extLst>
          </p:cNvPr>
          <p:cNvSpPr>
            <a:spLocks noGrp="1"/>
          </p:cNvSpPr>
          <p:nvPr>
            <p:ph type="dt" sz="half" idx="10"/>
          </p:nvPr>
        </p:nvSpPr>
        <p:spPr/>
        <p:txBody>
          <a:bodyPr/>
          <a:lstStyle/>
          <a:p>
            <a:fld id="{0738FED9-B505-4342-9D90-BAC39F137F0C}" type="datetimeFigureOut">
              <a:rPr lang="en-NZ" smtClean="0"/>
              <a:t>4/06/2022</a:t>
            </a:fld>
            <a:endParaRPr lang="en-NZ"/>
          </a:p>
        </p:txBody>
      </p:sp>
      <p:sp>
        <p:nvSpPr>
          <p:cNvPr id="5" name="Footer Placeholder 4">
            <a:extLst>
              <a:ext uri="{FF2B5EF4-FFF2-40B4-BE49-F238E27FC236}">
                <a16:creationId xmlns:a16="http://schemas.microsoft.com/office/drawing/2014/main" id="{12BC84CD-10C9-411A-BD5D-DABD7A89274B}"/>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C06B4D5-0AFF-4EAB-A7B5-33CD493DBC34}"/>
              </a:ext>
            </a:extLst>
          </p:cNvPr>
          <p:cNvSpPr>
            <a:spLocks noGrp="1"/>
          </p:cNvSpPr>
          <p:nvPr>
            <p:ph type="sldNum" sz="quarter" idx="12"/>
          </p:nvPr>
        </p:nvSpPr>
        <p:spPr/>
        <p:txBody>
          <a:bodyPr/>
          <a:lstStyle/>
          <a:p>
            <a:fld id="{3ECB954F-04FA-4177-9E1F-30EDA37B777A}" type="slidenum">
              <a:rPr lang="en-NZ" smtClean="0"/>
              <a:t>‹#›</a:t>
            </a:fld>
            <a:endParaRPr lang="en-NZ"/>
          </a:p>
        </p:txBody>
      </p:sp>
    </p:spTree>
    <p:extLst>
      <p:ext uri="{BB962C8B-B14F-4D97-AF65-F5344CB8AC3E}">
        <p14:creationId xmlns:p14="http://schemas.microsoft.com/office/powerpoint/2010/main" val="536657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0F980-78BE-40BE-88EF-18C56F615221}"/>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E8006D49-3CEE-40A2-BF78-D7896DEC0A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12EC106-B71F-43C4-ACE4-FD7169047474}"/>
              </a:ext>
            </a:extLst>
          </p:cNvPr>
          <p:cNvSpPr>
            <a:spLocks noGrp="1"/>
          </p:cNvSpPr>
          <p:nvPr>
            <p:ph type="dt" sz="half" idx="10"/>
          </p:nvPr>
        </p:nvSpPr>
        <p:spPr/>
        <p:txBody>
          <a:bodyPr/>
          <a:lstStyle/>
          <a:p>
            <a:fld id="{0738FED9-B505-4342-9D90-BAC39F137F0C}" type="datetimeFigureOut">
              <a:rPr lang="en-NZ" smtClean="0"/>
              <a:t>4/06/2022</a:t>
            </a:fld>
            <a:endParaRPr lang="en-NZ"/>
          </a:p>
        </p:txBody>
      </p:sp>
      <p:sp>
        <p:nvSpPr>
          <p:cNvPr id="5" name="Footer Placeholder 4">
            <a:extLst>
              <a:ext uri="{FF2B5EF4-FFF2-40B4-BE49-F238E27FC236}">
                <a16:creationId xmlns:a16="http://schemas.microsoft.com/office/drawing/2014/main" id="{18BE29F7-49AE-4F76-BDFD-9F5CB12A48B5}"/>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4996BDE-E176-4EC1-AC4E-3B1BDB2CC08E}"/>
              </a:ext>
            </a:extLst>
          </p:cNvPr>
          <p:cNvSpPr>
            <a:spLocks noGrp="1"/>
          </p:cNvSpPr>
          <p:nvPr>
            <p:ph type="sldNum" sz="quarter" idx="12"/>
          </p:nvPr>
        </p:nvSpPr>
        <p:spPr/>
        <p:txBody>
          <a:bodyPr/>
          <a:lstStyle/>
          <a:p>
            <a:fld id="{3ECB954F-04FA-4177-9E1F-30EDA37B777A}" type="slidenum">
              <a:rPr lang="en-NZ" smtClean="0"/>
              <a:t>‹#›</a:t>
            </a:fld>
            <a:endParaRPr lang="en-NZ"/>
          </a:p>
        </p:txBody>
      </p:sp>
    </p:spTree>
    <p:extLst>
      <p:ext uri="{BB962C8B-B14F-4D97-AF65-F5344CB8AC3E}">
        <p14:creationId xmlns:p14="http://schemas.microsoft.com/office/powerpoint/2010/main" val="1998747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04791E-7630-4064-BD73-A27AB04AC7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E52640B8-4924-41A8-972C-D8B6E5D861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0866E50-6DB7-4DBA-B849-284CE098ECD6}"/>
              </a:ext>
            </a:extLst>
          </p:cNvPr>
          <p:cNvSpPr>
            <a:spLocks noGrp="1"/>
          </p:cNvSpPr>
          <p:nvPr>
            <p:ph type="dt" sz="half" idx="10"/>
          </p:nvPr>
        </p:nvSpPr>
        <p:spPr/>
        <p:txBody>
          <a:bodyPr/>
          <a:lstStyle/>
          <a:p>
            <a:fld id="{0738FED9-B505-4342-9D90-BAC39F137F0C}" type="datetimeFigureOut">
              <a:rPr lang="en-NZ" smtClean="0"/>
              <a:t>4/06/2022</a:t>
            </a:fld>
            <a:endParaRPr lang="en-NZ"/>
          </a:p>
        </p:txBody>
      </p:sp>
      <p:sp>
        <p:nvSpPr>
          <p:cNvPr id="5" name="Footer Placeholder 4">
            <a:extLst>
              <a:ext uri="{FF2B5EF4-FFF2-40B4-BE49-F238E27FC236}">
                <a16:creationId xmlns:a16="http://schemas.microsoft.com/office/drawing/2014/main" id="{D23FBB78-8276-45DC-903A-560684793A6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722CC33-20C9-4F8F-B0D2-FA9F10A632A3}"/>
              </a:ext>
            </a:extLst>
          </p:cNvPr>
          <p:cNvSpPr>
            <a:spLocks noGrp="1"/>
          </p:cNvSpPr>
          <p:nvPr>
            <p:ph type="sldNum" sz="quarter" idx="12"/>
          </p:nvPr>
        </p:nvSpPr>
        <p:spPr/>
        <p:txBody>
          <a:bodyPr/>
          <a:lstStyle/>
          <a:p>
            <a:fld id="{3ECB954F-04FA-4177-9E1F-30EDA37B777A}" type="slidenum">
              <a:rPr lang="en-NZ" smtClean="0"/>
              <a:t>‹#›</a:t>
            </a:fld>
            <a:endParaRPr lang="en-NZ"/>
          </a:p>
        </p:txBody>
      </p:sp>
    </p:spTree>
    <p:extLst>
      <p:ext uri="{BB962C8B-B14F-4D97-AF65-F5344CB8AC3E}">
        <p14:creationId xmlns:p14="http://schemas.microsoft.com/office/powerpoint/2010/main" val="1028862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randed Backgroun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6C870D-8AC8-4852-B18C-518C017153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pic>
        <p:nvPicPr>
          <p:cNvPr id="4" name="Graphic 3">
            <a:extLst>
              <a:ext uri="{FF2B5EF4-FFF2-40B4-BE49-F238E27FC236}">
                <a16:creationId xmlns:a16="http://schemas.microsoft.com/office/drawing/2014/main" id="{30C7BCD0-9F17-45E7-AB57-2EE6EDBC766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363325" y="6187129"/>
            <a:ext cx="479426" cy="269266"/>
          </a:xfrm>
          <a:prstGeom prst="rect">
            <a:avLst/>
          </a:prstGeom>
        </p:spPr>
      </p:pic>
    </p:spTree>
    <p:extLst>
      <p:ext uri="{BB962C8B-B14F-4D97-AF65-F5344CB8AC3E}">
        <p14:creationId xmlns:p14="http://schemas.microsoft.com/office/powerpoint/2010/main" val="1466982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DA57E-D3D6-4195-A10E-85C3FD36E671}"/>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AE28E346-82CB-4AE3-BD33-15C6EE4536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53DEC325-E30E-4DF9-AE8F-535BEADE675B}"/>
              </a:ext>
            </a:extLst>
          </p:cNvPr>
          <p:cNvSpPr>
            <a:spLocks noGrp="1"/>
          </p:cNvSpPr>
          <p:nvPr>
            <p:ph type="dt" sz="half" idx="10"/>
          </p:nvPr>
        </p:nvSpPr>
        <p:spPr/>
        <p:txBody>
          <a:bodyPr/>
          <a:lstStyle/>
          <a:p>
            <a:fld id="{0738FED9-B505-4342-9D90-BAC39F137F0C}" type="datetimeFigureOut">
              <a:rPr lang="en-NZ" smtClean="0"/>
              <a:t>4/06/2022</a:t>
            </a:fld>
            <a:endParaRPr lang="en-NZ"/>
          </a:p>
        </p:txBody>
      </p:sp>
      <p:sp>
        <p:nvSpPr>
          <p:cNvPr id="5" name="Footer Placeholder 4">
            <a:extLst>
              <a:ext uri="{FF2B5EF4-FFF2-40B4-BE49-F238E27FC236}">
                <a16:creationId xmlns:a16="http://schemas.microsoft.com/office/drawing/2014/main" id="{E1872D75-3394-4629-BF25-F1D86D96D644}"/>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82D2CBF-D5C2-463C-BA70-37716E594927}"/>
              </a:ext>
            </a:extLst>
          </p:cNvPr>
          <p:cNvSpPr>
            <a:spLocks noGrp="1"/>
          </p:cNvSpPr>
          <p:nvPr>
            <p:ph type="sldNum" sz="quarter" idx="12"/>
          </p:nvPr>
        </p:nvSpPr>
        <p:spPr/>
        <p:txBody>
          <a:bodyPr/>
          <a:lstStyle/>
          <a:p>
            <a:fld id="{3ECB954F-04FA-4177-9E1F-30EDA37B777A}" type="slidenum">
              <a:rPr lang="en-NZ" smtClean="0"/>
              <a:t>‹#›</a:t>
            </a:fld>
            <a:endParaRPr lang="en-NZ"/>
          </a:p>
        </p:txBody>
      </p:sp>
    </p:spTree>
    <p:extLst>
      <p:ext uri="{BB962C8B-B14F-4D97-AF65-F5344CB8AC3E}">
        <p14:creationId xmlns:p14="http://schemas.microsoft.com/office/powerpoint/2010/main" val="335918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D785-9F0C-4363-8E53-63FB22B590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E1545DAB-BB52-4760-8A26-0C593C02EF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A7B45-EE3C-43ED-961C-A9770A70CE61}"/>
              </a:ext>
            </a:extLst>
          </p:cNvPr>
          <p:cNvSpPr>
            <a:spLocks noGrp="1"/>
          </p:cNvSpPr>
          <p:nvPr>
            <p:ph type="dt" sz="half" idx="10"/>
          </p:nvPr>
        </p:nvSpPr>
        <p:spPr/>
        <p:txBody>
          <a:bodyPr/>
          <a:lstStyle/>
          <a:p>
            <a:fld id="{0738FED9-B505-4342-9D90-BAC39F137F0C}" type="datetimeFigureOut">
              <a:rPr lang="en-NZ" smtClean="0"/>
              <a:t>4/06/2022</a:t>
            </a:fld>
            <a:endParaRPr lang="en-NZ"/>
          </a:p>
        </p:txBody>
      </p:sp>
      <p:sp>
        <p:nvSpPr>
          <p:cNvPr id="5" name="Footer Placeholder 4">
            <a:extLst>
              <a:ext uri="{FF2B5EF4-FFF2-40B4-BE49-F238E27FC236}">
                <a16:creationId xmlns:a16="http://schemas.microsoft.com/office/drawing/2014/main" id="{FDB931B5-4161-40EA-B85B-1C3926D57CB0}"/>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2B902FC-F9FC-4674-94CE-8F29A1E70337}"/>
              </a:ext>
            </a:extLst>
          </p:cNvPr>
          <p:cNvSpPr>
            <a:spLocks noGrp="1"/>
          </p:cNvSpPr>
          <p:nvPr>
            <p:ph type="sldNum" sz="quarter" idx="12"/>
          </p:nvPr>
        </p:nvSpPr>
        <p:spPr/>
        <p:txBody>
          <a:bodyPr/>
          <a:lstStyle/>
          <a:p>
            <a:fld id="{3ECB954F-04FA-4177-9E1F-30EDA37B777A}" type="slidenum">
              <a:rPr lang="en-NZ" smtClean="0"/>
              <a:t>‹#›</a:t>
            </a:fld>
            <a:endParaRPr lang="en-NZ"/>
          </a:p>
        </p:txBody>
      </p:sp>
    </p:spTree>
    <p:extLst>
      <p:ext uri="{BB962C8B-B14F-4D97-AF65-F5344CB8AC3E}">
        <p14:creationId xmlns:p14="http://schemas.microsoft.com/office/powerpoint/2010/main" val="2415851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6EC91-C972-42C2-899C-60C9012D786C}"/>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3E373A81-BE3C-4D85-9023-323BAD113B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E1D9EF63-77DF-4121-BD78-438D5D926D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0DD476B-DF7B-4642-A96F-E7FAEB39C881}"/>
              </a:ext>
            </a:extLst>
          </p:cNvPr>
          <p:cNvSpPr>
            <a:spLocks noGrp="1"/>
          </p:cNvSpPr>
          <p:nvPr>
            <p:ph type="dt" sz="half" idx="10"/>
          </p:nvPr>
        </p:nvSpPr>
        <p:spPr/>
        <p:txBody>
          <a:bodyPr/>
          <a:lstStyle/>
          <a:p>
            <a:fld id="{0738FED9-B505-4342-9D90-BAC39F137F0C}" type="datetimeFigureOut">
              <a:rPr lang="en-NZ" smtClean="0"/>
              <a:t>4/06/2022</a:t>
            </a:fld>
            <a:endParaRPr lang="en-NZ"/>
          </a:p>
        </p:txBody>
      </p:sp>
      <p:sp>
        <p:nvSpPr>
          <p:cNvPr id="6" name="Footer Placeholder 5">
            <a:extLst>
              <a:ext uri="{FF2B5EF4-FFF2-40B4-BE49-F238E27FC236}">
                <a16:creationId xmlns:a16="http://schemas.microsoft.com/office/drawing/2014/main" id="{61729AFA-69F4-4025-9D9D-32B4C3055A51}"/>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7687E44C-66E3-4992-8F81-27B2933B95DA}"/>
              </a:ext>
            </a:extLst>
          </p:cNvPr>
          <p:cNvSpPr>
            <a:spLocks noGrp="1"/>
          </p:cNvSpPr>
          <p:nvPr>
            <p:ph type="sldNum" sz="quarter" idx="12"/>
          </p:nvPr>
        </p:nvSpPr>
        <p:spPr/>
        <p:txBody>
          <a:bodyPr/>
          <a:lstStyle/>
          <a:p>
            <a:fld id="{3ECB954F-04FA-4177-9E1F-30EDA37B777A}" type="slidenum">
              <a:rPr lang="en-NZ" smtClean="0"/>
              <a:t>‹#›</a:t>
            </a:fld>
            <a:endParaRPr lang="en-NZ"/>
          </a:p>
        </p:txBody>
      </p:sp>
    </p:spTree>
    <p:extLst>
      <p:ext uri="{BB962C8B-B14F-4D97-AF65-F5344CB8AC3E}">
        <p14:creationId xmlns:p14="http://schemas.microsoft.com/office/powerpoint/2010/main" val="1602263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0EE83-582F-435A-B2E9-969261D3DDBB}"/>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56C92CC9-9340-493B-B83D-E5CC6D1E86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01C6E0-7C5D-4BE7-930C-E2B98972CA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E1FEEAA7-D05B-4348-A151-B4DA901563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CAA931-DD99-44F9-9935-7830D05D03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DBF912B6-E502-4101-B7C1-D5F65ED14E3F}"/>
              </a:ext>
            </a:extLst>
          </p:cNvPr>
          <p:cNvSpPr>
            <a:spLocks noGrp="1"/>
          </p:cNvSpPr>
          <p:nvPr>
            <p:ph type="dt" sz="half" idx="10"/>
          </p:nvPr>
        </p:nvSpPr>
        <p:spPr/>
        <p:txBody>
          <a:bodyPr/>
          <a:lstStyle/>
          <a:p>
            <a:fld id="{0738FED9-B505-4342-9D90-BAC39F137F0C}" type="datetimeFigureOut">
              <a:rPr lang="en-NZ" smtClean="0"/>
              <a:t>4/06/2022</a:t>
            </a:fld>
            <a:endParaRPr lang="en-NZ"/>
          </a:p>
        </p:txBody>
      </p:sp>
      <p:sp>
        <p:nvSpPr>
          <p:cNvPr id="8" name="Footer Placeholder 7">
            <a:extLst>
              <a:ext uri="{FF2B5EF4-FFF2-40B4-BE49-F238E27FC236}">
                <a16:creationId xmlns:a16="http://schemas.microsoft.com/office/drawing/2014/main" id="{7FE8CB83-2115-41DA-8C22-5DE9642A2606}"/>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BFF2CBEF-1282-429E-841B-6E5CAB94AE34}"/>
              </a:ext>
            </a:extLst>
          </p:cNvPr>
          <p:cNvSpPr>
            <a:spLocks noGrp="1"/>
          </p:cNvSpPr>
          <p:nvPr>
            <p:ph type="sldNum" sz="quarter" idx="12"/>
          </p:nvPr>
        </p:nvSpPr>
        <p:spPr/>
        <p:txBody>
          <a:bodyPr/>
          <a:lstStyle/>
          <a:p>
            <a:fld id="{3ECB954F-04FA-4177-9E1F-30EDA37B777A}" type="slidenum">
              <a:rPr lang="en-NZ" smtClean="0"/>
              <a:t>‹#›</a:t>
            </a:fld>
            <a:endParaRPr lang="en-NZ"/>
          </a:p>
        </p:txBody>
      </p:sp>
    </p:spTree>
    <p:extLst>
      <p:ext uri="{BB962C8B-B14F-4D97-AF65-F5344CB8AC3E}">
        <p14:creationId xmlns:p14="http://schemas.microsoft.com/office/powerpoint/2010/main" val="3359543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86EA-EC19-4D48-91AC-4CA2805541D5}"/>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56B01543-8EB1-4319-AA9C-0785ECBD7496}"/>
              </a:ext>
            </a:extLst>
          </p:cNvPr>
          <p:cNvSpPr>
            <a:spLocks noGrp="1"/>
          </p:cNvSpPr>
          <p:nvPr>
            <p:ph type="dt" sz="half" idx="10"/>
          </p:nvPr>
        </p:nvSpPr>
        <p:spPr/>
        <p:txBody>
          <a:bodyPr/>
          <a:lstStyle/>
          <a:p>
            <a:fld id="{0738FED9-B505-4342-9D90-BAC39F137F0C}" type="datetimeFigureOut">
              <a:rPr lang="en-NZ" smtClean="0"/>
              <a:t>4/06/2022</a:t>
            </a:fld>
            <a:endParaRPr lang="en-NZ"/>
          </a:p>
        </p:txBody>
      </p:sp>
      <p:sp>
        <p:nvSpPr>
          <p:cNvPr id="4" name="Footer Placeholder 3">
            <a:extLst>
              <a:ext uri="{FF2B5EF4-FFF2-40B4-BE49-F238E27FC236}">
                <a16:creationId xmlns:a16="http://schemas.microsoft.com/office/drawing/2014/main" id="{E700E9B0-4FEA-4D19-8EF6-2166F2499E46}"/>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932D36DD-B728-4136-B5A0-397AA0E6D1E6}"/>
              </a:ext>
            </a:extLst>
          </p:cNvPr>
          <p:cNvSpPr>
            <a:spLocks noGrp="1"/>
          </p:cNvSpPr>
          <p:nvPr>
            <p:ph type="sldNum" sz="quarter" idx="12"/>
          </p:nvPr>
        </p:nvSpPr>
        <p:spPr/>
        <p:txBody>
          <a:bodyPr/>
          <a:lstStyle/>
          <a:p>
            <a:fld id="{3ECB954F-04FA-4177-9E1F-30EDA37B777A}" type="slidenum">
              <a:rPr lang="en-NZ" smtClean="0"/>
              <a:t>‹#›</a:t>
            </a:fld>
            <a:endParaRPr lang="en-NZ"/>
          </a:p>
        </p:txBody>
      </p:sp>
    </p:spTree>
    <p:extLst>
      <p:ext uri="{BB962C8B-B14F-4D97-AF65-F5344CB8AC3E}">
        <p14:creationId xmlns:p14="http://schemas.microsoft.com/office/powerpoint/2010/main" val="302657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2DA526-300E-4EE0-A57E-D57F26B9F045}"/>
              </a:ext>
            </a:extLst>
          </p:cNvPr>
          <p:cNvSpPr>
            <a:spLocks noGrp="1"/>
          </p:cNvSpPr>
          <p:nvPr>
            <p:ph type="dt" sz="half" idx="10"/>
          </p:nvPr>
        </p:nvSpPr>
        <p:spPr/>
        <p:txBody>
          <a:bodyPr/>
          <a:lstStyle/>
          <a:p>
            <a:fld id="{0738FED9-B505-4342-9D90-BAC39F137F0C}" type="datetimeFigureOut">
              <a:rPr lang="en-NZ" smtClean="0"/>
              <a:t>4/06/2022</a:t>
            </a:fld>
            <a:endParaRPr lang="en-NZ"/>
          </a:p>
        </p:txBody>
      </p:sp>
      <p:sp>
        <p:nvSpPr>
          <p:cNvPr id="3" name="Footer Placeholder 2">
            <a:extLst>
              <a:ext uri="{FF2B5EF4-FFF2-40B4-BE49-F238E27FC236}">
                <a16:creationId xmlns:a16="http://schemas.microsoft.com/office/drawing/2014/main" id="{DF8A5375-27EF-4EAA-AF19-04F7EB580711}"/>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3A77992A-44B3-4EB8-8DF5-192A657B7FDF}"/>
              </a:ext>
            </a:extLst>
          </p:cNvPr>
          <p:cNvSpPr>
            <a:spLocks noGrp="1"/>
          </p:cNvSpPr>
          <p:nvPr>
            <p:ph type="sldNum" sz="quarter" idx="12"/>
          </p:nvPr>
        </p:nvSpPr>
        <p:spPr/>
        <p:txBody>
          <a:bodyPr/>
          <a:lstStyle/>
          <a:p>
            <a:fld id="{3ECB954F-04FA-4177-9E1F-30EDA37B777A}" type="slidenum">
              <a:rPr lang="en-NZ" smtClean="0"/>
              <a:t>‹#›</a:t>
            </a:fld>
            <a:endParaRPr lang="en-NZ"/>
          </a:p>
        </p:txBody>
      </p:sp>
    </p:spTree>
    <p:extLst>
      <p:ext uri="{BB962C8B-B14F-4D97-AF65-F5344CB8AC3E}">
        <p14:creationId xmlns:p14="http://schemas.microsoft.com/office/powerpoint/2010/main" val="3959852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55EF-48EF-4ABD-BF91-136844F77D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798E8B3C-E1DC-45B4-9108-A112EF9E06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70DC45D2-DC5E-4127-BCAF-2E7353276A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C9984F-FD35-43F7-8C39-6E038FB77E86}"/>
              </a:ext>
            </a:extLst>
          </p:cNvPr>
          <p:cNvSpPr>
            <a:spLocks noGrp="1"/>
          </p:cNvSpPr>
          <p:nvPr>
            <p:ph type="dt" sz="half" idx="10"/>
          </p:nvPr>
        </p:nvSpPr>
        <p:spPr/>
        <p:txBody>
          <a:bodyPr/>
          <a:lstStyle/>
          <a:p>
            <a:fld id="{0738FED9-B505-4342-9D90-BAC39F137F0C}" type="datetimeFigureOut">
              <a:rPr lang="en-NZ" smtClean="0"/>
              <a:t>4/06/2022</a:t>
            </a:fld>
            <a:endParaRPr lang="en-NZ"/>
          </a:p>
        </p:txBody>
      </p:sp>
      <p:sp>
        <p:nvSpPr>
          <p:cNvPr id="6" name="Footer Placeholder 5">
            <a:extLst>
              <a:ext uri="{FF2B5EF4-FFF2-40B4-BE49-F238E27FC236}">
                <a16:creationId xmlns:a16="http://schemas.microsoft.com/office/drawing/2014/main" id="{DE841416-3DE6-48F3-8423-4C3DE8BE07E7}"/>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B356EAB7-06D0-4B72-B160-A2A7ECBB478E}"/>
              </a:ext>
            </a:extLst>
          </p:cNvPr>
          <p:cNvSpPr>
            <a:spLocks noGrp="1"/>
          </p:cNvSpPr>
          <p:nvPr>
            <p:ph type="sldNum" sz="quarter" idx="12"/>
          </p:nvPr>
        </p:nvSpPr>
        <p:spPr/>
        <p:txBody>
          <a:bodyPr/>
          <a:lstStyle/>
          <a:p>
            <a:fld id="{3ECB954F-04FA-4177-9E1F-30EDA37B777A}" type="slidenum">
              <a:rPr lang="en-NZ" smtClean="0"/>
              <a:t>‹#›</a:t>
            </a:fld>
            <a:endParaRPr lang="en-NZ"/>
          </a:p>
        </p:txBody>
      </p:sp>
    </p:spTree>
    <p:extLst>
      <p:ext uri="{BB962C8B-B14F-4D97-AF65-F5344CB8AC3E}">
        <p14:creationId xmlns:p14="http://schemas.microsoft.com/office/powerpoint/2010/main" val="3912500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FA2BE-2813-43C5-B532-1F3F0C72DF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3694B85D-DF68-4BC3-804B-7385181F6D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F7BDE1FD-EC20-4573-8AF2-98624A6FC3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C90863-109F-46A6-9F90-A3799262C8B5}"/>
              </a:ext>
            </a:extLst>
          </p:cNvPr>
          <p:cNvSpPr>
            <a:spLocks noGrp="1"/>
          </p:cNvSpPr>
          <p:nvPr>
            <p:ph type="dt" sz="half" idx="10"/>
          </p:nvPr>
        </p:nvSpPr>
        <p:spPr/>
        <p:txBody>
          <a:bodyPr/>
          <a:lstStyle/>
          <a:p>
            <a:fld id="{0738FED9-B505-4342-9D90-BAC39F137F0C}" type="datetimeFigureOut">
              <a:rPr lang="en-NZ" smtClean="0"/>
              <a:t>4/06/2022</a:t>
            </a:fld>
            <a:endParaRPr lang="en-NZ"/>
          </a:p>
        </p:txBody>
      </p:sp>
      <p:sp>
        <p:nvSpPr>
          <p:cNvPr id="6" name="Footer Placeholder 5">
            <a:extLst>
              <a:ext uri="{FF2B5EF4-FFF2-40B4-BE49-F238E27FC236}">
                <a16:creationId xmlns:a16="http://schemas.microsoft.com/office/drawing/2014/main" id="{7CD5B1AB-C8E6-48E9-9580-99786F51A7BC}"/>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4E328ECD-6711-489E-A2A4-FBF26D43E878}"/>
              </a:ext>
            </a:extLst>
          </p:cNvPr>
          <p:cNvSpPr>
            <a:spLocks noGrp="1"/>
          </p:cNvSpPr>
          <p:nvPr>
            <p:ph type="sldNum" sz="quarter" idx="12"/>
          </p:nvPr>
        </p:nvSpPr>
        <p:spPr/>
        <p:txBody>
          <a:bodyPr/>
          <a:lstStyle/>
          <a:p>
            <a:fld id="{3ECB954F-04FA-4177-9E1F-30EDA37B777A}" type="slidenum">
              <a:rPr lang="en-NZ" smtClean="0"/>
              <a:t>‹#›</a:t>
            </a:fld>
            <a:endParaRPr lang="en-NZ"/>
          </a:p>
        </p:txBody>
      </p:sp>
    </p:spTree>
    <p:extLst>
      <p:ext uri="{BB962C8B-B14F-4D97-AF65-F5344CB8AC3E}">
        <p14:creationId xmlns:p14="http://schemas.microsoft.com/office/powerpoint/2010/main" val="4250918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6BCEE6-F90C-4DD1-8BE9-1499C29033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D80DF94A-5EA0-49E5-9107-283EA1BDC2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881689A3-B34B-4D01-AE42-821A151ACC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8FED9-B505-4342-9D90-BAC39F137F0C}" type="datetimeFigureOut">
              <a:rPr lang="en-NZ" smtClean="0"/>
              <a:t>4/06/2022</a:t>
            </a:fld>
            <a:endParaRPr lang="en-NZ"/>
          </a:p>
        </p:txBody>
      </p:sp>
      <p:sp>
        <p:nvSpPr>
          <p:cNvPr id="5" name="Footer Placeholder 4">
            <a:extLst>
              <a:ext uri="{FF2B5EF4-FFF2-40B4-BE49-F238E27FC236}">
                <a16:creationId xmlns:a16="http://schemas.microsoft.com/office/drawing/2014/main" id="{85D85728-96A1-4B23-9ACF-06BEC970C8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149B9731-DC97-415A-996A-D6D2D3B860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CB954F-04FA-4177-9E1F-30EDA37B777A}" type="slidenum">
              <a:rPr lang="en-NZ" smtClean="0"/>
              <a:t>‹#›</a:t>
            </a:fld>
            <a:endParaRPr lang="en-NZ"/>
          </a:p>
        </p:txBody>
      </p:sp>
    </p:spTree>
    <p:extLst>
      <p:ext uri="{BB962C8B-B14F-4D97-AF65-F5344CB8AC3E}">
        <p14:creationId xmlns:p14="http://schemas.microsoft.com/office/powerpoint/2010/main" val="2072015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14.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1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1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1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19.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20.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20.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20.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2F4F81-6B51-3748-921C-D9D5A616BD5C}"/>
              </a:ext>
            </a:extLst>
          </p:cNvPr>
          <p:cNvSpPr txBox="1"/>
          <p:nvPr/>
        </p:nvSpPr>
        <p:spPr>
          <a:xfrm>
            <a:off x="580446" y="2782669"/>
            <a:ext cx="5904822" cy="646331"/>
          </a:xfrm>
          <a:prstGeom prst="rect">
            <a:avLst/>
          </a:prstGeom>
          <a:noFill/>
        </p:spPr>
        <p:txBody>
          <a:bodyPr wrap="none" rtlCol="0">
            <a:spAutoFit/>
          </a:bodyPr>
          <a:lstStyle/>
          <a:p>
            <a:r>
              <a:rPr lang="en-US" sz="3600" b="1" dirty="0">
                <a:solidFill>
                  <a:schemeClr val="bg1"/>
                </a:solidFill>
              </a:rPr>
              <a:t>Gradient boost (classification)</a:t>
            </a:r>
          </a:p>
        </p:txBody>
      </p:sp>
    </p:spTree>
    <p:extLst>
      <p:ext uri="{BB962C8B-B14F-4D97-AF65-F5344CB8AC3E}">
        <p14:creationId xmlns:p14="http://schemas.microsoft.com/office/powerpoint/2010/main" val="3613970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595450" y="13271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3582489" y="661927"/>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11" name="TextBox 10">
            <a:extLst>
              <a:ext uri="{FF2B5EF4-FFF2-40B4-BE49-F238E27FC236}">
                <a16:creationId xmlns:a16="http://schemas.microsoft.com/office/drawing/2014/main" id="{7E653258-579C-4F01-BE8D-92F0D3E08FDB}"/>
              </a:ext>
            </a:extLst>
          </p:cNvPr>
          <p:cNvSpPr txBox="1"/>
          <p:nvPr/>
        </p:nvSpPr>
        <p:spPr>
          <a:xfrm>
            <a:off x="3805646" y="1041677"/>
            <a:ext cx="2441053" cy="369332"/>
          </a:xfrm>
          <a:prstGeom prst="rect">
            <a:avLst/>
          </a:prstGeom>
          <a:noFill/>
        </p:spPr>
        <p:txBody>
          <a:bodyPr wrap="none" rtlCol="0">
            <a:spAutoFit/>
          </a:bodyPr>
          <a:lstStyle/>
          <a:p>
            <a:r>
              <a:rPr lang="en-NZ" dirty="0">
                <a:solidFill>
                  <a:schemeClr val="bg1"/>
                </a:solidFill>
              </a:rPr>
              <a:t>The first/original leaf is  </a:t>
            </a:r>
          </a:p>
        </p:txBody>
      </p:sp>
      <p:sp>
        <p:nvSpPr>
          <p:cNvPr id="12" name="Rectangle 11">
            <a:extLst>
              <a:ext uri="{FF2B5EF4-FFF2-40B4-BE49-F238E27FC236}">
                <a16:creationId xmlns:a16="http://schemas.microsoft.com/office/drawing/2014/main" id="{86C55C16-C492-4E6E-BED7-C31CD0A49DDF}"/>
              </a:ext>
            </a:extLst>
          </p:cNvPr>
          <p:cNvSpPr/>
          <p:nvPr/>
        </p:nvSpPr>
        <p:spPr>
          <a:xfrm>
            <a:off x="6356351" y="1087005"/>
            <a:ext cx="1890666"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Log(odds) = 0.69</a:t>
            </a:r>
          </a:p>
        </p:txBody>
      </p:sp>
      <p:sp>
        <p:nvSpPr>
          <p:cNvPr id="8" name="TextBox 7">
            <a:extLst>
              <a:ext uri="{FF2B5EF4-FFF2-40B4-BE49-F238E27FC236}">
                <a16:creationId xmlns:a16="http://schemas.microsoft.com/office/drawing/2014/main" id="{6449AE94-7710-446D-97C3-326A5D4BE3FC}"/>
              </a:ext>
            </a:extLst>
          </p:cNvPr>
          <p:cNvSpPr txBox="1"/>
          <p:nvPr/>
        </p:nvSpPr>
        <p:spPr>
          <a:xfrm>
            <a:off x="3582489" y="1419718"/>
            <a:ext cx="5899051" cy="369332"/>
          </a:xfrm>
          <a:prstGeom prst="rect">
            <a:avLst/>
          </a:prstGeom>
          <a:noFill/>
        </p:spPr>
        <p:txBody>
          <a:bodyPr wrap="none" rtlCol="0">
            <a:spAutoFit/>
          </a:bodyPr>
          <a:lstStyle/>
          <a:p>
            <a:r>
              <a:rPr lang="en-NZ" dirty="0">
                <a:solidFill>
                  <a:schemeClr val="bg1"/>
                </a:solidFill>
              </a:rPr>
              <a:t>Step 2: Create “probability” and use it to do the classification</a:t>
            </a:r>
          </a:p>
        </p:txBody>
      </p:sp>
      <p:sp>
        <p:nvSpPr>
          <p:cNvPr id="10" name="TextBox 9">
            <a:extLst>
              <a:ext uri="{FF2B5EF4-FFF2-40B4-BE49-F238E27FC236}">
                <a16:creationId xmlns:a16="http://schemas.microsoft.com/office/drawing/2014/main" id="{6272B348-6296-4D92-A7A9-C3E1790A1778}"/>
              </a:ext>
            </a:extLst>
          </p:cNvPr>
          <p:cNvSpPr txBox="1"/>
          <p:nvPr/>
        </p:nvSpPr>
        <p:spPr>
          <a:xfrm>
            <a:off x="3866606" y="1752353"/>
            <a:ext cx="6096000" cy="369332"/>
          </a:xfrm>
          <a:prstGeom prst="rect">
            <a:avLst/>
          </a:prstGeom>
          <a:noFill/>
        </p:spPr>
        <p:txBody>
          <a:bodyPr wrap="square">
            <a:spAutoFit/>
          </a:bodyPr>
          <a:lstStyle/>
          <a:p>
            <a:r>
              <a:rPr lang="en-NZ" dirty="0">
                <a:solidFill>
                  <a:schemeClr val="bg1"/>
                </a:solidFill>
              </a:rPr>
              <a:t>The probability is estimated by the “Logistic Function”, which is</a:t>
            </a:r>
            <a:endParaRPr lang="en-NZ"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2CADA4D-8F92-4BA8-887B-DEB965F82731}"/>
                  </a:ext>
                </a:extLst>
              </p:cNvPr>
              <p:cNvSpPr txBox="1"/>
              <p:nvPr/>
            </p:nvSpPr>
            <p:spPr>
              <a:xfrm>
                <a:off x="4025944" y="2196638"/>
                <a:ext cx="3162083" cy="5790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NZ" i="1" smtClean="0">
                              <a:solidFill>
                                <a:schemeClr val="bg1"/>
                              </a:solidFill>
                              <a:latin typeface="Cambria Math" panose="02040503050406030204" pitchFamily="18" charset="0"/>
                            </a:rPr>
                          </m:ctrlPr>
                        </m:sSubPr>
                        <m:e>
                          <m:r>
                            <a:rPr lang="en-NZ" b="0" i="1" smtClean="0">
                              <a:solidFill>
                                <a:schemeClr val="bg1"/>
                              </a:solidFill>
                              <a:latin typeface="Cambria Math" panose="02040503050406030204" pitchFamily="18" charset="0"/>
                            </a:rPr>
                            <m:t>𝑃𝑟𝑜𝑏𝑎𝑏𝑖𝑙𝑖𝑡𝑦</m:t>
                          </m:r>
                        </m:e>
                        <m:sub>
                          <m:r>
                            <a:rPr lang="en-NZ" b="0" i="1" smtClean="0">
                              <a:solidFill>
                                <a:schemeClr val="bg1"/>
                              </a:solidFill>
                              <a:latin typeface="Cambria Math" panose="02040503050406030204" pitchFamily="18" charset="0"/>
                            </a:rPr>
                            <m:t>𝑌𝑒𝑠</m:t>
                          </m:r>
                        </m:sub>
                      </m:sSub>
                      <m:r>
                        <a:rPr lang="en-NZ" b="0" i="1" smtClean="0">
                          <a:solidFill>
                            <a:schemeClr val="bg1"/>
                          </a:solidFill>
                          <a:latin typeface="Cambria Math" panose="02040503050406030204" pitchFamily="18" charset="0"/>
                        </a:rPr>
                        <m:t>=</m:t>
                      </m:r>
                      <m:f>
                        <m:fPr>
                          <m:ctrlPr>
                            <a:rPr lang="en-NZ" b="0" i="1" smtClean="0">
                              <a:solidFill>
                                <a:schemeClr val="bg1"/>
                              </a:solidFill>
                              <a:latin typeface="Cambria Math" panose="02040503050406030204" pitchFamily="18" charset="0"/>
                            </a:rPr>
                          </m:ctrlPr>
                        </m:fPr>
                        <m:num>
                          <m:sSup>
                            <m:sSupPr>
                              <m:ctrlPr>
                                <a:rPr lang="en-NZ" b="0" i="1" smtClean="0">
                                  <a:solidFill>
                                    <a:schemeClr val="bg1"/>
                                  </a:solidFill>
                                  <a:latin typeface="Cambria Math" panose="02040503050406030204" pitchFamily="18" charset="0"/>
                                </a:rPr>
                              </m:ctrlPr>
                            </m:sSupPr>
                            <m:e>
                              <m:r>
                                <a:rPr lang="en-NZ" b="0" i="1" smtClean="0">
                                  <a:solidFill>
                                    <a:schemeClr val="bg1"/>
                                  </a:solidFill>
                                  <a:latin typeface="Cambria Math" panose="02040503050406030204" pitchFamily="18" charset="0"/>
                                </a:rPr>
                                <m:t>𝑒</m:t>
                              </m:r>
                            </m:e>
                            <m:sup>
                              <m:r>
                                <m:rPr>
                                  <m:sty m:val="p"/>
                                </m:rPr>
                                <a:rPr lang="en-NZ" b="0" i="0" smtClean="0">
                                  <a:solidFill>
                                    <a:schemeClr val="bg1"/>
                                  </a:solidFill>
                                  <a:latin typeface="Cambria Math" panose="02040503050406030204" pitchFamily="18" charset="0"/>
                                </a:rPr>
                                <m:t>log</m:t>
                              </m:r>
                              <m:r>
                                <a:rPr lang="en-NZ" b="0" i="1" smtClean="0">
                                  <a:solidFill>
                                    <a:schemeClr val="bg1"/>
                                  </a:solidFill>
                                  <a:latin typeface="Cambria Math" panose="02040503050406030204" pitchFamily="18" charset="0"/>
                                </a:rPr>
                                <m:t>⁡(</m:t>
                              </m:r>
                              <m:r>
                                <a:rPr lang="en-NZ" b="0" i="1" smtClean="0">
                                  <a:solidFill>
                                    <a:schemeClr val="bg1"/>
                                  </a:solidFill>
                                  <a:latin typeface="Cambria Math" panose="02040503050406030204" pitchFamily="18" charset="0"/>
                                </a:rPr>
                                <m:t>𝑜𝑑𝑑𝑠</m:t>
                              </m:r>
                              <m:r>
                                <a:rPr lang="en-NZ" b="0" i="1" smtClean="0">
                                  <a:solidFill>
                                    <a:schemeClr val="bg1"/>
                                  </a:solidFill>
                                  <a:latin typeface="Cambria Math" panose="02040503050406030204" pitchFamily="18" charset="0"/>
                                </a:rPr>
                                <m:t>)</m:t>
                              </m:r>
                            </m:sup>
                          </m:sSup>
                        </m:num>
                        <m:den>
                          <m:r>
                            <a:rPr lang="en-NZ" b="0" i="1" smtClean="0">
                              <a:solidFill>
                                <a:schemeClr val="bg1"/>
                              </a:solidFill>
                              <a:latin typeface="Cambria Math" panose="02040503050406030204" pitchFamily="18" charset="0"/>
                            </a:rPr>
                            <m:t>1+</m:t>
                          </m:r>
                          <m:sSup>
                            <m:sSupPr>
                              <m:ctrlPr>
                                <a:rPr lang="en-NZ" i="1">
                                  <a:solidFill>
                                    <a:schemeClr val="bg1"/>
                                  </a:solidFill>
                                  <a:latin typeface="Cambria Math" panose="02040503050406030204" pitchFamily="18" charset="0"/>
                                </a:rPr>
                              </m:ctrlPr>
                            </m:sSupPr>
                            <m:e>
                              <m:r>
                                <a:rPr lang="en-NZ" i="1">
                                  <a:solidFill>
                                    <a:schemeClr val="bg1"/>
                                  </a:solidFill>
                                  <a:latin typeface="Cambria Math" panose="02040503050406030204" pitchFamily="18" charset="0"/>
                                </a:rPr>
                                <m:t>𝑒</m:t>
                              </m:r>
                            </m:e>
                            <m:sup>
                              <m:r>
                                <m:rPr>
                                  <m:sty m:val="p"/>
                                </m:rPr>
                                <a:rPr lang="en-NZ">
                                  <a:solidFill>
                                    <a:schemeClr val="bg1"/>
                                  </a:solidFill>
                                  <a:latin typeface="Cambria Math" panose="02040503050406030204" pitchFamily="18" charset="0"/>
                                </a:rPr>
                                <m:t>log</m:t>
                              </m:r>
                              <m:r>
                                <a:rPr lang="en-NZ" i="1">
                                  <a:solidFill>
                                    <a:schemeClr val="bg1"/>
                                  </a:solidFill>
                                  <a:latin typeface="Cambria Math" panose="02040503050406030204" pitchFamily="18" charset="0"/>
                                </a:rPr>
                                <m:t>⁡(</m:t>
                              </m:r>
                              <m:r>
                                <a:rPr lang="en-NZ" i="1">
                                  <a:solidFill>
                                    <a:schemeClr val="bg1"/>
                                  </a:solidFill>
                                  <a:latin typeface="Cambria Math" panose="02040503050406030204" pitchFamily="18" charset="0"/>
                                </a:rPr>
                                <m:t>𝑜𝑑𝑑𝑠</m:t>
                              </m:r>
                              <m:r>
                                <a:rPr lang="en-NZ" i="1">
                                  <a:solidFill>
                                    <a:schemeClr val="bg1"/>
                                  </a:solidFill>
                                  <a:latin typeface="Cambria Math" panose="02040503050406030204" pitchFamily="18" charset="0"/>
                                </a:rPr>
                                <m:t>)</m:t>
                              </m:r>
                            </m:sup>
                          </m:sSup>
                        </m:den>
                      </m:f>
                    </m:oMath>
                  </m:oMathPara>
                </a14:m>
                <a:endParaRPr lang="en-NZ" dirty="0">
                  <a:solidFill>
                    <a:schemeClr val="bg1"/>
                  </a:solidFill>
                </a:endParaRPr>
              </a:p>
            </p:txBody>
          </p:sp>
        </mc:Choice>
        <mc:Fallback xmlns="">
          <p:sp>
            <p:nvSpPr>
              <p:cNvPr id="7" name="TextBox 6">
                <a:extLst>
                  <a:ext uri="{FF2B5EF4-FFF2-40B4-BE49-F238E27FC236}">
                    <a16:creationId xmlns:a16="http://schemas.microsoft.com/office/drawing/2014/main" id="{32CADA4D-8F92-4BA8-887B-DEB965F82731}"/>
                  </a:ext>
                </a:extLst>
              </p:cNvPr>
              <p:cNvSpPr txBox="1">
                <a:spLocks noRot="1" noChangeAspect="1" noMove="1" noResize="1" noEditPoints="1" noAdjustHandles="1" noChangeArrowheads="1" noChangeShapeType="1" noTextEdit="1"/>
              </p:cNvSpPr>
              <p:nvPr/>
            </p:nvSpPr>
            <p:spPr>
              <a:xfrm>
                <a:off x="4025944" y="2196638"/>
                <a:ext cx="3162083" cy="579069"/>
              </a:xfrm>
              <a:prstGeom prst="rect">
                <a:avLst/>
              </a:prstGeom>
              <a:blipFill>
                <a:blip r:embed="rId3"/>
                <a:stretch>
                  <a:fillRect/>
                </a:stretch>
              </a:blipFill>
            </p:spPr>
            <p:txBody>
              <a:bodyPr/>
              <a:lstStyle/>
              <a:p>
                <a:r>
                  <a:rPr lang="en-NZ">
                    <a:noFill/>
                  </a:rPr>
                  <a:t> </a:t>
                </a:r>
              </a:p>
            </p:txBody>
          </p:sp>
        </mc:Fallback>
      </mc:AlternateContent>
      <p:sp>
        <p:nvSpPr>
          <p:cNvPr id="5" name="Rectangle 4">
            <a:extLst>
              <a:ext uri="{FF2B5EF4-FFF2-40B4-BE49-F238E27FC236}">
                <a16:creationId xmlns:a16="http://schemas.microsoft.com/office/drawing/2014/main" id="{0806B99B-2C5D-4794-B5B9-3B1265B28781}"/>
              </a:ext>
            </a:extLst>
          </p:cNvPr>
          <p:cNvSpPr/>
          <p:nvPr/>
        </p:nvSpPr>
        <p:spPr>
          <a:xfrm>
            <a:off x="573679" y="1606093"/>
            <a:ext cx="2505973" cy="783772"/>
          </a:xfrm>
          <a:prstGeom prst="rect">
            <a:avLst/>
          </a:prstGeom>
          <a:solidFill>
            <a:srgbClr val="92D05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3" name="Rectangle 12">
            <a:extLst>
              <a:ext uri="{FF2B5EF4-FFF2-40B4-BE49-F238E27FC236}">
                <a16:creationId xmlns:a16="http://schemas.microsoft.com/office/drawing/2014/main" id="{467A43E3-C3CD-4CA9-8047-09775CDFB21D}"/>
              </a:ext>
            </a:extLst>
          </p:cNvPr>
          <p:cNvSpPr/>
          <p:nvPr/>
        </p:nvSpPr>
        <p:spPr>
          <a:xfrm>
            <a:off x="546967" y="3037114"/>
            <a:ext cx="2505973" cy="783772"/>
          </a:xfrm>
          <a:prstGeom prst="rect">
            <a:avLst/>
          </a:prstGeom>
          <a:solidFill>
            <a:srgbClr val="92D050">
              <a:alpha val="3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905440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595450" y="13271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3582489" y="661927"/>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11" name="TextBox 10">
            <a:extLst>
              <a:ext uri="{FF2B5EF4-FFF2-40B4-BE49-F238E27FC236}">
                <a16:creationId xmlns:a16="http://schemas.microsoft.com/office/drawing/2014/main" id="{7E653258-579C-4F01-BE8D-92F0D3E08FDB}"/>
              </a:ext>
            </a:extLst>
          </p:cNvPr>
          <p:cNvSpPr txBox="1"/>
          <p:nvPr/>
        </p:nvSpPr>
        <p:spPr>
          <a:xfrm>
            <a:off x="3805646" y="1041677"/>
            <a:ext cx="2441053" cy="369332"/>
          </a:xfrm>
          <a:prstGeom prst="rect">
            <a:avLst/>
          </a:prstGeom>
          <a:noFill/>
        </p:spPr>
        <p:txBody>
          <a:bodyPr wrap="none" rtlCol="0">
            <a:spAutoFit/>
          </a:bodyPr>
          <a:lstStyle/>
          <a:p>
            <a:r>
              <a:rPr lang="en-NZ" dirty="0">
                <a:solidFill>
                  <a:schemeClr val="bg1"/>
                </a:solidFill>
              </a:rPr>
              <a:t>The first/original leaf is  </a:t>
            </a:r>
          </a:p>
        </p:txBody>
      </p:sp>
      <p:sp>
        <p:nvSpPr>
          <p:cNvPr id="12" name="Rectangle 11">
            <a:extLst>
              <a:ext uri="{FF2B5EF4-FFF2-40B4-BE49-F238E27FC236}">
                <a16:creationId xmlns:a16="http://schemas.microsoft.com/office/drawing/2014/main" id="{86C55C16-C492-4E6E-BED7-C31CD0A49DDF}"/>
              </a:ext>
            </a:extLst>
          </p:cNvPr>
          <p:cNvSpPr/>
          <p:nvPr/>
        </p:nvSpPr>
        <p:spPr>
          <a:xfrm>
            <a:off x="6356351" y="1087005"/>
            <a:ext cx="1890666"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Log(odds) = 0.69</a:t>
            </a:r>
          </a:p>
        </p:txBody>
      </p:sp>
      <p:sp>
        <p:nvSpPr>
          <p:cNvPr id="8" name="TextBox 7">
            <a:extLst>
              <a:ext uri="{FF2B5EF4-FFF2-40B4-BE49-F238E27FC236}">
                <a16:creationId xmlns:a16="http://schemas.microsoft.com/office/drawing/2014/main" id="{6449AE94-7710-446D-97C3-326A5D4BE3FC}"/>
              </a:ext>
            </a:extLst>
          </p:cNvPr>
          <p:cNvSpPr txBox="1"/>
          <p:nvPr/>
        </p:nvSpPr>
        <p:spPr>
          <a:xfrm>
            <a:off x="3582489" y="1419718"/>
            <a:ext cx="5899051" cy="369332"/>
          </a:xfrm>
          <a:prstGeom prst="rect">
            <a:avLst/>
          </a:prstGeom>
          <a:noFill/>
        </p:spPr>
        <p:txBody>
          <a:bodyPr wrap="none" rtlCol="0">
            <a:spAutoFit/>
          </a:bodyPr>
          <a:lstStyle/>
          <a:p>
            <a:r>
              <a:rPr lang="en-NZ" dirty="0">
                <a:solidFill>
                  <a:schemeClr val="bg1"/>
                </a:solidFill>
              </a:rPr>
              <a:t>Step 2: Create “probability” and use it to do the classification</a:t>
            </a:r>
          </a:p>
        </p:txBody>
      </p:sp>
      <p:sp>
        <p:nvSpPr>
          <p:cNvPr id="10" name="TextBox 9">
            <a:extLst>
              <a:ext uri="{FF2B5EF4-FFF2-40B4-BE49-F238E27FC236}">
                <a16:creationId xmlns:a16="http://schemas.microsoft.com/office/drawing/2014/main" id="{6272B348-6296-4D92-A7A9-C3E1790A1778}"/>
              </a:ext>
            </a:extLst>
          </p:cNvPr>
          <p:cNvSpPr txBox="1"/>
          <p:nvPr/>
        </p:nvSpPr>
        <p:spPr>
          <a:xfrm>
            <a:off x="3866606" y="1752353"/>
            <a:ext cx="6096000" cy="369332"/>
          </a:xfrm>
          <a:prstGeom prst="rect">
            <a:avLst/>
          </a:prstGeom>
          <a:noFill/>
        </p:spPr>
        <p:txBody>
          <a:bodyPr wrap="square">
            <a:spAutoFit/>
          </a:bodyPr>
          <a:lstStyle/>
          <a:p>
            <a:r>
              <a:rPr lang="en-NZ" dirty="0">
                <a:solidFill>
                  <a:schemeClr val="bg1"/>
                </a:solidFill>
              </a:rPr>
              <a:t>The probability is estimated by the “Logistic Function”, which is</a:t>
            </a:r>
            <a:endParaRPr lang="en-NZ"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2CADA4D-8F92-4BA8-887B-DEB965F82731}"/>
                  </a:ext>
                </a:extLst>
              </p:cNvPr>
              <p:cNvSpPr txBox="1"/>
              <p:nvPr/>
            </p:nvSpPr>
            <p:spPr>
              <a:xfrm>
                <a:off x="4025944" y="2196638"/>
                <a:ext cx="5061129" cy="5790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NZ" i="1">
                              <a:solidFill>
                                <a:schemeClr val="bg1"/>
                              </a:solidFill>
                              <a:latin typeface="Cambria Math" panose="02040503050406030204" pitchFamily="18" charset="0"/>
                            </a:rPr>
                          </m:ctrlPr>
                        </m:sSubPr>
                        <m:e>
                          <m:r>
                            <a:rPr lang="en-NZ" i="1">
                              <a:solidFill>
                                <a:schemeClr val="bg1"/>
                              </a:solidFill>
                              <a:latin typeface="Cambria Math" panose="02040503050406030204" pitchFamily="18" charset="0"/>
                            </a:rPr>
                            <m:t>𝑃𝑟𝑜𝑏𝑎𝑏𝑖𝑙𝑖𝑡𝑦</m:t>
                          </m:r>
                        </m:e>
                        <m:sub>
                          <m:r>
                            <a:rPr lang="en-NZ" i="1">
                              <a:solidFill>
                                <a:schemeClr val="bg1"/>
                              </a:solidFill>
                              <a:latin typeface="Cambria Math" panose="02040503050406030204" pitchFamily="18" charset="0"/>
                            </a:rPr>
                            <m:t>𝑌𝑒𝑠</m:t>
                          </m:r>
                        </m:sub>
                      </m:sSub>
                      <m:r>
                        <a:rPr lang="en-NZ" b="0" i="1" smtClean="0">
                          <a:solidFill>
                            <a:schemeClr val="bg1"/>
                          </a:solidFill>
                          <a:latin typeface="Cambria Math" panose="02040503050406030204" pitchFamily="18" charset="0"/>
                        </a:rPr>
                        <m:t>=</m:t>
                      </m:r>
                      <m:f>
                        <m:fPr>
                          <m:ctrlPr>
                            <a:rPr lang="en-NZ" b="0" i="1" smtClean="0">
                              <a:solidFill>
                                <a:schemeClr val="bg1"/>
                              </a:solidFill>
                              <a:latin typeface="Cambria Math" panose="02040503050406030204" pitchFamily="18" charset="0"/>
                            </a:rPr>
                          </m:ctrlPr>
                        </m:fPr>
                        <m:num>
                          <m:sSup>
                            <m:sSupPr>
                              <m:ctrlPr>
                                <a:rPr lang="en-NZ" b="0" i="1" smtClean="0">
                                  <a:solidFill>
                                    <a:schemeClr val="bg1"/>
                                  </a:solidFill>
                                  <a:latin typeface="Cambria Math" panose="02040503050406030204" pitchFamily="18" charset="0"/>
                                </a:rPr>
                              </m:ctrlPr>
                            </m:sSupPr>
                            <m:e>
                              <m:r>
                                <a:rPr lang="en-NZ" b="0" i="1" smtClean="0">
                                  <a:solidFill>
                                    <a:schemeClr val="bg1"/>
                                  </a:solidFill>
                                  <a:latin typeface="Cambria Math" panose="02040503050406030204" pitchFamily="18" charset="0"/>
                                </a:rPr>
                                <m:t>𝑒</m:t>
                              </m:r>
                            </m:e>
                            <m:sup>
                              <m:r>
                                <m:rPr>
                                  <m:sty m:val="p"/>
                                </m:rPr>
                                <a:rPr lang="en-NZ" b="0" i="0" smtClean="0">
                                  <a:solidFill>
                                    <a:schemeClr val="bg1"/>
                                  </a:solidFill>
                                  <a:latin typeface="Cambria Math" panose="02040503050406030204" pitchFamily="18" charset="0"/>
                                </a:rPr>
                                <m:t>log</m:t>
                              </m:r>
                              <m:r>
                                <a:rPr lang="en-NZ" b="0" i="1" smtClean="0">
                                  <a:solidFill>
                                    <a:schemeClr val="bg1"/>
                                  </a:solidFill>
                                  <a:latin typeface="Cambria Math" panose="02040503050406030204" pitchFamily="18" charset="0"/>
                                </a:rPr>
                                <m:t>⁡(</m:t>
                              </m:r>
                              <m:r>
                                <a:rPr lang="en-NZ" b="0" i="1" smtClean="0">
                                  <a:solidFill>
                                    <a:schemeClr val="bg1"/>
                                  </a:solidFill>
                                  <a:latin typeface="Cambria Math" panose="02040503050406030204" pitchFamily="18" charset="0"/>
                                </a:rPr>
                                <m:t>𝑜𝑑𝑑𝑠</m:t>
                              </m:r>
                              <m:r>
                                <a:rPr lang="en-NZ" b="0" i="1" smtClean="0">
                                  <a:solidFill>
                                    <a:schemeClr val="bg1"/>
                                  </a:solidFill>
                                  <a:latin typeface="Cambria Math" panose="02040503050406030204" pitchFamily="18" charset="0"/>
                                </a:rPr>
                                <m:t>)</m:t>
                              </m:r>
                            </m:sup>
                          </m:sSup>
                        </m:num>
                        <m:den>
                          <m:r>
                            <a:rPr lang="en-NZ" b="0" i="1" smtClean="0">
                              <a:solidFill>
                                <a:schemeClr val="bg1"/>
                              </a:solidFill>
                              <a:latin typeface="Cambria Math" panose="02040503050406030204" pitchFamily="18" charset="0"/>
                            </a:rPr>
                            <m:t>1+</m:t>
                          </m:r>
                          <m:sSup>
                            <m:sSupPr>
                              <m:ctrlPr>
                                <a:rPr lang="en-NZ" i="1">
                                  <a:solidFill>
                                    <a:schemeClr val="bg1"/>
                                  </a:solidFill>
                                  <a:latin typeface="Cambria Math" panose="02040503050406030204" pitchFamily="18" charset="0"/>
                                </a:rPr>
                              </m:ctrlPr>
                            </m:sSupPr>
                            <m:e>
                              <m:r>
                                <a:rPr lang="en-NZ" i="1">
                                  <a:solidFill>
                                    <a:schemeClr val="bg1"/>
                                  </a:solidFill>
                                  <a:latin typeface="Cambria Math" panose="02040503050406030204" pitchFamily="18" charset="0"/>
                                </a:rPr>
                                <m:t>𝑒</m:t>
                              </m:r>
                            </m:e>
                            <m:sup>
                              <m:r>
                                <m:rPr>
                                  <m:sty m:val="p"/>
                                </m:rPr>
                                <a:rPr lang="en-NZ">
                                  <a:solidFill>
                                    <a:schemeClr val="bg1"/>
                                  </a:solidFill>
                                  <a:latin typeface="Cambria Math" panose="02040503050406030204" pitchFamily="18" charset="0"/>
                                </a:rPr>
                                <m:t>log</m:t>
                              </m:r>
                              <m:r>
                                <a:rPr lang="en-NZ" i="1">
                                  <a:solidFill>
                                    <a:schemeClr val="bg1"/>
                                  </a:solidFill>
                                  <a:latin typeface="Cambria Math" panose="02040503050406030204" pitchFamily="18" charset="0"/>
                                </a:rPr>
                                <m:t>⁡(</m:t>
                              </m:r>
                              <m:r>
                                <a:rPr lang="en-NZ" i="1">
                                  <a:solidFill>
                                    <a:schemeClr val="bg1"/>
                                  </a:solidFill>
                                  <a:latin typeface="Cambria Math" panose="02040503050406030204" pitchFamily="18" charset="0"/>
                                </a:rPr>
                                <m:t>𝑜𝑑𝑑𝑠</m:t>
                              </m:r>
                              <m:r>
                                <a:rPr lang="en-NZ" i="1">
                                  <a:solidFill>
                                    <a:schemeClr val="bg1"/>
                                  </a:solidFill>
                                  <a:latin typeface="Cambria Math" panose="02040503050406030204" pitchFamily="18" charset="0"/>
                                </a:rPr>
                                <m:t>)</m:t>
                              </m:r>
                            </m:sup>
                          </m:sSup>
                        </m:den>
                      </m:f>
                      <m:r>
                        <a:rPr lang="en-NZ" b="0" i="1" smtClean="0">
                          <a:solidFill>
                            <a:schemeClr val="bg1"/>
                          </a:solidFill>
                          <a:latin typeface="Cambria Math" panose="02040503050406030204" pitchFamily="18" charset="0"/>
                        </a:rPr>
                        <m:t>=</m:t>
                      </m:r>
                      <m:f>
                        <m:fPr>
                          <m:ctrlPr>
                            <a:rPr lang="en-NZ" i="1">
                              <a:solidFill>
                                <a:schemeClr val="bg1"/>
                              </a:solidFill>
                              <a:latin typeface="Cambria Math" panose="02040503050406030204" pitchFamily="18" charset="0"/>
                            </a:rPr>
                          </m:ctrlPr>
                        </m:fPr>
                        <m:num>
                          <m:sSup>
                            <m:sSupPr>
                              <m:ctrlPr>
                                <a:rPr lang="en-NZ" i="1">
                                  <a:solidFill>
                                    <a:schemeClr val="bg1"/>
                                  </a:solidFill>
                                  <a:latin typeface="Cambria Math" panose="02040503050406030204" pitchFamily="18" charset="0"/>
                                </a:rPr>
                              </m:ctrlPr>
                            </m:sSupPr>
                            <m:e>
                              <m:r>
                                <a:rPr lang="en-NZ" i="1">
                                  <a:solidFill>
                                    <a:schemeClr val="bg1"/>
                                  </a:solidFill>
                                  <a:latin typeface="Cambria Math" panose="02040503050406030204" pitchFamily="18" charset="0"/>
                                </a:rPr>
                                <m:t>𝑒</m:t>
                              </m:r>
                            </m:e>
                            <m:sup>
                              <m:r>
                                <a:rPr lang="en-NZ" b="0" i="1" smtClean="0">
                                  <a:solidFill>
                                    <a:schemeClr val="bg1"/>
                                  </a:solidFill>
                                  <a:latin typeface="Cambria Math" panose="02040503050406030204" pitchFamily="18" charset="0"/>
                                </a:rPr>
                                <m:t>0.69</m:t>
                              </m:r>
                            </m:sup>
                          </m:sSup>
                        </m:num>
                        <m:den>
                          <m:r>
                            <a:rPr lang="en-NZ" i="1">
                              <a:solidFill>
                                <a:schemeClr val="bg1"/>
                              </a:solidFill>
                              <a:latin typeface="Cambria Math" panose="02040503050406030204" pitchFamily="18" charset="0"/>
                            </a:rPr>
                            <m:t>1+</m:t>
                          </m:r>
                          <m:sSup>
                            <m:sSupPr>
                              <m:ctrlPr>
                                <a:rPr lang="en-NZ" i="1">
                                  <a:solidFill>
                                    <a:schemeClr val="bg1"/>
                                  </a:solidFill>
                                  <a:latin typeface="Cambria Math" panose="02040503050406030204" pitchFamily="18" charset="0"/>
                                </a:rPr>
                              </m:ctrlPr>
                            </m:sSupPr>
                            <m:e>
                              <m:r>
                                <a:rPr lang="en-NZ" i="1">
                                  <a:solidFill>
                                    <a:schemeClr val="bg1"/>
                                  </a:solidFill>
                                  <a:latin typeface="Cambria Math" panose="02040503050406030204" pitchFamily="18" charset="0"/>
                                </a:rPr>
                                <m:t>𝑒</m:t>
                              </m:r>
                            </m:e>
                            <m:sup>
                              <m:r>
                                <a:rPr lang="en-NZ" b="0" i="1" smtClean="0">
                                  <a:solidFill>
                                    <a:schemeClr val="bg1"/>
                                  </a:solidFill>
                                  <a:latin typeface="Cambria Math" panose="02040503050406030204" pitchFamily="18" charset="0"/>
                                </a:rPr>
                                <m:t>0.69</m:t>
                              </m:r>
                            </m:sup>
                          </m:sSup>
                        </m:den>
                      </m:f>
                      <m:r>
                        <a:rPr lang="en-NZ" b="0" i="1" smtClean="0">
                          <a:solidFill>
                            <a:schemeClr val="bg1"/>
                          </a:solidFill>
                          <a:latin typeface="Cambria Math" panose="02040503050406030204" pitchFamily="18" charset="0"/>
                        </a:rPr>
                        <m:t>=0.67</m:t>
                      </m:r>
                    </m:oMath>
                  </m:oMathPara>
                </a14:m>
                <a:endParaRPr lang="en-NZ" dirty="0">
                  <a:solidFill>
                    <a:schemeClr val="bg1"/>
                  </a:solidFill>
                </a:endParaRPr>
              </a:p>
            </p:txBody>
          </p:sp>
        </mc:Choice>
        <mc:Fallback xmlns="">
          <p:sp>
            <p:nvSpPr>
              <p:cNvPr id="7" name="TextBox 6">
                <a:extLst>
                  <a:ext uri="{FF2B5EF4-FFF2-40B4-BE49-F238E27FC236}">
                    <a16:creationId xmlns:a16="http://schemas.microsoft.com/office/drawing/2014/main" id="{32CADA4D-8F92-4BA8-887B-DEB965F82731}"/>
                  </a:ext>
                </a:extLst>
              </p:cNvPr>
              <p:cNvSpPr txBox="1">
                <a:spLocks noRot="1" noChangeAspect="1" noMove="1" noResize="1" noEditPoints="1" noAdjustHandles="1" noChangeArrowheads="1" noChangeShapeType="1" noTextEdit="1"/>
              </p:cNvSpPr>
              <p:nvPr/>
            </p:nvSpPr>
            <p:spPr>
              <a:xfrm>
                <a:off x="4025944" y="2196638"/>
                <a:ext cx="5061129" cy="579069"/>
              </a:xfrm>
              <a:prstGeom prst="rect">
                <a:avLst/>
              </a:prstGeom>
              <a:blipFill>
                <a:blip r:embed="rId3"/>
                <a:stretch>
                  <a:fillRect/>
                </a:stretch>
              </a:blipFill>
            </p:spPr>
            <p:txBody>
              <a:bodyPr/>
              <a:lstStyle/>
              <a:p>
                <a:r>
                  <a:rPr lang="en-NZ">
                    <a:noFill/>
                  </a:rPr>
                  <a:t> </a:t>
                </a:r>
              </a:p>
            </p:txBody>
          </p:sp>
        </mc:Fallback>
      </mc:AlternateContent>
      <p:sp>
        <p:nvSpPr>
          <p:cNvPr id="15" name="TextBox 14">
            <a:extLst>
              <a:ext uri="{FF2B5EF4-FFF2-40B4-BE49-F238E27FC236}">
                <a16:creationId xmlns:a16="http://schemas.microsoft.com/office/drawing/2014/main" id="{F3A1DA15-8FE2-41CA-B0C9-E7E6EA2E3FF5}"/>
              </a:ext>
            </a:extLst>
          </p:cNvPr>
          <p:cNvSpPr txBox="1"/>
          <p:nvPr/>
        </p:nvSpPr>
        <p:spPr>
          <a:xfrm>
            <a:off x="3866606" y="2842779"/>
            <a:ext cx="6096000" cy="369332"/>
          </a:xfrm>
          <a:prstGeom prst="rect">
            <a:avLst/>
          </a:prstGeom>
          <a:noFill/>
        </p:spPr>
        <p:txBody>
          <a:bodyPr wrap="square">
            <a:spAutoFit/>
          </a:bodyPr>
          <a:lstStyle/>
          <a:p>
            <a:r>
              <a:rPr lang="en-NZ" dirty="0">
                <a:solidFill>
                  <a:schemeClr val="bg1"/>
                </a:solidFill>
              </a:rPr>
              <a:t>So we got </a:t>
            </a:r>
            <a:r>
              <a:rPr lang="en-NZ" dirty="0">
                <a:highlight>
                  <a:srgbClr val="FFFF00"/>
                </a:highlight>
              </a:rPr>
              <a:t>0.67</a:t>
            </a:r>
            <a:r>
              <a:rPr lang="en-NZ" dirty="0"/>
              <a:t> </a:t>
            </a:r>
            <a:r>
              <a:rPr lang="en-NZ" dirty="0">
                <a:solidFill>
                  <a:schemeClr val="bg1"/>
                </a:solidFill>
              </a:rPr>
              <a:t>as the probability of “loving Troll2” (or “Yes”)</a:t>
            </a:r>
            <a:endParaRPr lang="en-NZ" dirty="0"/>
          </a:p>
        </p:txBody>
      </p:sp>
      <p:cxnSp>
        <p:nvCxnSpPr>
          <p:cNvPr id="6" name="Straight Arrow Connector 5">
            <a:extLst>
              <a:ext uri="{FF2B5EF4-FFF2-40B4-BE49-F238E27FC236}">
                <a16:creationId xmlns:a16="http://schemas.microsoft.com/office/drawing/2014/main" id="{A3B26FF3-3BDD-4B3D-9FCD-438A2ABF0934}"/>
              </a:ext>
            </a:extLst>
          </p:cNvPr>
          <p:cNvCxnSpPr>
            <a:cxnSpLocks/>
            <a:stCxn id="7" idx="1"/>
          </p:cNvCxnSpPr>
          <p:nvPr/>
        </p:nvCxnSpPr>
        <p:spPr>
          <a:xfrm flipH="1" flipV="1">
            <a:off x="3004458" y="1789050"/>
            <a:ext cx="1021486" cy="697123"/>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22CF41E-1CC0-434F-AF73-2EB8DFFF45D1}"/>
              </a:ext>
            </a:extLst>
          </p:cNvPr>
          <p:cNvCxnSpPr>
            <a:cxnSpLocks/>
            <a:stCxn id="7" idx="1"/>
          </p:cNvCxnSpPr>
          <p:nvPr/>
        </p:nvCxnSpPr>
        <p:spPr>
          <a:xfrm flipH="1" flipV="1">
            <a:off x="3004458" y="2196638"/>
            <a:ext cx="1021486" cy="289535"/>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0686557-759A-4EC4-8830-583ABC0D20FD}"/>
              </a:ext>
            </a:extLst>
          </p:cNvPr>
          <p:cNvCxnSpPr>
            <a:cxnSpLocks/>
            <a:stCxn id="7" idx="1"/>
          </p:cNvCxnSpPr>
          <p:nvPr/>
        </p:nvCxnSpPr>
        <p:spPr>
          <a:xfrm flipH="1">
            <a:off x="3004458" y="2486173"/>
            <a:ext cx="1021486" cy="725938"/>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42946A-1C12-4B4E-B9AE-36F9C920F530}"/>
              </a:ext>
            </a:extLst>
          </p:cNvPr>
          <p:cNvCxnSpPr>
            <a:cxnSpLocks/>
            <a:stCxn id="7" idx="1"/>
          </p:cNvCxnSpPr>
          <p:nvPr/>
        </p:nvCxnSpPr>
        <p:spPr>
          <a:xfrm flipH="1">
            <a:off x="3004458" y="2486173"/>
            <a:ext cx="1021486" cy="115971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7A3E726-1852-4263-AAEF-66103EB64FF8}"/>
              </a:ext>
            </a:extLst>
          </p:cNvPr>
          <p:cNvSpPr/>
          <p:nvPr/>
        </p:nvSpPr>
        <p:spPr>
          <a:xfrm>
            <a:off x="2360023" y="1637211"/>
            <a:ext cx="644435" cy="369332"/>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5" name="Rectangle 24">
            <a:extLst>
              <a:ext uri="{FF2B5EF4-FFF2-40B4-BE49-F238E27FC236}">
                <a16:creationId xmlns:a16="http://schemas.microsoft.com/office/drawing/2014/main" id="{1FCEEDC8-30BA-4769-82EF-F1504E9718DF}"/>
              </a:ext>
            </a:extLst>
          </p:cNvPr>
          <p:cNvSpPr/>
          <p:nvPr/>
        </p:nvSpPr>
        <p:spPr>
          <a:xfrm>
            <a:off x="2357303" y="1974277"/>
            <a:ext cx="644435" cy="369332"/>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6" name="Rectangle 25">
            <a:extLst>
              <a:ext uri="{FF2B5EF4-FFF2-40B4-BE49-F238E27FC236}">
                <a16:creationId xmlns:a16="http://schemas.microsoft.com/office/drawing/2014/main" id="{AB599B30-F9FD-4785-A01D-A765A590CC72}"/>
              </a:ext>
            </a:extLst>
          </p:cNvPr>
          <p:cNvSpPr/>
          <p:nvPr/>
        </p:nvSpPr>
        <p:spPr>
          <a:xfrm>
            <a:off x="2373087" y="3039562"/>
            <a:ext cx="644435" cy="369332"/>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7" name="Rectangle 26">
            <a:extLst>
              <a:ext uri="{FF2B5EF4-FFF2-40B4-BE49-F238E27FC236}">
                <a16:creationId xmlns:a16="http://schemas.microsoft.com/office/drawing/2014/main" id="{16314D85-B4DF-4607-8977-1056661330A7}"/>
              </a:ext>
            </a:extLst>
          </p:cNvPr>
          <p:cNvSpPr/>
          <p:nvPr/>
        </p:nvSpPr>
        <p:spPr>
          <a:xfrm>
            <a:off x="2370367" y="3376628"/>
            <a:ext cx="644435" cy="369332"/>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383575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595450" y="13271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3582489" y="661927"/>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11" name="TextBox 10">
            <a:extLst>
              <a:ext uri="{FF2B5EF4-FFF2-40B4-BE49-F238E27FC236}">
                <a16:creationId xmlns:a16="http://schemas.microsoft.com/office/drawing/2014/main" id="{7E653258-579C-4F01-BE8D-92F0D3E08FDB}"/>
              </a:ext>
            </a:extLst>
          </p:cNvPr>
          <p:cNvSpPr txBox="1"/>
          <p:nvPr/>
        </p:nvSpPr>
        <p:spPr>
          <a:xfrm>
            <a:off x="3805646" y="1041677"/>
            <a:ext cx="2441053" cy="369332"/>
          </a:xfrm>
          <a:prstGeom prst="rect">
            <a:avLst/>
          </a:prstGeom>
          <a:noFill/>
        </p:spPr>
        <p:txBody>
          <a:bodyPr wrap="none" rtlCol="0">
            <a:spAutoFit/>
          </a:bodyPr>
          <a:lstStyle/>
          <a:p>
            <a:r>
              <a:rPr lang="en-NZ" dirty="0">
                <a:solidFill>
                  <a:schemeClr val="bg1"/>
                </a:solidFill>
              </a:rPr>
              <a:t>The first/original leaf is  </a:t>
            </a:r>
          </a:p>
        </p:txBody>
      </p:sp>
      <p:sp>
        <p:nvSpPr>
          <p:cNvPr id="12" name="Rectangle 11">
            <a:extLst>
              <a:ext uri="{FF2B5EF4-FFF2-40B4-BE49-F238E27FC236}">
                <a16:creationId xmlns:a16="http://schemas.microsoft.com/office/drawing/2014/main" id="{86C55C16-C492-4E6E-BED7-C31CD0A49DDF}"/>
              </a:ext>
            </a:extLst>
          </p:cNvPr>
          <p:cNvSpPr/>
          <p:nvPr/>
        </p:nvSpPr>
        <p:spPr>
          <a:xfrm>
            <a:off x="6356351" y="1087005"/>
            <a:ext cx="1890666"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Log(odds) = 0.69</a:t>
            </a:r>
          </a:p>
        </p:txBody>
      </p:sp>
      <p:sp>
        <p:nvSpPr>
          <p:cNvPr id="8" name="TextBox 7">
            <a:extLst>
              <a:ext uri="{FF2B5EF4-FFF2-40B4-BE49-F238E27FC236}">
                <a16:creationId xmlns:a16="http://schemas.microsoft.com/office/drawing/2014/main" id="{6449AE94-7710-446D-97C3-326A5D4BE3FC}"/>
              </a:ext>
            </a:extLst>
          </p:cNvPr>
          <p:cNvSpPr txBox="1"/>
          <p:nvPr/>
        </p:nvSpPr>
        <p:spPr>
          <a:xfrm>
            <a:off x="3582489" y="1419718"/>
            <a:ext cx="5899051" cy="369332"/>
          </a:xfrm>
          <a:prstGeom prst="rect">
            <a:avLst/>
          </a:prstGeom>
          <a:noFill/>
        </p:spPr>
        <p:txBody>
          <a:bodyPr wrap="none" rtlCol="0">
            <a:spAutoFit/>
          </a:bodyPr>
          <a:lstStyle/>
          <a:p>
            <a:r>
              <a:rPr lang="en-NZ" dirty="0">
                <a:solidFill>
                  <a:schemeClr val="bg1"/>
                </a:solidFill>
              </a:rPr>
              <a:t>Step 2: Create “probability” and use it to do the classification</a:t>
            </a:r>
          </a:p>
        </p:txBody>
      </p:sp>
      <p:sp>
        <p:nvSpPr>
          <p:cNvPr id="10" name="TextBox 9">
            <a:extLst>
              <a:ext uri="{FF2B5EF4-FFF2-40B4-BE49-F238E27FC236}">
                <a16:creationId xmlns:a16="http://schemas.microsoft.com/office/drawing/2014/main" id="{6272B348-6296-4D92-A7A9-C3E1790A1778}"/>
              </a:ext>
            </a:extLst>
          </p:cNvPr>
          <p:cNvSpPr txBox="1"/>
          <p:nvPr/>
        </p:nvSpPr>
        <p:spPr>
          <a:xfrm>
            <a:off x="3866606" y="1752353"/>
            <a:ext cx="6096000" cy="369332"/>
          </a:xfrm>
          <a:prstGeom prst="rect">
            <a:avLst/>
          </a:prstGeom>
          <a:noFill/>
        </p:spPr>
        <p:txBody>
          <a:bodyPr wrap="square">
            <a:spAutoFit/>
          </a:bodyPr>
          <a:lstStyle/>
          <a:p>
            <a:r>
              <a:rPr lang="en-NZ" dirty="0">
                <a:solidFill>
                  <a:schemeClr val="bg1"/>
                </a:solidFill>
              </a:rPr>
              <a:t>The probability is estimated by the “Logistic Function”, which is</a:t>
            </a:r>
            <a:endParaRPr lang="en-NZ"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2CADA4D-8F92-4BA8-887B-DEB965F82731}"/>
                  </a:ext>
                </a:extLst>
              </p:cNvPr>
              <p:cNvSpPr txBox="1"/>
              <p:nvPr/>
            </p:nvSpPr>
            <p:spPr>
              <a:xfrm>
                <a:off x="4025944" y="2196638"/>
                <a:ext cx="5061129" cy="5790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NZ" i="1">
                              <a:solidFill>
                                <a:schemeClr val="bg1"/>
                              </a:solidFill>
                              <a:latin typeface="Cambria Math" panose="02040503050406030204" pitchFamily="18" charset="0"/>
                            </a:rPr>
                          </m:ctrlPr>
                        </m:sSubPr>
                        <m:e>
                          <m:r>
                            <a:rPr lang="en-NZ" i="1">
                              <a:solidFill>
                                <a:schemeClr val="bg1"/>
                              </a:solidFill>
                              <a:latin typeface="Cambria Math" panose="02040503050406030204" pitchFamily="18" charset="0"/>
                            </a:rPr>
                            <m:t>𝑃𝑟𝑜𝑏𝑎𝑏𝑖𝑙𝑖𝑡𝑦</m:t>
                          </m:r>
                        </m:e>
                        <m:sub>
                          <m:r>
                            <a:rPr lang="en-NZ" i="1">
                              <a:solidFill>
                                <a:schemeClr val="bg1"/>
                              </a:solidFill>
                              <a:latin typeface="Cambria Math" panose="02040503050406030204" pitchFamily="18" charset="0"/>
                            </a:rPr>
                            <m:t>𝑌𝑒𝑠</m:t>
                          </m:r>
                        </m:sub>
                      </m:sSub>
                      <m:r>
                        <a:rPr lang="en-NZ" b="0" i="1" smtClean="0">
                          <a:solidFill>
                            <a:schemeClr val="bg1"/>
                          </a:solidFill>
                          <a:latin typeface="Cambria Math" panose="02040503050406030204" pitchFamily="18" charset="0"/>
                        </a:rPr>
                        <m:t>=</m:t>
                      </m:r>
                      <m:f>
                        <m:fPr>
                          <m:ctrlPr>
                            <a:rPr lang="en-NZ" b="0" i="1" smtClean="0">
                              <a:solidFill>
                                <a:schemeClr val="bg1"/>
                              </a:solidFill>
                              <a:latin typeface="Cambria Math" panose="02040503050406030204" pitchFamily="18" charset="0"/>
                            </a:rPr>
                          </m:ctrlPr>
                        </m:fPr>
                        <m:num>
                          <m:sSup>
                            <m:sSupPr>
                              <m:ctrlPr>
                                <a:rPr lang="en-NZ" b="0" i="1" smtClean="0">
                                  <a:solidFill>
                                    <a:schemeClr val="bg1"/>
                                  </a:solidFill>
                                  <a:latin typeface="Cambria Math" panose="02040503050406030204" pitchFamily="18" charset="0"/>
                                </a:rPr>
                              </m:ctrlPr>
                            </m:sSupPr>
                            <m:e>
                              <m:r>
                                <a:rPr lang="en-NZ" b="0" i="1" smtClean="0">
                                  <a:solidFill>
                                    <a:schemeClr val="bg1"/>
                                  </a:solidFill>
                                  <a:latin typeface="Cambria Math" panose="02040503050406030204" pitchFamily="18" charset="0"/>
                                </a:rPr>
                                <m:t>𝑒</m:t>
                              </m:r>
                            </m:e>
                            <m:sup>
                              <m:r>
                                <m:rPr>
                                  <m:sty m:val="p"/>
                                </m:rPr>
                                <a:rPr lang="en-NZ" b="0" i="0" smtClean="0">
                                  <a:solidFill>
                                    <a:schemeClr val="bg1"/>
                                  </a:solidFill>
                                  <a:latin typeface="Cambria Math" panose="02040503050406030204" pitchFamily="18" charset="0"/>
                                </a:rPr>
                                <m:t>log</m:t>
                              </m:r>
                              <m:r>
                                <a:rPr lang="en-NZ" b="0" i="1" smtClean="0">
                                  <a:solidFill>
                                    <a:schemeClr val="bg1"/>
                                  </a:solidFill>
                                  <a:latin typeface="Cambria Math" panose="02040503050406030204" pitchFamily="18" charset="0"/>
                                </a:rPr>
                                <m:t>⁡(</m:t>
                              </m:r>
                              <m:r>
                                <a:rPr lang="en-NZ" b="0" i="1" smtClean="0">
                                  <a:solidFill>
                                    <a:schemeClr val="bg1"/>
                                  </a:solidFill>
                                  <a:latin typeface="Cambria Math" panose="02040503050406030204" pitchFamily="18" charset="0"/>
                                </a:rPr>
                                <m:t>𝑜𝑑𝑑𝑠</m:t>
                              </m:r>
                              <m:r>
                                <a:rPr lang="en-NZ" b="0" i="1" smtClean="0">
                                  <a:solidFill>
                                    <a:schemeClr val="bg1"/>
                                  </a:solidFill>
                                  <a:latin typeface="Cambria Math" panose="02040503050406030204" pitchFamily="18" charset="0"/>
                                </a:rPr>
                                <m:t>)</m:t>
                              </m:r>
                            </m:sup>
                          </m:sSup>
                        </m:num>
                        <m:den>
                          <m:r>
                            <a:rPr lang="en-NZ" b="0" i="1" smtClean="0">
                              <a:solidFill>
                                <a:schemeClr val="bg1"/>
                              </a:solidFill>
                              <a:latin typeface="Cambria Math" panose="02040503050406030204" pitchFamily="18" charset="0"/>
                            </a:rPr>
                            <m:t>1+</m:t>
                          </m:r>
                          <m:sSup>
                            <m:sSupPr>
                              <m:ctrlPr>
                                <a:rPr lang="en-NZ" i="1">
                                  <a:solidFill>
                                    <a:schemeClr val="bg1"/>
                                  </a:solidFill>
                                  <a:latin typeface="Cambria Math" panose="02040503050406030204" pitchFamily="18" charset="0"/>
                                </a:rPr>
                              </m:ctrlPr>
                            </m:sSupPr>
                            <m:e>
                              <m:r>
                                <a:rPr lang="en-NZ" i="1">
                                  <a:solidFill>
                                    <a:schemeClr val="bg1"/>
                                  </a:solidFill>
                                  <a:latin typeface="Cambria Math" panose="02040503050406030204" pitchFamily="18" charset="0"/>
                                </a:rPr>
                                <m:t>𝑒</m:t>
                              </m:r>
                            </m:e>
                            <m:sup>
                              <m:r>
                                <m:rPr>
                                  <m:sty m:val="p"/>
                                </m:rPr>
                                <a:rPr lang="en-NZ">
                                  <a:solidFill>
                                    <a:schemeClr val="bg1"/>
                                  </a:solidFill>
                                  <a:latin typeface="Cambria Math" panose="02040503050406030204" pitchFamily="18" charset="0"/>
                                </a:rPr>
                                <m:t>log</m:t>
                              </m:r>
                              <m:r>
                                <a:rPr lang="en-NZ" i="1">
                                  <a:solidFill>
                                    <a:schemeClr val="bg1"/>
                                  </a:solidFill>
                                  <a:latin typeface="Cambria Math" panose="02040503050406030204" pitchFamily="18" charset="0"/>
                                </a:rPr>
                                <m:t>⁡(</m:t>
                              </m:r>
                              <m:r>
                                <a:rPr lang="en-NZ" i="1">
                                  <a:solidFill>
                                    <a:schemeClr val="bg1"/>
                                  </a:solidFill>
                                  <a:latin typeface="Cambria Math" panose="02040503050406030204" pitchFamily="18" charset="0"/>
                                </a:rPr>
                                <m:t>𝑜𝑑𝑑𝑠</m:t>
                              </m:r>
                              <m:r>
                                <a:rPr lang="en-NZ" i="1">
                                  <a:solidFill>
                                    <a:schemeClr val="bg1"/>
                                  </a:solidFill>
                                  <a:latin typeface="Cambria Math" panose="02040503050406030204" pitchFamily="18" charset="0"/>
                                </a:rPr>
                                <m:t>)</m:t>
                              </m:r>
                            </m:sup>
                          </m:sSup>
                        </m:den>
                      </m:f>
                      <m:r>
                        <a:rPr lang="en-NZ" b="0" i="1" smtClean="0">
                          <a:solidFill>
                            <a:schemeClr val="bg1"/>
                          </a:solidFill>
                          <a:latin typeface="Cambria Math" panose="02040503050406030204" pitchFamily="18" charset="0"/>
                        </a:rPr>
                        <m:t>=</m:t>
                      </m:r>
                      <m:f>
                        <m:fPr>
                          <m:ctrlPr>
                            <a:rPr lang="en-NZ" i="1">
                              <a:solidFill>
                                <a:schemeClr val="bg1"/>
                              </a:solidFill>
                              <a:latin typeface="Cambria Math" panose="02040503050406030204" pitchFamily="18" charset="0"/>
                            </a:rPr>
                          </m:ctrlPr>
                        </m:fPr>
                        <m:num>
                          <m:sSup>
                            <m:sSupPr>
                              <m:ctrlPr>
                                <a:rPr lang="en-NZ" i="1">
                                  <a:solidFill>
                                    <a:schemeClr val="bg1"/>
                                  </a:solidFill>
                                  <a:latin typeface="Cambria Math" panose="02040503050406030204" pitchFamily="18" charset="0"/>
                                </a:rPr>
                              </m:ctrlPr>
                            </m:sSupPr>
                            <m:e>
                              <m:r>
                                <a:rPr lang="en-NZ" i="1">
                                  <a:solidFill>
                                    <a:schemeClr val="bg1"/>
                                  </a:solidFill>
                                  <a:latin typeface="Cambria Math" panose="02040503050406030204" pitchFamily="18" charset="0"/>
                                </a:rPr>
                                <m:t>𝑒</m:t>
                              </m:r>
                            </m:e>
                            <m:sup>
                              <m:r>
                                <a:rPr lang="en-NZ" b="0" i="1" smtClean="0">
                                  <a:solidFill>
                                    <a:schemeClr val="bg1"/>
                                  </a:solidFill>
                                  <a:latin typeface="Cambria Math" panose="02040503050406030204" pitchFamily="18" charset="0"/>
                                </a:rPr>
                                <m:t>0.69</m:t>
                              </m:r>
                            </m:sup>
                          </m:sSup>
                        </m:num>
                        <m:den>
                          <m:r>
                            <a:rPr lang="en-NZ" i="1">
                              <a:solidFill>
                                <a:schemeClr val="bg1"/>
                              </a:solidFill>
                              <a:latin typeface="Cambria Math" panose="02040503050406030204" pitchFamily="18" charset="0"/>
                            </a:rPr>
                            <m:t>1+</m:t>
                          </m:r>
                          <m:sSup>
                            <m:sSupPr>
                              <m:ctrlPr>
                                <a:rPr lang="en-NZ" i="1">
                                  <a:solidFill>
                                    <a:schemeClr val="bg1"/>
                                  </a:solidFill>
                                  <a:latin typeface="Cambria Math" panose="02040503050406030204" pitchFamily="18" charset="0"/>
                                </a:rPr>
                              </m:ctrlPr>
                            </m:sSupPr>
                            <m:e>
                              <m:r>
                                <a:rPr lang="en-NZ" i="1">
                                  <a:solidFill>
                                    <a:schemeClr val="bg1"/>
                                  </a:solidFill>
                                  <a:latin typeface="Cambria Math" panose="02040503050406030204" pitchFamily="18" charset="0"/>
                                </a:rPr>
                                <m:t>𝑒</m:t>
                              </m:r>
                            </m:e>
                            <m:sup>
                              <m:r>
                                <a:rPr lang="en-NZ" b="0" i="1" smtClean="0">
                                  <a:solidFill>
                                    <a:schemeClr val="bg1"/>
                                  </a:solidFill>
                                  <a:latin typeface="Cambria Math" panose="02040503050406030204" pitchFamily="18" charset="0"/>
                                </a:rPr>
                                <m:t>0.69</m:t>
                              </m:r>
                            </m:sup>
                          </m:sSup>
                        </m:den>
                      </m:f>
                      <m:r>
                        <a:rPr lang="en-NZ" b="0" i="1" smtClean="0">
                          <a:solidFill>
                            <a:schemeClr val="bg1"/>
                          </a:solidFill>
                          <a:latin typeface="Cambria Math" panose="02040503050406030204" pitchFamily="18" charset="0"/>
                        </a:rPr>
                        <m:t>=0.67</m:t>
                      </m:r>
                    </m:oMath>
                  </m:oMathPara>
                </a14:m>
                <a:endParaRPr lang="en-NZ" dirty="0">
                  <a:solidFill>
                    <a:schemeClr val="bg1"/>
                  </a:solidFill>
                </a:endParaRPr>
              </a:p>
            </p:txBody>
          </p:sp>
        </mc:Choice>
        <mc:Fallback xmlns="">
          <p:sp>
            <p:nvSpPr>
              <p:cNvPr id="7" name="TextBox 6">
                <a:extLst>
                  <a:ext uri="{FF2B5EF4-FFF2-40B4-BE49-F238E27FC236}">
                    <a16:creationId xmlns:a16="http://schemas.microsoft.com/office/drawing/2014/main" id="{32CADA4D-8F92-4BA8-887B-DEB965F82731}"/>
                  </a:ext>
                </a:extLst>
              </p:cNvPr>
              <p:cNvSpPr txBox="1">
                <a:spLocks noRot="1" noChangeAspect="1" noMove="1" noResize="1" noEditPoints="1" noAdjustHandles="1" noChangeArrowheads="1" noChangeShapeType="1" noTextEdit="1"/>
              </p:cNvSpPr>
              <p:nvPr/>
            </p:nvSpPr>
            <p:spPr>
              <a:xfrm>
                <a:off x="4025944" y="2196638"/>
                <a:ext cx="5061129" cy="579069"/>
              </a:xfrm>
              <a:prstGeom prst="rect">
                <a:avLst/>
              </a:prstGeom>
              <a:blipFill>
                <a:blip r:embed="rId3"/>
                <a:stretch>
                  <a:fillRect/>
                </a:stretch>
              </a:blipFill>
            </p:spPr>
            <p:txBody>
              <a:bodyPr/>
              <a:lstStyle/>
              <a:p>
                <a:r>
                  <a:rPr lang="en-NZ">
                    <a:noFill/>
                  </a:rPr>
                  <a:t> </a:t>
                </a:r>
              </a:p>
            </p:txBody>
          </p:sp>
        </mc:Fallback>
      </mc:AlternateContent>
      <p:sp>
        <p:nvSpPr>
          <p:cNvPr id="15" name="TextBox 14">
            <a:extLst>
              <a:ext uri="{FF2B5EF4-FFF2-40B4-BE49-F238E27FC236}">
                <a16:creationId xmlns:a16="http://schemas.microsoft.com/office/drawing/2014/main" id="{F3A1DA15-8FE2-41CA-B0C9-E7E6EA2E3FF5}"/>
              </a:ext>
            </a:extLst>
          </p:cNvPr>
          <p:cNvSpPr txBox="1"/>
          <p:nvPr/>
        </p:nvSpPr>
        <p:spPr>
          <a:xfrm>
            <a:off x="3866606" y="2842779"/>
            <a:ext cx="6096000" cy="369332"/>
          </a:xfrm>
          <a:prstGeom prst="rect">
            <a:avLst/>
          </a:prstGeom>
          <a:noFill/>
        </p:spPr>
        <p:txBody>
          <a:bodyPr wrap="square">
            <a:spAutoFit/>
          </a:bodyPr>
          <a:lstStyle/>
          <a:p>
            <a:r>
              <a:rPr lang="en-NZ" dirty="0">
                <a:solidFill>
                  <a:schemeClr val="bg1"/>
                </a:solidFill>
              </a:rPr>
              <a:t>So we got </a:t>
            </a:r>
            <a:r>
              <a:rPr lang="en-NZ" dirty="0">
                <a:highlight>
                  <a:srgbClr val="FFFF00"/>
                </a:highlight>
              </a:rPr>
              <a:t>0.67</a:t>
            </a:r>
            <a:r>
              <a:rPr lang="en-NZ" dirty="0"/>
              <a:t> </a:t>
            </a:r>
            <a:r>
              <a:rPr lang="en-NZ" dirty="0">
                <a:solidFill>
                  <a:schemeClr val="bg1"/>
                </a:solidFill>
              </a:rPr>
              <a:t>as the probability of “loving Troll2” (or “Yes”)</a:t>
            </a:r>
            <a:endParaRPr lang="en-NZ" dirty="0"/>
          </a:p>
        </p:txBody>
      </p:sp>
      <p:cxnSp>
        <p:nvCxnSpPr>
          <p:cNvPr id="6" name="Straight Arrow Connector 5">
            <a:extLst>
              <a:ext uri="{FF2B5EF4-FFF2-40B4-BE49-F238E27FC236}">
                <a16:creationId xmlns:a16="http://schemas.microsoft.com/office/drawing/2014/main" id="{A3B26FF3-3BDD-4B3D-9FCD-438A2ABF0934}"/>
              </a:ext>
            </a:extLst>
          </p:cNvPr>
          <p:cNvCxnSpPr>
            <a:cxnSpLocks/>
            <a:stCxn id="7" idx="1"/>
          </p:cNvCxnSpPr>
          <p:nvPr/>
        </p:nvCxnSpPr>
        <p:spPr>
          <a:xfrm flipH="1" flipV="1">
            <a:off x="3004458" y="1789050"/>
            <a:ext cx="1021486" cy="697123"/>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22CF41E-1CC0-434F-AF73-2EB8DFFF45D1}"/>
              </a:ext>
            </a:extLst>
          </p:cNvPr>
          <p:cNvCxnSpPr>
            <a:cxnSpLocks/>
            <a:stCxn id="7" idx="1"/>
          </p:cNvCxnSpPr>
          <p:nvPr/>
        </p:nvCxnSpPr>
        <p:spPr>
          <a:xfrm flipH="1" flipV="1">
            <a:off x="3004458" y="2196638"/>
            <a:ext cx="1021486" cy="289535"/>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0686557-759A-4EC4-8830-583ABC0D20FD}"/>
              </a:ext>
            </a:extLst>
          </p:cNvPr>
          <p:cNvCxnSpPr>
            <a:cxnSpLocks/>
            <a:stCxn id="7" idx="1"/>
          </p:cNvCxnSpPr>
          <p:nvPr/>
        </p:nvCxnSpPr>
        <p:spPr>
          <a:xfrm flipH="1">
            <a:off x="3004458" y="2486173"/>
            <a:ext cx="1021486" cy="725938"/>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42946A-1C12-4B4E-B9AE-36F9C920F530}"/>
              </a:ext>
            </a:extLst>
          </p:cNvPr>
          <p:cNvCxnSpPr>
            <a:cxnSpLocks/>
            <a:stCxn id="7" idx="1"/>
          </p:cNvCxnSpPr>
          <p:nvPr/>
        </p:nvCxnSpPr>
        <p:spPr>
          <a:xfrm flipH="1">
            <a:off x="3004458" y="2486173"/>
            <a:ext cx="1021486" cy="115971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7A3E726-1852-4263-AAEF-66103EB64FF8}"/>
              </a:ext>
            </a:extLst>
          </p:cNvPr>
          <p:cNvSpPr/>
          <p:nvPr/>
        </p:nvSpPr>
        <p:spPr>
          <a:xfrm>
            <a:off x="2360023" y="1637211"/>
            <a:ext cx="644435" cy="369332"/>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5" name="Rectangle 24">
            <a:extLst>
              <a:ext uri="{FF2B5EF4-FFF2-40B4-BE49-F238E27FC236}">
                <a16:creationId xmlns:a16="http://schemas.microsoft.com/office/drawing/2014/main" id="{1FCEEDC8-30BA-4769-82EF-F1504E9718DF}"/>
              </a:ext>
            </a:extLst>
          </p:cNvPr>
          <p:cNvSpPr/>
          <p:nvPr/>
        </p:nvSpPr>
        <p:spPr>
          <a:xfrm>
            <a:off x="2357303" y="1974277"/>
            <a:ext cx="644435" cy="369332"/>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6" name="Rectangle 25">
            <a:extLst>
              <a:ext uri="{FF2B5EF4-FFF2-40B4-BE49-F238E27FC236}">
                <a16:creationId xmlns:a16="http://schemas.microsoft.com/office/drawing/2014/main" id="{AB599B30-F9FD-4785-A01D-A765A590CC72}"/>
              </a:ext>
            </a:extLst>
          </p:cNvPr>
          <p:cNvSpPr/>
          <p:nvPr/>
        </p:nvSpPr>
        <p:spPr>
          <a:xfrm>
            <a:off x="2373087" y="3039562"/>
            <a:ext cx="644435" cy="369332"/>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7" name="Rectangle 26">
            <a:extLst>
              <a:ext uri="{FF2B5EF4-FFF2-40B4-BE49-F238E27FC236}">
                <a16:creationId xmlns:a16="http://schemas.microsoft.com/office/drawing/2014/main" id="{16314D85-B4DF-4607-8977-1056661330A7}"/>
              </a:ext>
            </a:extLst>
          </p:cNvPr>
          <p:cNvSpPr/>
          <p:nvPr/>
        </p:nvSpPr>
        <p:spPr>
          <a:xfrm>
            <a:off x="2370367" y="3376628"/>
            <a:ext cx="644435" cy="369332"/>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TextBox 4">
            <a:extLst>
              <a:ext uri="{FF2B5EF4-FFF2-40B4-BE49-F238E27FC236}">
                <a16:creationId xmlns:a16="http://schemas.microsoft.com/office/drawing/2014/main" id="{98FA6F2E-71D3-4626-B51D-7CE6A69F47B9}"/>
              </a:ext>
            </a:extLst>
          </p:cNvPr>
          <p:cNvSpPr txBox="1"/>
          <p:nvPr/>
        </p:nvSpPr>
        <p:spPr>
          <a:xfrm>
            <a:off x="2647406" y="3429000"/>
            <a:ext cx="2316480" cy="1200329"/>
          </a:xfrm>
          <a:prstGeom prst="rect">
            <a:avLst/>
          </a:prstGeom>
          <a:solidFill>
            <a:srgbClr val="92D050"/>
          </a:solidFill>
        </p:spPr>
        <p:txBody>
          <a:bodyPr wrap="square" rtlCol="0">
            <a:spAutoFit/>
          </a:bodyPr>
          <a:lstStyle/>
          <a:p>
            <a:r>
              <a:rPr lang="en-NZ" dirty="0"/>
              <a:t>Normally, the probability of “Yes” can be calculated as 4/6 = 0.67</a:t>
            </a:r>
          </a:p>
        </p:txBody>
      </p:sp>
      <p:sp>
        <p:nvSpPr>
          <p:cNvPr id="9" name="Arrow: Right 8">
            <a:extLst>
              <a:ext uri="{FF2B5EF4-FFF2-40B4-BE49-F238E27FC236}">
                <a16:creationId xmlns:a16="http://schemas.microsoft.com/office/drawing/2014/main" id="{9CD74288-6A82-468F-A83A-8DFE6BA34DD5}"/>
              </a:ext>
            </a:extLst>
          </p:cNvPr>
          <p:cNvSpPr/>
          <p:nvPr/>
        </p:nvSpPr>
        <p:spPr>
          <a:xfrm rot="17995794">
            <a:off x="4770292" y="3240914"/>
            <a:ext cx="334558" cy="2699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979771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595450" y="13271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3582489" y="661927"/>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11" name="TextBox 10">
            <a:extLst>
              <a:ext uri="{FF2B5EF4-FFF2-40B4-BE49-F238E27FC236}">
                <a16:creationId xmlns:a16="http://schemas.microsoft.com/office/drawing/2014/main" id="{7E653258-579C-4F01-BE8D-92F0D3E08FDB}"/>
              </a:ext>
            </a:extLst>
          </p:cNvPr>
          <p:cNvSpPr txBox="1"/>
          <p:nvPr/>
        </p:nvSpPr>
        <p:spPr>
          <a:xfrm>
            <a:off x="3805646" y="1041677"/>
            <a:ext cx="2441053" cy="369332"/>
          </a:xfrm>
          <a:prstGeom prst="rect">
            <a:avLst/>
          </a:prstGeom>
          <a:noFill/>
        </p:spPr>
        <p:txBody>
          <a:bodyPr wrap="none" rtlCol="0">
            <a:spAutoFit/>
          </a:bodyPr>
          <a:lstStyle/>
          <a:p>
            <a:r>
              <a:rPr lang="en-NZ" dirty="0">
                <a:solidFill>
                  <a:schemeClr val="bg1"/>
                </a:solidFill>
              </a:rPr>
              <a:t>The first/original leaf is  </a:t>
            </a:r>
          </a:p>
        </p:txBody>
      </p:sp>
      <p:sp>
        <p:nvSpPr>
          <p:cNvPr id="12" name="Rectangle 11">
            <a:extLst>
              <a:ext uri="{FF2B5EF4-FFF2-40B4-BE49-F238E27FC236}">
                <a16:creationId xmlns:a16="http://schemas.microsoft.com/office/drawing/2014/main" id="{86C55C16-C492-4E6E-BED7-C31CD0A49DDF}"/>
              </a:ext>
            </a:extLst>
          </p:cNvPr>
          <p:cNvSpPr/>
          <p:nvPr/>
        </p:nvSpPr>
        <p:spPr>
          <a:xfrm>
            <a:off x="6356351" y="1087005"/>
            <a:ext cx="1890666"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Log(odds) = 0.69</a:t>
            </a:r>
          </a:p>
        </p:txBody>
      </p:sp>
      <p:sp>
        <p:nvSpPr>
          <p:cNvPr id="8" name="TextBox 7">
            <a:extLst>
              <a:ext uri="{FF2B5EF4-FFF2-40B4-BE49-F238E27FC236}">
                <a16:creationId xmlns:a16="http://schemas.microsoft.com/office/drawing/2014/main" id="{6449AE94-7710-446D-97C3-326A5D4BE3FC}"/>
              </a:ext>
            </a:extLst>
          </p:cNvPr>
          <p:cNvSpPr txBox="1"/>
          <p:nvPr/>
        </p:nvSpPr>
        <p:spPr>
          <a:xfrm>
            <a:off x="3582489" y="1419718"/>
            <a:ext cx="5899051" cy="369332"/>
          </a:xfrm>
          <a:prstGeom prst="rect">
            <a:avLst/>
          </a:prstGeom>
          <a:noFill/>
        </p:spPr>
        <p:txBody>
          <a:bodyPr wrap="none" rtlCol="0">
            <a:spAutoFit/>
          </a:bodyPr>
          <a:lstStyle/>
          <a:p>
            <a:r>
              <a:rPr lang="en-NZ" dirty="0">
                <a:solidFill>
                  <a:schemeClr val="bg1"/>
                </a:solidFill>
              </a:rPr>
              <a:t>Step 2: Create “probability” and use it to do the classification</a:t>
            </a:r>
          </a:p>
        </p:txBody>
      </p:sp>
      <p:sp>
        <p:nvSpPr>
          <p:cNvPr id="10" name="TextBox 9">
            <a:extLst>
              <a:ext uri="{FF2B5EF4-FFF2-40B4-BE49-F238E27FC236}">
                <a16:creationId xmlns:a16="http://schemas.microsoft.com/office/drawing/2014/main" id="{6272B348-6296-4D92-A7A9-C3E1790A1778}"/>
              </a:ext>
            </a:extLst>
          </p:cNvPr>
          <p:cNvSpPr txBox="1"/>
          <p:nvPr/>
        </p:nvSpPr>
        <p:spPr>
          <a:xfrm>
            <a:off x="3866606" y="1752353"/>
            <a:ext cx="6096000" cy="369332"/>
          </a:xfrm>
          <a:prstGeom prst="rect">
            <a:avLst/>
          </a:prstGeom>
          <a:noFill/>
        </p:spPr>
        <p:txBody>
          <a:bodyPr wrap="square">
            <a:spAutoFit/>
          </a:bodyPr>
          <a:lstStyle/>
          <a:p>
            <a:r>
              <a:rPr lang="en-NZ" dirty="0">
                <a:solidFill>
                  <a:schemeClr val="bg1"/>
                </a:solidFill>
              </a:rPr>
              <a:t>The probability is estimated by the “Logistic Function”, which is</a:t>
            </a:r>
            <a:endParaRPr lang="en-NZ"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2CADA4D-8F92-4BA8-887B-DEB965F82731}"/>
                  </a:ext>
                </a:extLst>
              </p:cNvPr>
              <p:cNvSpPr txBox="1"/>
              <p:nvPr/>
            </p:nvSpPr>
            <p:spPr>
              <a:xfrm>
                <a:off x="4025944" y="2196638"/>
                <a:ext cx="5061129" cy="5790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NZ" i="1">
                              <a:solidFill>
                                <a:schemeClr val="bg1"/>
                              </a:solidFill>
                              <a:latin typeface="Cambria Math" panose="02040503050406030204" pitchFamily="18" charset="0"/>
                            </a:rPr>
                          </m:ctrlPr>
                        </m:sSubPr>
                        <m:e>
                          <m:r>
                            <a:rPr lang="en-NZ" i="1">
                              <a:solidFill>
                                <a:schemeClr val="bg1"/>
                              </a:solidFill>
                              <a:latin typeface="Cambria Math" panose="02040503050406030204" pitchFamily="18" charset="0"/>
                            </a:rPr>
                            <m:t>𝑃𝑟𝑜𝑏𝑎𝑏𝑖𝑙𝑖𝑡𝑦</m:t>
                          </m:r>
                        </m:e>
                        <m:sub>
                          <m:r>
                            <a:rPr lang="en-NZ" i="1">
                              <a:solidFill>
                                <a:schemeClr val="bg1"/>
                              </a:solidFill>
                              <a:latin typeface="Cambria Math" panose="02040503050406030204" pitchFamily="18" charset="0"/>
                            </a:rPr>
                            <m:t>𝑌𝑒𝑠</m:t>
                          </m:r>
                        </m:sub>
                      </m:sSub>
                      <m:r>
                        <a:rPr lang="en-NZ" b="0" i="1" smtClean="0">
                          <a:solidFill>
                            <a:schemeClr val="bg1"/>
                          </a:solidFill>
                          <a:latin typeface="Cambria Math" panose="02040503050406030204" pitchFamily="18" charset="0"/>
                        </a:rPr>
                        <m:t>=</m:t>
                      </m:r>
                      <m:f>
                        <m:fPr>
                          <m:ctrlPr>
                            <a:rPr lang="en-NZ" b="0" i="1" smtClean="0">
                              <a:solidFill>
                                <a:schemeClr val="bg1"/>
                              </a:solidFill>
                              <a:latin typeface="Cambria Math" panose="02040503050406030204" pitchFamily="18" charset="0"/>
                            </a:rPr>
                          </m:ctrlPr>
                        </m:fPr>
                        <m:num>
                          <m:sSup>
                            <m:sSupPr>
                              <m:ctrlPr>
                                <a:rPr lang="en-NZ" b="0" i="1" smtClean="0">
                                  <a:solidFill>
                                    <a:schemeClr val="bg1"/>
                                  </a:solidFill>
                                  <a:latin typeface="Cambria Math" panose="02040503050406030204" pitchFamily="18" charset="0"/>
                                </a:rPr>
                              </m:ctrlPr>
                            </m:sSupPr>
                            <m:e>
                              <m:r>
                                <a:rPr lang="en-NZ" b="0" i="1" smtClean="0">
                                  <a:solidFill>
                                    <a:schemeClr val="bg1"/>
                                  </a:solidFill>
                                  <a:latin typeface="Cambria Math" panose="02040503050406030204" pitchFamily="18" charset="0"/>
                                </a:rPr>
                                <m:t>𝑒</m:t>
                              </m:r>
                            </m:e>
                            <m:sup>
                              <m:r>
                                <m:rPr>
                                  <m:sty m:val="p"/>
                                </m:rPr>
                                <a:rPr lang="en-NZ" b="0" i="0" smtClean="0">
                                  <a:solidFill>
                                    <a:schemeClr val="bg1"/>
                                  </a:solidFill>
                                  <a:latin typeface="Cambria Math" panose="02040503050406030204" pitchFamily="18" charset="0"/>
                                </a:rPr>
                                <m:t>log</m:t>
                              </m:r>
                              <m:r>
                                <a:rPr lang="en-NZ" b="0" i="1" smtClean="0">
                                  <a:solidFill>
                                    <a:schemeClr val="bg1"/>
                                  </a:solidFill>
                                  <a:latin typeface="Cambria Math" panose="02040503050406030204" pitchFamily="18" charset="0"/>
                                </a:rPr>
                                <m:t>⁡(</m:t>
                              </m:r>
                              <m:r>
                                <a:rPr lang="en-NZ" b="0" i="1" smtClean="0">
                                  <a:solidFill>
                                    <a:schemeClr val="bg1"/>
                                  </a:solidFill>
                                  <a:latin typeface="Cambria Math" panose="02040503050406030204" pitchFamily="18" charset="0"/>
                                </a:rPr>
                                <m:t>𝑜𝑑𝑑𝑠</m:t>
                              </m:r>
                              <m:r>
                                <a:rPr lang="en-NZ" b="0" i="1" smtClean="0">
                                  <a:solidFill>
                                    <a:schemeClr val="bg1"/>
                                  </a:solidFill>
                                  <a:latin typeface="Cambria Math" panose="02040503050406030204" pitchFamily="18" charset="0"/>
                                </a:rPr>
                                <m:t>)</m:t>
                              </m:r>
                            </m:sup>
                          </m:sSup>
                        </m:num>
                        <m:den>
                          <m:r>
                            <a:rPr lang="en-NZ" b="0" i="1" smtClean="0">
                              <a:solidFill>
                                <a:schemeClr val="bg1"/>
                              </a:solidFill>
                              <a:latin typeface="Cambria Math" panose="02040503050406030204" pitchFamily="18" charset="0"/>
                            </a:rPr>
                            <m:t>1+</m:t>
                          </m:r>
                          <m:sSup>
                            <m:sSupPr>
                              <m:ctrlPr>
                                <a:rPr lang="en-NZ" i="1">
                                  <a:solidFill>
                                    <a:schemeClr val="bg1"/>
                                  </a:solidFill>
                                  <a:latin typeface="Cambria Math" panose="02040503050406030204" pitchFamily="18" charset="0"/>
                                </a:rPr>
                              </m:ctrlPr>
                            </m:sSupPr>
                            <m:e>
                              <m:r>
                                <a:rPr lang="en-NZ" i="1">
                                  <a:solidFill>
                                    <a:schemeClr val="bg1"/>
                                  </a:solidFill>
                                  <a:latin typeface="Cambria Math" panose="02040503050406030204" pitchFamily="18" charset="0"/>
                                </a:rPr>
                                <m:t>𝑒</m:t>
                              </m:r>
                            </m:e>
                            <m:sup>
                              <m:r>
                                <m:rPr>
                                  <m:sty m:val="p"/>
                                </m:rPr>
                                <a:rPr lang="en-NZ">
                                  <a:solidFill>
                                    <a:schemeClr val="bg1"/>
                                  </a:solidFill>
                                  <a:latin typeface="Cambria Math" panose="02040503050406030204" pitchFamily="18" charset="0"/>
                                </a:rPr>
                                <m:t>log</m:t>
                              </m:r>
                              <m:r>
                                <a:rPr lang="en-NZ" i="1">
                                  <a:solidFill>
                                    <a:schemeClr val="bg1"/>
                                  </a:solidFill>
                                  <a:latin typeface="Cambria Math" panose="02040503050406030204" pitchFamily="18" charset="0"/>
                                </a:rPr>
                                <m:t>⁡(</m:t>
                              </m:r>
                              <m:r>
                                <a:rPr lang="en-NZ" i="1">
                                  <a:solidFill>
                                    <a:schemeClr val="bg1"/>
                                  </a:solidFill>
                                  <a:latin typeface="Cambria Math" panose="02040503050406030204" pitchFamily="18" charset="0"/>
                                </a:rPr>
                                <m:t>𝑜𝑑𝑑𝑠</m:t>
                              </m:r>
                              <m:r>
                                <a:rPr lang="en-NZ" i="1">
                                  <a:solidFill>
                                    <a:schemeClr val="bg1"/>
                                  </a:solidFill>
                                  <a:latin typeface="Cambria Math" panose="02040503050406030204" pitchFamily="18" charset="0"/>
                                </a:rPr>
                                <m:t>)</m:t>
                              </m:r>
                            </m:sup>
                          </m:sSup>
                        </m:den>
                      </m:f>
                      <m:r>
                        <a:rPr lang="en-NZ" b="0" i="1" smtClean="0">
                          <a:solidFill>
                            <a:schemeClr val="bg1"/>
                          </a:solidFill>
                          <a:latin typeface="Cambria Math" panose="02040503050406030204" pitchFamily="18" charset="0"/>
                        </a:rPr>
                        <m:t>=</m:t>
                      </m:r>
                      <m:f>
                        <m:fPr>
                          <m:ctrlPr>
                            <a:rPr lang="en-NZ" i="1">
                              <a:solidFill>
                                <a:schemeClr val="bg1"/>
                              </a:solidFill>
                              <a:latin typeface="Cambria Math" panose="02040503050406030204" pitchFamily="18" charset="0"/>
                            </a:rPr>
                          </m:ctrlPr>
                        </m:fPr>
                        <m:num>
                          <m:sSup>
                            <m:sSupPr>
                              <m:ctrlPr>
                                <a:rPr lang="en-NZ" i="1">
                                  <a:solidFill>
                                    <a:schemeClr val="bg1"/>
                                  </a:solidFill>
                                  <a:latin typeface="Cambria Math" panose="02040503050406030204" pitchFamily="18" charset="0"/>
                                </a:rPr>
                              </m:ctrlPr>
                            </m:sSupPr>
                            <m:e>
                              <m:r>
                                <a:rPr lang="en-NZ" i="1">
                                  <a:solidFill>
                                    <a:schemeClr val="bg1"/>
                                  </a:solidFill>
                                  <a:latin typeface="Cambria Math" panose="02040503050406030204" pitchFamily="18" charset="0"/>
                                </a:rPr>
                                <m:t>𝑒</m:t>
                              </m:r>
                            </m:e>
                            <m:sup>
                              <m:r>
                                <a:rPr lang="en-NZ" b="0" i="1" smtClean="0">
                                  <a:solidFill>
                                    <a:schemeClr val="bg1"/>
                                  </a:solidFill>
                                  <a:latin typeface="Cambria Math" panose="02040503050406030204" pitchFamily="18" charset="0"/>
                                </a:rPr>
                                <m:t>0.69</m:t>
                              </m:r>
                            </m:sup>
                          </m:sSup>
                        </m:num>
                        <m:den>
                          <m:r>
                            <a:rPr lang="en-NZ" i="1">
                              <a:solidFill>
                                <a:schemeClr val="bg1"/>
                              </a:solidFill>
                              <a:latin typeface="Cambria Math" panose="02040503050406030204" pitchFamily="18" charset="0"/>
                            </a:rPr>
                            <m:t>1+</m:t>
                          </m:r>
                          <m:sSup>
                            <m:sSupPr>
                              <m:ctrlPr>
                                <a:rPr lang="en-NZ" i="1">
                                  <a:solidFill>
                                    <a:schemeClr val="bg1"/>
                                  </a:solidFill>
                                  <a:latin typeface="Cambria Math" panose="02040503050406030204" pitchFamily="18" charset="0"/>
                                </a:rPr>
                              </m:ctrlPr>
                            </m:sSupPr>
                            <m:e>
                              <m:r>
                                <a:rPr lang="en-NZ" i="1">
                                  <a:solidFill>
                                    <a:schemeClr val="bg1"/>
                                  </a:solidFill>
                                  <a:latin typeface="Cambria Math" panose="02040503050406030204" pitchFamily="18" charset="0"/>
                                </a:rPr>
                                <m:t>𝑒</m:t>
                              </m:r>
                            </m:e>
                            <m:sup>
                              <m:r>
                                <a:rPr lang="en-NZ" b="0" i="1" smtClean="0">
                                  <a:solidFill>
                                    <a:schemeClr val="bg1"/>
                                  </a:solidFill>
                                  <a:latin typeface="Cambria Math" panose="02040503050406030204" pitchFamily="18" charset="0"/>
                                </a:rPr>
                                <m:t>0.69</m:t>
                              </m:r>
                            </m:sup>
                          </m:sSup>
                        </m:den>
                      </m:f>
                      <m:r>
                        <a:rPr lang="en-NZ" b="0" i="1" smtClean="0">
                          <a:solidFill>
                            <a:schemeClr val="bg1"/>
                          </a:solidFill>
                          <a:latin typeface="Cambria Math" panose="02040503050406030204" pitchFamily="18" charset="0"/>
                        </a:rPr>
                        <m:t>=0.67</m:t>
                      </m:r>
                    </m:oMath>
                  </m:oMathPara>
                </a14:m>
                <a:endParaRPr lang="en-NZ" dirty="0">
                  <a:solidFill>
                    <a:schemeClr val="bg1"/>
                  </a:solidFill>
                </a:endParaRPr>
              </a:p>
            </p:txBody>
          </p:sp>
        </mc:Choice>
        <mc:Fallback xmlns="">
          <p:sp>
            <p:nvSpPr>
              <p:cNvPr id="7" name="TextBox 6">
                <a:extLst>
                  <a:ext uri="{FF2B5EF4-FFF2-40B4-BE49-F238E27FC236}">
                    <a16:creationId xmlns:a16="http://schemas.microsoft.com/office/drawing/2014/main" id="{32CADA4D-8F92-4BA8-887B-DEB965F82731}"/>
                  </a:ext>
                </a:extLst>
              </p:cNvPr>
              <p:cNvSpPr txBox="1">
                <a:spLocks noRot="1" noChangeAspect="1" noMove="1" noResize="1" noEditPoints="1" noAdjustHandles="1" noChangeArrowheads="1" noChangeShapeType="1" noTextEdit="1"/>
              </p:cNvSpPr>
              <p:nvPr/>
            </p:nvSpPr>
            <p:spPr>
              <a:xfrm>
                <a:off x="4025944" y="2196638"/>
                <a:ext cx="5061129" cy="579069"/>
              </a:xfrm>
              <a:prstGeom prst="rect">
                <a:avLst/>
              </a:prstGeom>
              <a:blipFill>
                <a:blip r:embed="rId3"/>
                <a:stretch>
                  <a:fillRect/>
                </a:stretch>
              </a:blipFill>
            </p:spPr>
            <p:txBody>
              <a:bodyPr/>
              <a:lstStyle/>
              <a:p>
                <a:r>
                  <a:rPr lang="en-NZ">
                    <a:noFill/>
                  </a:rPr>
                  <a:t> </a:t>
                </a:r>
              </a:p>
            </p:txBody>
          </p:sp>
        </mc:Fallback>
      </mc:AlternateContent>
      <p:sp>
        <p:nvSpPr>
          <p:cNvPr id="15" name="TextBox 14">
            <a:extLst>
              <a:ext uri="{FF2B5EF4-FFF2-40B4-BE49-F238E27FC236}">
                <a16:creationId xmlns:a16="http://schemas.microsoft.com/office/drawing/2014/main" id="{F3A1DA15-8FE2-41CA-B0C9-E7E6EA2E3FF5}"/>
              </a:ext>
            </a:extLst>
          </p:cNvPr>
          <p:cNvSpPr txBox="1"/>
          <p:nvPr/>
        </p:nvSpPr>
        <p:spPr>
          <a:xfrm>
            <a:off x="3866606" y="2842779"/>
            <a:ext cx="6096000" cy="369332"/>
          </a:xfrm>
          <a:prstGeom prst="rect">
            <a:avLst/>
          </a:prstGeom>
          <a:noFill/>
        </p:spPr>
        <p:txBody>
          <a:bodyPr wrap="square">
            <a:spAutoFit/>
          </a:bodyPr>
          <a:lstStyle/>
          <a:p>
            <a:r>
              <a:rPr lang="en-NZ" dirty="0">
                <a:solidFill>
                  <a:schemeClr val="bg1"/>
                </a:solidFill>
              </a:rPr>
              <a:t>So we got </a:t>
            </a:r>
            <a:r>
              <a:rPr lang="en-NZ" dirty="0">
                <a:highlight>
                  <a:srgbClr val="FFFF00"/>
                </a:highlight>
              </a:rPr>
              <a:t>0.67</a:t>
            </a:r>
            <a:r>
              <a:rPr lang="en-NZ" dirty="0"/>
              <a:t> </a:t>
            </a:r>
            <a:r>
              <a:rPr lang="en-NZ" dirty="0">
                <a:solidFill>
                  <a:schemeClr val="bg1"/>
                </a:solidFill>
              </a:rPr>
              <a:t>as the probability of “loving Troll2” (or “Yes”)</a:t>
            </a:r>
            <a:endParaRPr lang="en-NZ" dirty="0"/>
          </a:p>
        </p:txBody>
      </p:sp>
      <p:graphicFrame>
        <p:nvGraphicFramePr>
          <p:cNvPr id="14" name="Table 16">
            <a:extLst>
              <a:ext uri="{FF2B5EF4-FFF2-40B4-BE49-F238E27FC236}">
                <a16:creationId xmlns:a16="http://schemas.microsoft.com/office/drawing/2014/main" id="{EE621FC4-43F7-4D90-9D74-74AA715CBFA3}"/>
              </a:ext>
            </a:extLst>
          </p:cNvPr>
          <p:cNvGraphicFramePr>
            <a:graphicFrameLocks noGrp="1"/>
          </p:cNvGraphicFramePr>
          <p:nvPr/>
        </p:nvGraphicFramePr>
        <p:xfrm>
          <a:off x="2985128" y="1327104"/>
          <a:ext cx="678460" cy="2428068"/>
        </p:xfrm>
        <a:graphic>
          <a:graphicData uri="http://schemas.openxmlformats.org/drawingml/2006/table">
            <a:tbl>
              <a:tblPr firstRow="1" bandRow="1">
                <a:tableStyleId>{5C22544A-7EE6-4342-B048-85BDC9FD1C3A}</a:tableStyleId>
              </a:tblPr>
              <a:tblGrid>
                <a:gridCol w="678460">
                  <a:extLst>
                    <a:ext uri="{9D8B030D-6E8A-4147-A177-3AD203B41FA5}">
                      <a16:colId xmlns:a16="http://schemas.microsoft.com/office/drawing/2014/main" val="2654243889"/>
                    </a:ext>
                  </a:extLst>
                </a:gridCol>
              </a:tblGrid>
              <a:tr h="332018">
                <a:tc>
                  <a:txBody>
                    <a:bodyPr/>
                    <a:lstStyle/>
                    <a:p>
                      <a:r>
                        <a:rPr lang="en-NZ" sz="900" dirty="0"/>
                        <a:t>Prob (Yes)</a:t>
                      </a:r>
                    </a:p>
                  </a:txBody>
                  <a:tcPr/>
                </a:tc>
                <a:extLst>
                  <a:ext uri="{0D108BD9-81ED-4DB2-BD59-A6C34878D82A}">
                    <a16:rowId xmlns:a16="http://schemas.microsoft.com/office/drawing/2014/main" val="1549500470"/>
                  </a:ext>
                </a:extLst>
              </a:tr>
              <a:tr h="2096050">
                <a:tc>
                  <a:txBody>
                    <a:bodyPr/>
                    <a:lstStyle/>
                    <a:p>
                      <a:endParaRPr lang="en-NZ" sz="1100" dirty="0"/>
                    </a:p>
                  </a:txBody>
                  <a:tcPr/>
                </a:tc>
                <a:extLst>
                  <a:ext uri="{0D108BD9-81ED-4DB2-BD59-A6C34878D82A}">
                    <a16:rowId xmlns:a16="http://schemas.microsoft.com/office/drawing/2014/main" val="332003666"/>
                  </a:ext>
                </a:extLst>
              </a:tr>
            </a:tbl>
          </a:graphicData>
        </a:graphic>
      </p:graphicFrame>
      <p:sp>
        <p:nvSpPr>
          <p:cNvPr id="17" name="TextBox 16">
            <a:extLst>
              <a:ext uri="{FF2B5EF4-FFF2-40B4-BE49-F238E27FC236}">
                <a16:creationId xmlns:a16="http://schemas.microsoft.com/office/drawing/2014/main" id="{FE5845C9-CAC1-4104-9C34-F7FEAECABBA2}"/>
              </a:ext>
            </a:extLst>
          </p:cNvPr>
          <p:cNvSpPr txBox="1"/>
          <p:nvPr/>
        </p:nvSpPr>
        <p:spPr>
          <a:xfrm>
            <a:off x="3061699" y="2454227"/>
            <a:ext cx="593432" cy="369332"/>
          </a:xfrm>
          <a:prstGeom prst="rect">
            <a:avLst/>
          </a:prstGeom>
          <a:noFill/>
        </p:spPr>
        <p:txBody>
          <a:bodyPr wrap="none" rtlCol="0">
            <a:spAutoFit/>
          </a:bodyPr>
          <a:lstStyle/>
          <a:p>
            <a:r>
              <a:rPr lang="en-NZ" dirty="0">
                <a:highlight>
                  <a:srgbClr val="FFFF00"/>
                </a:highlight>
              </a:rPr>
              <a:t>0.67</a:t>
            </a:r>
          </a:p>
        </p:txBody>
      </p:sp>
      <p:sp>
        <p:nvSpPr>
          <p:cNvPr id="18" name="TextBox 17">
            <a:extLst>
              <a:ext uri="{FF2B5EF4-FFF2-40B4-BE49-F238E27FC236}">
                <a16:creationId xmlns:a16="http://schemas.microsoft.com/office/drawing/2014/main" id="{5EE95FE8-44F3-4EAA-B973-3F64FFEA5D1C}"/>
              </a:ext>
            </a:extLst>
          </p:cNvPr>
          <p:cNvSpPr txBox="1"/>
          <p:nvPr/>
        </p:nvSpPr>
        <p:spPr>
          <a:xfrm>
            <a:off x="1985005" y="735911"/>
            <a:ext cx="1827474" cy="461665"/>
          </a:xfrm>
          <a:prstGeom prst="rect">
            <a:avLst/>
          </a:prstGeom>
          <a:noFill/>
        </p:spPr>
        <p:txBody>
          <a:bodyPr wrap="square" rtlCol="0">
            <a:spAutoFit/>
          </a:bodyPr>
          <a:lstStyle/>
          <a:p>
            <a:r>
              <a:rPr lang="en-NZ" sz="1200" dirty="0">
                <a:solidFill>
                  <a:schemeClr val="bg1"/>
                </a:solidFill>
              </a:rPr>
              <a:t>The probability of “Yes” (initial guess)</a:t>
            </a:r>
          </a:p>
        </p:txBody>
      </p:sp>
      <p:sp>
        <p:nvSpPr>
          <p:cNvPr id="20" name="Arrow: Right 19">
            <a:extLst>
              <a:ext uri="{FF2B5EF4-FFF2-40B4-BE49-F238E27FC236}">
                <a16:creationId xmlns:a16="http://schemas.microsoft.com/office/drawing/2014/main" id="{DBF07D8C-65EF-4033-B434-0B3A6C489EAD}"/>
              </a:ext>
            </a:extLst>
          </p:cNvPr>
          <p:cNvSpPr/>
          <p:nvPr/>
        </p:nvSpPr>
        <p:spPr>
          <a:xfrm rot="3478205">
            <a:off x="2878052" y="1107039"/>
            <a:ext cx="288429" cy="242309"/>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047724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595450" y="13271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3582489" y="661927"/>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11" name="TextBox 10">
            <a:extLst>
              <a:ext uri="{FF2B5EF4-FFF2-40B4-BE49-F238E27FC236}">
                <a16:creationId xmlns:a16="http://schemas.microsoft.com/office/drawing/2014/main" id="{7E653258-579C-4F01-BE8D-92F0D3E08FDB}"/>
              </a:ext>
            </a:extLst>
          </p:cNvPr>
          <p:cNvSpPr txBox="1"/>
          <p:nvPr/>
        </p:nvSpPr>
        <p:spPr>
          <a:xfrm>
            <a:off x="3805646" y="1041677"/>
            <a:ext cx="2441053" cy="369332"/>
          </a:xfrm>
          <a:prstGeom prst="rect">
            <a:avLst/>
          </a:prstGeom>
          <a:noFill/>
        </p:spPr>
        <p:txBody>
          <a:bodyPr wrap="none" rtlCol="0">
            <a:spAutoFit/>
          </a:bodyPr>
          <a:lstStyle/>
          <a:p>
            <a:r>
              <a:rPr lang="en-NZ" dirty="0">
                <a:solidFill>
                  <a:schemeClr val="bg1"/>
                </a:solidFill>
              </a:rPr>
              <a:t>The first/original leaf is  </a:t>
            </a:r>
          </a:p>
        </p:txBody>
      </p:sp>
      <p:sp>
        <p:nvSpPr>
          <p:cNvPr id="12" name="Rectangle 11">
            <a:extLst>
              <a:ext uri="{FF2B5EF4-FFF2-40B4-BE49-F238E27FC236}">
                <a16:creationId xmlns:a16="http://schemas.microsoft.com/office/drawing/2014/main" id="{86C55C16-C492-4E6E-BED7-C31CD0A49DDF}"/>
              </a:ext>
            </a:extLst>
          </p:cNvPr>
          <p:cNvSpPr/>
          <p:nvPr/>
        </p:nvSpPr>
        <p:spPr>
          <a:xfrm>
            <a:off x="6356351" y="1087005"/>
            <a:ext cx="1890666"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Log(odds) = 0.69</a:t>
            </a:r>
          </a:p>
        </p:txBody>
      </p:sp>
      <p:sp>
        <p:nvSpPr>
          <p:cNvPr id="8" name="TextBox 7">
            <a:extLst>
              <a:ext uri="{FF2B5EF4-FFF2-40B4-BE49-F238E27FC236}">
                <a16:creationId xmlns:a16="http://schemas.microsoft.com/office/drawing/2014/main" id="{6449AE94-7710-446D-97C3-326A5D4BE3FC}"/>
              </a:ext>
            </a:extLst>
          </p:cNvPr>
          <p:cNvSpPr txBox="1"/>
          <p:nvPr/>
        </p:nvSpPr>
        <p:spPr>
          <a:xfrm>
            <a:off x="3582489" y="1419718"/>
            <a:ext cx="5899051" cy="369332"/>
          </a:xfrm>
          <a:prstGeom prst="rect">
            <a:avLst/>
          </a:prstGeom>
          <a:noFill/>
        </p:spPr>
        <p:txBody>
          <a:bodyPr wrap="none" rtlCol="0">
            <a:spAutoFit/>
          </a:bodyPr>
          <a:lstStyle/>
          <a:p>
            <a:r>
              <a:rPr lang="en-NZ" dirty="0">
                <a:solidFill>
                  <a:schemeClr val="bg1"/>
                </a:solidFill>
              </a:rPr>
              <a:t>Step 2: Create “probability” and use it to do the classification</a:t>
            </a:r>
          </a:p>
        </p:txBody>
      </p:sp>
      <p:sp>
        <p:nvSpPr>
          <p:cNvPr id="15" name="TextBox 14">
            <a:extLst>
              <a:ext uri="{FF2B5EF4-FFF2-40B4-BE49-F238E27FC236}">
                <a16:creationId xmlns:a16="http://schemas.microsoft.com/office/drawing/2014/main" id="{F3A1DA15-8FE2-41CA-B0C9-E7E6EA2E3FF5}"/>
              </a:ext>
            </a:extLst>
          </p:cNvPr>
          <p:cNvSpPr txBox="1"/>
          <p:nvPr/>
        </p:nvSpPr>
        <p:spPr>
          <a:xfrm>
            <a:off x="3866606" y="1754139"/>
            <a:ext cx="6096000" cy="369332"/>
          </a:xfrm>
          <a:prstGeom prst="rect">
            <a:avLst/>
          </a:prstGeom>
          <a:noFill/>
        </p:spPr>
        <p:txBody>
          <a:bodyPr wrap="square">
            <a:spAutoFit/>
          </a:bodyPr>
          <a:lstStyle/>
          <a:p>
            <a:r>
              <a:rPr lang="en-NZ" dirty="0">
                <a:solidFill>
                  <a:schemeClr val="bg1"/>
                </a:solidFill>
              </a:rPr>
              <a:t>We got </a:t>
            </a:r>
            <a:r>
              <a:rPr lang="en-NZ" dirty="0">
                <a:highlight>
                  <a:srgbClr val="FFFF00"/>
                </a:highlight>
              </a:rPr>
              <a:t>0.67</a:t>
            </a:r>
            <a:r>
              <a:rPr lang="en-NZ" dirty="0"/>
              <a:t> </a:t>
            </a:r>
            <a:r>
              <a:rPr lang="en-NZ" dirty="0">
                <a:solidFill>
                  <a:schemeClr val="bg1"/>
                </a:solidFill>
              </a:rPr>
              <a:t>as the predicted probability of “loving Troll2”</a:t>
            </a:r>
            <a:endParaRPr lang="en-NZ" dirty="0"/>
          </a:p>
        </p:txBody>
      </p:sp>
      <p:sp>
        <p:nvSpPr>
          <p:cNvPr id="9" name="TextBox 8">
            <a:extLst>
              <a:ext uri="{FF2B5EF4-FFF2-40B4-BE49-F238E27FC236}">
                <a16:creationId xmlns:a16="http://schemas.microsoft.com/office/drawing/2014/main" id="{E5220A3F-82DA-4549-9920-36A94F4A59CF}"/>
              </a:ext>
            </a:extLst>
          </p:cNvPr>
          <p:cNvSpPr txBox="1"/>
          <p:nvPr/>
        </p:nvSpPr>
        <p:spPr>
          <a:xfrm>
            <a:off x="3592468" y="2123471"/>
            <a:ext cx="2556854" cy="369332"/>
          </a:xfrm>
          <a:prstGeom prst="rect">
            <a:avLst/>
          </a:prstGeom>
          <a:noFill/>
        </p:spPr>
        <p:txBody>
          <a:bodyPr wrap="none" rtlCol="0">
            <a:spAutoFit/>
          </a:bodyPr>
          <a:lstStyle/>
          <a:p>
            <a:r>
              <a:rPr lang="en-NZ" dirty="0">
                <a:solidFill>
                  <a:schemeClr val="bg1"/>
                </a:solidFill>
              </a:rPr>
              <a:t>Step 3: calculate Residual</a:t>
            </a:r>
          </a:p>
        </p:txBody>
      </p:sp>
    </p:spTree>
    <p:extLst>
      <p:ext uri="{BB962C8B-B14F-4D97-AF65-F5344CB8AC3E}">
        <p14:creationId xmlns:p14="http://schemas.microsoft.com/office/powerpoint/2010/main" val="3198990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595450" y="13271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3582489" y="661927"/>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11" name="TextBox 10">
            <a:extLst>
              <a:ext uri="{FF2B5EF4-FFF2-40B4-BE49-F238E27FC236}">
                <a16:creationId xmlns:a16="http://schemas.microsoft.com/office/drawing/2014/main" id="{7E653258-579C-4F01-BE8D-92F0D3E08FDB}"/>
              </a:ext>
            </a:extLst>
          </p:cNvPr>
          <p:cNvSpPr txBox="1"/>
          <p:nvPr/>
        </p:nvSpPr>
        <p:spPr>
          <a:xfrm>
            <a:off x="3805646" y="1041677"/>
            <a:ext cx="2441053" cy="369332"/>
          </a:xfrm>
          <a:prstGeom prst="rect">
            <a:avLst/>
          </a:prstGeom>
          <a:noFill/>
        </p:spPr>
        <p:txBody>
          <a:bodyPr wrap="none" rtlCol="0">
            <a:spAutoFit/>
          </a:bodyPr>
          <a:lstStyle/>
          <a:p>
            <a:r>
              <a:rPr lang="en-NZ" dirty="0">
                <a:solidFill>
                  <a:schemeClr val="bg1"/>
                </a:solidFill>
              </a:rPr>
              <a:t>The first/original leaf is  </a:t>
            </a:r>
          </a:p>
        </p:txBody>
      </p:sp>
      <p:sp>
        <p:nvSpPr>
          <p:cNvPr id="12" name="Rectangle 11">
            <a:extLst>
              <a:ext uri="{FF2B5EF4-FFF2-40B4-BE49-F238E27FC236}">
                <a16:creationId xmlns:a16="http://schemas.microsoft.com/office/drawing/2014/main" id="{86C55C16-C492-4E6E-BED7-C31CD0A49DDF}"/>
              </a:ext>
            </a:extLst>
          </p:cNvPr>
          <p:cNvSpPr/>
          <p:nvPr/>
        </p:nvSpPr>
        <p:spPr>
          <a:xfrm>
            <a:off x="6356351" y="1087005"/>
            <a:ext cx="1890666"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Log(odds) = 0.69</a:t>
            </a:r>
          </a:p>
        </p:txBody>
      </p:sp>
      <p:sp>
        <p:nvSpPr>
          <p:cNvPr id="8" name="TextBox 7">
            <a:extLst>
              <a:ext uri="{FF2B5EF4-FFF2-40B4-BE49-F238E27FC236}">
                <a16:creationId xmlns:a16="http://schemas.microsoft.com/office/drawing/2014/main" id="{6449AE94-7710-446D-97C3-326A5D4BE3FC}"/>
              </a:ext>
            </a:extLst>
          </p:cNvPr>
          <p:cNvSpPr txBox="1"/>
          <p:nvPr/>
        </p:nvSpPr>
        <p:spPr>
          <a:xfrm>
            <a:off x="3582489" y="1419718"/>
            <a:ext cx="5899051" cy="369332"/>
          </a:xfrm>
          <a:prstGeom prst="rect">
            <a:avLst/>
          </a:prstGeom>
          <a:noFill/>
        </p:spPr>
        <p:txBody>
          <a:bodyPr wrap="none" rtlCol="0">
            <a:spAutoFit/>
          </a:bodyPr>
          <a:lstStyle/>
          <a:p>
            <a:r>
              <a:rPr lang="en-NZ" dirty="0">
                <a:solidFill>
                  <a:schemeClr val="bg1"/>
                </a:solidFill>
              </a:rPr>
              <a:t>Step 2: Create “probability” and use it to do the classification</a:t>
            </a:r>
          </a:p>
        </p:txBody>
      </p:sp>
      <p:sp>
        <p:nvSpPr>
          <p:cNvPr id="15" name="TextBox 14">
            <a:extLst>
              <a:ext uri="{FF2B5EF4-FFF2-40B4-BE49-F238E27FC236}">
                <a16:creationId xmlns:a16="http://schemas.microsoft.com/office/drawing/2014/main" id="{F3A1DA15-8FE2-41CA-B0C9-E7E6EA2E3FF5}"/>
              </a:ext>
            </a:extLst>
          </p:cNvPr>
          <p:cNvSpPr txBox="1"/>
          <p:nvPr/>
        </p:nvSpPr>
        <p:spPr>
          <a:xfrm>
            <a:off x="3866606" y="1754139"/>
            <a:ext cx="6096000" cy="369332"/>
          </a:xfrm>
          <a:prstGeom prst="rect">
            <a:avLst/>
          </a:prstGeom>
          <a:noFill/>
        </p:spPr>
        <p:txBody>
          <a:bodyPr wrap="square">
            <a:spAutoFit/>
          </a:bodyPr>
          <a:lstStyle/>
          <a:p>
            <a:r>
              <a:rPr lang="en-NZ" dirty="0">
                <a:solidFill>
                  <a:schemeClr val="bg1"/>
                </a:solidFill>
              </a:rPr>
              <a:t>We got </a:t>
            </a:r>
            <a:r>
              <a:rPr lang="en-NZ" dirty="0">
                <a:highlight>
                  <a:srgbClr val="FFFF00"/>
                </a:highlight>
              </a:rPr>
              <a:t>0.67</a:t>
            </a:r>
            <a:r>
              <a:rPr lang="en-NZ" dirty="0"/>
              <a:t> </a:t>
            </a:r>
            <a:r>
              <a:rPr lang="en-NZ" dirty="0">
                <a:solidFill>
                  <a:schemeClr val="bg1"/>
                </a:solidFill>
              </a:rPr>
              <a:t>as the predicted probability of “loving Troll2”</a:t>
            </a:r>
            <a:endParaRPr lang="en-NZ" dirty="0"/>
          </a:p>
        </p:txBody>
      </p:sp>
      <p:sp>
        <p:nvSpPr>
          <p:cNvPr id="9" name="TextBox 8">
            <a:extLst>
              <a:ext uri="{FF2B5EF4-FFF2-40B4-BE49-F238E27FC236}">
                <a16:creationId xmlns:a16="http://schemas.microsoft.com/office/drawing/2014/main" id="{E5220A3F-82DA-4549-9920-36A94F4A59CF}"/>
              </a:ext>
            </a:extLst>
          </p:cNvPr>
          <p:cNvSpPr txBox="1"/>
          <p:nvPr/>
        </p:nvSpPr>
        <p:spPr>
          <a:xfrm>
            <a:off x="3592468" y="2123471"/>
            <a:ext cx="2556854" cy="369332"/>
          </a:xfrm>
          <a:prstGeom prst="rect">
            <a:avLst/>
          </a:prstGeom>
          <a:noFill/>
        </p:spPr>
        <p:txBody>
          <a:bodyPr wrap="none" rtlCol="0">
            <a:spAutoFit/>
          </a:bodyPr>
          <a:lstStyle/>
          <a:p>
            <a:r>
              <a:rPr lang="en-NZ" dirty="0">
                <a:solidFill>
                  <a:schemeClr val="bg1"/>
                </a:solidFill>
              </a:rPr>
              <a:t>Step 3: calculate Residual</a:t>
            </a:r>
          </a:p>
        </p:txBody>
      </p:sp>
      <p:sp>
        <p:nvSpPr>
          <p:cNvPr id="7" name="TextBox 6">
            <a:extLst>
              <a:ext uri="{FF2B5EF4-FFF2-40B4-BE49-F238E27FC236}">
                <a16:creationId xmlns:a16="http://schemas.microsoft.com/office/drawing/2014/main" id="{08D3A7CA-4B89-4477-A359-878E19A71F60}"/>
              </a:ext>
            </a:extLst>
          </p:cNvPr>
          <p:cNvSpPr txBox="1"/>
          <p:nvPr/>
        </p:nvSpPr>
        <p:spPr>
          <a:xfrm>
            <a:off x="4119154" y="2541138"/>
            <a:ext cx="3166508" cy="369332"/>
          </a:xfrm>
          <a:prstGeom prst="rect">
            <a:avLst/>
          </a:prstGeom>
          <a:noFill/>
        </p:spPr>
        <p:txBody>
          <a:bodyPr wrap="none" rtlCol="0">
            <a:spAutoFit/>
          </a:bodyPr>
          <a:lstStyle/>
          <a:p>
            <a:r>
              <a:rPr lang="en-NZ" dirty="0">
                <a:solidFill>
                  <a:schemeClr val="bg1"/>
                </a:solidFill>
              </a:rPr>
              <a:t>For example for the first sample</a:t>
            </a:r>
          </a:p>
        </p:txBody>
      </p:sp>
      <p:sp>
        <p:nvSpPr>
          <p:cNvPr id="13" name="Rectangle 12">
            <a:extLst>
              <a:ext uri="{FF2B5EF4-FFF2-40B4-BE49-F238E27FC236}">
                <a16:creationId xmlns:a16="http://schemas.microsoft.com/office/drawing/2014/main" id="{09B614CF-6B90-4014-89E1-EA7EF3E1D77E}"/>
              </a:ext>
            </a:extLst>
          </p:cNvPr>
          <p:cNvSpPr/>
          <p:nvPr/>
        </p:nvSpPr>
        <p:spPr>
          <a:xfrm>
            <a:off x="595450" y="1677182"/>
            <a:ext cx="1811019" cy="3693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TextBox 9">
            <a:extLst>
              <a:ext uri="{FF2B5EF4-FFF2-40B4-BE49-F238E27FC236}">
                <a16:creationId xmlns:a16="http://schemas.microsoft.com/office/drawing/2014/main" id="{D7FE7C09-A226-4B49-8D5A-4E3E9B235BC0}"/>
              </a:ext>
            </a:extLst>
          </p:cNvPr>
          <p:cNvSpPr txBox="1"/>
          <p:nvPr/>
        </p:nvSpPr>
        <p:spPr>
          <a:xfrm>
            <a:off x="2860972" y="1938805"/>
            <a:ext cx="700833" cy="369332"/>
          </a:xfrm>
          <a:prstGeom prst="rect">
            <a:avLst/>
          </a:prstGeom>
          <a:noFill/>
        </p:spPr>
        <p:txBody>
          <a:bodyPr wrap="none" rtlCol="0">
            <a:spAutoFit/>
          </a:bodyPr>
          <a:lstStyle/>
          <a:p>
            <a:r>
              <a:rPr lang="en-NZ" dirty="0">
                <a:solidFill>
                  <a:schemeClr val="bg1"/>
                </a:solidFill>
                <a:highlight>
                  <a:srgbClr val="FF0000"/>
                </a:highlight>
              </a:rPr>
              <a:t>100%</a:t>
            </a:r>
          </a:p>
        </p:txBody>
      </p:sp>
      <p:sp>
        <p:nvSpPr>
          <p:cNvPr id="14" name="Arrow: Right 13">
            <a:extLst>
              <a:ext uri="{FF2B5EF4-FFF2-40B4-BE49-F238E27FC236}">
                <a16:creationId xmlns:a16="http://schemas.microsoft.com/office/drawing/2014/main" id="{4D57C129-1CB3-49E6-88DE-CCE073A51A75}"/>
              </a:ext>
            </a:extLst>
          </p:cNvPr>
          <p:cNvSpPr/>
          <p:nvPr/>
        </p:nvSpPr>
        <p:spPr>
          <a:xfrm rot="12646529">
            <a:off x="2719974" y="1898376"/>
            <a:ext cx="200297" cy="20900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TextBox 15">
            <a:extLst>
              <a:ext uri="{FF2B5EF4-FFF2-40B4-BE49-F238E27FC236}">
                <a16:creationId xmlns:a16="http://schemas.microsoft.com/office/drawing/2014/main" id="{4E628EAE-2367-4B04-B34E-05EF8A70343A}"/>
              </a:ext>
            </a:extLst>
          </p:cNvPr>
          <p:cNvSpPr txBox="1"/>
          <p:nvPr/>
        </p:nvSpPr>
        <p:spPr>
          <a:xfrm>
            <a:off x="4119154" y="2910470"/>
            <a:ext cx="6590009" cy="923330"/>
          </a:xfrm>
          <a:prstGeom prst="rect">
            <a:avLst/>
          </a:prstGeom>
          <a:noFill/>
        </p:spPr>
        <p:txBody>
          <a:bodyPr wrap="none" rtlCol="0">
            <a:spAutoFit/>
          </a:bodyPr>
          <a:lstStyle/>
          <a:p>
            <a:r>
              <a:rPr lang="en-NZ" dirty="0">
                <a:solidFill>
                  <a:schemeClr val="bg1"/>
                </a:solidFill>
              </a:rPr>
              <a:t>People loves Troll2 from the observation, so the observation is </a:t>
            </a:r>
            <a:r>
              <a:rPr lang="en-NZ" dirty="0">
                <a:solidFill>
                  <a:schemeClr val="bg1"/>
                </a:solidFill>
                <a:highlight>
                  <a:srgbClr val="FF0000"/>
                </a:highlight>
              </a:rPr>
              <a:t>100%</a:t>
            </a:r>
          </a:p>
          <a:p>
            <a:r>
              <a:rPr lang="en-NZ" dirty="0">
                <a:solidFill>
                  <a:schemeClr val="bg1"/>
                </a:solidFill>
              </a:rPr>
              <a:t> And the predicted probability is </a:t>
            </a:r>
            <a:r>
              <a:rPr lang="en-NZ" dirty="0">
                <a:highlight>
                  <a:srgbClr val="FFFF00"/>
                </a:highlight>
              </a:rPr>
              <a:t>0.67</a:t>
            </a:r>
            <a:r>
              <a:rPr lang="en-NZ" dirty="0">
                <a:solidFill>
                  <a:schemeClr val="bg1"/>
                </a:solidFill>
              </a:rPr>
              <a:t> Therefore the residual is:</a:t>
            </a:r>
          </a:p>
          <a:p>
            <a:r>
              <a:rPr lang="en-NZ" dirty="0">
                <a:solidFill>
                  <a:schemeClr val="bg1"/>
                </a:solidFill>
                <a:highlight>
                  <a:srgbClr val="FF0000"/>
                </a:highlight>
              </a:rPr>
              <a:t>100%</a:t>
            </a:r>
            <a:r>
              <a:rPr lang="en-NZ" dirty="0">
                <a:solidFill>
                  <a:schemeClr val="bg1"/>
                </a:solidFill>
              </a:rPr>
              <a:t> - </a:t>
            </a:r>
            <a:r>
              <a:rPr lang="en-NZ" dirty="0">
                <a:highlight>
                  <a:srgbClr val="FFFF00"/>
                </a:highlight>
              </a:rPr>
              <a:t>67%</a:t>
            </a:r>
            <a:r>
              <a:rPr lang="en-NZ" dirty="0">
                <a:solidFill>
                  <a:schemeClr val="bg1"/>
                </a:solidFill>
              </a:rPr>
              <a:t> = 33%</a:t>
            </a:r>
          </a:p>
        </p:txBody>
      </p:sp>
    </p:spTree>
    <p:extLst>
      <p:ext uri="{BB962C8B-B14F-4D97-AF65-F5344CB8AC3E}">
        <p14:creationId xmlns:p14="http://schemas.microsoft.com/office/powerpoint/2010/main" val="1216646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595450" y="13271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3582489" y="661927"/>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11" name="TextBox 10">
            <a:extLst>
              <a:ext uri="{FF2B5EF4-FFF2-40B4-BE49-F238E27FC236}">
                <a16:creationId xmlns:a16="http://schemas.microsoft.com/office/drawing/2014/main" id="{7E653258-579C-4F01-BE8D-92F0D3E08FDB}"/>
              </a:ext>
            </a:extLst>
          </p:cNvPr>
          <p:cNvSpPr txBox="1"/>
          <p:nvPr/>
        </p:nvSpPr>
        <p:spPr>
          <a:xfrm>
            <a:off x="3805646" y="1041677"/>
            <a:ext cx="2441053" cy="369332"/>
          </a:xfrm>
          <a:prstGeom prst="rect">
            <a:avLst/>
          </a:prstGeom>
          <a:noFill/>
        </p:spPr>
        <p:txBody>
          <a:bodyPr wrap="none" rtlCol="0">
            <a:spAutoFit/>
          </a:bodyPr>
          <a:lstStyle/>
          <a:p>
            <a:r>
              <a:rPr lang="en-NZ" dirty="0">
                <a:solidFill>
                  <a:schemeClr val="bg1"/>
                </a:solidFill>
              </a:rPr>
              <a:t>The first/original leaf is  </a:t>
            </a:r>
          </a:p>
        </p:txBody>
      </p:sp>
      <p:sp>
        <p:nvSpPr>
          <p:cNvPr id="12" name="Rectangle 11">
            <a:extLst>
              <a:ext uri="{FF2B5EF4-FFF2-40B4-BE49-F238E27FC236}">
                <a16:creationId xmlns:a16="http://schemas.microsoft.com/office/drawing/2014/main" id="{86C55C16-C492-4E6E-BED7-C31CD0A49DDF}"/>
              </a:ext>
            </a:extLst>
          </p:cNvPr>
          <p:cNvSpPr/>
          <p:nvPr/>
        </p:nvSpPr>
        <p:spPr>
          <a:xfrm>
            <a:off x="6356351" y="1087005"/>
            <a:ext cx="1890666"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Log(odds) = 0.69</a:t>
            </a:r>
          </a:p>
        </p:txBody>
      </p:sp>
      <p:sp>
        <p:nvSpPr>
          <p:cNvPr id="8" name="TextBox 7">
            <a:extLst>
              <a:ext uri="{FF2B5EF4-FFF2-40B4-BE49-F238E27FC236}">
                <a16:creationId xmlns:a16="http://schemas.microsoft.com/office/drawing/2014/main" id="{6449AE94-7710-446D-97C3-326A5D4BE3FC}"/>
              </a:ext>
            </a:extLst>
          </p:cNvPr>
          <p:cNvSpPr txBox="1"/>
          <p:nvPr/>
        </p:nvSpPr>
        <p:spPr>
          <a:xfrm>
            <a:off x="3582489" y="1419718"/>
            <a:ext cx="5899051" cy="369332"/>
          </a:xfrm>
          <a:prstGeom prst="rect">
            <a:avLst/>
          </a:prstGeom>
          <a:noFill/>
        </p:spPr>
        <p:txBody>
          <a:bodyPr wrap="none" rtlCol="0">
            <a:spAutoFit/>
          </a:bodyPr>
          <a:lstStyle/>
          <a:p>
            <a:r>
              <a:rPr lang="en-NZ" dirty="0">
                <a:solidFill>
                  <a:schemeClr val="bg1"/>
                </a:solidFill>
              </a:rPr>
              <a:t>Step 2: Create “probability” and use it to do the classification</a:t>
            </a:r>
          </a:p>
        </p:txBody>
      </p:sp>
      <p:sp>
        <p:nvSpPr>
          <p:cNvPr id="15" name="TextBox 14">
            <a:extLst>
              <a:ext uri="{FF2B5EF4-FFF2-40B4-BE49-F238E27FC236}">
                <a16:creationId xmlns:a16="http://schemas.microsoft.com/office/drawing/2014/main" id="{F3A1DA15-8FE2-41CA-B0C9-E7E6EA2E3FF5}"/>
              </a:ext>
            </a:extLst>
          </p:cNvPr>
          <p:cNvSpPr txBox="1"/>
          <p:nvPr/>
        </p:nvSpPr>
        <p:spPr>
          <a:xfrm>
            <a:off x="3866606" y="1754139"/>
            <a:ext cx="6096000" cy="369332"/>
          </a:xfrm>
          <a:prstGeom prst="rect">
            <a:avLst/>
          </a:prstGeom>
          <a:noFill/>
        </p:spPr>
        <p:txBody>
          <a:bodyPr wrap="square">
            <a:spAutoFit/>
          </a:bodyPr>
          <a:lstStyle/>
          <a:p>
            <a:r>
              <a:rPr lang="en-NZ" dirty="0">
                <a:solidFill>
                  <a:schemeClr val="bg1"/>
                </a:solidFill>
              </a:rPr>
              <a:t>We got </a:t>
            </a:r>
            <a:r>
              <a:rPr lang="en-NZ" dirty="0">
                <a:highlight>
                  <a:srgbClr val="FFFF00"/>
                </a:highlight>
              </a:rPr>
              <a:t>0.67</a:t>
            </a:r>
            <a:r>
              <a:rPr lang="en-NZ" dirty="0"/>
              <a:t> </a:t>
            </a:r>
            <a:r>
              <a:rPr lang="en-NZ" dirty="0">
                <a:solidFill>
                  <a:schemeClr val="bg1"/>
                </a:solidFill>
              </a:rPr>
              <a:t>as the predicted probability of “loving Troll2”</a:t>
            </a:r>
            <a:endParaRPr lang="en-NZ" dirty="0"/>
          </a:p>
        </p:txBody>
      </p:sp>
      <p:sp>
        <p:nvSpPr>
          <p:cNvPr id="9" name="TextBox 8">
            <a:extLst>
              <a:ext uri="{FF2B5EF4-FFF2-40B4-BE49-F238E27FC236}">
                <a16:creationId xmlns:a16="http://schemas.microsoft.com/office/drawing/2014/main" id="{E5220A3F-82DA-4549-9920-36A94F4A59CF}"/>
              </a:ext>
            </a:extLst>
          </p:cNvPr>
          <p:cNvSpPr txBox="1"/>
          <p:nvPr/>
        </p:nvSpPr>
        <p:spPr>
          <a:xfrm>
            <a:off x="3592468" y="2123471"/>
            <a:ext cx="2556854" cy="369332"/>
          </a:xfrm>
          <a:prstGeom prst="rect">
            <a:avLst/>
          </a:prstGeom>
          <a:noFill/>
        </p:spPr>
        <p:txBody>
          <a:bodyPr wrap="none" rtlCol="0">
            <a:spAutoFit/>
          </a:bodyPr>
          <a:lstStyle/>
          <a:p>
            <a:r>
              <a:rPr lang="en-NZ" dirty="0">
                <a:solidFill>
                  <a:schemeClr val="bg1"/>
                </a:solidFill>
              </a:rPr>
              <a:t>Step 3: calculate Residual</a:t>
            </a:r>
          </a:p>
        </p:txBody>
      </p:sp>
      <p:sp>
        <p:nvSpPr>
          <p:cNvPr id="7" name="TextBox 6">
            <a:extLst>
              <a:ext uri="{FF2B5EF4-FFF2-40B4-BE49-F238E27FC236}">
                <a16:creationId xmlns:a16="http://schemas.microsoft.com/office/drawing/2014/main" id="{08D3A7CA-4B89-4477-A359-878E19A71F60}"/>
              </a:ext>
            </a:extLst>
          </p:cNvPr>
          <p:cNvSpPr txBox="1"/>
          <p:nvPr/>
        </p:nvSpPr>
        <p:spPr>
          <a:xfrm>
            <a:off x="4119154" y="2541138"/>
            <a:ext cx="3166508" cy="369332"/>
          </a:xfrm>
          <a:prstGeom prst="rect">
            <a:avLst/>
          </a:prstGeom>
          <a:noFill/>
        </p:spPr>
        <p:txBody>
          <a:bodyPr wrap="none" rtlCol="0">
            <a:spAutoFit/>
          </a:bodyPr>
          <a:lstStyle/>
          <a:p>
            <a:r>
              <a:rPr lang="en-NZ" dirty="0">
                <a:solidFill>
                  <a:schemeClr val="bg1"/>
                </a:solidFill>
              </a:rPr>
              <a:t>For example for the first sample</a:t>
            </a:r>
          </a:p>
        </p:txBody>
      </p:sp>
      <p:sp>
        <p:nvSpPr>
          <p:cNvPr id="16" name="TextBox 15">
            <a:extLst>
              <a:ext uri="{FF2B5EF4-FFF2-40B4-BE49-F238E27FC236}">
                <a16:creationId xmlns:a16="http://schemas.microsoft.com/office/drawing/2014/main" id="{4E628EAE-2367-4B04-B34E-05EF8A70343A}"/>
              </a:ext>
            </a:extLst>
          </p:cNvPr>
          <p:cNvSpPr txBox="1"/>
          <p:nvPr/>
        </p:nvSpPr>
        <p:spPr>
          <a:xfrm>
            <a:off x="4119154" y="2910470"/>
            <a:ext cx="6590009" cy="923330"/>
          </a:xfrm>
          <a:prstGeom prst="rect">
            <a:avLst/>
          </a:prstGeom>
          <a:noFill/>
        </p:spPr>
        <p:txBody>
          <a:bodyPr wrap="none" rtlCol="0">
            <a:spAutoFit/>
          </a:bodyPr>
          <a:lstStyle/>
          <a:p>
            <a:r>
              <a:rPr lang="en-NZ" dirty="0">
                <a:solidFill>
                  <a:schemeClr val="bg1"/>
                </a:solidFill>
              </a:rPr>
              <a:t>People loves Troll2 from the observation, so the observation is </a:t>
            </a:r>
            <a:r>
              <a:rPr lang="en-NZ" dirty="0">
                <a:solidFill>
                  <a:schemeClr val="bg1"/>
                </a:solidFill>
                <a:highlight>
                  <a:srgbClr val="FF0000"/>
                </a:highlight>
              </a:rPr>
              <a:t>100%</a:t>
            </a:r>
          </a:p>
          <a:p>
            <a:r>
              <a:rPr lang="en-NZ" dirty="0">
                <a:solidFill>
                  <a:schemeClr val="bg1"/>
                </a:solidFill>
              </a:rPr>
              <a:t> And the predicted probability is </a:t>
            </a:r>
            <a:r>
              <a:rPr lang="en-NZ" dirty="0">
                <a:highlight>
                  <a:srgbClr val="FFFF00"/>
                </a:highlight>
              </a:rPr>
              <a:t>0.67</a:t>
            </a:r>
            <a:r>
              <a:rPr lang="en-NZ" dirty="0">
                <a:solidFill>
                  <a:schemeClr val="bg1"/>
                </a:solidFill>
              </a:rPr>
              <a:t> Therefore the residual is:</a:t>
            </a:r>
          </a:p>
          <a:p>
            <a:r>
              <a:rPr lang="en-NZ" dirty="0">
                <a:solidFill>
                  <a:schemeClr val="bg1"/>
                </a:solidFill>
                <a:highlight>
                  <a:srgbClr val="FF0000"/>
                </a:highlight>
              </a:rPr>
              <a:t>100%</a:t>
            </a:r>
            <a:r>
              <a:rPr lang="en-NZ" dirty="0">
                <a:solidFill>
                  <a:schemeClr val="bg1"/>
                </a:solidFill>
              </a:rPr>
              <a:t> - </a:t>
            </a:r>
            <a:r>
              <a:rPr lang="en-NZ" dirty="0">
                <a:highlight>
                  <a:srgbClr val="FFFF00"/>
                </a:highlight>
              </a:rPr>
              <a:t>67%</a:t>
            </a:r>
            <a:r>
              <a:rPr lang="en-NZ" dirty="0">
                <a:solidFill>
                  <a:schemeClr val="bg1"/>
                </a:solidFill>
              </a:rPr>
              <a:t> = 33%</a:t>
            </a:r>
          </a:p>
        </p:txBody>
      </p:sp>
      <p:sp>
        <p:nvSpPr>
          <p:cNvPr id="5" name="TextBox 4">
            <a:extLst>
              <a:ext uri="{FF2B5EF4-FFF2-40B4-BE49-F238E27FC236}">
                <a16:creationId xmlns:a16="http://schemas.microsoft.com/office/drawing/2014/main" id="{C789D8F8-032C-4B96-A3BE-C23620F8460E}"/>
              </a:ext>
            </a:extLst>
          </p:cNvPr>
          <p:cNvSpPr txBox="1"/>
          <p:nvPr/>
        </p:nvSpPr>
        <p:spPr>
          <a:xfrm>
            <a:off x="4119154" y="3873528"/>
            <a:ext cx="7247946" cy="369332"/>
          </a:xfrm>
          <a:prstGeom prst="rect">
            <a:avLst/>
          </a:prstGeom>
          <a:noFill/>
        </p:spPr>
        <p:txBody>
          <a:bodyPr wrap="none" rtlCol="0">
            <a:spAutoFit/>
          </a:bodyPr>
          <a:lstStyle/>
          <a:p>
            <a:r>
              <a:rPr lang="en-NZ" dirty="0">
                <a:solidFill>
                  <a:schemeClr val="bg1"/>
                </a:solidFill>
              </a:rPr>
              <a:t>By doing this over all samples, we can have the Residuals column as the left</a:t>
            </a:r>
          </a:p>
        </p:txBody>
      </p:sp>
      <p:pic>
        <p:nvPicPr>
          <p:cNvPr id="18" name="Picture 17">
            <a:extLst>
              <a:ext uri="{FF2B5EF4-FFF2-40B4-BE49-F238E27FC236}">
                <a16:creationId xmlns:a16="http://schemas.microsoft.com/office/drawing/2014/main" id="{426F2135-EEF1-4521-8E38-504AE425B03E}"/>
              </a:ext>
            </a:extLst>
          </p:cNvPr>
          <p:cNvPicPr>
            <a:picLocks noChangeAspect="1"/>
          </p:cNvPicPr>
          <p:nvPr/>
        </p:nvPicPr>
        <p:blipFill>
          <a:blip r:embed="rId3"/>
          <a:stretch>
            <a:fillRect/>
          </a:stretch>
        </p:blipFill>
        <p:spPr>
          <a:xfrm>
            <a:off x="3004458" y="1327105"/>
            <a:ext cx="612725" cy="2428067"/>
          </a:xfrm>
          <a:prstGeom prst="rect">
            <a:avLst/>
          </a:prstGeom>
        </p:spPr>
      </p:pic>
      <p:sp>
        <p:nvSpPr>
          <p:cNvPr id="17" name="TextBox 16">
            <a:extLst>
              <a:ext uri="{FF2B5EF4-FFF2-40B4-BE49-F238E27FC236}">
                <a16:creationId xmlns:a16="http://schemas.microsoft.com/office/drawing/2014/main" id="{87C8F788-340E-4E0F-87F7-FD87A4C20E21}"/>
              </a:ext>
            </a:extLst>
          </p:cNvPr>
          <p:cNvSpPr txBox="1"/>
          <p:nvPr/>
        </p:nvSpPr>
        <p:spPr>
          <a:xfrm>
            <a:off x="3385540" y="1716758"/>
            <a:ext cx="1238711" cy="261610"/>
          </a:xfrm>
          <a:prstGeom prst="rect">
            <a:avLst/>
          </a:prstGeom>
          <a:noFill/>
        </p:spPr>
        <p:txBody>
          <a:bodyPr wrap="square">
            <a:spAutoFit/>
          </a:bodyPr>
          <a:lstStyle/>
          <a:p>
            <a:r>
              <a:rPr lang="en-NZ" sz="1100" dirty="0">
                <a:solidFill>
                  <a:srgbClr val="FF0000"/>
                </a:solidFill>
                <a:highlight>
                  <a:srgbClr val="FFFF00"/>
                </a:highlight>
              </a:rPr>
              <a:t>100% - 67% = 33%</a:t>
            </a:r>
          </a:p>
        </p:txBody>
      </p:sp>
    </p:spTree>
    <p:extLst>
      <p:ext uri="{BB962C8B-B14F-4D97-AF65-F5344CB8AC3E}">
        <p14:creationId xmlns:p14="http://schemas.microsoft.com/office/powerpoint/2010/main" val="2938040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595450" y="13271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3582489" y="661927"/>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11" name="TextBox 10">
            <a:extLst>
              <a:ext uri="{FF2B5EF4-FFF2-40B4-BE49-F238E27FC236}">
                <a16:creationId xmlns:a16="http://schemas.microsoft.com/office/drawing/2014/main" id="{7E653258-579C-4F01-BE8D-92F0D3E08FDB}"/>
              </a:ext>
            </a:extLst>
          </p:cNvPr>
          <p:cNvSpPr txBox="1"/>
          <p:nvPr/>
        </p:nvSpPr>
        <p:spPr>
          <a:xfrm>
            <a:off x="3805646" y="1041677"/>
            <a:ext cx="2441053" cy="369332"/>
          </a:xfrm>
          <a:prstGeom prst="rect">
            <a:avLst/>
          </a:prstGeom>
          <a:noFill/>
        </p:spPr>
        <p:txBody>
          <a:bodyPr wrap="none" rtlCol="0">
            <a:spAutoFit/>
          </a:bodyPr>
          <a:lstStyle/>
          <a:p>
            <a:r>
              <a:rPr lang="en-NZ" dirty="0">
                <a:solidFill>
                  <a:schemeClr val="bg1"/>
                </a:solidFill>
              </a:rPr>
              <a:t>The first/original leaf is  </a:t>
            </a:r>
          </a:p>
        </p:txBody>
      </p:sp>
      <p:sp>
        <p:nvSpPr>
          <p:cNvPr id="12" name="Rectangle 11">
            <a:extLst>
              <a:ext uri="{FF2B5EF4-FFF2-40B4-BE49-F238E27FC236}">
                <a16:creationId xmlns:a16="http://schemas.microsoft.com/office/drawing/2014/main" id="{86C55C16-C492-4E6E-BED7-C31CD0A49DDF}"/>
              </a:ext>
            </a:extLst>
          </p:cNvPr>
          <p:cNvSpPr/>
          <p:nvPr/>
        </p:nvSpPr>
        <p:spPr>
          <a:xfrm>
            <a:off x="6356351" y="1087005"/>
            <a:ext cx="1890666"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Log(odds) = 0.69</a:t>
            </a:r>
          </a:p>
        </p:txBody>
      </p:sp>
      <p:sp>
        <p:nvSpPr>
          <p:cNvPr id="8" name="TextBox 7">
            <a:extLst>
              <a:ext uri="{FF2B5EF4-FFF2-40B4-BE49-F238E27FC236}">
                <a16:creationId xmlns:a16="http://schemas.microsoft.com/office/drawing/2014/main" id="{6449AE94-7710-446D-97C3-326A5D4BE3FC}"/>
              </a:ext>
            </a:extLst>
          </p:cNvPr>
          <p:cNvSpPr txBox="1"/>
          <p:nvPr/>
        </p:nvSpPr>
        <p:spPr>
          <a:xfrm>
            <a:off x="3582489" y="1419718"/>
            <a:ext cx="5899051" cy="369332"/>
          </a:xfrm>
          <a:prstGeom prst="rect">
            <a:avLst/>
          </a:prstGeom>
          <a:noFill/>
        </p:spPr>
        <p:txBody>
          <a:bodyPr wrap="none" rtlCol="0">
            <a:spAutoFit/>
          </a:bodyPr>
          <a:lstStyle/>
          <a:p>
            <a:r>
              <a:rPr lang="en-NZ" dirty="0">
                <a:solidFill>
                  <a:schemeClr val="bg1"/>
                </a:solidFill>
              </a:rPr>
              <a:t>Step 2: Create “probability” and use it to do the classification</a:t>
            </a:r>
          </a:p>
        </p:txBody>
      </p:sp>
      <p:sp>
        <p:nvSpPr>
          <p:cNvPr id="15" name="TextBox 14">
            <a:extLst>
              <a:ext uri="{FF2B5EF4-FFF2-40B4-BE49-F238E27FC236}">
                <a16:creationId xmlns:a16="http://schemas.microsoft.com/office/drawing/2014/main" id="{F3A1DA15-8FE2-41CA-B0C9-E7E6EA2E3FF5}"/>
              </a:ext>
            </a:extLst>
          </p:cNvPr>
          <p:cNvSpPr txBox="1"/>
          <p:nvPr/>
        </p:nvSpPr>
        <p:spPr>
          <a:xfrm>
            <a:off x="3866606" y="1754139"/>
            <a:ext cx="6096000" cy="369332"/>
          </a:xfrm>
          <a:prstGeom prst="rect">
            <a:avLst/>
          </a:prstGeom>
          <a:noFill/>
        </p:spPr>
        <p:txBody>
          <a:bodyPr wrap="square">
            <a:spAutoFit/>
          </a:bodyPr>
          <a:lstStyle/>
          <a:p>
            <a:r>
              <a:rPr lang="en-NZ" dirty="0">
                <a:solidFill>
                  <a:schemeClr val="bg1"/>
                </a:solidFill>
              </a:rPr>
              <a:t>We got </a:t>
            </a:r>
            <a:r>
              <a:rPr lang="en-NZ" dirty="0">
                <a:highlight>
                  <a:srgbClr val="FFFF00"/>
                </a:highlight>
              </a:rPr>
              <a:t>0.67</a:t>
            </a:r>
            <a:r>
              <a:rPr lang="en-NZ" dirty="0"/>
              <a:t> </a:t>
            </a:r>
            <a:r>
              <a:rPr lang="en-NZ" dirty="0">
                <a:solidFill>
                  <a:schemeClr val="bg1"/>
                </a:solidFill>
              </a:rPr>
              <a:t>as the predicted probability of “loving Troll2”</a:t>
            </a:r>
            <a:endParaRPr lang="en-NZ" dirty="0"/>
          </a:p>
        </p:txBody>
      </p:sp>
      <p:sp>
        <p:nvSpPr>
          <p:cNvPr id="9" name="TextBox 8">
            <a:extLst>
              <a:ext uri="{FF2B5EF4-FFF2-40B4-BE49-F238E27FC236}">
                <a16:creationId xmlns:a16="http://schemas.microsoft.com/office/drawing/2014/main" id="{E5220A3F-82DA-4549-9920-36A94F4A59CF}"/>
              </a:ext>
            </a:extLst>
          </p:cNvPr>
          <p:cNvSpPr txBox="1"/>
          <p:nvPr/>
        </p:nvSpPr>
        <p:spPr>
          <a:xfrm>
            <a:off x="3592468" y="2123471"/>
            <a:ext cx="2556854" cy="369332"/>
          </a:xfrm>
          <a:prstGeom prst="rect">
            <a:avLst/>
          </a:prstGeom>
          <a:noFill/>
        </p:spPr>
        <p:txBody>
          <a:bodyPr wrap="none" rtlCol="0">
            <a:spAutoFit/>
          </a:bodyPr>
          <a:lstStyle/>
          <a:p>
            <a:r>
              <a:rPr lang="en-NZ" dirty="0">
                <a:solidFill>
                  <a:schemeClr val="bg1"/>
                </a:solidFill>
              </a:rPr>
              <a:t>Step 3: calculate Residual</a:t>
            </a:r>
          </a:p>
        </p:txBody>
      </p:sp>
      <p:sp>
        <p:nvSpPr>
          <p:cNvPr id="7" name="TextBox 6">
            <a:extLst>
              <a:ext uri="{FF2B5EF4-FFF2-40B4-BE49-F238E27FC236}">
                <a16:creationId xmlns:a16="http://schemas.microsoft.com/office/drawing/2014/main" id="{08D3A7CA-4B89-4477-A359-878E19A71F60}"/>
              </a:ext>
            </a:extLst>
          </p:cNvPr>
          <p:cNvSpPr txBox="1"/>
          <p:nvPr/>
        </p:nvSpPr>
        <p:spPr>
          <a:xfrm>
            <a:off x="4119154" y="2541138"/>
            <a:ext cx="3166508" cy="369332"/>
          </a:xfrm>
          <a:prstGeom prst="rect">
            <a:avLst/>
          </a:prstGeom>
          <a:noFill/>
        </p:spPr>
        <p:txBody>
          <a:bodyPr wrap="none" rtlCol="0">
            <a:spAutoFit/>
          </a:bodyPr>
          <a:lstStyle/>
          <a:p>
            <a:r>
              <a:rPr lang="en-NZ" dirty="0">
                <a:solidFill>
                  <a:schemeClr val="bg1"/>
                </a:solidFill>
              </a:rPr>
              <a:t>For example for the first sample</a:t>
            </a:r>
          </a:p>
        </p:txBody>
      </p:sp>
      <p:sp>
        <p:nvSpPr>
          <p:cNvPr id="16" name="TextBox 15">
            <a:extLst>
              <a:ext uri="{FF2B5EF4-FFF2-40B4-BE49-F238E27FC236}">
                <a16:creationId xmlns:a16="http://schemas.microsoft.com/office/drawing/2014/main" id="{4E628EAE-2367-4B04-B34E-05EF8A70343A}"/>
              </a:ext>
            </a:extLst>
          </p:cNvPr>
          <p:cNvSpPr txBox="1"/>
          <p:nvPr/>
        </p:nvSpPr>
        <p:spPr>
          <a:xfrm>
            <a:off x="4119154" y="2910470"/>
            <a:ext cx="6590009" cy="923330"/>
          </a:xfrm>
          <a:prstGeom prst="rect">
            <a:avLst/>
          </a:prstGeom>
          <a:noFill/>
        </p:spPr>
        <p:txBody>
          <a:bodyPr wrap="none" rtlCol="0">
            <a:spAutoFit/>
          </a:bodyPr>
          <a:lstStyle/>
          <a:p>
            <a:r>
              <a:rPr lang="en-NZ" dirty="0">
                <a:solidFill>
                  <a:schemeClr val="bg1"/>
                </a:solidFill>
              </a:rPr>
              <a:t>People loves Troll2 from the observation, so the observation is </a:t>
            </a:r>
            <a:r>
              <a:rPr lang="en-NZ" dirty="0">
                <a:solidFill>
                  <a:schemeClr val="bg1"/>
                </a:solidFill>
                <a:highlight>
                  <a:srgbClr val="FF0000"/>
                </a:highlight>
              </a:rPr>
              <a:t>100%</a:t>
            </a:r>
          </a:p>
          <a:p>
            <a:r>
              <a:rPr lang="en-NZ" dirty="0">
                <a:solidFill>
                  <a:schemeClr val="bg1"/>
                </a:solidFill>
              </a:rPr>
              <a:t> And the predicted probability is </a:t>
            </a:r>
            <a:r>
              <a:rPr lang="en-NZ" dirty="0">
                <a:highlight>
                  <a:srgbClr val="FFFF00"/>
                </a:highlight>
              </a:rPr>
              <a:t>0.67</a:t>
            </a:r>
            <a:r>
              <a:rPr lang="en-NZ" dirty="0">
                <a:solidFill>
                  <a:schemeClr val="bg1"/>
                </a:solidFill>
              </a:rPr>
              <a:t> Therefore the residual is:</a:t>
            </a:r>
          </a:p>
          <a:p>
            <a:r>
              <a:rPr lang="en-NZ" dirty="0">
                <a:solidFill>
                  <a:schemeClr val="bg1"/>
                </a:solidFill>
                <a:highlight>
                  <a:srgbClr val="FF0000"/>
                </a:highlight>
              </a:rPr>
              <a:t>100%</a:t>
            </a:r>
            <a:r>
              <a:rPr lang="en-NZ" dirty="0">
                <a:solidFill>
                  <a:schemeClr val="bg1"/>
                </a:solidFill>
              </a:rPr>
              <a:t> - </a:t>
            </a:r>
            <a:r>
              <a:rPr lang="en-NZ" dirty="0">
                <a:highlight>
                  <a:srgbClr val="FFFF00"/>
                </a:highlight>
              </a:rPr>
              <a:t>67%</a:t>
            </a:r>
            <a:r>
              <a:rPr lang="en-NZ" dirty="0">
                <a:solidFill>
                  <a:schemeClr val="bg1"/>
                </a:solidFill>
              </a:rPr>
              <a:t> = 33%</a:t>
            </a:r>
          </a:p>
        </p:txBody>
      </p:sp>
      <p:sp>
        <p:nvSpPr>
          <p:cNvPr id="5" name="TextBox 4">
            <a:extLst>
              <a:ext uri="{FF2B5EF4-FFF2-40B4-BE49-F238E27FC236}">
                <a16:creationId xmlns:a16="http://schemas.microsoft.com/office/drawing/2014/main" id="{C789D8F8-032C-4B96-A3BE-C23620F8460E}"/>
              </a:ext>
            </a:extLst>
          </p:cNvPr>
          <p:cNvSpPr txBox="1"/>
          <p:nvPr/>
        </p:nvSpPr>
        <p:spPr>
          <a:xfrm>
            <a:off x="4119154" y="3873528"/>
            <a:ext cx="7247946" cy="369332"/>
          </a:xfrm>
          <a:prstGeom prst="rect">
            <a:avLst/>
          </a:prstGeom>
          <a:noFill/>
        </p:spPr>
        <p:txBody>
          <a:bodyPr wrap="none" rtlCol="0">
            <a:spAutoFit/>
          </a:bodyPr>
          <a:lstStyle/>
          <a:p>
            <a:r>
              <a:rPr lang="en-NZ" dirty="0">
                <a:solidFill>
                  <a:schemeClr val="bg1"/>
                </a:solidFill>
              </a:rPr>
              <a:t>By doing this over all samples, we can have the Residuals column as the left</a:t>
            </a:r>
          </a:p>
        </p:txBody>
      </p:sp>
      <p:pic>
        <p:nvPicPr>
          <p:cNvPr id="18" name="Picture 17">
            <a:extLst>
              <a:ext uri="{FF2B5EF4-FFF2-40B4-BE49-F238E27FC236}">
                <a16:creationId xmlns:a16="http://schemas.microsoft.com/office/drawing/2014/main" id="{426F2135-EEF1-4521-8E38-504AE425B03E}"/>
              </a:ext>
            </a:extLst>
          </p:cNvPr>
          <p:cNvPicPr>
            <a:picLocks noChangeAspect="1"/>
          </p:cNvPicPr>
          <p:nvPr/>
        </p:nvPicPr>
        <p:blipFill>
          <a:blip r:embed="rId3"/>
          <a:stretch>
            <a:fillRect/>
          </a:stretch>
        </p:blipFill>
        <p:spPr>
          <a:xfrm>
            <a:off x="3004458" y="1327105"/>
            <a:ext cx="612725" cy="2428067"/>
          </a:xfrm>
          <a:prstGeom prst="rect">
            <a:avLst/>
          </a:prstGeom>
        </p:spPr>
      </p:pic>
      <p:sp>
        <p:nvSpPr>
          <p:cNvPr id="17" name="TextBox 16">
            <a:extLst>
              <a:ext uri="{FF2B5EF4-FFF2-40B4-BE49-F238E27FC236}">
                <a16:creationId xmlns:a16="http://schemas.microsoft.com/office/drawing/2014/main" id="{87C8F788-340E-4E0F-87F7-FD87A4C20E21}"/>
              </a:ext>
            </a:extLst>
          </p:cNvPr>
          <p:cNvSpPr txBox="1"/>
          <p:nvPr/>
        </p:nvSpPr>
        <p:spPr>
          <a:xfrm>
            <a:off x="3385540" y="1716758"/>
            <a:ext cx="1238711" cy="261610"/>
          </a:xfrm>
          <a:prstGeom prst="rect">
            <a:avLst/>
          </a:prstGeom>
          <a:noFill/>
        </p:spPr>
        <p:txBody>
          <a:bodyPr wrap="square">
            <a:spAutoFit/>
          </a:bodyPr>
          <a:lstStyle/>
          <a:p>
            <a:r>
              <a:rPr lang="en-NZ" sz="1100" dirty="0">
                <a:solidFill>
                  <a:srgbClr val="FF0000"/>
                </a:solidFill>
                <a:highlight>
                  <a:srgbClr val="FFFF00"/>
                </a:highlight>
              </a:rPr>
              <a:t>100% - 67% = 33%</a:t>
            </a:r>
          </a:p>
        </p:txBody>
      </p:sp>
      <p:sp>
        <p:nvSpPr>
          <p:cNvPr id="6" name="TextBox 5">
            <a:extLst>
              <a:ext uri="{FF2B5EF4-FFF2-40B4-BE49-F238E27FC236}">
                <a16:creationId xmlns:a16="http://schemas.microsoft.com/office/drawing/2014/main" id="{8A974CD8-0F84-4E08-98F5-3582DEA47C9E}"/>
              </a:ext>
            </a:extLst>
          </p:cNvPr>
          <p:cNvSpPr txBox="1"/>
          <p:nvPr/>
        </p:nvSpPr>
        <p:spPr>
          <a:xfrm>
            <a:off x="4161165" y="4328118"/>
            <a:ext cx="6590009" cy="646331"/>
          </a:xfrm>
          <a:prstGeom prst="rect">
            <a:avLst/>
          </a:prstGeom>
          <a:solidFill>
            <a:srgbClr val="FF0000"/>
          </a:solidFill>
        </p:spPr>
        <p:txBody>
          <a:bodyPr wrap="square" rtlCol="0">
            <a:spAutoFit/>
          </a:bodyPr>
          <a:lstStyle/>
          <a:p>
            <a:r>
              <a:rPr lang="en-NZ" dirty="0"/>
              <a:t>The purpose of gradient boosting is to grow trees that gives the smallest “Residuals”</a:t>
            </a:r>
          </a:p>
        </p:txBody>
      </p:sp>
    </p:spTree>
    <p:extLst>
      <p:ext uri="{BB962C8B-B14F-4D97-AF65-F5344CB8AC3E}">
        <p14:creationId xmlns:p14="http://schemas.microsoft.com/office/powerpoint/2010/main" val="769110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595450" y="13271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3582489" y="661927"/>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11" name="TextBox 10">
            <a:extLst>
              <a:ext uri="{FF2B5EF4-FFF2-40B4-BE49-F238E27FC236}">
                <a16:creationId xmlns:a16="http://schemas.microsoft.com/office/drawing/2014/main" id="{7E653258-579C-4F01-BE8D-92F0D3E08FDB}"/>
              </a:ext>
            </a:extLst>
          </p:cNvPr>
          <p:cNvSpPr txBox="1"/>
          <p:nvPr/>
        </p:nvSpPr>
        <p:spPr>
          <a:xfrm>
            <a:off x="3805646" y="1041677"/>
            <a:ext cx="2441053" cy="369332"/>
          </a:xfrm>
          <a:prstGeom prst="rect">
            <a:avLst/>
          </a:prstGeom>
          <a:noFill/>
        </p:spPr>
        <p:txBody>
          <a:bodyPr wrap="none" rtlCol="0">
            <a:spAutoFit/>
          </a:bodyPr>
          <a:lstStyle/>
          <a:p>
            <a:r>
              <a:rPr lang="en-NZ" dirty="0">
                <a:solidFill>
                  <a:schemeClr val="bg1"/>
                </a:solidFill>
              </a:rPr>
              <a:t>The first/original leaf is  </a:t>
            </a:r>
          </a:p>
        </p:txBody>
      </p:sp>
      <p:sp>
        <p:nvSpPr>
          <p:cNvPr id="12" name="Rectangle 11">
            <a:extLst>
              <a:ext uri="{FF2B5EF4-FFF2-40B4-BE49-F238E27FC236}">
                <a16:creationId xmlns:a16="http://schemas.microsoft.com/office/drawing/2014/main" id="{86C55C16-C492-4E6E-BED7-C31CD0A49DDF}"/>
              </a:ext>
            </a:extLst>
          </p:cNvPr>
          <p:cNvSpPr/>
          <p:nvPr/>
        </p:nvSpPr>
        <p:spPr>
          <a:xfrm>
            <a:off x="6356351" y="1087005"/>
            <a:ext cx="1890666"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Log(odds) = 0.69</a:t>
            </a:r>
          </a:p>
        </p:txBody>
      </p:sp>
      <p:sp>
        <p:nvSpPr>
          <p:cNvPr id="8" name="TextBox 7">
            <a:extLst>
              <a:ext uri="{FF2B5EF4-FFF2-40B4-BE49-F238E27FC236}">
                <a16:creationId xmlns:a16="http://schemas.microsoft.com/office/drawing/2014/main" id="{6449AE94-7710-446D-97C3-326A5D4BE3FC}"/>
              </a:ext>
            </a:extLst>
          </p:cNvPr>
          <p:cNvSpPr txBox="1"/>
          <p:nvPr/>
        </p:nvSpPr>
        <p:spPr>
          <a:xfrm>
            <a:off x="3582489" y="1419718"/>
            <a:ext cx="5899051" cy="369332"/>
          </a:xfrm>
          <a:prstGeom prst="rect">
            <a:avLst/>
          </a:prstGeom>
          <a:noFill/>
        </p:spPr>
        <p:txBody>
          <a:bodyPr wrap="none" rtlCol="0">
            <a:spAutoFit/>
          </a:bodyPr>
          <a:lstStyle/>
          <a:p>
            <a:r>
              <a:rPr lang="en-NZ" dirty="0">
                <a:solidFill>
                  <a:schemeClr val="bg1"/>
                </a:solidFill>
              </a:rPr>
              <a:t>Step 2: Create “probability” and use it to do the classification</a:t>
            </a:r>
          </a:p>
        </p:txBody>
      </p:sp>
      <p:sp>
        <p:nvSpPr>
          <p:cNvPr id="15" name="TextBox 14">
            <a:extLst>
              <a:ext uri="{FF2B5EF4-FFF2-40B4-BE49-F238E27FC236}">
                <a16:creationId xmlns:a16="http://schemas.microsoft.com/office/drawing/2014/main" id="{F3A1DA15-8FE2-41CA-B0C9-E7E6EA2E3FF5}"/>
              </a:ext>
            </a:extLst>
          </p:cNvPr>
          <p:cNvSpPr txBox="1"/>
          <p:nvPr/>
        </p:nvSpPr>
        <p:spPr>
          <a:xfrm>
            <a:off x="3866606" y="1754139"/>
            <a:ext cx="6096000" cy="369332"/>
          </a:xfrm>
          <a:prstGeom prst="rect">
            <a:avLst/>
          </a:prstGeom>
          <a:noFill/>
        </p:spPr>
        <p:txBody>
          <a:bodyPr wrap="square">
            <a:spAutoFit/>
          </a:bodyPr>
          <a:lstStyle/>
          <a:p>
            <a:r>
              <a:rPr lang="en-NZ" dirty="0">
                <a:solidFill>
                  <a:schemeClr val="bg1"/>
                </a:solidFill>
              </a:rPr>
              <a:t>We got </a:t>
            </a:r>
            <a:r>
              <a:rPr lang="en-NZ" dirty="0">
                <a:highlight>
                  <a:srgbClr val="FFFF00"/>
                </a:highlight>
              </a:rPr>
              <a:t>0.67</a:t>
            </a:r>
            <a:r>
              <a:rPr lang="en-NZ" dirty="0"/>
              <a:t> </a:t>
            </a:r>
            <a:r>
              <a:rPr lang="en-NZ" dirty="0">
                <a:solidFill>
                  <a:schemeClr val="bg1"/>
                </a:solidFill>
              </a:rPr>
              <a:t>as the predicted probability of “loving Troll2”</a:t>
            </a:r>
            <a:endParaRPr lang="en-NZ" dirty="0"/>
          </a:p>
        </p:txBody>
      </p:sp>
      <p:sp>
        <p:nvSpPr>
          <p:cNvPr id="9" name="TextBox 8">
            <a:extLst>
              <a:ext uri="{FF2B5EF4-FFF2-40B4-BE49-F238E27FC236}">
                <a16:creationId xmlns:a16="http://schemas.microsoft.com/office/drawing/2014/main" id="{E5220A3F-82DA-4549-9920-36A94F4A59CF}"/>
              </a:ext>
            </a:extLst>
          </p:cNvPr>
          <p:cNvSpPr txBox="1"/>
          <p:nvPr/>
        </p:nvSpPr>
        <p:spPr>
          <a:xfrm>
            <a:off x="3592468" y="2123471"/>
            <a:ext cx="2556854" cy="369332"/>
          </a:xfrm>
          <a:prstGeom prst="rect">
            <a:avLst/>
          </a:prstGeom>
          <a:noFill/>
        </p:spPr>
        <p:txBody>
          <a:bodyPr wrap="none" rtlCol="0">
            <a:spAutoFit/>
          </a:bodyPr>
          <a:lstStyle/>
          <a:p>
            <a:r>
              <a:rPr lang="en-NZ" dirty="0">
                <a:solidFill>
                  <a:schemeClr val="bg1"/>
                </a:solidFill>
              </a:rPr>
              <a:t>Step 3: calculate Residual</a:t>
            </a:r>
          </a:p>
        </p:txBody>
      </p:sp>
      <p:pic>
        <p:nvPicPr>
          <p:cNvPr id="18" name="Picture 17">
            <a:extLst>
              <a:ext uri="{FF2B5EF4-FFF2-40B4-BE49-F238E27FC236}">
                <a16:creationId xmlns:a16="http://schemas.microsoft.com/office/drawing/2014/main" id="{426F2135-EEF1-4521-8E38-504AE425B03E}"/>
              </a:ext>
            </a:extLst>
          </p:cNvPr>
          <p:cNvPicPr>
            <a:picLocks noChangeAspect="1"/>
          </p:cNvPicPr>
          <p:nvPr/>
        </p:nvPicPr>
        <p:blipFill>
          <a:blip r:embed="rId3"/>
          <a:stretch>
            <a:fillRect/>
          </a:stretch>
        </p:blipFill>
        <p:spPr>
          <a:xfrm>
            <a:off x="3004458" y="1327105"/>
            <a:ext cx="612725" cy="2428067"/>
          </a:xfrm>
          <a:prstGeom prst="rect">
            <a:avLst/>
          </a:prstGeom>
        </p:spPr>
      </p:pic>
      <p:sp>
        <p:nvSpPr>
          <p:cNvPr id="17" name="TextBox 16">
            <a:extLst>
              <a:ext uri="{FF2B5EF4-FFF2-40B4-BE49-F238E27FC236}">
                <a16:creationId xmlns:a16="http://schemas.microsoft.com/office/drawing/2014/main" id="{BE415FC3-5F56-4094-8CF7-89CF02527440}"/>
              </a:ext>
            </a:extLst>
          </p:cNvPr>
          <p:cNvSpPr txBox="1"/>
          <p:nvPr/>
        </p:nvSpPr>
        <p:spPr>
          <a:xfrm>
            <a:off x="3582489" y="2457892"/>
            <a:ext cx="4913653" cy="369332"/>
          </a:xfrm>
          <a:prstGeom prst="rect">
            <a:avLst/>
          </a:prstGeom>
          <a:noFill/>
        </p:spPr>
        <p:txBody>
          <a:bodyPr wrap="none" rtlCol="0">
            <a:spAutoFit/>
          </a:bodyPr>
          <a:lstStyle/>
          <a:p>
            <a:r>
              <a:rPr lang="en-NZ" dirty="0">
                <a:solidFill>
                  <a:schemeClr val="bg1"/>
                </a:solidFill>
              </a:rPr>
              <a:t>Step 4: Build the first tree and predict the Residual</a:t>
            </a:r>
          </a:p>
        </p:txBody>
      </p:sp>
    </p:spTree>
    <p:extLst>
      <p:ext uri="{BB962C8B-B14F-4D97-AF65-F5344CB8AC3E}">
        <p14:creationId xmlns:p14="http://schemas.microsoft.com/office/powerpoint/2010/main" val="4246107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595450" y="13271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3582489" y="661927"/>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11" name="TextBox 10">
            <a:extLst>
              <a:ext uri="{FF2B5EF4-FFF2-40B4-BE49-F238E27FC236}">
                <a16:creationId xmlns:a16="http://schemas.microsoft.com/office/drawing/2014/main" id="{7E653258-579C-4F01-BE8D-92F0D3E08FDB}"/>
              </a:ext>
            </a:extLst>
          </p:cNvPr>
          <p:cNvSpPr txBox="1"/>
          <p:nvPr/>
        </p:nvSpPr>
        <p:spPr>
          <a:xfrm>
            <a:off x="3805646" y="1041677"/>
            <a:ext cx="2441053" cy="369332"/>
          </a:xfrm>
          <a:prstGeom prst="rect">
            <a:avLst/>
          </a:prstGeom>
          <a:noFill/>
        </p:spPr>
        <p:txBody>
          <a:bodyPr wrap="none" rtlCol="0">
            <a:spAutoFit/>
          </a:bodyPr>
          <a:lstStyle/>
          <a:p>
            <a:r>
              <a:rPr lang="en-NZ" dirty="0">
                <a:solidFill>
                  <a:schemeClr val="bg1"/>
                </a:solidFill>
              </a:rPr>
              <a:t>The first/original leaf is  </a:t>
            </a:r>
          </a:p>
        </p:txBody>
      </p:sp>
      <p:sp>
        <p:nvSpPr>
          <p:cNvPr id="12" name="Rectangle 11">
            <a:extLst>
              <a:ext uri="{FF2B5EF4-FFF2-40B4-BE49-F238E27FC236}">
                <a16:creationId xmlns:a16="http://schemas.microsoft.com/office/drawing/2014/main" id="{86C55C16-C492-4E6E-BED7-C31CD0A49DDF}"/>
              </a:ext>
            </a:extLst>
          </p:cNvPr>
          <p:cNvSpPr/>
          <p:nvPr/>
        </p:nvSpPr>
        <p:spPr>
          <a:xfrm>
            <a:off x="6356351" y="1087005"/>
            <a:ext cx="1890666"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Log(odds) = 0.69</a:t>
            </a:r>
          </a:p>
        </p:txBody>
      </p:sp>
      <p:sp>
        <p:nvSpPr>
          <p:cNvPr id="8" name="TextBox 7">
            <a:extLst>
              <a:ext uri="{FF2B5EF4-FFF2-40B4-BE49-F238E27FC236}">
                <a16:creationId xmlns:a16="http://schemas.microsoft.com/office/drawing/2014/main" id="{6449AE94-7710-446D-97C3-326A5D4BE3FC}"/>
              </a:ext>
            </a:extLst>
          </p:cNvPr>
          <p:cNvSpPr txBox="1"/>
          <p:nvPr/>
        </p:nvSpPr>
        <p:spPr>
          <a:xfrm>
            <a:off x="3582489" y="1419718"/>
            <a:ext cx="5899051" cy="369332"/>
          </a:xfrm>
          <a:prstGeom prst="rect">
            <a:avLst/>
          </a:prstGeom>
          <a:noFill/>
        </p:spPr>
        <p:txBody>
          <a:bodyPr wrap="none" rtlCol="0">
            <a:spAutoFit/>
          </a:bodyPr>
          <a:lstStyle/>
          <a:p>
            <a:r>
              <a:rPr lang="en-NZ" dirty="0">
                <a:solidFill>
                  <a:schemeClr val="bg1"/>
                </a:solidFill>
              </a:rPr>
              <a:t>Step 2: Create “probability” and use it to do the classification</a:t>
            </a:r>
          </a:p>
        </p:txBody>
      </p:sp>
      <p:sp>
        <p:nvSpPr>
          <p:cNvPr id="15" name="TextBox 14">
            <a:extLst>
              <a:ext uri="{FF2B5EF4-FFF2-40B4-BE49-F238E27FC236}">
                <a16:creationId xmlns:a16="http://schemas.microsoft.com/office/drawing/2014/main" id="{F3A1DA15-8FE2-41CA-B0C9-E7E6EA2E3FF5}"/>
              </a:ext>
            </a:extLst>
          </p:cNvPr>
          <p:cNvSpPr txBox="1"/>
          <p:nvPr/>
        </p:nvSpPr>
        <p:spPr>
          <a:xfrm>
            <a:off x="3866606" y="1754139"/>
            <a:ext cx="6096000" cy="369332"/>
          </a:xfrm>
          <a:prstGeom prst="rect">
            <a:avLst/>
          </a:prstGeom>
          <a:noFill/>
        </p:spPr>
        <p:txBody>
          <a:bodyPr wrap="square">
            <a:spAutoFit/>
          </a:bodyPr>
          <a:lstStyle/>
          <a:p>
            <a:r>
              <a:rPr lang="en-NZ" dirty="0">
                <a:solidFill>
                  <a:schemeClr val="bg1"/>
                </a:solidFill>
              </a:rPr>
              <a:t>We got </a:t>
            </a:r>
            <a:r>
              <a:rPr lang="en-NZ" dirty="0">
                <a:highlight>
                  <a:srgbClr val="FFFF00"/>
                </a:highlight>
              </a:rPr>
              <a:t>0.67</a:t>
            </a:r>
            <a:r>
              <a:rPr lang="en-NZ" dirty="0"/>
              <a:t> </a:t>
            </a:r>
            <a:r>
              <a:rPr lang="en-NZ" dirty="0">
                <a:solidFill>
                  <a:schemeClr val="bg1"/>
                </a:solidFill>
              </a:rPr>
              <a:t>as the predicted probability of “loving Troll2”</a:t>
            </a:r>
            <a:endParaRPr lang="en-NZ" dirty="0"/>
          </a:p>
        </p:txBody>
      </p:sp>
      <p:sp>
        <p:nvSpPr>
          <p:cNvPr id="9" name="TextBox 8">
            <a:extLst>
              <a:ext uri="{FF2B5EF4-FFF2-40B4-BE49-F238E27FC236}">
                <a16:creationId xmlns:a16="http://schemas.microsoft.com/office/drawing/2014/main" id="{E5220A3F-82DA-4549-9920-36A94F4A59CF}"/>
              </a:ext>
            </a:extLst>
          </p:cNvPr>
          <p:cNvSpPr txBox="1"/>
          <p:nvPr/>
        </p:nvSpPr>
        <p:spPr>
          <a:xfrm>
            <a:off x="3592468" y="2123471"/>
            <a:ext cx="2556854" cy="369332"/>
          </a:xfrm>
          <a:prstGeom prst="rect">
            <a:avLst/>
          </a:prstGeom>
          <a:noFill/>
        </p:spPr>
        <p:txBody>
          <a:bodyPr wrap="none" rtlCol="0">
            <a:spAutoFit/>
          </a:bodyPr>
          <a:lstStyle/>
          <a:p>
            <a:r>
              <a:rPr lang="en-NZ" dirty="0">
                <a:solidFill>
                  <a:schemeClr val="bg1"/>
                </a:solidFill>
              </a:rPr>
              <a:t>Step 3: calculate Residual</a:t>
            </a:r>
          </a:p>
        </p:txBody>
      </p:sp>
      <p:pic>
        <p:nvPicPr>
          <p:cNvPr id="18" name="Picture 17">
            <a:extLst>
              <a:ext uri="{FF2B5EF4-FFF2-40B4-BE49-F238E27FC236}">
                <a16:creationId xmlns:a16="http://schemas.microsoft.com/office/drawing/2014/main" id="{426F2135-EEF1-4521-8E38-504AE425B03E}"/>
              </a:ext>
            </a:extLst>
          </p:cNvPr>
          <p:cNvPicPr>
            <a:picLocks noChangeAspect="1"/>
          </p:cNvPicPr>
          <p:nvPr/>
        </p:nvPicPr>
        <p:blipFill>
          <a:blip r:embed="rId3"/>
          <a:stretch>
            <a:fillRect/>
          </a:stretch>
        </p:blipFill>
        <p:spPr>
          <a:xfrm>
            <a:off x="3004458" y="1327105"/>
            <a:ext cx="612725" cy="2428067"/>
          </a:xfrm>
          <a:prstGeom prst="rect">
            <a:avLst/>
          </a:prstGeom>
        </p:spPr>
      </p:pic>
      <p:sp>
        <p:nvSpPr>
          <p:cNvPr id="17" name="TextBox 16">
            <a:extLst>
              <a:ext uri="{FF2B5EF4-FFF2-40B4-BE49-F238E27FC236}">
                <a16:creationId xmlns:a16="http://schemas.microsoft.com/office/drawing/2014/main" id="{BE415FC3-5F56-4094-8CF7-89CF02527440}"/>
              </a:ext>
            </a:extLst>
          </p:cNvPr>
          <p:cNvSpPr txBox="1"/>
          <p:nvPr/>
        </p:nvSpPr>
        <p:spPr>
          <a:xfrm>
            <a:off x="3582489" y="2457892"/>
            <a:ext cx="4913653" cy="369332"/>
          </a:xfrm>
          <a:prstGeom prst="rect">
            <a:avLst/>
          </a:prstGeom>
          <a:noFill/>
        </p:spPr>
        <p:txBody>
          <a:bodyPr wrap="none" rtlCol="0">
            <a:spAutoFit/>
          </a:bodyPr>
          <a:lstStyle/>
          <a:p>
            <a:r>
              <a:rPr lang="en-NZ" dirty="0">
                <a:solidFill>
                  <a:schemeClr val="bg1"/>
                </a:solidFill>
              </a:rPr>
              <a:t>Step 4: Build the first tree and predict the Residual</a:t>
            </a:r>
          </a:p>
        </p:txBody>
      </p:sp>
      <p:pic>
        <p:nvPicPr>
          <p:cNvPr id="10" name="Picture 9">
            <a:extLst>
              <a:ext uri="{FF2B5EF4-FFF2-40B4-BE49-F238E27FC236}">
                <a16:creationId xmlns:a16="http://schemas.microsoft.com/office/drawing/2014/main" id="{AB9E25AC-519C-4759-AFFD-A4153CD6C2F6}"/>
              </a:ext>
            </a:extLst>
          </p:cNvPr>
          <p:cNvPicPr>
            <a:picLocks noChangeAspect="1"/>
          </p:cNvPicPr>
          <p:nvPr/>
        </p:nvPicPr>
        <p:blipFill>
          <a:blip r:embed="rId4"/>
          <a:stretch>
            <a:fillRect/>
          </a:stretch>
        </p:blipFill>
        <p:spPr>
          <a:xfrm>
            <a:off x="4193463" y="2938893"/>
            <a:ext cx="2294423" cy="1205120"/>
          </a:xfrm>
          <a:prstGeom prst="rect">
            <a:avLst/>
          </a:prstGeom>
        </p:spPr>
      </p:pic>
      <p:sp>
        <p:nvSpPr>
          <p:cNvPr id="13" name="TextBox 12">
            <a:extLst>
              <a:ext uri="{FF2B5EF4-FFF2-40B4-BE49-F238E27FC236}">
                <a16:creationId xmlns:a16="http://schemas.microsoft.com/office/drawing/2014/main" id="{A72D6E5F-C99E-4AAD-A186-A5BDFA258BF5}"/>
              </a:ext>
            </a:extLst>
          </p:cNvPr>
          <p:cNvSpPr txBox="1"/>
          <p:nvPr/>
        </p:nvSpPr>
        <p:spPr>
          <a:xfrm>
            <a:off x="6613201" y="2938893"/>
            <a:ext cx="2456827" cy="1200329"/>
          </a:xfrm>
          <a:prstGeom prst="rect">
            <a:avLst/>
          </a:prstGeom>
          <a:noFill/>
        </p:spPr>
        <p:txBody>
          <a:bodyPr wrap="square" rtlCol="0">
            <a:spAutoFit/>
          </a:bodyPr>
          <a:lstStyle/>
          <a:p>
            <a:r>
              <a:rPr lang="en-NZ" dirty="0">
                <a:solidFill>
                  <a:schemeClr val="bg1"/>
                </a:solidFill>
              </a:rPr>
              <a:t>Following the regular tree building process, we can have the tree as left</a:t>
            </a:r>
          </a:p>
        </p:txBody>
      </p:sp>
    </p:spTree>
    <p:extLst>
      <p:ext uri="{BB962C8B-B14F-4D97-AF65-F5344CB8AC3E}">
        <p14:creationId xmlns:p14="http://schemas.microsoft.com/office/powerpoint/2010/main" val="129300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595449" y="1327105"/>
            <a:ext cx="3841521" cy="3871913"/>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595449" y="5303521"/>
            <a:ext cx="3544389" cy="923330"/>
          </a:xfrm>
          <a:prstGeom prst="rect">
            <a:avLst/>
          </a:prstGeom>
          <a:noFill/>
        </p:spPr>
        <p:txBody>
          <a:bodyPr wrap="square" rtlCol="0">
            <a:spAutoFit/>
          </a:bodyPr>
          <a:lstStyle/>
          <a:p>
            <a:r>
              <a:rPr lang="en-NZ" dirty="0">
                <a:solidFill>
                  <a:schemeClr val="bg1"/>
                </a:solidFill>
              </a:rPr>
              <a:t>If we have the above dataset, and we want to predict if a person love to watch “Troll2” or not</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Tree>
    <p:extLst>
      <p:ext uri="{BB962C8B-B14F-4D97-AF65-F5344CB8AC3E}">
        <p14:creationId xmlns:p14="http://schemas.microsoft.com/office/powerpoint/2010/main" val="3180117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595450" y="13271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3582489" y="661927"/>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11" name="TextBox 10">
            <a:extLst>
              <a:ext uri="{FF2B5EF4-FFF2-40B4-BE49-F238E27FC236}">
                <a16:creationId xmlns:a16="http://schemas.microsoft.com/office/drawing/2014/main" id="{7E653258-579C-4F01-BE8D-92F0D3E08FDB}"/>
              </a:ext>
            </a:extLst>
          </p:cNvPr>
          <p:cNvSpPr txBox="1"/>
          <p:nvPr/>
        </p:nvSpPr>
        <p:spPr>
          <a:xfrm>
            <a:off x="3805646" y="1041677"/>
            <a:ext cx="2441053" cy="369332"/>
          </a:xfrm>
          <a:prstGeom prst="rect">
            <a:avLst/>
          </a:prstGeom>
          <a:noFill/>
        </p:spPr>
        <p:txBody>
          <a:bodyPr wrap="none" rtlCol="0">
            <a:spAutoFit/>
          </a:bodyPr>
          <a:lstStyle/>
          <a:p>
            <a:r>
              <a:rPr lang="en-NZ" dirty="0">
                <a:solidFill>
                  <a:schemeClr val="bg1"/>
                </a:solidFill>
              </a:rPr>
              <a:t>The first/original leaf is  </a:t>
            </a:r>
          </a:p>
        </p:txBody>
      </p:sp>
      <p:sp>
        <p:nvSpPr>
          <p:cNvPr id="12" name="Rectangle 11">
            <a:extLst>
              <a:ext uri="{FF2B5EF4-FFF2-40B4-BE49-F238E27FC236}">
                <a16:creationId xmlns:a16="http://schemas.microsoft.com/office/drawing/2014/main" id="{86C55C16-C492-4E6E-BED7-C31CD0A49DDF}"/>
              </a:ext>
            </a:extLst>
          </p:cNvPr>
          <p:cNvSpPr/>
          <p:nvPr/>
        </p:nvSpPr>
        <p:spPr>
          <a:xfrm>
            <a:off x="6356351" y="1087005"/>
            <a:ext cx="1890666"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Log(odds) = 0.69</a:t>
            </a:r>
          </a:p>
        </p:txBody>
      </p:sp>
      <p:sp>
        <p:nvSpPr>
          <p:cNvPr id="8" name="TextBox 7">
            <a:extLst>
              <a:ext uri="{FF2B5EF4-FFF2-40B4-BE49-F238E27FC236}">
                <a16:creationId xmlns:a16="http://schemas.microsoft.com/office/drawing/2014/main" id="{6449AE94-7710-446D-97C3-326A5D4BE3FC}"/>
              </a:ext>
            </a:extLst>
          </p:cNvPr>
          <p:cNvSpPr txBox="1"/>
          <p:nvPr/>
        </p:nvSpPr>
        <p:spPr>
          <a:xfrm>
            <a:off x="3582489" y="1419718"/>
            <a:ext cx="5899051" cy="369332"/>
          </a:xfrm>
          <a:prstGeom prst="rect">
            <a:avLst/>
          </a:prstGeom>
          <a:noFill/>
        </p:spPr>
        <p:txBody>
          <a:bodyPr wrap="none" rtlCol="0">
            <a:spAutoFit/>
          </a:bodyPr>
          <a:lstStyle/>
          <a:p>
            <a:r>
              <a:rPr lang="en-NZ" dirty="0">
                <a:solidFill>
                  <a:schemeClr val="bg1"/>
                </a:solidFill>
              </a:rPr>
              <a:t>Step 2: Create “probability” and use it to do the classification</a:t>
            </a:r>
          </a:p>
        </p:txBody>
      </p:sp>
      <p:sp>
        <p:nvSpPr>
          <p:cNvPr id="15" name="TextBox 14">
            <a:extLst>
              <a:ext uri="{FF2B5EF4-FFF2-40B4-BE49-F238E27FC236}">
                <a16:creationId xmlns:a16="http://schemas.microsoft.com/office/drawing/2014/main" id="{F3A1DA15-8FE2-41CA-B0C9-E7E6EA2E3FF5}"/>
              </a:ext>
            </a:extLst>
          </p:cNvPr>
          <p:cNvSpPr txBox="1"/>
          <p:nvPr/>
        </p:nvSpPr>
        <p:spPr>
          <a:xfrm>
            <a:off x="3866606" y="1754139"/>
            <a:ext cx="6096000" cy="369332"/>
          </a:xfrm>
          <a:prstGeom prst="rect">
            <a:avLst/>
          </a:prstGeom>
          <a:noFill/>
        </p:spPr>
        <p:txBody>
          <a:bodyPr wrap="square">
            <a:spAutoFit/>
          </a:bodyPr>
          <a:lstStyle/>
          <a:p>
            <a:r>
              <a:rPr lang="en-NZ" dirty="0">
                <a:solidFill>
                  <a:schemeClr val="bg1"/>
                </a:solidFill>
              </a:rPr>
              <a:t>We got </a:t>
            </a:r>
            <a:r>
              <a:rPr lang="en-NZ" dirty="0">
                <a:highlight>
                  <a:srgbClr val="FFFF00"/>
                </a:highlight>
              </a:rPr>
              <a:t>0.67</a:t>
            </a:r>
            <a:r>
              <a:rPr lang="en-NZ" dirty="0"/>
              <a:t> </a:t>
            </a:r>
            <a:r>
              <a:rPr lang="en-NZ" dirty="0">
                <a:solidFill>
                  <a:schemeClr val="bg1"/>
                </a:solidFill>
              </a:rPr>
              <a:t>as the predicted probability of “loving Troll2”</a:t>
            </a:r>
            <a:endParaRPr lang="en-NZ" dirty="0"/>
          </a:p>
        </p:txBody>
      </p:sp>
      <p:sp>
        <p:nvSpPr>
          <p:cNvPr id="9" name="TextBox 8">
            <a:extLst>
              <a:ext uri="{FF2B5EF4-FFF2-40B4-BE49-F238E27FC236}">
                <a16:creationId xmlns:a16="http://schemas.microsoft.com/office/drawing/2014/main" id="{E5220A3F-82DA-4549-9920-36A94F4A59CF}"/>
              </a:ext>
            </a:extLst>
          </p:cNvPr>
          <p:cNvSpPr txBox="1"/>
          <p:nvPr/>
        </p:nvSpPr>
        <p:spPr>
          <a:xfrm>
            <a:off x="3592468" y="2123471"/>
            <a:ext cx="2556854" cy="369332"/>
          </a:xfrm>
          <a:prstGeom prst="rect">
            <a:avLst/>
          </a:prstGeom>
          <a:noFill/>
        </p:spPr>
        <p:txBody>
          <a:bodyPr wrap="none" rtlCol="0">
            <a:spAutoFit/>
          </a:bodyPr>
          <a:lstStyle/>
          <a:p>
            <a:r>
              <a:rPr lang="en-NZ" dirty="0">
                <a:solidFill>
                  <a:schemeClr val="bg1"/>
                </a:solidFill>
              </a:rPr>
              <a:t>Step 3: calculate Residual</a:t>
            </a:r>
          </a:p>
        </p:txBody>
      </p:sp>
      <p:pic>
        <p:nvPicPr>
          <p:cNvPr id="18" name="Picture 17">
            <a:extLst>
              <a:ext uri="{FF2B5EF4-FFF2-40B4-BE49-F238E27FC236}">
                <a16:creationId xmlns:a16="http://schemas.microsoft.com/office/drawing/2014/main" id="{426F2135-EEF1-4521-8E38-504AE425B03E}"/>
              </a:ext>
            </a:extLst>
          </p:cNvPr>
          <p:cNvPicPr>
            <a:picLocks noChangeAspect="1"/>
          </p:cNvPicPr>
          <p:nvPr/>
        </p:nvPicPr>
        <p:blipFill>
          <a:blip r:embed="rId3"/>
          <a:stretch>
            <a:fillRect/>
          </a:stretch>
        </p:blipFill>
        <p:spPr>
          <a:xfrm>
            <a:off x="3004458" y="1327105"/>
            <a:ext cx="612725" cy="2428067"/>
          </a:xfrm>
          <a:prstGeom prst="rect">
            <a:avLst/>
          </a:prstGeom>
        </p:spPr>
      </p:pic>
      <p:sp>
        <p:nvSpPr>
          <p:cNvPr id="17" name="TextBox 16">
            <a:extLst>
              <a:ext uri="{FF2B5EF4-FFF2-40B4-BE49-F238E27FC236}">
                <a16:creationId xmlns:a16="http://schemas.microsoft.com/office/drawing/2014/main" id="{BE415FC3-5F56-4094-8CF7-89CF02527440}"/>
              </a:ext>
            </a:extLst>
          </p:cNvPr>
          <p:cNvSpPr txBox="1"/>
          <p:nvPr/>
        </p:nvSpPr>
        <p:spPr>
          <a:xfrm>
            <a:off x="3582489" y="2457892"/>
            <a:ext cx="4913653" cy="369332"/>
          </a:xfrm>
          <a:prstGeom prst="rect">
            <a:avLst/>
          </a:prstGeom>
          <a:noFill/>
        </p:spPr>
        <p:txBody>
          <a:bodyPr wrap="none" rtlCol="0">
            <a:spAutoFit/>
          </a:bodyPr>
          <a:lstStyle/>
          <a:p>
            <a:r>
              <a:rPr lang="en-NZ" dirty="0">
                <a:solidFill>
                  <a:schemeClr val="bg1"/>
                </a:solidFill>
              </a:rPr>
              <a:t>Step 4: Build the first tree and predict the Residual</a:t>
            </a:r>
          </a:p>
        </p:txBody>
      </p:sp>
      <p:pic>
        <p:nvPicPr>
          <p:cNvPr id="10" name="Picture 9">
            <a:extLst>
              <a:ext uri="{FF2B5EF4-FFF2-40B4-BE49-F238E27FC236}">
                <a16:creationId xmlns:a16="http://schemas.microsoft.com/office/drawing/2014/main" id="{AB9E25AC-519C-4759-AFFD-A4153CD6C2F6}"/>
              </a:ext>
            </a:extLst>
          </p:cNvPr>
          <p:cNvPicPr>
            <a:picLocks noChangeAspect="1"/>
          </p:cNvPicPr>
          <p:nvPr/>
        </p:nvPicPr>
        <p:blipFill>
          <a:blip r:embed="rId4"/>
          <a:stretch>
            <a:fillRect/>
          </a:stretch>
        </p:blipFill>
        <p:spPr>
          <a:xfrm>
            <a:off x="4193463" y="2938893"/>
            <a:ext cx="2294423" cy="1205120"/>
          </a:xfrm>
          <a:prstGeom prst="rect">
            <a:avLst/>
          </a:prstGeom>
        </p:spPr>
      </p:pic>
      <p:sp>
        <p:nvSpPr>
          <p:cNvPr id="13" name="TextBox 12">
            <a:extLst>
              <a:ext uri="{FF2B5EF4-FFF2-40B4-BE49-F238E27FC236}">
                <a16:creationId xmlns:a16="http://schemas.microsoft.com/office/drawing/2014/main" id="{A72D6E5F-C99E-4AAD-A186-A5BDFA258BF5}"/>
              </a:ext>
            </a:extLst>
          </p:cNvPr>
          <p:cNvSpPr txBox="1"/>
          <p:nvPr/>
        </p:nvSpPr>
        <p:spPr>
          <a:xfrm>
            <a:off x="6613201" y="2938893"/>
            <a:ext cx="2456827" cy="1200329"/>
          </a:xfrm>
          <a:prstGeom prst="rect">
            <a:avLst/>
          </a:prstGeom>
          <a:noFill/>
        </p:spPr>
        <p:txBody>
          <a:bodyPr wrap="square" rtlCol="0">
            <a:spAutoFit/>
          </a:bodyPr>
          <a:lstStyle/>
          <a:p>
            <a:r>
              <a:rPr lang="en-NZ" dirty="0">
                <a:solidFill>
                  <a:schemeClr val="bg1"/>
                </a:solidFill>
              </a:rPr>
              <a:t>Following the regular tree building process, we can have the tree as left</a:t>
            </a:r>
          </a:p>
        </p:txBody>
      </p:sp>
      <p:sp>
        <p:nvSpPr>
          <p:cNvPr id="14" name="TextBox 13">
            <a:extLst>
              <a:ext uri="{FF2B5EF4-FFF2-40B4-BE49-F238E27FC236}">
                <a16:creationId xmlns:a16="http://schemas.microsoft.com/office/drawing/2014/main" id="{CD9136FC-8493-4C94-A2F7-6DE7CF4B4EEF}"/>
              </a:ext>
            </a:extLst>
          </p:cNvPr>
          <p:cNvSpPr txBox="1"/>
          <p:nvPr/>
        </p:nvSpPr>
        <p:spPr>
          <a:xfrm>
            <a:off x="3592468" y="4150442"/>
            <a:ext cx="7005251" cy="369332"/>
          </a:xfrm>
          <a:prstGeom prst="rect">
            <a:avLst/>
          </a:prstGeom>
          <a:noFill/>
        </p:spPr>
        <p:txBody>
          <a:bodyPr wrap="none" rtlCol="0">
            <a:spAutoFit/>
          </a:bodyPr>
          <a:lstStyle/>
          <a:p>
            <a:r>
              <a:rPr lang="en-NZ" dirty="0">
                <a:solidFill>
                  <a:schemeClr val="bg1"/>
                </a:solidFill>
              </a:rPr>
              <a:t>Step 5: Combine the tree and the first/original leaf to predict “log(odds)”</a:t>
            </a:r>
          </a:p>
        </p:txBody>
      </p:sp>
    </p:spTree>
    <p:extLst>
      <p:ext uri="{BB962C8B-B14F-4D97-AF65-F5344CB8AC3E}">
        <p14:creationId xmlns:p14="http://schemas.microsoft.com/office/powerpoint/2010/main" val="634997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595450" y="13271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3582489" y="661927"/>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11" name="TextBox 10">
            <a:extLst>
              <a:ext uri="{FF2B5EF4-FFF2-40B4-BE49-F238E27FC236}">
                <a16:creationId xmlns:a16="http://schemas.microsoft.com/office/drawing/2014/main" id="{7E653258-579C-4F01-BE8D-92F0D3E08FDB}"/>
              </a:ext>
            </a:extLst>
          </p:cNvPr>
          <p:cNvSpPr txBox="1"/>
          <p:nvPr/>
        </p:nvSpPr>
        <p:spPr>
          <a:xfrm>
            <a:off x="3805646" y="1041677"/>
            <a:ext cx="2441053" cy="369332"/>
          </a:xfrm>
          <a:prstGeom prst="rect">
            <a:avLst/>
          </a:prstGeom>
          <a:noFill/>
        </p:spPr>
        <p:txBody>
          <a:bodyPr wrap="none" rtlCol="0">
            <a:spAutoFit/>
          </a:bodyPr>
          <a:lstStyle/>
          <a:p>
            <a:r>
              <a:rPr lang="en-NZ" dirty="0">
                <a:solidFill>
                  <a:schemeClr val="bg1"/>
                </a:solidFill>
              </a:rPr>
              <a:t>The first/original leaf is  </a:t>
            </a:r>
          </a:p>
        </p:txBody>
      </p:sp>
      <p:sp>
        <p:nvSpPr>
          <p:cNvPr id="12" name="Rectangle 11">
            <a:extLst>
              <a:ext uri="{FF2B5EF4-FFF2-40B4-BE49-F238E27FC236}">
                <a16:creationId xmlns:a16="http://schemas.microsoft.com/office/drawing/2014/main" id="{86C55C16-C492-4E6E-BED7-C31CD0A49DDF}"/>
              </a:ext>
            </a:extLst>
          </p:cNvPr>
          <p:cNvSpPr/>
          <p:nvPr/>
        </p:nvSpPr>
        <p:spPr>
          <a:xfrm>
            <a:off x="6356351" y="1087005"/>
            <a:ext cx="1890666"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Log(odds) = 0.69</a:t>
            </a:r>
          </a:p>
        </p:txBody>
      </p:sp>
      <p:sp>
        <p:nvSpPr>
          <p:cNvPr id="8" name="TextBox 7">
            <a:extLst>
              <a:ext uri="{FF2B5EF4-FFF2-40B4-BE49-F238E27FC236}">
                <a16:creationId xmlns:a16="http://schemas.microsoft.com/office/drawing/2014/main" id="{6449AE94-7710-446D-97C3-326A5D4BE3FC}"/>
              </a:ext>
            </a:extLst>
          </p:cNvPr>
          <p:cNvSpPr txBox="1"/>
          <p:nvPr/>
        </p:nvSpPr>
        <p:spPr>
          <a:xfrm>
            <a:off x="3582489" y="1419718"/>
            <a:ext cx="5899051" cy="369332"/>
          </a:xfrm>
          <a:prstGeom prst="rect">
            <a:avLst/>
          </a:prstGeom>
          <a:noFill/>
        </p:spPr>
        <p:txBody>
          <a:bodyPr wrap="none" rtlCol="0">
            <a:spAutoFit/>
          </a:bodyPr>
          <a:lstStyle/>
          <a:p>
            <a:r>
              <a:rPr lang="en-NZ" dirty="0">
                <a:solidFill>
                  <a:schemeClr val="bg1"/>
                </a:solidFill>
              </a:rPr>
              <a:t>Step 2: Create “probability” and use it to do the classification</a:t>
            </a:r>
          </a:p>
        </p:txBody>
      </p:sp>
      <p:sp>
        <p:nvSpPr>
          <p:cNvPr id="15" name="TextBox 14">
            <a:extLst>
              <a:ext uri="{FF2B5EF4-FFF2-40B4-BE49-F238E27FC236}">
                <a16:creationId xmlns:a16="http://schemas.microsoft.com/office/drawing/2014/main" id="{F3A1DA15-8FE2-41CA-B0C9-E7E6EA2E3FF5}"/>
              </a:ext>
            </a:extLst>
          </p:cNvPr>
          <p:cNvSpPr txBox="1"/>
          <p:nvPr/>
        </p:nvSpPr>
        <p:spPr>
          <a:xfrm>
            <a:off x="3866606" y="1754139"/>
            <a:ext cx="6096000" cy="369332"/>
          </a:xfrm>
          <a:prstGeom prst="rect">
            <a:avLst/>
          </a:prstGeom>
          <a:noFill/>
        </p:spPr>
        <p:txBody>
          <a:bodyPr wrap="square">
            <a:spAutoFit/>
          </a:bodyPr>
          <a:lstStyle/>
          <a:p>
            <a:r>
              <a:rPr lang="en-NZ" dirty="0">
                <a:solidFill>
                  <a:schemeClr val="bg1"/>
                </a:solidFill>
              </a:rPr>
              <a:t>We got </a:t>
            </a:r>
            <a:r>
              <a:rPr lang="en-NZ" dirty="0">
                <a:highlight>
                  <a:srgbClr val="FFFF00"/>
                </a:highlight>
              </a:rPr>
              <a:t>0.67</a:t>
            </a:r>
            <a:r>
              <a:rPr lang="en-NZ" dirty="0"/>
              <a:t> </a:t>
            </a:r>
            <a:r>
              <a:rPr lang="en-NZ" dirty="0">
                <a:solidFill>
                  <a:schemeClr val="bg1"/>
                </a:solidFill>
              </a:rPr>
              <a:t>as the predicted probability of “loving Troll2”</a:t>
            </a:r>
            <a:endParaRPr lang="en-NZ" dirty="0"/>
          </a:p>
        </p:txBody>
      </p:sp>
      <p:sp>
        <p:nvSpPr>
          <p:cNvPr id="9" name="TextBox 8">
            <a:extLst>
              <a:ext uri="{FF2B5EF4-FFF2-40B4-BE49-F238E27FC236}">
                <a16:creationId xmlns:a16="http://schemas.microsoft.com/office/drawing/2014/main" id="{E5220A3F-82DA-4549-9920-36A94F4A59CF}"/>
              </a:ext>
            </a:extLst>
          </p:cNvPr>
          <p:cNvSpPr txBox="1"/>
          <p:nvPr/>
        </p:nvSpPr>
        <p:spPr>
          <a:xfrm>
            <a:off x="3592468" y="2123471"/>
            <a:ext cx="2556854" cy="369332"/>
          </a:xfrm>
          <a:prstGeom prst="rect">
            <a:avLst/>
          </a:prstGeom>
          <a:noFill/>
        </p:spPr>
        <p:txBody>
          <a:bodyPr wrap="none" rtlCol="0">
            <a:spAutoFit/>
          </a:bodyPr>
          <a:lstStyle/>
          <a:p>
            <a:r>
              <a:rPr lang="en-NZ" dirty="0">
                <a:solidFill>
                  <a:schemeClr val="bg1"/>
                </a:solidFill>
              </a:rPr>
              <a:t>Step 3: calculate Residual</a:t>
            </a:r>
          </a:p>
        </p:txBody>
      </p:sp>
      <p:pic>
        <p:nvPicPr>
          <p:cNvPr id="18" name="Picture 17">
            <a:extLst>
              <a:ext uri="{FF2B5EF4-FFF2-40B4-BE49-F238E27FC236}">
                <a16:creationId xmlns:a16="http://schemas.microsoft.com/office/drawing/2014/main" id="{426F2135-EEF1-4521-8E38-504AE425B03E}"/>
              </a:ext>
            </a:extLst>
          </p:cNvPr>
          <p:cNvPicPr>
            <a:picLocks noChangeAspect="1"/>
          </p:cNvPicPr>
          <p:nvPr/>
        </p:nvPicPr>
        <p:blipFill>
          <a:blip r:embed="rId3"/>
          <a:stretch>
            <a:fillRect/>
          </a:stretch>
        </p:blipFill>
        <p:spPr>
          <a:xfrm>
            <a:off x="3004458" y="1327105"/>
            <a:ext cx="612725" cy="2428067"/>
          </a:xfrm>
          <a:prstGeom prst="rect">
            <a:avLst/>
          </a:prstGeom>
        </p:spPr>
      </p:pic>
      <p:sp>
        <p:nvSpPr>
          <p:cNvPr id="17" name="TextBox 16">
            <a:extLst>
              <a:ext uri="{FF2B5EF4-FFF2-40B4-BE49-F238E27FC236}">
                <a16:creationId xmlns:a16="http://schemas.microsoft.com/office/drawing/2014/main" id="{BE415FC3-5F56-4094-8CF7-89CF02527440}"/>
              </a:ext>
            </a:extLst>
          </p:cNvPr>
          <p:cNvSpPr txBox="1"/>
          <p:nvPr/>
        </p:nvSpPr>
        <p:spPr>
          <a:xfrm>
            <a:off x="3582489" y="2457892"/>
            <a:ext cx="4913653" cy="369332"/>
          </a:xfrm>
          <a:prstGeom prst="rect">
            <a:avLst/>
          </a:prstGeom>
          <a:noFill/>
        </p:spPr>
        <p:txBody>
          <a:bodyPr wrap="none" rtlCol="0">
            <a:spAutoFit/>
          </a:bodyPr>
          <a:lstStyle/>
          <a:p>
            <a:r>
              <a:rPr lang="en-NZ" dirty="0">
                <a:solidFill>
                  <a:schemeClr val="bg1"/>
                </a:solidFill>
              </a:rPr>
              <a:t>Step 4: Build the first tree and predict the Residual</a:t>
            </a:r>
          </a:p>
        </p:txBody>
      </p:sp>
      <p:pic>
        <p:nvPicPr>
          <p:cNvPr id="10" name="Picture 9">
            <a:extLst>
              <a:ext uri="{FF2B5EF4-FFF2-40B4-BE49-F238E27FC236}">
                <a16:creationId xmlns:a16="http://schemas.microsoft.com/office/drawing/2014/main" id="{AB9E25AC-519C-4759-AFFD-A4153CD6C2F6}"/>
              </a:ext>
            </a:extLst>
          </p:cNvPr>
          <p:cNvPicPr>
            <a:picLocks noChangeAspect="1"/>
          </p:cNvPicPr>
          <p:nvPr/>
        </p:nvPicPr>
        <p:blipFill>
          <a:blip r:embed="rId4"/>
          <a:stretch>
            <a:fillRect/>
          </a:stretch>
        </p:blipFill>
        <p:spPr>
          <a:xfrm>
            <a:off x="4193463" y="2938893"/>
            <a:ext cx="2294423" cy="1205120"/>
          </a:xfrm>
          <a:prstGeom prst="rect">
            <a:avLst/>
          </a:prstGeom>
        </p:spPr>
      </p:pic>
      <p:sp>
        <p:nvSpPr>
          <p:cNvPr id="13" name="TextBox 12">
            <a:extLst>
              <a:ext uri="{FF2B5EF4-FFF2-40B4-BE49-F238E27FC236}">
                <a16:creationId xmlns:a16="http://schemas.microsoft.com/office/drawing/2014/main" id="{A72D6E5F-C99E-4AAD-A186-A5BDFA258BF5}"/>
              </a:ext>
            </a:extLst>
          </p:cNvPr>
          <p:cNvSpPr txBox="1"/>
          <p:nvPr/>
        </p:nvSpPr>
        <p:spPr>
          <a:xfrm>
            <a:off x="6613201" y="2938893"/>
            <a:ext cx="2456827" cy="1200329"/>
          </a:xfrm>
          <a:prstGeom prst="rect">
            <a:avLst/>
          </a:prstGeom>
          <a:noFill/>
        </p:spPr>
        <p:txBody>
          <a:bodyPr wrap="square" rtlCol="0">
            <a:spAutoFit/>
          </a:bodyPr>
          <a:lstStyle/>
          <a:p>
            <a:r>
              <a:rPr lang="en-NZ" dirty="0">
                <a:solidFill>
                  <a:schemeClr val="bg1"/>
                </a:solidFill>
              </a:rPr>
              <a:t>Following the regular tree building process, we can have the tree as left</a:t>
            </a:r>
          </a:p>
        </p:txBody>
      </p:sp>
      <p:sp>
        <p:nvSpPr>
          <p:cNvPr id="14" name="TextBox 13">
            <a:extLst>
              <a:ext uri="{FF2B5EF4-FFF2-40B4-BE49-F238E27FC236}">
                <a16:creationId xmlns:a16="http://schemas.microsoft.com/office/drawing/2014/main" id="{CD9136FC-8493-4C94-A2F7-6DE7CF4B4EEF}"/>
              </a:ext>
            </a:extLst>
          </p:cNvPr>
          <p:cNvSpPr txBox="1"/>
          <p:nvPr/>
        </p:nvSpPr>
        <p:spPr>
          <a:xfrm>
            <a:off x="3592468" y="4150442"/>
            <a:ext cx="7005251" cy="369332"/>
          </a:xfrm>
          <a:prstGeom prst="rect">
            <a:avLst/>
          </a:prstGeom>
          <a:noFill/>
        </p:spPr>
        <p:txBody>
          <a:bodyPr wrap="none" rtlCol="0">
            <a:spAutoFit/>
          </a:bodyPr>
          <a:lstStyle/>
          <a:p>
            <a:r>
              <a:rPr lang="en-NZ" dirty="0">
                <a:solidFill>
                  <a:schemeClr val="bg1"/>
                </a:solidFill>
              </a:rPr>
              <a:t>Step 5: Combine the tree and the first/original leaf to predict “log(odds)”</a:t>
            </a:r>
          </a:p>
        </p:txBody>
      </p:sp>
      <p:sp>
        <p:nvSpPr>
          <p:cNvPr id="5" name="TextBox 4">
            <a:extLst>
              <a:ext uri="{FF2B5EF4-FFF2-40B4-BE49-F238E27FC236}">
                <a16:creationId xmlns:a16="http://schemas.microsoft.com/office/drawing/2014/main" id="{1371A359-2BDA-4A4D-8A80-71BB790E0906}"/>
              </a:ext>
            </a:extLst>
          </p:cNvPr>
          <p:cNvSpPr txBox="1"/>
          <p:nvPr/>
        </p:nvSpPr>
        <p:spPr>
          <a:xfrm>
            <a:off x="4014651" y="4606834"/>
            <a:ext cx="6801395" cy="646331"/>
          </a:xfrm>
          <a:prstGeom prst="rect">
            <a:avLst/>
          </a:prstGeom>
          <a:noFill/>
        </p:spPr>
        <p:txBody>
          <a:bodyPr wrap="square" rtlCol="0">
            <a:spAutoFit/>
          </a:bodyPr>
          <a:lstStyle/>
          <a:p>
            <a:r>
              <a:rPr lang="en-NZ" dirty="0">
                <a:solidFill>
                  <a:schemeClr val="bg1"/>
                </a:solidFill>
              </a:rPr>
              <a:t>Let’s look at the example for the 2</a:t>
            </a:r>
            <a:r>
              <a:rPr lang="en-NZ" baseline="30000" dirty="0">
                <a:solidFill>
                  <a:schemeClr val="bg1"/>
                </a:solidFill>
              </a:rPr>
              <a:t>nd</a:t>
            </a:r>
            <a:r>
              <a:rPr lang="en-NZ" dirty="0">
                <a:solidFill>
                  <a:schemeClr val="bg1"/>
                </a:solidFill>
              </a:rPr>
              <a:t> and 3</a:t>
            </a:r>
            <a:r>
              <a:rPr lang="en-NZ" baseline="30000" dirty="0">
                <a:solidFill>
                  <a:schemeClr val="bg1"/>
                </a:solidFill>
              </a:rPr>
              <a:t>rd</a:t>
            </a:r>
            <a:r>
              <a:rPr lang="en-NZ" dirty="0">
                <a:solidFill>
                  <a:schemeClr val="bg1"/>
                </a:solidFill>
              </a:rPr>
              <a:t> sample, which go through the three like above </a:t>
            </a:r>
          </a:p>
        </p:txBody>
      </p:sp>
      <p:sp>
        <p:nvSpPr>
          <p:cNvPr id="6" name="Rectangle 5">
            <a:extLst>
              <a:ext uri="{FF2B5EF4-FFF2-40B4-BE49-F238E27FC236}">
                <a16:creationId xmlns:a16="http://schemas.microsoft.com/office/drawing/2014/main" id="{397DD8DC-2BDB-4E6E-8184-5845E05D99E2}"/>
              </a:ext>
            </a:extLst>
          </p:cNvPr>
          <p:cNvSpPr/>
          <p:nvPr/>
        </p:nvSpPr>
        <p:spPr>
          <a:xfrm>
            <a:off x="472319" y="2020389"/>
            <a:ext cx="3123110" cy="705394"/>
          </a:xfrm>
          <a:prstGeom prst="rect">
            <a:avLst/>
          </a:prstGeom>
          <a:solidFill>
            <a:srgbClr val="FF00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Freeform: Shape 6">
            <a:extLst>
              <a:ext uri="{FF2B5EF4-FFF2-40B4-BE49-F238E27FC236}">
                <a16:creationId xmlns:a16="http://schemas.microsoft.com/office/drawing/2014/main" id="{37DDAC69-EEEF-4FDF-9B16-9AFCEF919650}"/>
              </a:ext>
            </a:extLst>
          </p:cNvPr>
          <p:cNvSpPr/>
          <p:nvPr/>
        </p:nvSpPr>
        <p:spPr>
          <a:xfrm>
            <a:off x="4850674" y="2873829"/>
            <a:ext cx="629316" cy="1062445"/>
          </a:xfrm>
          <a:custGeom>
            <a:avLst/>
            <a:gdLst>
              <a:gd name="connsiteX0" fmla="*/ 0 w 629316"/>
              <a:gd name="connsiteY0" fmla="*/ 0 h 1062445"/>
              <a:gd name="connsiteX1" fmla="*/ 548640 w 629316"/>
              <a:gd name="connsiteY1" fmla="*/ 557348 h 1062445"/>
              <a:gd name="connsiteX2" fmla="*/ 609600 w 629316"/>
              <a:gd name="connsiteY2" fmla="*/ 792480 h 1062445"/>
              <a:gd name="connsiteX3" fmla="*/ 383177 w 629316"/>
              <a:gd name="connsiteY3" fmla="*/ 1062445 h 1062445"/>
            </a:gdLst>
            <a:ahLst/>
            <a:cxnLst>
              <a:cxn ang="0">
                <a:pos x="connsiteX0" y="connsiteY0"/>
              </a:cxn>
              <a:cxn ang="0">
                <a:pos x="connsiteX1" y="connsiteY1"/>
              </a:cxn>
              <a:cxn ang="0">
                <a:pos x="connsiteX2" y="connsiteY2"/>
              </a:cxn>
              <a:cxn ang="0">
                <a:pos x="connsiteX3" y="connsiteY3"/>
              </a:cxn>
            </a:cxnLst>
            <a:rect l="l" t="t" r="r" b="b"/>
            <a:pathLst>
              <a:path w="629316" h="1062445">
                <a:moveTo>
                  <a:pt x="0" y="0"/>
                </a:moveTo>
                <a:cubicBezTo>
                  <a:pt x="223520" y="212634"/>
                  <a:pt x="447040" y="425268"/>
                  <a:pt x="548640" y="557348"/>
                </a:cubicBezTo>
                <a:cubicBezTo>
                  <a:pt x="650240" y="689428"/>
                  <a:pt x="637177" y="708297"/>
                  <a:pt x="609600" y="792480"/>
                </a:cubicBezTo>
                <a:cubicBezTo>
                  <a:pt x="582023" y="876663"/>
                  <a:pt x="482600" y="969554"/>
                  <a:pt x="383177" y="1062445"/>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Arrow: Right 15">
            <a:extLst>
              <a:ext uri="{FF2B5EF4-FFF2-40B4-BE49-F238E27FC236}">
                <a16:creationId xmlns:a16="http://schemas.microsoft.com/office/drawing/2014/main" id="{CEE476D3-6375-4D3D-B6C4-78D431873B7A}"/>
              </a:ext>
            </a:extLst>
          </p:cNvPr>
          <p:cNvSpPr/>
          <p:nvPr/>
        </p:nvSpPr>
        <p:spPr>
          <a:xfrm rot="14842471">
            <a:off x="5248976" y="4190627"/>
            <a:ext cx="732025" cy="28927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406141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595450" y="13271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3582489" y="661927"/>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11" name="TextBox 10">
            <a:extLst>
              <a:ext uri="{FF2B5EF4-FFF2-40B4-BE49-F238E27FC236}">
                <a16:creationId xmlns:a16="http://schemas.microsoft.com/office/drawing/2014/main" id="{7E653258-579C-4F01-BE8D-92F0D3E08FDB}"/>
              </a:ext>
            </a:extLst>
          </p:cNvPr>
          <p:cNvSpPr txBox="1"/>
          <p:nvPr/>
        </p:nvSpPr>
        <p:spPr>
          <a:xfrm>
            <a:off x="3805646" y="1041677"/>
            <a:ext cx="2441053" cy="369332"/>
          </a:xfrm>
          <a:prstGeom prst="rect">
            <a:avLst/>
          </a:prstGeom>
          <a:noFill/>
        </p:spPr>
        <p:txBody>
          <a:bodyPr wrap="none" rtlCol="0">
            <a:spAutoFit/>
          </a:bodyPr>
          <a:lstStyle/>
          <a:p>
            <a:r>
              <a:rPr lang="en-NZ" dirty="0">
                <a:solidFill>
                  <a:schemeClr val="bg1"/>
                </a:solidFill>
              </a:rPr>
              <a:t>The first/original leaf is  </a:t>
            </a:r>
          </a:p>
        </p:txBody>
      </p:sp>
      <p:sp>
        <p:nvSpPr>
          <p:cNvPr id="12" name="Rectangle 11">
            <a:extLst>
              <a:ext uri="{FF2B5EF4-FFF2-40B4-BE49-F238E27FC236}">
                <a16:creationId xmlns:a16="http://schemas.microsoft.com/office/drawing/2014/main" id="{86C55C16-C492-4E6E-BED7-C31CD0A49DDF}"/>
              </a:ext>
            </a:extLst>
          </p:cNvPr>
          <p:cNvSpPr/>
          <p:nvPr/>
        </p:nvSpPr>
        <p:spPr>
          <a:xfrm>
            <a:off x="6356351" y="1087005"/>
            <a:ext cx="1890666"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Log(odds) = 0.69</a:t>
            </a:r>
          </a:p>
        </p:txBody>
      </p:sp>
      <p:sp>
        <p:nvSpPr>
          <p:cNvPr id="8" name="TextBox 7">
            <a:extLst>
              <a:ext uri="{FF2B5EF4-FFF2-40B4-BE49-F238E27FC236}">
                <a16:creationId xmlns:a16="http://schemas.microsoft.com/office/drawing/2014/main" id="{6449AE94-7710-446D-97C3-326A5D4BE3FC}"/>
              </a:ext>
            </a:extLst>
          </p:cNvPr>
          <p:cNvSpPr txBox="1"/>
          <p:nvPr/>
        </p:nvSpPr>
        <p:spPr>
          <a:xfrm>
            <a:off x="3582489" y="1419718"/>
            <a:ext cx="5899051" cy="369332"/>
          </a:xfrm>
          <a:prstGeom prst="rect">
            <a:avLst/>
          </a:prstGeom>
          <a:noFill/>
        </p:spPr>
        <p:txBody>
          <a:bodyPr wrap="none" rtlCol="0">
            <a:spAutoFit/>
          </a:bodyPr>
          <a:lstStyle/>
          <a:p>
            <a:r>
              <a:rPr lang="en-NZ" dirty="0">
                <a:solidFill>
                  <a:schemeClr val="bg1"/>
                </a:solidFill>
              </a:rPr>
              <a:t>Step 2: Create “probability” and use it to do the classification</a:t>
            </a:r>
          </a:p>
        </p:txBody>
      </p:sp>
      <p:sp>
        <p:nvSpPr>
          <p:cNvPr id="15" name="TextBox 14">
            <a:extLst>
              <a:ext uri="{FF2B5EF4-FFF2-40B4-BE49-F238E27FC236}">
                <a16:creationId xmlns:a16="http://schemas.microsoft.com/office/drawing/2014/main" id="{F3A1DA15-8FE2-41CA-B0C9-E7E6EA2E3FF5}"/>
              </a:ext>
            </a:extLst>
          </p:cNvPr>
          <p:cNvSpPr txBox="1"/>
          <p:nvPr/>
        </p:nvSpPr>
        <p:spPr>
          <a:xfrm>
            <a:off x="3866606" y="1754139"/>
            <a:ext cx="6096000" cy="369332"/>
          </a:xfrm>
          <a:prstGeom prst="rect">
            <a:avLst/>
          </a:prstGeom>
          <a:noFill/>
        </p:spPr>
        <p:txBody>
          <a:bodyPr wrap="square">
            <a:spAutoFit/>
          </a:bodyPr>
          <a:lstStyle/>
          <a:p>
            <a:r>
              <a:rPr lang="en-NZ" dirty="0">
                <a:solidFill>
                  <a:schemeClr val="bg1"/>
                </a:solidFill>
              </a:rPr>
              <a:t>We got </a:t>
            </a:r>
            <a:r>
              <a:rPr lang="en-NZ" dirty="0">
                <a:highlight>
                  <a:srgbClr val="FFFF00"/>
                </a:highlight>
              </a:rPr>
              <a:t>0.67</a:t>
            </a:r>
            <a:r>
              <a:rPr lang="en-NZ" dirty="0"/>
              <a:t> </a:t>
            </a:r>
            <a:r>
              <a:rPr lang="en-NZ" dirty="0">
                <a:solidFill>
                  <a:schemeClr val="bg1"/>
                </a:solidFill>
              </a:rPr>
              <a:t>as the predicted probability of “loving Troll2”</a:t>
            </a:r>
            <a:endParaRPr lang="en-NZ" dirty="0"/>
          </a:p>
        </p:txBody>
      </p:sp>
      <p:sp>
        <p:nvSpPr>
          <p:cNvPr id="9" name="TextBox 8">
            <a:extLst>
              <a:ext uri="{FF2B5EF4-FFF2-40B4-BE49-F238E27FC236}">
                <a16:creationId xmlns:a16="http://schemas.microsoft.com/office/drawing/2014/main" id="{E5220A3F-82DA-4549-9920-36A94F4A59CF}"/>
              </a:ext>
            </a:extLst>
          </p:cNvPr>
          <p:cNvSpPr txBox="1"/>
          <p:nvPr/>
        </p:nvSpPr>
        <p:spPr>
          <a:xfrm>
            <a:off x="3592468" y="2123471"/>
            <a:ext cx="2556854" cy="369332"/>
          </a:xfrm>
          <a:prstGeom prst="rect">
            <a:avLst/>
          </a:prstGeom>
          <a:noFill/>
        </p:spPr>
        <p:txBody>
          <a:bodyPr wrap="none" rtlCol="0">
            <a:spAutoFit/>
          </a:bodyPr>
          <a:lstStyle/>
          <a:p>
            <a:r>
              <a:rPr lang="en-NZ" dirty="0">
                <a:solidFill>
                  <a:schemeClr val="bg1"/>
                </a:solidFill>
              </a:rPr>
              <a:t>Step 3: calculate Residual</a:t>
            </a:r>
          </a:p>
        </p:txBody>
      </p:sp>
      <p:pic>
        <p:nvPicPr>
          <p:cNvPr id="18" name="Picture 17">
            <a:extLst>
              <a:ext uri="{FF2B5EF4-FFF2-40B4-BE49-F238E27FC236}">
                <a16:creationId xmlns:a16="http://schemas.microsoft.com/office/drawing/2014/main" id="{426F2135-EEF1-4521-8E38-504AE425B03E}"/>
              </a:ext>
            </a:extLst>
          </p:cNvPr>
          <p:cNvPicPr>
            <a:picLocks noChangeAspect="1"/>
          </p:cNvPicPr>
          <p:nvPr/>
        </p:nvPicPr>
        <p:blipFill>
          <a:blip r:embed="rId3"/>
          <a:stretch>
            <a:fillRect/>
          </a:stretch>
        </p:blipFill>
        <p:spPr>
          <a:xfrm>
            <a:off x="3004458" y="1327105"/>
            <a:ext cx="612725" cy="2428067"/>
          </a:xfrm>
          <a:prstGeom prst="rect">
            <a:avLst/>
          </a:prstGeom>
        </p:spPr>
      </p:pic>
      <p:sp>
        <p:nvSpPr>
          <p:cNvPr id="17" name="TextBox 16">
            <a:extLst>
              <a:ext uri="{FF2B5EF4-FFF2-40B4-BE49-F238E27FC236}">
                <a16:creationId xmlns:a16="http://schemas.microsoft.com/office/drawing/2014/main" id="{BE415FC3-5F56-4094-8CF7-89CF02527440}"/>
              </a:ext>
            </a:extLst>
          </p:cNvPr>
          <p:cNvSpPr txBox="1"/>
          <p:nvPr/>
        </p:nvSpPr>
        <p:spPr>
          <a:xfrm>
            <a:off x="3582489" y="2457892"/>
            <a:ext cx="5052345" cy="369332"/>
          </a:xfrm>
          <a:prstGeom prst="rect">
            <a:avLst/>
          </a:prstGeom>
          <a:noFill/>
        </p:spPr>
        <p:txBody>
          <a:bodyPr wrap="none" rtlCol="0">
            <a:spAutoFit/>
          </a:bodyPr>
          <a:lstStyle/>
          <a:p>
            <a:r>
              <a:rPr lang="en-NZ" dirty="0">
                <a:solidFill>
                  <a:schemeClr val="bg1"/>
                </a:solidFill>
              </a:rPr>
              <a:t>Step 4: Build the first tree and predict the Residual</a:t>
            </a:r>
            <a:endParaRPr lang="en-NZ" dirty="0">
              <a:solidFill>
                <a:schemeClr val="bg1"/>
              </a:solidFill>
              <a:highlight>
                <a:srgbClr val="808000"/>
              </a:highlight>
            </a:endParaRPr>
          </a:p>
        </p:txBody>
      </p:sp>
      <p:pic>
        <p:nvPicPr>
          <p:cNvPr id="10" name="Picture 9">
            <a:extLst>
              <a:ext uri="{FF2B5EF4-FFF2-40B4-BE49-F238E27FC236}">
                <a16:creationId xmlns:a16="http://schemas.microsoft.com/office/drawing/2014/main" id="{AB9E25AC-519C-4759-AFFD-A4153CD6C2F6}"/>
              </a:ext>
            </a:extLst>
          </p:cNvPr>
          <p:cNvPicPr>
            <a:picLocks noChangeAspect="1"/>
          </p:cNvPicPr>
          <p:nvPr/>
        </p:nvPicPr>
        <p:blipFill>
          <a:blip r:embed="rId4"/>
          <a:stretch>
            <a:fillRect/>
          </a:stretch>
        </p:blipFill>
        <p:spPr>
          <a:xfrm>
            <a:off x="4193463" y="2938893"/>
            <a:ext cx="2294423" cy="1205120"/>
          </a:xfrm>
          <a:prstGeom prst="rect">
            <a:avLst/>
          </a:prstGeom>
        </p:spPr>
      </p:pic>
      <p:sp>
        <p:nvSpPr>
          <p:cNvPr id="13" name="TextBox 12">
            <a:extLst>
              <a:ext uri="{FF2B5EF4-FFF2-40B4-BE49-F238E27FC236}">
                <a16:creationId xmlns:a16="http://schemas.microsoft.com/office/drawing/2014/main" id="{A72D6E5F-C99E-4AAD-A186-A5BDFA258BF5}"/>
              </a:ext>
            </a:extLst>
          </p:cNvPr>
          <p:cNvSpPr txBox="1"/>
          <p:nvPr/>
        </p:nvSpPr>
        <p:spPr>
          <a:xfrm>
            <a:off x="6613201" y="2938893"/>
            <a:ext cx="2456827" cy="1200329"/>
          </a:xfrm>
          <a:prstGeom prst="rect">
            <a:avLst/>
          </a:prstGeom>
          <a:noFill/>
        </p:spPr>
        <p:txBody>
          <a:bodyPr wrap="square" rtlCol="0">
            <a:spAutoFit/>
          </a:bodyPr>
          <a:lstStyle/>
          <a:p>
            <a:r>
              <a:rPr lang="en-NZ" dirty="0">
                <a:solidFill>
                  <a:schemeClr val="bg1"/>
                </a:solidFill>
              </a:rPr>
              <a:t>Following the regular tree building process, we can have the tree as left</a:t>
            </a:r>
          </a:p>
        </p:txBody>
      </p:sp>
      <p:sp>
        <p:nvSpPr>
          <p:cNvPr id="14" name="TextBox 13">
            <a:extLst>
              <a:ext uri="{FF2B5EF4-FFF2-40B4-BE49-F238E27FC236}">
                <a16:creationId xmlns:a16="http://schemas.microsoft.com/office/drawing/2014/main" id="{CD9136FC-8493-4C94-A2F7-6DE7CF4B4EEF}"/>
              </a:ext>
            </a:extLst>
          </p:cNvPr>
          <p:cNvSpPr txBox="1"/>
          <p:nvPr/>
        </p:nvSpPr>
        <p:spPr>
          <a:xfrm>
            <a:off x="3592468" y="4150442"/>
            <a:ext cx="7005251" cy="369332"/>
          </a:xfrm>
          <a:prstGeom prst="rect">
            <a:avLst/>
          </a:prstGeom>
          <a:noFill/>
        </p:spPr>
        <p:txBody>
          <a:bodyPr wrap="none" rtlCol="0">
            <a:spAutoFit/>
          </a:bodyPr>
          <a:lstStyle/>
          <a:p>
            <a:r>
              <a:rPr lang="en-NZ" dirty="0">
                <a:solidFill>
                  <a:schemeClr val="bg1"/>
                </a:solidFill>
              </a:rPr>
              <a:t>Step 5: Combine the tree and the first/original leaf to predict “log(odds)”</a:t>
            </a:r>
          </a:p>
        </p:txBody>
      </p:sp>
      <p:sp>
        <p:nvSpPr>
          <p:cNvPr id="5" name="TextBox 4">
            <a:extLst>
              <a:ext uri="{FF2B5EF4-FFF2-40B4-BE49-F238E27FC236}">
                <a16:creationId xmlns:a16="http://schemas.microsoft.com/office/drawing/2014/main" id="{1371A359-2BDA-4A4D-8A80-71BB790E0906}"/>
              </a:ext>
            </a:extLst>
          </p:cNvPr>
          <p:cNvSpPr txBox="1"/>
          <p:nvPr/>
        </p:nvSpPr>
        <p:spPr>
          <a:xfrm>
            <a:off x="4014651" y="4606834"/>
            <a:ext cx="6801395" cy="646331"/>
          </a:xfrm>
          <a:prstGeom prst="rect">
            <a:avLst/>
          </a:prstGeom>
          <a:noFill/>
        </p:spPr>
        <p:txBody>
          <a:bodyPr wrap="square" rtlCol="0">
            <a:spAutoFit/>
          </a:bodyPr>
          <a:lstStyle/>
          <a:p>
            <a:r>
              <a:rPr lang="en-NZ" dirty="0">
                <a:solidFill>
                  <a:schemeClr val="bg1"/>
                </a:solidFill>
              </a:rPr>
              <a:t>Let’s look at the example for the 2</a:t>
            </a:r>
            <a:r>
              <a:rPr lang="en-NZ" baseline="30000" dirty="0">
                <a:solidFill>
                  <a:schemeClr val="bg1"/>
                </a:solidFill>
              </a:rPr>
              <a:t>nd</a:t>
            </a:r>
            <a:r>
              <a:rPr lang="en-NZ" dirty="0">
                <a:solidFill>
                  <a:schemeClr val="bg1"/>
                </a:solidFill>
              </a:rPr>
              <a:t> and 3</a:t>
            </a:r>
            <a:r>
              <a:rPr lang="en-NZ" baseline="30000" dirty="0">
                <a:solidFill>
                  <a:schemeClr val="bg1"/>
                </a:solidFill>
              </a:rPr>
              <a:t>rd</a:t>
            </a:r>
            <a:r>
              <a:rPr lang="en-NZ" dirty="0">
                <a:solidFill>
                  <a:schemeClr val="bg1"/>
                </a:solidFill>
              </a:rPr>
              <a:t> sample, which go through the three like above </a:t>
            </a:r>
          </a:p>
        </p:txBody>
      </p:sp>
      <p:sp>
        <p:nvSpPr>
          <p:cNvPr id="6" name="Rectangle 5">
            <a:extLst>
              <a:ext uri="{FF2B5EF4-FFF2-40B4-BE49-F238E27FC236}">
                <a16:creationId xmlns:a16="http://schemas.microsoft.com/office/drawing/2014/main" id="{397DD8DC-2BDB-4E6E-8184-5845E05D99E2}"/>
              </a:ext>
            </a:extLst>
          </p:cNvPr>
          <p:cNvSpPr/>
          <p:nvPr/>
        </p:nvSpPr>
        <p:spPr>
          <a:xfrm>
            <a:off x="472319" y="2020389"/>
            <a:ext cx="3123110" cy="705394"/>
          </a:xfrm>
          <a:prstGeom prst="rect">
            <a:avLst/>
          </a:prstGeom>
          <a:solidFill>
            <a:srgbClr val="FF00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Freeform: Shape 6">
            <a:extLst>
              <a:ext uri="{FF2B5EF4-FFF2-40B4-BE49-F238E27FC236}">
                <a16:creationId xmlns:a16="http://schemas.microsoft.com/office/drawing/2014/main" id="{37DDAC69-EEEF-4FDF-9B16-9AFCEF919650}"/>
              </a:ext>
            </a:extLst>
          </p:cNvPr>
          <p:cNvSpPr/>
          <p:nvPr/>
        </p:nvSpPr>
        <p:spPr>
          <a:xfrm>
            <a:off x="4850674" y="2873829"/>
            <a:ext cx="629316" cy="1062445"/>
          </a:xfrm>
          <a:custGeom>
            <a:avLst/>
            <a:gdLst>
              <a:gd name="connsiteX0" fmla="*/ 0 w 629316"/>
              <a:gd name="connsiteY0" fmla="*/ 0 h 1062445"/>
              <a:gd name="connsiteX1" fmla="*/ 548640 w 629316"/>
              <a:gd name="connsiteY1" fmla="*/ 557348 h 1062445"/>
              <a:gd name="connsiteX2" fmla="*/ 609600 w 629316"/>
              <a:gd name="connsiteY2" fmla="*/ 792480 h 1062445"/>
              <a:gd name="connsiteX3" fmla="*/ 383177 w 629316"/>
              <a:gd name="connsiteY3" fmla="*/ 1062445 h 1062445"/>
            </a:gdLst>
            <a:ahLst/>
            <a:cxnLst>
              <a:cxn ang="0">
                <a:pos x="connsiteX0" y="connsiteY0"/>
              </a:cxn>
              <a:cxn ang="0">
                <a:pos x="connsiteX1" y="connsiteY1"/>
              </a:cxn>
              <a:cxn ang="0">
                <a:pos x="connsiteX2" y="connsiteY2"/>
              </a:cxn>
              <a:cxn ang="0">
                <a:pos x="connsiteX3" y="connsiteY3"/>
              </a:cxn>
            </a:cxnLst>
            <a:rect l="l" t="t" r="r" b="b"/>
            <a:pathLst>
              <a:path w="629316" h="1062445">
                <a:moveTo>
                  <a:pt x="0" y="0"/>
                </a:moveTo>
                <a:cubicBezTo>
                  <a:pt x="223520" y="212634"/>
                  <a:pt x="447040" y="425268"/>
                  <a:pt x="548640" y="557348"/>
                </a:cubicBezTo>
                <a:cubicBezTo>
                  <a:pt x="650240" y="689428"/>
                  <a:pt x="637177" y="708297"/>
                  <a:pt x="609600" y="792480"/>
                </a:cubicBezTo>
                <a:cubicBezTo>
                  <a:pt x="582023" y="876663"/>
                  <a:pt x="482600" y="969554"/>
                  <a:pt x="383177" y="1062445"/>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TextBox 15">
            <a:extLst>
              <a:ext uri="{FF2B5EF4-FFF2-40B4-BE49-F238E27FC236}">
                <a16:creationId xmlns:a16="http://schemas.microsoft.com/office/drawing/2014/main" id="{A71B60AE-A74A-4E83-AF05-DDB699279363}"/>
              </a:ext>
            </a:extLst>
          </p:cNvPr>
          <p:cNvSpPr txBox="1"/>
          <p:nvPr/>
        </p:nvSpPr>
        <p:spPr>
          <a:xfrm>
            <a:off x="4014651" y="5278154"/>
            <a:ext cx="3831370" cy="369332"/>
          </a:xfrm>
          <a:prstGeom prst="rect">
            <a:avLst/>
          </a:prstGeom>
          <a:noFill/>
        </p:spPr>
        <p:txBody>
          <a:bodyPr wrap="none" rtlCol="0">
            <a:spAutoFit/>
          </a:bodyPr>
          <a:lstStyle/>
          <a:p>
            <a:r>
              <a:rPr lang="en-NZ" dirty="0">
                <a:solidFill>
                  <a:schemeClr val="bg1"/>
                </a:solidFill>
              </a:rPr>
              <a:t>The “log(odds)” is calculated based on:</a:t>
            </a:r>
          </a:p>
        </p:txBody>
      </p:sp>
      <p:pic>
        <p:nvPicPr>
          <p:cNvPr id="20" name="Picture 19">
            <a:extLst>
              <a:ext uri="{FF2B5EF4-FFF2-40B4-BE49-F238E27FC236}">
                <a16:creationId xmlns:a16="http://schemas.microsoft.com/office/drawing/2014/main" id="{2956D317-99BA-491F-8434-59E751BEF6D3}"/>
              </a:ext>
            </a:extLst>
          </p:cNvPr>
          <p:cNvPicPr>
            <a:picLocks noChangeAspect="1"/>
          </p:cNvPicPr>
          <p:nvPr/>
        </p:nvPicPr>
        <p:blipFill>
          <a:blip r:embed="rId5"/>
          <a:stretch>
            <a:fillRect/>
          </a:stretch>
        </p:blipFill>
        <p:spPr>
          <a:xfrm>
            <a:off x="4361906" y="5788215"/>
            <a:ext cx="5119634" cy="631422"/>
          </a:xfrm>
          <a:prstGeom prst="rect">
            <a:avLst/>
          </a:prstGeom>
        </p:spPr>
      </p:pic>
      <p:sp>
        <p:nvSpPr>
          <p:cNvPr id="19" name="TextBox 18">
            <a:extLst>
              <a:ext uri="{FF2B5EF4-FFF2-40B4-BE49-F238E27FC236}">
                <a16:creationId xmlns:a16="http://schemas.microsoft.com/office/drawing/2014/main" id="{57325A9E-6C3B-4095-85D7-2E62F21A5E34}"/>
              </a:ext>
            </a:extLst>
          </p:cNvPr>
          <p:cNvSpPr txBox="1"/>
          <p:nvPr/>
        </p:nvSpPr>
        <p:spPr>
          <a:xfrm>
            <a:off x="1892886" y="4754650"/>
            <a:ext cx="1724297" cy="1754326"/>
          </a:xfrm>
          <a:prstGeom prst="rect">
            <a:avLst/>
          </a:prstGeom>
          <a:solidFill>
            <a:srgbClr val="92D050"/>
          </a:solidFill>
        </p:spPr>
        <p:txBody>
          <a:bodyPr wrap="square" rtlCol="0">
            <a:spAutoFit/>
          </a:bodyPr>
          <a:lstStyle/>
          <a:p>
            <a:r>
              <a:rPr lang="en-NZ" dirty="0">
                <a:solidFill>
                  <a:schemeClr val="bg1"/>
                </a:solidFill>
              </a:rPr>
              <a:t>However, here the output for the tree is “Residual”, we need to convert it to “log(odds)”</a:t>
            </a:r>
          </a:p>
        </p:txBody>
      </p:sp>
      <p:sp>
        <p:nvSpPr>
          <p:cNvPr id="21" name="Rectangle 20">
            <a:extLst>
              <a:ext uri="{FF2B5EF4-FFF2-40B4-BE49-F238E27FC236}">
                <a16:creationId xmlns:a16="http://schemas.microsoft.com/office/drawing/2014/main" id="{1098B1BF-1B6A-4FD4-910C-7BAA4D4480DB}"/>
              </a:ext>
            </a:extLst>
          </p:cNvPr>
          <p:cNvSpPr/>
          <p:nvPr/>
        </p:nvSpPr>
        <p:spPr>
          <a:xfrm>
            <a:off x="4014651" y="5278154"/>
            <a:ext cx="5799909" cy="13180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2" name="Arrow: Right 21">
            <a:extLst>
              <a:ext uri="{FF2B5EF4-FFF2-40B4-BE49-F238E27FC236}">
                <a16:creationId xmlns:a16="http://schemas.microsoft.com/office/drawing/2014/main" id="{7D231E91-6C60-47E8-8DD1-EF24DBFC50F9}"/>
              </a:ext>
            </a:extLst>
          </p:cNvPr>
          <p:cNvSpPr/>
          <p:nvPr/>
        </p:nvSpPr>
        <p:spPr>
          <a:xfrm>
            <a:off x="3500846" y="5672475"/>
            <a:ext cx="365760" cy="2739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3" name="Arrow: Right 22">
            <a:extLst>
              <a:ext uri="{FF2B5EF4-FFF2-40B4-BE49-F238E27FC236}">
                <a16:creationId xmlns:a16="http://schemas.microsoft.com/office/drawing/2014/main" id="{DDFDA1FB-E9CF-4ECB-8FC8-9F0FE01485DD}"/>
              </a:ext>
            </a:extLst>
          </p:cNvPr>
          <p:cNvSpPr/>
          <p:nvPr/>
        </p:nvSpPr>
        <p:spPr>
          <a:xfrm rot="17422015">
            <a:off x="2529814" y="4189876"/>
            <a:ext cx="1132115" cy="20262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Arrow: Right 23">
            <a:extLst>
              <a:ext uri="{FF2B5EF4-FFF2-40B4-BE49-F238E27FC236}">
                <a16:creationId xmlns:a16="http://schemas.microsoft.com/office/drawing/2014/main" id="{F7A77991-8363-40D0-8347-0C947ED65E00}"/>
              </a:ext>
            </a:extLst>
          </p:cNvPr>
          <p:cNvSpPr/>
          <p:nvPr/>
        </p:nvSpPr>
        <p:spPr>
          <a:xfrm rot="18782950">
            <a:off x="3098512" y="4209248"/>
            <a:ext cx="1521873" cy="169445"/>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35173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595450" y="13271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3582489" y="661927"/>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11" name="TextBox 10">
            <a:extLst>
              <a:ext uri="{FF2B5EF4-FFF2-40B4-BE49-F238E27FC236}">
                <a16:creationId xmlns:a16="http://schemas.microsoft.com/office/drawing/2014/main" id="{7E653258-579C-4F01-BE8D-92F0D3E08FDB}"/>
              </a:ext>
            </a:extLst>
          </p:cNvPr>
          <p:cNvSpPr txBox="1"/>
          <p:nvPr/>
        </p:nvSpPr>
        <p:spPr>
          <a:xfrm>
            <a:off x="3805646" y="1041677"/>
            <a:ext cx="2441053" cy="369332"/>
          </a:xfrm>
          <a:prstGeom prst="rect">
            <a:avLst/>
          </a:prstGeom>
          <a:noFill/>
        </p:spPr>
        <p:txBody>
          <a:bodyPr wrap="none" rtlCol="0">
            <a:spAutoFit/>
          </a:bodyPr>
          <a:lstStyle/>
          <a:p>
            <a:r>
              <a:rPr lang="en-NZ" dirty="0">
                <a:solidFill>
                  <a:schemeClr val="bg1"/>
                </a:solidFill>
              </a:rPr>
              <a:t>The first/original leaf is  </a:t>
            </a:r>
          </a:p>
        </p:txBody>
      </p:sp>
      <p:sp>
        <p:nvSpPr>
          <p:cNvPr id="12" name="Rectangle 11">
            <a:extLst>
              <a:ext uri="{FF2B5EF4-FFF2-40B4-BE49-F238E27FC236}">
                <a16:creationId xmlns:a16="http://schemas.microsoft.com/office/drawing/2014/main" id="{86C55C16-C492-4E6E-BED7-C31CD0A49DDF}"/>
              </a:ext>
            </a:extLst>
          </p:cNvPr>
          <p:cNvSpPr/>
          <p:nvPr/>
        </p:nvSpPr>
        <p:spPr>
          <a:xfrm>
            <a:off x="6356351" y="1087005"/>
            <a:ext cx="1890666"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Log(odds) = 0.69</a:t>
            </a:r>
          </a:p>
        </p:txBody>
      </p:sp>
      <p:sp>
        <p:nvSpPr>
          <p:cNvPr id="8" name="TextBox 7">
            <a:extLst>
              <a:ext uri="{FF2B5EF4-FFF2-40B4-BE49-F238E27FC236}">
                <a16:creationId xmlns:a16="http://schemas.microsoft.com/office/drawing/2014/main" id="{6449AE94-7710-446D-97C3-326A5D4BE3FC}"/>
              </a:ext>
            </a:extLst>
          </p:cNvPr>
          <p:cNvSpPr txBox="1"/>
          <p:nvPr/>
        </p:nvSpPr>
        <p:spPr>
          <a:xfrm>
            <a:off x="3582489" y="1419718"/>
            <a:ext cx="5899051" cy="369332"/>
          </a:xfrm>
          <a:prstGeom prst="rect">
            <a:avLst/>
          </a:prstGeom>
          <a:noFill/>
        </p:spPr>
        <p:txBody>
          <a:bodyPr wrap="none" rtlCol="0">
            <a:spAutoFit/>
          </a:bodyPr>
          <a:lstStyle/>
          <a:p>
            <a:r>
              <a:rPr lang="en-NZ" dirty="0">
                <a:solidFill>
                  <a:schemeClr val="bg1"/>
                </a:solidFill>
              </a:rPr>
              <a:t>Step 2: Create “probability” and use it to do the classification</a:t>
            </a:r>
          </a:p>
        </p:txBody>
      </p:sp>
      <p:sp>
        <p:nvSpPr>
          <p:cNvPr id="15" name="TextBox 14">
            <a:extLst>
              <a:ext uri="{FF2B5EF4-FFF2-40B4-BE49-F238E27FC236}">
                <a16:creationId xmlns:a16="http://schemas.microsoft.com/office/drawing/2014/main" id="{F3A1DA15-8FE2-41CA-B0C9-E7E6EA2E3FF5}"/>
              </a:ext>
            </a:extLst>
          </p:cNvPr>
          <p:cNvSpPr txBox="1"/>
          <p:nvPr/>
        </p:nvSpPr>
        <p:spPr>
          <a:xfrm>
            <a:off x="3866606" y="1754139"/>
            <a:ext cx="6096000" cy="369332"/>
          </a:xfrm>
          <a:prstGeom prst="rect">
            <a:avLst/>
          </a:prstGeom>
          <a:noFill/>
        </p:spPr>
        <p:txBody>
          <a:bodyPr wrap="square">
            <a:spAutoFit/>
          </a:bodyPr>
          <a:lstStyle/>
          <a:p>
            <a:r>
              <a:rPr lang="en-NZ" dirty="0">
                <a:solidFill>
                  <a:schemeClr val="bg1"/>
                </a:solidFill>
              </a:rPr>
              <a:t>We got </a:t>
            </a:r>
            <a:r>
              <a:rPr lang="en-NZ" dirty="0">
                <a:highlight>
                  <a:srgbClr val="FFFF00"/>
                </a:highlight>
              </a:rPr>
              <a:t>0.67</a:t>
            </a:r>
            <a:r>
              <a:rPr lang="en-NZ" dirty="0"/>
              <a:t> </a:t>
            </a:r>
            <a:r>
              <a:rPr lang="en-NZ" dirty="0">
                <a:solidFill>
                  <a:schemeClr val="bg1"/>
                </a:solidFill>
              </a:rPr>
              <a:t>as the predicted probability of “loving Troll2”</a:t>
            </a:r>
            <a:endParaRPr lang="en-NZ" dirty="0"/>
          </a:p>
        </p:txBody>
      </p:sp>
      <p:sp>
        <p:nvSpPr>
          <p:cNvPr id="9" name="TextBox 8">
            <a:extLst>
              <a:ext uri="{FF2B5EF4-FFF2-40B4-BE49-F238E27FC236}">
                <a16:creationId xmlns:a16="http://schemas.microsoft.com/office/drawing/2014/main" id="{E5220A3F-82DA-4549-9920-36A94F4A59CF}"/>
              </a:ext>
            </a:extLst>
          </p:cNvPr>
          <p:cNvSpPr txBox="1"/>
          <p:nvPr/>
        </p:nvSpPr>
        <p:spPr>
          <a:xfrm>
            <a:off x="3592468" y="2123471"/>
            <a:ext cx="2556854" cy="369332"/>
          </a:xfrm>
          <a:prstGeom prst="rect">
            <a:avLst/>
          </a:prstGeom>
          <a:noFill/>
        </p:spPr>
        <p:txBody>
          <a:bodyPr wrap="none" rtlCol="0">
            <a:spAutoFit/>
          </a:bodyPr>
          <a:lstStyle/>
          <a:p>
            <a:r>
              <a:rPr lang="en-NZ" dirty="0">
                <a:solidFill>
                  <a:schemeClr val="bg1"/>
                </a:solidFill>
              </a:rPr>
              <a:t>Step 3: calculate Residual</a:t>
            </a:r>
          </a:p>
        </p:txBody>
      </p:sp>
      <p:pic>
        <p:nvPicPr>
          <p:cNvPr id="18" name="Picture 17">
            <a:extLst>
              <a:ext uri="{FF2B5EF4-FFF2-40B4-BE49-F238E27FC236}">
                <a16:creationId xmlns:a16="http://schemas.microsoft.com/office/drawing/2014/main" id="{426F2135-EEF1-4521-8E38-504AE425B03E}"/>
              </a:ext>
            </a:extLst>
          </p:cNvPr>
          <p:cNvPicPr>
            <a:picLocks noChangeAspect="1"/>
          </p:cNvPicPr>
          <p:nvPr/>
        </p:nvPicPr>
        <p:blipFill>
          <a:blip r:embed="rId3"/>
          <a:stretch>
            <a:fillRect/>
          </a:stretch>
        </p:blipFill>
        <p:spPr>
          <a:xfrm>
            <a:off x="3004458" y="1327105"/>
            <a:ext cx="612725" cy="2428067"/>
          </a:xfrm>
          <a:prstGeom prst="rect">
            <a:avLst/>
          </a:prstGeom>
        </p:spPr>
      </p:pic>
      <p:sp>
        <p:nvSpPr>
          <p:cNvPr id="17" name="TextBox 16">
            <a:extLst>
              <a:ext uri="{FF2B5EF4-FFF2-40B4-BE49-F238E27FC236}">
                <a16:creationId xmlns:a16="http://schemas.microsoft.com/office/drawing/2014/main" id="{BE415FC3-5F56-4094-8CF7-89CF02527440}"/>
              </a:ext>
            </a:extLst>
          </p:cNvPr>
          <p:cNvSpPr txBox="1"/>
          <p:nvPr/>
        </p:nvSpPr>
        <p:spPr>
          <a:xfrm>
            <a:off x="3582489" y="2457892"/>
            <a:ext cx="5052345" cy="369332"/>
          </a:xfrm>
          <a:prstGeom prst="rect">
            <a:avLst/>
          </a:prstGeom>
          <a:noFill/>
        </p:spPr>
        <p:txBody>
          <a:bodyPr wrap="none" rtlCol="0">
            <a:spAutoFit/>
          </a:bodyPr>
          <a:lstStyle/>
          <a:p>
            <a:r>
              <a:rPr lang="en-NZ" dirty="0">
                <a:solidFill>
                  <a:schemeClr val="bg1"/>
                </a:solidFill>
              </a:rPr>
              <a:t>Step 4: Build the first tree and predict the Residual</a:t>
            </a:r>
            <a:endParaRPr lang="en-NZ" dirty="0">
              <a:solidFill>
                <a:schemeClr val="bg1"/>
              </a:solidFill>
              <a:highlight>
                <a:srgbClr val="808000"/>
              </a:highlight>
            </a:endParaRPr>
          </a:p>
        </p:txBody>
      </p:sp>
      <p:pic>
        <p:nvPicPr>
          <p:cNvPr id="10" name="Picture 9">
            <a:extLst>
              <a:ext uri="{FF2B5EF4-FFF2-40B4-BE49-F238E27FC236}">
                <a16:creationId xmlns:a16="http://schemas.microsoft.com/office/drawing/2014/main" id="{AB9E25AC-519C-4759-AFFD-A4153CD6C2F6}"/>
              </a:ext>
            </a:extLst>
          </p:cNvPr>
          <p:cNvPicPr>
            <a:picLocks noChangeAspect="1"/>
          </p:cNvPicPr>
          <p:nvPr/>
        </p:nvPicPr>
        <p:blipFill>
          <a:blip r:embed="rId4"/>
          <a:stretch>
            <a:fillRect/>
          </a:stretch>
        </p:blipFill>
        <p:spPr>
          <a:xfrm>
            <a:off x="4193463" y="2938893"/>
            <a:ext cx="2294423" cy="1205120"/>
          </a:xfrm>
          <a:prstGeom prst="rect">
            <a:avLst/>
          </a:prstGeom>
        </p:spPr>
      </p:pic>
      <p:sp>
        <p:nvSpPr>
          <p:cNvPr id="13" name="TextBox 12">
            <a:extLst>
              <a:ext uri="{FF2B5EF4-FFF2-40B4-BE49-F238E27FC236}">
                <a16:creationId xmlns:a16="http://schemas.microsoft.com/office/drawing/2014/main" id="{A72D6E5F-C99E-4AAD-A186-A5BDFA258BF5}"/>
              </a:ext>
            </a:extLst>
          </p:cNvPr>
          <p:cNvSpPr txBox="1"/>
          <p:nvPr/>
        </p:nvSpPr>
        <p:spPr>
          <a:xfrm>
            <a:off x="6613201" y="2938893"/>
            <a:ext cx="2456827" cy="1200329"/>
          </a:xfrm>
          <a:prstGeom prst="rect">
            <a:avLst/>
          </a:prstGeom>
          <a:noFill/>
        </p:spPr>
        <p:txBody>
          <a:bodyPr wrap="square" rtlCol="0">
            <a:spAutoFit/>
          </a:bodyPr>
          <a:lstStyle/>
          <a:p>
            <a:r>
              <a:rPr lang="en-NZ" dirty="0">
                <a:solidFill>
                  <a:schemeClr val="bg1"/>
                </a:solidFill>
              </a:rPr>
              <a:t>Following the regular tree building process, we can have the tree as left</a:t>
            </a:r>
          </a:p>
        </p:txBody>
      </p:sp>
      <p:sp>
        <p:nvSpPr>
          <p:cNvPr id="14" name="TextBox 13">
            <a:extLst>
              <a:ext uri="{FF2B5EF4-FFF2-40B4-BE49-F238E27FC236}">
                <a16:creationId xmlns:a16="http://schemas.microsoft.com/office/drawing/2014/main" id="{CD9136FC-8493-4C94-A2F7-6DE7CF4B4EEF}"/>
              </a:ext>
            </a:extLst>
          </p:cNvPr>
          <p:cNvSpPr txBox="1"/>
          <p:nvPr/>
        </p:nvSpPr>
        <p:spPr>
          <a:xfrm>
            <a:off x="3592468" y="4150442"/>
            <a:ext cx="7005251" cy="369332"/>
          </a:xfrm>
          <a:prstGeom prst="rect">
            <a:avLst/>
          </a:prstGeom>
          <a:noFill/>
        </p:spPr>
        <p:txBody>
          <a:bodyPr wrap="none" rtlCol="0">
            <a:spAutoFit/>
          </a:bodyPr>
          <a:lstStyle/>
          <a:p>
            <a:r>
              <a:rPr lang="en-NZ" dirty="0">
                <a:solidFill>
                  <a:schemeClr val="bg1"/>
                </a:solidFill>
              </a:rPr>
              <a:t>Step 5: Combine the tree and the first/original leaf to predict “log(odds)”</a:t>
            </a:r>
          </a:p>
        </p:txBody>
      </p:sp>
      <p:sp>
        <p:nvSpPr>
          <p:cNvPr id="5" name="TextBox 4">
            <a:extLst>
              <a:ext uri="{FF2B5EF4-FFF2-40B4-BE49-F238E27FC236}">
                <a16:creationId xmlns:a16="http://schemas.microsoft.com/office/drawing/2014/main" id="{1371A359-2BDA-4A4D-8A80-71BB790E0906}"/>
              </a:ext>
            </a:extLst>
          </p:cNvPr>
          <p:cNvSpPr txBox="1"/>
          <p:nvPr/>
        </p:nvSpPr>
        <p:spPr>
          <a:xfrm>
            <a:off x="4014651" y="4606834"/>
            <a:ext cx="6801395" cy="646331"/>
          </a:xfrm>
          <a:prstGeom prst="rect">
            <a:avLst/>
          </a:prstGeom>
          <a:noFill/>
        </p:spPr>
        <p:txBody>
          <a:bodyPr wrap="square" rtlCol="0">
            <a:spAutoFit/>
          </a:bodyPr>
          <a:lstStyle/>
          <a:p>
            <a:r>
              <a:rPr lang="en-NZ" dirty="0">
                <a:solidFill>
                  <a:schemeClr val="bg1"/>
                </a:solidFill>
              </a:rPr>
              <a:t>Let’s look at the example for the 2</a:t>
            </a:r>
            <a:r>
              <a:rPr lang="en-NZ" baseline="30000" dirty="0">
                <a:solidFill>
                  <a:schemeClr val="bg1"/>
                </a:solidFill>
              </a:rPr>
              <a:t>nd</a:t>
            </a:r>
            <a:r>
              <a:rPr lang="en-NZ" dirty="0">
                <a:solidFill>
                  <a:schemeClr val="bg1"/>
                </a:solidFill>
              </a:rPr>
              <a:t> and 3</a:t>
            </a:r>
            <a:r>
              <a:rPr lang="en-NZ" baseline="30000" dirty="0">
                <a:solidFill>
                  <a:schemeClr val="bg1"/>
                </a:solidFill>
              </a:rPr>
              <a:t>rd</a:t>
            </a:r>
            <a:r>
              <a:rPr lang="en-NZ" dirty="0">
                <a:solidFill>
                  <a:schemeClr val="bg1"/>
                </a:solidFill>
              </a:rPr>
              <a:t> sample, which go through the three like above </a:t>
            </a:r>
          </a:p>
        </p:txBody>
      </p:sp>
      <p:sp>
        <p:nvSpPr>
          <p:cNvPr id="6" name="Rectangle 5">
            <a:extLst>
              <a:ext uri="{FF2B5EF4-FFF2-40B4-BE49-F238E27FC236}">
                <a16:creationId xmlns:a16="http://schemas.microsoft.com/office/drawing/2014/main" id="{397DD8DC-2BDB-4E6E-8184-5845E05D99E2}"/>
              </a:ext>
            </a:extLst>
          </p:cNvPr>
          <p:cNvSpPr/>
          <p:nvPr/>
        </p:nvSpPr>
        <p:spPr>
          <a:xfrm>
            <a:off x="472319" y="2020389"/>
            <a:ext cx="3123110" cy="705394"/>
          </a:xfrm>
          <a:prstGeom prst="rect">
            <a:avLst/>
          </a:prstGeom>
          <a:solidFill>
            <a:srgbClr val="FF00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Freeform: Shape 6">
            <a:extLst>
              <a:ext uri="{FF2B5EF4-FFF2-40B4-BE49-F238E27FC236}">
                <a16:creationId xmlns:a16="http://schemas.microsoft.com/office/drawing/2014/main" id="{37DDAC69-EEEF-4FDF-9B16-9AFCEF919650}"/>
              </a:ext>
            </a:extLst>
          </p:cNvPr>
          <p:cNvSpPr/>
          <p:nvPr/>
        </p:nvSpPr>
        <p:spPr>
          <a:xfrm>
            <a:off x="4850674" y="2873829"/>
            <a:ext cx="629316" cy="1062445"/>
          </a:xfrm>
          <a:custGeom>
            <a:avLst/>
            <a:gdLst>
              <a:gd name="connsiteX0" fmla="*/ 0 w 629316"/>
              <a:gd name="connsiteY0" fmla="*/ 0 h 1062445"/>
              <a:gd name="connsiteX1" fmla="*/ 548640 w 629316"/>
              <a:gd name="connsiteY1" fmla="*/ 557348 h 1062445"/>
              <a:gd name="connsiteX2" fmla="*/ 609600 w 629316"/>
              <a:gd name="connsiteY2" fmla="*/ 792480 h 1062445"/>
              <a:gd name="connsiteX3" fmla="*/ 383177 w 629316"/>
              <a:gd name="connsiteY3" fmla="*/ 1062445 h 1062445"/>
            </a:gdLst>
            <a:ahLst/>
            <a:cxnLst>
              <a:cxn ang="0">
                <a:pos x="connsiteX0" y="connsiteY0"/>
              </a:cxn>
              <a:cxn ang="0">
                <a:pos x="connsiteX1" y="connsiteY1"/>
              </a:cxn>
              <a:cxn ang="0">
                <a:pos x="connsiteX2" y="connsiteY2"/>
              </a:cxn>
              <a:cxn ang="0">
                <a:pos x="connsiteX3" y="connsiteY3"/>
              </a:cxn>
            </a:cxnLst>
            <a:rect l="l" t="t" r="r" b="b"/>
            <a:pathLst>
              <a:path w="629316" h="1062445">
                <a:moveTo>
                  <a:pt x="0" y="0"/>
                </a:moveTo>
                <a:cubicBezTo>
                  <a:pt x="223520" y="212634"/>
                  <a:pt x="447040" y="425268"/>
                  <a:pt x="548640" y="557348"/>
                </a:cubicBezTo>
                <a:cubicBezTo>
                  <a:pt x="650240" y="689428"/>
                  <a:pt x="637177" y="708297"/>
                  <a:pt x="609600" y="792480"/>
                </a:cubicBezTo>
                <a:cubicBezTo>
                  <a:pt x="582023" y="876663"/>
                  <a:pt x="482600" y="969554"/>
                  <a:pt x="383177" y="1062445"/>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TextBox 15">
            <a:extLst>
              <a:ext uri="{FF2B5EF4-FFF2-40B4-BE49-F238E27FC236}">
                <a16:creationId xmlns:a16="http://schemas.microsoft.com/office/drawing/2014/main" id="{A71B60AE-A74A-4E83-AF05-DDB699279363}"/>
              </a:ext>
            </a:extLst>
          </p:cNvPr>
          <p:cNvSpPr txBox="1"/>
          <p:nvPr/>
        </p:nvSpPr>
        <p:spPr>
          <a:xfrm>
            <a:off x="3866606" y="5277774"/>
            <a:ext cx="3719352" cy="369332"/>
          </a:xfrm>
          <a:prstGeom prst="rect">
            <a:avLst/>
          </a:prstGeom>
          <a:noFill/>
        </p:spPr>
        <p:txBody>
          <a:bodyPr wrap="none" rtlCol="0">
            <a:spAutoFit/>
          </a:bodyPr>
          <a:lstStyle/>
          <a:p>
            <a:r>
              <a:rPr lang="en-NZ" dirty="0">
                <a:solidFill>
                  <a:schemeClr val="bg1"/>
                </a:solidFill>
              </a:rPr>
              <a:t>The prediction is calculated based on:</a:t>
            </a:r>
          </a:p>
        </p:txBody>
      </p:sp>
      <p:pic>
        <p:nvPicPr>
          <p:cNvPr id="20" name="Picture 19">
            <a:extLst>
              <a:ext uri="{FF2B5EF4-FFF2-40B4-BE49-F238E27FC236}">
                <a16:creationId xmlns:a16="http://schemas.microsoft.com/office/drawing/2014/main" id="{2956D317-99BA-491F-8434-59E751BEF6D3}"/>
              </a:ext>
            </a:extLst>
          </p:cNvPr>
          <p:cNvPicPr>
            <a:picLocks noChangeAspect="1"/>
          </p:cNvPicPr>
          <p:nvPr/>
        </p:nvPicPr>
        <p:blipFill>
          <a:blip r:embed="rId5"/>
          <a:stretch>
            <a:fillRect/>
          </a:stretch>
        </p:blipFill>
        <p:spPr>
          <a:xfrm>
            <a:off x="4361906" y="5788215"/>
            <a:ext cx="5119634" cy="631422"/>
          </a:xfrm>
          <a:prstGeom prst="rect">
            <a:avLst/>
          </a:prstGeom>
        </p:spPr>
      </p:pic>
      <p:sp>
        <p:nvSpPr>
          <p:cNvPr id="19" name="TextBox 18">
            <a:extLst>
              <a:ext uri="{FF2B5EF4-FFF2-40B4-BE49-F238E27FC236}">
                <a16:creationId xmlns:a16="http://schemas.microsoft.com/office/drawing/2014/main" id="{37B39683-7947-46C3-BF27-FA0C532BB88F}"/>
              </a:ext>
            </a:extLst>
          </p:cNvPr>
          <p:cNvSpPr txBox="1"/>
          <p:nvPr/>
        </p:nvSpPr>
        <p:spPr>
          <a:xfrm>
            <a:off x="6953340" y="5239863"/>
            <a:ext cx="1200970" cy="369332"/>
          </a:xfrm>
          <a:prstGeom prst="rect">
            <a:avLst/>
          </a:prstGeom>
          <a:solidFill>
            <a:srgbClr val="FF0000"/>
          </a:solidFill>
        </p:spPr>
        <p:txBody>
          <a:bodyPr wrap="none" rtlCol="0">
            <a:spAutoFit/>
          </a:bodyPr>
          <a:lstStyle/>
          <a:p>
            <a:r>
              <a:rPr lang="en-NZ" dirty="0"/>
              <a:t>0.3 + (-0.7)</a:t>
            </a:r>
          </a:p>
        </p:txBody>
      </p:sp>
      <p:sp>
        <p:nvSpPr>
          <p:cNvPr id="21" name="TextBox 20">
            <a:extLst>
              <a:ext uri="{FF2B5EF4-FFF2-40B4-BE49-F238E27FC236}">
                <a16:creationId xmlns:a16="http://schemas.microsoft.com/office/drawing/2014/main" id="{34E7F7FD-58B6-46FB-8C3F-C751B23A9993}"/>
              </a:ext>
            </a:extLst>
          </p:cNvPr>
          <p:cNvSpPr txBox="1"/>
          <p:nvPr/>
        </p:nvSpPr>
        <p:spPr>
          <a:xfrm>
            <a:off x="5440894" y="6448627"/>
            <a:ext cx="593432" cy="369332"/>
          </a:xfrm>
          <a:prstGeom prst="rect">
            <a:avLst/>
          </a:prstGeom>
          <a:solidFill>
            <a:srgbClr val="FF0000"/>
          </a:solidFill>
        </p:spPr>
        <p:txBody>
          <a:bodyPr wrap="none" rtlCol="0">
            <a:spAutoFit/>
          </a:bodyPr>
          <a:lstStyle/>
          <a:p>
            <a:r>
              <a:rPr lang="en-NZ" dirty="0">
                <a:highlight>
                  <a:srgbClr val="FFFF00"/>
                </a:highlight>
              </a:rPr>
              <a:t>0.67</a:t>
            </a:r>
          </a:p>
        </p:txBody>
      </p:sp>
      <p:sp>
        <p:nvSpPr>
          <p:cNvPr id="22" name="TextBox 21">
            <a:extLst>
              <a:ext uri="{FF2B5EF4-FFF2-40B4-BE49-F238E27FC236}">
                <a16:creationId xmlns:a16="http://schemas.microsoft.com/office/drawing/2014/main" id="{C09358EC-5334-4665-BD4F-D0737DFE5339}"/>
              </a:ext>
            </a:extLst>
          </p:cNvPr>
          <p:cNvSpPr txBox="1"/>
          <p:nvPr/>
        </p:nvSpPr>
        <p:spPr>
          <a:xfrm>
            <a:off x="7871268" y="6437919"/>
            <a:ext cx="833883" cy="369332"/>
          </a:xfrm>
          <a:prstGeom prst="rect">
            <a:avLst/>
          </a:prstGeom>
          <a:solidFill>
            <a:srgbClr val="FF0000"/>
          </a:solidFill>
        </p:spPr>
        <p:txBody>
          <a:bodyPr wrap="none" rtlCol="0">
            <a:spAutoFit/>
          </a:bodyPr>
          <a:lstStyle/>
          <a:p>
            <a:r>
              <a:rPr lang="en-NZ" dirty="0"/>
              <a:t>1- </a:t>
            </a:r>
            <a:r>
              <a:rPr lang="en-NZ" dirty="0">
                <a:highlight>
                  <a:srgbClr val="FFFF00"/>
                </a:highlight>
              </a:rPr>
              <a:t>0.67</a:t>
            </a:r>
          </a:p>
        </p:txBody>
      </p:sp>
      <p:sp>
        <p:nvSpPr>
          <p:cNvPr id="23" name="Arrow: Down 22">
            <a:extLst>
              <a:ext uri="{FF2B5EF4-FFF2-40B4-BE49-F238E27FC236}">
                <a16:creationId xmlns:a16="http://schemas.microsoft.com/office/drawing/2014/main" id="{BA20AAAD-553D-496F-B883-17BBDE695F05}"/>
              </a:ext>
            </a:extLst>
          </p:cNvPr>
          <p:cNvSpPr/>
          <p:nvPr/>
        </p:nvSpPr>
        <p:spPr>
          <a:xfrm rot="1834414">
            <a:off x="7306404" y="5612674"/>
            <a:ext cx="198664" cy="24601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Arrow: Down 23">
            <a:extLst>
              <a:ext uri="{FF2B5EF4-FFF2-40B4-BE49-F238E27FC236}">
                <a16:creationId xmlns:a16="http://schemas.microsoft.com/office/drawing/2014/main" id="{E0CCE65C-46A1-49DB-9BAB-4142A85D87F7}"/>
              </a:ext>
            </a:extLst>
          </p:cNvPr>
          <p:cNvSpPr/>
          <p:nvPr/>
        </p:nvSpPr>
        <p:spPr>
          <a:xfrm rot="7683467">
            <a:off x="7771936" y="6296629"/>
            <a:ext cx="198664" cy="24601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5" name="Arrow: Down 24">
            <a:extLst>
              <a:ext uri="{FF2B5EF4-FFF2-40B4-BE49-F238E27FC236}">
                <a16:creationId xmlns:a16="http://schemas.microsoft.com/office/drawing/2014/main" id="{4E4B506D-32C4-460F-A432-4FE020661649}"/>
              </a:ext>
            </a:extLst>
          </p:cNvPr>
          <p:cNvSpPr/>
          <p:nvPr/>
        </p:nvSpPr>
        <p:spPr>
          <a:xfrm rot="12349807">
            <a:off x="5791990" y="6283695"/>
            <a:ext cx="198664" cy="24601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38866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595450" y="13271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3582489" y="661927"/>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11" name="TextBox 10">
            <a:extLst>
              <a:ext uri="{FF2B5EF4-FFF2-40B4-BE49-F238E27FC236}">
                <a16:creationId xmlns:a16="http://schemas.microsoft.com/office/drawing/2014/main" id="{7E653258-579C-4F01-BE8D-92F0D3E08FDB}"/>
              </a:ext>
            </a:extLst>
          </p:cNvPr>
          <p:cNvSpPr txBox="1"/>
          <p:nvPr/>
        </p:nvSpPr>
        <p:spPr>
          <a:xfrm>
            <a:off x="3805646" y="1041677"/>
            <a:ext cx="2441053" cy="369332"/>
          </a:xfrm>
          <a:prstGeom prst="rect">
            <a:avLst/>
          </a:prstGeom>
          <a:noFill/>
        </p:spPr>
        <p:txBody>
          <a:bodyPr wrap="none" rtlCol="0">
            <a:spAutoFit/>
          </a:bodyPr>
          <a:lstStyle/>
          <a:p>
            <a:r>
              <a:rPr lang="en-NZ" dirty="0">
                <a:solidFill>
                  <a:schemeClr val="bg1"/>
                </a:solidFill>
              </a:rPr>
              <a:t>The first/original leaf is  </a:t>
            </a:r>
          </a:p>
        </p:txBody>
      </p:sp>
      <p:sp>
        <p:nvSpPr>
          <p:cNvPr id="12" name="Rectangle 11">
            <a:extLst>
              <a:ext uri="{FF2B5EF4-FFF2-40B4-BE49-F238E27FC236}">
                <a16:creationId xmlns:a16="http://schemas.microsoft.com/office/drawing/2014/main" id="{86C55C16-C492-4E6E-BED7-C31CD0A49DDF}"/>
              </a:ext>
            </a:extLst>
          </p:cNvPr>
          <p:cNvSpPr/>
          <p:nvPr/>
        </p:nvSpPr>
        <p:spPr>
          <a:xfrm>
            <a:off x="6356351" y="1087005"/>
            <a:ext cx="1890666"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Log(odds) = 0.69</a:t>
            </a:r>
          </a:p>
        </p:txBody>
      </p:sp>
      <p:sp>
        <p:nvSpPr>
          <p:cNvPr id="8" name="TextBox 7">
            <a:extLst>
              <a:ext uri="{FF2B5EF4-FFF2-40B4-BE49-F238E27FC236}">
                <a16:creationId xmlns:a16="http://schemas.microsoft.com/office/drawing/2014/main" id="{6449AE94-7710-446D-97C3-326A5D4BE3FC}"/>
              </a:ext>
            </a:extLst>
          </p:cNvPr>
          <p:cNvSpPr txBox="1"/>
          <p:nvPr/>
        </p:nvSpPr>
        <p:spPr>
          <a:xfrm>
            <a:off x="3582489" y="1419718"/>
            <a:ext cx="5899051" cy="369332"/>
          </a:xfrm>
          <a:prstGeom prst="rect">
            <a:avLst/>
          </a:prstGeom>
          <a:noFill/>
        </p:spPr>
        <p:txBody>
          <a:bodyPr wrap="none" rtlCol="0">
            <a:spAutoFit/>
          </a:bodyPr>
          <a:lstStyle/>
          <a:p>
            <a:r>
              <a:rPr lang="en-NZ" dirty="0">
                <a:solidFill>
                  <a:schemeClr val="bg1"/>
                </a:solidFill>
              </a:rPr>
              <a:t>Step 2: Create “probability” and use it to do the classification</a:t>
            </a:r>
          </a:p>
        </p:txBody>
      </p:sp>
      <p:sp>
        <p:nvSpPr>
          <p:cNvPr id="15" name="TextBox 14">
            <a:extLst>
              <a:ext uri="{FF2B5EF4-FFF2-40B4-BE49-F238E27FC236}">
                <a16:creationId xmlns:a16="http://schemas.microsoft.com/office/drawing/2014/main" id="{F3A1DA15-8FE2-41CA-B0C9-E7E6EA2E3FF5}"/>
              </a:ext>
            </a:extLst>
          </p:cNvPr>
          <p:cNvSpPr txBox="1"/>
          <p:nvPr/>
        </p:nvSpPr>
        <p:spPr>
          <a:xfrm>
            <a:off x="3866606" y="1754139"/>
            <a:ext cx="6096000" cy="369332"/>
          </a:xfrm>
          <a:prstGeom prst="rect">
            <a:avLst/>
          </a:prstGeom>
          <a:noFill/>
        </p:spPr>
        <p:txBody>
          <a:bodyPr wrap="square">
            <a:spAutoFit/>
          </a:bodyPr>
          <a:lstStyle/>
          <a:p>
            <a:r>
              <a:rPr lang="en-NZ" dirty="0">
                <a:solidFill>
                  <a:schemeClr val="bg1"/>
                </a:solidFill>
              </a:rPr>
              <a:t>We got </a:t>
            </a:r>
            <a:r>
              <a:rPr lang="en-NZ" dirty="0">
                <a:highlight>
                  <a:srgbClr val="FFFF00"/>
                </a:highlight>
              </a:rPr>
              <a:t>0.67</a:t>
            </a:r>
            <a:r>
              <a:rPr lang="en-NZ" dirty="0"/>
              <a:t> </a:t>
            </a:r>
            <a:r>
              <a:rPr lang="en-NZ" dirty="0">
                <a:solidFill>
                  <a:schemeClr val="bg1"/>
                </a:solidFill>
              </a:rPr>
              <a:t>as the predicted probability of “loving Troll2”</a:t>
            </a:r>
            <a:endParaRPr lang="en-NZ" dirty="0"/>
          </a:p>
        </p:txBody>
      </p:sp>
      <p:sp>
        <p:nvSpPr>
          <p:cNvPr id="9" name="TextBox 8">
            <a:extLst>
              <a:ext uri="{FF2B5EF4-FFF2-40B4-BE49-F238E27FC236}">
                <a16:creationId xmlns:a16="http://schemas.microsoft.com/office/drawing/2014/main" id="{E5220A3F-82DA-4549-9920-36A94F4A59CF}"/>
              </a:ext>
            </a:extLst>
          </p:cNvPr>
          <p:cNvSpPr txBox="1"/>
          <p:nvPr/>
        </p:nvSpPr>
        <p:spPr>
          <a:xfrm>
            <a:off x="3592468" y="2123471"/>
            <a:ext cx="2556854" cy="369332"/>
          </a:xfrm>
          <a:prstGeom prst="rect">
            <a:avLst/>
          </a:prstGeom>
          <a:noFill/>
        </p:spPr>
        <p:txBody>
          <a:bodyPr wrap="none" rtlCol="0">
            <a:spAutoFit/>
          </a:bodyPr>
          <a:lstStyle/>
          <a:p>
            <a:r>
              <a:rPr lang="en-NZ" dirty="0">
                <a:solidFill>
                  <a:schemeClr val="bg1"/>
                </a:solidFill>
              </a:rPr>
              <a:t>Step 3: calculate Residual</a:t>
            </a:r>
          </a:p>
        </p:txBody>
      </p:sp>
      <p:pic>
        <p:nvPicPr>
          <p:cNvPr id="18" name="Picture 17">
            <a:extLst>
              <a:ext uri="{FF2B5EF4-FFF2-40B4-BE49-F238E27FC236}">
                <a16:creationId xmlns:a16="http://schemas.microsoft.com/office/drawing/2014/main" id="{426F2135-EEF1-4521-8E38-504AE425B03E}"/>
              </a:ext>
            </a:extLst>
          </p:cNvPr>
          <p:cNvPicPr>
            <a:picLocks noChangeAspect="1"/>
          </p:cNvPicPr>
          <p:nvPr/>
        </p:nvPicPr>
        <p:blipFill>
          <a:blip r:embed="rId3"/>
          <a:stretch>
            <a:fillRect/>
          </a:stretch>
        </p:blipFill>
        <p:spPr>
          <a:xfrm>
            <a:off x="3004458" y="1327105"/>
            <a:ext cx="612725" cy="2428067"/>
          </a:xfrm>
          <a:prstGeom prst="rect">
            <a:avLst/>
          </a:prstGeom>
        </p:spPr>
      </p:pic>
      <p:sp>
        <p:nvSpPr>
          <p:cNvPr id="17" name="TextBox 16">
            <a:extLst>
              <a:ext uri="{FF2B5EF4-FFF2-40B4-BE49-F238E27FC236}">
                <a16:creationId xmlns:a16="http://schemas.microsoft.com/office/drawing/2014/main" id="{BE415FC3-5F56-4094-8CF7-89CF02527440}"/>
              </a:ext>
            </a:extLst>
          </p:cNvPr>
          <p:cNvSpPr txBox="1"/>
          <p:nvPr/>
        </p:nvSpPr>
        <p:spPr>
          <a:xfrm>
            <a:off x="3582489" y="2457892"/>
            <a:ext cx="5052345" cy="369332"/>
          </a:xfrm>
          <a:prstGeom prst="rect">
            <a:avLst/>
          </a:prstGeom>
          <a:noFill/>
        </p:spPr>
        <p:txBody>
          <a:bodyPr wrap="none" rtlCol="0">
            <a:spAutoFit/>
          </a:bodyPr>
          <a:lstStyle/>
          <a:p>
            <a:r>
              <a:rPr lang="en-NZ" dirty="0">
                <a:solidFill>
                  <a:schemeClr val="bg1"/>
                </a:solidFill>
              </a:rPr>
              <a:t>Step 4: Build the first tree and predict the Residual</a:t>
            </a:r>
            <a:endParaRPr lang="en-NZ" dirty="0">
              <a:solidFill>
                <a:schemeClr val="bg1"/>
              </a:solidFill>
              <a:highlight>
                <a:srgbClr val="808000"/>
              </a:highlight>
            </a:endParaRPr>
          </a:p>
        </p:txBody>
      </p:sp>
      <p:pic>
        <p:nvPicPr>
          <p:cNvPr id="10" name="Picture 9">
            <a:extLst>
              <a:ext uri="{FF2B5EF4-FFF2-40B4-BE49-F238E27FC236}">
                <a16:creationId xmlns:a16="http://schemas.microsoft.com/office/drawing/2014/main" id="{AB9E25AC-519C-4759-AFFD-A4153CD6C2F6}"/>
              </a:ext>
            </a:extLst>
          </p:cNvPr>
          <p:cNvPicPr>
            <a:picLocks noChangeAspect="1"/>
          </p:cNvPicPr>
          <p:nvPr/>
        </p:nvPicPr>
        <p:blipFill>
          <a:blip r:embed="rId4"/>
          <a:stretch>
            <a:fillRect/>
          </a:stretch>
        </p:blipFill>
        <p:spPr>
          <a:xfrm>
            <a:off x="4193463" y="2938893"/>
            <a:ext cx="2294423" cy="1205120"/>
          </a:xfrm>
          <a:prstGeom prst="rect">
            <a:avLst/>
          </a:prstGeom>
        </p:spPr>
      </p:pic>
      <p:sp>
        <p:nvSpPr>
          <p:cNvPr id="13" name="TextBox 12">
            <a:extLst>
              <a:ext uri="{FF2B5EF4-FFF2-40B4-BE49-F238E27FC236}">
                <a16:creationId xmlns:a16="http://schemas.microsoft.com/office/drawing/2014/main" id="{A72D6E5F-C99E-4AAD-A186-A5BDFA258BF5}"/>
              </a:ext>
            </a:extLst>
          </p:cNvPr>
          <p:cNvSpPr txBox="1"/>
          <p:nvPr/>
        </p:nvSpPr>
        <p:spPr>
          <a:xfrm>
            <a:off x="6613201" y="2938893"/>
            <a:ext cx="2456827" cy="1200329"/>
          </a:xfrm>
          <a:prstGeom prst="rect">
            <a:avLst/>
          </a:prstGeom>
          <a:noFill/>
        </p:spPr>
        <p:txBody>
          <a:bodyPr wrap="square" rtlCol="0">
            <a:spAutoFit/>
          </a:bodyPr>
          <a:lstStyle/>
          <a:p>
            <a:r>
              <a:rPr lang="en-NZ" dirty="0">
                <a:solidFill>
                  <a:schemeClr val="bg1"/>
                </a:solidFill>
              </a:rPr>
              <a:t>Following the regular tree building process, we can have the tree as left</a:t>
            </a:r>
          </a:p>
        </p:txBody>
      </p:sp>
      <p:sp>
        <p:nvSpPr>
          <p:cNvPr id="14" name="TextBox 13">
            <a:extLst>
              <a:ext uri="{FF2B5EF4-FFF2-40B4-BE49-F238E27FC236}">
                <a16:creationId xmlns:a16="http://schemas.microsoft.com/office/drawing/2014/main" id="{CD9136FC-8493-4C94-A2F7-6DE7CF4B4EEF}"/>
              </a:ext>
            </a:extLst>
          </p:cNvPr>
          <p:cNvSpPr txBox="1"/>
          <p:nvPr/>
        </p:nvSpPr>
        <p:spPr>
          <a:xfrm>
            <a:off x="3592468" y="4150442"/>
            <a:ext cx="7005251" cy="369332"/>
          </a:xfrm>
          <a:prstGeom prst="rect">
            <a:avLst/>
          </a:prstGeom>
          <a:noFill/>
        </p:spPr>
        <p:txBody>
          <a:bodyPr wrap="none" rtlCol="0">
            <a:spAutoFit/>
          </a:bodyPr>
          <a:lstStyle/>
          <a:p>
            <a:r>
              <a:rPr lang="en-NZ" dirty="0">
                <a:solidFill>
                  <a:schemeClr val="bg1"/>
                </a:solidFill>
              </a:rPr>
              <a:t>Step 5: Combine the tree and the first/original leaf to predict “log(odds)”</a:t>
            </a:r>
          </a:p>
        </p:txBody>
      </p:sp>
      <p:sp>
        <p:nvSpPr>
          <p:cNvPr id="5" name="TextBox 4">
            <a:extLst>
              <a:ext uri="{FF2B5EF4-FFF2-40B4-BE49-F238E27FC236}">
                <a16:creationId xmlns:a16="http://schemas.microsoft.com/office/drawing/2014/main" id="{1371A359-2BDA-4A4D-8A80-71BB790E0906}"/>
              </a:ext>
            </a:extLst>
          </p:cNvPr>
          <p:cNvSpPr txBox="1"/>
          <p:nvPr/>
        </p:nvSpPr>
        <p:spPr>
          <a:xfrm>
            <a:off x="4014651" y="4606834"/>
            <a:ext cx="6801395" cy="646331"/>
          </a:xfrm>
          <a:prstGeom prst="rect">
            <a:avLst/>
          </a:prstGeom>
          <a:noFill/>
        </p:spPr>
        <p:txBody>
          <a:bodyPr wrap="square" rtlCol="0">
            <a:spAutoFit/>
          </a:bodyPr>
          <a:lstStyle/>
          <a:p>
            <a:r>
              <a:rPr lang="en-NZ" dirty="0">
                <a:solidFill>
                  <a:schemeClr val="bg1"/>
                </a:solidFill>
              </a:rPr>
              <a:t>Let’s look at the example for the 2</a:t>
            </a:r>
            <a:r>
              <a:rPr lang="en-NZ" baseline="30000" dirty="0">
                <a:solidFill>
                  <a:schemeClr val="bg1"/>
                </a:solidFill>
              </a:rPr>
              <a:t>nd</a:t>
            </a:r>
            <a:r>
              <a:rPr lang="en-NZ" dirty="0">
                <a:solidFill>
                  <a:schemeClr val="bg1"/>
                </a:solidFill>
              </a:rPr>
              <a:t> and 3</a:t>
            </a:r>
            <a:r>
              <a:rPr lang="en-NZ" baseline="30000" dirty="0">
                <a:solidFill>
                  <a:schemeClr val="bg1"/>
                </a:solidFill>
              </a:rPr>
              <a:t>rd</a:t>
            </a:r>
            <a:r>
              <a:rPr lang="en-NZ" dirty="0">
                <a:solidFill>
                  <a:schemeClr val="bg1"/>
                </a:solidFill>
              </a:rPr>
              <a:t> sample, which go through the three like above </a:t>
            </a:r>
          </a:p>
        </p:txBody>
      </p:sp>
      <p:sp>
        <p:nvSpPr>
          <p:cNvPr id="6" name="Rectangle 5">
            <a:extLst>
              <a:ext uri="{FF2B5EF4-FFF2-40B4-BE49-F238E27FC236}">
                <a16:creationId xmlns:a16="http://schemas.microsoft.com/office/drawing/2014/main" id="{397DD8DC-2BDB-4E6E-8184-5845E05D99E2}"/>
              </a:ext>
            </a:extLst>
          </p:cNvPr>
          <p:cNvSpPr/>
          <p:nvPr/>
        </p:nvSpPr>
        <p:spPr>
          <a:xfrm>
            <a:off x="472319" y="2020389"/>
            <a:ext cx="3123110" cy="705394"/>
          </a:xfrm>
          <a:prstGeom prst="rect">
            <a:avLst/>
          </a:prstGeom>
          <a:solidFill>
            <a:srgbClr val="FF00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Freeform: Shape 6">
            <a:extLst>
              <a:ext uri="{FF2B5EF4-FFF2-40B4-BE49-F238E27FC236}">
                <a16:creationId xmlns:a16="http://schemas.microsoft.com/office/drawing/2014/main" id="{37DDAC69-EEEF-4FDF-9B16-9AFCEF919650}"/>
              </a:ext>
            </a:extLst>
          </p:cNvPr>
          <p:cNvSpPr/>
          <p:nvPr/>
        </p:nvSpPr>
        <p:spPr>
          <a:xfrm>
            <a:off x="4850674" y="2873829"/>
            <a:ext cx="629316" cy="1062445"/>
          </a:xfrm>
          <a:custGeom>
            <a:avLst/>
            <a:gdLst>
              <a:gd name="connsiteX0" fmla="*/ 0 w 629316"/>
              <a:gd name="connsiteY0" fmla="*/ 0 h 1062445"/>
              <a:gd name="connsiteX1" fmla="*/ 548640 w 629316"/>
              <a:gd name="connsiteY1" fmla="*/ 557348 h 1062445"/>
              <a:gd name="connsiteX2" fmla="*/ 609600 w 629316"/>
              <a:gd name="connsiteY2" fmla="*/ 792480 h 1062445"/>
              <a:gd name="connsiteX3" fmla="*/ 383177 w 629316"/>
              <a:gd name="connsiteY3" fmla="*/ 1062445 h 1062445"/>
            </a:gdLst>
            <a:ahLst/>
            <a:cxnLst>
              <a:cxn ang="0">
                <a:pos x="connsiteX0" y="connsiteY0"/>
              </a:cxn>
              <a:cxn ang="0">
                <a:pos x="connsiteX1" y="connsiteY1"/>
              </a:cxn>
              <a:cxn ang="0">
                <a:pos x="connsiteX2" y="connsiteY2"/>
              </a:cxn>
              <a:cxn ang="0">
                <a:pos x="connsiteX3" y="connsiteY3"/>
              </a:cxn>
            </a:cxnLst>
            <a:rect l="l" t="t" r="r" b="b"/>
            <a:pathLst>
              <a:path w="629316" h="1062445">
                <a:moveTo>
                  <a:pt x="0" y="0"/>
                </a:moveTo>
                <a:cubicBezTo>
                  <a:pt x="223520" y="212634"/>
                  <a:pt x="447040" y="425268"/>
                  <a:pt x="548640" y="557348"/>
                </a:cubicBezTo>
                <a:cubicBezTo>
                  <a:pt x="650240" y="689428"/>
                  <a:pt x="637177" y="708297"/>
                  <a:pt x="609600" y="792480"/>
                </a:cubicBezTo>
                <a:cubicBezTo>
                  <a:pt x="582023" y="876663"/>
                  <a:pt x="482600" y="969554"/>
                  <a:pt x="383177" y="1062445"/>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6" name="TextBox 25">
            <a:extLst>
              <a:ext uri="{FF2B5EF4-FFF2-40B4-BE49-F238E27FC236}">
                <a16:creationId xmlns:a16="http://schemas.microsoft.com/office/drawing/2014/main" id="{962FD025-0AB7-47EC-8F39-B1385CC753D9}"/>
              </a:ext>
            </a:extLst>
          </p:cNvPr>
          <p:cNvSpPr txBox="1"/>
          <p:nvPr/>
        </p:nvSpPr>
        <p:spPr>
          <a:xfrm>
            <a:off x="4850674" y="4519774"/>
            <a:ext cx="546945" cy="369332"/>
          </a:xfrm>
          <a:prstGeom prst="rect">
            <a:avLst/>
          </a:prstGeom>
          <a:solidFill>
            <a:srgbClr val="00B050"/>
          </a:solidFill>
        </p:spPr>
        <p:txBody>
          <a:bodyPr wrap="none" rtlCol="0">
            <a:spAutoFit/>
          </a:bodyPr>
          <a:lstStyle/>
          <a:p>
            <a:r>
              <a:rPr lang="en-NZ" dirty="0"/>
              <a:t>-1.0</a:t>
            </a:r>
          </a:p>
        </p:txBody>
      </p:sp>
      <p:sp>
        <p:nvSpPr>
          <p:cNvPr id="27" name="Arrow: Down 26">
            <a:extLst>
              <a:ext uri="{FF2B5EF4-FFF2-40B4-BE49-F238E27FC236}">
                <a16:creationId xmlns:a16="http://schemas.microsoft.com/office/drawing/2014/main" id="{E670633A-CF6C-4F77-A35D-885962F6D474}"/>
              </a:ext>
            </a:extLst>
          </p:cNvPr>
          <p:cNvSpPr/>
          <p:nvPr/>
        </p:nvSpPr>
        <p:spPr>
          <a:xfrm>
            <a:off x="4986032" y="4209077"/>
            <a:ext cx="249423" cy="27767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4228972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595450" y="13271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3582489" y="661927"/>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11" name="TextBox 10">
            <a:extLst>
              <a:ext uri="{FF2B5EF4-FFF2-40B4-BE49-F238E27FC236}">
                <a16:creationId xmlns:a16="http://schemas.microsoft.com/office/drawing/2014/main" id="{7E653258-579C-4F01-BE8D-92F0D3E08FDB}"/>
              </a:ext>
            </a:extLst>
          </p:cNvPr>
          <p:cNvSpPr txBox="1"/>
          <p:nvPr/>
        </p:nvSpPr>
        <p:spPr>
          <a:xfrm>
            <a:off x="3805646" y="1041677"/>
            <a:ext cx="2441053" cy="369332"/>
          </a:xfrm>
          <a:prstGeom prst="rect">
            <a:avLst/>
          </a:prstGeom>
          <a:noFill/>
        </p:spPr>
        <p:txBody>
          <a:bodyPr wrap="none" rtlCol="0">
            <a:spAutoFit/>
          </a:bodyPr>
          <a:lstStyle/>
          <a:p>
            <a:r>
              <a:rPr lang="en-NZ" dirty="0">
                <a:solidFill>
                  <a:schemeClr val="bg1"/>
                </a:solidFill>
              </a:rPr>
              <a:t>The first/original leaf is  </a:t>
            </a:r>
          </a:p>
        </p:txBody>
      </p:sp>
      <p:sp>
        <p:nvSpPr>
          <p:cNvPr id="12" name="Rectangle 11">
            <a:extLst>
              <a:ext uri="{FF2B5EF4-FFF2-40B4-BE49-F238E27FC236}">
                <a16:creationId xmlns:a16="http://schemas.microsoft.com/office/drawing/2014/main" id="{86C55C16-C492-4E6E-BED7-C31CD0A49DDF}"/>
              </a:ext>
            </a:extLst>
          </p:cNvPr>
          <p:cNvSpPr/>
          <p:nvPr/>
        </p:nvSpPr>
        <p:spPr>
          <a:xfrm>
            <a:off x="6356351" y="1087005"/>
            <a:ext cx="1890666"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Log(odds) = 0.69</a:t>
            </a:r>
          </a:p>
        </p:txBody>
      </p:sp>
      <p:sp>
        <p:nvSpPr>
          <p:cNvPr id="8" name="TextBox 7">
            <a:extLst>
              <a:ext uri="{FF2B5EF4-FFF2-40B4-BE49-F238E27FC236}">
                <a16:creationId xmlns:a16="http://schemas.microsoft.com/office/drawing/2014/main" id="{6449AE94-7710-446D-97C3-326A5D4BE3FC}"/>
              </a:ext>
            </a:extLst>
          </p:cNvPr>
          <p:cNvSpPr txBox="1"/>
          <p:nvPr/>
        </p:nvSpPr>
        <p:spPr>
          <a:xfrm>
            <a:off x="3582489" y="1419718"/>
            <a:ext cx="5899051" cy="369332"/>
          </a:xfrm>
          <a:prstGeom prst="rect">
            <a:avLst/>
          </a:prstGeom>
          <a:noFill/>
        </p:spPr>
        <p:txBody>
          <a:bodyPr wrap="none" rtlCol="0">
            <a:spAutoFit/>
          </a:bodyPr>
          <a:lstStyle/>
          <a:p>
            <a:r>
              <a:rPr lang="en-NZ" dirty="0">
                <a:solidFill>
                  <a:schemeClr val="bg1"/>
                </a:solidFill>
              </a:rPr>
              <a:t>Step 2: Create “probability” and use it to do the classification</a:t>
            </a:r>
          </a:p>
        </p:txBody>
      </p:sp>
      <p:sp>
        <p:nvSpPr>
          <p:cNvPr id="15" name="TextBox 14">
            <a:extLst>
              <a:ext uri="{FF2B5EF4-FFF2-40B4-BE49-F238E27FC236}">
                <a16:creationId xmlns:a16="http://schemas.microsoft.com/office/drawing/2014/main" id="{F3A1DA15-8FE2-41CA-B0C9-E7E6EA2E3FF5}"/>
              </a:ext>
            </a:extLst>
          </p:cNvPr>
          <p:cNvSpPr txBox="1"/>
          <p:nvPr/>
        </p:nvSpPr>
        <p:spPr>
          <a:xfrm>
            <a:off x="3866606" y="1754139"/>
            <a:ext cx="6096000" cy="369332"/>
          </a:xfrm>
          <a:prstGeom prst="rect">
            <a:avLst/>
          </a:prstGeom>
          <a:noFill/>
        </p:spPr>
        <p:txBody>
          <a:bodyPr wrap="square">
            <a:spAutoFit/>
          </a:bodyPr>
          <a:lstStyle/>
          <a:p>
            <a:r>
              <a:rPr lang="en-NZ" dirty="0">
                <a:solidFill>
                  <a:schemeClr val="bg1"/>
                </a:solidFill>
              </a:rPr>
              <a:t>We got </a:t>
            </a:r>
            <a:r>
              <a:rPr lang="en-NZ" dirty="0">
                <a:highlight>
                  <a:srgbClr val="FFFF00"/>
                </a:highlight>
              </a:rPr>
              <a:t>0.67</a:t>
            </a:r>
            <a:r>
              <a:rPr lang="en-NZ" dirty="0"/>
              <a:t> </a:t>
            </a:r>
            <a:r>
              <a:rPr lang="en-NZ" dirty="0">
                <a:solidFill>
                  <a:schemeClr val="bg1"/>
                </a:solidFill>
              </a:rPr>
              <a:t>as the predicted probability of “loving Troll2”</a:t>
            </a:r>
            <a:endParaRPr lang="en-NZ" dirty="0"/>
          </a:p>
        </p:txBody>
      </p:sp>
      <p:sp>
        <p:nvSpPr>
          <p:cNvPr id="9" name="TextBox 8">
            <a:extLst>
              <a:ext uri="{FF2B5EF4-FFF2-40B4-BE49-F238E27FC236}">
                <a16:creationId xmlns:a16="http://schemas.microsoft.com/office/drawing/2014/main" id="{E5220A3F-82DA-4549-9920-36A94F4A59CF}"/>
              </a:ext>
            </a:extLst>
          </p:cNvPr>
          <p:cNvSpPr txBox="1"/>
          <p:nvPr/>
        </p:nvSpPr>
        <p:spPr>
          <a:xfrm>
            <a:off x="3592468" y="2123471"/>
            <a:ext cx="2556854" cy="369332"/>
          </a:xfrm>
          <a:prstGeom prst="rect">
            <a:avLst/>
          </a:prstGeom>
          <a:noFill/>
        </p:spPr>
        <p:txBody>
          <a:bodyPr wrap="none" rtlCol="0">
            <a:spAutoFit/>
          </a:bodyPr>
          <a:lstStyle/>
          <a:p>
            <a:r>
              <a:rPr lang="en-NZ" dirty="0">
                <a:solidFill>
                  <a:schemeClr val="bg1"/>
                </a:solidFill>
              </a:rPr>
              <a:t>Step 3: calculate Residual</a:t>
            </a:r>
          </a:p>
        </p:txBody>
      </p:sp>
      <p:pic>
        <p:nvPicPr>
          <p:cNvPr id="18" name="Picture 17">
            <a:extLst>
              <a:ext uri="{FF2B5EF4-FFF2-40B4-BE49-F238E27FC236}">
                <a16:creationId xmlns:a16="http://schemas.microsoft.com/office/drawing/2014/main" id="{426F2135-EEF1-4521-8E38-504AE425B03E}"/>
              </a:ext>
            </a:extLst>
          </p:cNvPr>
          <p:cNvPicPr>
            <a:picLocks noChangeAspect="1"/>
          </p:cNvPicPr>
          <p:nvPr/>
        </p:nvPicPr>
        <p:blipFill>
          <a:blip r:embed="rId3"/>
          <a:stretch>
            <a:fillRect/>
          </a:stretch>
        </p:blipFill>
        <p:spPr>
          <a:xfrm>
            <a:off x="3004458" y="1327105"/>
            <a:ext cx="612725" cy="2428067"/>
          </a:xfrm>
          <a:prstGeom prst="rect">
            <a:avLst/>
          </a:prstGeom>
        </p:spPr>
      </p:pic>
      <p:sp>
        <p:nvSpPr>
          <p:cNvPr id="17" name="TextBox 16">
            <a:extLst>
              <a:ext uri="{FF2B5EF4-FFF2-40B4-BE49-F238E27FC236}">
                <a16:creationId xmlns:a16="http://schemas.microsoft.com/office/drawing/2014/main" id="{BE415FC3-5F56-4094-8CF7-89CF02527440}"/>
              </a:ext>
            </a:extLst>
          </p:cNvPr>
          <p:cNvSpPr txBox="1"/>
          <p:nvPr/>
        </p:nvSpPr>
        <p:spPr>
          <a:xfrm>
            <a:off x="3582489" y="2457892"/>
            <a:ext cx="5052345" cy="369332"/>
          </a:xfrm>
          <a:prstGeom prst="rect">
            <a:avLst/>
          </a:prstGeom>
          <a:noFill/>
        </p:spPr>
        <p:txBody>
          <a:bodyPr wrap="none" rtlCol="0">
            <a:spAutoFit/>
          </a:bodyPr>
          <a:lstStyle/>
          <a:p>
            <a:r>
              <a:rPr lang="en-NZ" dirty="0">
                <a:solidFill>
                  <a:schemeClr val="bg1"/>
                </a:solidFill>
              </a:rPr>
              <a:t>Step 4: Build the first tree and predict the Residual</a:t>
            </a:r>
            <a:endParaRPr lang="en-NZ" dirty="0">
              <a:solidFill>
                <a:schemeClr val="bg1"/>
              </a:solidFill>
              <a:highlight>
                <a:srgbClr val="808000"/>
              </a:highlight>
            </a:endParaRPr>
          </a:p>
        </p:txBody>
      </p:sp>
      <p:pic>
        <p:nvPicPr>
          <p:cNvPr id="10" name="Picture 9">
            <a:extLst>
              <a:ext uri="{FF2B5EF4-FFF2-40B4-BE49-F238E27FC236}">
                <a16:creationId xmlns:a16="http://schemas.microsoft.com/office/drawing/2014/main" id="{AB9E25AC-519C-4759-AFFD-A4153CD6C2F6}"/>
              </a:ext>
            </a:extLst>
          </p:cNvPr>
          <p:cNvPicPr>
            <a:picLocks noChangeAspect="1"/>
          </p:cNvPicPr>
          <p:nvPr/>
        </p:nvPicPr>
        <p:blipFill>
          <a:blip r:embed="rId4"/>
          <a:stretch>
            <a:fillRect/>
          </a:stretch>
        </p:blipFill>
        <p:spPr>
          <a:xfrm>
            <a:off x="6096000" y="3963810"/>
            <a:ext cx="2294423" cy="1205120"/>
          </a:xfrm>
          <a:prstGeom prst="rect">
            <a:avLst/>
          </a:prstGeom>
        </p:spPr>
      </p:pic>
      <p:sp>
        <p:nvSpPr>
          <p:cNvPr id="14" name="TextBox 13">
            <a:extLst>
              <a:ext uri="{FF2B5EF4-FFF2-40B4-BE49-F238E27FC236}">
                <a16:creationId xmlns:a16="http://schemas.microsoft.com/office/drawing/2014/main" id="{CD9136FC-8493-4C94-A2F7-6DE7CF4B4EEF}"/>
              </a:ext>
            </a:extLst>
          </p:cNvPr>
          <p:cNvSpPr txBox="1"/>
          <p:nvPr/>
        </p:nvSpPr>
        <p:spPr>
          <a:xfrm>
            <a:off x="3592468" y="2832465"/>
            <a:ext cx="7005251" cy="369332"/>
          </a:xfrm>
          <a:prstGeom prst="rect">
            <a:avLst/>
          </a:prstGeom>
          <a:noFill/>
        </p:spPr>
        <p:txBody>
          <a:bodyPr wrap="none" rtlCol="0">
            <a:spAutoFit/>
          </a:bodyPr>
          <a:lstStyle/>
          <a:p>
            <a:r>
              <a:rPr lang="en-NZ" dirty="0">
                <a:solidFill>
                  <a:schemeClr val="bg1"/>
                </a:solidFill>
              </a:rPr>
              <a:t>Step 5: Combine the tree and the first/original leaf to predict “log(odds)”</a:t>
            </a:r>
          </a:p>
        </p:txBody>
      </p:sp>
      <p:sp>
        <p:nvSpPr>
          <p:cNvPr id="5" name="TextBox 4">
            <a:extLst>
              <a:ext uri="{FF2B5EF4-FFF2-40B4-BE49-F238E27FC236}">
                <a16:creationId xmlns:a16="http://schemas.microsoft.com/office/drawing/2014/main" id="{1371A359-2BDA-4A4D-8A80-71BB790E0906}"/>
              </a:ext>
            </a:extLst>
          </p:cNvPr>
          <p:cNvSpPr txBox="1"/>
          <p:nvPr/>
        </p:nvSpPr>
        <p:spPr>
          <a:xfrm>
            <a:off x="3866606" y="3262365"/>
            <a:ext cx="6801395" cy="646331"/>
          </a:xfrm>
          <a:prstGeom prst="rect">
            <a:avLst/>
          </a:prstGeom>
          <a:noFill/>
        </p:spPr>
        <p:txBody>
          <a:bodyPr wrap="square" rtlCol="0">
            <a:spAutoFit/>
          </a:bodyPr>
          <a:lstStyle/>
          <a:p>
            <a:r>
              <a:rPr lang="en-NZ" dirty="0">
                <a:solidFill>
                  <a:schemeClr val="bg1"/>
                </a:solidFill>
              </a:rPr>
              <a:t>Similarly, we can postprocess the tree and get the log(odds) prediction as below</a:t>
            </a:r>
          </a:p>
        </p:txBody>
      </p:sp>
      <p:sp>
        <p:nvSpPr>
          <p:cNvPr id="26" name="TextBox 25">
            <a:extLst>
              <a:ext uri="{FF2B5EF4-FFF2-40B4-BE49-F238E27FC236}">
                <a16:creationId xmlns:a16="http://schemas.microsoft.com/office/drawing/2014/main" id="{962FD025-0AB7-47EC-8F39-B1385CC753D9}"/>
              </a:ext>
            </a:extLst>
          </p:cNvPr>
          <p:cNvSpPr txBox="1"/>
          <p:nvPr/>
        </p:nvSpPr>
        <p:spPr>
          <a:xfrm>
            <a:off x="6753211" y="5446991"/>
            <a:ext cx="546945" cy="369332"/>
          </a:xfrm>
          <a:prstGeom prst="rect">
            <a:avLst/>
          </a:prstGeom>
          <a:solidFill>
            <a:srgbClr val="00B050"/>
          </a:solidFill>
        </p:spPr>
        <p:txBody>
          <a:bodyPr wrap="none" rtlCol="0">
            <a:spAutoFit/>
          </a:bodyPr>
          <a:lstStyle/>
          <a:p>
            <a:r>
              <a:rPr lang="en-NZ" dirty="0"/>
              <a:t>-1.0</a:t>
            </a:r>
          </a:p>
        </p:txBody>
      </p:sp>
      <p:sp>
        <p:nvSpPr>
          <p:cNvPr id="27" name="Arrow: Down 26">
            <a:extLst>
              <a:ext uri="{FF2B5EF4-FFF2-40B4-BE49-F238E27FC236}">
                <a16:creationId xmlns:a16="http://schemas.microsoft.com/office/drawing/2014/main" id="{E670633A-CF6C-4F77-A35D-885962F6D474}"/>
              </a:ext>
            </a:extLst>
          </p:cNvPr>
          <p:cNvSpPr/>
          <p:nvPr/>
        </p:nvSpPr>
        <p:spPr>
          <a:xfrm>
            <a:off x="6888569" y="5136294"/>
            <a:ext cx="249423" cy="27767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0" name="TextBox 19">
            <a:extLst>
              <a:ext uri="{FF2B5EF4-FFF2-40B4-BE49-F238E27FC236}">
                <a16:creationId xmlns:a16="http://schemas.microsoft.com/office/drawing/2014/main" id="{7F396F5A-08AD-42B1-BC2E-1C885A658083}"/>
              </a:ext>
            </a:extLst>
          </p:cNvPr>
          <p:cNvSpPr txBox="1"/>
          <p:nvPr/>
        </p:nvSpPr>
        <p:spPr>
          <a:xfrm>
            <a:off x="7707944" y="5446991"/>
            <a:ext cx="476412" cy="369332"/>
          </a:xfrm>
          <a:prstGeom prst="rect">
            <a:avLst/>
          </a:prstGeom>
          <a:solidFill>
            <a:srgbClr val="00B050"/>
          </a:solidFill>
        </p:spPr>
        <p:txBody>
          <a:bodyPr wrap="none" rtlCol="0">
            <a:spAutoFit/>
          </a:bodyPr>
          <a:lstStyle/>
          <a:p>
            <a:r>
              <a:rPr lang="en-NZ" dirty="0"/>
              <a:t>1.4</a:t>
            </a:r>
          </a:p>
        </p:txBody>
      </p:sp>
      <p:sp>
        <p:nvSpPr>
          <p:cNvPr id="21" name="Arrow: Down 20">
            <a:extLst>
              <a:ext uri="{FF2B5EF4-FFF2-40B4-BE49-F238E27FC236}">
                <a16:creationId xmlns:a16="http://schemas.microsoft.com/office/drawing/2014/main" id="{AC06C35F-4AAA-41F0-BFF0-B820A8C7E480}"/>
              </a:ext>
            </a:extLst>
          </p:cNvPr>
          <p:cNvSpPr/>
          <p:nvPr/>
        </p:nvSpPr>
        <p:spPr>
          <a:xfrm>
            <a:off x="7843302" y="5136294"/>
            <a:ext cx="249423" cy="27767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2" name="TextBox 21">
            <a:extLst>
              <a:ext uri="{FF2B5EF4-FFF2-40B4-BE49-F238E27FC236}">
                <a16:creationId xmlns:a16="http://schemas.microsoft.com/office/drawing/2014/main" id="{A8B9DB2D-9115-4974-AD71-0C2423AC83B1}"/>
              </a:ext>
            </a:extLst>
          </p:cNvPr>
          <p:cNvSpPr txBox="1"/>
          <p:nvPr/>
        </p:nvSpPr>
        <p:spPr>
          <a:xfrm>
            <a:off x="6063628" y="4994216"/>
            <a:ext cx="546945" cy="369332"/>
          </a:xfrm>
          <a:prstGeom prst="rect">
            <a:avLst/>
          </a:prstGeom>
          <a:solidFill>
            <a:srgbClr val="00B050"/>
          </a:solidFill>
        </p:spPr>
        <p:txBody>
          <a:bodyPr wrap="none" rtlCol="0">
            <a:spAutoFit/>
          </a:bodyPr>
          <a:lstStyle/>
          <a:p>
            <a:r>
              <a:rPr lang="en-NZ" dirty="0"/>
              <a:t>-3.3</a:t>
            </a:r>
          </a:p>
        </p:txBody>
      </p:sp>
      <p:sp>
        <p:nvSpPr>
          <p:cNvPr id="23" name="Arrow: Down 22">
            <a:extLst>
              <a:ext uri="{FF2B5EF4-FFF2-40B4-BE49-F238E27FC236}">
                <a16:creationId xmlns:a16="http://schemas.microsoft.com/office/drawing/2014/main" id="{261843A2-0176-4BF5-9722-375FBB4F5270}"/>
              </a:ext>
            </a:extLst>
          </p:cNvPr>
          <p:cNvSpPr/>
          <p:nvPr/>
        </p:nvSpPr>
        <p:spPr>
          <a:xfrm>
            <a:off x="6198986" y="4683519"/>
            <a:ext cx="249423" cy="27767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504335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595450" y="13271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3582489" y="661927"/>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11" name="TextBox 10">
            <a:extLst>
              <a:ext uri="{FF2B5EF4-FFF2-40B4-BE49-F238E27FC236}">
                <a16:creationId xmlns:a16="http://schemas.microsoft.com/office/drawing/2014/main" id="{7E653258-579C-4F01-BE8D-92F0D3E08FDB}"/>
              </a:ext>
            </a:extLst>
          </p:cNvPr>
          <p:cNvSpPr txBox="1"/>
          <p:nvPr/>
        </p:nvSpPr>
        <p:spPr>
          <a:xfrm>
            <a:off x="3805646" y="1041677"/>
            <a:ext cx="2441053" cy="369332"/>
          </a:xfrm>
          <a:prstGeom prst="rect">
            <a:avLst/>
          </a:prstGeom>
          <a:noFill/>
        </p:spPr>
        <p:txBody>
          <a:bodyPr wrap="none" rtlCol="0">
            <a:spAutoFit/>
          </a:bodyPr>
          <a:lstStyle/>
          <a:p>
            <a:r>
              <a:rPr lang="en-NZ" dirty="0">
                <a:solidFill>
                  <a:schemeClr val="bg1"/>
                </a:solidFill>
              </a:rPr>
              <a:t>The first/original leaf is  </a:t>
            </a:r>
          </a:p>
        </p:txBody>
      </p:sp>
      <p:sp>
        <p:nvSpPr>
          <p:cNvPr id="12" name="Rectangle 11">
            <a:extLst>
              <a:ext uri="{FF2B5EF4-FFF2-40B4-BE49-F238E27FC236}">
                <a16:creationId xmlns:a16="http://schemas.microsoft.com/office/drawing/2014/main" id="{86C55C16-C492-4E6E-BED7-C31CD0A49DDF}"/>
              </a:ext>
            </a:extLst>
          </p:cNvPr>
          <p:cNvSpPr/>
          <p:nvPr/>
        </p:nvSpPr>
        <p:spPr>
          <a:xfrm>
            <a:off x="6356351" y="1087005"/>
            <a:ext cx="1890666"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Log(odds) = 0.69</a:t>
            </a:r>
          </a:p>
        </p:txBody>
      </p:sp>
      <p:sp>
        <p:nvSpPr>
          <p:cNvPr id="8" name="TextBox 7">
            <a:extLst>
              <a:ext uri="{FF2B5EF4-FFF2-40B4-BE49-F238E27FC236}">
                <a16:creationId xmlns:a16="http://schemas.microsoft.com/office/drawing/2014/main" id="{6449AE94-7710-446D-97C3-326A5D4BE3FC}"/>
              </a:ext>
            </a:extLst>
          </p:cNvPr>
          <p:cNvSpPr txBox="1"/>
          <p:nvPr/>
        </p:nvSpPr>
        <p:spPr>
          <a:xfrm>
            <a:off x="3582489" y="1419718"/>
            <a:ext cx="5899051" cy="369332"/>
          </a:xfrm>
          <a:prstGeom prst="rect">
            <a:avLst/>
          </a:prstGeom>
          <a:noFill/>
        </p:spPr>
        <p:txBody>
          <a:bodyPr wrap="none" rtlCol="0">
            <a:spAutoFit/>
          </a:bodyPr>
          <a:lstStyle/>
          <a:p>
            <a:r>
              <a:rPr lang="en-NZ" dirty="0">
                <a:solidFill>
                  <a:schemeClr val="bg1"/>
                </a:solidFill>
              </a:rPr>
              <a:t>Step 2: Create “probability” and use it to do the classification</a:t>
            </a:r>
          </a:p>
        </p:txBody>
      </p:sp>
      <p:sp>
        <p:nvSpPr>
          <p:cNvPr id="15" name="TextBox 14">
            <a:extLst>
              <a:ext uri="{FF2B5EF4-FFF2-40B4-BE49-F238E27FC236}">
                <a16:creationId xmlns:a16="http://schemas.microsoft.com/office/drawing/2014/main" id="{F3A1DA15-8FE2-41CA-B0C9-E7E6EA2E3FF5}"/>
              </a:ext>
            </a:extLst>
          </p:cNvPr>
          <p:cNvSpPr txBox="1"/>
          <p:nvPr/>
        </p:nvSpPr>
        <p:spPr>
          <a:xfrm>
            <a:off x="3866606" y="1754139"/>
            <a:ext cx="6096000" cy="369332"/>
          </a:xfrm>
          <a:prstGeom prst="rect">
            <a:avLst/>
          </a:prstGeom>
          <a:noFill/>
        </p:spPr>
        <p:txBody>
          <a:bodyPr wrap="square">
            <a:spAutoFit/>
          </a:bodyPr>
          <a:lstStyle/>
          <a:p>
            <a:r>
              <a:rPr lang="en-NZ" dirty="0">
                <a:solidFill>
                  <a:schemeClr val="bg1"/>
                </a:solidFill>
              </a:rPr>
              <a:t>We got </a:t>
            </a:r>
            <a:r>
              <a:rPr lang="en-NZ" dirty="0">
                <a:highlight>
                  <a:srgbClr val="FFFF00"/>
                </a:highlight>
              </a:rPr>
              <a:t>0.67</a:t>
            </a:r>
            <a:r>
              <a:rPr lang="en-NZ" dirty="0"/>
              <a:t> </a:t>
            </a:r>
            <a:r>
              <a:rPr lang="en-NZ" dirty="0">
                <a:solidFill>
                  <a:schemeClr val="bg1"/>
                </a:solidFill>
              </a:rPr>
              <a:t>as the predicted probability of “loving Troll2”</a:t>
            </a:r>
            <a:endParaRPr lang="en-NZ" dirty="0"/>
          </a:p>
        </p:txBody>
      </p:sp>
      <p:sp>
        <p:nvSpPr>
          <p:cNvPr id="9" name="TextBox 8">
            <a:extLst>
              <a:ext uri="{FF2B5EF4-FFF2-40B4-BE49-F238E27FC236}">
                <a16:creationId xmlns:a16="http://schemas.microsoft.com/office/drawing/2014/main" id="{E5220A3F-82DA-4549-9920-36A94F4A59CF}"/>
              </a:ext>
            </a:extLst>
          </p:cNvPr>
          <p:cNvSpPr txBox="1"/>
          <p:nvPr/>
        </p:nvSpPr>
        <p:spPr>
          <a:xfrm>
            <a:off x="3592468" y="2123471"/>
            <a:ext cx="2556854" cy="369332"/>
          </a:xfrm>
          <a:prstGeom prst="rect">
            <a:avLst/>
          </a:prstGeom>
          <a:noFill/>
        </p:spPr>
        <p:txBody>
          <a:bodyPr wrap="none" rtlCol="0">
            <a:spAutoFit/>
          </a:bodyPr>
          <a:lstStyle/>
          <a:p>
            <a:r>
              <a:rPr lang="en-NZ" dirty="0">
                <a:solidFill>
                  <a:schemeClr val="bg1"/>
                </a:solidFill>
              </a:rPr>
              <a:t>Step 3: calculate Residual</a:t>
            </a:r>
          </a:p>
        </p:txBody>
      </p:sp>
      <p:pic>
        <p:nvPicPr>
          <p:cNvPr id="18" name="Picture 17">
            <a:extLst>
              <a:ext uri="{FF2B5EF4-FFF2-40B4-BE49-F238E27FC236}">
                <a16:creationId xmlns:a16="http://schemas.microsoft.com/office/drawing/2014/main" id="{426F2135-EEF1-4521-8E38-504AE425B03E}"/>
              </a:ext>
            </a:extLst>
          </p:cNvPr>
          <p:cNvPicPr>
            <a:picLocks noChangeAspect="1"/>
          </p:cNvPicPr>
          <p:nvPr/>
        </p:nvPicPr>
        <p:blipFill>
          <a:blip r:embed="rId3"/>
          <a:stretch>
            <a:fillRect/>
          </a:stretch>
        </p:blipFill>
        <p:spPr>
          <a:xfrm>
            <a:off x="3004458" y="1327105"/>
            <a:ext cx="612725" cy="2428067"/>
          </a:xfrm>
          <a:prstGeom prst="rect">
            <a:avLst/>
          </a:prstGeom>
        </p:spPr>
      </p:pic>
      <p:sp>
        <p:nvSpPr>
          <p:cNvPr id="17" name="TextBox 16">
            <a:extLst>
              <a:ext uri="{FF2B5EF4-FFF2-40B4-BE49-F238E27FC236}">
                <a16:creationId xmlns:a16="http://schemas.microsoft.com/office/drawing/2014/main" id="{BE415FC3-5F56-4094-8CF7-89CF02527440}"/>
              </a:ext>
            </a:extLst>
          </p:cNvPr>
          <p:cNvSpPr txBox="1"/>
          <p:nvPr/>
        </p:nvSpPr>
        <p:spPr>
          <a:xfrm>
            <a:off x="3582489" y="2457892"/>
            <a:ext cx="5052345" cy="369332"/>
          </a:xfrm>
          <a:prstGeom prst="rect">
            <a:avLst/>
          </a:prstGeom>
          <a:noFill/>
        </p:spPr>
        <p:txBody>
          <a:bodyPr wrap="none" rtlCol="0">
            <a:spAutoFit/>
          </a:bodyPr>
          <a:lstStyle/>
          <a:p>
            <a:r>
              <a:rPr lang="en-NZ" dirty="0">
                <a:solidFill>
                  <a:schemeClr val="bg1"/>
                </a:solidFill>
              </a:rPr>
              <a:t>Step 4: Build the first tree and predict the Residual</a:t>
            </a:r>
            <a:endParaRPr lang="en-NZ" dirty="0">
              <a:solidFill>
                <a:schemeClr val="bg1"/>
              </a:solidFill>
              <a:highlight>
                <a:srgbClr val="808000"/>
              </a:highlight>
            </a:endParaRPr>
          </a:p>
        </p:txBody>
      </p:sp>
      <p:pic>
        <p:nvPicPr>
          <p:cNvPr id="10" name="Picture 9">
            <a:extLst>
              <a:ext uri="{FF2B5EF4-FFF2-40B4-BE49-F238E27FC236}">
                <a16:creationId xmlns:a16="http://schemas.microsoft.com/office/drawing/2014/main" id="{AB9E25AC-519C-4759-AFFD-A4153CD6C2F6}"/>
              </a:ext>
            </a:extLst>
          </p:cNvPr>
          <p:cNvPicPr>
            <a:picLocks noChangeAspect="1"/>
          </p:cNvPicPr>
          <p:nvPr/>
        </p:nvPicPr>
        <p:blipFill>
          <a:blip r:embed="rId4"/>
          <a:stretch>
            <a:fillRect/>
          </a:stretch>
        </p:blipFill>
        <p:spPr>
          <a:xfrm>
            <a:off x="6784677" y="3429000"/>
            <a:ext cx="2294423" cy="1205120"/>
          </a:xfrm>
          <a:prstGeom prst="rect">
            <a:avLst/>
          </a:prstGeom>
        </p:spPr>
      </p:pic>
      <p:sp>
        <p:nvSpPr>
          <p:cNvPr id="14" name="TextBox 13">
            <a:extLst>
              <a:ext uri="{FF2B5EF4-FFF2-40B4-BE49-F238E27FC236}">
                <a16:creationId xmlns:a16="http://schemas.microsoft.com/office/drawing/2014/main" id="{CD9136FC-8493-4C94-A2F7-6DE7CF4B4EEF}"/>
              </a:ext>
            </a:extLst>
          </p:cNvPr>
          <p:cNvSpPr txBox="1"/>
          <p:nvPr/>
        </p:nvSpPr>
        <p:spPr>
          <a:xfrm>
            <a:off x="3592468" y="2832465"/>
            <a:ext cx="7005251" cy="369332"/>
          </a:xfrm>
          <a:prstGeom prst="rect">
            <a:avLst/>
          </a:prstGeom>
          <a:noFill/>
        </p:spPr>
        <p:txBody>
          <a:bodyPr wrap="none" rtlCol="0">
            <a:spAutoFit/>
          </a:bodyPr>
          <a:lstStyle/>
          <a:p>
            <a:r>
              <a:rPr lang="en-NZ" dirty="0">
                <a:solidFill>
                  <a:schemeClr val="bg1"/>
                </a:solidFill>
              </a:rPr>
              <a:t>Step 5: Combine the tree and the first/original leaf to predict “log(odds)”</a:t>
            </a:r>
          </a:p>
        </p:txBody>
      </p:sp>
      <p:sp>
        <p:nvSpPr>
          <p:cNvPr id="26" name="TextBox 25">
            <a:extLst>
              <a:ext uri="{FF2B5EF4-FFF2-40B4-BE49-F238E27FC236}">
                <a16:creationId xmlns:a16="http://schemas.microsoft.com/office/drawing/2014/main" id="{962FD025-0AB7-47EC-8F39-B1385CC753D9}"/>
              </a:ext>
            </a:extLst>
          </p:cNvPr>
          <p:cNvSpPr txBox="1"/>
          <p:nvPr/>
        </p:nvSpPr>
        <p:spPr>
          <a:xfrm>
            <a:off x="7441888" y="4912181"/>
            <a:ext cx="546945" cy="369332"/>
          </a:xfrm>
          <a:prstGeom prst="rect">
            <a:avLst/>
          </a:prstGeom>
          <a:solidFill>
            <a:srgbClr val="00B050"/>
          </a:solidFill>
        </p:spPr>
        <p:txBody>
          <a:bodyPr wrap="none" rtlCol="0">
            <a:spAutoFit/>
          </a:bodyPr>
          <a:lstStyle/>
          <a:p>
            <a:r>
              <a:rPr lang="en-NZ" dirty="0"/>
              <a:t>-1.0</a:t>
            </a:r>
          </a:p>
        </p:txBody>
      </p:sp>
      <p:sp>
        <p:nvSpPr>
          <p:cNvPr id="27" name="Arrow: Down 26">
            <a:extLst>
              <a:ext uri="{FF2B5EF4-FFF2-40B4-BE49-F238E27FC236}">
                <a16:creationId xmlns:a16="http://schemas.microsoft.com/office/drawing/2014/main" id="{E670633A-CF6C-4F77-A35D-885962F6D474}"/>
              </a:ext>
            </a:extLst>
          </p:cNvPr>
          <p:cNvSpPr/>
          <p:nvPr/>
        </p:nvSpPr>
        <p:spPr>
          <a:xfrm>
            <a:off x="7577246" y="4601484"/>
            <a:ext cx="249423" cy="27767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0" name="TextBox 19">
            <a:extLst>
              <a:ext uri="{FF2B5EF4-FFF2-40B4-BE49-F238E27FC236}">
                <a16:creationId xmlns:a16="http://schemas.microsoft.com/office/drawing/2014/main" id="{7F396F5A-08AD-42B1-BC2E-1C885A658083}"/>
              </a:ext>
            </a:extLst>
          </p:cNvPr>
          <p:cNvSpPr txBox="1"/>
          <p:nvPr/>
        </p:nvSpPr>
        <p:spPr>
          <a:xfrm>
            <a:off x="8396621" y="4912181"/>
            <a:ext cx="476412" cy="369332"/>
          </a:xfrm>
          <a:prstGeom prst="rect">
            <a:avLst/>
          </a:prstGeom>
          <a:solidFill>
            <a:srgbClr val="00B050"/>
          </a:solidFill>
        </p:spPr>
        <p:txBody>
          <a:bodyPr wrap="none" rtlCol="0">
            <a:spAutoFit/>
          </a:bodyPr>
          <a:lstStyle/>
          <a:p>
            <a:r>
              <a:rPr lang="en-NZ" dirty="0"/>
              <a:t>1.4</a:t>
            </a:r>
          </a:p>
        </p:txBody>
      </p:sp>
      <p:sp>
        <p:nvSpPr>
          <p:cNvPr id="21" name="Arrow: Down 20">
            <a:extLst>
              <a:ext uri="{FF2B5EF4-FFF2-40B4-BE49-F238E27FC236}">
                <a16:creationId xmlns:a16="http://schemas.microsoft.com/office/drawing/2014/main" id="{AC06C35F-4AAA-41F0-BFF0-B820A8C7E480}"/>
              </a:ext>
            </a:extLst>
          </p:cNvPr>
          <p:cNvSpPr/>
          <p:nvPr/>
        </p:nvSpPr>
        <p:spPr>
          <a:xfrm>
            <a:off x="8531979" y="4601484"/>
            <a:ext cx="249423" cy="27767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2" name="TextBox 21">
            <a:extLst>
              <a:ext uri="{FF2B5EF4-FFF2-40B4-BE49-F238E27FC236}">
                <a16:creationId xmlns:a16="http://schemas.microsoft.com/office/drawing/2014/main" id="{A8B9DB2D-9115-4974-AD71-0C2423AC83B1}"/>
              </a:ext>
            </a:extLst>
          </p:cNvPr>
          <p:cNvSpPr txBox="1"/>
          <p:nvPr/>
        </p:nvSpPr>
        <p:spPr>
          <a:xfrm>
            <a:off x="6752305" y="4459406"/>
            <a:ext cx="546945" cy="369332"/>
          </a:xfrm>
          <a:prstGeom prst="rect">
            <a:avLst/>
          </a:prstGeom>
          <a:solidFill>
            <a:srgbClr val="00B050"/>
          </a:solidFill>
        </p:spPr>
        <p:txBody>
          <a:bodyPr wrap="none" rtlCol="0">
            <a:spAutoFit/>
          </a:bodyPr>
          <a:lstStyle/>
          <a:p>
            <a:r>
              <a:rPr lang="en-NZ" dirty="0"/>
              <a:t>-3.3</a:t>
            </a:r>
          </a:p>
        </p:txBody>
      </p:sp>
      <p:sp>
        <p:nvSpPr>
          <p:cNvPr id="23" name="Arrow: Down 22">
            <a:extLst>
              <a:ext uri="{FF2B5EF4-FFF2-40B4-BE49-F238E27FC236}">
                <a16:creationId xmlns:a16="http://schemas.microsoft.com/office/drawing/2014/main" id="{261843A2-0176-4BF5-9722-375FBB4F5270}"/>
              </a:ext>
            </a:extLst>
          </p:cNvPr>
          <p:cNvSpPr/>
          <p:nvPr/>
        </p:nvSpPr>
        <p:spPr>
          <a:xfrm>
            <a:off x="6887663" y="4148709"/>
            <a:ext cx="249423" cy="27767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Rectangle 23">
            <a:extLst>
              <a:ext uri="{FF2B5EF4-FFF2-40B4-BE49-F238E27FC236}">
                <a16:creationId xmlns:a16="http://schemas.microsoft.com/office/drawing/2014/main" id="{70BA1545-C04A-40DD-A898-71DED3EEBAA7}"/>
              </a:ext>
            </a:extLst>
          </p:cNvPr>
          <p:cNvSpPr/>
          <p:nvPr/>
        </p:nvSpPr>
        <p:spPr>
          <a:xfrm>
            <a:off x="3478168" y="3911680"/>
            <a:ext cx="1890666"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Log(odds) = 0.69</a:t>
            </a:r>
          </a:p>
        </p:txBody>
      </p:sp>
      <p:sp>
        <p:nvSpPr>
          <p:cNvPr id="25" name="TextBox 24">
            <a:extLst>
              <a:ext uri="{FF2B5EF4-FFF2-40B4-BE49-F238E27FC236}">
                <a16:creationId xmlns:a16="http://schemas.microsoft.com/office/drawing/2014/main" id="{11A9B402-6278-40CD-8A34-788BB83666EB}"/>
              </a:ext>
            </a:extLst>
          </p:cNvPr>
          <p:cNvSpPr txBox="1"/>
          <p:nvPr/>
        </p:nvSpPr>
        <p:spPr>
          <a:xfrm>
            <a:off x="5483979" y="3795385"/>
            <a:ext cx="6096000" cy="461665"/>
          </a:xfrm>
          <a:prstGeom prst="rect">
            <a:avLst/>
          </a:prstGeom>
          <a:noFill/>
        </p:spPr>
        <p:txBody>
          <a:bodyPr wrap="square">
            <a:spAutoFit/>
          </a:bodyPr>
          <a:lstStyle/>
          <a:p>
            <a:r>
              <a:rPr lang="en-NZ" sz="2400" dirty="0">
                <a:solidFill>
                  <a:schemeClr val="bg1"/>
                </a:solidFill>
              </a:rPr>
              <a:t>+</a:t>
            </a:r>
            <a:endParaRPr lang="en-NZ" sz="2400" dirty="0"/>
          </a:p>
        </p:txBody>
      </p:sp>
      <p:sp>
        <p:nvSpPr>
          <p:cNvPr id="28" name="Rectangle 27">
            <a:extLst>
              <a:ext uri="{FF2B5EF4-FFF2-40B4-BE49-F238E27FC236}">
                <a16:creationId xmlns:a16="http://schemas.microsoft.com/office/drawing/2014/main" id="{D83A02D8-573D-44D7-9EC5-6EFF36AD654F}"/>
              </a:ext>
            </a:extLst>
          </p:cNvPr>
          <p:cNvSpPr/>
          <p:nvPr/>
        </p:nvSpPr>
        <p:spPr>
          <a:xfrm>
            <a:off x="5989769" y="3911679"/>
            <a:ext cx="669274" cy="278675"/>
          </a:xfrm>
          <a:prstGeom prst="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0.8</a:t>
            </a:r>
          </a:p>
        </p:txBody>
      </p:sp>
      <p:sp>
        <p:nvSpPr>
          <p:cNvPr id="7" name="TextBox 6">
            <a:extLst>
              <a:ext uri="{FF2B5EF4-FFF2-40B4-BE49-F238E27FC236}">
                <a16:creationId xmlns:a16="http://schemas.microsoft.com/office/drawing/2014/main" id="{38B14C36-CC54-488D-80FD-86D5F9A4DDB6}"/>
              </a:ext>
            </a:extLst>
          </p:cNvPr>
          <p:cNvSpPr txBox="1"/>
          <p:nvPr/>
        </p:nvSpPr>
        <p:spPr>
          <a:xfrm>
            <a:off x="3764378" y="4297414"/>
            <a:ext cx="1334020" cy="369332"/>
          </a:xfrm>
          <a:prstGeom prst="rect">
            <a:avLst/>
          </a:prstGeom>
          <a:noFill/>
        </p:spPr>
        <p:txBody>
          <a:bodyPr wrap="none" rtlCol="0">
            <a:spAutoFit/>
          </a:bodyPr>
          <a:lstStyle/>
          <a:p>
            <a:r>
              <a:rPr lang="en-NZ" i="1" dirty="0">
                <a:solidFill>
                  <a:schemeClr val="bg1"/>
                </a:solidFill>
              </a:rPr>
              <a:t>Original leaf</a:t>
            </a:r>
          </a:p>
        </p:txBody>
      </p:sp>
      <p:sp>
        <p:nvSpPr>
          <p:cNvPr id="29" name="TextBox 28">
            <a:extLst>
              <a:ext uri="{FF2B5EF4-FFF2-40B4-BE49-F238E27FC236}">
                <a16:creationId xmlns:a16="http://schemas.microsoft.com/office/drawing/2014/main" id="{5E8338B1-4289-47A0-8F0E-2E64804B796F}"/>
              </a:ext>
            </a:extLst>
          </p:cNvPr>
          <p:cNvSpPr txBox="1"/>
          <p:nvPr/>
        </p:nvSpPr>
        <p:spPr>
          <a:xfrm>
            <a:off x="5412430" y="4297414"/>
            <a:ext cx="1434111" cy="369332"/>
          </a:xfrm>
          <a:prstGeom prst="rect">
            <a:avLst/>
          </a:prstGeom>
          <a:noFill/>
        </p:spPr>
        <p:txBody>
          <a:bodyPr wrap="none" rtlCol="0">
            <a:spAutoFit/>
          </a:bodyPr>
          <a:lstStyle/>
          <a:p>
            <a:r>
              <a:rPr lang="en-NZ" i="1" dirty="0">
                <a:solidFill>
                  <a:schemeClr val="bg1"/>
                </a:solidFill>
              </a:rPr>
              <a:t>Learning rate</a:t>
            </a:r>
          </a:p>
        </p:txBody>
      </p:sp>
    </p:spTree>
    <p:extLst>
      <p:ext uri="{BB962C8B-B14F-4D97-AF65-F5344CB8AC3E}">
        <p14:creationId xmlns:p14="http://schemas.microsoft.com/office/powerpoint/2010/main" val="1072810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595450" y="13271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3582489" y="661927"/>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11" name="TextBox 10">
            <a:extLst>
              <a:ext uri="{FF2B5EF4-FFF2-40B4-BE49-F238E27FC236}">
                <a16:creationId xmlns:a16="http://schemas.microsoft.com/office/drawing/2014/main" id="{7E653258-579C-4F01-BE8D-92F0D3E08FDB}"/>
              </a:ext>
            </a:extLst>
          </p:cNvPr>
          <p:cNvSpPr txBox="1"/>
          <p:nvPr/>
        </p:nvSpPr>
        <p:spPr>
          <a:xfrm>
            <a:off x="3805646" y="1041677"/>
            <a:ext cx="2441053" cy="369332"/>
          </a:xfrm>
          <a:prstGeom prst="rect">
            <a:avLst/>
          </a:prstGeom>
          <a:noFill/>
        </p:spPr>
        <p:txBody>
          <a:bodyPr wrap="none" rtlCol="0">
            <a:spAutoFit/>
          </a:bodyPr>
          <a:lstStyle/>
          <a:p>
            <a:r>
              <a:rPr lang="en-NZ" dirty="0">
                <a:solidFill>
                  <a:schemeClr val="bg1"/>
                </a:solidFill>
              </a:rPr>
              <a:t>The first/original leaf is  </a:t>
            </a:r>
          </a:p>
        </p:txBody>
      </p:sp>
      <p:sp>
        <p:nvSpPr>
          <p:cNvPr id="12" name="Rectangle 11">
            <a:extLst>
              <a:ext uri="{FF2B5EF4-FFF2-40B4-BE49-F238E27FC236}">
                <a16:creationId xmlns:a16="http://schemas.microsoft.com/office/drawing/2014/main" id="{86C55C16-C492-4E6E-BED7-C31CD0A49DDF}"/>
              </a:ext>
            </a:extLst>
          </p:cNvPr>
          <p:cNvSpPr/>
          <p:nvPr/>
        </p:nvSpPr>
        <p:spPr>
          <a:xfrm>
            <a:off x="6356351" y="1087005"/>
            <a:ext cx="1890666"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Log(odds) = 0.69</a:t>
            </a:r>
          </a:p>
        </p:txBody>
      </p:sp>
      <p:sp>
        <p:nvSpPr>
          <p:cNvPr id="8" name="TextBox 7">
            <a:extLst>
              <a:ext uri="{FF2B5EF4-FFF2-40B4-BE49-F238E27FC236}">
                <a16:creationId xmlns:a16="http://schemas.microsoft.com/office/drawing/2014/main" id="{6449AE94-7710-446D-97C3-326A5D4BE3FC}"/>
              </a:ext>
            </a:extLst>
          </p:cNvPr>
          <p:cNvSpPr txBox="1"/>
          <p:nvPr/>
        </p:nvSpPr>
        <p:spPr>
          <a:xfrm>
            <a:off x="3582489" y="1419718"/>
            <a:ext cx="5899051" cy="369332"/>
          </a:xfrm>
          <a:prstGeom prst="rect">
            <a:avLst/>
          </a:prstGeom>
          <a:noFill/>
        </p:spPr>
        <p:txBody>
          <a:bodyPr wrap="none" rtlCol="0">
            <a:spAutoFit/>
          </a:bodyPr>
          <a:lstStyle/>
          <a:p>
            <a:r>
              <a:rPr lang="en-NZ" dirty="0">
                <a:solidFill>
                  <a:schemeClr val="bg1"/>
                </a:solidFill>
              </a:rPr>
              <a:t>Step 2: Create “probability” and use it to do the classification</a:t>
            </a:r>
          </a:p>
        </p:txBody>
      </p:sp>
      <p:sp>
        <p:nvSpPr>
          <p:cNvPr id="15" name="TextBox 14">
            <a:extLst>
              <a:ext uri="{FF2B5EF4-FFF2-40B4-BE49-F238E27FC236}">
                <a16:creationId xmlns:a16="http://schemas.microsoft.com/office/drawing/2014/main" id="{F3A1DA15-8FE2-41CA-B0C9-E7E6EA2E3FF5}"/>
              </a:ext>
            </a:extLst>
          </p:cNvPr>
          <p:cNvSpPr txBox="1"/>
          <p:nvPr/>
        </p:nvSpPr>
        <p:spPr>
          <a:xfrm>
            <a:off x="3866606" y="1754139"/>
            <a:ext cx="6096000" cy="369332"/>
          </a:xfrm>
          <a:prstGeom prst="rect">
            <a:avLst/>
          </a:prstGeom>
          <a:noFill/>
        </p:spPr>
        <p:txBody>
          <a:bodyPr wrap="square">
            <a:spAutoFit/>
          </a:bodyPr>
          <a:lstStyle/>
          <a:p>
            <a:r>
              <a:rPr lang="en-NZ" dirty="0">
                <a:solidFill>
                  <a:schemeClr val="bg1"/>
                </a:solidFill>
              </a:rPr>
              <a:t>We got </a:t>
            </a:r>
            <a:r>
              <a:rPr lang="en-NZ" dirty="0">
                <a:highlight>
                  <a:srgbClr val="FFFF00"/>
                </a:highlight>
              </a:rPr>
              <a:t>0.67</a:t>
            </a:r>
            <a:r>
              <a:rPr lang="en-NZ" dirty="0"/>
              <a:t> </a:t>
            </a:r>
            <a:r>
              <a:rPr lang="en-NZ" dirty="0">
                <a:solidFill>
                  <a:schemeClr val="bg1"/>
                </a:solidFill>
              </a:rPr>
              <a:t>as the predicted probability of “loving Troll2”</a:t>
            </a:r>
            <a:endParaRPr lang="en-NZ" dirty="0"/>
          </a:p>
        </p:txBody>
      </p:sp>
      <p:sp>
        <p:nvSpPr>
          <p:cNvPr id="9" name="TextBox 8">
            <a:extLst>
              <a:ext uri="{FF2B5EF4-FFF2-40B4-BE49-F238E27FC236}">
                <a16:creationId xmlns:a16="http://schemas.microsoft.com/office/drawing/2014/main" id="{E5220A3F-82DA-4549-9920-36A94F4A59CF}"/>
              </a:ext>
            </a:extLst>
          </p:cNvPr>
          <p:cNvSpPr txBox="1"/>
          <p:nvPr/>
        </p:nvSpPr>
        <p:spPr>
          <a:xfrm>
            <a:off x="3592468" y="2123471"/>
            <a:ext cx="2556854" cy="369332"/>
          </a:xfrm>
          <a:prstGeom prst="rect">
            <a:avLst/>
          </a:prstGeom>
          <a:noFill/>
        </p:spPr>
        <p:txBody>
          <a:bodyPr wrap="none" rtlCol="0">
            <a:spAutoFit/>
          </a:bodyPr>
          <a:lstStyle/>
          <a:p>
            <a:r>
              <a:rPr lang="en-NZ" dirty="0">
                <a:solidFill>
                  <a:schemeClr val="bg1"/>
                </a:solidFill>
              </a:rPr>
              <a:t>Step 3: calculate Residual</a:t>
            </a:r>
          </a:p>
        </p:txBody>
      </p:sp>
      <p:pic>
        <p:nvPicPr>
          <p:cNvPr id="18" name="Picture 17">
            <a:extLst>
              <a:ext uri="{FF2B5EF4-FFF2-40B4-BE49-F238E27FC236}">
                <a16:creationId xmlns:a16="http://schemas.microsoft.com/office/drawing/2014/main" id="{426F2135-EEF1-4521-8E38-504AE425B03E}"/>
              </a:ext>
            </a:extLst>
          </p:cNvPr>
          <p:cNvPicPr>
            <a:picLocks noChangeAspect="1"/>
          </p:cNvPicPr>
          <p:nvPr/>
        </p:nvPicPr>
        <p:blipFill>
          <a:blip r:embed="rId3"/>
          <a:stretch>
            <a:fillRect/>
          </a:stretch>
        </p:blipFill>
        <p:spPr>
          <a:xfrm>
            <a:off x="3004458" y="1327105"/>
            <a:ext cx="612725" cy="2428067"/>
          </a:xfrm>
          <a:prstGeom prst="rect">
            <a:avLst/>
          </a:prstGeom>
        </p:spPr>
      </p:pic>
      <p:sp>
        <p:nvSpPr>
          <p:cNvPr id="17" name="TextBox 16">
            <a:extLst>
              <a:ext uri="{FF2B5EF4-FFF2-40B4-BE49-F238E27FC236}">
                <a16:creationId xmlns:a16="http://schemas.microsoft.com/office/drawing/2014/main" id="{BE415FC3-5F56-4094-8CF7-89CF02527440}"/>
              </a:ext>
            </a:extLst>
          </p:cNvPr>
          <p:cNvSpPr txBox="1"/>
          <p:nvPr/>
        </p:nvSpPr>
        <p:spPr>
          <a:xfrm>
            <a:off x="3582489" y="2457892"/>
            <a:ext cx="4913653" cy="369332"/>
          </a:xfrm>
          <a:prstGeom prst="rect">
            <a:avLst/>
          </a:prstGeom>
          <a:noFill/>
        </p:spPr>
        <p:txBody>
          <a:bodyPr wrap="none" rtlCol="0">
            <a:spAutoFit/>
          </a:bodyPr>
          <a:lstStyle/>
          <a:p>
            <a:r>
              <a:rPr lang="en-NZ" dirty="0">
                <a:solidFill>
                  <a:schemeClr val="bg1"/>
                </a:solidFill>
              </a:rPr>
              <a:t>Step 4: Build the first tree and predict the Residual</a:t>
            </a:r>
            <a:endParaRPr lang="en-NZ" dirty="0">
              <a:solidFill>
                <a:schemeClr val="bg1"/>
              </a:solidFill>
              <a:highlight>
                <a:srgbClr val="808000"/>
              </a:highlight>
            </a:endParaRPr>
          </a:p>
        </p:txBody>
      </p:sp>
      <p:pic>
        <p:nvPicPr>
          <p:cNvPr id="10" name="Picture 9">
            <a:extLst>
              <a:ext uri="{FF2B5EF4-FFF2-40B4-BE49-F238E27FC236}">
                <a16:creationId xmlns:a16="http://schemas.microsoft.com/office/drawing/2014/main" id="{AB9E25AC-519C-4759-AFFD-A4153CD6C2F6}"/>
              </a:ext>
            </a:extLst>
          </p:cNvPr>
          <p:cNvPicPr>
            <a:picLocks noChangeAspect="1"/>
          </p:cNvPicPr>
          <p:nvPr/>
        </p:nvPicPr>
        <p:blipFill>
          <a:blip r:embed="rId4"/>
          <a:stretch>
            <a:fillRect/>
          </a:stretch>
        </p:blipFill>
        <p:spPr>
          <a:xfrm>
            <a:off x="6784677" y="3429000"/>
            <a:ext cx="2294423" cy="1205120"/>
          </a:xfrm>
          <a:prstGeom prst="rect">
            <a:avLst/>
          </a:prstGeom>
        </p:spPr>
      </p:pic>
      <p:sp>
        <p:nvSpPr>
          <p:cNvPr id="14" name="TextBox 13">
            <a:extLst>
              <a:ext uri="{FF2B5EF4-FFF2-40B4-BE49-F238E27FC236}">
                <a16:creationId xmlns:a16="http://schemas.microsoft.com/office/drawing/2014/main" id="{CD9136FC-8493-4C94-A2F7-6DE7CF4B4EEF}"/>
              </a:ext>
            </a:extLst>
          </p:cNvPr>
          <p:cNvSpPr txBox="1"/>
          <p:nvPr/>
        </p:nvSpPr>
        <p:spPr>
          <a:xfrm>
            <a:off x="3592468" y="2832465"/>
            <a:ext cx="7005251" cy="369332"/>
          </a:xfrm>
          <a:prstGeom prst="rect">
            <a:avLst/>
          </a:prstGeom>
          <a:noFill/>
        </p:spPr>
        <p:txBody>
          <a:bodyPr wrap="none" rtlCol="0">
            <a:spAutoFit/>
          </a:bodyPr>
          <a:lstStyle/>
          <a:p>
            <a:r>
              <a:rPr lang="en-NZ" dirty="0">
                <a:solidFill>
                  <a:schemeClr val="bg1"/>
                </a:solidFill>
              </a:rPr>
              <a:t>Step 5: Combine the tree and the first/original leaf to predict “log(odds)”</a:t>
            </a:r>
          </a:p>
        </p:txBody>
      </p:sp>
      <p:sp>
        <p:nvSpPr>
          <p:cNvPr id="26" name="TextBox 25">
            <a:extLst>
              <a:ext uri="{FF2B5EF4-FFF2-40B4-BE49-F238E27FC236}">
                <a16:creationId xmlns:a16="http://schemas.microsoft.com/office/drawing/2014/main" id="{962FD025-0AB7-47EC-8F39-B1385CC753D9}"/>
              </a:ext>
            </a:extLst>
          </p:cNvPr>
          <p:cNvSpPr txBox="1"/>
          <p:nvPr/>
        </p:nvSpPr>
        <p:spPr>
          <a:xfrm>
            <a:off x="7441888" y="4912181"/>
            <a:ext cx="546945" cy="369332"/>
          </a:xfrm>
          <a:prstGeom prst="rect">
            <a:avLst/>
          </a:prstGeom>
          <a:solidFill>
            <a:srgbClr val="00B050"/>
          </a:solidFill>
        </p:spPr>
        <p:txBody>
          <a:bodyPr wrap="none" rtlCol="0">
            <a:spAutoFit/>
          </a:bodyPr>
          <a:lstStyle/>
          <a:p>
            <a:r>
              <a:rPr lang="en-NZ" dirty="0"/>
              <a:t>-1.0</a:t>
            </a:r>
          </a:p>
        </p:txBody>
      </p:sp>
      <p:sp>
        <p:nvSpPr>
          <p:cNvPr id="27" name="Arrow: Down 26">
            <a:extLst>
              <a:ext uri="{FF2B5EF4-FFF2-40B4-BE49-F238E27FC236}">
                <a16:creationId xmlns:a16="http://schemas.microsoft.com/office/drawing/2014/main" id="{E670633A-CF6C-4F77-A35D-885962F6D474}"/>
              </a:ext>
            </a:extLst>
          </p:cNvPr>
          <p:cNvSpPr/>
          <p:nvPr/>
        </p:nvSpPr>
        <p:spPr>
          <a:xfrm>
            <a:off x="7577246" y="4601484"/>
            <a:ext cx="249423" cy="27767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0" name="TextBox 19">
            <a:extLst>
              <a:ext uri="{FF2B5EF4-FFF2-40B4-BE49-F238E27FC236}">
                <a16:creationId xmlns:a16="http://schemas.microsoft.com/office/drawing/2014/main" id="{7F396F5A-08AD-42B1-BC2E-1C885A658083}"/>
              </a:ext>
            </a:extLst>
          </p:cNvPr>
          <p:cNvSpPr txBox="1"/>
          <p:nvPr/>
        </p:nvSpPr>
        <p:spPr>
          <a:xfrm>
            <a:off x="8396621" y="4912181"/>
            <a:ext cx="476412" cy="369332"/>
          </a:xfrm>
          <a:prstGeom prst="rect">
            <a:avLst/>
          </a:prstGeom>
          <a:solidFill>
            <a:srgbClr val="00B050"/>
          </a:solidFill>
        </p:spPr>
        <p:txBody>
          <a:bodyPr wrap="none" rtlCol="0">
            <a:spAutoFit/>
          </a:bodyPr>
          <a:lstStyle/>
          <a:p>
            <a:r>
              <a:rPr lang="en-NZ" dirty="0"/>
              <a:t>1.4</a:t>
            </a:r>
          </a:p>
        </p:txBody>
      </p:sp>
      <p:sp>
        <p:nvSpPr>
          <p:cNvPr id="21" name="Arrow: Down 20">
            <a:extLst>
              <a:ext uri="{FF2B5EF4-FFF2-40B4-BE49-F238E27FC236}">
                <a16:creationId xmlns:a16="http://schemas.microsoft.com/office/drawing/2014/main" id="{AC06C35F-4AAA-41F0-BFF0-B820A8C7E480}"/>
              </a:ext>
            </a:extLst>
          </p:cNvPr>
          <p:cNvSpPr/>
          <p:nvPr/>
        </p:nvSpPr>
        <p:spPr>
          <a:xfrm>
            <a:off x="8531979" y="4601484"/>
            <a:ext cx="249423" cy="27767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2" name="TextBox 21">
            <a:extLst>
              <a:ext uri="{FF2B5EF4-FFF2-40B4-BE49-F238E27FC236}">
                <a16:creationId xmlns:a16="http://schemas.microsoft.com/office/drawing/2014/main" id="{A8B9DB2D-9115-4974-AD71-0C2423AC83B1}"/>
              </a:ext>
            </a:extLst>
          </p:cNvPr>
          <p:cNvSpPr txBox="1"/>
          <p:nvPr/>
        </p:nvSpPr>
        <p:spPr>
          <a:xfrm>
            <a:off x="6752305" y="4459406"/>
            <a:ext cx="546945" cy="369332"/>
          </a:xfrm>
          <a:prstGeom prst="rect">
            <a:avLst/>
          </a:prstGeom>
          <a:solidFill>
            <a:srgbClr val="00B050"/>
          </a:solidFill>
        </p:spPr>
        <p:txBody>
          <a:bodyPr wrap="none" rtlCol="0">
            <a:spAutoFit/>
          </a:bodyPr>
          <a:lstStyle/>
          <a:p>
            <a:r>
              <a:rPr lang="en-NZ" dirty="0"/>
              <a:t>-3.3</a:t>
            </a:r>
          </a:p>
        </p:txBody>
      </p:sp>
      <p:sp>
        <p:nvSpPr>
          <p:cNvPr id="23" name="Arrow: Down 22">
            <a:extLst>
              <a:ext uri="{FF2B5EF4-FFF2-40B4-BE49-F238E27FC236}">
                <a16:creationId xmlns:a16="http://schemas.microsoft.com/office/drawing/2014/main" id="{261843A2-0176-4BF5-9722-375FBB4F5270}"/>
              </a:ext>
            </a:extLst>
          </p:cNvPr>
          <p:cNvSpPr/>
          <p:nvPr/>
        </p:nvSpPr>
        <p:spPr>
          <a:xfrm>
            <a:off x="6887663" y="4148709"/>
            <a:ext cx="249423" cy="277672"/>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Rectangle 23">
            <a:extLst>
              <a:ext uri="{FF2B5EF4-FFF2-40B4-BE49-F238E27FC236}">
                <a16:creationId xmlns:a16="http://schemas.microsoft.com/office/drawing/2014/main" id="{70BA1545-C04A-40DD-A898-71DED3EEBAA7}"/>
              </a:ext>
            </a:extLst>
          </p:cNvPr>
          <p:cNvSpPr/>
          <p:nvPr/>
        </p:nvSpPr>
        <p:spPr>
          <a:xfrm>
            <a:off x="3478168" y="3911680"/>
            <a:ext cx="1890666"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Log(odds) = 0.69</a:t>
            </a:r>
          </a:p>
        </p:txBody>
      </p:sp>
      <p:sp>
        <p:nvSpPr>
          <p:cNvPr id="25" name="TextBox 24">
            <a:extLst>
              <a:ext uri="{FF2B5EF4-FFF2-40B4-BE49-F238E27FC236}">
                <a16:creationId xmlns:a16="http://schemas.microsoft.com/office/drawing/2014/main" id="{11A9B402-6278-40CD-8A34-788BB83666EB}"/>
              </a:ext>
            </a:extLst>
          </p:cNvPr>
          <p:cNvSpPr txBox="1"/>
          <p:nvPr/>
        </p:nvSpPr>
        <p:spPr>
          <a:xfrm>
            <a:off x="5483979" y="3795385"/>
            <a:ext cx="6096000" cy="461665"/>
          </a:xfrm>
          <a:prstGeom prst="rect">
            <a:avLst/>
          </a:prstGeom>
          <a:noFill/>
        </p:spPr>
        <p:txBody>
          <a:bodyPr wrap="square">
            <a:spAutoFit/>
          </a:bodyPr>
          <a:lstStyle/>
          <a:p>
            <a:r>
              <a:rPr lang="en-NZ" sz="2400" dirty="0">
                <a:solidFill>
                  <a:schemeClr val="bg1"/>
                </a:solidFill>
              </a:rPr>
              <a:t>+</a:t>
            </a:r>
            <a:endParaRPr lang="en-NZ" sz="2400" dirty="0"/>
          </a:p>
        </p:txBody>
      </p:sp>
      <p:sp>
        <p:nvSpPr>
          <p:cNvPr id="28" name="Rectangle 27">
            <a:extLst>
              <a:ext uri="{FF2B5EF4-FFF2-40B4-BE49-F238E27FC236}">
                <a16:creationId xmlns:a16="http://schemas.microsoft.com/office/drawing/2014/main" id="{D83A02D8-573D-44D7-9EC5-6EFF36AD654F}"/>
              </a:ext>
            </a:extLst>
          </p:cNvPr>
          <p:cNvSpPr/>
          <p:nvPr/>
        </p:nvSpPr>
        <p:spPr>
          <a:xfrm>
            <a:off x="5989769" y="3911679"/>
            <a:ext cx="669274" cy="278675"/>
          </a:xfrm>
          <a:prstGeom prst="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0.8</a:t>
            </a:r>
          </a:p>
        </p:txBody>
      </p:sp>
      <p:sp>
        <p:nvSpPr>
          <p:cNvPr id="7" name="TextBox 6">
            <a:extLst>
              <a:ext uri="{FF2B5EF4-FFF2-40B4-BE49-F238E27FC236}">
                <a16:creationId xmlns:a16="http://schemas.microsoft.com/office/drawing/2014/main" id="{38B14C36-CC54-488D-80FD-86D5F9A4DDB6}"/>
              </a:ext>
            </a:extLst>
          </p:cNvPr>
          <p:cNvSpPr txBox="1"/>
          <p:nvPr/>
        </p:nvSpPr>
        <p:spPr>
          <a:xfrm>
            <a:off x="3764378" y="4297414"/>
            <a:ext cx="1334020" cy="369332"/>
          </a:xfrm>
          <a:prstGeom prst="rect">
            <a:avLst/>
          </a:prstGeom>
          <a:noFill/>
        </p:spPr>
        <p:txBody>
          <a:bodyPr wrap="none" rtlCol="0">
            <a:spAutoFit/>
          </a:bodyPr>
          <a:lstStyle/>
          <a:p>
            <a:r>
              <a:rPr lang="en-NZ" i="1" dirty="0">
                <a:solidFill>
                  <a:schemeClr val="bg1"/>
                </a:solidFill>
              </a:rPr>
              <a:t>Original leaf</a:t>
            </a:r>
          </a:p>
        </p:txBody>
      </p:sp>
      <p:sp>
        <p:nvSpPr>
          <p:cNvPr id="29" name="TextBox 28">
            <a:extLst>
              <a:ext uri="{FF2B5EF4-FFF2-40B4-BE49-F238E27FC236}">
                <a16:creationId xmlns:a16="http://schemas.microsoft.com/office/drawing/2014/main" id="{5E8338B1-4289-47A0-8F0E-2E64804B796F}"/>
              </a:ext>
            </a:extLst>
          </p:cNvPr>
          <p:cNvSpPr txBox="1"/>
          <p:nvPr/>
        </p:nvSpPr>
        <p:spPr>
          <a:xfrm>
            <a:off x="5412430" y="4297414"/>
            <a:ext cx="1434111" cy="369332"/>
          </a:xfrm>
          <a:prstGeom prst="rect">
            <a:avLst/>
          </a:prstGeom>
          <a:noFill/>
        </p:spPr>
        <p:txBody>
          <a:bodyPr wrap="none" rtlCol="0">
            <a:spAutoFit/>
          </a:bodyPr>
          <a:lstStyle/>
          <a:p>
            <a:r>
              <a:rPr lang="en-NZ" i="1" dirty="0">
                <a:solidFill>
                  <a:schemeClr val="bg1"/>
                </a:solidFill>
              </a:rPr>
              <a:t>Learning rate</a:t>
            </a:r>
          </a:p>
        </p:txBody>
      </p:sp>
      <p:sp>
        <p:nvSpPr>
          <p:cNvPr id="5" name="Rectangle 4">
            <a:extLst>
              <a:ext uri="{FF2B5EF4-FFF2-40B4-BE49-F238E27FC236}">
                <a16:creationId xmlns:a16="http://schemas.microsoft.com/office/drawing/2014/main" id="{0A7DB303-EFDB-422F-A4F1-47A139823DC1}"/>
              </a:ext>
            </a:extLst>
          </p:cNvPr>
          <p:cNvSpPr/>
          <p:nvPr/>
        </p:nvSpPr>
        <p:spPr>
          <a:xfrm>
            <a:off x="487680" y="1584960"/>
            <a:ext cx="1950720" cy="5385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TextBox 5">
            <a:extLst>
              <a:ext uri="{FF2B5EF4-FFF2-40B4-BE49-F238E27FC236}">
                <a16:creationId xmlns:a16="http://schemas.microsoft.com/office/drawing/2014/main" id="{D937B613-04AD-4E70-B359-3A05EFCD5D83}"/>
              </a:ext>
            </a:extLst>
          </p:cNvPr>
          <p:cNvSpPr txBox="1"/>
          <p:nvPr/>
        </p:nvSpPr>
        <p:spPr>
          <a:xfrm>
            <a:off x="3720737" y="5352667"/>
            <a:ext cx="8047652" cy="369332"/>
          </a:xfrm>
          <a:prstGeom prst="rect">
            <a:avLst/>
          </a:prstGeom>
          <a:noFill/>
        </p:spPr>
        <p:txBody>
          <a:bodyPr wrap="none" rtlCol="0">
            <a:spAutoFit/>
          </a:bodyPr>
          <a:lstStyle/>
          <a:p>
            <a:r>
              <a:rPr lang="en-NZ" dirty="0">
                <a:solidFill>
                  <a:schemeClr val="bg1"/>
                </a:solidFill>
              </a:rPr>
              <a:t>So for the first sample, we can have the predicted Log(odds) as 0.69 + 0.8 x 1.4 = 1.8</a:t>
            </a:r>
          </a:p>
        </p:txBody>
      </p:sp>
      <p:sp>
        <p:nvSpPr>
          <p:cNvPr id="13" name="Freeform: Shape 12">
            <a:extLst>
              <a:ext uri="{FF2B5EF4-FFF2-40B4-BE49-F238E27FC236}">
                <a16:creationId xmlns:a16="http://schemas.microsoft.com/office/drawing/2014/main" id="{0366A98E-0F13-42A0-9AD8-CCAB1C7BCB61}"/>
              </a:ext>
            </a:extLst>
          </p:cNvPr>
          <p:cNvSpPr/>
          <p:nvPr/>
        </p:nvSpPr>
        <p:spPr>
          <a:xfrm>
            <a:off x="7515497" y="3300549"/>
            <a:ext cx="1175657" cy="1741714"/>
          </a:xfrm>
          <a:custGeom>
            <a:avLst/>
            <a:gdLst>
              <a:gd name="connsiteX0" fmla="*/ 0 w 1175657"/>
              <a:gd name="connsiteY0" fmla="*/ 0 h 1741714"/>
              <a:gd name="connsiteX1" fmla="*/ 174172 w 1175657"/>
              <a:gd name="connsiteY1" fmla="*/ 583474 h 1741714"/>
              <a:gd name="connsiteX2" fmla="*/ 583474 w 1175657"/>
              <a:gd name="connsiteY2" fmla="*/ 905691 h 1741714"/>
              <a:gd name="connsiteX3" fmla="*/ 1010194 w 1175657"/>
              <a:gd name="connsiteY3" fmla="*/ 1262742 h 1741714"/>
              <a:gd name="connsiteX4" fmla="*/ 1175657 w 1175657"/>
              <a:gd name="connsiteY4" fmla="*/ 1741714 h 1741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5657" h="1741714">
                <a:moveTo>
                  <a:pt x="0" y="0"/>
                </a:moveTo>
                <a:cubicBezTo>
                  <a:pt x="38463" y="216263"/>
                  <a:pt x="76926" y="432526"/>
                  <a:pt x="174172" y="583474"/>
                </a:cubicBezTo>
                <a:cubicBezTo>
                  <a:pt x="271418" y="734423"/>
                  <a:pt x="444137" y="792480"/>
                  <a:pt x="583474" y="905691"/>
                </a:cubicBezTo>
                <a:cubicBezTo>
                  <a:pt x="722811" y="1018902"/>
                  <a:pt x="911497" y="1123405"/>
                  <a:pt x="1010194" y="1262742"/>
                </a:cubicBezTo>
                <a:cubicBezTo>
                  <a:pt x="1108891" y="1402079"/>
                  <a:pt x="1142274" y="1571896"/>
                  <a:pt x="1175657" y="1741714"/>
                </a:cubicBezTo>
              </a:path>
            </a:pathLst>
          </a:custGeom>
          <a:no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169305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595450" y="13271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3582489" y="661927"/>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11" name="TextBox 10">
            <a:extLst>
              <a:ext uri="{FF2B5EF4-FFF2-40B4-BE49-F238E27FC236}">
                <a16:creationId xmlns:a16="http://schemas.microsoft.com/office/drawing/2014/main" id="{7E653258-579C-4F01-BE8D-92F0D3E08FDB}"/>
              </a:ext>
            </a:extLst>
          </p:cNvPr>
          <p:cNvSpPr txBox="1"/>
          <p:nvPr/>
        </p:nvSpPr>
        <p:spPr>
          <a:xfrm>
            <a:off x="3805646" y="1041677"/>
            <a:ext cx="2441053" cy="369332"/>
          </a:xfrm>
          <a:prstGeom prst="rect">
            <a:avLst/>
          </a:prstGeom>
          <a:noFill/>
        </p:spPr>
        <p:txBody>
          <a:bodyPr wrap="none" rtlCol="0">
            <a:spAutoFit/>
          </a:bodyPr>
          <a:lstStyle/>
          <a:p>
            <a:r>
              <a:rPr lang="en-NZ" dirty="0">
                <a:solidFill>
                  <a:schemeClr val="bg1"/>
                </a:solidFill>
              </a:rPr>
              <a:t>The first/original leaf is  </a:t>
            </a:r>
          </a:p>
        </p:txBody>
      </p:sp>
      <p:sp>
        <p:nvSpPr>
          <p:cNvPr id="12" name="Rectangle 11">
            <a:extLst>
              <a:ext uri="{FF2B5EF4-FFF2-40B4-BE49-F238E27FC236}">
                <a16:creationId xmlns:a16="http://schemas.microsoft.com/office/drawing/2014/main" id="{86C55C16-C492-4E6E-BED7-C31CD0A49DDF}"/>
              </a:ext>
            </a:extLst>
          </p:cNvPr>
          <p:cNvSpPr/>
          <p:nvPr/>
        </p:nvSpPr>
        <p:spPr>
          <a:xfrm>
            <a:off x="6356351" y="1087005"/>
            <a:ext cx="1890666"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Log(odds) = 0.69</a:t>
            </a:r>
          </a:p>
        </p:txBody>
      </p:sp>
      <p:sp>
        <p:nvSpPr>
          <p:cNvPr id="8" name="TextBox 7">
            <a:extLst>
              <a:ext uri="{FF2B5EF4-FFF2-40B4-BE49-F238E27FC236}">
                <a16:creationId xmlns:a16="http://schemas.microsoft.com/office/drawing/2014/main" id="{6449AE94-7710-446D-97C3-326A5D4BE3FC}"/>
              </a:ext>
            </a:extLst>
          </p:cNvPr>
          <p:cNvSpPr txBox="1"/>
          <p:nvPr/>
        </p:nvSpPr>
        <p:spPr>
          <a:xfrm>
            <a:off x="3582489" y="1419718"/>
            <a:ext cx="5899051" cy="369332"/>
          </a:xfrm>
          <a:prstGeom prst="rect">
            <a:avLst/>
          </a:prstGeom>
          <a:noFill/>
        </p:spPr>
        <p:txBody>
          <a:bodyPr wrap="none" rtlCol="0">
            <a:spAutoFit/>
          </a:bodyPr>
          <a:lstStyle/>
          <a:p>
            <a:r>
              <a:rPr lang="en-NZ" dirty="0">
                <a:solidFill>
                  <a:schemeClr val="bg1"/>
                </a:solidFill>
              </a:rPr>
              <a:t>Step 2: Create “probability” and use it to do the classification</a:t>
            </a:r>
          </a:p>
        </p:txBody>
      </p:sp>
      <p:sp>
        <p:nvSpPr>
          <p:cNvPr id="15" name="TextBox 14">
            <a:extLst>
              <a:ext uri="{FF2B5EF4-FFF2-40B4-BE49-F238E27FC236}">
                <a16:creationId xmlns:a16="http://schemas.microsoft.com/office/drawing/2014/main" id="{F3A1DA15-8FE2-41CA-B0C9-E7E6EA2E3FF5}"/>
              </a:ext>
            </a:extLst>
          </p:cNvPr>
          <p:cNvSpPr txBox="1"/>
          <p:nvPr/>
        </p:nvSpPr>
        <p:spPr>
          <a:xfrm>
            <a:off x="3866606" y="1754139"/>
            <a:ext cx="6096000" cy="369332"/>
          </a:xfrm>
          <a:prstGeom prst="rect">
            <a:avLst/>
          </a:prstGeom>
          <a:noFill/>
        </p:spPr>
        <p:txBody>
          <a:bodyPr wrap="square">
            <a:spAutoFit/>
          </a:bodyPr>
          <a:lstStyle/>
          <a:p>
            <a:r>
              <a:rPr lang="en-NZ" dirty="0">
                <a:solidFill>
                  <a:schemeClr val="bg1"/>
                </a:solidFill>
              </a:rPr>
              <a:t>We got </a:t>
            </a:r>
            <a:r>
              <a:rPr lang="en-NZ" dirty="0">
                <a:highlight>
                  <a:srgbClr val="FFFF00"/>
                </a:highlight>
              </a:rPr>
              <a:t>0.67</a:t>
            </a:r>
            <a:r>
              <a:rPr lang="en-NZ" dirty="0"/>
              <a:t> </a:t>
            </a:r>
            <a:r>
              <a:rPr lang="en-NZ" dirty="0">
                <a:solidFill>
                  <a:schemeClr val="bg1"/>
                </a:solidFill>
              </a:rPr>
              <a:t>as the predicted probability of “loving Troll2”</a:t>
            </a:r>
            <a:endParaRPr lang="en-NZ" dirty="0"/>
          </a:p>
        </p:txBody>
      </p:sp>
      <p:sp>
        <p:nvSpPr>
          <p:cNvPr id="9" name="TextBox 8">
            <a:extLst>
              <a:ext uri="{FF2B5EF4-FFF2-40B4-BE49-F238E27FC236}">
                <a16:creationId xmlns:a16="http://schemas.microsoft.com/office/drawing/2014/main" id="{E5220A3F-82DA-4549-9920-36A94F4A59CF}"/>
              </a:ext>
            </a:extLst>
          </p:cNvPr>
          <p:cNvSpPr txBox="1"/>
          <p:nvPr/>
        </p:nvSpPr>
        <p:spPr>
          <a:xfrm>
            <a:off x="3592468" y="2123471"/>
            <a:ext cx="2556854" cy="369332"/>
          </a:xfrm>
          <a:prstGeom prst="rect">
            <a:avLst/>
          </a:prstGeom>
          <a:noFill/>
        </p:spPr>
        <p:txBody>
          <a:bodyPr wrap="none" rtlCol="0">
            <a:spAutoFit/>
          </a:bodyPr>
          <a:lstStyle/>
          <a:p>
            <a:r>
              <a:rPr lang="en-NZ" dirty="0">
                <a:solidFill>
                  <a:schemeClr val="bg1"/>
                </a:solidFill>
              </a:rPr>
              <a:t>Step 3: calculate Residual</a:t>
            </a:r>
          </a:p>
        </p:txBody>
      </p:sp>
      <p:pic>
        <p:nvPicPr>
          <p:cNvPr id="18" name="Picture 17">
            <a:extLst>
              <a:ext uri="{FF2B5EF4-FFF2-40B4-BE49-F238E27FC236}">
                <a16:creationId xmlns:a16="http://schemas.microsoft.com/office/drawing/2014/main" id="{426F2135-EEF1-4521-8E38-504AE425B03E}"/>
              </a:ext>
            </a:extLst>
          </p:cNvPr>
          <p:cNvPicPr>
            <a:picLocks noChangeAspect="1"/>
          </p:cNvPicPr>
          <p:nvPr/>
        </p:nvPicPr>
        <p:blipFill>
          <a:blip r:embed="rId3"/>
          <a:stretch>
            <a:fillRect/>
          </a:stretch>
        </p:blipFill>
        <p:spPr>
          <a:xfrm>
            <a:off x="3004458" y="1327105"/>
            <a:ext cx="612725" cy="2428067"/>
          </a:xfrm>
          <a:prstGeom prst="rect">
            <a:avLst/>
          </a:prstGeom>
        </p:spPr>
      </p:pic>
      <p:sp>
        <p:nvSpPr>
          <p:cNvPr id="17" name="TextBox 16">
            <a:extLst>
              <a:ext uri="{FF2B5EF4-FFF2-40B4-BE49-F238E27FC236}">
                <a16:creationId xmlns:a16="http://schemas.microsoft.com/office/drawing/2014/main" id="{BE415FC3-5F56-4094-8CF7-89CF02527440}"/>
              </a:ext>
            </a:extLst>
          </p:cNvPr>
          <p:cNvSpPr txBox="1"/>
          <p:nvPr/>
        </p:nvSpPr>
        <p:spPr>
          <a:xfrm>
            <a:off x="3582489" y="2457892"/>
            <a:ext cx="5003421" cy="369332"/>
          </a:xfrm>
          <a:prstGeom prst="rect">
            <a:avLst/>
          </a:prstGeom>
          <a:noFill/>
        </p:spPr>
        <p:txBody>
          <a:bodyPr wrap="none" rtlCol="0">
            <a:spAutoFit/>
          </a:bodyPr>
          <a:lstStyle/>
          <a:p>
            <a:r>
              <a:rPr lang="en-NZ" dirty="0">
                <a:solidFill>
                  <a:schemeClr val="bg1"/>
                </a:solidFill>
              </a:rPr>
              <a:t>Step 4: Build the first tree and predict the Residuals</a:t>
            </a:r>
            <a:endParaRPr lang="en-NZ" dirty="0">
              <a:solidFill>
                <a:schemeClr val="bg1"/>
              </a:solidFill>
              <a:highlight>
                <a:srgbClr val="808000"/>
              </a:highlight>
            </a:endParaRPr>
          </a:p>
        </p:txBody>
      </p:sp>
      <p:sp>
        <p:nvSpPr>
          <p:cNvPr id="14" name="TextBox 13">
            <a:extLst>
              <a:ext uri="{FF2B5EF4-FFF2-40B4-BE49-F238E27FC236}">
                <a16:creationId xmlns:a16="http://schemas.microsoft.com/office/drawing/2014/main" id="{CD9136FC-8493-4C94-A2F7-6DE7CF4B4EEF}"/>
              </a:ext>
            </a:extLst>
          </p:cNvPr>
          <p:cNvSpPr txBox="1"/>
          <p:nvPr/>
        </p:nvSpPr>
        <p:spPr>
          <a:xfrm>
            <a:off x="3592468" y="2832465"/>
            <a:ext cx="7005251" cy="369332"/>
          </a:xfrm>
          <a:prstGeom prst="rect">
            <a:avLst/>
          </a:prstGeom>
          <a:noFill/>
        </p:spPr>
        <p:txBody>
          <a:bodyPr wrap="none" rtlCol="0">
            <a:spAutoFit/>
          </a:bodyPr>
          <a:lstStyle/>
          <a:p>
            <a:r>
              <a:rPr lang="en-NZ" dirty="0">
                <a:solidFill>
                  <a:schemeClr val="bg1"/>
                </a:solidFill>
              </a:rPr>
              <a:t>Step 5: Combine the tree and the first/original leaf to predict “log(odds)”</a:t>
            </a:r>
          </a:p>
        </p:txBody>
      </p:sp>
      <p:sp>
        <p:nvSpPr>
          <p:cNvPr id="5" name="Rectangle 4">
            <a:extLst>
              <a:ext uri="{FF2B5EF4-FFF2-40B4-BE49-F238E27FC236}">
                <a16:creationId xmlns:a16="http://schemas.microsoft.com/office/drawing/2014/main" id="{0A7DB303-EFDB-422F-A4F1-47A139823DC1}"/>
              </a:ext>
            </a:extLst>
          </p:cNvPr>
          <p:cNvSpPr/>
          <p:nvPr/>
        </p:nvSpPr>
        <p:spPr>
          <a:xfrm>
            <a:off x="487680" y="1584960"/>
            <a:ext cx="1950720" cy="5385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TextBox 5">
            <a:extLst>
              <a:ext uri="{FF2B5EF4-FFF2-40B4-BE49-F238E27FC236}">
                <a16:creationId xmlns:a16="http://schemas.microsoft.com/office/drawing/2014/main" id="{D937B613-04AD-4E70-B359-3A05EFCD5D83}"/>
              </a:ext>
            </a:extLst>
          </p:cNvPr>
          <p:cNvSpPr txBox="1"/>
          <p:nvPr/>
        </p:nvSpPr>
        <p:spPr>
          <a:xfrm>
            <a:off x="3999411" y="3250691"/>
            <a:ext cx="8047652" cy="369332"/>
          </a:xfrm>
          <a:prstGeom prst="rect">
            <a:avLst/>
          </a:prstGeom>
          <a:noFill/>
        </p:spPr>
        <p:txBody>
          <a:bodyPr wrap="none" rtlCol="0">
            <a:spAutoFit/>
          </a:bodyPr>
          <a:lstStyle/>
          <a:p>
            <a:r>
              <a:rPr lang="en-NZ" dirty="0">
                <a:solidFill>
                  <a:schemeClr val="bg1"/>
                </a:solidFill>
              </a:rPr>
              <a:t>So for the </a:t>
            </a:r>
            <a:r>
              <a:rPr lang="en-NZ" dirty="0">
                <a:solidFill>
                  <a:srgbClr val="FF0000"/>
                </a:solidFill>
                <a:highlight>
                  <a:srgbClr val="FFFF00"/>
                </a:highlight>
              </a:rPr>
              <a:t>first sample</a:t>
            </a:r>
            <a:r>
              <a:rPr lang="en-NZ" dirty="0">
                <a:solidFill>
                  <a:schemeClr val="bg1"/>
                </a:solidFill>
              </a:rPr>
              <a:t>, we can have the predicted Log(odds) as 0.69 + 0.8 x 1.4 = 1.8</a:t>
            </a:r>
          </a:p>
        </p:txBody>
      </p:sp>
      <p:sp>
        <p:nvSpPr>
          <p:cNvPr id="16" name="Rectangle 15">
            <a:extLst>
              <a:ext uri="{FF2B5EF4-FFF2-40B4-BE49-F238E27FC236}">
                <a16:creationId xmlns:a16="http://schemas.microsoft.com/office/drawing/2014/main" id="{3E7B6F57-49FB-4189-9962-4D8C8079D384}"/>
              </a:ext>
            </a:extLst>
          </p:cNvPr>
          <p:cNvSpPr/>
          <p:nvPr/>
        </p:nvSpPr>
        <p:spPr>
          <a:xfrm>
            <a:off x="3456489" y="1570096"/>
            <a:ext cx="1085843" cy="36933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200" dirty="0">
                <a:solidFill>
                  <a:srgbClr val="FF0000"/>
                </a:solidFill>
              </a:rPr>
              <a:t>Log(odds) = 1.8</a:t>
            </a:r>
          </a:p>
        </p:txBody>
      </p:sp>
    </p:spTree>
    <p:extLst>
      <p:ext uri="{BB962C8B-B14F-4D97-AF65-F5344CB8AC3E}">
        <p14:creationId xmlns:p14="http://schemas.microsoft.com/office/powerpoint/2010/main" val="1461800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595450" y="13271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3582489" y="661927"/>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11" name="TextBox 10">
            <a:extLst>
              <a:ext uri="{FF2B5EF4-FFF2-40B4-BE49-F238E27FC236}">
                <a16:creationId xmlns:a16="http://schemas.microsoft.com/office/drawing/2014/main" id="{7E653258-579C-4F01-BE8D-92F0D3E08FDB}"/>
              </a:ext>
            </a:extLst>
          </p:cNvPr>
          <p:cNvSpPr txBox="1"/>
          <p:nvPr/>
        </p:nvSpPr>
        <p:spPr>
          <a:xfrm>
            <a:off x="3805646" y="1041677"/>
            <a:ext cx="2441053" cy="369332"/>
          </a:xfrm>
          <a:prstGeom prst="rect">
            <a:avLst/>
          </a:prstGeom>
          <a:noFill/>
        </p:spPr>
        <p:txBody>
          <a:bodyPr wrap="none" rtlCol="0">
            <a:spAutoFit/>
          </a:bodyPr>
          <a:lstStyle/>
          <a:p>
            <a:r>
              <a:rPr lang="en-NZ" dirty="0">
                <a:solidFill>
                  <a:schemeClr val="bg1"/>
                </a:solidFill>
              </a:rPr>
              <a:t>The first/original leaf is  </a:t>
            </a:r>
          </a:p>
        </p:txBody>
      </p:sp>
      <p:sp>
        <p:nvSpPr>
          <p:cNvPr id="12" name="Rectangle 11">
            <a:extLst>
              <a:ext uri="{FF2B5EF4-FFF2-40B4-BE49-F238E27FC236}">
                <a16:creationId xmlns:a16="http://schemas.microsoft.com/office/drawing/2014/main" id="{86C55C16-C492-4E6E-BED7-C31CD0A49DDF}"/>
              </a:ext>
            </a:extLst>
          </p:cNvPr>
          <p:cNvSpPr/>
          <p:nvPr/>
        </p:nvSpPr>
        <p:spPr>
          <a:xfrm>
            <a:off x="6356351" y="1087005"/>
            <a:ext cx="1890666"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Log(odds) = 0.69</a:t>
            </a:r>
          </a:p>
        </p:txBody>
      </p:sp>
      <p:sp>
        <p:nvSpPr>
          <p:cNvPr id="8" name="TextBox 7">
            <a:extLst>
              <a:ext uri="{FF2B5EF4-FFF2-40B4-BE49-F238E27FC236}">
                <a16:creationId xmlns:a16="http://schemas.microsoft.com/office/drawing/2014/main" id="{6449AE94-7710-446D-97C3-326A5D4BE3FC}"/>
              </a:ext>
            </a:extLst>
          </p:cNvPr>
          <p:cNvSpPr txBox="1"/>
          <p:nvPr/>
        </p:nvSpPr>
        <p:spPr>
          <a:xfrm>
            <a:off x="3582489" y="1419718"/>
            <a:ext cx="5899051" cy="369332"/>
          </a:xfrm>
          <a:prstGeom prst="rect">
            <a:avLst/>
          </a:prstGeom>
          <a:noFill/>
        </p:spPr>
        <p:txBody>
          <a:bodyPr wrap="none" rtlCol="0">
            <a:spAutoFit/>
          </a:bodyPr>
          <a:lstStyle/>
          <a:p>
            <a:r>
              <a:rPr lang="en-NZ" dirty="0">
                <a:solidFill>
                  <a:schemeClr val="bg1"/>
                </a:solidFill>
              </a:rPr>
              <a:t>Step 2: Create “probability” and use it to do the classification</a:t>
            </a:r>
          </a:p>
        </p:txBody>
      </p:sp>
      <p:sp>
        <p:nvSpPr>
          <p:cNvPr id="15" name="TextBox 14">
            <a:extLst>
              <a:ext uri="{FF2B5EF4-FFF2-40B4-BE49-F238E27FC236}">
                <a16:creationId xmlns:a16="http://schemas.microsoft.com/office/drawing/2014/main" id="{F3A1DA15-8FE2-41CA-B0C9-E7E6EA2E3FF5}"/>
              </a:ext>
            </a:extLst>
          </p:cNvPr>
          <p:cNvSpPr txBox="1"/>
          <p:nvPr/>
        </p:nvSpPr>
        <p:spPr>
          <a:xfrm>
            <a:off x="3866606" y="1754139"/>
            <a:ext cx="6096000" cy="369332"/>
          </a:xfrm>
          <a:prstGeom prst="rect">
            <a:avLst/>
          </a:prstGeom>
          <a:noFill/>
        </p:spPr>
        <p:txBody>
          <a:bodyPr wrap="square">
            <a:spAutoFit/>
          </a:bodyPr>
          <a:lstStyle/>
          <a:p>
            <a:r>
              <a:rPr lang="en-NZ" dirty="0">
                <a:solidFill>
                  <a:schemeClr val="bg1"/>
                </a:solidFill>
              </a:rPr>
              <a:t>We got </a:t>
            </a:r>
            <a:r>
              <a:rPr lang="en-NZ" dirty="0">
                <a:highlight>
                  <a:srgbClr val="FFFF00"/>
                </a:highlight>
              </a:rPr>
              <a:t>0.67</a:t>
            </a:r>
            <a:r>
              <a:rPr lang="en-NZ" dirty="0"/>
              <a:t> </a:t>
            </a:r>
            <a:r>
              <a:rPr lang="en-NZ" dirty="0">
                <a:solidFill>
                  <a:schemeClr val="bg1"/>
                </a:solidFill>
              </a:rPr>
              <a:t>as the predicted probability of “loving Troll2”</a:t>
            </a:r>
            <a:endParaRPr lang="en-NZ" dirty="0"/>
          </a:p>
        </p:txBody>
      </p:sp>
      <p:sp>
        <p:nvSpPr>
          <p:cNvPr id="9" name="TextBox 8">
            <a:extLst>
              <a:ext uri="{FF2B5EF4-FFF2-40B4-BE49-F238E27FC236}">
                <a16:creationId xmlns:a16="http://schemas.microsoft.com/office/drawing/2014/main" id="{E5220A3F-82DA-4549-9920-36A94F4A59CF}"/>
              </a:ext>
            </a:extLst>
          </p:cNvPr>
          <p:cNvSpPr txBox="1"/>
          <p:nvPr/>
        </p:nvSpPr>
        <p:spPr>
          <a:xfrm>
            <a:off x="3592468" y="2123471"/>
            <a:ext cx="2556854" cy="369332"/>
          </a:xfrm>
          <a:prstGeom prst="rect">
            <a:avLst/>
          </a:prstGeom>
          <a:noFill/>
        </p:spPr>
        <p:txBody>
          <a:bodyPr wrap="none" rtlCol="0">
            <a:spAutoFit/>
          </a:bodyPr>
          <a:lstStyle/>
          <a:p>
            <a:r>
              <a:rPr lang="en-NZ" dirty="0">
                <a:solidFill>
                  <a:schemeClr val="bg1"/>
                </a:solidFill>
              </a:rPr>
              <a:t>Step 3: calculate Residual</a:t>
            </a:r>
          </a:p>
        </p:txBody>
      </p:sp>
      <p:pic>
        <p:nvPicPr>
          <p:cNvPr id="18" name="Picture 17">
            <a:extLst>
              <a:ext uri="{FF2B5EF4-FFF2-40B4-BE49-F238E27FC236}">
                <a16:creationId xmlns:a16="http://schemas.microsoft.com/office/drawing/2014/main" id="{426F2135-EEF1-4521-8E38-504AE425B03E}"/>
              </a:ext>
            </a:extLst>
          </p:cNvPr>
          <p:cNvPicPr>
            <a:picLocks noChangeAspect="1"/>
          </p:cNvPicPr>
          <p:nvPr/>
        </p:nvPicPr>
        <p:blipFill>
          <a:blip r:embed="rId3"/>
          <a:stretch>
            <a:fillRect/>
          </a:stretch>
        </p:blipFill>
        <p:spPr>
          <a:xfrm>
            <a:off x="3004458" y="1327105"/>
            <a:ext cx="612725" cy="2428067"/>
          </a:xfrm>
          <a:prstGeom prst="rect">
            <a:avLst/>
          </a:prstGeom>
        </p:spPr>
      </p:pic>
      <p:sp>
        <p:nvSpPr>
          <p:cNvPr id="17" name="TextBox 16">
            <a:extLst>
              <a:ext uri="{FF2B5EF4-FFF2-40B4-BE49-F238E27FC236}">
                <a16:creationId xmlns:a16="http://schemas.microsoft.com/office/drawing/2014/main" id="{BE415FC3-5F56-4094-8CF7-89CF02527440}"/>
              </a:ext>
            </a:extLst>
          </p:cNvPr>
          <p:cNvSpPr txBox="1"/>
          <p:nvPr/>
        </p:nvSpPr>
        <p:spPr>
          <a:xfrm>
            <a:off x="3582489" y="2457892"/>
            <a:ext cx="5003421" cy="369332"/>
          </a:xfrm>
          <a:prstGeom prst="rect">
            <a:avLst/>
          </a:prstGeom>
          <a:noFill/>
        </p:spPr>
        <p:txBody>
          <a:bodyPr wrap="none" rtlCol="0">
            <a:spAutoFit/>
          </a:bodyPr>
          <a:lstStyle/>
          <a:p>
            <a:r>
              <a:rPr lang="en-NZ" dirty="0">
                <a:solidFill>
                  <a:schemeClr val="bg1"/>
                </a:solidFill>
              </a:rPr>
              <a:t>Step 4: Build the first tree and predict the Residuals</a:t>
            </a:r>
            <a:endParaRPr lang="en-NZ" dirty="0">
              <a:solidFill>
                <a:schemeClr val="bg1"/>
              </a:solidFill>
              <a:highlight>
                <a:srgbClr val="808000"/>
              </a:highlight>
            </a:endParaRPr>
          </a:p>
        </p:txBody>
      </p:sp>
      <p:sp>
        <p:nvSpPr>
          <p:cNvPr id="14" name="TextBox 13">
            <a:extLst>
              <a:ext uri="{FF2B5EF4-FFF2-40B4-BE49-F238E27FC236}">
                <a16:creationId xmlns:a16="http://schemas.microsoft.com/office/drawing/2014/main" id="{CD9136FC-8493-4C94-A2F7-6DE7CF4B4EEF}"/>
              </a:ext>
            </a:extLst>
          </p:cNvPr>
          <p:cNvSpPr txBox="1"/>
          <p:nvPr/>
        </p:nvSpPr>
        <p:spPr>
          <a:xfrm>
            <a:off x="3592468" y="2832465"/>
            <a:ext cx="7005251" cy="369332"/>
          </a:xfrm>
          <a:prstGeom prst="rect">
            <a:avLst/>
          </a:prstGeom>
          <a:noFill/>
        </p:spPr>
        <p:txBody>
          <a:bodyPr wrap="none" rtlCol="0">
            <a:spAutoFit/>
          </a:bodyPr>
          <a:lstStyle/>
          <a:p>
            <a:r>
              <a:rPr lang="en-NZ" dirty="0">
                <a:solidFill>
                  <a:schemeClr val="bg1"/>
                </a:solidFill>
              </a:rPr>
              <a:t>Step 5: Combine the tree and the first/original leaf to predict “log(odds)”</a:t>
            </a:r>
          </a:p>
        </p:txBody>
      </p:sp>
      <p:sp>
        <p:nvSpPr>
          <p:cNvPr id="5" name="Rectangle 4">
            <a:extLst>
              <a:ext uri="{FF2B5EF4-FFF2-40B4-BE49-F238E27FC236}">
                <a16:creationId xmlns:a16="http://schemas.microsoft.com/office/drawing/2014/main" id="{0A7DB303-EFDB-422F-A4F1-47A139823DC1}"/>
              </a:ext>
            </a:extLst>
          </p:cNvPr>
          <p:cNvSpPr/>
          <p:nvPr/>
        </p:nvSpPr>
        <p:spPr>
          <a:xfrm>
            <a:off x="487680" y="1584960"/>
            <a:ext cx="1950720" cy="5385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TextBox 5">
            <a:extLst>
              <a:ext uri="{FF2B5EF4-FFF2-40B4-BE49-F238E27FC236}">
                <a16:creationId xmlns:a16="http://schemas.microsoft.com/office/drawing/2014/main" id="{D937B613-04AD-4E70-B359-3A05EFCD5D83}"/>
              </a:ext>
            </a:extLst>
          </p:cNvPr>
          <p:cNvSpPr txBox="1"/>
          <p:nvPr/>
        </p:nvSpPr>
        <p:spPr>
          <a:xfrm>
            <a:off x="3999411" y="3250691"/>
            <a:ext cx="8047652" cy="369332"/>
          </a:xfrm>
          <a:prstGeom prst="rect">
            <a:avLst/>
          </a:prstGeom>
          <a:noFill/>
        </p:spPr>
        <p:txBody>
          <a:bodyPr wrap="none" rtlCol="0">
            <a:spAutoFit/>
          </a:bodyPr>
          <a:lstStyle/>
          <a:p>
            <a:r>
              <a:rPr lang="en-NZ" dirty="0">
                <a:solidFill>
                  <a:schemeClr val="bg1"/>
                </a:solidFill>
              </a:rPr>
              <a:t>So for the </a:t>
            </a:r>
            <a:r>
              <a:rPr lang="en-NZ" dirty="0">
                <a:solidFill>
                  <a:srgbClr val="FF0000"/>
                </a:solidFill>
                <a:highlight>
                  <a:srgbClr val="FFFF00"/>
                </a:highlight>
              </a:rPr>
              <a:t>first sample</a:t>
            </a:r>
            <a:r>
              <a:rPr lang="en-NZ" dirty="0">
                <a:solidFill>
                  <a:schemeClr val="bg1"/>
                </a:solidFill>
              </a:rPr>
              <a:t>, we can have the predicted Log(odds) as 0.69 + 0.8 x 1.4 = 1.8</a:t>
            </a:r>
          </a:p>
        </p:txBody>
      </p:sp>
      <p:sp>
        <p:nvSpPr>
          <p:cNvPr id="16" name="Rectangle 15">
            <a:extLst>
              <a:ext uri="{FF2B5EF4-FFF2-40B4-BE49-F238E27FC236}">
                <a16:creationId xmlns:a16="http://schemas.microsoft.com/office/drawing/2014/main" id="{3E7B6F57-49FB-4189-9962-4D8C8079D384}"/>
              </a:ext>
            </a:extLst>
          </p:cNvPr>
          <p:cNvSpPr/>
          <p:nvPr/>
        </p:nvSpPr>
        <p:spPr>
          <a:xfrm>
            <a:off x="3456489" y="1570096"/>
            <a:ext cx="1085843" cy="36933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200" dirty="0">
                <a:solidFill>
                  <a:srgbClr val="FF0000"/>
                </a:solidFill>
              </a:rPr>
              <a:t>Log(odds) = 1.8</a:t>
            </a:r>
          </a:p>
        </p:txBody>
      </p:sp>
      <p:sp>
        <p:nvSpPr>
          <p:cNvPr id="19" name="TextBox 18">
            <a:extLst>
              <a:ext uri="{FF2B5EF4-FFF2-40B4-BE49-F238E27FC236}">
                <a16:creationId xmlns:a16="http://schemas.microsoft.com/office/drawing/2014/main" id="{4411F381-EA3B-4F03-83B7-1CE37886F967}"/>
              </a:ext>
            </a:extLst>
          </p:cNvPr>
          <p:cNvSpPr txBox="1"/>
          <p:nvPr/>
        </p:nvSpPr>
        <p:spPr>
          <a:xfrm>
            <a:off x="3999411" y="3666957"/>
            <a:ext cx="6067815" cy="369332"/>
          </a:xfrm>
          <a:prstGeom prst="rect">
            <a:avLst/>
          </a:prstGeom>
          <a:noFill/>
        </p:spPr>
        <p:txBody>
          <a:bodyPr wrap="none" rtlCol="0">
            <a:spAutoFit/>
          </a:bodyPr>
          <a:lstStyle/>
          <a:p>
            <a:r>
              <a:rPr lang="en-NZ" dirty="0">
                <a:solidFill>
                  <a:schemeClr val="bg1"/>
                </a:solidFill>
              </a:rPr>
              <a:t>Following this, we can predict “log(odds)” for all other samples</a:t>
            </a:r>
          </a:p>
        </p:txBody>
      </p:sp>
      <p:sp>
        <p:nvSpPr>
          <p:cNvPr id="20" name="Rectangle 19">
            <a:extLst>
              <a:ext uri="{FF2B5EF4-FFF2-40B4-BE49-F238E27FC236}">
                <a16:creationId xmlns:a16="http://schemas.microsoft.com/office/drawing/2014/main" id="{2331CBFC-649A-4A93-8000-D7021DD2C2CF}"/>
              </a:ext>
            </a:extLst>
          </p:cNvPr>
          <p:cNvSpPr/>
          <p:nvPr/>
        </p:nvSpPr>
        <p:spPr>
          <a:xfrm rot="5400000">
            <a:off x="3167503" y="2515477"/>
            <a:ext cx="1085843" cy="3693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000" dirty="0">
                <a:solidFill>
                  <a:srgbClr val="FF0000"/>
                </a:solidFill>
              </a:rPr>
              <a:t>……</a:t>
            </a:r>
          </a:p>
        </p:txBody>
      </p:sp>
    </p:spTree>
    <p:extLst>
      <p:ext uri="{BB962C8B-B14F-4D97-AF65-F5344CB8AC3E}">
        <p14:creationId xmlns:p14="http://schemas.microsoft.com/office/powerpoint/2010/main" val="3515207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595450" y="13271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3582489" y="661927"/>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5" name="Rectangle 4">
            <a:extLst>
              <a:ext uri="{FF2B5EF4-FFF2-40B4-BE49-F238E27FC236}">
                <a16:creationId xmlns:a16="http://schemas.microsoft.com/office/drawing/2014/main" id="{AB7850D4-EC47-48F9-87AE-65C4B7238767}"/>
              </a:ext>
            </a:extLst>
          </p:cNvPr>
          <p:cNvSpPr/>
          <p:nvPr/>
        </p:nvSpPr>
        <p:spPr>
          <a:xfrm>
            <a:off x="2342606" y="1262743"/>
            <a:ext cx="661852" cy="26038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932462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595450" y="13271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3582489" y="661927"/>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11" name="TextBox 10">
            <a:extLst>
              <a:ext uri="{FF2B5EF4-FFF2-40B4-BE49-F238E27FC236}">
                <a16:creationId xmlns:a16="http://schemas.microsoft.com/office/drawing/2014/main" id="{7E653258-579C-4F01-BE8D-92F0D3E08FDB}"/>
              </a:ext>
            </a:extLst>
          </p:cNvPr>
          <p:cNvSpPr txBox="1"/>
          <p:nvPr/>
        </p:nvSpPr>
        <p:spPr>
          <a:xfrm>
            <a:off x="3805646" y="1041677"/>
            <a:ext cx="2441053" cy="369332"/>
          </a:xfrm>
          <a:prstGeom prst="rect">
            <a:avLst/>
          </a:prstGeom>
          <a:noFill/>
        </p:spPr>
        <p:txBody>
          <a:bodyPr wrap="none" rtlCol="0">
            <a:spAutoFit/>
          </a:bodyPr>
          <a:lstStyle/>
          <a:p>
            <a:r>
              <a:rPr lang="en-NZ" dirty="0">
                <a:solidFill>
                  <a:schemeClr val="bg1"/>
                </a:solidFill>
              </a:rPr>
              <a:t>The first/original leaf is  </a:t>
            </a:r>
          </a:p>
        </p:txBody>
      </p:sp>
      <p:sp>
        <p:nvSpPr>
          <p:cNvPr id="12" name="Rectangle 11">
            <a:extLst>
              <a:ext uri="{FF2B5EF4-FFF2-40B4-BE49-F238E27FC236}">
                <a16:creationId xmlns:a16="http://schemas.microsoft.com/office/drawing/2014/main" id="{86C55C16-C492-4E6E-BED7-C31CD0A49DDF}"/>
              </a:ext>
            </a:extLst>
          </p:cNvPr>
          <p:cNvSpPr/>
          <p:nvPr/>
        </p:nvSpPr>
        <p:spPr>
          <a:xfrm>
            <a:off x="6356351" y="1087005"/>
            <a:ext cx="1890666"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Log(odds) = 0.69</a:t>
            </a:r>
          </a:p>
        </p:txBody>
      </p:sp>
      <p:sp>
        <p:nvSpPr>
          <p:cNvPr id="8" name="TextBox 7">
            <a:extLst>
              <a:ext uri="{FF2B5EF4-FFF2-40B4-BE49-F238E27FC236}">
                <a16:creationId xmlns:a16="http://schemas.microsoft.com/office/drawing/2014/main" id="{6449AE94-7710-446D-97C3-326A5D4BE3FC}"/>
              </a:ext>
            </a:extLst>
          </p:cNvPr>
          <p:cNvSpPr txBox="1"/>
          <p:nvPr/>
        </p:nvSpPr>
        <p:spPr>
          <a:xfrm>
            <a:off x="3582489" y="1419718"/>
            <a:ext cx="5899051" cy="369332"/>
          </a:xfrm>
          <a:prstGeom prst="rect">
            <a:avLst/>
          </a:prstGeom>
          <a:noFill/>
        </p:spPr>
        <p:txBody>
          <a:bodyPr wrap="none" rtlCol="0">
            <a:spAutoFit/>
          </a:bodyPr>
          <a:lstStyle/>
          <a:p>
            <a:r>
              <a:rPr lang="en-NZ" dirty="0">
                <a:solidFill>
                  <a:schemeClr val="bg1"/>
                </a:solidFill>
              </a:rPr>
              <a:t>Step 2: Create “probability” and use it to do the classification</a:t>
            </a:r>
          </a:p>
        </p:txBody>
      </p:sp>
      <p:sp>
        <p:nvSpPr>
          <p:cNvPr id="15" name="TextBox 14">
            <a:extLst>
              <a:ext uri="{FF2B5EF4-FFF2-40B4-BE49-F238E27FC236}">
                <a16:creationId xmlns:a16="http://schemas.microsoft.com/office/drawing/2014/main" id="{F3A1DA15-8FE2-41CA-B0C9-E7E6EA2E3FF5}"/>
              </a:ext>
            </a:extLst>
          </p:cNvPr>
          <p:cNvSpPr txBox="1"/>
          <p:nvPr/>
        </p:nvSpPr>
        <p:spPr>
          <a:xfrm>
            <a:off x="3866606" y="1754139"/>
            <a:ext cx="6096000" cy="369332"/>
          </a:xfrm>
          <a:prstGeom prst="rect">
            <a:avLst/>
          </a:prstGeom>
          <a:noFill/>
        </p:spPr>
        <p:txBody>
          <a:bodyPr wrap="square">
            <a:spAutoFit/>
          </a:bodyPr>
          <a:lstStyle/>
          <a:p>
            <a:r>
              <a:rPr lang="en-NZ" dirty="0">
                <a:solidFill>
                  <a:schemeClr val="bg1"/>
                </a:solidFill>
              </a:rPr>
              <a:t>We got </a:t>
            </a:r>
            <a:r>
              <a:rPr lang="en-NZ" dirty="0">
                <a:highlight>
                  <a:srgbClr val="FFFF00"/>
                </a:highlight>
              </a:rPr>
              <a:t>0.67</a:t>
            </a:r>
            <a:r>
              <a:rPr lang="en-NZ" dirty="0"/>
              <a:t> </a:t>
            </a:r>
            <a:r>
              <a:rPr lang="en-NZ" dirty="0">
                <a:solidFill>
                  <a:schemeClr val="bg1"/>
                </a:solidFill>
              </a:rPr>
              <a:t>as the predicted probability of “loving Troll2”</a:t>
            </a:r>
            <a:endParaRPr lang="en-NZ" dirty="0"/>
          </a:p>
        </p:txBody>
      </p:sp>
      <p:sp>
        <p:nvSpPr>
          <p:cNvPr id="9" name="TextBox 8">
            <a:extLst>
              <a:ext uri="{FF2B5EF4-FFF2-40B4-BE49-F238E27FC236}">
                <a16:creationId xmlns:a16="http://schemas.microsoft.com/office/drawing/2014/main" id="{E5220A3F-82DA-4549-9920-36A94F4A59CF}"/>
              </a:ext>
            </a:extLst>
          </p:cNvPr>
          <p:cNvSpPr txBox="1"/>
          <p:nvPr/>
        </p:nvSpPr>
        <p:spPr>
          <a:xfrm>
            <a:off x="3592468" y="2123471"/>
            <a:ext cx="2556854" cy="369332"/>
          </a:xfrm>
          <a:prstGeom prst="rect">
            <a:avLst/>
          </a:prstGeom>
          <a:noFill/>
        </p:spPr>
        <p:txBody>
          <a:bodyPr wrap="none" rtlCol="0">
            <a:spAutoFit/>
          </a:bodyPr>
          <a:lstStyle/>
          <a:p>
            <a:r>
              <a:rPr lang="en-NZ" dirty="0">
                <a:solidFill>
                  <a:schemeClr val="bg1"/>
                </a:solidFill>
              </a:rPr>
              <a:t>Step 3: calculate Residual</a:t>
            </a:r>
          </a:p>
        </p:txBody>
      </p:sp>
      <p:pic>
        <p:nvPicPr>
          <p:cNvPr id="18" name="Picture 17">
            <a:extLst>
              <a:ext uri="{FF2B5EF4-FFF2-40B4-BE49-F238E27FC236}">
                <a16:creationId xmlns:a16="http://schemas.microsoft.com/office/drawing/2014/main" id="{426F2135-EEF1-4521-8E38-504AE425B03E}"/>
              </a:ext>
            </a:extLst>
          </p:cNvPr>
          <p:cNvPicPr>
            <a:picLocks noChangeAspect="1"/>
          </p:cNvPicPr>
          <p:nvPr/>
        </p:nvPicPr>
        <p:blipFill>
          <a:blip r:embed="rId3"/>
          <a:stretch>
            <a:fillRect/>
          </a:stretch>
        </p:blipFill>
        <p:spPr>
          <a:xfrm>
            <a:off x="3004458" y="1327105"/>
            <a:ext cx="612725" cy="2428067"/>
          </a:xfrm>
          <a:prstGeom prst="rect">
            <a:avLst/>
          </a:prstGeom>
        </p:spPr>
      </p:pic>
      <p:sp>
        <p:nvSpPr>
          <p:cNvPr id="17" name="TextBox 16">
            <a:extLst>
              <a:ext uri="{FF2B5EF4-FFF2-40B4-BE49-F238E27FC236}">
                <a16:creationId xmlns:a16="http://schemas.microsoft.com/office/drawing/2014/main" id="{BE415FC3-5F56-4094-8CF7-89CF02527440}"/>
              </a:ext>
            </a:extLst>
          </p:cNvPr>
          <p:cNvSpPr txBox="1"/>
          <p:nvPr/>
        </p:nvSpPr>
        <p:spPr>
          <a:xfrm>
            <a:off x="3582489" y="2457892"/>
            <a:ext cx="5003421" cy="369332"/>
          </a:xfrm>
          <a:prstGeom prst="rect">
            <a:avLst/>
          </a:prstGeom>
          <a:noFill/>
        </p:spPr>
        <p:txBody>
          <a:bodyPr wrap="none" rtlCol="0">
            <a:spAutoFit/>
          </a:bodyPr>
          <a:lstStyle/>
          <a:p>
            <a:r>
              <a:rPr lang="en-NZ" dirty="0">
                <a:solidFill>
                  <a:schemeClr val="bg1"/>
                </a:solidFill>
              </a:rPr>
              <a:t>Step 4: Build the first tree and predict the Residuals</a:t>
            </a:r>
            <a:endParaRPr lang="en-NZ" dirty="0">
              <a:solidFill>
                <a:schemeClr val="bg1"/>
              </a:solidFill>
              <a:highlight>
                <a:srgbClr val="808000"/>
              </a:highlight>
            </a:endParaRPr>
          </a:p>
        </p:txBody>
      </p:sp>
      <p:sp>
        <p:nvSpPr>
          <p:cNvPr id="14" name="TextBox 13">
            <a:extLst>
              <a:ext uri="{FF2B5EF4-FFF2-40B4-BE49-F238E27FC236}">
                <a16:creationId xmlns:a16="http://schemas.microsoft.com/office/drawing/2014/main" id="{CD9136FC-8493-4C94-A2F7-6DE7CF4B4EEF}"/>
              </a:ext>
            </a:extLst>
          </p:cNvPr>
          <p:cNvSpPr txBox="1"/>
          <p:nvPr/>
        </p:nvSpPr>
        <p:spPr>
          <a:xfrm>
            <a:off x="3592468" y="2832465"/>
            <a:ext cx="7005251" cy="369332"/>
          </a:xfrm>
          <a:prstGeom prst="rect">
            <a:avLst/>
          </a:prstGeom>
          <a:noFill/>
        </p:spPr>
        <p:txBody>
          <a:bodyPr wrap="none" rtlCol="0">
            <a:spAutoFit/>
          </a:bodyPr>
          <a:lstStyle/>
          <a:p>
            <a:r>
              <a:rPr lang="en-NZ" dirty="0">
                <a:solidFill>
                  <a:schemeClr val="bg1"/>
                </a:solidFill>
              </a:rPr>
              <a:t>Step 5: Combine the tree and the first/original leaf to predict “log(odds)”</a:t>
            </a:r>
          </a:p>
        </p:txBody>
      </p:sp>
      <p:sp>
        <p:nvSpPr>
          <p:cNvPr id="5" name="Rectangle 4">
            <a:extLst>
              <a:ext uri="{FF2B5EF4-FFF2-40B4-BE49-F238E27FC236}">
                <a16:creationId xmlns:a16="http://schemas.microsoft.com/office/drawing/2014/main" id="{0A7DB303-EFDB-422F-A4F1-47A139823DC1}"/>
              </a:ext>
            </a:extLst>
          </p:cNvPr>
          <p:cNvSpPr/>
          <p:nvPr/>
        </p:nvSpPr>
        <p:spPr>
          <a:xfrm>
            <a:off x="487680" y="1584960"/>
            <a:ext cx="1950720" cy="5385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TextBox 5">
            <a:extLst>
              <a:ext uri="{FF2B5EF4-FFF2-40B4-BE49-F238E27FC236}">
                <a16:creationId xmlns:a16="http://schemas.microsoft.com/office/drawing/2014/main" id="{D937B613-04AD-4E70-B359-3A05EFCD5D83}"/>
              </a:ext>
            </a:extLst>
          </p:cNvPr>
          <p:cNvSpPr txBox="1"/>
          <p:nvPr/>
        </p:nvSpPr>
        <p:spPr>
          <a:xfrm>
            <a:off x="3999411" y="3250691"/>
            <a:ext cx="8047652" cy="369332"/>
          </a:xfrm>
          <a:prstGeom prst="rect">
            <a:avLst/>
          </a:prstGeom>
          <a:noFill/>
        </p:spPr>
        <p:txBody>
          <a:bodyPr wrap="none" rtlCol="0">
            <a:spAutoFit/>
          </a:bodyPr>
          <a:lstStyle/>
          <a:p>
            <a:r>
              <a:rPr lang="en-NZ" dirty="0">
                <a:solidFill>
                  <a:schemeClr val="bg1"/>
                </a:solidFill>
              </a:rPr>
              <a:t>So for the </a:t>
            </a:r>
            <a:r>
              <a:rPr lang="en-NZ" dirty="0">
                <a:solidFill>
                  <a:srgbClr val="FF0000"/>
                </a:solidFill>
                <a:highlight>
                  <a:srgbClr val="FFFF00"/>
                </a:highlight>
              </a:rPr>
              <a:t>first sample</a:t>
            </a:r>
            <a:r>
              <a:rPr lang="en-NZ" dirty="0">
                <a:solidFill>
                  <a:schemeClr val="bg1"/>
                </a:solidFill>
              </a:rPr>
              <a:t>, we can have the predicted Log(odds) as 0.69 + 0.8 x 1.4 = 1.8</a:t>
            </a:r>
          </a:p>
        </p:txBody>
      </p:sp>
      <p:sp>
        <p:nvSpPr>
          <p:cNvPr id="16" name="Rectangle 15">
            <a:extLst>
              <a:ext uri="{FF2B5EF4-FFF2-40B4-BE49-F238E27FC236}">
                <a16:creationId xmlns:a16="http://schemas.microsoft.com/office/drawing/2014/main" id="{3E7B6F57-49FB-4189-9962-4D8C8079D384}"/>
              </a:ext>
            </a:extLst>
          </p:cNvPr>
          <p:cNvSpPr/>
          <p:nvPr/>
        </p:nvSpPr>
        <p:spPr>
          <a:xfrm>
            <a:off x="3456489" y="1570096"/>
            <a:ext cx="1085843" cy="36933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200" dirty="0">
                <a:solidFill>
                  <a:srgbClr val="FF0000"/>
                </a:solidFill>
              </a:rPr>
              <a:t>Log(odds) = 1.8</a:t>
            </a:r>
          </a:p>
        </p:txBody>
      </p:sp>
      <p:sp>
        <p:nvSpPr>
          <p:cNvPr id="19" name="TextBox 18">
            <a:extLst>
              <a:ext uri="{FF2B5EF4-FFF2-40B4-BE49-F238E27FC236}">
                <a16:creationId xmlns:a16="http://schemas.microsoft.com/office/drawing/2014/main" id="{4411F381-EA3B-4F03-83B7-1CE37886F967}"/>
              </a:ext>
            </a:extLst>
          </p:cNvPr>
          <p:cNvSpPr txBox="1"/>
          <p:nvPr/>
        </p:nvSpPr>
        <p:spPr>
          <a:xfrm>
            <a:off x="3999411" y="3666957"/>
            <a:ext cx="6067815" cy="369332"/>
          </a:xfrm>
          <a:prstGeom prst="rect">
            <a:avLst/>
          </a:prstGeom>
          <a:noFill/>
        </p:spPr>
        <p:txBody>
          <a:bodyPr wrap="none" rtlCol="0">
            <a:spAutoFit/>
          </a:bodyPr>
          <a:lstStyle/>
          <a:p>
            <a:r>
              <a:rPr lang="en-NZ" dirty="0">
                <a:solidFill>
                  <a:schemeClr val="bg1"/>
                </a:solidFill>
              </a:rPr>
              <a:t>Following this, we can predict “log(odds)” for all other samples</a:t>
            </a:r>
          </a:p>
        </p:txBody>
      </p:sp>
      <p:sp>
        <p:nvSpPr>
          <p:cNvPr id="20" name="Rectangle 19">
            <a:extLst>
              <a:ext uri="{FF2B5EF4-FFF2-40B4-BE49-F238E27FC236}">
                <a16:creationId xmlns:a16="http://schemas.microsoft.com/office/drawing/2014/main" id="{2331CBFC-649A-4A93-8000-D7021DD2C2CF}"/>
              </a:ext>
            </a:extLst>
          </p:cNvPr>
          <p:cNvSpPr/>
          <p:nvPr/>
        </p:nvSpPr>
        <p:spPr>
          <a:xfrm rot="5400000">
            <a:off x="3167503" y="2515477"/>
            <a:ext cx="1085843" cy="3693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000" dirty="0">
                <a:solidFill>
                  <a:srgbClr val="FF0000"/>
                </a:solidFill>
              </a:rPr>
              <a:t>……</a:t>
            </a:r>
          </a:p>
        </p:txBody>
      </p:sp>
      <p:sp>
        <p:nvSpPr>
          <p:cNvPr id="21" name="TextBox 20">
            <a:extLst>
              <a:ext uri="{FF2B5EF4-FFF2-40B4-BE49-F238E27FC236}">
                <a16:creationId xmlns:a16="http://schemas.microsoft.com/office/drawing/2014/main" id="{F321D024-1437-44C8-9FF0-DD9F06C8296F}"/>
              </a:ext>
            </a:extLst>
          </p:cNvPr>
          <p:cNvSpPr txBox="1"/>
          <p:nvPr/>
        </p:nvSpPr>
        <p:spPr>
          <a:xfrm>
            <a:off x="3525758" y="4094834"/>
            <a:ext cx="5385577" cy="369332"/>
          </a:xfrm>
          <a:prstGeom prst="rect">
            <a:avLst/>
          </a:prstGeom>
          <a:noFill/>
        </p:spPr>
        <p:txBody>
          <a:bodyPr wrap="none" rtlCol="0">
            <a:spAutoFit/>
          </a:bodyPr>
          <a:lstStyle/>
          <a:p>
            <a:r>
              <a:rPr lang="en-NZ" dirty="0">
                <a:solidFill>
                  <a:schemeClr val="bg1"/>
                </a:solidFill>
              </a:rPr>
              <a:t>Step 6: Convert the predicted “log(odds)” to probability</a:t>
            </a:r>
          </a:p>
        </p:txBody>
      </p:sp>
    </p:spTree>
    <p:extLst>
      <p:ext uri="{BB962C8B-B14F-4D97-AF65-F5344CB8AC3E}">
        <p14:creationId xmlns:p14="http://schemas.microsoft.com/office/powerpoint/2010/main" val="3232769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595450" y="13271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3582489" y="661927"/>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11" name="TextBox 10">
            <a:extLst>
              <a:ext uri="{FF2B5EF4-FFF2-40B4-BE49-F238E27FC236}">
                <a16:creationId xmlns:a16="http://schemas.microsoft.com/office/drawing/2014/main" id="{7E653258-579C-4F01-BE8D-92F0D3E08FDB}"/>
              </a:ext>
            </a:extLst>
          </p:cNvPr>
          <p:cNvSpPr txBox="1"/>
          <p:nvPr/>
        </p:nvSpPr>
        <p:spPr>
          <a:xfrm>
            <a:off x="3805646" y="1041677"/>
            <a:ext cx="2441053" cy="369332"/>
          </a:xfrm>
          <a:prstGeom prst="rect">
            <a:avLst/>
          </a:prstGeom>
          <a:noFill/>
        </p:spPr>
        <p:txBody>
          <a:bodyPr wrap="none" rtlCol="0">
            <a:spAutoFit/>
          </a:bodyPr>
          <a:lstStyle/>
          <a:p>
            <a:r>
              <a:rPr lang="en-NZ" dirty="0">
                <a:solidFill>
                  <a:schemeClr val="bg1"/>
                </a:solidFill>
              </a:rPr>
              <a:t>The first/original leaf is  </a:t>
            </a:r>
          </a:p>
        </p:txBody>
      </p:sp>
      <p:sp>
        <p:nvSpPr>
          <p:cNvPr id="12" name="Rectangle 11">
            <a:extLst>
              <a:ext uri="{FF2B5EF4-FFF2-40B4-BE49-F238E27FC236}">
                <a16:creationId xmlns:a16="http://schemas.microsoft.com/office/drawing/2014/main" id="{86C55C16-C492-4E6E-BED7-C31CD0A49DDF}"/>
              </a:ext>
            </a:extLst>
          </p:cNvPr>
          <p:cNvSpPr/>
          <p:nvPr/>
        </p:nvSpPr>
        <p:spPr>
          <a:xfrm>
            <a:off x="6356351" y="1087005"/>
            <a:ext cx="1890666"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Log(odds) = 0.69</a:t>
            </a:r>
          </a:p>
        </p:txBody>
      </p:sp>
      <p:sp>
        <p:nvSpPr>
          <p:cNvPr id="8" name="TextBox 7">
            <a:extLst>
              <a:ext uri="{FF2B5EF4-FFF2-40B4-BE49-F238E27FC236}">
                <a16:creationId xmlns:a16="http://schemas.microsoft.com/office/drawing/2014/main" id="{6449AE94-7710-446D-97C3-326A5D4BE3FC}"/>
              </a:ext>
            </a:extLst>
          </p:cNvPr>
          <p:cNvSpPr txBox="1"/>
          <p:nvPr/>
        </p:nvSpPr>
        <p:spPr>
          <a:xfrm>
            <a:off x="3582489" y="1419718"/>
            <a:ext cx="5899051" cy="369332"/>
          </a:xfrm>
          <a:prstGeom prst="rect">
            <a:avLst/>
          </a:prstGeom>
          <a:noFill/>
        </p:spPr>
        <p:txBody>
          <a:bodyPr wrap="none" rtlCol="0">
            <a:spAutoFit/>
          </a:bodyPr>
          <a:lstStyle/>
          <a:p>
            <a:r>
              <a:rPr lang="en-NZ" dirty="0">
                <a:solidFill>
                  <a:schemeClr val="bg1"/>
                </a:solidFill>
              </a:rPr>
              <a:t>Step 2: Create “probability” and use it to do the classification</a:t>
            </a:r>
          </a:p>
        </p:txBody>
      </p:sp>
      <p:sp>
        <p:nvSpPr>
          <p:cNvPr id="15" name="TextBox 14">
            <a:extLst>
              <a:ext uri="{FF2B5EF4-FFF2-40B4-BE49-F238E27FC236}">
                <a16:creationId xmlns:a16="http://schemas.microsoft.com/office/drawing/2014/main" id="{F3A1DA15-8FE2-41CA-B0C9-E7E6EA2E3FF5}"/>
              </a:ext>
            </a:extLst>
          </p:cNvPr>
          <p:cNvSpPr txBox="1"/>
          <p:nvPr/>
        </p:nvSpPr>
        <p:spPr>
          <a:xfrm>
            <a:off x="3866606" y="1754139"/>
            <a:ext cx="6096000" cy="369332"/>
          </a:xfrm>
          <a:prstGeom prst="rect">
            <a:avLst/>
          </a:prstGeom>
          <a:noFill/>
        </p:spPr>
        <p:txBody>
          <a:bodyPr wrap="square">
            <a:spAutoFit/>
          </a:bodyPr>
          <a:lstStyle/>
          <a:p>
            <a:r>
              <a:rPr lang="en-NZ" dirty="0">
                <a:solidFill>
                  <a:schemeClr val="bg1"/>
                </a:solidFill>
              </a:rPr>
              <a:t>We got </a:t>
            </a:r>
            <a:r>
              <a:rPr lang="en-NZ" dirty="0">
                <a:highlight>
                  <a:srgbClr val="FFFF00"/>
                </a:highlight>
              </a:rPr>
              <a:t>0.67</a:t>
            </a:r>
            <a:r>
              <a:rPr lang="en-NZ" dirty="0"/>
              <a:t> </a:t>
            </a:r>
            <a:r>
              <a:rPr lang="en-NZ" dirty="0">
                <a:solidFill>
                  <a:schemeClr val="bg1"/>
                </a:solidFill>
              </a:rPr>
              <a:t>as the predicted probability of “loving Troll2”</a:t>
            </a:r>
            <a:endParaRPr lang="en-NZ" dirty="0"/>
          </a:p>
        </p:txBody>
      </p:sp>
      <p:sp>
        <p:nvSpPr>
          <p:cNvPr id="9" name="TextBox 8">
            <a:extLst>
              <a:ext uri="{FF2B5EF4-FFF2-40B4-BE49-F238E27FC236}">
                <a16:creationId xmlns:a16="http://schemas.microsoft.com/office/drawing/2014/main" id="{E5220A3F-82DA-4549-9920-36A94F4A59CF}"/>
              </a:ext>
            </a:extLst>
          </p:cNvPr>
          <p:cNvSpPr txBox="1"/>
          <p:nvPr/>
        </p:nvSpPr>
        <p:spPr>
          <a:xfrm>
            <a:off x="3592468" y="2123471"/>
            <a:ext cx="2556854" cy="369332"/>
          </a:xfrm>
          <a:prstGeom prst="rect">
            <a:avLst/>
          </a:prstGeom>
          <a:noFill/>
        </p:spPr>
        <p:txBody>
          <a:bodyPr wrap="none" rtlCol="0">
            <a:spAutoFit/>
          </a:bodyPr>
          <a:lstStyle/>
          <a:p>
            <a:r>
              <a:rPr lang="en-NZ" dirty="0">
                <a:solidFill>
                  <a:schemeClr val="bg1"/>
                </a:solidFill>
              </a:rPr>
              <a:t>Step 3: calculate Residual</a:t>
            </a:r>
          </a:p>
        </p:txBody>
      </p:sp>
      <p:pic>
        <p:nvPicPr>
          <p:cNvPr id="18" name="Picture 17">
            <a:extLst>
              <a:ext uri="{FF2B5EF4-FFF2-40B4-BE49-F238E27FC236}">
                <a16:creationId xmlns:a16="http://schemas.microsoft.com/office/drawing/2014/main" id="{426F2135-EEF1-4521-8E38-504AE425B03E}"/>
              </a:ext>
            </a:extLst>
          </p:cNvPr>
          <p:cNvPicPr>
            <a:picLocks noChangeAspect="1"/>
          </p:cNvPicPr>
          <p:nvPr/>
        </p:nvPicPr>
        <p:blipFill>
          <a:blip r:embed="rId3"/>
          <a:stretch>
            <a:fillRect/>
          </a:stretch>
        </p:blipFill>
        <p:spPr>
          <a:xfrm>
            <a:off x="3004458" y="1327105"/>
            <a:ext cx="612725" cy="2428067"/>
          </a:xfrm>
          <a:prstGeom prst="rect">
            <a:avLst/>
          </a:prstGeom>
        </p:spPr>
      </p:pic>
      <p:sp>
        <p:nvSpPr>
          <p:cNvPr id="17" name="TextBox 16">
            <a:extLst>
              <a:ext uri="{FF2B5EF4-FFF2-40B4-BE49-F238E27FC236}">
                <a16:creationId xmlns:a16="http://schemas.microsoft.com/office/drawing/2014/main" id="{BE415FC3-5F56-4094-8CF7-89CF02527440}"/>
              </a:ext>
            </a:extLst>
          </p:cNvPr>
          <p:cNvSpPr txBox="1"/>
          <p:nvPr/>
        </p:nvSpPr>
        <p:spPr>
          <a:xfrm>
            <a:off x="3582489" y="2457892"/>
            <a:ext cx="5003421" cy="369332"/>
          </a:xfrm>
          <a:prstGeom prst="rect">
            <a:avLst/>
          </a:prstGeom>
          <a:noFill/>
        </p:spPr>
        <p:txBody>
          <a:bodyPr wrap="none" rtlCol="0">
            <a:spAutoFit/>
          </a:bodyPr>
          <a:lstStyle/>
          <a:p>
            <a:r>
              <a:rPr lang="en-NZ" dirty="0">
                <a:solidFill>
                  <a:schemeClr val="bg1"/>
                </a:solidFill>
              </a:rPr>
              <a:t>Step 4: Build the first tree and predict the Residuals</a:t>
            </a:r>
            <a:endParaRPr lang="en-NZ" dirty="0">
              <a:solidFill>
                <a:schemeClr val="bg1"/>
              </a:solidFill>
              <a:highlight>
                <a:srgbClr val="808000"/>
              </a:highlight>
            </a:endParaRPr>
          </a:p>
        </p:txBody>
      </p:sp>
      <p:sp>
        <p:nvSpPr>
          <p:cNvPr id="14" name="TextBox 13">
            <a:extLst>
              <a:ext uri="{FF2B5EF4-FFF2-40B4-BE49-F238E27FC236}">
                <a16:creationId xmlns:a16="http://schemas.microsoft.com/office/drawing/2014/main" id="{CD9136FC-8493-4C94-A2F7-6DE7CF4B4EEF}"/>
              </a:ext>
            </a:extLst>
          </p:cNvPr>
          <p:cNvSpPr txBox="1"/>
          <p:nvPr/>
        </p:nvSpPr>
        <p:spPr>
          <a:xfrm>
            <a:off x="3592468" y="2832465"/>
            <a:ext cx="7005251" cy="369332"/>
          </a:xfrm>
          <a:prstGeom prst="rect">
            <a:avLst/>
          </a:prstGeom>
          <a:noFill/>
        </p:spPr>
        <p:txBody>
          <a:bodyPr wrap="none" rtlCol="0">
            <a:spAutoFit/>
          </a:bodyPr>
          <a:lstStyle/>
          <a:p>
            <a:r>
              <a:rPr lang="en-NZ" dirty="0">
                <a:solidFill>
                  <a:schemeClr val="bg1"/>
                </a:solidFill>
              </a:rPr>
              <a:t>Step 5: Combine the tree and the first/original leaf to predict “log(odds)”</a:t>
            </a:r>
          </a:p>
        </p:txBody>
      </p:sp>
      <p:sp>
        <p:nvSpPr>
          <p:cNvPr id="5" name="Rectangle 4">
            <a:extLst>
              <a:ext uri="{FF2B5EF4-FFF2-40B4-BE49-F238E27FC236}">
                <a16:creationId xmlns:a16="http://schemas.microsoft.com/office/drawing/2014/main" id="{0A7DB303-EFDB-422F-A4F1-47A139823DC1}"/>
              </a:ext>
            </a:extLst>
          </p:cNvPr>
          <p:cNvSpPr/>
          <p:nvPr/>
        </p:nvSpPr>
        <p:spPr>
          <a:xfrm>
            <a:off x="487680" y="1584960"/>
            <a:ext cx="1950720" cy="5385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TextBox 5">
            <a:extLst>
              <a:ext uri="{FF2B5EF4-FFF2-40B4-BE49-F238E27FC236}">
                <a16:creationId xmlns:a16="http://schemas.microsoft.com/office/drawing/2014/main" id="{D937B613-04AD-4E70-B359-3A05EFCD5D83}"/>
              </a:ext>
            </a:extLst>
          </p:cNvPr>
          <p:cNvSpPr txBox="1"/>
          <p:nvPr/>
        </p:nvSpPr>
        <p:spPr>
          <a:xfrm>
            <a:off x="3999411" y="3250691"/>
            <a:ext cx="8047652" cy="369332"/>
          </a:xfrm>
          <a:prstGeom prst="rect">
            <a:avLst/>
          </a:prstGeom>
          <a:noFill/>
        </p:spPr>
        <p:txBody>
          <a:bodyPr wrap="none" rtlCol="0">
            <a:spAutoFit/>
          </a:bodyPr>
          <a:lstStyle/>
          <a:p>
            <a:r>
              <a:rPr lang="en-NZ" dirty="0">
                <a:solidFill>
                  <a:schemeClr val="bg1"/>
                </a:solidFill>
              </a:rPr>
              <a:t>So for the </a:t>
            </a:r>
            <a:r>
              <a:rPr lang="en-NZ" dirty="0">
                <a:solidFill>
                  <a:srgbClr val="FF0000"/>
                </a:solidFill>
                <a:highlight>
                  <a:srgbClr val="FFFF00"/>
                </a:highlight>
              </a:rPr>
              <a:t>first sample</a:t>
            </a:r>
            <a:r>
              <a:rPr lang="en-NZ" dirty="0">
                <a:solidFill>
                  <a:schemeClr val="bg1"/>
                </a:solidFill>
              </a:rPr>
              <a:t>, we can have the predicted Log(odds) as 0.69 + 0.8 x 1.4 = 1.8</a:t>
            </a:r>
          </a:p>
        </p:txBody>
      </p:sp>
      <p:sp>
        <p:nvSpPr>
          <p:cNvPr id="16" name="Rectangle 15">
            <a:extLst>
              <a:ext uri="{FF2B5EF4-FFF2-40B4-BE49-F238E27FC236}">
                <a16:creationId xmlns:a16="http://schemas.microsoft.com/office/drawing/2014/main" id="{3E7B6F57-49FB-4189-9962-4D8C8079D384}"/>
              </a:ext>
            </a:extLst>
          </p:cNvPr>
          <p:cNvSpPr/>
          <p:nvPr/>
        </p:nvSpPr>
        <p:spPr>
          <a:xfrm>
            <a:off x="3456489" y="1570096"/>
            <a:ext cx="1085843" cy="36933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200" dirty="0">
                <a:solidFill>
                  <a:srgbClr val="FF0000"/>
                </a:solidFill>
              </a:rPr>
              <a:t>Log(odds) = 1.8</a:t>
            </a:r>
          </a:p>
        </p:txBody>
      </p:sp>
      <p:sp>
        <p:nvSpPr>
          <p:cNvPr id="19" name="TextBox 18">
            <a:extLst>
              <a:ext uri="{FF2B5EF4-FFF2-40B4-BE49-F238E27FC236}">
                <a16:creationId xmlns:a16="http://schemas.microsoft.com/office/drawing/2014/main" id="{4411F381-EA3B-4F03-83B7-1CE37886F967}"/>
              </a:ext>
            </a:extLst>
          </p:cNvPr>
          <p:cNvSpPr txBox="1"/>
          <p:nvPr/>
        </p:nvSpPr>
        <p:spPr>
          <a:xfrm>
            <a:off x="3999411" y="3666957"/>
            <a:ext cx="6067815" cy="369332"/>
          </a:xfrm>
          <a:prstGeom prst="rect">
            <a:avLst/>
          </a:prstGeom>
          <a:noFill/>
        </p:spPr>
        <p:txBody>
          <a:bodyPr wrap="none" rtlCol="0">
            <a:spAutoFit/>
          </a:bodyPr>
          <a:lstStyle/>
          <a:p>
            <a:r>
              <a:rPr lang="en-NZ" dirty="0">
                <a:solidFill>
                  <a:schemeClr val="bg1"/>
                </a:solidFill>
              </a:rPr>
              <a:t>Following this, we can predict “log(odds)” for all other samples</a:t>
            </a:r>
          </a:p>
        </p:txBody>
      </p:sp>
      <p:sp>
        <p:nvSpPr>
          <p:cNvPr id="20" name="Rectangle 19">
            <a:extLst>
              <a:ext uri="{FF2B5EF4-FFF2-40B4-BE49-F238E27FC236}">
                <a16:creationId xmlns:a16="http://schemas.microsoft.com/office/drawing/2014/main" id="{2331CBFC-649A-4A93-8000-D7021DD2C2CF}"/>
              </a:ext>
            </a:extLst>
          </p:cNvPr>
          <p:cNvSpPr/>
          <p:nvPr/>
        </p:nvSpPr>
        <p:spPr>
          <a:xfrm rot="5400000">
            <a:off x="3167503" y="2515477"/>
            <a:ext cx="1085843" cy="3693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000" dirty="0">
                <a:solidFill>
                  <a:srgbClr val="FF0000"/>
                </a:solidFill>
              </a:rPr>
              <a:t>……</a:t>
            </a:r>
          </a:p>
        </p:txBody>
      </p:sp>
      <p:sp>
        <p:nvSpPr>
          <p:cNvPr id="21" name="TextBox 20">
            <a:extLst>
              <a:ext uri="{FF2B5EF4-FFF2-40B4-BE49-F238E27FC236}">
                <a16:creationId xmlns:a16="http://schemas.microsoft.com/office/drawing/2014/main" id="{F321D024-1437-44C8-9FF0-DD9F06C8296F}"/>
              </a:ext>
            </a:extLst>
          </p:cNvPr>
          <p:cNvSpPr txBox="1"/>
          <p:nvPr/>
        </p:nvSpPr>
        <p:spPr>
          <a:xfrm>
            <a:off x="3525758" y="4094834"/>
            <a:ext cx="5385577" cy="369332"/>
          </a:xfrm>
          <a:prstGeom prst="rect">
            <a:avLst/>
          </a:prstGeom>
          <a:noFill/>
        </p:spPr>
        <p:txBody>
          <a:bodyPr wrap="none" rtlCol="0">
            <a:spAutoFit/>
          </a:bodyPr>
          <a:lstStyle/>
          <a:p>
            <a:r>
              <a:rPr lang="en-NZ" dirty="0">
                <a:solidFill>
                  <a:schemeClr val="bg1"/>
                </a:solidFill>
              </a:rPr>
              <a:t>Step 6: Convert the predicted “log(odds)” to probability</a:t>
            </a:r>
          </a:p>
        </p:txBody>
      </p:sp>
      <p:sp>
        <p:nvSpPr>
          <p:cNvPr id="22" name="TextBox 21">
            <a:extLst>
              <a:ext uri="{FF2B5EF4-FFF2-40B4-BE49-F238E27FC236}">
                <a16:creationId xmlns:a16="http://schemas.microsoft.com/office/drawing/2014/main" id="{8DD94731-7AC3-42B8-91B4-A6AC4CFB3D57}"/>
              </a:ext>
            </a:extLst>
          </p:cNvPr>
          <p:cNvSpPr txBox="1"/>
          <p:nvPr/>
        </p:nvSpPr>
        <p:spPr>
          <a:xfrm>
            <a:off x="3999411" y="4557817"/>
            <a:ext cx="3334824" cy="369332"/>
          </a:xfrm>
          <a:prstGeom prst="rect">
            <a:avLst/>
          </a:prstGeom>
          <a:noFill/>
        </p:spPr>
        <p:txBody>
          <a:bodyPr wrap="none" rtlCol="0">
            <a:spAutoFit/>
          </a:bodyPr>
          <a:lstStyle/>
          <a:p>
            <a:r>
              <a:rPr lang="en-NZ" dirty="0">
                <a:solidFill>
                  <a:schemeClr val="bg1"/>
                </a:solidFill>
              </a:rPr>
              <a:t>For example, for the </a:t>
            </a:r>
            <a:r>
              <a:rPr lang="en-NZ" dirty="0">
                <a:solidFill>
                  <a:srgbClr val="FF0000"/>
                </a:solidFill>
                <a:highlight>
                  <a:srgbClr val="FFFF00"/>
                </a:highlight>
              </a:rPr>
              <a:t>first sample</a:t>
            </a:r>
            <a:r>
              <a:rPr lang="en-NZ" dirty="0">
                <a:solidFill>
                  <a:schemeClr val="bg1"/>
                </a:solidFill>
              </a:rPr>
              <a:t>, </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61EF568-4380-46A7-AA34-1BD0851709E9}"/>
                  </a:ext>
                </a:extLst>
              </p:cNvPr>
              <p:cNvSpPr txBox="1"/>
              <p:nvPr/>
            </p:nvSpPr>
            <p:spPr>
              <a:xfrm>
                <a:off x="4542332" y="4904557"/>
                <a:ext cx="6096000" cy="524182"/>
              </a:xfrm>
              <a:prstGeom prst="rect">
                <a:avLst/>
              </a:prstGeom>
              <a:noFill/>
            </p:spPr>
            <p:txBody>
              <a:bodyPr wrap="square">
                <a:spAutoFit/>
              </a:bodyPr>
              <a:lstStyle/>
              <a:p>
                <a:r>
                  <a:rPr lang="en-NZ" dirty="0">
                    <a:solidFill>
                      <a:schemeClr val="bg1"/>
                    </a:solidFill>
                  </a:rPr>
                  <a:t>We can convert log(odds) to probability as </a:t>
                </a:r>
                <a14:m>
                  <m:oMath xmlns:m="http://schemas.openxmlformats.org/officeDocument/2006/math">
                    <m:f>
                      <m:fPr>
                        <m:ctrlPr>
                          <a:rPr lang="en-NZ" i="1" smtClean="0">
                            <a:solidFill>
                              <a:schemeClr val="bg1"/>
                            </a:solidFill>
                            <a:latin typeface="Cambria Math" panose="02040503050406030204" pitchFamily="18" charset="0"/>
                          </a:rPr>
                        </m:ctrlPr>
                      </m:fPr>
                      <m:num>
                        <m:sSup>
                          <m:sSupPr>
                            <m:ctrlPr>
                              <a:rPr lang="en-NZ" i="1">
                                <a:solidFill>
                                  <a:schemeClr val="bg1"/>
                                </a:solidFill>
                                <a:latin typeface="Cambria Math" panose="02040503050406030204" pitchFamily="18" charset="0"/>
                              </a:rPr>
                            </m:ctrlPr>
                          </m:sSupPr>
                          <m:e>
                            <m:r>
                              <a:rPr lang="en-NZ" i="1">
                                <a:solidFill>
                                  <a:schemeClr val="bg1"/>
                                </a:solidFill>
                                <a:latin typeface="Cambria Math" panose="02040503050406030204" pitchFamily="18" charset="0"/>
                              </a:rPr>
                              <m:t>𝑒</m:t>
                            </m:r>
                          </m:e>
                          <m:sup>
                            <m:r>
                              <a:rPr lang="en-NZ" b="0" i="1" smtClean="0">
                                <a:solidFill>
                                  <a:schemeClr val="bg1"/>
                                </a:solidFill>
                                <a:latin typeface="Cambria Math" panose="02040503050406030204" pitchFamily="18" charset="0"/>
                              </a:rPr>
                              <m:t>1.8</m:t>
                            </m:r>
                          </m:sup>
                        </m:sSup>
                      </m:num>
                      <m:den>
                        <m:r>
                          <a:rPr lang="en-NZ" i="1">
                            <a:solidFill>
                              <a:schemeClr val="bg1"/>
                            </a:solidFill>
                            <a:latin typeface="Cambria Math" panose="02040503050406030204" pitchFamily="18" charset="0"/>
                          </a:rPr>
                          <m:t>1+</m:t>
                        </m:r>
                        <m:sSup>
                          <m:sSupPr>
                            <m:ctrlPr>
                              <a:rPr lang="en-NZ" i="1">
                                <a:solidFill>
                                  <a:schemeClr val="bg1"/>
                                </a:solidFill>
                                <a:latin typeface="Cambria Math" panose="02040503050406030204" pitchFamily="18" charset="0"/>
                              </a:rPr>
                            </m:ctrlPr>
                          </m:sSupPr>
                          <m:e>
                            <m:r>
                              <a:rPr lang="en-NZ" i="1">
                                <a:solidFill>
                                  <a:schemeClr val="bg1"/>
                                </a:solidFill>
                                <a:latin typeface="Cambria Math" panose="02040503050406030204" pitchFamily="18" charset="0"/>
                              </a:rPr>
                              <m:t>𝑒</m:t>
                            </m:r>
                          </m:e>
                          <m:sup>
                            <m:r>
                              <a:rPr lang="en-NZ" b="0" i="1" smtClean="0">
                                <a:solidFill>
                                  <a:schemeClr val="bg1"/>
                                </a:solidFill>
                                <a:latin typeface="Cambria Math" panose="02040503050406030204" pitchFamily="18" charset="0"/>
                              </a:rPr>
                              <m:t>1.8</m:t>
                            </m:r>
                          </m:sup>
                        </m:sSup>
                      </m:den>
                    </m:f>
                    <m:r>
                      <a:rPr lang="en-NZ" b="0" i="1" smtClean="0">
                        <a:solidFill>
                          <a:schemeClr val="bg1"/>
                        </a:solidFill>
                        <a:latin typeface="Cambria Math" panose="02040503050406030204" pitchFamily="18" charset="0"/>
                      </a:rPr>
                      <m:t>=0.9</m:t>
                    </m:r>
                  </m:oMath>
                </a14:m>
                <a:endParaRPr lang="en-NZ" dirty="0">
                  <a:solidFill>
                    <a:schemeClr val="bg1"/>
                  </a:solidFill>
                </a:endParaRPr>
              </a:p>
            </p:txBody>
          </p:sp>
        </mc:Choice>
        <mc:Fallback xmlns="">
          <p:sp>
            <p:nvSpPr>
              <p:cNvPr id="23" name="TextBox 22">
                <a:extLst>
                  <a:ext uri="{FF2B5EF4-FFF2-40B4-BE49-F238E27FC236}">
                    <a16:creationId xmlns:a16="http://schemas.microsoft.com/office/drawing/2014/main" id="{061EF568-4380-46A7-AA34-1BD0851709E9}"/>
                  </a:ext>
                </a:extLst>
              </p:cNvPr>
              <p:cNvSpPr txBox="1">
                <a:spLocks noRot="1" noChangeAspect="1" noMove="1" noResize="1" noEditPoints="1" noAdjustHandles="1" noChangeArrowheads="1" noChangeShapeType="1" noTextEdit="1"/>
              </p:cNvSpPr>
              <p:nvPr/>
            </p:nvSpPr>
            <p:spPr>
              <a:xfrm>
                <a:off x="4542332" y="4904557"/>
                <a:ext cx="6096000" cy="524182"/>
              </a:xfrm>
              <a:prstGeom prst="rect">
                <a:avLst/>
              </a:prstGeom>
              <a:blipFill>
                <a:blip r:embed="rId4"/>
                <a:stretch>
                  <a:fillRect l="-800" b="-6977"/>
                </a:stretch>
              </a:blipFill>
            </p:spPr>
            <p:txBody>
              <a:bodyPr/>
              <a:lstStyle/>
              <a:p>
                <a:r>
                  <a:rPr lang="en-NZ">
                    <a:noFill/>
                  </a:rPr>
                  <a:t> </a:t>
                </a:r>
              </a:p>
            </p:txBody>
          </p:sp>
        </mc:Fallback>
      </mc:AlternateContent>
      <p:sp>
        <p:nvSpPr>
          <p:cNvPr id="10" name="Arrow: Right 9">
            <a:extLst>
              <a:ext uri="{FF2B5EF4-FFF2-40B4-BE49-F238E27FC236}">
                <a16:creationId xmlns:a16="http://schemas.microsoft.com/office/drawing/2014/main" id="{88CB1147-34FA-4A91-BD5A-44DA9A82AF24}"/>
              </a:ext>
            </a:extLst>
          </p:cNvPr>
          <p:cNvSpPr/>
          <p:nvPr/>
        </p:nvSpPr>
        <p:spPr>
          <a:xfrm rot="14319620">
            <a:off x="4118990" y="3352004"/>
            <a:ext cx="3425674" cy="246011"/>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Rectangle 23">
            <a:extLst>
              <a:ext uri="{FF2B5EF4-FFF2-40B4-BE49-F238E27FC236}">
                <a16:creationId xmlns:a16="http://schemas.microsoft.com/office/drawing/2014/main" id="{8BE3BF33-B292-4E3D-BBFE-5253F5F32BC9}"/>
              </a:ext>
            </a:extLst>
          </p:cNvPr>
          <p:cNvSpPr/>
          <p:nvPr/>
        </p:nvSpPr>
        <p:spPr>
          <a:xfrm>
            <a:off x="5064335" y="1627929"/>
            <a:ext cx="831908" cy="26901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200" dirty="0">
                <a:solidFill>
                  <a:srgbClr val="FF0000"/>
                </a:solidFill>
              </a:rPr>
              <a:t>P=0.9</a:t>
            </a:r>
          </a:p>
        </p:txBody>
      </p:sp>
      <p:sp>
        <p:nvSpPr>
          <p:cNvPr id="13" name="Arrow: Right 12">
            <a:extLst>
              <a:ext uri="{FF2B5EF4-FFF2-40B4-BE49-F238E27FC236}">
                <a16:creationId xmlns:a16="http://schemas.microsoft.com/office/drawing/2014/main" id="{F5F96EC1-E6EB-44B0-B01F-6ECE7BC911DC}"/>
              </a:ext>
            </a:extLst>
          </p:cNvPr>
          <p:cNvSpPr/>
          <p:nvPr/>
        </p:nvSpPr>
        <p:spPr>
          <a:xfrm>
            <a:off x="4668332" y="1656405"/>
            <a:ext cx="272005" cy="262091"/>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4265947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264909" y="10870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4767092" y="717673"/>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11" name="TextBox 10">
            <a:extLst>
              <a:ext uri="{FF2B5EF4-FFF2-40B4-BE49-F238E27FC236}">
                <a16:creationId xmlns:a16="http://schemas.microsoft.com/office/drawing/2014/main" id="{7E653258-579C-4F01-BE8D-92F0D3E08FDB}"/>
              </a:ext>
            </a:extLst>
          </p:cNvPr>
          <p:cNvSpPr txBox="1"/>
          <p:nvPr/>
        </p:nvSpPr>
        <p:spPr>
          <a:xfrm>
            <a:off x="4990249" y="1097423"/>
            <a:ext cx="2441053" cy="369332"/>
          </a:xfrm>
          <a:prstGeom prst="rect">
            <a:avLst/>
          </a:prstGeom>
          <a:noFill/>
        </p:spPr>
        <p:txBody>
          <a:bodyPr wrap="none" rtlCol="0">
            <a:spAutoFit/>
          </a:bodyPr>
          <a:lstStyle/>
          <a:p>
            <a:r>
              <a:rPr lang="en-NZ" dirty="0">
                <a:solidFill>
                  <a:schemeClr val="bg1"/>
                </a:solidFill>
              </a:rPr>
              <a:t>The first/original leaf is  </a:t>
            </a:r>
          </a:p>
        </p:txBody>
      </p:sp>
      <p:sp>
        <p:nvSpPr>
          <p:cNvPr id="12" name="Rectangle 11">
            <a:extLst>
              <a:ext uri="{FF2B5EF4-FFF2-40B4-BE49-F238E27FC236}">
                <a16:creationId xmlns:a16="http://schemas.microsoft.com/office/drawing/2014/main" id="{86C55C16-C492-4E6E-BED7-C31CD0A49DDF}"/>
              </a:ext>
            </a:extLst>
          </p:cNvPr>
          <p:cNvSpPr/>
          <p:nvPr/>
        </p:nvSpPr>
        <p:spPr>
          <a:xfrm>
            <a:off x="7540954" y="1142751"/>
            <a:ext cx="1890666"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Log(odds) = 0.69</a:t>
            </a:r>
          </a:p>
        </p:txBody>
      </p:sp>
      <p:sp>
        <p:nvSpPr>
          <p:cNvPr id="8" name="TextBox 7">
            <a:extLst>
              <a:ext uri="{FF2B5EF4-FFF2-40B4-BE49-F238E27FC236}">
                <a16:creationId xmlns:a16="http://schemas.microsoft.com/office/drawing/2014/main" id="{6449AE94-7710-446D-97C3-326A5D4BE3FC}"/>
              </a:ext>
            </a:extLst>
          </p:cNvPr>
          <p:cNvSpPr txBox="1"/>
          <p:nvPr/>
        </p:nvSpPr>
        <p:spPr>
          <a:xfrm>
            <a:off x="4767092" y="1475464"/>
            <a:ext cx="5899051" cy="369332"/>
          </a:xfrm>
          <a:prstGeom prst="rect">
            <a:avLst/>
          </a:prstGeom>
          <a:noFill/>
        </p:spPr>
        <p:txBody>
          <a:bodyPr wrap="none" rtlCol="0">
            <a:spAutoFit/>
          </a:bodyPr>
          <a:lstStyle/>
          <a:p>
            <a:r>
              <a:rPr lang="en-NZ" dirty="0">
                <a:solidFill>
                  <a:schemeClr val="bg1"/>
                </a:solidFill>
              </a:rPr>
              <a:t>Step 2: Create “probability” and use it to do the classification</a:t>
            </a:r>
          </a:p>
        </p:txBody>
      </p:sp>
      <p:sp>
        <p:nvSpPr>
          <p:cNvPr id="15" name="TextBox 14">
            <a:extLst>
              <a:ext uri="{FF2B5EF4-FFF2-40B4-BE49-F238E27FC236}">
                <a16:creationId xmlns:a16="http://schemas.microsoft.com/office/drawing/2014/main" id="{F3A1DA15-8FE2-41CA-B0C9-E7E6EA2E3FF5}"/>
              </a:ext>
            </a:extLst>
          </p:cNvPr>
          <p:cNvSpPr txBox="1"/>
          <p:nvPr/>
        </p:nvSpPr>
        <p:spPr>
          <a:xfrm>
            <a:off x="5051209" y="1809885"/>
            <a:ext cx="6096000" cy="369332"/>
          </a:xfrm>
          <a:prstGeom prst="rect">
            <a:avLst/>
          </a:prstGeom>
          <a:noFill/>
        </p:spPr>
        <p:txBody>
          <a:bodyPr wrap="square">
            <a:spAutoFit/>
          </a:bodyPr>
          <a:lstStyle/>
          <a:p>
            <a:r>
              <a:rPr lang="en-NZ" dirty="0">
                <a:solidFill>
                  <a:schemeClr val="bg1"/>
                </a:solidFill>
              </a:rPr>
              <a:t>We got </a:t>
            </a:r>
            <a:r>
              <a:rPr lang="en-NZ" dirty="0">
                <a:highlight>
                  <a:srgbClr val="FFFF00"/>
                </a:highlight>
              </a:rPr>
              <a:t>0.67</a:t>
            </a:r>
            <a:r>
              <a:rPr lang="en-NZ" dirty="0"/>
              <a:t> </a:t>
            </a:r>
            <a:r>
              <a:rPr lang="en-NZ" dirty="0">
                <a:solidFill>
                  <a:schemeClr val="bg1"/>
                </a:solidFill>
              </a:rPr>
              <a:t>as the predicted probability of “loving Troll2”</a:t>
            </a:r>
            <a:endParaRPr lang="en-NZ" dirty="0"/>
          </a:p>
        </p:txBody>
      </p:sp>
      <p:sp>
        <p:nvSpPr>
          <p:cNvPr id="9" name="TextBox 8">
            <a:extLst>
              <a:ext uri="{FF2B5EF4-FFF2-40B4-BE49-F238E27FC236}">
                <a16:creationId xmlns:a16="http://schemas.microsoft.com/office/drawing/2014/main" id="{E5220A3F-82DA-4549-9920-36A94F4A59CF}"/>
              </a:ext>
            </a:extLst>
          </p:cNvPr>
          <p:cNvSpPr txBox="1"/>
          <p:nvPr/>
        </p:nvSpPr>
        <p:spPr>
          <a:xfrm>
            <a:off x="4777071" y="2179217"/>
            <a:ext cx="2556854" cy="369332"/>
          </a:xfrm>
          <a:prstGeom prst="rect">
            <a:avLst/>
          </a:prstGeom>
          <a:noFill/>
        </p:spPr>
        <p:txBody>
          <a:bodyPr wrap="none" rtlCol="0">
            <a:spAutoFit/>
          </a:bodyPr>
          <a:lstStyle/>
          <a:p>
            <a:r>
              <a:rPr lang="en-NZ" dirty="0">
                <a:solidFill>
                  <a:schemeClr val="bg1"/>
                </a:solidFill>
              </a:rPr>
              <a:t>Step 3: calculate Residual</a:t>
            </a:r>
          </a:p>
        </p:txBody>
      </p:sp>
      <p:pic>
        <p:nvPicPr>
          <p:cNvPr id="18" name="Picture 17">
            <a:extLst>
              <a:ext uri="{FF2B5EF4-FFF2-40B4-BE49-F238E27FC236}">
                <a16:creationId xmlns:a16="http://schemas.microsoft.com/office/drawing/2014/main" id="{426F2135-EEF1-4521-8E38-504AE425B03E}"/>
              </a:ext>
            </a:extLst>
          </p:cNvPr>
          <p:cNvPicPr>
            <a:picLocks noChangeAspect="1"/>
          </p:cNvPicPr>
          <p:nvPr/>
        </p:nvPicPr>
        <p:blipFill>
          <a:blip r:embed="rId3"/>
          <a:stretch>
            <a:fillRect/>
          </a:stretch>
        </p:blipFill>
        <p:spPr>
          <a:xfrm>
            <a:off x="2673917" y="1087005"/>
            <a:ext cx="612725" cy="2428067"/>
          </a:xfrm>
          <a:prstGeom prst="rect">
            <a:avLst/>
          </a:prstGeom>
        </p:spPr>
      </p:pic>
      <p:sp>
        <p:nvSpPr>
          <p:cNvPr id="17" name="TextBox 16">
            <a:extLst>
              <a:ext uri="{FF2B5EF4-FFF2-40B4-BE49-F238E27FC236}">
                <a16:creationId xmlns:a16="http://schemas.microsoft.com/office/drawing/2014/main" id="{BE415FC3-5F56-4094-8CF7-89CF02527440}"/>
              </a:ext>
            </a:extLst>
          </p:cNvPr>
          <p:cNvSpPr txBox="1"/>
          <p:nvPr/>
        </p:nvSpPr>
        <p:spPr>
          <a:xfrm>
            <a:off x="4767092" y="2513638"/>
            <a:ext cx="5003421" cy="369332"/>
          </a:xfrm>
          <a:prstGeom prst="rect">
            <a:avLst/>
          </a:prstGeom>
          <a:noFill/>
        </p:spPr>
        <p:txBody>
          <a:bodyPr wrap="none" rtlCol="0">
            <a:spAutoFit/>
          </a:bodyPr>
          <a:lstStyle/>
          <a:p>
            <a:r>
              <a:rPr lang="en-NZ" dirty="0">
                <a:solidFill>
                  <a:schemeClr val="bg1"/>
                </a:solidFill>
              </a:rPr>
              <a:t>Step 4: Build the first tree and predict the Residuals</a:t>
            </a:r>
            <a:endParaRPr lang="en-NZ" dirty="0">
              <a:solidFill>
                <a:schemeClr val="bg1"/>
              </a:solidFill>
              <a:highlight>
                <a:srgbClr val="808000"/>
              </a:highlight>
            </a:endParaRPr>
          </a:p>
        </p:txBody>
      </p:sp>
      <p:graphicFrame>
        <p:nvGraphicFramePr>
          <p:cNvPr id="33" name="Table 33">
            <a:extLst>
              <a:ext uri="{FF2B5EF4-FFF2-40B4-BE49-F238E27FC236}">
                <a16:creationId xmlns:a16="http://schemas.microsoft.com/office/drawing/2014/main" id="{F3EB7071-B34B-420F-BFA1-7DC4AC3B8B4B}"/>
              </a:ext>
            </a:extLst>
          </p:cNvPr>
          <p:cNvGraphicFramePr>
            <a:graphicFrameLocks noGrp="1"/>
          </p:cNvGraphicFramePr>
          <p:nvPr/>
        </p:nvGraphicFramePr>
        <p:xfrm>
          <a:off x="2688046" y="1087005"/>
          <a:ext cx="751569" cy="2428064"/>
        </p:xfrm>
        <a:graphic>
          <a:graphicData uri="http://schemas.openxmlformats.org/drawingml/2006/table">
            <a:tbl>
              <a:tblPr firstRow="1" bandRow="1">
                <a:tableStyleId>{5C22544A-7EE6-4342-B048-85BDC9FD1C3A}</a:tableStyleId>
              </a:tblPr>
              <a:tblGrid>
                <a:gridCol w="751569">
                  <a:extLst>
                    <a:ext uri="{9D8B030D-6E8A-4147-A177-3AD203B41FA5}">
                      <a16:colId xmlns:a16="http://schemas.microsoft.com/office/drawing/2014/main" val="1829017562"/>
                    </a:ext>
                  </a:extLst>
                </a:gridCol>
              </a:tblGrid>
              <a:tr h="406112">
                <a:tc>
                  <a:txBody>
                    <a:bodyPr/>
                    <a:lstStyle/>
                    <a:p>
                      <a:r>
                        <a:rPr lang="en-NZ" sz="900" dirty="0"/>
                        <a:t>First prediction</a:t>
                      </a:r>
                    </a:p>
                  </a:txBody>
                  <a:tcPr/>
                </a:tc>
                <a:extLst>
                  <a:ext uri="{0D108BD9-81ED-4DB2-BD59-A6C34878D82A}">
                    <a16:rowId xmlns:a16="http://schemas.microsoft.com/office/drawing/2014/main" val="4280725398"/>
                  </a:ext>
                </a:extLst>
              </a:tr>
              <a:tr h="2021952">
                <a:tc>
                  <a:txBody>
                    <a:bodyPr/>
                    <a:lstStyle/>
                    <a:p>
                      <a:pPr algn="ctr"/>
                      <a:endParaRPr lang="en-NZ" sz="1100" dirty="0"/>
                    </a:p>
                    <a:p>
                      <a:pPr algn="ctr"/>
                      <a:endParaRPr lang="en-NZ" sz="1100" dirty="0"/>
                    </a:p>
                    <a:p>
                      <a:pPr algn="ctr"/>
                      <a:endParaRPr lang="en-NZ" sz="1100" dirty="0"/>
                    </a:p>
                    <a:p>
                      <a:pPr algn="ctr"/>
                      <a:endParaRPr lang="en-NZ" sz="1100" dirty="0"/>
                    </a:p>
                    <a:p>
                      <a:pPr algn="ctr"/>
                      <a:r>
                        <a:rPr lang="en-NZ" sz="1100" dirty="0"/>
                        <a:t>0.67</a:t>
                      </a:r>
                    </a:p>
                  </a:txBody>
                  <a:tcPr/>
                </a:tc>
                <a:extLst>
                  <a:ext uri="{0D108BD9-81ED-4DB2-BD59-A6C34878D82A}">
                    <a16:rowId xmlns:a16="http://schemas.microsoft.com/office/drawing/2014/main" val="3560539768"/>
                  </a:ext>
                </a:extLst>
              </a:tr>
            </a:tbl>
          </a:graphicData>
        </a:graphic>
      </p:graphicFrame>
      <p:graphicFrame>
        <p:nvGraphicFramePr>
          <p:cNvPr id="35" name="Table 33">
            <a:extLst>
              <a:ext uri="{FF2B5EF4-FFF2-40B4-BE49-F238E27FC236}">
                <a16:creationId xmlns:a16="http://schemas.microsoft.com/office/drawing/2014/main" id="{FBE4AE31-B151-4F9D-89B6-E966254336F9}"/>
              </a:ext>
            </a:extLst>
          </p:cNvPr>
          <p:cNvGraphicFramePr>
            <a:graphicFrameLocks noGrp="1"/>
          </p:cNvGraphicFramePr>
          <p:nvPr/>
        </p:nvGraphicFramePr>
        <p:xfrm>
          <a:off x="3449594" y="1087005"/>
          <a:ext cx="916218" cy="2428064"/>
        </p:xfrm>
        <a:graphic>
          <a:graphicData uri="http://schemas.openxmlformats.org/drawingml/2006/table">
            <a:tbl>
              <a:tblPr firstRow="1" bandRow="1">
                <a:tableStyleId>{5C22544A-7EE6-4342-B048-85BDC9FD1C3A}</a:tableStyleId>
              </a:tblPr>
              <a:tblGrid>
                <a:gridCol w="916218">
                  <a:extLst>
                    <a:ext uri="{9D8B030D-6E8A-4147-A177-3AD203B41FA5}">
                      <a16:colId xmlns:a16="http://schemas.microsoft.com/office/drawing/2014/main" val="1829017562"/>
                    </a:ext>
                  </a:extLst>
                </a:gridCol>
              </a:tblGrid>
              <a:tr h="406112">
                <a:tc>
                  <a:txBody>
                    <a:bodyPr/>
                    <a:lstStyle/>
                    <a:p>
                      <a:r>
                        <a:rPr lang="en-NZ" sz="900" dirty="0"/>
                        <a:t>Update prediction 1</a:t>
                      </a:r>
                    </a:p>
                  </a:txBody>
                  <a:tcPr/>
                </a:tc>
                <a:extLst>
                  <a:ext uri="{0D108BD9-81ED-4DB2-BD59-A6C34878D82A}">
                    <a16:rowId xmlns:a16="http://schemas.microsoft.com/office/drawing/2014/main" val="4280725398"/>
                  </a:ext>
                </a:extLst>
              </a:tr>
              <a:tr h="336992">
                <a:tc>
                  <a:txBody>
                    <a:bodyPr/>
                    <a:lstStyle/>
                    <a:p>
                      <a:r>
                        <a:rPr lang="en-NZ" sz="1100" dirty="0">
                          <a:solidFill>
                            <a:srgbClr val="FF0000"/>
                          </a:solidFill>
                        </a:rPr>
                        <a:t>0.9</a:t>
                      </a:r>
                    </a:p>
                  </a:txBody>
                  <a:tcPr/>
                </a:tc>
                <a:extLst>
                  <a:ext uri="{0D108BD9-81ED-4DB2-BD59-A6C34878D82A}">
                    <a16:rowId xmlns:a16="http://schemas.microsoft.com/office/drawing/2014/main" val="3560539768"/>
                  </a:ext>
                </a:extLst>
              </a:tr>
              <a:tr h="336992">
                <a:tc>
                  <a:txBody>
                    <a:bodyPr/>
                    <a:lstStyle/>
                    <a:p>
                      <a:endParaRPr lang="en-NZ" sz="1100" dirty="0"/>
                    </a:p>
                  </a:txBody>
                  <a:tcPr/>
                </a:tc>
                <a:extLst>
                  <a:ext uri="{0D108BD9-81ED-4DB2-BD59-A6C34878D82A}">
                    <a16:rowId xmlns:a16="http://schemas.microsoft.com/office/drawing/2014/main" val="1247389171"/>
                  </a:ext>
                </a:extLst>
              </a:tr>
              <a:tr h="336992">
                <a:tc>
                  <a:txBody>
                    <a:bodyPr/>
                    <a:lstStyle/>
                    <a:p>
                      <a:endParaRPr lang="en-NZ" sz="1100" dirty="0"/>
                    </a:p>
                  </a:txBody>
                  <a:tcPr/>
                </a:tc>
                <a:extLst>
                  <a:ext uri="{0D108BD9-81ED-4DB2-BD59-A6C34878D82A}">
                    <a16:rowId xmlns:a16="http://schemas.microsoft.com/office/drawing/2014/main" val="3938714085"/>
                  </a:ext>
                </a:extLst>
              </a:tr>
              <a:tr h="336992">
                <a:tc>
                  <a:txBody>
                    <a:bodyPr/>
                    <a:lstStyle/>
                    <a:p>
                      <a:endParaRPr lang="en-NZ" sz="1100" dirty="0"/>
                    </a:p>
                  </a:txBody>
                  <a:tcPr/>
                </a:tc>
                <a:extLst>
                  <a:ext uri="{0D108BD9-81ED-4DB2-BD59-A6C34878D82A}">
                    <a16:rowId xmlns:a16="http://schemas.microsoft.com/office/drawing/2014/main" val="454065091"/>
                  </a:ext>
                </a:extLst>
              </a:tr>
              <a:tr h="336992">
                <a:tc>
                  <a:txBody>
                    <a:bodyPr/>
                    <a:lstStyle/>
                    <a:p>
                      <a:endParaRPr lang="en-NZ" sz="1100" dirty="0"/>
                    </a:p>
                  </a:txBody>
                  <a:tcPr/>
                </a:tc>
                <a:extLst>
                  <a:ext uri="{0D108BD9-81ED-4DB2-BD59-A6C34878D82A}">
                    <a16:rowId xmlns:a16="http://schemas.microsoft.com/office/drawing/2014/main" val="3705624553"/>
                  </a:ext>
                </a:extLst>
              </a:tr>
              <a:tr h="336992">
                <a:tc>
                  <a:txBody>
                    <a:bodyPr/>
                    <a:lstStyle/>
                    <a:p>
                      <a:endParaRPr lang="en-NZ" sz="1100" dirty="0"/>
                    </a:p>
                  </a:txBody>
                  <a:tcPr/>
                </a:tc>
                <a:extLst>
                  <a:ext uri="{0D108BD9-81ED-4DB2-BD59-A6C34878D82A}">
                    <a16:rowId xmlns:a16="http://schemas.microsoft.com/office/drawing/2014/main" val="1273444058"/>
                  </a:ext>
                </a:extLst>
              </a:tr>
            </a:tbl>
          </a:graphicData>
        </a:graphic>
      </p:graphicFrame>
      <p:sp>
        <p:nvSpPr>
          <p:cNvPr id="20" name="TextBox 19">
            <a:extLst>
              <a:ext uri="{FF2B5EF4-FFF2-40B4-BE49-F238E27FC236}">
                <a16:creationId xmlns:a16="http://schemas.microsoft.com/office/drawing/2014/main" id="{BA9A350A-C70A-44F3-9078-F00BAC3DFBDA}"/>
              </a:ext>
            </a:extLst>
          </p:cNvPr>
          <p:cNvSpPr txBox="1"/>
          <p:nvPr/>
        </p:nvSpPr>
        <p:spPr>
          <a:xfrm>
            <a:off x="4767092" y="2882970"/>
            <a:ext cx="7005251" cy="369332"/>
          </a:xfrm>
          <a:prstGeom prst="rect">
            <a:avLst/>
          </a:prstGeom>
          <a:noFill/>
        </p:spPr>
        <p:txBody>
          <a:bodyPr wrap="none" rtlCol="0">
            <a:spAutoFit/>
          </a:bodyPr>
          <a:lstStyle/>
          <a:p>
            <a:r>
              <a:rPr lang="en-NZ" dirty="0">
                <a:solidFill>
                  <a:schemeClr val="bg1"/>
                </a:solidFill>
              </a:rPr>
              <a:t>Step 5: Combine the tree and the first/original leaf to predict “log(odds)”</a:t>
            </a:r>
          </a:p>
        </p:txBody>
      </p:sp>
      <p:sp>
        <p:nvSpPr>
          <p:cNvPr id="21" name="TextBox 20">
            <a:extLst>
              <a:ext uri="{FF2B5EF4-FFF2-40B4-BE49-F238E27FC236}">
                <a16:creationId xmlns:a16="http://schemas.microsoft.com/office/drawing/2014/main" id="{2BBBC2C2-C447-41FD-8FB0-1DD6D3B55143}"/>
              </a:ext>
            </a:extLst>
          </p:cNvPr>
          <p:cNvSpPr txBox="1"/>
          <p:nvPr/>
        </p:nvSpPr>
        <p:spPr>
          <a:xfrm>
            <a:off x="4767092" y="3271429"/>
            <a:ext cx="5385577" cy="369332"/>
          </a:xfrm>
          <a:prstGeom prst="rect">
            <a:avLst/>
          </a:prstGeom>
          <a:noFill/>
        </p:spPr>
        <p:txBody>
          <a:bodyPr wrap="none" rtlCol="0">
            <a:spAutoFit/>
          </a:bodyPr>
          <a:lstStyle/>
          <a:p>
            <a:r>
              <a:rPr lang="en-NZ" dirty="0">
                <a:solidFill>
                  <a:schemeClr val="bg1"/>
                </a:solidFill>
              </a:rPr>
              <a:t>Step 6: Convert the predicted “log(odds)” to probability</a:t>
            </a:r>
          </a:p>
        </p:txBody>
      </p:sp>
      <p:sp>
        <p:nvSpPr>
          <p:cNvPr id="22" name="TextBox 21">
            <a:extLst>
              <a:ext uri="{FF2B5EF4-FFF2-40B4-BE49-F238E27FC236}">
                <a16:creationId xmlns:a16="http://schemas.microsoft.com/office/drawing/2014/main" id="{722BAEF3-77ED-44E7-86D5-D4733C724951}"/>
              </a:ext>
            </a:extLst>
          </p:cNvPr>
          <p:cNvSpPr txBox="1"/>
          <p:nvPr/>
        </p:nvSpPr>
        <p:spPr>
          <a:xfrm>
            <a:off x="5288279" y="3696247"/>
            <a:ext cx="3334824" cy="369332"/>
          </a:xfrm>
          <a:prstGeom prst="rect">
            <a:avLst/>
          </a:prstGeom>
          <a:noFill/>
        </p:spPr>
        <p:txBody>
          <a:bodyPr wrap="none" rtlCol="0">
            <a:spAutoFit/>
          </a:bodyPr>
          <a:lstStyle/>
          <a:p>
            <a:r>
              <a:rPr lang="en-NZ" dirty="0">
                <a:solidFill>
                  <a:schemeClr val="bg1"/>
                </a:solidFill>
              </a:rPr>
              <a:t>For example, for the </a:t>
            </a:r>
            <a:r>
              <a:rPr lang="en-NZ" dirty="0">
                <a:solidFill>
                  <a:srgbClr val="FF0000"/>
                </a:solidFill>
                <a:highlight>
                  <a:srgbClr val="FFFF00"/>
                </a:highlight>
              </a:rPr>
              <a:t>first sample</a:t>
            </a:r>
            <a:r>
              <a:rPr lang="en-NZ" dirty="0">
                <a:solidFill>
                  <a:schemeClr val="bg1"/>
                </a:solidFill>
              </a:rPr>
              <a:t>, </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0E309ED-8E14-46D8-8616-9600076C0162}"/>
                  </a:ext>
                </a:extLst>
              </p:cNvPr>
              <p:cNvSpPr txBox="1"/>
              <p:nvPr/>
            </p:nvSpPr>
            <p:spPr>
              <a:xfrm>
                <a:off x="5831200" y="4042987"/>
                <a:ext cx="6096000" cy="524182"/>
              </a:xfrm>
              <a:prstGeom prst="rect">
                <a:avLst/>
              </a:prstGeom>
              <a:noFill/>
            </p:spPr>
            <p:txBody>
              <a:bodyPr wrap="square">
                <a:spAutoFit/>
              </a:bodyPr>
              <a:lstStyle/>
              <a:p>
                <a:r>
                  <a:rPr lang="en-NZ" dirty="0">
                    <a:solidFill>
                      <a:schemeClr val="bg1"/>
                    </a:solidFill>
                  </a:rPr>
                  <a:t>We can convert log(odds) to probability as </a:t>
                </a:r>
                <a14:m>
                  <m:oMath xmlns:m="http://schemas.openxmlformats.org/officeDocument/2006/math">
                    <m:f>
                      <m:fPr>
                        <m:ctrlPr>
                          <a:rPr lang="en-NZ" i="1" smtClean="0">
                            <a:solidFill>
                              <a:schemeClr val="bg1"/>
                            </a:solidFill>
                            <a:latin typeface="Cambria Math" panose="02040503050406030204" pitchFamily="18" charset="0"/>
                          </a:rPr>
                        </m:ctrlPr>
                      </m:fPr>
                      <m:num>
                        <m:sSup>
                          <m:sSupPr>
                            <m:ctrlPr>
                              <a:rPr lang="en-NZ" i="1">
                                <a:solidFill>
                                  <a:schemeClr val="bg1"/>
                                </a:solidFill>
                                <a:latin typeface="Cambria Math" panose="02040503050406030204" pitchFamily="18" charset="0"/>
                              </a:rPr>
                            </m:ctrlPr>
                          </m:sSupPr>
                          <m:e>
                            <m:r>
                              <a:rPr lang="en-NZ" i="1">
                                <a:solidFill>
                                  <a:schemeClr val="bg1"/>
                                </a:solidFill>
                                <a:latin typeface="Cambria Math" panose="02040503050406030204" pitchFamily="18" charset="0"/>
                              </a:rPr>
                              <m:t>𝑒</m:t>
                            </m:r>
                          </m:e>
                          <m:sup>
                            <m:r>
                              <a:rPr lang="en-NZ" b="0" i="1" smtClean="0">
                                <a:solidFill>
                                  <a:schemeClr val="bg1"/>
                                </a:solidFill>
                                <a:latin typeface="Cambria Math" panose="02040503050406030204" pitchFamily="18" charset="0"/>
                              </a:rPr>
                              <m:t>1.8</m:t>
                            </m:r>
                          </m:sup>
                        </m:sSup>
                      </m:num>
                      <m:den>
                        <m:r>
                          <a:rPr lang="en-NZ" i="1">
                            <a:solidFill>
                              <a:schemeClr val="bg1"/>
                            </a:solidFill>
                            <a:latin typeface="Cambria Math" panose="02040503050406030204" pitchFamily="18" charset="0"/>
                          </a:rPr>
                          <m:t>1+</m:t>
                        </m:r>
                        <m:sSup>
                          <m:sSupPr>
                            <m:ctrlPr>
                              <a:rPr lang="en-NZ" i="1">
                                <a:solidFill>
                                  <a:schemeClr val="bg1"/>
                                </a:solidFill>
                                <a:latin typeface="Cambria Math" panose="02040503050406030204" pitchFamily="18" charset="0"/>
                              </a:rPr>
                            </m:ctrlPr>
                          </m:sSupPr>
                          <m:e>
                            <m:r>
                              <a:rPr lang="en-NZ" i="1">
                                <a:solidFill>
                                  <a:schemeClr val="bg1"/>
                                </a:solidFill>
                                <a:latin typeface="Cambria Math" panose="02040503050406030204" pitchFamily="18" charset="0"/>
                              </a:rPr>
                              <m:t>𝑒</m:t>
                            </m:r>
                          </m:e>
                          <m:sup>
                            <m:r>
                              <a:rPr lang="en-NZ" b="0" i="1" smtClean="0">
                                <a:solidFill>
                                  <a:schemeClr val="bg1"/>
                                </a:solidFill>
                                <a:latin typeface="Cambria Math" panose="02040503050406030204" pitchFamily="18" charset="0"/>
                              </a:rPr>
                              <m:t>1.8</m:t>
                            </m:r>
                          </m:sup>
                        </m:sSup>
                      </m:den>
                    </m:f>
                    <m:r>
                      <a:rPr lang="en-NZ" b="0" i="1" smtClean="0">
                        <a:solidFill>
                          <a:schemeClr val="bg1"/>
                        </a:solidFill>
                        <a:latin typeface="Cambria Math" panose="02040503050406030204" pitchFamily="18" charset="0"/>
                      </a:rPr>
                      <m:t>=0.9</m:t>
                    </m:r>
                  </m:oMath>
                </a14:m>
                <a:endParaRPr lang="en-NZ" dirty="0">
                  <a:solidFill>
                    <a:schemeClr val="bg1"/>
                  </a:solidFill>
                </a:endParaRPr>
              </a:p>
            </p:txBody>
          </p:sp>
        </mc:Choice>
        <mc:Fallback xmlns="">
          <p:sp>
            <p:nvSpPr>
              <p:cNvPr id="23" name="TextBox 22">
                <a:extLst>
                  <a:ext uri="{FF2B5EF4-FFF2-40B4-BE49-F238E27FC236}">
                    <a16:creationId xmlns:a16="http://schemas.microsoft.com/office/drawing/2014/main" id="{F0E309ED-8E14-46D8-8616-9600076C0162}"/>
                  </a:ext>
                </a:extLst>
              </p:cNvPr>
              <p:cNvSpPr txBox="1">
                <a:spLocks noRot="1" noChangeAspect="1" noMove="1" noResize="1" noEditPoints="1" noAdjustHandles="1" noChangeArrowheads="1" noChangeShapeType="1" noTextEdit="1"/>
              </p:cNvSpPr>
              <p:nvPr/>
            </p:nvSpPr>
            <p:spPr>
              <a:xfrm>
                <a:off x="5831200" y="4042987"/>
                <a:ext cx="6096000" cy="524182"/>
              </a:xfrm>
              <a:prstGeom prst="rect">
                <a:avLst/>
              </a:prstGeom>
              <a:blipFill>
                <a:blip r:embed="rId4"/>
                <a:stretch>
                  <a:fillRect l="-900" b="-6977"/>
                </a:stretch>
              </a:blipFill>
            </p:spPr>
            <p:txBody>
              <a:bodyPr/>
              <a:lstStyle/>
              <a:p>
                <a:r>
                  <a:rPr lang="en-NZ">
                    <a:noFill/>
                  </a:rPr>
                  <a:t> </a:t>
                </a:r>
              </a:p>
            </p:txBody>
          </p:sp>
        </mc:Fallback>
      </mc:AlternateContent>
    </p:spTree>
    <p:extLst>
      <p:ext uri="{BB962C8B-B14F-4D97-AF65-F5344CB8AC3E}">
        <p14:creationId xmlns:p14="http://schemas.microsoft.com/office/powerpoint/2010/main" val="923709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264909" y="10870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4767092" y="717673"/>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11" name="TextBox 10">
            <a:extLst>
              <a:ext uri="{FF2B5EF4-FFF2-40B4-BE49-F238E27FC236}">
                <a16:creationId xmlns:a16="http://schemas.microsoft.com/office/drawing/2014/main" id="{7E653258-579C-4F01-BE8D-92F0D3E08FDB}"/>
              </a:ext>
            </a:extLst>
          </p:cNvPr>
          <p:cNvSpPr txBox="1"/>
          <p:nvPr/>
        </p:nvSpPr>
        <p:spPr>
          <a:xfrm>
            <a:off x="4990249" y="1097423"/>
            <a:ext cx="2441053" cy="369332"/>
          </a:xfrm>
          <a:prstGeom prst="rect">
            <a:avLst/>
          </a:prstGeom>
          <a:noFill/>
        </p:spPr>
        <p:txBody>
          <a:bodyPr wrap="none" rtlCol="0">
            <a:spAutoFit/>
          </a:bodyPr>
          <a:lstStyle/>
          <a:p>
            <a:r>
              <a:rPr lang="en-NZ" dirty="0">
                <a:solidFill>
                  <a:schemeClr val="bg1"/>
                </a:solidFill>
              </a:rPr>
              <a:t>The first/original leaf is  </a:t>
            </a:r>
          </a:p>
        </p:txBody>
      </p:sp>
      <p:sp>
        <p:nvSpPr>
          <p:cNvPr id="12" name="Rectangle 11">
            <a:extLst>
              <a:ext uri="{FF2B5EF4-FFF2-40B4-BE49-F238E27FC236}">
                <a16:creationId xmlns:a16="http://schemas.microsoft.com/office/drawing/2014/main" id="{86C55C16-C492-4E6E-BED7-C31CD0A49DDF}"/>
              </a:ext>
            </a:extLst>
          </p:cNvPr>
          <p:cNvSpPr/>
          <p:nvPr/>
        </p:nvSpPr>
        <p:spPr>
          <a:xfrm>
            <a:off x="7540954" y="1142751"/>
            <a:ext cx="1890666"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Log(odds) = 0.69</a:t>
            </a:r>
          </a:p>
        </p:txBody>
      </p:sp>
      <p:sp>
        <p:nvSpPr>
          <p:cNvPr id="8" name="TextBox 7">
            <a:extLst>
              <a:ext uri="{FF2B5EF4-FFF2-40B4-BE49-F238E27FC236}">
                <a16:creationId xmlns:a16="http://schemas.microsoft.com/office/drawing/2014/main" id="{6449AE94-7710-446D-97C3-326A5D4BE3FC}"/>
              </a:ext>
            </a:extLst>
          </p:cNvPr>
          <p:cNvSpPr txBox="1"/>
          <p:nvPr/>
        </p:nvSpPr>
        <p:spPr>
          <a:xfrm>
            <a:off x="4767092" y="1475464"/>
            <a:ext cx="5899051" cy="369332"/>
          </a:xfrm>
          <a:prstGeom prst="rect">
            <a:avLst/>
          </a:prstGeom>
          <a:noFill/>
        </p:spPr>
        <p:txBody>
          <a:bodyPr wrap="none" rtlCol="0">
            <a:spAutoFit/>
          </a:bodyPr>
          <a:lstStyle/>
          <a:p>
            <a:r>
              <a:rPr lang="en-NZ" dirty="0">
                <a:solidFill>
                  <a:schemeClr val="bg1"/>
                </a:solidFill>
              </a:rPr>
              <a:t>Step 2: Create “probability” and use it to do the classification</a:t>
            </a:r>
          </a:p>
        </p:txBody>
      </p:sp>
      <p:sp>
        <p:nvSpPr>
          <p:cNvPr id="15" name="TextBox 14">
            <a:extLst>
              <a:ext uri="{FF2B5EF4-FFF2-40B4-BE49-F238E27FC236}">
                <a16:creationId xmlns:a16="http://schemas.microsoft.com/office/drawing/2014/main" id="{F3A1DA15-8FE2-41CA-B0C9-E7E6EA2E3FF5}"/>
              </a:ext>
            </a:extLst>
          </p:cNvPr>
          <p:cNvSpPr txBox="1"/>
          <p:nvPr/>
        </p:nvSpPr>
        <p:spPr>
          <a:xfrm>
            <a:off x="5051209" y="1809885"/>
            <a:ext cx="6096000" cy="369332"/>
          </a:xfrm>
          <a:prstGeom prst="rect">
            <a:avLst/>
          </a:prstGeom>
          <a:noFill/>
        </p:spPr>
        <p:txBody>
          <a:bodyPr wrap="square">
            <a:spAutoFit/>
          </a:bodyPr>
          <a:lstStyle/>
          <a:p>
            <a:r>
              <a:rPr lang="en-NZ" dirty="0">
                <a:solidFill>
                  <a:schemeClr val="bg1"/>
                </a:solidFill>
              </a:rPr>
              <a:t>We got </a:t>
            </a:r>
            <a:r>
              <a:rPr lang="en-NZ" dirty="0">
                <a:highlight>
                  <a:srgbClr val="FFFF00"/>
                </a:highlight>
              </a:rPr>
              <a:t>0.67</a:t>
            </a:r>
            <a:r>
              <a:rPr lang="en-NZ" dirty="0"/>
              <a:t> </a:t>
            </a:r>
            <a:r>
              <a:rPr lang="en-NZ" dirty="0">
                <a:solidFill>
                  <a:schemeClr val="bg1"/>
                </a:solidFill>
              </a:rPr>
              <a:t>as the predicted probability of “loving Troll2”</a:t>
            </a:r>
            <a:endParaRPr lang="en-NZ" dirty="0"/>
          </a:p>
        </p:txBody>
      </p:sp>
      <p:sp>
        <p:nvSpPr>
          <p:cNvPr id="9" name="TextBox 8">
            <a:extLst>
              <a:ext uri="{FF2B5EF4-FFF2-40B4-BE49-F238E27FC236}">
                <a16:creationId xmlns:a16="http://schemas.microsoft.com/office/drawing/2014/main" id="{E5220A3F-82DA-4549-9920-36A94F4A59CF}"/>
              </a:ext>
            </a:extLst>
          </p:cNvPr>
          <p:cNvSpPr txBox="1"/>
          <p:nvPr/>
        </p:nvSpPr>
        <p:spPr>
          <a:xfrm>
            <a:off x="4777071" y="2179217"/>
            <a:ext cx="2556854" cy="369332"/>
          </a:xfrm>
          <a:prstGeom prst="rect">
            <a:avLst/>
          </a:prstGeom>
          <a:noFill/>
        </p:spPr>
        <p:txBody>
          <a:bodyPr wrap="none" rtlCol="0">
            <a:spAutoFit/>
          </a:bodyPr>
          <a:lstStyle/>
          <a:p>
            <a:r>
              <a:rPr lang="en-NZ" dirty="0">
                <a:solidFill>
                  <a:schemeClr val="bg1"/>
                </a:solidFill>
              </a:rPr>
              <a:t>Step 3: calculate Residual</a:t>
            </a:r>
          </a:p>
        </p:txBody>
      </p:sp>
      <p:pic>
        <p:nvPicPr>
          <p:cNvPr id="18" name="Picture 17">
            <a:extLst>
              <a:ext uri="{FF2B5EF4-FFF2-40B4-BE49-F238E27FC236}">
                <a16:creationId xmlns:a16="http://schemas.microsoft.com/office/drawing/2014/main" id="{426F2135-EEF1-4521-8E38-504AE425B03E}"/>
              </a:ext>
            </a:extLst>
          </p:cNvPr>
          <p:cNvPicPr>
            <a:picLocks noChangeAspect="1"/>
          </p:cNvPicPr>
          <p:nvPr/>
        </p:nvPicPr>
        <p:blipFill>
          <a:blip r:embed="rId3"/>
          <a:stretch>
            <a:fillRect/>
          </a:stretch>
        </p:blipFill>
        <p:spPr>
          <a:xfrm>
            <a:off x="2673917" y="1087005"/>
            <a:ext cx="612725" cy="2428067"/>
          </a:xfrm>
          <a:prstGeom prst="rect">
            <a:avLst/>
          </a:prstGeom>
        </p:spPr>
      </p:pic>
      <p:sp>
        <p:nvSpPr>
          <p:cNvPr id="17" name="TextBox 16">
            <a:extLst>
              <a:ext uri="{FF2B5EF4-FFF2-40B4-BE49-F238E27FC236}">
                <a16:creationId xmlns:a16="http://schemas.microsoft.com/office/drawing/2014/main" id="{BE415FC3-5F56-4094-8CF7-89CF02527440}"/>
              </a:ext>
            </a:extLst>
          </p:cNvPr>
          <p:cNvSpPr txBox="1"/>
          <p:nvPr/>
        </p:nvSpPr>
        <p:spPr>
          <a:xfrm>
            <a:off x="4767092" y="2513638"/>
            <a:ext cx="5003421" cy="369332"/>
          </a:xfrm>
          <a:prstGeom prst="rect">
            <a:avLst/>
          </a:prstGeom>
          <a:noFill/>
        </p:spPr>
        <p:txBody>
          <a:bodyPr wrap="none" rtlCol="0">
            <a:spAutoFit/>
          </a:bodyPr>
          <a:lstStyle/>
          <a:p>
            <a:r>
              <a:rPr lang="en-NZ" dirty="0">
                <a:solidFill>
                  <a:schemeClr val="bg1"/>
                </a:solidFill>
              </a:rPr>
              <a:t>Step 4: Build the first tree and predict the Residuals</a:t>
            </a:r>
            <a:endParaRPr lang="en-NZ" dirty="0">
              <a:solidFill>
                <a:schemeClr val="bg1"/>
              </a:solidFill>
              <a:highlight>
                <a:srgbClr val="808000"/>
              </a:highlight>
            </a:endParaRPr>
          </a:p>
        </p:txBody>
      </p:sp>
      <p:graphicFrame>
        <p:nvGraphicFramePr>
          <p:cNvPr id="33" name="Table 33">
            <a:extLst>
              <a:ext uri="{FF2B5EF4-FFF2-40B4-BE49-F238E27FC236}">
                <a16:creationId xmlns:a16="http://schemas.microsoft.com/office/drawing/2014/main" id="{F3EB7071-B34B-420F-BFA1-7DC4AC3B8B4B}"/>
              </a:ext>
            </a:extLst>
          </p:cNvPr>
          <p:cNvGraphicFramePr>
            <a:graphicFrameLocks noGrp="1"/>
          </p:cNvGraphicFramePr>
          <p:nvPr/>
        </p:nvGraphicFramePr>
        <p:xfrm>
          <a:off x="2688046" y="1087005"/>
          <a:ext cx="751569" cy="2428064"/>
        </p:xfrm>
        <a:graphic>
          <a:graphicData uri="http://schemas.openxmlformats.org/drawingml/2006/table">
            <a:tbl>
              <a:tblPr firstRow="1" bandRow="1">
                <a:tableStyleId>{5C22544A-7EE6-4342-B048-85BDC9FD1C3A}</a:tableStyleId>
              </a:tblPr>
              <a:tblGrid>
                <a:gridCol w="751569">
                  <a:extLst>
                    <a:ext uri="{9D8B030D-6E8A-4147-A177-3AD203B41FA5}">
                      <a16:colId xmlns:a16="http://schemas.microsoft.com/office/drawing/2014/main" val="1829017562"/>
                    </a:ext>
                  </a:extLst>
                </a:gridCol>
              </a:tblGrid>
              <a:tr h="406112">
                <a:tc>
                  <a:txBody>
                    <a:bodyPr/>
                    <a:lstStyle/>
                    <a:p>
                      <a:r>
                        <a:rPr lang="en-NZ" sz="900" dirty="0"/>
                        <a:t>First prediction</a:t>
                      </a:r>
                    </a:p>
                  </a:txBody>
                  <a:tcPr/>
                </a:tc>
                <a:extLst>
                  <a:ext uri="{0D108BD9-81ED-4DB2-BD59-A6C34878D82A}">
                    <a16:rowId xmlns:a16="http://schemas.microsoft.com/office/drawing/2014/main" val="4280725398"/>
                  </a:ext>
                </a:extLst>
              </a:tr>
              <a:tr h="2021952">
                <a:tc>
                  <a:txBody>
                    <a:bodyPr/>
                    <a:lstStyle/>
                    <a:p>
                      <a:pPr algn="ctr"/>
                      <a:endParaRPr lang="en-NZ" sz="1100" dirty="0"/>
                    </a:p>
                    <a:p>
                      <a:pPr algn="ctr"/>
                      <a:endParaRPr lang="en-NZ" sz="1100" dirty="0"/>
                    </a:p>
                    <a:p>
                      <a:pPr algn="ctr"/>
                      <a:endParaRPr lang="en-NZ" sz="1100" dirty="0"/>
                    </a:p>
                    <a:p>
                      <a:pPr algn="ctr"/>
                      <a:endParaRPr lang="en-NZ" sz="1100" dirty="0"/>
                    </a:p>
                    <a:p>
                      <a:pPr algn="ctr"/>
                      <a:r>
                        <a:rPr lang="en-NZ" sz="1100" dirty="0"/>
                        <a:t>0.67</a:t>
                      </a:r>
                    </a:p>
                  </a:txBody>
                  <a:tcPr/>
                </a:tc>
                <a:extLst>
                  <a:ext uri="{0D108BD9-81ED-4DB2-BD59-A6C34878D82A}">
                    <a16:rowId xmlns:a16="http://schemas.microsoft.com/office/drawing/2014/main" val="3560539768"/>
                  </a:ext>
                </a:extLst>
              </a:tr>
            </a:tbl>
          </a:graphicData>
        </a:graphic>
      </p:graphicFrame>
      <p:graphicFrame>
        <p:nvGraphicFramePr>
          <p:cNvPr id="35" name="Table 33">
            <a:extLst>
              <a:ext uri="{FF2B5EF4-FFF2-40B4-BE49-F238E27FC236}">
                <a16:creationId xmlns:a16="http://schemas.microsoft.com/office/drawing/2014/main" id="{FBE4AE31-B151-4F9D-89B6-E966254336F9}"/>
              </a:ext>
            </a:extLst>
          </p:cNvPr>
          <p:cNvGraphicFramePr>
            <a:graphicFrameLocks noGrp="1"/>
          </p:cNvGraphicFramePr>
          <p:nvPr/>
        </p:nvGraphicFramePr>
        <p:xfrm>
          <a:off x="3449594" y="1087005"/>
          <a:ext cx="916218" cy="2428064"/>
        </p:xfrm>
        <a:graphic>
          <a:graphicData uri="http://schemas.openxmlformats.org/drawingml/2006/table">
            <a:tbl>
              <a:tblPr firstRow="1" bandRow="1">
                <a:tableStyleId>{5C22544A-7EE6-4342-B048-85BDC9FD1C3A}</a:tableStyleId>
              </a:tblPr>
              <a:tblGrid>
                <a:gridCol w="916218">
                  <a:extLst>
                    <a:ext uri="{9D8B030D-6E8A-4147-A177-3AD203B41FA5}">
                      <a16:colId xmlns:a16="http://schemas.microsoft.com/office/drawing/2014/main" val="1829017562"/>
                    </a:ext>
                  </a:extLst>
                </a:gridCol>
              </a:tblGrid>
              <a:tr h="406112">
                <a:tc>
                  <a:txBody>
                    <a:bodyPr/>
                    <a:lstStyle/>
                    <a:p>
                      <a:r>
                        <a:rPr lang="en-NZ" sz="900" dirty="0"/>
                        <a:t>Update prediction 1</a:t>
                      </a:r>
                    </a:p>
                  </a:txBody>
                  <a:tcPr/>
                </a:tc>
                <a:extLst>
                  <a:ext uri="{0D108BD9-81ED-4DB2-BD59-A6C34878D82A}">
                    <a16:rowId xmlns:a16="http://schemas.microsoft.com/office/drawing/2014/main" val="4280725398"/>
                  </a:ext>
                </a:extLst>
              </a:tr>
              <a:tr h="336992">
                <a:tc>
                  <a:txBody>
                    <a:bodyPr/>
                    <a:lstStyle/>
                    <a:p>
                      <a:r>
                        <a:rPr lang="en-NZ" sz="1100" dirty="0">
                          <a:solidFill>
                            <a:srgbClr val="FF0000"/>
                          </a:solidFill>
                        </a:rPr>
                        <a:t>0.9</a:t>
                      </a:r>
                    </a:p>
                  </a:txBody>
                  <a:tcPr/>
                </a:tc>
                <a:extLst>
                  <a:ext uri="{0D108BD9-81ED-4DB2-BD59-A6C34878D82A}">
                    <a16:rowId xmlns:a16="http://schemas.microsoft.com/office/drawing/2014/main" val="3560539768"/>
                  </a:ext>
                </a:extLst>
              </a:tr>
              <a:tr h="336992">
                <a:tc>
                  <a:txBody>
                    <a:bodyPr/>
                    <a:lstStyle/>
                    <a:p>
                      <a:endParaRPr lang="en-NZ" sz="1100" dirty="0"/>
                    </a:p>
                  </a:txBody>
                  <a:tcPr/>
                </a:tc>
                <a:extLst>
                  <a:ext uri="{0D108BD9-81ED-4DB2-BD59-A6C34878D82A}">
                    <a16:rowId xmlns:a16="http://schemas.microsoft.com/office/drawing/2014/main" val="1247389171"/>
                  </a:ext>
                </a:extLst>
              </a:tr>
              <a:tr h="336992">
                <a:tc>
                  <a:txBody>
                    <a:bodyPr/>
                    <a:lstStyle/>
                    <a:p>
                      <a:endParaRPr lang="en-NZ" sz="1100" dirty="0"/>
                    </a:p>
                  </a:txBody>
                  <a:tcPr/>
                </a:tc>
                <a:extLst>
                  <a:ext uri="{0D108BD9-81ED-4DB2-BD59-A6C34878D82A}">
                    <a16:rowId xmlns:a16="http://schemas.microsoft.com/office/drawing/2014/main" val="3938714085"/>
                  </a:ext>
                </a:extLst>
              </a:tr>
              <a:tr h="336992">
                <a:tc>
                  <a:txBody>
                    <a:bodyPr/>
                    <a:lstStyle/>
                    <a:p>
                      <a:endParaRPr lang="en-NZ" sz="1100" dirty="0"/>
                    </a:p>
                  </a:txBody>
                  <a:tcPr/>
                </a:tc>
                <a:extLst>
                  <a:ext uri="{0D108BD9-81ED-4DB2-BD59-A6C34878D82A}">
                    <a16:rowId xmlns:a16="http://schemas.microsoft.com/office/drawing/2014/main" val="454065091"/>
                  </a:ext>
                </a:extLst>
              </a:tr>
              <a:tr h="336992">
                <a:tc>
                  <a:txBody>
                    <a:bodyPr/>
                    <a:lstStyle/>
                    <a:p>
                      <a:endParaRPr lang="en-NZ" sz="1100" dirty="0"/>
                    </a:p>
                  </a:txBody>
                  <a:tcPr/>
                </a:tc>
                <a:extLst>
                  <a:ext uri="{0D108BD9-81ED-4DB2-BD59-A6C34878D82A}">
                    <a16:rowId xmlns:a16="http://schemas.microsoft.com/office/drawing/2014/main" val="3705624553"/>
                  </a:ext>
                </a:extLst>
              </a:tr>
              <a:tr h="336992">
                <a:tc>
                  <a:txBody>
                    <a:bodyPr/>
                    <a:lstStyle/>
                    <a:p>
                      <a:endParaRPr lang="en-NZ" sz="1100" dirty="0"/>
                    </a:p>
                  </a:txBody>
                  <a:tcPr/>
                </a:tc>
                <a:extLst>
                  <a:ext uri="{0D108BD9-81ED-4DB2-BD59-A6C34878D82A}">
                    <a16:rowId xmlns:a16="http://schemas.microsoft.com/office/drawing/2014/main" val="1273444058"/>
                  </a:ext>
                </a:extLst>
              </a:tr>
            </a:tbl>
          </a:graphicData>
        </a:graphic>
      </p:graphicFrame>
      <p:sp>
        <p:nvSpPr>
          <p:cNvPr id="20" name="TextBox 19">
            <a:extLst>
              <a:ext uri="{FF2B5EF4-FFF2-40B4-BE49-F238E27FC236}">
                <a16:creationId xmlns:a16="http://schemas.microsoft.com/office/drawing/2014/main" id="{BA9A350A-C70A-44F3-9078-F00BAC3DFBDA}"/>
              </a:ext>
            </a:extLst>
          </p:cNvPr>
          <p:cNvSpPr txBox="1"/>
          <p:nvPr/>
        </p:nvSpPr>
        <p:spPr>
          <a:xfrm>
            <a:off x="4767092" y="2882970"/>
            <a:ext cx="7005251" cy="369332"/>
          </a:xfrm>
          <a:prstGeom prst="rect">
            <a:avLst/>
          </a:prstGeom>
          <a:noFill/>
        </p:spPr>
        <p:txBody>
          <a:bodyPr wrap="none" rtlCol="0">
            <a:spAutoFit/>
          </a:bodyPr>
          <a:lstStyle/>
          <a:p>
            <a:r>
              <a:rPr lang="en-NZ" dirty="0">
                <a:solidFill>
                  <a:schemeClr val="bg1"/>
                </a:solidFill>
              </a:rPr>
              <a:t>Step 5: Combine the tree and the first/original leaf to predict “log(odds)”</a:t>
            </a:r>
          </a:p>
        </p:txBody>
      </p:sp>
      <p:sp>
        <p:nvSpPr>
          <p:cNvPr id="21" name="TextBox 20">
            <a:extLst>
              <a:ext uri="{FF2B5EF4-FFF2-40B4-BE49-F238E27FC236}">
                <a16:creationId xmlns:a16="http://schemas.microsoft.com/office/drawing/2014/main" id="{2BBBC2C2-C447-41FD-8FB0-1DD6D3B55143}"/>
              </a:ext>
            </a:extLst>
          </p:cNvPr>
          <p:cNvSpPr txBox="1"/>
          <p:nvPr/>
        </p:nvSpPr>
        <p:spPr>
          <a:xfrm>
            <a:off x="4767092" y="3271429"/>
            <a:ext cx="5385577" cy="369332"/>
          </a:xfrm>
          <a:prstGeom prst="rect">
            <a:avLst/>
          </a:prstGeom>
          <a:noFill/>
        </p:spPr>
        <p:txBody>
          <a:bodyPr wrap="none" rtlCol="0">
            <a:spAutoFit/>
          </a:bodyPr>
          <a:lstStyle/>
          <a:p>
            <a:r>
              <a:rPr lang="en-NZ" dirty="0">
                <a:solidFill>
                  <a:schemeClr val="bg1"/>
                </a:solidFill>
              </a:rPr>
              <a:t>Step 6: Convert the predicted “log(odds)” to probability</a:t>
            </a:r>
          </a:p>
        </p:txBody>
      </p:sp>
      <p:sp>
        <p:nvSpPr>
          <p:cNvPr id="22" name="TextBox 21">
            <a:extLst>
              <a:ext uri="{FF2B5EF4-FFF2-40B4-BE49-F238E27FC236}">
                <a16:creationId xmlns:a16="http://schemas.microsoft.com/office/drawing/2014/main" id="{722BAEF3-77ED-44E7-86D5-D4733C724951}"/>
              </a:ext>
            </a:extLst>
          </p:cNvPr>
          <p:cNvSpPr txBox="1"/>
          <p:nvPr/>
        </p:nvSpPr>
        <p:spPr>
          <a:xfrm>
            <a:off x="5288279" y="3696247"/>
            <a:ext cx="3334824" cy="369332"/>
          </a:xfrm>
          <a:prstGeom prst="rect">
            <a:avLst/>
          </a:prstGeom>
          <a:noFill/>
        </p:spPr>
        <p:txBody>
          <a:bodyPr wrap="none" rtlCol="0">
            <a:spAutoFit/>
          </a:bodyPr>
          <a:lstStyle/>
          <a:p>
            <a:r>
              <a:rPr lang="en-NZ" dirty="0">
                <a:solidFill>
                  <a:schemeClr val="bg1"/>
                </a:solidFill>
              </a:rPr>
              <a:t>For example, for the </a:t>
            </a:r>
            <a:r>
              <a:rPr lang="en-NZ" dirty="0">
                <a:solidFill>
                  <a:srgbClr val="FF0000"/>
                </a:solidFill>
                <a:highlight>
                  <a:srgbClr val="FFFF00"/>
                </a:highlight>
              </a:rPr>
              <a:t>first sample</a:t>
            </a:r>
            <a:r>
              <a:rPr lang="en-NZ" dirty="0">
                <a:solidFill>
                  <a:schemeClr val="bg1"/>
                </a:solidFill>
              </a:rPr>
              <a:t>, </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0E309ED-8E14-46D8-8616-9600076C0162}"/>
                  </a:ext>
                </a:extLst>
              </p:cNvPr>
              <p:cNvSpPr txBox="1"/>
              <p:nvPr/>
            </p:nvSpPr>
            <p:spPr>
              <a:xfrm>
                <a:off x="5831200" y="4042987"/>
                <a:ext cx="6096000" cy="524182"/>
              </a:xfrm>
              <a:prstGeom prst="rect">
                <a:avLst/>
              </a:prstGeom>
              <a:noFill/>
            </p:spPr>
            <p:txBody>
              <a:bodyPr wrap="square">
                <a:spAutoFit/>
              </a:bodyPr>
              <a:lstStyle/>
              <a:p>
                <a:r>
                  <a:rPr lang="en-NZ" dirty="0">
                    <a:solidFill>
                      <a:schemeClr val="bg1"/>
                    </a:solidFill>
                  </a:rPr>
                  <a:t>We can convert log(odds) to probability as </a:t>
                </a:r>
                <a14:m>
                  <m:oMath xmlns:m="http://schemas.openxmlformats.org/officeDocument/2006/math">
                    <m:f>
                      <m:fPr>
                        <m:ctrlPr>
                          <a:rPr lang="en-NZ" i="1" smtClean="0">
                            <a:solidFill>
                              <a:schemeClr val="bg1"/>
                            </a:solidFill>
                            <a:latin typeface="Cambria Math" panose="02040503050406030204" pitchFamily="18" charset="0"/>
                          </a:rPr>
                        </m:ctrlPr>
                      </m:fPr>
                      <m:num>
                        <m:sSup>
                          <m:sSupPr>
                            <m:ctrlPr>
                              <a:rPr lang="en-NZ" i="1">
                                <a:solidFill>
                                  <a:schemeClr val="bg1"/>
                                </a:solidFill>
                                <a:latin typeface="Cambria Math" panose="02040503050406030204" pitchFamily="18" charset="0"/>
                              </a:rPr>
                            </m:ctrlPr>
                          </m:sSupPr>
                          <m:e>
                            <m:r>
                              <a:rPr lang="en-NZ" i="1">
                                <a:solidFill>
                                  <a:schemeClr val="bg1"/>
                                </a:solidFill>
                                <a:latin typeface="Cambria Math" panose="02040503050406030204" pitchFamily="18" charset="0"/>
                              </a:rPr>
                              <m:t>𝑒</m:t>
                            </m:r>
                          </m:e>
                          <m:sup>
                            <m:r>
                              <a:rPr lang="en-NZ" b="0" i="1" smtClean="0">
                                <a:solidFill>
                                  <a:schemeClr val="bg1"/>
                                </a:solidFill>
                                <a:latin typeface="Cambria Math" panose="02040503050406030204" pitchFamily="18" charset="0"/>
                              </a:rPr>
                              <m:t>1.8</m:t>
                            </m:r>
                          </m:sup>
                        </m:sSup>
                      </m:num>
                      <m:den>
                        <m:r>
                          <a:rPr lang="en-NZ" i="1">
                            <a:solidFill>
                              <a:schemeClr val="bg1"/>
                            </a:solidFill>
                            <a:latin typeface="Cambria Math" panose="02040503050406030204" pitchFamily="18" charset="0"/>
                          </a:rPr>
                          <m:t>1+</m:t>
                        </m:r>
                        <m:sSup>
                          <m:sSupPr>
                            <m:ctrlPr>
                              <a:rPr lang="en-NZ" i="1">
                                <a:solidFill>
                                  <a:schemeClr val="bg1"/>
                                </a:solidFill>
                                <a:latin typeface="Cambria Math" panose="02040503050406030204" pitchFamily="18" charset="0"/>
                              </a:rPr>
                            </m:ctrlPr>
                          </m:sSupPr>
                          <m:e>
                            <m:r>
                              <a:rPr lang="en-NZ" i="1">
                                <a:solidFill>
                                  <a:schemeClr val="bg1"/>
                                </a:solidFill>
                                <a:latin typeface="Cambria Math" panose="02040503050406030204" pitchFamily="18" charset="0"/>
                              </a:rPr>
                              <m:t>𝑒</m:t>
                            </m:r>
                          </m:e>
                          <m:sup>
                            <m:r>
                              <a:rPr lang="en-NZ" b="0" i="1" smtClean="0">
                                <a:solidFill>
                                  <a:schemeClr val="bg1"/>
                                </a:solidFill>
                                <a:latin typeface="Cambria Math" panose="02040503050406030204" pitchFamily="18" charset="0"/>
                              </a:rPr>
                              <m:t>1.8</m:t>
                            </m:r>
                          </m:sup>
                        </m:sSup>
                      </m:den>
                    </m:f>
                    <m:r>
                      <a:rPr lang="en-NZ" b="0" i="1" smtClean="0">
                        <a:solidFill>
                          <a:schemeClr val="bg1"/>
                        </a:solidFill>
                        <a:latin typeface="Cambria Math" panose="02040503050406030204" pitchFamily="18" charset="0"/>
                      </a:rPr>
                      <m:t>=0.9</m:t>
                    </m:r>
                  </m:oMath>
                </a14:m>
                <a:endParaRPr lang="en-NZ" dirty="0">
                  <a:solidFill>
                    <a:schemeClr val="bg1"/>
                  </a:solidFill>
                </a:endParaRPr>
              </a:p>
            </p:txBody>
          </p:sp>
        </mc:Choice>
        <mc:Fallback xmlns="">
          <p:sp>
            <p:nvSpPr>
              <p:cNvPr id="23" name="TextBox 22">
                <a:extLst>
                  <a:ext uri="{FF2B5EF4-FFF2-40B4-BE49-F238E27FC236}">
                    <a16:creationId xmlns:a16="http://schemas.microsoft.com/office/drawing/2014/main" id="{F0E309ED-8E14-46D8-8616-9600076C0162}"/>
                  </a:ext>
                </a:extLst>
              </p:cNvPr>
              <p:cNvSpPr txBox="1">
                <a:spLocks noRot="1" noChangeAspect="1" noMove="1" noResize="1" noEditPoints="1" noAdjustHandles="1" noChangeArrowheads="1" noChangeShapeType="1" noTextEdit="1"/>
              </p:cNvSpPr>
              <p:nvPr/>
            </p:nvSpPr>
            <p:spPr>
              <a:xfrm>
                <a:off x="5831200" y="4042987"/>
                <a:ext cx="6096000" cy="524182"/>
              </a:xfrm>
              <a:prstGeom prst="rect">
                <a:avLst/>
              </a:prstGeom>
              <a:blipFill>
                <a:blip r:embed="rId4"/>
                <a:stretch>
                  <a:fillRect l="-900" b="-6977"/>
                </a:stretch>
              </a:blipFill>
            </p:spPr>
            <p:txBody>
              <a:bodyPr/>
              <a:lstStyle/>
              <a:p>
                <a:r>
                  <a:rPr lang="en-NZ">
                    <a:noFill/>
                  </a:rPr>
                  <a:t> </a:t>
                </a:r>
              </a:p>
            </p:txBody>
          </p:sp>
        </mc:Fallback>
      </mc:AlternateContent>
      <p:sp>
        <p:nvSpPr>
          <p:cNvPr id="5" name="TextBox 4">
            <a:extLst>
              <a:ext uri="{FF2B5EF4-FFF2-40B4-BE49-F238E27FC236}">
                <a16:creationId xmlns:a16="http://schemas.microsoft.com/office/drawing/2014/main" id="{C02CE048-331A-4212-8769-9FC5601A1C41}"/>
              </a:ext>
            </a:extLst>
          </p:cNvPr>
          <p:cNvSpPr txBox="1"/>
          <p:nvPr/>
        </p:nvSpPr>
        <p:spPr>
          <a:xfrm>
            <a:off x="3290355" y="1870922"/>
            <a:ext cx="1471748" cy="769441"/>
          </a:xfrm>
          <a:prstGeom prst="rect">
            <a:avLst/>
          </a:prstGeom>
          <a:solidFill>
            <a:srgbClr val="FF0000"/>
          </a:solidFill>
        </p:spPr>
        <p:txBody>
          <a:bodyPr wrap="square" rtlCol="0">
            <a:spAutoFit/>
          </a:bodyPr>
          <a:lstStyle/>
          <a:p>
            <a:r>
              <a:rPr lang="en-NZ" sz="1100" dirty="0">
                <a:solidFill>
                  <a:schemeClr val="bg1"/>
                </a:solidFill>
              </a:rPr>
              <a:t>The updated prediction (0.9) is clearly better than the original one (0.67)</a:t>
            </a:r>
          </a:p>
        </p:txBody>
      </p:sp>
    </p:spTree>
    <p:extLst>
      <p:ext uri="{BB962C8B-B14F-4D97-AF65-F5344CB8AC3E}">
        <p14:creationId xmlns:p14="http://schemas.microsoft.com/office/powerpoint/2010/main" val="22542757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264909" y="10870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4767092" y="717673"/>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11" name="TextBox 10">
            <a:extLst>
              <a:ext uri="{FF2B5EF4-FFF2-40B4-BE49-F238E27FC236}">
                <a16:creationId xmlns:a16="http://schemas.microsoft.com/office/drawing/2014/main" id="{7E653258-579C-4F01-BE8D-92F0D3E08FDB}"/>
              </a:ext>
            </a:extLst>
          </p:cNvPr>
          <p:cNvSpPr txBox="1"/>
          <p:nvPr/>
        </p:nvSpPr>
        <p:spPr>
          <a:xfrm>
            <a:off x="4990249" y="1097423"/>
            <a:ext cx="2441053" cy="369332"/>
          </a:xfrm>
          <a:prstGeom prst="rect">
            <a:avLst/>
          </a:prstGeom>
          <a:noFill/>
        </p:spPr>
        <p:txBody>
          <a:bodyPr wrap="none" rtlCol="0">
            <a:spAutoFit/>
          </a:bodyPr>
          <a:lstStyle/>
          <a:p>
            <a:r>
              <a:rPr lang="en-NZ" dirty="0">
                <a:solidFill>
                  <a:schemeClr val="bg1"/>
                </a:solidFill>
              </a:rPr>
              <a:t>The first/original leaf is  </a:t>
            </a:r>
          </a:p>
        </p:txBody>
      </p:sp>
      <p:sp>
        <p:nvSpPr>
          <p:cNvPr id="12" name="Rectangle 11">
            <a:extLst>
              <a:ext uri="{FF2B5EF4-FFF2-40B4-BE49-F238E27FC236}">
                <a16:creationId xmlns:a16="http://schemas.microsoft.com/office/drawing/2014/main" id="{86C55C16-C492-4E6E-BED7-C31CD0A49DDF}"/>
              </a:ext>
            </a:extLst>
          </p:cNvPr>
          <p:cNvSpPr/>
          <p:nvPr/>
        </p:nvSpPr>
        <p:spPr>
          <a:xfrm>
            <a:off x="7540954" y="1142751"/>
            <a:ext cx="1890666"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Log(odds) = 0.69</a:t>
            </a:r>
          </a:p>
        </p:txBody>
      </p:sp>
      <p:sp>
        <p:nvSpPr>
          <p:cNvPr id="8" name="TextBox 7">
            <a:extLst>
              <a:ext uri="{FF2B5EF4-FFF2-40B4-BE49-F238E27FC236}">
                <a16:creationId xmlns:a16="http://schemas.microsoft.com/office/drawing/2014/main" id="{6449AE94-7710-446D-97C3-326A5D4BE3FC}"/>
              </a:ext>
            </a:extLst>
          </p:cNvPr>
          <p:cNvSpPr txBox="1"/>
          <p:nvPr/>
        </p:nvSpPr>
        <p:spPr>
          <a:xfrm>
            <a:off x="4767092" y="1475464"/>
            <a:ext cx="5899051" cy="369332"/>
          </a:xfrm>
          <a:prstGeom prst="rect">
            <a:avLst/>
          </a:prstGeom>
          <a:noFill/>
        </p:spPr>
        <p:txBody>
          <a:bodyPr wrap="none" rtlCol="0">
            <a:spAutoFit/>
          </a:bodyPr>
          <a:lstStyle/>
          <a:p>
            <a:r>
              <a:rPr lang="en-NZ" dirty="0">
                <a:solidFill>
                  <a:schemeClr val="bg1"/>
                </a:solidFill>
              </a:rPr>
              <a:t>Step 2: Create “probability” and use it to do the classification</a:t>
            </a:r>
          </a:p>
        </p:txBody>
      </p:sp>
      <p:sp>
        <p:nvSpPr>
          <p:cNvPr id="15" name="TextBox 14">
            <a:extLst>
              <a:ext uri="{FF2B5EF4-FFF2-40B4-BE49-F238E27FC236}">
                <a16:creationId xmlns:a16="http://schemas.microsoft.com/office/drawing/2014/main" id="{F3A1DA15-8FE2-41CA-B0C9-E7E6EA2E3FF5}"/>
              </a:ext>
            </a:extLst>
          </p:cNvPr>
          <p:cNvSpPr txBox="1"/>
          <p:nvPr/>
        </p:nvSpPr>
        <p:spPr>
          <a:xfrm>
            <a:off x="5051209" y="1809885"/>
            <a:ext cx="6096000" cy="369332"/>
          </a:xfrm>
          <a:prstGeom prst="rect">
            <a:avLst/>
          </a:prstGeom>
          <a:noFill/>
        </p:spPr>
        <p:txBody>
          <a:bodyPr wrap="square">
            <a:spAutoFit/>
          </a:bodyPr>
          <a:lstStyle/>
          <a:p>
            <a:r>
              <a:rPr lang="en-NZ" dirty="0">
                <a:solidFill>
                  <a:schemeClr val="bg1"/>
                </a:solidFill>
              </a:rPr>
              <a:t>We got </a:t>
            </a:r>
            <a:r>
              <a:rPr lang="en-NZ" dirty="0">
                <a:highlight>
                  <a:srgbClr val="FFFF00"/>
                </a:highlight>
              </a:rPr>
              <a:t>0.67</a:t>
            </a:r>
            <a:r>
              <a:rPr lang="en-NZ" dirty="0"/>
              <a:t> </a:t>
            </a:r>
            <a:r>
              <a:rPr lang="en-NZ" dirty="0">
                <a:solidFill>
                  <a:schemeClr val="bg1"/>
                </a:solidFill>
              </a:rPr>
              <a:t>as the predicted probability of “loving Troll2”</a:t>
            </a:r>
            <a:endParaRPr lang="en-NZ" dirty="0"/>
          </a:p>
        </p:txBody>
      </p:sp>
      <p:sp>
        <p:nvSpPr>
          <p:cNvPr id="9" name="TextBox 8">
            <a:extLst>
              <a:ext uri="{FF2B5EF4-FFF2-40B4-BE49-F238E27FC236}">
                <a16:creationId xmlns:a16="http://schemas.microsoft.com/office/drawing/2014/main" id="{E5220A3F-82DA-4549-9920-36A94F4A59CF}"/>
              </a:ext>
            </a:extLst>
          </p:cNvPr>
          <p:cNvSpPr txBox="1"/>
          <p:nvPr/>
        </p:nvSpPr>
        <p:spPr>
          <a:xfrm>
            <a:off x="4777071" y="2179217"/>
            <a:ext cx="2556854" cy="369332"/>
          </a:xfrm>
          <a:prstGeom prst="rect">
            <a:avLst/>
          </a:prstGeom>
          <a:noFill/>
        </p:spPr>
        <p:txBody>
          <a:bodyPr wrap="none" rtlCol="0">
            <a:spAutoFit/>
          </a:bodyPr>
          <a:lstStyle/>
          <a:p>
            <a:r>
              <a:rPr lang="en-NZ" dirty="0">
                <a:solidFill>
                  <a:schemeClr val="bg1"/>
                </a:solidFill>
              </a:rPr>
              <a:t>Step 3: calculate Residual</a:t>
            </a:r>
          </a:p>
        </p:txBody>
      </p:sp>
      <p:pic>
        <p:nvPicPr>
          <p:cNvPr id="18" name="Picture 17">
            <a:extLst>
              <a:ext uri="{FF2B5EF4-FFF2-40B4-BE49-F238E27FC236}">
                <a16:creationId xmlns:a16="http://schemas.microsoft.com/office/drawing/2014/main" id="{426F2135-EEF1-4521-8E38-504AE425B03E}"/>
              </a:ext>
            </a:extLst>
          </p:cNvPr>
          <p:cNvPicPr>
            <a:picLocks noChangeAspect="1"/>
          </p:cNvPicPr>
          <p:nvPr/>
        </p:nvPicPr>
        <p:blipFill>
          <a:blip r:embed="rId3"/>
          <a:stretch>
            <a:fillRect/>
          </a:stretch>
        </p:blipFill>
        <p:spPr>
          <a:xfrm>
            <a:off x="2673917" y="1087005"/>
            <a:ext cx="612725" cy="2428067"/>
          </a:xfrm>
          <a:prstGeom prst="rect">
            <a:avLst/>
          </a:prstGeom>
        </p:spPr>
      </p:pic>
      <p:sp>
        <p:nvSpPr>
          <p:cNvPr id="17" name="TextBox 16">
            <a:extLst>
              <a:ext uri="{FF2B5EF4-FFF2-40B4-BE49-F238E27FC236}">
                <a16:creationId xmlns:a16="http://schemas.microsoft.com/office/drawing/2014/main" id="{BE415FC3-5F56-4094-8CF7-89CF02527440}"/>
              </a:ext>
            </a:extLst>
          </p:cNvPr>
          <p:cNvSpPr txBox="1"/>
          <p:nvPr/>
        </p:nvSpPr>
        <p:spPr>
          <a:xfrm>
            <a:off x="4767092" y="2513638"/>
            <a:ext cx="5003421" cy="369332"/>
          </a:xfrm>
          <a:prstGeom prst="rect">
            <a:avLst/>
          </a:prstGeom>
          <a:noFill/>
        </p:spPr>
        <p:txBody>
          <a:bodyPr wrap="none" rtlCol="0">
            <a:spAutoFit/>
          </a:bodyPr>
          <a:lstStyle/>
          <a:p>
            <a:r>
              <a:rPr lang="en-NZ" dirty="0">
                <a:solidFill>
                  <a:schemeClr val="bg1"/>
                </a:solidFill>
              </a:rPr>
              <a:t>Step 4: Build the first tree and predict the Residuals</a:t>
            </a:r>
            <a:endParaRPr lang="en-NZ" dirty="0">
              <a:solidFill>
                <a:schemeClr val="bg1"/>
              </a:solidFill>
              <a:highlight>
                <a:srgbClr val="808000"/>
              </a:highlight>
            </a:endParaRPr>
          </a:p>
        </p:txBody>
      </p:sp>
      <p:graphicFrame>
        <p:nvGraphicFramePr>
          <p:cNvPr id="33" name="Table 33">
            <a:extLst>
              <a:ext uri="{FF2B5EF4-FFF2-40B4-BE49-F238E27FC236}">
                <a16:creationId xmlns:a16="http://schemas.microsoft.com/office/drawing/2014/main" id="{F3EB7071-B34B-420F-BFA1-7DC4AC3B8B4B}"/>
              </a:ext>
            </a:extLst>
          </p:cNvPr>
          <p:cNvGraphicFramePr>
            <a:graphicFrameLocks noGrp="1"/>
          </p:cNvGraphicFramePr>
          <p:nvPr/>
        </p:nvGraphicFramePr>
        <p:xfrm>
          <a:off x="2688046" y="1087005"/>
          <a:ext cx="751569" cy="2428064"/>
        </p:xfrm>
        <a:graphic>
          <a:graphicData uri="http://schemas.openxmlformats.org/drawingml/2006/table">
            <a:tbl>
              <a:tblPr firstRow="1" bandRow="1">
                <a:tableStyleId>{5C22544A-7EE6-4342-B048-85BDC9FD1C3A}</a:tableStyleId>
              </a:tblPr>
              <a:tblGrid>
                <a:gridCol w="751569">
                  <a:extLst>
                    <a:ext uri="{9D8B030D-6E8A-4147-A177-3AD203B41FA5}">
                      <a16:colId xmlns:a16="http://schemas.microsoft.com/office/drawing/2014/main" val="1829017562"/>
                    </a:ext>
                  </a:extLst>
                </a:gridCol>
              </a:tblGrid>
              <a:tr h="406112">
                <a:tc>
                  <a:txBody>
                    <a:bodyPr/>
                    <a:lstStyle/>
                    <a:p>
                      <a:r>
                        <a:rPr lang="en-NZ" sz="900" dirty="0"/>
                        <a:t>First prediction</a:t>
                      </a:r>
                    </a:p>
                  </a:txBody>
                  <a:tcPr/>
                </a:tc>
                <a:extLst>
                  <a:ext uri="{0D108BD9-81ED-4DB2-BD59-A6C34878D82A}">
                    <a16:rowId xmlns:a16="http://schemas.microsoft.com/office/drawing/2014/main" val="4280725398"/>
                  </a:ext>
                </a:extLst>
              </a:tr>
              <a:tr h="2021952">
                <a:tc>
                  <a:txBody>
                    <a:bodyPr/>
                    <a:lstStyle/>
                    <a:p>
                      <a:pPr algn="ctr"/>
                      <a:endParaRPr lang="en-NZ" sz="1100" dirty="0"/>
                    </a:p>
                    <a:p>
                      <a:pPr algn="ctr"/>
                      <a:endParaRPr lang="en-NZ" sz="1100" dirty="0"/>
                    </a:p>
                    <a:p>
                      <a:pPr algn="ctr"/>
                      <a:endParaRPr lang="en-NZ" sz="1100" dirty="0"/>
                    </a:p>
                    <a:p>
                      <a:pPr algn="ctr"/>
                      <a:endParaRPr lang="en-NZ" sz="1100" dirty="0"/>
                    </a:p>
                    <a:p>
                      <a:pPr algn="ctr"/>
                      <a:r>
                        <a:rPr lang="en-NZ" sz="1100" dirty="0"/>
                        <a:t>0.67</a:t>
                      </a:r>
                    </a:p>
                  </a:txBody>
                  <a:tcPr/>
                </a:tc>
                <a:extLst>
                  <a:ext uri="{0D108BD9-81ED-4DB2-BD59-A6C34878D82A}">
                    <a16:rowId xmlns:a16="http://schemas.microsoft.com/office/drawing/2014/main" val="3560539768"/>
                  </a:ext>
                </a:extLst>
              </a:tr>
            </a:tbl>
          </a:graphicData>
        </a:graphic>
      </p:graphicFrame>
      <p:sp>
        <p:nvSpPr>
          <p:cNvPr id="20" name="TextBox 19">
            <a:extLst>
              <a:ext uri="{FF2B5EF4-FFF2-40B4-BE49-F238E27FC236}">
                <a16:creationId xmlns:a16="http://schemas.microsoft.com/office/drawing/2014/main" id="{BA9A350A-C70A-44F3-9078-F00BAC3DFBDA}"/>
              </a:ext>
            </a:extLst>
          </p:cNvPr>
          <p:cNvSpPr txBox="1"/>
          <p:nvPr/>
        </p:nvSpPr>
        <p:spPr>
          <a:xfrm>
            <a:off x="4767092" y="2882970"/>
            <a:ext cx="7005251" cy="369332"/>
          </a:xfrm>
          <a:prstGeom prst="rect">
            <a:avLst/>
          </a:prstGeom>
          <a:noFill/>
        </p:spPr>
        <p:txBody>
          <a:bodyPr wrap="none" rtlCol="0">
            <a:spAutoFit/>
          </a:bodyPr>
          <a:lstStyle/>
          <a:p>
            <a:r>
              <a:rPr lang="en-NZ" dirty="0">
                <a:solidFill>
                  <a:schemeClr val="bg1"/>
                </a:solidFill>
              </a:rPr>
              <a:t>Step 5: Combine the tree and the first/original leaf to predict “log(odds)”</a:t>
            </a:r>
          </a:p>
        </p:txBody>
      </p:sp>
      <p:sp>
        <p:nvSpPr>
          <p:cNvPr id="21" name="TextBox 20">
            <a:extLst>
              <a:ext uri="{FF2B5EF4-FFF2-40B4-BE49-F238E27FC236}">
                <a16:creationId xmlns:a16="http://schemas.microsoft.com/office/drawing/2014/main" id="{2BBBC2C2-C447-41FD-8FB0-1DD6D3B55143}"/>
              </a:ext>
            </a:extLst>
          </p:cNvPr>
          <p:cNvSpPr txBox="1"/>
          <p:nvPr/>
        </p:nvSpPr>
        <p:spPr>
          <a:xfrm>
            <a:off x="4767092" y="3271429"/>
            <a:ext cx="5385577" cy="369332"/>
          </a:xfrm>
          <a:prstGeom prst="rect">
            <a:avLst/>
          </a:prstGeom>
          <a:noFill/>
        </p:spPr>
        <p:txBody>
          <a:bodyPr wrap="none" rtlCol="0">
            <a:spAutoFit/>
          </a:bodyPr>
          <a:lstStyle/>
          <a:p>
            <a:r>
              <a:rPr lang="en-NZ" dirty="0">
                <a:solidFill>
                  <a:schemeClr val="bg1"/>
                </a:solidFill>
              </a:rPr>
              <a:t>Step 6: Convert the predicted “log(odds)” to probability</a:t>
            </a:r>
          </a:p>
        </p:txBody>
      </p:sp>
      <p:sp>
        <p:nvSpPr>
          <p:cNvPr id="22" name="TextBox 21">
            <a:extLst>
              <a:ext uri="{FF2B5EF4-FFF2-40B4-BE49-F238E27FC236}">
                <a16:creationId xmlns:a16="http://schemas.microsoft.com/office/drawing/2014/main" id="{722BAEF3-77ED-44E7-86D5-D4733C724951}"/>
              </a:ext>
            </a:extLst>
          </p:cNvPr>
          <p:cNvSpPr txBox="1"/>
          <p:nvPr/>
        </p:nvSpPr>
        <p:spPr>
          <a:xfrm>
            <a:off x="5288279" y="3696247"/>
            <a:ext cx="3334824" cy="369332"/>
          </a:xfrm>
          <a:prstGeom prst="rect">
            <a:avLst/>
          </a:prstGeom>
          <a:noFill/>
        </p:spPr>
        <p:txBody>
          <a:bodyPr wrap="none" rtlCol="0">
            <a:spAutoFit/>
          </a:bodyPr>
          <a:lstStyle/>
          <a:p>
            <a:r>
              <a:rPr lang="en-NZ" dirty="0">
                <a:solidFill>
                  <a:schemeClr val="bg1"/>
                </a:solidFill>
              </a:rPr>
              <a:t>For example, for the </a:t>
            </a:r>
            <a:r>
              <a:rPr lang="en-NZ" dirty="0">
                <a:solidFill>
                  <a:srgbClr val="FF0000"/>
                </a:solidFill>
                <a:highlight>
                  <a:srgbClr val="FFFF00"/>
                </a:highlight>
              </a:rPr>
              <a:t>first sample</a:t>
            </a:r>
            <a:r>
              <a:rPr lang="en-NZ" dirty="0">
                <a:solidFill>
                  <a:schemeClr val="bg1"/>
                </a:solidFill>
              </a:rPr>
              <a:t>, </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0E309ED-8E14-46D8-8616-9600076C0162}"/>
                  </a:ext>
                </a:extLst>
              </p:cNvPr>
              <p:cNvSpPr txBox="1"/>
              <p:nvPr/>
            </p:nvSpPr>
            <p:spPr>
              <a:xfrm>
                <a:off x="5831200" y="4042987"/>
                <a:ext cx="6096000" cy="524182"/>
              </a:xfrm>
              <a:prstGeom prst="rect">
                <a:avLst/>
              </a:prstGeom>
              <a:noFill/>
            </p:spPr>
            <p:txBody>
              <a:bodyPr wrap="square">
                <a:spAutoFit/>
              </a:bodyPr>
              <a:lstStyle/>
              <a:p>
                <a:r>
                  <a:rPr lang="en-NZ" dirty="0">
                    <a:solidFill>
                      <a:schemeClr val="bg1"/>
                    </a:solidFill>
                  </a:rPr>
                  <a:t>We can convert log(odds) to probability as </a:t>
                </a:r>
                <a14:m>
                  <m:oMath xmlns:m="http://schemas.openxmlformats.org/officeDocument/2006/math">
                    <m:f>
                      <m:fPr>
                        <m:ctrlPr>
                          <a:rPr lang="en-NZ" i="1" smtClean="0">
                            <a:solidFill>
                              <a:schemeClr val="bg1"/>
                            </a:solidFill>
                            <a:latin typeface="Cambria Math" panose="02040503050406030204" pitchFamily="18" charset="0"/>
                          </a:rPr>
                        </m:ctrlPr>
                      </m:fPr>
                      <m:num>
                        <m:sSup>
                          <m:sSupPr>
                            <m:ctrlPr>
                              <a:rPr lang="en-NZ" i="1">
                                <a:solidFill>
                                  <a:schemeClr val="bg1"/>
                                </a:solidFill>
                                <a:latin typeface="Cambria Math" panose="02040503050406030204" pitchFamily="18" charset="0"/>
                              </a:rPr>
                            </m:ctrlPr>
                          </m:sSupPr>
                          <m:e>
                            <m:r>
                              <a:rPr lang="en-NZ" i="1">
                                <a:solidFill>
                                  <a:schemeClr val="bg1"/>
                                </a:solidFill>
                                <a:latin typeface="Cambria Math" panose="02040503050406030204" pitchFamily="18" charset="0"/>
                              </a:rPr>
                              <m:t>𝑒</m:t>
                            </m:r>
                          </m:e>
                          <m:sup>
                            <m:r>
                              <a:rPr lang="en-NZ" b="0" i="1" smtClean="0">
                                <a:solidFill>
                                  <a:schemeClr val="bg1"/>
                                </a:solidFill>
                                <a:latin typeface="Cambria Math" panose="02040503050406030204" pitchFamily="18" charset="0"/>
                              </a:rPr>
                              <m:t>1.8</m:t>
                            </m:r>
                          </m:sup>
                        </m:sSup>
                      </m:num>
                      <m:den>
                        <m:r>
                          <a:rPr lang="en-NZ" i="1">
                            <a:solidFill>
                              <a:schemeClr val="bg1"/>
                            </a:solidFill>
                            <a:latin typeface="Cambria Math" panose="02040503050406030204" pitchFamily="18" charset="0"/>
                          </a:rPr>
                          <m:t>1+</m:t>
                        </m:r>
                        <m:sSup>
                          <m:sSupPr>
                            <m:ctrlPr>
                              <a:rPr lang="en-NZ" i="1">
                                <a:solidFill>
                                  <a:schemeClr val="bg1"/>
                                </a:solidFill>
                                <a:latin typeface="Cambria Math" panose="02040503050406030204" pitchFamily="18" charset="0"/>
                              </a:rPr>
                            </m:ctrlPr>
                          </m:sSupPr>
                          <m:e>
                            <m:r>
                              <a:rPr lang="en-NZ" i="1">
                                <a:solidFill>
                                  <a:schemeClr val="bg1"/>
                                </a:solidFill>
                                <a:latin typeface="Cambria Math" panose="02040503050406030204" pitchFamily="18" charset="0"/>
                              </a:rPr>
                              <m:t>𝑒</m:t>
                            </m:r>
                          </m:e>
                          <m:sup>
                            <m:r>
                              <a:rPr lang="en-NZ" b="0" i="1" smtClean="0">
                                <a:solidFill>
                                  <a:schemeClr val="bg1"/>
                                </a:solidFill>
                                <a:latin typeface="Cambria Math" panose="02040503050406030204" pitchFamily="18" charset="0"/>
                              </a:rPr>
                              <m:t>1.8</m:t>
                            </m:r>
                          </m:sup>
                        </m:sSup>
                      </m:den>
                    </m:f>
                    <m:r>
                      <a:rPr lang="en-NZ" b="0" i="1" smtClean="0">
                        <a:solidFill>
                          <a:schemeClr val="bg1"/>
                        </a:solidFill>
                        <a:latin typeface="Cambria Math" panose="02040503050406030204" pitchFamily="18" charset="0"/>
                      </a:rPr>
                      <m:t>=0.9</m:t>
                    </m:r>
                  </m:oMath>
                </a14:m>
                <a:endParaRPr lang="en-NZ" dirty="0">
                  <a:solidFill>
                    <a:schemeClr val="bg1"/>
                  </a:solidFill>
                </a:endParaRPr>
              </a:p>
            </p:txBody>
          </p:sp>
        </mc:Choice>
        <mc:Fallback xmlns="">
          <p:sp>
            <p:nvSpPr>
              <p:cNvPr id="23" name="TextBox 22">
                <a:extLst>
                  <a:ext uri="{FF2B5EF4-FFF2-40B4-BE49-F238E27FC236}">
                    <a16:creationId xmlns:a16="http://schemas.microsoft.com/office/drawing/2014/main" id="{F0E309ED-8E14-46D8-8616-9600076C0162}"/>
                  </a:ext>
                </a:extLst>
              </p:cNvPr>
              <p:cNvSpPr txBox="1">
                <a:spLocks noRot="1" noChangeAspect="1" noMove="1" noResize="1" noEditPoints="1" noAdjustHandles="1" noChangeArrowheads="1" noChangeShapeType="1" noTextEdit="1"/>
              </p:cNvSpPr>
              <p:nvPr/>
            </p:nvSpPr>
            <p:spPr>
              <a:xfrm>
                <a:off x="5831200" y="4042987"/>
                <a:ext cx="6096000" cy="524182"/>
              </a:xfrm>
              <a:prstGeom prst="rect">
                <a:avLst/>
              </a:prstGeom>
              <a:blipFill>
                <a:blip r:embed="rId4"/>
                <a:stretch>
                  <a:fillRect l="-900" b="-6977"/>
                </a:stretch>
              </a:blipFill>
            </p:spPr>
            <p:txBody>
              <a:bodyPr/>
              <a:lstStyle/>
              <a:p>
                <a:r>
                  <a:rPr lang="en-NZ">
                    <a:noFill/>
                  </a:rPr>
                  <a:t> </a:t>
                </a:r>
              </a:p>
            </p:txBody>
          </p:sp>
        </mc:Fallback>
      </mc:AlternateContent>
      <p:graphicFrame>
        <p:nvGraphicFramePr>
          <p:cNvPr id="26" name="Table 33">
            <a:extLst>
              <a:ext uri="{FF2B5EF4-FFF2-40B4-BE49-F238E27FC236}">
                <a16:creationId xmlns:a16="http://schemas.microsoft.com/office/drawing/2014/main" id="{21497378-2263-4991-A2A5-4F9C0DF350C7}"/>
              </a:ext>
            </a:extLst>
          </p:cNvPr>
          <p:cNvGraphicFramePr>
            <a:graphicFrameLocks noGrp="1"/>
          </p:cNvGraphicFramePr>
          <p:nvPr/>
        </p:nvGraphicFramePr>
        <p:xfrm>
          <a:off x="3449594" y="1088857"/>
          <a:ext cx="916218" cy="2428064"/>
        </p:xfrm>
        <a:graphic>
          <a:graphicData uri="http://schemas.openxmlformats.org/drawingml/2006/table">
            <a:tbl>
              <a:tblPr firstRow="1" bandRow="1">
                <a:tableStyleId>{5C22544A-7EE6-4342-B048-85BDC9FD1C3A}</a:tableStyleId>
              </a:tblPr>
              <a:tblGrid>
                <a:gridCol w="916218">
                  <a:extLst>
                    <a:ext uri="{9D8B030D-6E8A-4147-A177-3AD203B41FA5}">
                      <a16:colId xmlns:a16="http://schemas.microsoft.com/office/drawing/2014/main" val="1829017562"/>
                    </a:ext>
                  </a:extLst>
                </a:gridCol>
              </a:tblGrid>
              <a:tr h="406112">
                <a:tc>
                  <a:txBody>
                    <a:bodyPr/>
                    <a:lstStyle/>
                    <a:p>
                      <a:r>
                        <a:rPr lang="en-NZ" sz="900" dirty="0"/>
                        <a:t>Update prediction 1</a:t>
                      </a:r>
                    </a:p>
                  </a:txBody>
                  <a:tcPr/>
                </a:tc>
                <a:extLst>
                  <a:ext uri="{0D108BD9-81ED-4DB2-BD59-A6C34878D82A}">
                    <a16:rowId xmlns:a16="http://schemas.microsoft.com/office/drawing/2014/main" val="4280725398"/>
                  </a:ext>
                </a:extLst>
              </a:tr>
              <a:tr h="336992">
                <a:tc>
                  <a:txBody>
                    <a:bodyPr/>
                    <a:lstStyle/>
                    <a:p>
                      <a:r>
                        <a:rPr lang="en-NZ" sz="1100" dirty="0">
                          <a:solidFill>
                            <a:schemeClr val="tx1"/>
                          </a:solidFill>
                        </a:rPr>
                        <a:t>0.9</a:t>
                      </a:r>
                    </a:p>
                  </a:txBody>
                  <a:tcPr/>
                </a:tc>
                <a:extLst>
                  <a:ext uri="{0D108BD9-81ED-4DB2-BD59-A6C34878D82A}">
                    <a16:rowId xmlns:a16="http://schemas.microsoft.com/office/drawing/2014/main" val="3560539768"/>
                  </a:ext>
                </a:extLst>
              </a:tr>
              <a:tr h="336992">
                <a:tc>
                  <a:txBody>
                    <a:bodyPr/>
                    <a:lstStyle/>
                    <a:p>
                      <a:r>
                        <a:rPr lang="en-NZ" sz="1100" dirty="0"/>
                        <a:t>0.5</a:t>
                      </a:r>
                    </a:p>
                  </a:txBody>
                  <a:tcPr/>
                </a:tc>
                <a:extLst>
                  <a:ext uri="{0D108BD9-81ED-4DB2-BD59-A6C34878D82A}">
                    <a16:rowId xmlns:a16="http://schemas.microsoft.com/office/drawing/2014/main" val="1247389171"/>
                  </a:ext>
                </a:extLst>
              </a:tr>
              <a:tr h="336992">
                <a:tc>
                  <a:txBody>
                    <a:bodyPr/>
                    <a:lstStyle/>
                    <a:p>
                      <a:r>
                        <a:rPr lang="en-NZ" sz="1100" dirty="0"/>
                        <a:t>0.5</a:t>
                      </a:r>
                    </a:p>
                  </a:txBody>
                  <a:tcPr/>
                </a:tc>
                <a:extLst>
                  <a:ext uri="{0D108BD9-81ED-4DB2-BD59-A6C34878D82A}">
                    <a16:rowId xmlns:a16="http://schemas.microsoft.com/office/drawing/2014/main" val="3938714085"/>
                  </a:ext>
                </a:extLst>
              </a:tr>
              <a:tr h="336992">
                <a:tc>
                  <a:txBody>
                    <a:bodyPr/>
                    <a:lstStyle/>
                    <a:p>
                      <a:r>
                        <a:rPr lang="en-NZ" sz="1100" dirty="0"/>
                        <a:t>0.1</a:t>
                      </a:r>
                    </a:p>
                  </a:txBody>
                  <a:tcPr/>
                </a:tc>
                <a:extLst>
                  <a:ext uri="{0D108BD9-81ED-4DB2-BD59-A6C34878D82A}">
                    <a16:rowId xmlns:a16="http://schemas.microsoft.com/office/drawing/2014/main" val="454065091"/>
                  </a:ext>
                </a:extLst>
              </a:tr>
              <a:tr h="336992">
                <a:tc>
                  <a:txBody>
                    <a:bodyPr/>
                    <a:lstStyle/>
                    <a:p>
                      <a:r>
                        <a:rPr lang="en-NZ" sz="1100" dirty="0"/>
                        <a:t>0.9</a:t>
                      </a:r>
                    </a:p>
                  </a:txBody>
                  <a:tcPr/>
                </a:tc>
                <a:extLst>
                  <a:ext uri="{0D108BD9-81ED-4DB2-BD59-A6C34878D82A}">
                    <a16:rowId xmlns:a16="http://schemas.microsoft.com/office/drawing/2014/main" val="3705624553"/>
                  </a:ext>
                </a:extLst>
              </a:tr>
              <a:tr h="336992">
                <a:tc>
                  <a:txBody>
                    <a:bodyPr/>
                    <a:lstStyle/>
                    <a:p>
                      <a:r>
                        <a:rPr lang="en-NZ" sz="1100" dirty="0"/>
                        <a:t>0.9</a:t>
                      </a:r>
                    </a:p>
                  </a:txBody>
                  <a:tcPr/>
                </a:tc>
                <a:extLst>
                  <a:ext uri="{0D108BD9-81ED-4DB2-BD59-A6C34878D82A}">
                    <a16:rowId xmlns:a16="http://schemas.microsoft.com/office/drawing/2014/main" val="1273444058"/>
                  </a:ext>
                </a:extLst>
              </a:tr>
            </a:tbl>
          </a:graphicData>
        </a:graphic>
      </p:graphicFrame>
      <p:sp>
        <p:nvSpPr>
          <p:cNvPr id="27" name="TextBox 26">
            <a:extLst>
              <a:ext uri="{FF2B5EF4-FFF2-40B4-BE49-F238E27FC236}">
                <a16:creationId xmlns:a16="http://schemas.microsoft.com/office/drawing/2014/main" id="{E788C5B2-F630-4C26-9DE7-5CE7F4CFD59A}"/>
              </a:ext>
            </a:extLst>
          </p:cNvPr>
          <p:cNvSpPr txBox="1"/>
          <p:nvPr/>
        </p:nvSpPr>
        <p:spPr>
          <a:xfrm>
            <a:off x="5002431" y="4678935"/>
            <a:ext cx="5663712" cy="646331"/>
          </a:xfrm>
          <a:prstGeom prst="rect">
            <a:avLst/>
          </a:prstGeom>
          <a:noFill/>
        </p:spPr>
        <p:txBody>
          <a:bodyPr wrap="square" rtlCol="0">
            <a:spAutoFit/>
          </a:bodyPr>
          <a:lstStyle/>
          <a:p>
            <a:r>
              <a:rPr lang="en-NZ" dirty="0">
                <a:solidFill>
                  <a:schemeClr val="bg1"/>
                </a:solidFill>
              </a:rPr>
              <a:t>We do these for all the samples, and can get the updated predictions for all of them</a:t>
            </a:r>
          </a:p>
        </p:txBody>
      </p:sp>
      <p:sp>
        <p:nvSpPr>
          <p:cNvPr id="6" name="Arrow: Down 5">
            <a:extLst>
              <a:ext uri="{FF2B5EF4-FFF2-40B4-BE49-F238E27FC236}">
                <a16:creationId xmlns:a16="http://schemas.microsoft.com/office/drawing/2014/main" id="{D81F50B9-0D43-4EB7-91ED-081ED9F6E586}"/>
              </a:ext>
            </a:extLst>
          </p:cNvPr>
          <p:cNvSpPr/>
          <p:nvPr/>
        </p:nvSpPr>
        <p:spPr>
          <a:xfrm>
            <a:off x="3907703" y="1660130"/>
            <a:ext cx="307589" cy="16926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594772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264909" y="10870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4767092" y="717673"/>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11" name="TextBox 10">
            <a:extLst>
              <a:ext uri="{FF2B5EF4-FFF2-40B4-BE49-F238E27FC236}">
                <a16:creationId xmlns:a16="http://schemas.microsoft.com/office/drawing/2014/main" id="{7E653258-579C-4F01-BE8D-92F0D3E08FDB}"/>
              </a:ext>
            </a:extLst>
          </p:cNvPr>
          <p:cNvSpPr txBox="1"/>
          <p:nvPr/>
        </p:nvSpPr>
        <p:spPr>
          <a:xfrm>
            <a:off x="4990249" y="1097423"/>
            <a:ext cx="2441053" cy="369332"/>
          </a:xfrm>
          <a:prstGeom prst="rect">
            <a:avLst/>
          </a:prstGeom>
          <a:noFill/>
        </p:spPr>
        <p:txBody>
          <a:bodyPr wrap="none" rtlCol="0">
            <a:spAutoFit/>
          </a:bodyPr>
          <a:lstStyle/>
          <a:p>
            <a:r>
              <a:rPr lang="en-NZ" dirty="0">
                <a:solidFill>
                  <a:schemeClr val="bg1"/>
                </a:solidFill>
              </a:rPr>
              <a:t>The first/original leaf is  </a:t>
            </a:r>
          </a:p>
        </p:txBody>
      </p:sp>
      <p:sp>
        <p:nvSpPr>
          <p:cNvPr id="12" name="Rectangle 11">
            <a:extLst>
              <a:ext uri="{FF2B5EF4-FFF2-40B4-BE49-F238E27FC236}">
                <a16:creationId xmlns:a16="http://schemas.microsoft.com/office/drawing/2014/main" id="{86C55C16-C492-4E6E-BED7-C31CD0A49DDF}"/>
              </a:ext>
            </a:extLst>
          </p:cNvPr>
          <p:cNvSpPr/>
          <p:nvPr/>
        </p:nvSpPr>
        <p:spPr>
          <a:xfrm>
            <a:off x="7540954" y="1142751"/>
            <a:ext cx="1890666"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Log(odds) = 0.69</a:t>
            </a:r>
          </a:p>
        </p:txBody>
      </p:sp>
      <p:sp>
        <p:nvSpPr>
          <p:cNvPr id="8" name="TextBox 7">
            <a:extLst>
              <a:ext uri="{FF2B5EF4-FFF2-40B4-BE49-F238E27FC236}">
                <a16:creationId xmlns:a16="http://schemas.microsoft.com/office/drawing/2014/main" id="{6449AE94-7710-446D-97C3-326A5D4BE3FC}"/>
              </a:ext>
            </a:extLst>
          </p:cNvPr>
          <p:cNvSpPr txBox="1"/>
          <p:nvPr/>
        </p:nvSpPr>
        <p:spPr>
          <a:xfrm>
            <a:off x="4767092" y="1475464"/>
            <a:ext cx="5899051" cy="369332"/>
          </a:xfrm>
          <a:prstGeom prst="rect">
            <a:avLst/>
          </a:prstGeom>
          <a:noFill/>
        </p:spPr>
        <p:txBody>
          <a:bodyPr wrap="none" rtlCol="0">
            <a:spAutoFit/>
          </a:bodyPr>
          <a:lstStyle/>
          <a:p>
            <a:r>
              <a:rPr lang="en-NZ" dirty="0">
                <a:solidFill>
                  <a:schemeClr val="bg1"/>
                </a:solidFill>
              </a:rPr>
              <a:t>Step 2: Create “probability” and use it to do the classification</a:t>
            </a:r>
          </a:p>
        </p:txBody>
      </p:sp>
      <p:sp>
        <p:nvSpPr>
          <p:cNvPr id="15" name="TextBox 14">
            <a:extLst>
              <a:ext uri="{FF2B5EF4-FFF2-40B4-BE49-F238E27FC236}">
                <a16:creationId xmlns:a16="http://schemas.microsoft.com/office/drawing/2014/main" id="{F3A1DA15-8FE2-41CA-B0C9-E7E6EA2E3FF5}"/>
              </a:ext>
            </a:extLst>
          </p:cNvPr>
          <p:cNvSpPr txBox="1"/>
          <p:nvPr/>
        </p:nvSpPr>
        <p:spPr>
          <a:xfrm>
            <a:off x="5051209" y="1809885"/>
            <a:ext cx="6096000" cy="369332"/>
          </a:xfrm>
          <a:prstGeom prst="rect">
            <a:avLst/>
          </a:prstGeom>
          <a:noFill/>
        </p:spPr>
        <p:txBody>
          <a:bodyPr wrap="square">
            <a:spAutoFit/>
          </a:bodyPr>
          <a:lstStyle/>
          <a:p>
            <a:r>
              <a:rPr lang="en-NZ" dirty="0">
                <a:solidFill>
                  <a:schemeClr val="bg1"/>
                </a:solidFill>
              </a:rPr>
              <a:t>We got </a:t>
            </a:r>
            <a:r>
              <a:rPr lang="en-NZ" dirty="0">
                <a:highlight>
                  <a:srgbClr val="FFFF00"/>
                </a:highlight>
              </a:rPr>
              <a:t>0.67</a:t>
            </a:r>
            <a:r>
              <a:rPr lang="en-NZ" dirty="0"/>
              <a:t> </a:t>
            </a:r>
            <a:r>
              <a:rPr lang="en-NZ" dirty="0">
                <a:solidFill>
                  <a:schemeClr val="bg1"/>
                </a:solidFill>
              </a:rPr>
              <a:t>as the predicted probability of “loving Troll2”</a:t>
            </a:r>
            <a:endParaRPr lang="en-NZ" dirty="0"/>
          </a:p>
        </p:txBody>
      </p:sp>
      <p:sp>
        <p:nvSpPr>
          <p:cNvPr id="9" name="TextBox 8">
            <a:extLst>
              <a:ext uri="{FF2B5EF4-FFF2-40B4-BE49-F238E27FC236}">
                <a16:creationId xmlns:a16="http://schemas.microsoft.com/office/drawing/2014/main" id="{E5220A3F-82DA-4549-9920-36A94F4A59CF}"/>
              </a:ext>
            </a:extLst>
          </p:cNvPr>
          <p:cNvSpPr txBox="1"/>
          <p:nvPr/>
        </p:nvSpPr>
        <p:spPr>
          <a:xfrm>
            <a:off x="4777071" y="2179217"/>
            <a:ext cx="2556854" cy="369332"/>
          </a:xfrm>
          <a:prstGeom prst="rect">
            <a:avLst/>
          </a:prstGeom>
          <a:noFill/>
        </p:spPr>
        <p:txBody>
          <a:bodyPr wrap="none" rtlCol="0">
            <a:spAutoFit/>
          </a:bodyPr>
          <a:lstStyle/>
          <a:p>
            <a:r>
              <a:rPr lang="en-NZ" dirty="0">
                <a:solidFill>
                  <a:schemeClr val="bg1"/>
                </a:solidFill>
              </a:rPr>
              <a:t>Step 3: calculate Residual</a:t>
            </a:r>
          </a:p>
        </p:txBody>
      </p:sp>
      <p:pic>
        <p:nvPicPr>
          <p:cNvPr id="18" name="Picture 17">
            <a:extLst>
              <a:ext uri="{FF2B5EF4-FFF2-40B4-BE49-F238E27FC236}">
                <a16:creationId xmlns:a16="http://schemas.microsoft.com/office/drawing/2014/main" id="{426F2135-EEF1-4521-8E38-504AE425B03E}"/>
              </a:ext>
            </a:extLst>
          </p:cNvPr>
          <p:cNvPicPr>
            <a:picLocks noChangeAspect="1"/>
          </p:cNvPicPr>
          <p:nvPr/>
        </p:nvPicPr>
        <p:blipFill>
          <a:blip r:embed="rId3"/>
          <a:stretch>
            <a:fillRect/>
          </a:stretch>
        </p:blipFill>
        <p:spPr>
          <a:xfrm>
            <a:off x="2673917" y="1087005"/>
            <a:ext cx="612725" cy="2428067"/>
          </a:xfrm>
          <a:prstGeom prst="rect">
            <a:avLst/>
          </a:prstGeom>
        </p:spPr>
      </p:pic>
      <p:sp>
        <p:nvSpPr>
          <p:cNvPr id="17" name="TextBox 16">
            <a:extLst>
              <a:ext uri="{FF2B5EF4-FFF2-40B4-BE49-F238E27FC236}">
                <a16:creationId xmlns:a16="http://schemas.microsoft.com/office/drawing/2014/main" id="{BE415FC3-5F56-4094-8CF7-89CF02527440}"/>
              </a:ext>
            </a:extLst>
          </p:cNvPr>
          <p:cNvSpPr txBox="1"/>
          <p:nvPr/>
        </p:nvSpPr>
        <p:spPr>
          <a:xfrm>
            <a:off x="4767092" y="2513638"/>
            <a:ext cx="5003421" cy="369332"/>
          </a:xfrm>
          <a:prstGeom prst="rect">
            <a:avLst/>
          </a:prstGeom>
          <a:noFill/>
        </p:spPr>
        <p:txBody>
          <a:bodyPr wrap="none" rtlCol="0">
            <a:spAutoFit/>
          </a:bodyPr>
          <a:lstStyle/>
          <a:p>
            <a:r>
              <a:rPr lang="en-NZ" dirty="0">
                <a:solidFill>
                  <a:schemeClr val="bg1"/>
                </a:solidFill>
              </a:rPr>
              <a:t>Step 4: Build the first tree and predict the Residuals</a:t>
            </a:r>
            <a:endParaRPr lang="en-NZ" dirty="0">
              <a:solidFill>
                <a:schemeClr val="bg1"/>
              </a:solidFill>
              <a:highlight>
                <a:srgbClr val="808000"/>
              </a:highlight>
            </a:endParaRPr>
          </a:p>
        </p:txBody>
      </p:sp>
      <p:graphicFrame>
        <p:nvGraphicFramePr>
          <p:cNvPr id="33" name="Table 33">
            <a:extLst>
              <a:ext uri="{FF2B5EF4-FFF2-40B4-BE49-F238E27FC236}">
                <a16:creationId xmlns:a16="http://schemas.microsoft.com/office/drawing/2014/main" id="{F3EB7071-B34B-420F-BFA1-7DC4AC3B8B4B}"/>
              </a:ext>
            </a:extLst>
          </p:cNvPr>
          <p:cNvGraphicFramePr>
            <a:graphicFrameLocks noGrp="1"/>
          </p:cNvGraphicFramePr>
          <p:nvPr/>
        </p:nvGraphicFramePr>
        <p:xfrm>
          <a:off x="2688046" y="1087005"/>
          <a:ext cx="751569" cy="2428064"/>
        </p:xfrm>
        <a:graphic>
          <a:graphicData uri="http://schemas.openxmlformats.org/drawingml/2006/table">
            <a:tbl>
              <a:tblPr firstRow="1" bandRow="1">
                <a:tableStyleId>{5C22544A-7EE6-4342-B048-85BDC9FD1C3A}</a:tableStyleId>
              </a:tblPr>
              <a:tblGrid>
                <a:gridCol w="751569">
                  <a:extLst>
                    <a:ext uri="{9D8B030D-6E8A-4147-A177-3AD203B41FA5}">
                      <a16:colId xmlns:a16="http://schemas.microsoft.com/office/drawing/2014/main" val="1829017562"/>
                    </a:ext>
                  </a:extLst>
                </a:gridCol>
              </a:tblGrid>
              <a:tr h="406112">
                <a:tc>
                  <a:txBody>
                    <a:bodyPr/>
                    <a:lstStyle/>
                    <a:p>
                      <a:r>
                        <a:rPr lang="en-NZ" sz="900" dirty="0"/>
                        <a:t>First prediction</a:t>
                      </a:r>
                    </a:p>
                  </a:txBody>
                  <a:tcPr/>
                </a:tc>
                <a:extLst>
                  <a:ext uri="{0D108BD9-81ED-4DB2-BD59-A6C34878D82A}">
                    <a16:rowId xmlns:a16="http://schemas.microsoft.com/office/drawing/2014/main" val="4280725398"/>
                  </a:ext>
                </a:extLst>
              </a:tr>
              <a:tr h="2021952">
                <a:tc>
                  <a:txBody>
                    <a:bodyPr/>
                    <a:lstStyle/>
                    <a:p>
                      <a:pPr algn="ctr"/>
                      <a:endParaRPr lang="en-NZ" sz="1100" dirty="0"/>
                    </a:p>
                    <a:p>
                      <a:pPr algn="ctr"/>
                      <a:endParaRPr lang="en-NZ" sz="1100" dirty="0"/>
                    </a:p>
                    <a:p>
                      <a:pPr algn="ctr"/>
                      <a:endParaRPr lang="en-NZ" sz="1100" dirty="0"/>
                    </a:p>
                    <a:p>
                      <a:pPr algn="ctr"/>
                      <a:endParaRPr lang="en-NZ" sz="1100" dirty="0"/>
                    </a:p>
                    <a:p>
                      <a:pPr algn="ctr"/>
                      <a:r>
                        <a:rPr lang="en-NZ" sz="1100" dirty="0"/>
                        <a:t>0.67</a:t>
                      </a:r>
                    </a:p>
                  </a:txBody>
                  <a:tcPr/>
                </a:tc>
                <a:extLst>
                  <a:ext uri="{0D108BD9-81ED-4DB2-BD59-A6C34878D82A}">
                    <a16:rowId xmlns:a16="http://schemas.microsoft.com/office/drawing/2014/main" val="3560539768"/>
                  </a:ext>
                </a:extLst>
              </a:tr>
            </a:tbl>
          </a:graphicData>
        </a:graphic>
      </p:graphicFrame>
      <p:sp>
        <p:nvSpPr>
          <p:cNvPr id="20" name="TextBox 19">
            <a:extLst>
              <a:ext uri="{FF2B5EF4-FFF2-40B4-BE49-F238E27FC236}">
                <a16:creationId xmlns:a16="http://schemas.microsoft.com/office/drawing/2014/main" id="{BA9A350A-C70A-44F3-9078-F00BAC3DFBDA}"/>
              </a:ext>
            </a:extLst>
          </p:cNvPr>
          <p:cNvSpPr txBox="1"/>
          <p:nvPr/>
        </p:nvSpPr>
        <p:spPr>
          <a:xfrm>
            <a:off x="4767092" y="2882970"/>
            <a:ext cx="7005251" cy="369332"/>
          </a:xfrm>
          <a:prstGeom prst="rect">
            <a:avLst/>
          </a:prstGeom>
          <a:noFill/>
        </p:spPr>
        <p:txBody>
          <a:bodyPr wrap="none" rtlCol="0">
            <a:spAutoFit/>
          </a:bodyPr>
          <a:lstStyle/>
          <a:p>
            <a:r>
              <a:rPr lang="en-NZ" dirty="0">
                <a:solidFill>
                  <a:schemeClr val="bg1"/>
                </a:solidFill>
              </a:rPr>
              <a:t>Step 5: Combine the tree and the first/original leaf to predict “log(odds)”</a:t>
            </a:r>
          </a:p>
        </p:txBody>
      </p:sp>
      <p:sp>
        <p:nvSpPr>
          <p:cNvPr id="21" name="TextBox 20">
            <a:extLst>
              <a:ext uri="{FF2B5EF4-FFF2-40B4-BE49-F238E27FC236}">
                <a16:creationId xmlns:a16="http://schemas.microsoft.com/office/drawing/2014/main" id="{2BBBC2C2-C447-41FD-8FB0-1DD6D3B55143}"/>
              </a:ext>
            </a:extLst>
          </p:cNvPr>
          <p:cNvSpPr txBox="1"/>
          <p:nvPr/>
        </p:nvSpPr>
        <p:spPr>
          <a:xfrm>
            <a:off x="4767092" y="3271429"/>
            <a:ext cx="5385577" cy="369332"/>
          </a:xfrm>
          <a:prstGeom prst="rect">
            <a:avLst/>
          </a:prstGeom>
          <a:noFill/>
        </p:spPr>
        <p:txBody>
          <a:bodyPr wrap="none" rtlCol="0">
            <a:spAutoFit/>
          </a:bodyPr>
          <a:lstStyle/>
          <a:p>
            <a:r>
              <a:rPr lang="en-NZ" dirty="0">
                <a:solidFill>
                  <a:schemeClr val="bg1"/>
                </a:solidFill>
              </a:rPr>
              <a:t>Step 6: Convert the predicted “log(odds)” to probability</a:t>
            </a:r>
          </a:p>
        </p:txBody>
      </p:sp>
      <p:graphicFrame>
        <p:nvGraphicFramePr>
          <p:cNvPr id="26" name="Table 33">
            <a:extLst>
              <a:ext uri="{FF2B5EF4-FFF2-40B4-BE49-F238E27FC236}">
                <a16:creationId xmlns:a16="http://schemas.microsoft.com/office/drawing/2014/main" id="{21497378-2263-4991-A2A5-4F9C0DF350C7}"/>
              </a:ext>
            </a:extLst>
          </p:cNvPr>
          <p:cNvGraphicFramePr>
            <a:graphicFrameLocks noGrp="1"/>
          </p:cNvGraphicFramePr>
          <p:nvPr/>
        </p:nvGraphicFramePr>
        <p:xfrm>
          <a:off x="3449594" y="1088857"/>
          <a:ext cx="916218" cy="2428064"/>
        </p:xfrm>
        <a:graphic>
          <a:graphicData uri="http://schemas.openxmlformats.org/drawingml/2006/table">
            <a:tbl>
              <a:tblPr firstRow="1" bandRow="1">
                <a:tableStyleId>{5C22544A-7EE6-4342-B048-85BDC9FD1C3A}</a:tableStyleId>
              </a:tblPr>
              <a:tblGrid>
                <a:gridCol w="916218">
                  <a:extLst>
                    <a:ext uri="{9D8B030D-6E8A-4147-A177-3AD203B41FA5}">
                      <a16:colId xmlns:a16="http://schemas.microsoft.com/office/drawing/2014/main" val="1829017562"/>
                    </a:ext>
                  </a:extLst>
                </a:gridCol>
              </a:tblGrid>
              <a:tr h="406112">
                <a:tc>
                  <a:txBody>
                    <a:bodyPr/>
                    <a:lstStyle/>
                    <a:p>
                      <a:r>
                        <a:rPr lang="en-NZ" sz="900" dirty="0"/>
                        <a:t>Update prediction 1</a:t>
                      </a:r>
                    </a:p>
                  </a:txBody>
                  <a:tcPr/>
                </a:tc>
                <a:extLst>
                  <a:ext uri="{0D108BD9-81ED-4DB2-BD59-A6C34878D82A}">
                    <a16:rowId xmlns:a16="http://schemas.microsoft.com/office/drawing/2014/main" val="4280725398"/>
                  </a:ext>
                </a:extLst>
              </a:tr>
              <a:tr h="336992">
                <a:tc>
                  <a:txBody>
                    <a:bodyPr/>
                    <a:lstStyle/>
                    <a:p>
                      <a:r>
                        <a:rPr lang="en-NZ" sz="1100" dirty="0">
                          <a:solidFill>
                            <a:schemeClr val="tx1"/>
                          </a:solidFill>
                        </a:rPr>
                        <a:t>0.9</a:t>
                      </a:r>
                    </a:p>
                  </a:txBody>
                  <a:tcPr/>
                </a:tc>
                <a:extLst>
                  <a:ext uri="{0D108BD9-81ED-4DB2-BD59-A6C34878D82A}">
                    <a16:rowId xmlns:a16="http://schemas.microsoft.com/office/drawing/2014/main" val="3560539768"/>
                  </a:ext>
                </a:extLst>
              </a:tr>
              <a:tr h="336992">
                <a:tc>
                  <a:txBody>
                    <a:bodyPr/>
                    <a:lstStyle/>
                    <a:p>
                      <a:r>
                        <a:rPr lang="en-NZ" sz="1100" dirty="0"/>
                        <a:t>0.5</a:t>
                      </a:r>
                    </a:p>
                  </a:txBody>
                  <a:tcPr/>
                </a:tc>
                <a:extLst>
                  <a:ext uri="{0D108BD9-81ED-4DB2-BD59-A6C34878D82A}">
                    <a16:rowId xmlns:a16="http://schemas.microsoft.com/office/drawing/2014/main" val="1247389171"/>
                  </a:ext>
                </a:extLst>
              </a:tr>
              <a:tr h="336992">
                <a:tc>
                  <a:txBody>
                    <a:bodyPr/>
                    <a:lstStyle/>
                    <a:p>
                      <a:r>
                        <a:rPr lang="en-NZ" sz="1100" dirty="0"/>
                        <a:t>0.5</a:t>
                      </a:r>
                    </a:p>
                  </a:txBody>
                  <a:tcPr/>
                </a:tc>
                <a:extLst>
                  <a:ext uri="{0D108BD9-81ED-4DB2-BD59-A6C34878D82A}">
                    <a16:rowId xmlns:a16="http://schemas.microsoft.com/office/drawing/2014/main" val="3938714085"/>
                  </a:ext>
                </a:extLst>
              </a:tr>
              <a:tr h="336992">
                <a:tc>
                  <a:txBody>
                    <a:bodyPr/>
                    <a:lstStyle/>
                    <a:p>
                      <a:r>
                        <a:rPr lang="en-NZ" sz="1100" dirty="0"/>
                        <a:t>0.1</a:t>
                      </a:r>
                    </a:p>
                  </a:txBody>
                  <a:tcPr/>
                </a:tc>
                <a:extLst>
                  <a:ext uri="{0D108BD9-81ED-4DB2-BD59-A6C34878D82A}">
                    <a16:rowId xmlns:a16="http://schemas.microsoft.com/office/drawing/2014/main" val="454065091"/>
                  </a:ext>
                </a:extLst>
              </a:tr>
              <a:tr h="336992">
                <a:tc>
                  <a:txBody>
                    <a:bodyPr/>
                    <a:lstStyle/>
                    <a:p>
                      <a:r>
                        <a:rPr lang="en-NZ" sz="1100" dirty="0"/>
                        <a:t>0.9</a:t>
                      </a:r>
                    </a:p>
                  </a:txBody>
                  <a:tcPr/>
                </a:tc>
                <a:extLst>
                  <a:ext uri="{0D108BD9-81ED-4DB2-BD59-A6C34878D82A}">
                    <a16:rowId xmlns:a16="http://schemas.microsoft.com/office/drawing/2014/main" val="3705624553"/>
                  </a:ext>
                </a:extLst>
              </a:tr>
              <a:tr h="336992">
                <a:tc>
                  <a:txBody>
                    <a:bodyPr/>
                    <a:lstStyle/>
                    <a:p>
                      <a:r>
                        <a:rPr lang="en-NZ" sz="1100" dirty="0"/>
                        <a:t>0.9</a:t>
                      </a:r>
                    </a:p>
                  </a:txBody>
                  <a:tcPr/>
                </a:tc>
                <a:extLst>
                  <a:ext uri="{0D108BD9-81ED-4DB2-BD59-A6C34878D82A}">
                    <a16:rowId xmlns:a16="http://schemas.microsoft.com/office/drawing/2014/main" val="1273444058"/>
                  </a:ext>
                </a:extLst>
              </a:tr>
            </a:tbl>
          </a:graphicData>
        </a:graphic>
      </p:graphicFrame>
      <p:sp>
        <p:nvSpPr>
          <p:cNvPr id="6" name="Arrow: Down 5">
            <a:extLst>
              <a:ext uri="{FF2B5EF4-FFF2-40B4-BE49-F238E27FC236}">
                <a16:creationId xmlns:a16="http://schemas.microsoft.com/office/drawing/2014/main" id="{D81F50B9-0D43-4EB7-91ED-081ED9F6E586}"/>
              </a:ext>
            </a:extLst>
          </p:cNvPr>
          <p:cNvSpPr/>
          <p:nvPr/>
        </p:nvSpPr>
        <p:spPr>
          <a:xfrm>
            <a:off x="3907703" y="1660130"/>
            <a:ext cx="307589" cy="16926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TextBox 23">
            <a:extLst>
              <a:ext uri="{FF2B5EF4-FFF2-40B4-BE49-F238E27FC236}">
                <a16:creationId xmlns:a16="http://schemas.microsoft.com/office/drawing/2014/main" id="{63501D90-678C-4091-8F3F-E4945D0FEFC0}"/>
              </a:ext>
            </a:extLst>
          </p:cNvPr>
          <p:cNvSpPr txBox="1"/>
          <p:nvPr/>
        </p:nvSpPr>
        <p:spPr>
          <a:xfrm>
            <a:off x="4767092" y="3642959"/>
            <a:ext cx="6797379" cy="646331"/>
          </a:xfrm>
          <a:prstGeom prst="rect">
            <a:avLst/>
          </a:prstGeom>
          <a:noFill/>
        </p:spPr>
        <p:txBody>
          <a:bodyPr wrap="square" rtlCol="0">
            <a:spAutoFit/>
          </a:bodyPr>
          <a:lstStyle/>
          <a:p>
            <a:r>
              <a:rPr lang="en-NZ" dirty="0">
                <a:solidFill>
                  <a:schemeClr val="bg1"/>
                </a:solidFill>
              </a:rPr>
              <a:t>Step 7: We then repeat Step 3-6 with the updated predictions, until the calculated residuals do not change much</a:t>
            </a:r>
          </a:p>
        </p:txBody>
      </p:sp>
      <p:pic>
        <p:nvPicPr>
          <p:cNvPr id="25" name="Picture 24">
            <a:extLst>
              <a:ext uri="{FF2B5EF4-FFF2-40B4-BE49-F238E27FC236}">
                <a16:creationId xmlns:a16="http://schemas.microsoft.com/office/drawing/2014/main" id="{7049F544-5408-471C-A011-75F6BB48D8BE}"/>
              </a:ext>
            </a:extLst>
          </p:cNvPr>
          <p:cNvPicPr>
            <a:picLocks noChangeAspect="1"/>
          </p:cNvPicPr>
          <p:nvPr/>
        </p:nvPicPr>
        <p:blipFill>
          <a:blip r:embed="rId4"/>
          <a:stretch>
            <a:fillRect/>
          </a:stretch>
        </p:blipFill>
        <p:spPr>
          <a:xfrm>
            <a:off x="6114725" y="4279857"/>
            <a:ext cx="3117431" cy="1813426"/>
          </a:xfrm>
          <a:prstGeom prst="rect">
            <a:avLst/>
          </a:prstGeom>
          <a:ln>
            <a:solidFill>
              <a:srgbClr val="FF0000"/>
            </a:solidFill>
          </a:ln>
        </p:spPr>
      </p:pic>
      <p:sp>
        <p:nvSpPr>
          <p:cNvPr id="28" name="Rectangle 27">
            <a:extLst>
              <a:ext uri="{FF2B5EF4-FFF2-40B4-BE49-F238E27FC236}">
                <a16:creationId xmlns:a16="http://schemas.microsoft.com/office/drawing/2014/main" id="{8421A2D4-4740-48E1-9A12-99D154B56732}"/>
              </a:ext>
            </a:extLst>
          </p:cNvPr>
          <p:cNvSpPr/>
          <p:nvPr/>
        </p:nvSpPr>
        <p:spPr>
          <a:xfrm>
            <a:off x="5752666" y="4432114"/>
            <a:ext cx="916218"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sz="1100" dirty="0"/>
              <a:t>Log(odds) = 0.69</a:t>
            </a:r>
          </a:p>
        </p:txBody>
      </p:sp>
    </p:spTree>
    <p:extLst>
      <p:ext uri="{BB962C8B-B14F-4D97-AF65-F5344CB8AC3E}">
        <p14:creationId xmlns:p14="http://schemas.microsoft.com/office/powerpoint/2010/main" val="24843979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264909" y="10870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4767092" y="717673"/>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11" name="TextBox 10">
            <a:extLst>
              <a:ext uri="{FF2B5EF4-FFF2-40B4-BE49-F238E27FC236}">
                <a16:creationId xmlns:a16="http://schemas.microsoft.com/office/drawing/2014/main" id="{7E653258-579C-4F01-BE8D-92F0D3E08FDB}"/>
              </a:ext>
            </a:extLst>
          </p:cNvPr>
          <p:cNvSpPr txBox="1"/>
          <p:nvPr/>
        </p:nvSpPr>
        <p:spPr>
          <a:xfrm>
            <a:off x="4990249" y="1097423"/>
            <a:ext cx="2441053" cy="369332"/>
          </a:xfrm>
          <a:prstGeom prst="rect">
            <a:avLst/>
          </a:prstGeom>
          <a:noFill/>
        </p:spPr>
        <p:txBody>
          <a:bodyPr wrap="none" rtlCol="0">
            <a:spAutoFit/>
          </a:bodyPr>
          <a:lstStyle/>
          <a:p>
            <a:r>
              <a:rPr lang="en-NZ" dirty="0">
                <a:solidFill>
                  <a:schemeClr val="bg1"/>
                </a:solidFill>
              </a:rPr>
              <a:t>The first/original leaf is  </a:t>
            </a:r>
          </a:p>
        </p:txBody>
      </p:sp>
      <p:sp>
        <p:nvSpPr>
          <p:cNvPr id="12" name="Rectangle 11">
            <a:extLst>
              <a:ext uri="{FF2B5EF4-FFF2-40B4-BE49-F238E27FC236}">
                <a16:creationId xmlns:a16="http://schemas.microsoft.com/office/drawing/2014/main" id="{86C55C16-C492-4E6E-BED7-C31CD0A49DDF}"/>
              </a:ext>
            </a:extLst>
          </p:cNvPr>
          <p:cNvSpPr/>
          <p:nvPr/>
        </p:nvSpPr>
        <p:spPr>
          <a:xfrm>
            <a:off x="7540954" y="1142751"/>
            <a:ext cx="1890666"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Log(odds) = 0.69</a:t>
            </a:r>
          </a:p>
        </p:txBody>
      </p:sp>
      <p:sp>
        <p:nvSpPr>
          <p:cNvPr id="8" name="TextBox 7">
            <a:extLst>
              <a:ext uri="{FF2B5EF4-FFF2-40B4-BE49-F238E27FC236}">
                <a16:creationId xmlns:a16="http://schemas.microsoft.com/office/drawing/2014/main" id="{6449AE94-7710-446D-97C3-326A5D4BE3FC}"/>
              </a:ext>
            </a:extLst>
          </p:cNvPr>
          <p:cNvSpPr txBox="1"/>
          <p:nvPr/>
        </p:nvSpPr>
        <p:spPr>
          <a:xfrm>
            <a:off x="4767092" y="1475464"/>
            <a:ext cx="5899051" cy="369332"/>
          </a:xfrm>
          <a:prstGeom prst="rect">
            <a:avLst/>
          </a:prstGeom>
          <a:noFill/>
        </p:spPr>
        <p:txBody>
          <a:bodyPr wrap="none" rtlCol="0">
            <a:spAutoFit/>
          </a:bodyPr>
          <a:lstStyle/>
          <a:p>
            <a:r>
              <a:rPr lang="en-NZ" dirty="0">
                <a:solidFill>
                  <a:schemeClr val="bg1"/>
                </a:solidFill>
              </a:rPr>
              <a:t>Step 2: Create “probability” and use it to do the classification</a:t>
            </a:r>
          </a:p>
        </p:txBody>
      </p:sp>
      <p:sp>
        <p:nvSpPr>
          <p:cNvPr id="15" name="TextBox 14">
            <a:extLst>
              <a:ext uri="{FF2B5EF4-FFF2-40B4-BE49-F238E27FC236}">
                <a16:creationId xmlns:a16="http://schemas.microsoft.com/office/drawing/2014/main" id="{F3A1DA15-8FE2-41CA-B0C9-E7E6EA2E3FF5}"/>
              </a:ext>
            </a:extLst>
          </p:cNvPr>
          <p:cNvSpPr txBox="1"/>
          <p:nvPr/>
        </p:nvSpPr>
        <p:spPr>
          <a:xfrm>
            <a:off x="5051209" y="1809885"/>
            <a:ext cx="6096000" cy="369332"/>
          </a:xfrm>
          <a:prstGeom prst="rect">
            <a:avLst/>
          </a:prstGeom>
          <a:noFill/>
        </p:spPr>
        <p:txBody>
          <a:bodyPr wrap="square">
            <a:spAutoFit/>
          </a:bodyPr>
          <a:lstStyle/>
          <a:p>
            <a:r>
              <a:rPr lang="en-NZ" dirty="0">
                <a:solidFill>
                  <a:schemeClr val="bg1"/>
                </a:solidFill>
              </a:rPr>
              <a:t>We got </a:t>
            </a:r>
            <a:r>
              <a:rPr lang="en-NZ" dirty="0">
                <a:highlight>
                  <a:srgbClr val="FFFF00"/>
                </a:highlight>
              </a:rPr>
              <a:t>0.67</a:t>
            </a:r>
            <a:r>
              <a:rPr lang="en-NZ" dirty="0"/>
              <a:t> </a:t>
            </a:r>
            <a:r>
              <a:rPr lang="en-NZ" dirty="0">
                <a:solidFill>
                  <a:schemeClr val="bg1"/>
                </a:solidFill>
              </a:rPr>
              <a:t>as the predicted probability of “loving Troll2”</a:t>
            </a:r>
            <a:endParaRPr lang="en-NZ" dirty="0"/>
          </a:p>
        </p:txBody>
      </p:sp>
      <p:sp>
        <p:nvSpPr>
          <p:cNvPr id="9" name="TextBox 8">
            <a:extLst>
              <a:ext uri="{FF2B5EF4-FFF2-40B4-BE49-F238E27FC236}">
                <a16:creationId xmlns:a16="http://schemas.microsoft.com/office/drawing/2014/main" id="{E5220A3F-82DA-4549-9920-36A94F4A59CF}"/>
              </a:ext>
            </a:extLst>
          </p:cNvPr>
          <p:cNvSpPr txBox="1"/>
          <p:nvPr/>
        </p:nvSpPr>
        <p:spPr>
          <a:xfrm>
            <a:off x="4777071" y="2179217"/>
            <a:ext cx="2556854" cy="369332"/>
          </a:xfrm>
          <a:prstGeom prst="rect">
            <a:avLst/>
          </a:prstGeom>
          <a:noFill/>
        </p:spPr>
        <p:txBody>
          <a:bodyPr wrap="none" rtlCol="0">
            <a:spAutoFit/>
          </a:bodyPr>
          <a:lstStyle/>
          <a:p>
            <a:r>
              <a:rPr lang="en-NZ" dirty="0">
                <a:solidFill>
                  <a:schemeClr val="bg1"/>
                </a:solidFill>
              </a:rPr>
              <a:t>Step 3: calculate Residual</a:t>
            </a:r>
          </a:p>
        </p:txBody>
      </p:sp>
      <p:pic>
        <p:nvPicPr>
          <p:cNvPr id="18" name="Picture 17">
            <a:extLst>
              <a:ext uri="{FF2B5EF4-FFF2-40B4-BE49-F238E27FC236}">
                <a16:creationId xmlns:a16="http://schemas.microsoft.com/office/drawing/2014/main" id="{426F2135-EEF1-4521-8E38-504AE425B03E}"/>
              </a:ext>
            </a:extLst>
          </p:cNvPr>
          <p:cNvPicPr>
            <a:picLocks noChangeAspect="1"/>
          </p:cNvPicPr>
          <p:nvPr/>
        </p:nvPicPr>
        <p:blipFill>
          <a:blip r:embed="rId3"/>
          <a:stretch>
            <a:fillRect/>
          </a:stretch>
        </p:blipFill>
        <p:spPr>
          <a:xfrm>
            <a:off x="2673917" y="1087005"/>
            <a:ext cx="612725" cy="2428067"/>
          </a:xfrm>
          <a:prstGeom prst="rect">
            <a:avLst/>
          </a:prstGeom>
        </p:spPr>
      </p:pic>
      <p:sp>
        <p:nvSpPr>
          <p:cNvPr id="17" name="TextBox 16">
            <a:extLst>
              <a:ext uri="{FF2B5EF4-FFF2-40B4-BE49-F238E27FC236}">
                <a16:creationId xmlns:a16="http://schemas.microsoft.com/office/drawing/2014/main" id="{BE415FC3-5F56-4094-8CF7-89CF02527440}"/>
              </a:ext>
            </a:extLst>
          </p:cNvPr>
          <p:cNvSpPr txBox="1"/>
          <p:nvPr/>
        </p:nvSpPr>
        <p:spPr>
          <a:xfrm>
            <a:off x="4767092" y="2513638"/>
            <a:ext cx="5003421" cy="369332"/>
          </a:xfrm>
          <a:prstGeom prst="rect">
            <a:avLst/>
          </a:prstGeom>
          <a:noFill/>
        </p:spPr>
        <p:txBody>
          <a:bodyPr wrap="none" rtlCol="0">
            <a:spAutoFit/>
          </a:bodyPr>
          <a:lstStyle/>
          <a:p>
            <a:r>
              <a:rPr lang="en-NZ" dirty="0">
                <a:solidFill>
                  <a:schemeClr val="bg1"/>
                </a:solidFill>
              </a:rPr>
              <a:t>Step 4: Build the first tree and predict the Residuals</a:t>
            </a:r>
            <a:endParaRPr lang="en-NZ" dirty="0">
              <a:solidFill>
                <a:schemeClr val="bg1"/>
              </a:solidFill>
              <a:highlight>
                <a:srgbClr val="808000"/>
              </a:highlight>
            </a:endParaRPr>
          </a:p>
        </p:txBody>
      </p:sp>
      <p:graphicFrame>
        <p:nvGraphicFramePr>
          <p:cNvPr id="33" name="Table 33">
            <a:extLst>
              <a:ext uri="{FF2B5EF4-FFF2-40B4-BE49-F238E27FC236}">
                <a16:creationId xmlns:a16="http://schemas.microsoft.com/office/drawing/2014/main" id="{F3EB7071-B34B-420F-BFA1-7DC4AC3B8B4B}"/>
              </a:ext>
            </a:extLst>
          </p:cNvPr>
          <p:cNvGraphicFramePr>
            <a:graphicFrameLocks noGrp="1"/>
          </p:cNvGraphicFramePr>
          <p:nvPr/>
        </p:nvGraphicFramePr>
        <p:xfrm>
          <a:off x="2688046" y="1087005"/>
          <a:ext cx="751569" cy="2428064"/>
        </p:xfrm>
        <a:graphic>
          <a:graphicData uri="http://schemas.openxmlformats.org/drawingml/2006/table">
            <a:tbl>
              <a:tblPr firstRow="1" bandRow="1">
                <a:tableStyleId>{5C22544A-7EE6-4342-B048-85BDC9FD1C3A}</a:tableStyleId>
              </a:tblPr>
              <a:tblGrid>
                <a:gridCol w="751569">
                  <a:extLst>
                    <a:ext uri="{9D8B030D-6E8A-4147-A177-3AD203B41FA5}">
                      <a16:colId xmlns:a16="http://schemas.microsoft.com/office/drawing/2014/main" val="1829017562"/>
                    </a:ext>
                  </a:extLst>
                </a:gridCol>
              </a:tblGrid>
              <a:tr h="406112">
                <a:tc>
                  <a:txBody>
                    <a:bodyPr/>
                    <a:lstStyle/>
                    <a:p>
                      <a:r>
                        <a:rPr lang="en-NZ" sz="900" dirty="0"/>
                        <a:t>First prediction</a:t>
                      </a:r>
                    </a:p>
                  </a:txBody>
                  <a:tcPr/>
                </a:tc>
                <a:extLst>
                  <a:ext uri="{0D108BD9-81ED-4DB2-BD59-A6C34878D82A}">
                    <a16:rowId xmlns:a16="http://schemas.microsoft.com/office/drawing/2014/main" val="4280725398"/>
                  </a:ext>
                </a:extLst>
              </a:tr>
              <a:tr h="2021952">
                <a:tc>
                  <a:txBody>
                    <a:bodyPr/>
                    <a:lstStyle/>
                    <a:p>
                      <a:pPr algn="ctr"/>
                      <a:endParaRPr lang="en-NZ" sz="1100" dirty="0"/>
                    </a:p>
                    <a:p>
                      <a:pPr algn="ctr"/>
                      <a:endParaRPr lang="en-NZ" sz="1100" dirty="0"/>
                    </a:p>
                    <a:p>
                      <a:pPr algn="ctr"/>
                      <a:endParaRPr lang="en-NZ" sz="1100" dirty="0"/>
                    </a:p>
                    <a:p>
                      <a:pPr algn="ctr"/>
                      <a:endParaRPr lang="en-NZ" sz="1100" dirty="0"/>
                    </a:p>
                    <a:p>
                      <a:pPr algn="ctr"/>
                      <a:r>
                        <a:rPr lang="en-NZ" sz="1100" dirty="0"/>
                        <a:t>0.67</a:t>
                      </a:r>
                    </a:p>
                  </a:txBody>
                  <a:tcPr/>
                </a:tc>
                <a:extLst>
                  <a:ext uri="{0D108BD9-81ED-4DB2-BD59-A6C34878D82A}">
                    <a16:rowId xmlns:a16="http://schemas.microsoft.com/office/drawing/2014/main" val="3560539768"/>
                  </a:ext>
                </a:extLst>
              </a:tr>
            </a:tbl>
          </a:graphicData>
        </a:graphic>
      </p:graphicFrame>
      <p:sp>
        <p:nvSpPr>
          <p:cNvPr id="20" name="TextBox 19">
            <a:extLst>
              <a:ext uri="{FF2B5EF4-FFF2-40B4-BE49-F238E27FC236}">
                <a16:creationId xmlns:a16="http://schemas.microsoft.com/office/drawing/2014/main" id="{BA9A350A-C70A-44F3-9078-F00BAC3DFBDA}"/>
              </a:ext>
            </a:extLst>
          </p:cNvPr>
          <p:cNvSpPr txBox="1"/>
          <p:nvPr/>
        </p:nvSpPr>
        <p:spPr>
          <a:xfrm>
            <a:off x="4767092" y="2882970"/>
            <a:ext cx="7005251" cy="369332"/>
          </a:xfrm>
          <a:prstGeom prst="rect">
            <a:avLst/>
          </a:prstGeom>
          <a:noFill/>
        </p:spPr>
        <p:txBody>
          <a:bodyPr wrap="none" rtlCol="0">
            <a:spAutoFit/>
          </a:bodyPr>
          <a:lstStyle/>
          <a:p>
            <a:r>
              <a:rPr lang="en-NZ" dirty="0">
                <a:solidFill>
                  <a:schemeClr val="bg1"/>
                </a:solidFill>
              </a:rPr>
              <a:t>Step 5: Combine the tree and the first/original leaf to predict “log(odds)”</a:t>
            </a:r>
          </a:p>
        </p:txBody>
      </p:sp>
      <p:sp>
        <p:nvSpPr>
          <p:cNvPr id="21" name="TextBox 20">
            <a:extLst>
              <a:ext uri="{FF2B5EF4-FFF2-40B4-BE49-F238E27FC236}">
                <a16:creationId xmlns:a16="http://schemas.microsoft.com/office/drawing/2014/main" id="{2BBBC2C2-C447-41FD-8FB0-1DD6D3B55143}"/>
              </a:ext>
            </a:extLst>
          </p:cNvPr>
          <p:cNvSpPr txBox="1"/>
          <p:nvPr/>
        </p:nvSpPr>
        <p:spPr>
          <a:xfrm>
            <a:off x="4767092" y="3271429"/>
            <a:ext cx="5385577" cy="369332"/>
          </a:xfrm>
          <a:prstGeom prst="rect">
            <a:avLst/>
          </a:prstGeom>
          <a:noFill/>
        </p:spPr>
        <p:txBody>
          <a:bodyPr wrap="none" rtlCol="0">
            <a:spAutoFit/>
          </a:bodyPr>
          <a:lstStyle/>
          <a:p>
            <a:r>
              <a:rPr lang="en-NZ" dirty="0">
                <a:solidFill>
                  <a:schemeClr val="bg1"/>
                </a:solidFill>
              </a:rPr>
              <a:t>Step 6: Convert the predicted “log(odds)” to probability</a:t>
            </a:r>
          </a:p>
        </p:txBody>
      </p:sp>
      <p:graphicFrame>
        <p:nvGraphicFramePr>
          <p:cNvPr id="26" name="Table 33">
            <a:extLst>
              <a:ext uri="{FF2B5EF4-FFF2-40B4-BE49-F238E27FC236}">
                <a16:creationId xmlns:a16="http://schemas.microsoft.com/office/drawing/2014/main" id="{21497378-2263-4991-A2A5-4F9C0DF350C7}"/>
              </a:ext>
            </a:extLst>
          </p:cNvPr>
          <p:cNvGraphicFramePr>
            <a:graphicFrameLocks noGrp="1"/>
          </p:cNvGraphicFramePr>
          <p:nvPr/>
        </p:nvGraphicFramePr>
        <p:xfrm>
          <a:off x="3449594" y="1088857"/>
          <a:ext cx="916218" cy="2428064"/>
        </p:xfrm>
        <a:graphic>
          <a:graphicData uri="http://schemas.openxmlformats.org/drawingml/2006/table">
            <a:tbl>
              <a:tblPr firstRow="1" bandRow="1">
                <a:tableStyleId>{5C22544A-7EE6-4342-B048-85BDC9FD1C3A}</a:tableStyleId>
              </a:tblPr>
              <a:tblGrid>
                <a:gridCol w="916218">
                  <a:extLst>
                    <a:ext uri="{9D8B030D-6E8A-4147-A177-3AD203B41FA5}">
                      <a16:colId xmlns:a16="http://schemas.microsoft.com/office/drawing/2014/main" val="1829017562"/>
                    </a:ext>
                  </a:extLst>
                </a:gridCol>
              </a:tblGrid>
              <a:tr h="406112">
                <a:tc>
                  <a:txBody>
                    <a:bodyPr/>
                    <a:lstStyle/>
                    <a:p>
                      <a:r>
                        <a:rPr lang="en-NZ" sz="900" dirty="0"/>
                        <a:t>Update prediction 1</a:t>
                      </a:r>
                    </a:p>
                  </a:txBody>
                  <a:tcPr/>
                </a:tc>
                <a:extLst>
                  <a:ext uri="{0D108BD9-81ED-4DB2-BD59-A6C34878D82A}">
                    <a16:rowId xmlns:a16="http://schemas.microsoft.com/office/drawing/2014/main" val="4280725398"/>
                  </a:ext>
                </a:extLst>
              </a:tr>
              <a:tr h="336992">
                <a:tc>
                  <a:txBody>
                    <a:bodyPr/>
                    <a:lstStyle/>
                    <a:p>
                      <a:r>
                        <a:rPr lang="en-NZ" sz="1100" dirty="0">
                          <a:solidFill>
                            <a:schemeClr val="tx1"/>
                          </a:solidFill>
                        </a:rPr>
                        <a:t>0.9</a:t>
                      </a:r>
                    </a:p>
                  </a:txBody>
                  <a:tcPr/>
                </a:tc>
                <a:extLst>
                  <a:ext uri="{0D108BD9-81ED-4DB2-BD59-A6C34878D82A}">
                    <a16:rowId xmlns:a16="http://schemas.microsoft.com/office/drawing/2014/main" val="3560539768"/>
                  </a:ext>
                </a:extLst>
              </a:tr>
              <a:tr h="336992">
                <a:tc>
                  <a:txBody>
                    <a:bodyPr/>
                    <a:lstStyle/>
                    <a:p>
                      <a:r>
                        <a:rPr lang="en-NZ" sz="1100" dirty="0"/>
                        <a:t>0.5</a:t>
                      </a:r>
                    </a:p>
                  </a:txBody>
                  <a:tcPr/>
                </a:tc>
                <a:extLst>
                  <a:ext uri="{0D108BD9-81ED-4DB2-BD59-A6C34878D82A}">
                    <a16:rowId xmlns:a16="http://schemas.microsoft.com/office/drawing/2014/main" val="1247389171"/>
                  </a:ext>
                </a:extLst>
              </a:tr>
              <a:tr h="336992">
                <a:tc>
                  <a:txBody>
                    <a:bodyPr/>
                    <a:lstStyle/>
                    <a:p>
                      <a:r>
                        <a:rPr lang="en-NZ" sz="1100" dirty="0"/>
                        <a:t>0.5</a:t>
                      </a:r>
                    </a:p>
                  </a:txBody>
                  <a:tcPr/>
                </a:tc>
                <a:extLst>
                  <a:ext uri="{0D108BD9-81ED-4DB2-BD59-A6C34878D82A}">
                    <a16:rowId xmlns:a16="http://schemas.microsoft.com/office/drawing/2014/main" val="3938714085"/>
                  </a:ext>
                </a:extLst>
              </a:tr>
              <a:tr h="336992">
                <a:tc>
                  <a:txBody>
                    <a:bodyPr/>
                    <a:lstStyle/>
                    <a:p>
                      <a:r>
                        <a:rPr lang="en-NZ" sz="1100" dirty="0"/>
                        <a:t>0.1</a:t>
                      </a:r>
                    </a:p>
                  </a:txBody>
                  <a:tcPr/>
                </a:tc>
                <a:extLst>
                  <a:ext uri="{0D108BD9-81ED-4DB2-BD59-A6C34878D82A}">
                    <a16:rowId xmlns:a16="http://schemas.microsoft.com/office/drawing/2014/main" val="454065091"/>
                  </a:ext>
                </a:extLst>
              </a:tr>
              <a:tr h="336992">
                <a:tc>
                  <a:txBody>
                    <a:bodyPr/>
                    <a:lstStyle/>
                    <a:p>
                      <a:r>
                        <a:rPr lang="en-NZ" sz="1100" dirty="0"/>
                        <a:t>0.9</a:t>
                      </a:r>
                    </a:p>
                  </a:txBody>
                  <a:tcPr/>
                </a:tc>
                <a:extLst>
                  <a:ext uri="{0D108BD9-81ED-4DB2-BD59-A6C34878D82A}">
                    <a16:rowId xmlns:a16="http://schemas.microsoft.com/office/drawing/2014/main" val="3705624553"/>
                  </a:ext>
                </a:extLst>
              </a:tr>
              <a:tr h="336992">
                <a:tc>
                  <a:txBody>
                    <a:bodyPr/>
                    <a:lstStyle/>
                    <a:p>
                      <a:r>
                        <a:rPr lang="en-NZ" sz="1100" dirty="0"/>
                        <a:t>0.9</a:t>
                      </a:r>
                    </a:p>
                  </a:txBody>
                  <a:tcPr/>
                </a:tc>
                <a:extLst>
                  <a:ext uri="{0D108BD9-81ED-4DB2-BD59-A6C34878D82A}">
                    <a16:rowId xmlns:a16="http://schemas.microsoft.com/office/drawing/2014/main" val="1273444058"/>
                  </a:ext>
                </a:extLst>
              </a:tr>
            </a:tbl>
          </a:graphicData>
        </a:graphic>
      </p:graphicFrame>
      <p:sp>
        <p:nvSpPr>
          <p:cNvPr id="6" name="Arrow: Down 5">
            <a:extLst>
              <a:ext uri="{FF2B5EF4-FFF2-40B4-BE49-F238E27FC236}">
                <a16:creationId xmlns:a16="http://schemas.microsoft.com/office/drawing/2014/main" id="{D81F50B9-0D43-4EB7-91ED-081ED9F6E586}"/>
              </a:ext>
            </a:extLst>
          </p:cNvPr>
          <p:cNvSpPr/>
          <p:nvPr/>
        </p:nvSpPr>
        <p:spPr>
          <a:xfrm>
            <a:off x="3907703" y="1660130"/>
            <a:ext cx="307589" cy="16926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TextBox 23">
            <a:extLst>
              <a:ext uri="{FF2B5EF4-FFF2-40B4-BE49-F238E27FC236}">
                <a16:creationId xmlns:a16="http://schemas.microsoft.com/office/drawing/2014/main" id="{63501D90-678C-4091-8F3F-E4945D0FEFC0}"/>
              </a:ext>
            </a:extLst>
          </p:cNvPr>
          <p:cNvSpPr txBox="1"/>
          <p:nvPr/>
        </p:nvSpPr>
        <p:spPr>
          <a:xfrm>
            <a:off x="4767092" y="3642959"/>
            <a:ext cx="6797379" cy="646331"/>
          </a:xfrm>
          <a:prstGeom prst="rect">
            <a:avLst/>
          </a:prstGeom>
          <a:noFill/>
        </p:spPr>
        <p:txBody>
          <a:bodyPr wrap="square" rtlCol="0">
            <a:spAutoFit/>
          </a:bodyPr>
          <a:lstStyle/>
          <a:p>
            <a:r>
              <a:rPr lang="en-NZ" dirty="0">
                <a:solidFill>
                  <a:schemeClr val="bg1"/>
                </a:solidFill>
              </a:rPr>
              <a:t>Step 7: We then repeat Step 3-6 with the updated predictions, until the calculated residuals do not change much</a:t>
            </a:r>
          </a:p>
        </p:txBody>
      </p:sp>
      <p:pic>
        <p:nvPicPr>
          <p:cNvPr id="25" name="Picture 24">
            <a:extLst>
              <a:ext uri="{FF2B5EF4-FFF2-40B4-BE49-F238E27FC236}">
                <a16:creationId xmlns:a16="http://schemas.microsoft.com/office/drawing/2014/main" id="{7049F544-5408-471C-A011-75F6BB48D8BE}"/>
              </a:ext>
            </a:extLst>
          </p:cNvPr>
          <p:cNvPicPr>
            <a:picLocks noChangeAspect="1"/>
          </p:cNvPicPr>
          <p:nvPr/>
        </p:nvPicPr>
        <p:blipFill>
          <a:blip r:embed="rId4"/>
          <a:stretch>
            <a:fillRect/>
          </a:stretch>
        </p:blipFill>
        <p:spPr>
          <a:xfrm>
            <a:off x="6114725" y="4279857"/>
            <a:ext cx="3117431" cy="1813426"/>
          </a:xfrm>
          <a:prstGeom prst="rect">
            <a:avLst/>
          </a:prstGeom>
          <a:ln>
            <a:solidFill>
              <a:srgbClr val="FF0000"/>
            </a:solidFill>
          </a:ln>
        </p:spPr>
      </p:pic>
      <p:sp>
        <p:nvSpPr>
          <p:cNvPr id="28" name="Rectangle 27">
            <a:extLst>
              <a:ext uri="{FF2B5EF4-FFF2-40B4-BE49-F238E27FC236}">
                <a16:creationId xmlns:a16="http://schemas.microsoft.com/office/drawing/2014/main" id="{8421A2D4-4740-48E1-9A12-99D154B56732}"/>
              </a:ext>
            </a:extLst>
          </p:cNvPr>
          <p:cNvSpPr/>
          <p:nvPr/>
        </p:nvSpPr>
        <p:spPr>
          <a:xfrm>
            <a:off x="5752666" y="4432114"/>
            <a:ext cx="916218"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sz="1100" dirty="0"/>
              <a:t>Log(odds) = 0.69</a:t>
            </a:r>
          </a:p>
        </p:txBody>
      </p:sp>
      <p:sp>
        <p:nvSpPr>
          <p:cNvPr id="22" name="TextBox 21">
            <a:extLst>
              <a:ext uri="{FF2B5EF4-FFF2-40B4-BE49-F238E27FC236}">
                <a16:creationId xmlns:a16="http://schemas.microsoft.com/office/drawing/2014/main" id="{AB78C280-0E10-4D54-82A4-3058AFEBAFC9}"/>
              </a:ext>
            </a:extLst>
          </p:cNvPr>
          <p:cNvSpPr txBox="1"/>
          <p:nvPr/>
        </p:nvSpPr>
        <p:spPr>
          <a:xfrm>
            <a:off x="290543" y="3940147"/>
            <a:ext cx="3762102" cy="1754326"/>
          </a:xfrm>
          <a:prstGeom prst="rect">
            <a:avLst/>
          </a:prstGeom>
          <a:solidFill>
            <a:srgbClr val="FFFF00"/>
          </a:solidFill>
        </p:spPr>
        <p:txBody>
          <a:bodyPr wrap="square" rtlCol="0">
            <a:spAutoFit/>
          </a:bodyPr>
          <a:lstStyle/>
          <a:p>
            <a:r>
              <a:rPr lang="en-NZ" dirty="0"/>
              <a:t>In prediction, we just need to use the test data to go through all the trees and add them up, the results are predicted Log(odds), which can be converted to probability and indicate the classified category</a:t>
            </a:r>
          </a:p>
        </p:txBody>
      </p:sp>
    </p:spTree>
    <p:extLst>
      <p:ext uri="{BB962C8B-B14F-4D97-AF65-F5344CB8AC3E}">
        <p14:creationId xmlns:p14="http://schemas.microsoft.com/office/powerpoint/2010/main" val="1587316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Summary</a:t>
            </a:r>
          </a:p>
        </p:txBody>
      </p:sp>
      <p:sp>
        <p:nvSpPr>
          <p:cNvPr id="5" name="Rectangle 4">
            <a:extLst>
              <a:ext uri="{FF2B5EF4-FFF2-40B4-BE49-F238E27FC236}">
                <a16:creationId xmlns:a16="http://schemas.microsoft.com/office/drawing/2014/main" id="{90214750-D4B4-4729-B03E-40866D5EBC55}"/>
              </a:ext>
            </a:extLst>
          </p:cNvPr>
          <p:cNvSpPr/>
          <p:nvPr/>
        </p:nvSpPr>
        <p:spPr>
          <a:xfrm>
            <a:off x="4165961" y="76003"/>
            <a:ext cx="1053738" cy="65749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200" dirty="0"/>
              <a:t>Create the original “log(odds)”</a:t>
            </a:r>
          </a:p>
        </p:txBody>
      </p:sp>
      <p:sp>
        <p:nvSpPr>
          <p:cNvPr id="23" name="Rectangle 22">
            <a:extLst>
              <a:ext uri="{FF2B5EF4-FFF2-40B4-BE49-F238E27FC236}">
                <a16:creationId xmlns:a16="http://schemas.microsoft.com/office/drawing/2014/main" id="{E9F3F3F2-7CF1-41F6-AE34-46949452E072}"/>
              </a:ext>
            </a:extLst>
          </p:cNvPr>
          <p:cNvSpPr/>
          <p:nvPr/>
        </p:nvSpPr>
        <p:spPr>
          <a:xfrm>
            <a:off x="3213462" y="1136542"/>
            <a:ext cx="1053738" cy="48284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200" dirty="0"/>
              <a:t>“log(odds)” =&gt; probability</a:t>
            </a:r>
          </a:p>
        </p:txBody>
      </p:sp>
      <p:sp>
        <p:nvSpPr>
          <p:cNvPr id="27" name="Rectangle 26">
            <a:extLst>
              <a:ext uri="{FF2B5EF4-FFF2-40B4-BE49-F238E27FC236}">
                <a16:creationId xmlns:a16="http://schemas.microsoft.com/office/drawing/2014/main" id="{1E9A2211-FAA3-4714-94ED-AB8F3BC65F18}"/>
              </a:ext>
            </a:extLst>
          </p:cNvPr>
          <p:cNvSpPr/>
          <p:nvPr/>
        </p:nvSpPr>
        <p:spPr>
          <a:xfrm>
            <a:off x="3213462" y="1816295"/>
            <a:ext cx="1053738" cy="482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200" dirty="0"/>
              <a:t>Calculate Residuals</a:t>
            </a:r>
          </a:p>
        </p:txBody>
      </p:sp>
      <p:sp>
        <p:nvSpPr>
          <p:cNvPr id="29" name="Rectangle 28">
            <a:extLst>
              <a:ext uri="{FF2B5EF4-FFF2-40B4-BE49-F238E27FC236}">
                <a16:creationId xmlns:a16="http://schemas.microsoft.com/office/drawing/2014/main" id="{A4E1D991-D737-42DF-B2ED-2ECEACFA5924}"/>
              </a:ext>
            </a:extLst>
          </p:cNvPr>
          <p:cNvSpPr/>
          <p:nvPr/>
        </p:nvSpPr>
        <p:spPr>
          <a:xfrm>
            <a:off x="2739934" y="2531928"/>
            <a:ext cx="2000794" cy="57573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200" dirty="0"/>
              <a:t>Build a tree:</a:t>
            </a:r>
          </a:p>
          <a:p>
            <a:pPr marL="171450" indent="-171450" algn="ctr">
              <a:buFont typeface="Arial" panose="020B0604020202020204" pitchFamily="34" charset="0"/>
              <a:buChar char="•"/>
            </a:pPr>
            <a:r>
              <a:rPr lang="en-NZ" sz="1200" dirty="0"/>
              <a:t>Input: Dependants</a:t>
            </a:r>
          </a:p>
          <a:p>
            <a:pPr marL="171450" indent="-171450" algn="ctr">
              <a:buFont typeface="Arial" panose="020B0604020202020204" pitchFamily="34" charset="0"/>
              <a:buChar char="•"/>
            </a:pPr>
            <a:r>
              <a:rPr lang="en-NZ" sz="1200" dirty="0"/>
              <a:t> Output: “Residuals”</a:t>
            </a:r>
          </a:p>
        </p:txBody>
      </p:sp>
      <p:sp>
        <p:nvSpPr>
          <p:cNvPr id="30" name="Rectangle 29">
            <a:extLst>
              <a:ext uri="{FF2B5EF4-FFF2-40B4-BE49-F238E27FC236}">
                <a16:creationId xmlns:a16="http://schemas.microsoft.com/office/drawing/2014/main" id="{6FADF409-0AA3-466B-A42A-26155BDDDEA8}"/>
              </a:ext>
            </a:extLst>
          </p:cNvPr>
          <p:cNvSpPr/>
          <p:nvPr/>
        </p:nvSpPr>
        <p:spPr>
          <a:xfrm>
            <a:off x="2260962" y="3212084"/>
            <a:ext cx="2958737" cy="87459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200" dirty="0"/>
              <a:t>Covert Residuals in the tree to “log(odds)”. So for the tree:</a:t>
            </a:r>
          </a:p>
          <a:p>
            <a:pPr marL="171450" indent="-171450" algn="ctr">
              <a:buFont typeface="Arial" panose="020B0604020202020204" pitchFamily="34" charset="0"/>
              <a:buChar char="•"/>
            </a:pPr>
            <a:r>
              <a:rPr lang="en-NZ" sz="1200" dirty="0"/>
              <a:t>Input: dependants</a:t>
            </a:r>
          </a:p>
          <a:p>
            <a:pPr marL="171450" indent="-171450" algn="ctr">
              <a:buFont typeface="Arial" panose="020B0604020202020204" pitchFamily="34" charset="0"/>
              <a:buChar char="•"/>
            </a:pPr>
            <a:r>
              <a:rPr lang="en-NZ" sz="1200" dirty="0"/>
              <a:t>Output: “log(odds)”</a:t>
            </a:r>
          </a:p>
        </p:txBody>
      </p:sp>
      <p:sp>
        <p:nvSpPr>
          <p:cNvPr id="31" name="Rectangle 30">
            <a:extLst>
              <a:ext uri="{FF2B5EF4-FFF2-40B4-BE49-F238E27FC236}">
                <a16:creationId xmlns:a16="http://schemas.microsoft.com/office/drawing/2014/main" id="{E16D45BD-777E-472E-81F3-43E5FBCB1D11}"/>
              </a:ext>
            </a:extLst>
          </p:cNvPr>
          <p:cNvSpPr/>
          <p:nvPr/>
        </p:nvSpPr>
        <p:spPr>
          <a:xfrm>
            <a:off x="3213462" y="420506"/>
            <a:ext cx="1053738" cy="48284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200" dirty="0"/>
              <a:t>Obtain “log(odds)”</a:t>
            </a:r>
          </a:p>
        </p:txBody>
      </p:sp>
      <p:sp>
        <p:nvSpPr>
          <p:cNvPr id="32" name="Rectangle 31">
            <a:extLst>
              <a:ext uri="{FF2B5EF4-FFF2-40B4-BE49-F238E27FC236}">
                <a16:creationId xmlns:a16="http://schemas.microsoft.com/office/drawing/2014/main" id="{CB9BC344-1E9F-4990-89E4-3A3411ED94AF}"/>
              </a:ext>
            </a:extLst>
          </p:cNvPr>
          <p:cNvSpPr/>
          <p:nvPr/>
        </p:nvSpPr>
        <p:spPr>
          <a:xfrm>
            <a:off x="2774768" y="4261594"/>
            <a:ext cx="1939834" cy="71997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200" dirty="0"/>
              <a:t>Apply “learning rate” to the tree, and therefore update the tree output “log(odds)”</a:t>
            </a:r>
          </a:p>
        </p:txBody>
      </p:sp>
      <p:sp>
        <p:nvSpPr>
          <p:cNvPr id="34" name="Rectangle 33">
            <a:extLst>
              <a:ext uri="{FF2B5EF4-FFF2-40B4-BE49-F238E27FC236}">
                <a16:creationId xmlns:a16="http://schemas.microsoft.com/office/drawing/2014/main" id="{957BFBD4-3B5F-4DCA-8CF0-DFBD11F8D4BD}"/>
              </a:ext>
            </a:extLst>
          </p:cNvPr>
          <p:cNvSpPr/>
          <p:nvPr/>
        </p:nvSpPr>
        <p:spPr>
          <a:xfrm>
            <a:off x="2774768" y="5136190"/>
            <a:ext cx="1939834" cy="71997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200" dirty="0"/>
              <a:t>Calculate the “updated log(odds)” for all samples using the above tree</a:t>
            </a:r>
          </a:p>
        </p:txBody>
      </p:sp>
      <p:cxnSp>
        <p:nvCxnSpPr>
          <p:cNvPr id="10" name="Connector: Elbow 9">
            <a:extLst>
              <a:ext uri="{FF2B5EF4-FFF2-40B4-BE49-F238E27FC236}">
                <a16:creationId xmlns:a16="http://schemas.microsoft.com/office/drawing/2014/main" id="{8DF77126-2F17-464D-8FE5-1B10A777CFB1}"/>
              </a:ext>
            </a:extLst>
          </p:cNvPr>
          <p:cNvCxnSpPr>
            <a:stCxn id="31" idx="1"/>
            <a:endCxn id="34" idx="1"/>
          </p:cNvCxnSpPr>
          <p:nvPr/>
        </p:nvCxnSpPr>
        <p:spPr>
          <a:xfrm rot="10800000" flipV="1">
            <a:off x="2774768" y="661927"/>
            <a:ext cx="438694" cy="4834252"/>
          </a:xfrm>
          <a:prstGeom prst="bentConnector3">
            <a:avLst>
              <a:gd name="adj1" fmla="val 152109"/>
            </a:avLst>
          </a:prstGeom>
          <a:ln>
            <a:solidFill>
              <a:srgbClr val="FFFF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1AD01D3-0B26-485B-B4BB-1E68599A66F0}"/>
              </a:ext>
            </a:extLst>
          </p:cNvPr>
          <p:cNvCxnSpPr>
            <a:stCxn id="31" idx="2"/>
            <a:endCxn id="23" idx="0"/>
          </p:cNvCxnSpPr>
          <p:nvPr/>
        </p:nvCxnSpPr>
        <p:spPr>
          <a:xfrm>
            <a:off x="3740331" y="903348"/>
            <a:ext cx="0" cy="23319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96F497E-5647-4BFE-89B2-000D5C645E97}"/>
              </a:ext>
            </a:extLst>
          </p:cNvPr>
          <p:cNvCxnSpPr>
            <a:stCxn id="23" idx="2"/>
            <a:endCxn id="27" idx="0"/>
          </p:cNvCxnSpPr>
          <p:nvPr/>
        </p:nvCxnSpPr>
        <p:spPr>
          <a:xfrm>
            <a:off x="3740331" y="1619384"/>
            <a:ext cx="0" cy="1969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2B7A3C3-4315-4D3D-87B9-66CC59FBB5DF}"/>
              </a:ext>
            </a:extLst>
          </p:cNvPr>
          <p:cNvCxnSpPr>
            <a:stCxn id="27" idx="2"/>
            <a:endCxn id="29" idx="0"/>
          </p:cNvCxnSpPr>
          <p:nvPr/>
        </p:nvCxnSpPr>
        <p:spPr>
          <a:xfrm>
            <a:off x="3740331" y="2299137"/>
            <a:ext cx="0" cy="23279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EE2A88B-A989-4D47-A47C-F0DD9D35FB56}"/>
              </a:ext>
            </a:extLst>
          </p:cNvPr>
          <p:cNvCxnSpPr>
            <a:stCxn id="29" idx="2"/>
            <a:endCxn id="30" idx="0"/>
          </p:cNvCxnSpPr>
          <p:nvPr/>
        </p:nvCxnSpPr>
        <p:spPr>
          <a:xfrm>
            <a:off x="3740331" y="3107663"/>
            <a:ext cx="0" cy="10442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3ABD0C2-2CB1-40B8-92B1-619B495FB2C6}"/>
              </a:ext>
            </a:extLst>
          </p:cNvPr>
          <p:cNvCxnSpPr>
            <a:stCxn id="30" idx="2"/>
            <a:endCxn id="32" idx="0"/>
          </p:cNvCxnSpPr>
          <p:nvPr/>
        </p:nvCxnSpPr>
        <p:spPr>
          <a:xfrm>
            <a:off x="3740331" y="4086680"/>
            <a:ext cx="4354" cy="17491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69B9A9F-8CCA-4BA9-882B-28F04A0ED11B}"/>
              </a:ext>
            </a:extLst>
          </p:cNvPr>
          <p:cNvCxnSpPr>
            <a:stCxn id="32" idx="2"/>
            <a:endCxn id="34" idx="0"/>
          </p:cNvCxnSpPr>
          <p:nvPr/>
        </p:nvCxnSpPr>
        <p:spPr>
          <a:xfrm>
            <a:off x="3744685" y="4981571"/>
            <a:ext cx="0" cy="15461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9220DCE9-8F97-495F-84F0-3BF347F5387B}"/>
              </a:ext>
            </a:extLst>
          </p:cNvPr>
          <p:cNvSpPr/>
          <p:nvPr/>
        </p:nvSpPr>
        <p:spPr>
          <a:xfrm>
            <a:off x="2774768" y="6010786"/>
            <a:ext cx="1939834" cy="71997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1200" dirty="0"/>
              <a:t>Covert “updated log(odds)” to “updated probability” for all samples</a:t>
            </a:r>
          </a:p>
        </p:txBody>
      </p:sp>
      <p:cxnSp>
        <p:nvCxnSpPr>
          <p:cNvPr id="56" name="Straight Arrow Connector 55">
            <a:extLst>
              <a:ext uri="{FF2B5EF4-FFF2-40B4-BE49-F238E27FC236}">
                <a16:creationId xmlns:a16="http://schemas.microsoft.com/office/drawing/2014/main" id="{617FC97B-3643-4AE2-9247-80F76EE96544}"/>
              </a:ext>
            </a:extLst>
          </p:cNvPr>
          <p:cNvCxnSpPr>
            <a:stCxn id="34" idx="2"/>
            <a:endCxn id="54" idx="0"/>
          </p:cNvCxnSpPr>
          <p:nvPr/>
        </p:nvCxnSpPr>
        <p:spPr>
          <a:xfrm>
            <a:off x="3744685" y="5856167"/>
            <a:ext cx="0" cy="15461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D95D8874-8794-4677-9672-604375FFD016}"/>
              </a:ext>
            </a:extLst>
          </p:cNvPr>
          <p:cNvCxnSpPr>
            <a:stCxn id="54" idx="3"/>
            <a:endCxn id="27" idx="3"/>
          </p:cNvCxnSpPr>
          <p:nvPr/>
        </p:nvCxnSpPr>
        <p:spPr>
          <a:xfrm flipH="1" flipV="1">
            <a:off x="4267200" y="2057716"/>
            <a:ext cx="447402" cy="4313059"/>
          </a:xfrm>
          <a:prstGeom prst="bentConnector3">
            <a:avLst>
              <a:gd name="adj1" fmla="val -16009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6CB9E5DC-C538-4520-8C41-B5EF8750E0BB}"/>
              </a:ext>
            </a:extLst>
          </p:cNvPr>
          <p:cNvPicPr>
            <a:picLocks noChangeAspect="1"/>
          </p:cNvPicPr>
          <p:nvPr/>
        </p:nvPicPr>
        <p:blipFill>
          <a:blip r:embed="rId2"/>
          <a:stretch>
            <a:fillRect/>
          </a:stretch>
        </p:blipFill>
        <p:spPr>
          <a:xfrm>
            <a:off x="5988451" y="2498724"/>
            <a:ext cx="5459658" cy="3175912"/>
          </a:xfrm>
          <a:prstGeom prst="rect">
            <a:avLst/>
          </a:prstGeom>
          <a:ln>
            <a:solidFill>
              <a:srgbClr val="FF0000"/>
            </a:solidFill>
          </a:ln>
        </p:spPr>
      </p:pic>
      <p:sp>
        <p:nvSpPr>
          <p:cNvPr id="62" name="TextBox 61">
            <a:extLst>
              <a:ext uri="{FF2B5EF4-FFF2-40B4-BE49-F238E27FC236}">
                <a16:creationId xmlns:a16="http://schemas.microsoft.com/office/drawing/2014/main" id="{329EC3EE-E373-41E0-B42C-3AF23494704C}"/>
              </a:ext>
            </a:extLst>
          </p:cNvPr>
          <p:cNvSpPr txBox="1"/>
          <p:nvPr/>
        </p:nvSpPr>
        <p:spPr>
          <a:xfrm>
            <a:off x="5768340" y="1873050"/>
            <a:ext cx="1334468" cy="369332"/>
          </a:xfrm>
          <a:prstGeom prst="rect">
            <a:avLst/>
          </a:prstGeom>
          <a:noFill/>
        </p:spPr>
        <p:txBody>
          <a:bodyPr wrap="none" rtlCol="0">
            <a:spAutoFit/>
          </a:bodyPr>
          <a:lstStyle/>
          <a:p>
            <a:r>
              <a:rPr lang="en-NZ" dirty="0">
                <a:solidFill>
                  <a:schemeClr val="bg1"/>
                </a:solidFill>
              </a:rPr>
              <a:t>For example</a:t>
            </a:r>
          </a:p>
        </p:txBody>
      </p:sp>
    </p:spTree>
    <p:extLst>
      <p:ext uri="{BB962C8B-B14F-4D97-AF65-F5344CB8AC3E}">
        <p14:creationId xmlns:p14="http://schemas.microsoft.com/office/powerpoint/2010/main" val="990773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595450" y="13271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3582489" y="661927"/>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5" name="Rectangle 4">
            <a:extLst>
              <a:ext uri="{FF2B5EF4-FFF2-40B4-BE49-F238E27FC236}">
                <a16:creationId xmlns:a16="http://schemas.microsoft.com/office/drawing/2014/main" id="{AB7850D4-EC47-48F9-87AE-65C4B7238767}"/>
              </a:ext>
            </a:extLst>
          </p:cNvPr>
          <p:cNvSpPr/>
          <p:nvPr/>
        </p:nvSpPr>
        <p:spPr>
          <a:xfrm>
            <a:off x="2342606" y="1262743"/>
            <a:ext cx="661852" cy="26038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TextBox 5">
            <a:extLst>
              <a:ext uri="{FF2B5EF4-FFF2-40B4-BE49-F238E27FC236}">
                <a16:creationId xmlns:a16="http://schemas.microsoft.com/office/drawing/2014/main" id="{17C4886B-8C09-4152-87A4-AEA13D985808}"/>
              </a:ext>
            </a:extLst>
          </p:cNvPr>
          <p:cNvSpPr txBox="1"/>
          <p:nvPr/>
        </p:nvSpPr>
        <p:spPr>
          <a:xfrm>
            <a:off x="4110446" y="1140823"/>
            <a:ext cx="7698646" cy="369332"/>
          </a:xfrm>
          <a:prstGeom prst="rect">
            <a:avLst/>
          </a:prstGeom>
          <a:noFill/>
        </p:spPr>
        <p:txBody>
          <a:bodyPr wrap="none" rtlCol="0">
            <a:spAutoFit/>
          </a:bodyPr>
          <a:lstStyle/>
          <a:p>
            <a:r>
              <a:rPr lang="en-NZ" dirty="0">
                <a:solidFill>
                  <a:schemeClr val="bg1"/>
                </a:solidFill>
              </a:rPr>
              <a:t>In gradient boosting for classification, the original leaf is the </a:t>
            </a:r>
            <a:r>
              <a:rPr lang="en-NZ" dirty="0">
                <a:highlight>
                  <a:srgbClr val="FFFF00"/>
                </a:highlight>
              </a:rPr>
              <a:t>“log(odds)”</a:t>
            </a:r>
            <a:r>
              <a:rPr lang="en-NZ" dirty="0">
                <a:solidFill>
                  <a:schemeClr val="bg1"/>
                </a:solidFill>
              </a:rPr>
              <a:t> of “Yes”</a:t>
            </a:r>
            <a:endParaRPr lang="en-NZ" dirty="0">
              <a:highlight>
                <a:srgbClr val="FFFF00"/>
              </a:highlight>
            </a:endParaRPr>
          </a:p>
        </p:txBody>
      </p:sp>
    </p:spTree>
    <p:extLst>
      <p:ext uri="{BB962C8B-B14F-4D97-AF65-F5344CB8AC3E}">
        <p14:creationId xmlns:p14="http://schemas.microsoft.com/office/powerpoint/2010/main" val="60241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595450" y="13271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3582489" y="661927"/>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5" name="Rectangle 4">
            <a:extLst>
              <a:ext uri="{FF2B5EF4-FFF2-40B4-BE49-F238E27FC236}">
                <a16:creationId xmlns:a16="http://schemas.microsoft.com/office/drawing/2014/main" id="{AB7850D4-EC47-48F9-87AE-65C4B7238767}"/>
              </a:ext>
            </a:extLst>
          </p:cNvPr>
          <p:cNvSpPr/>
          <p:nvPr/>
        </p:nvSpPr>
        <p:spPr>
          <a:xfrm>
            <a:off x="2342606" y="1262743"/>
            <a:ext cx="661852" cy="26038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TextBox 5">
            <a:extLst>
              <a:ext uri="{FF2B5EF4-FFF2-40B4-BE49-F238E27FC236}">
                <a16:creationId xmlns:a16="http://schemas.microsoft.com/office/drawing/2014/main" id="{17C4886B-8C09-4152-87A4-AEA13D985808}"/>
              </a:ext>
            </a:extLst>
          </p:cNvPr>
          <p:cNvSpPr txBox="1"/>
          <p:nvPr/>
        </p:nvSpPr>
        <p:spPr>
          <a:xfrm>
            <a:off x="4110446" y="1140823"/>
            <a:ext cx="7698646" cy="369332"/>
          </a:xfrm>
          <a:prstGeom prst="rect">
            <a:avLst/>
          </a:prstGeom>
          <a:noFill/>
        </p:spPr>
        <p:txBody>
          <a:bodyPr wrap="none" rtlCol="0">
            <a:spAutoFit/>
          </a:bodyPr>
          <a:lstStyle/>
          <a:p>
            <a:r>
              <a:rPr lang="en-NZ" dirty="0">
                <a:solidFill>
                  <a:schemeClr val="bg1"/>
                </a:solidFill>
              </a:rPr>
              <a:t>In gradient boosting for classification, the original leaf is the </a:t>
            </a:r>
            <a:r>
              <a:rPr lang="en-NZ" dirty="0">
                <a:highlight>
                  <a:srgbClr val="FFFF00"/>
                </a:highlight>
              </a:rPr>
              <a:t>“log(odds)”</a:t>
            </a:r>
            <a:r>
              <a:rPr lang="en-NZ" dirty="0">
                <a:solidFill>
                  <a:schemeClr val="bg1"/>
                </a:solidFill>
              </a:rPr>
              <a:t> of “Yes”</a:t>
            </a:r>
            <a:endParaRPr lang="en-NZ" dirty="0">
              <a:highlight>
                <a:srgbClr val="FFFF00"/>
              </a:highlight>
            </a:endParaRPr>
          </a:p>
        </p:txBody>
      </p:sp>
      <p:sp>
        <p:nvSpPr>
          <p:cNvPr id="7" name="Rectangle 6">
            <a:extLst>
              <a:ext uri="{FF2B5EF4-FFF2-40B4-BE49-F238E27FC236}">
                <a16:creationId xmlns:a16="http://schemas.microsoft.com/office/drawing/2014/main" id="{46CF0C1B-B0DD-40B5-A860-5A23CC92F1D1}"/>
              </a:ext>
            </a:extLst>
          </p:cNvPr>
          <p:cNvSpPr/>
          <p:nvPr/>
        </p:nvSpPr>
        <p:spPr>
          <a:xfrm>
            <a:off x="2342606" y="1628503"/>
            <a:ext cx="879565" cy="757646"/>
          </a:xfrm>
          <a:prstGeom prst="rect">
            <a:avLst/>
          </a:prstGeom>
          <a:solidFill>
            <a:srgbClr val="92D05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Rectangle 7">
            <a:extLst>
              <a:ext uri="{FF2B5EF4-FFF2-40B4-BE49-F238E27FC236}">
                <a16:creationId xmlns:a16="http://schemas.microsoft.com/office/drawing/2014/main" id="{2E72ACB4-76BB-44C1-95A3-4C0F9B6CEC62}"/>
              </a:ext>
            </a:extLst>
          </p:cNvPr>
          <p:cNvSpPr/>
          <p:nvPr/>
        </p:nvSpPr>
        <p:spPr>
          <a:xfrm>
            <a:off x="2342607" y="3050177"/>
            <a:ext cx="879565" cy="757646"/>
          </a:xfrm>
          <a:prstGeom prst="rect">
            <a:avLst/>
          </a:prstGeom>
          <a:solidFill>
            <a:srgbClr val="92D05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TextBox 8">
            <a:extLst>
              <a:ext uri="{FF2B5EF4-FFF2-40B4-BE49-F238E27FC236}">
                <a16:creationId xmlns:a16="http://schemas.microsoft.com/office/drawing/2014/main" id="{642B81D2-942B-4658-8249-197501243766}"/>
              </a:ext>
            </a:extLst>
          </p:cNvPr>
          <p:cNvSpPr txBox="1"/>
          <p:nvPr/>
        </p:nvSpPr>
        <p:spPr>
          <a:xfrm>
            <a:off x="4751614" y="1619719"/>
            <a:ext cx="4538358" cy="369332"/>
          </a:xfrm>
          <a:prstGeom prst="rect">
            <a:avLst/>
          </a:prstGeom>
          <a:noFill/>
        </p:spPr>
        <p:txBody>
          <a:bodyPr wrap="none" rtlCol="0">
            <a:spAutoFit/>
          </a:bodyPr>
          <a:lstStyle/>
          <a:p>
            <a:r>
              <a:rPr lang="en-NZ" dirty="0">
                <a:solidFill>
                  <a:schemeClr val="bg1"/>
                </a:solidFill>
              </a:rPr>
              <a:t>- 4 people in the dataset </a:t>
            </a:r>
            <a:r>
              <a:rPr lang="en-NZ" dirty="0">
                <a:solidFill>
                  <a:srgbClr val="00B050"/>
                </a:solidFill>
              </a:rPr>
              <a:t>“Loves Trolls == True”</a:t>
            </a:r>
          </a:p>
        </p:txBody>
      </p:sp>
    </p:spTree>
    <p:extLst>
      <p:ext uri="{BB962C8B-B14F-4D97-AF65-F5344CB8AC3E}">
        <p14:creationId xmlns:p14="http://schemas.microsoft.com/office/powerpoint/2010/main" val="898591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595450" y="13271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3582489" y="661927"/>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5" name="Rectangle 4">
            <a:extLst>
              <a:ext uri="{FF2B5EF4-FFF2-40B4-BE49-F238E27FC236}">
                <a16:creationId xmlns:a16="http://schemas.microsoft.com/office/drawing/2014/main" id="{AB7850D4-EC47-48F9-87AE-65C4B7238767}"/>
              </a:ext>
            </a:extLst>
          </p:cNvPr>
          <p:cNvSpPr/>
          <p:nvPr/>
        </p:nvSpPr>
        <p:spPr>
          <a:xfrm>
            <a:off x="2342606" y="1262743"/>
            <a:ext cx="661852" cy="26038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TextBox 5">
            <a:extLst>
              <a:ext uri="{FF2B5EF4-FFF2-40B4-BE49-F238E27FC236}">
                <a16:creationId xmlns:a16="http://schemas.microsoft.com/office/drawing/2014/main" id="{17C4886B-8C09-4152-87A4-AEA13D985808}"/>
              </a:ext>
            </a:extLst>
          </p:cNvPr>
          <p:cNvSpPr txBox="1"/>
          <p:nvPr/>
        </p:nvSpPr>
        <p:spPr>
          <a:xfrm>
            <a:off x="4110446" y="1140823"/>
            <a:ext cx="7698646" cy="369332"/>
          </a:xfrm>
          <a:prstGeom prst="rect">
            <a:avLst/>
          </a:prstGeom>
          <a:noFill/>
        </p:spPr>
        <p:txBody>
          <a:bodyPr wrap="none" rtlCol="0">
            <a:spAutoFit/>
          </a:bodyPr>
          <a:lstStyle/>
          <a:p>
            <a:r>
              <a:rPr lang="en-NZ" dirty="0">
                <a:solidFill>
                  <a:schemeClr val="bg1"/>
                </a:solidFill>
              </a:rPr>
              <a:t>In gradient boosting for classification, the original leaf is the </a:t>
            </a:r>
            <a:r>
              <a:rPr lang="en-NZ" dirty="0">
                <a:highlight>
                  <a:srgbClr val="FFFF00"/>
                </a:highlight>
              </a:rPr>
              <a:t>“log(odds)”</a:t>
            </a:r>
            <a:r>
              <a:rPr lang="en-NZ" dirty="0">
                <a:solidFill>
                  <a:schemeClr val="bg1"/>
                </a:solidFill>
              </a:rPr>
              <a:t> of “Yes”</a:t>
            </a:r>
            <a:endParaRPr lang="en-NZ" dirty="0">
              <a:highlight>
                <a:srgbClr val="FFFF00"/>
              </a:highlight>
            </a:endParaRPr>
          </a:p>
        </p:txBody>
      </p:sp>
      <p:sp>
        <p:nvSpPr>
          <p:cNvPr id="8" name="Rectangle 7">
            <a:extLst>
              <a:ext uri="{FF2B5EF4-FFF2-40B4-BE49-F238E27FC236}">
                <a16:creationId xmlns:a16="http://schemas.microsoft.com/office/drawing/2014/main" id="{2E72ACB4-76BB-44C1-95A3-4C0F9B6CEC62}"/>
              </a:ext>
            </a:extLst>
          </p:cNvPr>
          <p:cNvSpPr/>
          <p:nvPr/>
        </p:nvSpPr>
        <p:spPr>
          <a:xfrm>
            <a:off x="2342607" y="2368731"/>
            <a:ext cx="879565" cy="757646"/>
          </a:xfrm>
          <a:prstGeom prst="rect">
            <a:avLst/>
          </a:prstGeom>
          <a:solidFill>
            <a:srgbClr val="00B0F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TextBox 8">
            <a:extLst>
              <a:ext uri="{FF2B5EF4-FFF2-40B4-BE49-F238E27FC236}">
                <a16:creationId xmlns:a16="http://schemas.microsoft.com/office/drawing/2014/main" id="{642B81D2-942B-4658-8249-197501243766}"/>
              </a:ext>
            </a:extLst>
          </p:cNvPr>
          <p:cNvSpPr txBox="1"/>
          <p:nvPr/>
        </p:nvSpPr>
        <p:spPr>
          <a:xfrm>
            <a:off x="4751614" y="1619719"/>
            <a:ext cx="4538358" cy="369332"/>
          </a:xfrm>
          <a:prstGeom prst="rect">
            <a:avLst/>
          </a:prstGeom>
          <a:noFill/>
        </p:spPr>
        <p:txBody>
          <a:bodyPr wrap="none" rtlCol="0">
            <a:spAutoFit/>
          </a:bodyPr>
          <a:lstStyle/>
          <a:p>
            <a:r>
              <a:rPr lang="en-NZ" dirty="0">
                <a:solidFill>
                  <a:schemeClr val="bg1"/>
                </a:solidFill>
              </a:rPr>
              <a:t>- 4 people in the dataset </a:t>
            </a:r>
            <a:r>
              <a:rPr lang="en-NZ" dirty="0">
                <a:solidFill>
                  <a:srgbClr val="00B050"/>
                </a:solidFill>
              </a:rPr>
              <a:t>“Loves Trolls == True”</a:t>
            </a:r>
          </a:p>
        </p:txBody>
      </p:sp>
      <p:sp>
        <p:nvSpPr>
          <p:cNvPr id="10" name="TextBox 9">
            <a:extLst>
              <a:ext uri="{FF2B5EF4-FFF2-40B4-BE49-F238E27FC236}">
                <a16:creationId xmlns:a16="http://schemas.microsoft.com/office/drawing/2014/main" id="{BE690716-C57C-423C-8A61-31D4D20FAD44}"/>
              </a:ext>
            </a:extLst>
          </p:cNvPr>
          <p:cNvSpPr txBox="1"/>
          <p:nvPr/>
        </p:nvSpPr>
        <p:spPr>
          <a:xfrm>
            <a:off x="4751614" y="1913949"/>
            <a:ext cx="4591321" cy="369332"/>
          </a:xfrm>
          <a:prstGeom prst="rect">
            <a:avLst/>
          </a:prstGeom>
          <a:noFill/>
        </p:spPr>
        <p:txBody>
          <a:bodyPr wrap="none" rtlCol="0">
            <a:spAutoFit/>
          </a:bodyPr>
          <a:lstStyle/>
          <a:p>
            <a:r>
              <a:rPr lang="en-NZ" dirty="0">
                <a:solidFill>
                  <a:schemeClr val="bg1"/>
                </a:solidFill>
              </a:rPr>
              <a:t>- 2 people in the dataset </a:t>
            </a:r>
            <a:r>
              <a:rPr lang="en-NZ" dirty="0">
                <a:solidFill>
                  <a:srgbClr val="00B0F0"/>
                </a:solidFill>
              </a:rPr>
              <a:t>“Loves Trolls == False”</a:t>
            </a:r>
          </a:p>
        </p:txBody>
      </p:sp>
    </p:spTree>
    <p:extLst>
      <p:ext uri="{BB962C8B-B14F-4D97-AF65-F5344CB8AC3E}">
        <p14:creationId xmlns:p14="http://schemas.microsoft.com/office/powerpoint/2010/main" val="1444666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595450" y="13271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3582489" y="661927"/>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5" name="Rectangle 4">
            <a:extLst>
              <a:ext uri="{FF2B5EF4-FFF2-40B4-BE49-F238E27FC236}">
                <a16:creationId xmlns:a16="http://schemas.microsoft.com/office/drawing/2014/main" id="{AB7850D4-EC47-48F9-87AE-65C4B7238767}"/>
              </a:ext>
            </a:extLst>
          </p:cNvPr>
          <p:cNvSpPr/>
          <p:nvPr/>
        </p:nvSpPr>
        <p:spPr>
          <a:xfrm>
            <a:off x="2342606" y="1262743"/>
            <a:ext cx="661852" cy="26038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TextBox 5">
            <a:extLst>
              <a:ext uri="{FF2B5EF4-FFF2-40B4-BE49-F238E27FC236}">
                <a16:creationId xmlns:a16="http://schemas.microsoft.com/office/drawing/2014/main" id="{17C4886B-8C09-4152-87A4-AEA13D985808}"/>
              </a:ext>
            </a:extLst>
          </p:cNvPr>
          <p:cNvSpPr txBox="1"/>
          <p:nvPr/>
        </p:nvSpPr>
        <p:spPr>
          <a:xfrm>
            <a:off x="4110446" y="1140823"/>
            <a:ext cx="7698646" cy="369332"/>
          </a:xfrm>
          <a:prstGeom prst="rect">
            <a:avLst/>
          </a:prstGeom>
          <a:noFill/>
        </p:spPr>
        <p:txBody>
          <a:bodyPr wrap="none" rtlCol="0">
            <a:spAutoFit/>
          </a:bodyPr>
          <a:lstStyle/>
          <a:p>
            <a:r>
              <a:rPr lang="en-NZ" dirty="0">
                <a:solidFill>
                  <a:schemeClr val="bg1"/>
                </a:solidFill>
              </a:rPr>
              <a:t>In gradient boosting for classification, the original leaf is the </a:t>
            </a:r>
            <a:r>
              <a:rPr lang="en-NZ" dirty="0">
                <a:highlight>
                  <a:srgbClr val="FFFF00"/>
                </a:highlight>
              </a:rPr>
              <a:t>“log(odds)”</a:t>
            </a:r>
            <a:r>
              <a:rPr lang="en-NZ" dirty="0">
                <a:solidFill>
                  <a:schemeClr val="bg1"/>
                </a:solidFill>
              </a:rPr>
              <a:t> of “Yes”</a:t>
            </a:r>
            <a:endParaRPr lang="en-NZ" dirty="0">
              <a:highlight>
                <a:srgbClr val="FFFF00"/>
              </a:highlight>
            </a:endParaRPr>
          </a:p>
        </p:txBody>
      </p:sp>
      <p:sp>
        <p:nvSpPr>
          <p:cNvPr id="9" name="TextBox 8">
            <a:extLst>
              <a:ext uri="{FF2B5EF4-FFF2-40B4-BE49-F238E27FC236}">
                <a16:creationId xmlns:a16="http://schemas.microsoft.com/office/drawing/2014/main" id="{642B81D2-942B-4658-8249-197501243766}"/>
              </a:ext>
            </a:extLst>
          </p:cNvPr>
          <p:cNvSpPr txBox="1"/>
          <p:nvPr/>
        </p:nvSpPr>
        <p:spPr>
          <a:xfrm>
            <a:off x="4751614" y="1619719"/>
            <a:ext cx="4538358" cy="369332"/>
          </a:xfrm>
          <a:prstGeom prst="rect">
            <a:avLst/>
          </a:prstGeom>
          <a:noFill/>
        </p:spPr>
        <p:txBody>
          <a:bodyPr wrap="none" rtlCol="0">
            <a:spAutoFit/>
          </a:bodyPr>
          <a:lstStyle/>
          <a:p>
            <a:r>
              <a:rPr lang="en-NZ" dirty="0">
                <a:solidFill>
                  <a:schemeClr val="bg1"/>
                </a:solidFill>
              </a:rPr>
              <a:t>- 4 people in the dataset </a:t>
            </a:r>
            <a:r>
              <a:rPr lang="en-NZ" dirty="0">
                <a:solidFill>
                  <a:srgbClr val="00B050"/>
                </a:solidFill>
              </a:rPr>
              <a:t>“Loves Trolls == True”</a:t>
            </a:r>
          </a:p>
        </p:txBody>
      </p:sp>
      <p:sp>
        <p:nvSpPr>
          <p:cNvPr id="10" name="TextBox 9">
            <a:extLst>
              <a:ext uri="{FF2B5EF4-FFF2-40B4-BE49-F238E27FC236}">
                <a16:creationId xmlns:a16="http://schemas.microsoft.com/office/drawing/2014/main" id="{BE690716-C57C-423C-8A61-31D4D20FAD44}"/>
              </a:ext>
            </a:extLst>
          </p:cNvPr>
          <p:cNvSpPr txBox="1"/>
          <p:nvPr/>
        </p:nvSpPr>
        <p:spPr>
          <a:xfrm>
            <a:off x="4751614" y="1913949"/>
            <a:ext cx="4591321" cy="369332"/>
          </a:xfrm>
          <a:prstGeom prst="rect">
            <a:avLst/>
          </a:prstGeom>
          <a:noFill/>
        </p:spPr>
        <p:txBody>
          <a:bodyPr wrap="none" rtlCol="0">
            <a:spAutoFit/>
          </a:bodyPr>
          <a:lstStyle/>
          <a:p>
            <a:r>
              <a:rPr lang="en-NZ" dirty="0">
                <a:solidFill>
                  <a:schemeClr val="bg1"/>
                </a:solidFill>
              </a:rPr>
              <a:t>- 2 people in the dataset </a:t>
            </a:r>
            <a:r>
              <a:rPr lang="en-NZ" dirty="0">
                <a:solidFill>
                  <a:srgbClr val="00B0F0"/>
                </a:solidFill>
              </a:rPr>
              <a:t>“Loves Trolls == False”</a:t>
            </a:r>
          </a:p>
        </p:txBody>
      </p:sp>
      <p:sp>
        <p:nvSpPr>
          <p:cNvPr id="7" name="TextBox 6">
            <a:extLst>
              <a:ext uri="{FF2B5EF4-FFF2-40B4-BE49-F238E27FC236}">
                <a16:creationId xmlns:a16="http://schemas.microsoft.com/office/drawing/2014/main" id="{27ECEA00-B5C0-4E12-A18A-38ECA44C4270}"/>
              </a:ext>
            </a:extLst>
          </p:cNvPr>
          <p:cNvSpPr txBox="1"/>
          <p:nvPr/>
        </p:nvSpPr>
        <p:spPr>
          <a:xfrm>
            <a:off x="4615543" y="2438400"/>
            <a:ext cx="3408305" cy="369332"/>
          </a:xfrm>
          <a:prstGeom prst="rect">
            <a:avLst/>
          </a:prstGeom>
          <a:noFill/>
        </p:spPr>
        <p:txBody>
          <a:bodyPr wrap="none" rtlCol="0">
            <a:spAutoFit/>
          </a:bodyPr>
          <a:lstStyle/>
          <a:p>
            <a:r>
              <a:rPr lang="en-NZ" dirty="0">
                <a:solidFill>
                  <a:schemeClr val="bg1"/>
                </a:solidFill>
              </a:rPr>
              <a:t>Then</a:t>
            </a:r>
            <a:r>
              <a:rPr lang="en-NZ" dirty="0"/>
              <a:t> </a:t>
            </a:r>
            <a:r>
              <a:rPr lang="en-NZ" dirty="0">
                <a:highlight>
                  <a:srgbClr val="FFFF00"/>
                </a:highlight>
              </a:rPr>
              <a:t>“log(odds)”</a:t>
            </a:r>
            <a:r>
              <a:rPr lang="en-NZ" dirty="0"/>
              <a:t> </a:t>
            </a:r>
            <a:r>
              <a:rPr lang="en-NZ" dirty="0">
                <a:solidFill>
                  <a:schemeClr val="bg1"/>
                </a:solidFill>
              </a:rPr>
              <a:t>is</a:t>
            </a:r>
            <a:r>
              <a:rPr lang="en-NZ" dirty="0"/>
              <a:t> </a:t>
            </a:r>
            <a:r>
              <a:rPr lang="en-NZ" dirty="0">
                <a:highlight>
                  <a:srgbClr val="FFFF00"/>
                </a:highlight>
              </a:rPr>
              <a:t>log(4/2) = 0.69</a:t>
            </a:r>
          </a:p>
        </p:txBody>
      </p:sp>
    </p:spTree>
    <p:extLst>
      <p:ext uri="{BB962C8B-B14F-4D97-AF65-F5344CB8AC3E}">
        <p14:creationId xmlns:p14="http://schemas.microsoft.com/office/powerpoint/2010/main" val="720168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595450" y="13271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3582489" y="661927"/>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5" name="Rectangle 4">
            <a:extLst>
              <a:ext uri="{FF2B5EF4-FFF2-40B4-BE49-F238E27FC236}">
                <a16:creationId xmlns:a16="http://schemas.microsoft.com/office/drawing/2014/main" id="{AB7850D4-EC47-48F9-87AE-65C4B7238767}"/>
              </a:ext>
            </a:extLst>
          </p:cNvPr>
          <p:cNvSpPr/>
          <p:nvPr/>
        </p:nvSpPr>
        <p:spPr>
          <a:xfrm>
            <a:off x="2342606" y="1262743"/>
            <a:ext cx="661852" cy="26038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TextBox 5">
            <a:extLst>
              <a:ext uri="{FF2B5EF4-FFF2-40B4-BE49-F238E27FC236}">
                <a16:creationId xmlns:a16="http://schemas.microsoft.com/office/drawing/2014/main" id="{17C4886B-8C09-4152-87A4-AEA13D985808}"/>
              </a:ext>
            </a:extLst>
          </p:cNvPr>
          <p:cNvSpPr txBox="1"/>
          <p:nvPr/>
        </p:nvSpPr>
        <p:spPr>
          <a:xfrm>
            <a:off x="4110446" y="1140823"/>
            <a:ext cx="6902402" cy="369332"/>
          </a:xfrm>
          <a:prstGeom prst="rect">
            <a:avLst/>
          </a:prstGeom>
          <a:noFill/>
        </p:spPr>
        <p:txBody>
          <a:bodyPr wrap="none" rtlCol="0">
            <a:spAutoFit/>
          </a:bodyPr>
          <a:lstStyle/>
          <a:p>
            <a:r>
              <a:rPr lang="en-NZ" dirty="0">
                <a:solidFill>
                  <a:schemeClr val="bg1"/>
                </a:solidFill>
              </a:rPr>
              <a:t>In gradient boosting for classification, the original leaf is the </a:t>
            </a:r>
            <a:r>
              <a:rPr lang="en-NZ" dirty="0">
                <a:highlight>
                  <a:srgbClr val="FFFF00"/>
                </a:highlight>
              </a:rPr>
              <a:t>“log(odds)”</a:t>
            </a:r>
          </a:p>
        </p:txBody>
      </p:sp>
      <p:sp>
        <p:nvSpPr>
          <p:cNvPr id="9" name="TextBox 8">
            <a:extLst>
              <a:ext uri="{FF2B5EF4-FFF2-40B4-BE49-F238E27FC236}">
                <a16:creationId xmlns:a16="http://schemas.microsoft.com/office/drawing/2014/main" id="{642B81D2-942B-4658-8249-197501243766}"/>
              </a:ext>
            </a:extLst>
          </p:cNvPr>
          <p:cNvSpPr txBox="1"/>
          <p:nvPr/>
        </p:nvSpPr>
        <p:spPr>
          <a:xfrm>
            <a:off x="4751614" y="1619719"/>
            <a:ext cx="4538358" cy="369332"/>
          </a:xfrm>
          <a:prstGeom prst="rect">
            <a:avLst/>
          </a:prstGeom>
          <a:noFill/>
        </p:spPr>
        <p:txBody>
          <a:bodyPr wrap="none" rtlCol="0">
            <a:spAutoFit/>
          </a:bodyPr>
          <a:lstStyle/>
          <a:p>
            <a:r>
              <a:rPr lang="en-NZ" dirty="0">
                <a:solidFill>
                  <a:schemeClr val="bg1"/>
                </a:solidFill>
              </a:rPr>
              <a:t>- 4 people in the dataset </a:t>
            </a:r>
            <a:r>
              <a:rPr lang="en-NZ" dirty="0">
                <a:solidFill>
                  <a:srgbClr val="00B050"/>
                </a:solidFill>
              </a:rPr>
              <a:t>“Loves Trolls == True”</a:t>
            </a:r>
          </a:p>
        </p:txBody>
      </p:sp>
      <p:sp>
        <p:nvSpPr>
          <p:cNvPr id="10" name="TextBox 9">
            <a:extLst>
              <a:ext uri="{FF2B5EF4-FFF2-40B4-BE49-F238E27FC236}">
                <a16:creationId xmlns:a16="http://schemas.microsoft.com/office/drawing/2014/main" id="{BE690716-C57C-423C-8A61-31D4D20FAD44}"/>
              </a:ext>
            </a:extLst>
          </p:cNvPr>
          <p:cNvSpPr txBox="1"/>
          <p:nvPr/>
        </p:nvSpPr>
        <p:spPr>
          <a:xfrm>
            <a:off x="4751614" y="1913949"/>
            <a:ext cx="4591321" cy="369332"/>
          </a:xfrm>
          <a:prstGeom prst="rect">
            <a:avLst/>
          </a:prstGeom>
          <a:noFill/>
        </p:spPr>
        <p:txBody>
          <a:bodyPr wrap="none" rtlCol="0">
            <a:spAutoFit/>
          </a:bodyPr>
          <a:lstStyle/>
          <a:p>
            <a:r>
              <a:rPr lang="en-NZ" dirty="0">
                <a:solidFill>
                  <a:schemeClr val="bg1"/>
                </a:solidFill>
              </a:rPr>
              <a:t>- 2 people in the dataset </a:t>
            </a:r>
            <a:r>
              <a:rPr lang="en-NZ" dirty="0">
                <a:solidFill>
                  <a:srgbClr val="00B0F0"/>
                </a:solidFill>
              </a:rPr>
              <a:t>“Loves Trolls == False”</a:t>
            </a:r>
          </a:p>
        </p:txBody>
      </p:sp>
      <p:sp>
        <p:nvSpPr>
          <p:cNvPr id="7" name="TextBox 6">
            <a:extLst>
              <a:ext uri="{FF2B5EF4-FFF2-40B4-BE49-F238E27FC236}">
                <a16:creationId xmlns:a16="http://schemas.microsoft.com/office/drawing/2014/main" id="{27ECEA00-B5C0-4E12-A18A-38ECA44C4270}"/>
              </a:ext>
            </a:extLst>
          </p:cNvPr>
          <p:cNvSpPr txBox="1"/>
          <p:nvPr/>
        </p:nvSpPr>
        <p:spPr>
          <a:xfrm>
            <a:off x="4615543" y="2438400"/>
            <a:ext cx="3408305" cy="369332"/>
          </a:xfrm>
          <a:prstGeom prst="rect">
            <a:avLst/>
          </a:prstGeom>
          <a:noFill/>
        </p:spPr>
        <p:txBody>
          <a:bodyPr wrap="none" rtlCol="0">
            <a:spAutoFit/>
          </a:bodyPr>
          <a:lstStyle/>
          <a:p>
            <a:r>
              <a:rPr lang="en-NZ" dirty="0">
                <a:solidFill>
                  <a:schemeClr val="bg1"/>
                </a:solidFill>
              </a:rPr>
              <a:t>Then</a:t>
            </a:r>
            <a:r>
              <a:rPr lang="en-NZ" dirty="0"/>
              <a:t> </a:t>
            </a:r>
            <a:r>
              <a:rPr lang="en-NZ" dirty="0">
                <a:highlight>
                  <a:srgbClr val="FFFF00"/>
                </a:highlight>
              </a:rPr>
              <a:t>“log(odds)”</a:t>
            </a:r>
            <a:r>
              <a:rPr lang="en-NZ" dirty="0"/>
              <a:t> </a:t>
            </a:r>
            <a:r>
              <a:rPr lang="en-NZ" dirty="0">
                <a:solidFill>
                  <a:schemeClr val="bg1"/>
                </a:solidFill>
              </a:rPr>
              <a:t>is</a:t>
            </a:r>
            <a:r>
              <a:rPr lang="en-NZ" dirty="0"/>
              <a:t> </a:t>
            </a:r>
            <a:r>
              <a:rPr lang="en-NZ" dirty="0">
                <a:highlight>
                  <a:srgbClr val="FFFF00"/>
                </a:highlight>
              </a:rPr>
              <a:t>log(4/2) = 0.69</a:t>
            </a:r>
          </a:p>
        </p:txBody>
      </p:sp>
      <p:sp>
        <p:nvSpPr>
          <p:cNvPr id="11" name="TextBox 10">
            <a:extLst>
              <a:ext uri="{FF2B5EF4-FFF2-40B4-BE49-F238E27FC236}">
                <a16:creationId xmlns:a16="http://schemas.microsoft.com/office/drawing/2014/main" id="{7E653258-579C-4F01-BE8D-92F0D3E08FDB}"/>
              </a:ext>
            </a:extLst>
          </p:cNvPr>
          <p:cNvSpPr txBox="1"/>
          <p:nvPr/>
        </p:nvSpPr>
        <p:spPr>
          <a:xfrm>
            <a:off x="4615543" y="2917296"/>
            <a:ext cx="2739211" cy="369332"/>
          </a:xfrm>
          <a:prstGeom prst="rect">
            <a:avLst/>
          </a:prstGeom>
          <a:noFill/>
        </p:spPr>
        <p:txBody>
          <a:bodyPr wrap="none" rtlCol="0">
            <a:spAutoFit/>
          </a:bodyPr>
          <a:lstStyle/>
          <a:p>
            <a:r>
              <a:rPr lang="en-NZ" dirty="0">
                <a:solidFill>
                  <a:schemeClr val="bg1"/>
                </a:solidFill>
              </a:rPr>
              <a:t>So the first/original leaf is  </a:t>
            </a:r>
          </a:p>
        </p:txBody>
      </p:sp>
      <p:sp>
        <p:nvSpPr>
          <p:cNvPr id="13" name="Rectangle 12">
            <a:extLst>
              <a:ext uri="{FF2B5EF4-FFF2-40B4-BE49-F238E27FC236}">
                <a16:creationId xmlns:a16="http://schemas.microsoft.com/office/drawing/2014/main" id="{751B5EDE-E7B5-450D-9B8E-DEA4DB594CEF}"/>
              </a:ext>
            </a:extLst>
          </p:cNvPr>
          <p:cNvSpPr/>
          <p:nvPr/>
        </p:nvSpPr>
        <p:spPr>
          <a:xfrm>
            <a:off x="7218499" y="2961285"/>
            <a:ext cx="1890666"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Log(odds) = 0.69</a:t>
            </a:r>
          </a:p>
        </p:txBody>
      </p:sp>
    </p:spTree>
    <p:extLst>
      <p:ext uri="{BB962C8B-B14F-4D97-AF65-F5344CB8AC3E}">
        <p14:creationId xmlns:p14="http://schemas.microsoft.com/office/powerpoint/2010/main" val="1297535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1348A8-BF02-4193-996E-99DC76747343}"/>
              </a:ext>
            </a:extLst>
          </p:cNvPr>
          <p:cNvPicPr>
            <a:picLocks noChangeAspect="1"/>
          </p:cNvPicPr>
          <p:nvPr/>
        </p:nvPicPr>
        <p:blipFill>
          <a:blip r:embed="rId2"/>
          <a:stretch>
            <a:fillRect/>
          </a:stretch>
        </p:blipFill>
        <p:spPr>
          <a:xfrm>
            <a:off x="595450" y="1327105"/>
            <a:ext cx="2409008" cy="2428067"/>
          </a:xfrm>
          <a:prstGeom prst="rect">
            <a:avLst/>
          </a:prstGeom>
        </p:spPr>
      </p:pic>
      <p:sp>
        <p:nvSpPr>
          <p:cNvPr id="3" name="TextBox 2">
            <a:extLst>
              <a:ext uri="{FF2B5EF4-FFF2-40B4-BE49-F238E27FC236}">
                <a16:creationId xmlns:a16="http://schemas.microsoft.com/office/drawing/2014/main" id="{FB330F73-3593-4AB1-A7E6-D3724028F659}"/>
              </a:ext>
            </a:extLst>
          </p:cNvPr>
          <p:cNvSpPr txBox="1"/>
          <p:nvPr/>
        </p:nvSpPr>
        <p:spPr>
          <a:xfrm>
            <a:off x="3582489" y="661927"/>
            <a:ext cx="7747362" cy="369332"/>
          </a:xfrm>
          <a:prstGeom prst="rect">
            <a:avLst/>
          </a:prstGeom>
          <a:noFill/>
        </p:spPr>
        <p:txBody>
          <a:bodyPr wrap="square" rtlCol="0">
            <a:spAutoFit/>
          </a:bodyPr>
          <a:lstStyle/>
          <a:p>
            <a:r>
              <a:rPr lang="en-NZ" dirty="0">
                <a:solidFill>
                  <a:schemeClr val="bg1"/>
                </a:solidFill>
              </a:rPr>
              <a:t>Step 1: we start from a leaf (the “initial prediction” for all samples) </a:t>
            </a:r>
          </a:p>
        </p:txBody>
      </p:sp>
      <p:sp>
        <p:nvSpPr>
          <p:cNvPr id="4" name="TextBox 3">
            <a:extLst>
              <a:ext uri="{FF2B5EF4-FFF2-40B4-BE49-F238E27FC236}">
                <a16:creationId xmlns:a16="http://schemas.microsoft.com/office/drawing/2014/main" id="{C22551E4-945A-4B95-91D3-459E9B2E8089}"/>
              </a:ext>
            </a:extLst>
          </p:cNvPr>
          <p:cNvSpPr txBox="1"/>
          <p:nvPr/>
        </p:nvSpPr>
        <p:spPr>
          <a:xfrm>
            <a:off x="322218" y="261817"/>
            <a:ext cx="3944982" cy="400110"/>
          </a:xfrm>
          <a:prstGeom prst="rect">
            <a:avLst/>
          </a:prstGeom>
          <a:noFill/>
        </p:spPr>
        <p:txBody>
          <a:bodyPr wrap="square" rtlCol="0">
            <a:spAutoFit/>
          </a:bodyPr>
          <a:lstStyle/>
          <a:p>
            <a:r>
              <a:rPr lang="en-NZ" sz="2000" dirty="0">
                <a:solidFill>
                  <a:schemeClr val="bg1"/>
                </a:solidFill>
              </a:rPr>
              <a:t>How gradient booting works</a:t>
            </a:r>
          </a:p>
        </p:txBody>
      </p:sp>
      <p:sp>
        <p:nvSpPr>
          <p:cNvPr id="11" name="TextBox 10">
            <a:extLst>
              <a:ext uri="{FF2B5EF4-FFF2-40B4-BE49-F238E27FC236}">
                <a16:creationId xmlns:a16="http://schemas.microsoft.com/office/drawing/2014/main" id="{7E653258-579C-4F01-BE8D-92F0D3E08FDB}"/>
              </a:ext>
            </a:extLst>
          </p:cNvPr>
          <p:cNvSpPr txBox="1"/>
          <p:nvPr/>
        </p:nvSpPr>
        <p:spPr>
          <a:xfrm>
            <a:off x="3805646" y="1041677"/>
            <a:ext cx="2441053" cy="369332"/>
          </a:xfrm>
          <a:prstGeom prst="rect">
            <a:avLst/>
          </a:prstGeom>
          <a:noFill/>
        </p:spPr>
        <p:txBody>
          <a:bodyPr wrap="none" rtlCol="0">
            <a:spAutoFit/>
          </a:bodyPr>
          <a:lstStyle/>
          <a:p>
            <a:r>
              <a:rPr lang="en-NZ" dirty="0">
                <a:solidFill>
                  <a:schemeClr val="bg1"/>
                </a:solidFill>
              </a:rPr>
              <a:t>The first/original leaf is  </a:t>
            </a:r>
          </a:p>
        </p:txBody>
      </p:sp>
      <p:sp>
        <p:nvSpPr>
          <p:cNvPr id="8" name="TextBox 7">
            <a:extLst>
              <a:ext uri="{FF2B5EF4-FFF2-40B4-BE49-F238E27FC236}">
                <a16:creationId xmlns:a16="http://schemas.microsoft.com/office/drawing/2014/main" id="{6449AE94-7710-446D-97C3-326A5D4BE3FC}"/>
              </a:ext>
            </a:extLst>
          </p:cNvPr>
          <p:cNvSpPr txBox="1"/>
          <p:nvPr/>
        </p:nvSpPr>
        <p:spPr>
          <a:xfrm>
            <a:off x="3582489" y="1419718"/>
            <a:ext cx="5899051" cy="369332"/>
          </a:xfrm>
          <a:prstGeom prst="rect">
            <a:avLst/>
          </a:prstGeom>
          <a:noFill/>
        </p:spPr>
        <p:txBody>
          <a:bodyPr wrap="none" rtlCol="0">
            <a:spAutoFit/>
          </a:bodyPr>
          <a:lstStyle/>
          <a:p>
            <a:r>
              <a:rPr lang="en-NZ" dirty="0">
                <a:solidFill>
                  <a:schemeClr val="bg1"/>
                </a:solidFill>
              </a:rPr>
              <a:t>Step 2: Create “probability” and use it to do the classification</a:t>
            </a:r>
          </a:p>
        </p:txBody>
      </p:sp>
      <p:sp>
        <p:nvSpPr>
          <p:cNvPr id="13" name="Rectangle 12">
            <a:extLst>
              <a:ext uri="{FF2B5EF4-FFF2-40B4-BE49-F238E27FC236}">
                <a16:creationId xmlns:a16="http://schemas.microsoft.com/office/drawing/2014/main" id="{AD1D4E86-DB3C-438F-A775-F90182E85A9B}"/>
              </a:ext>
            </a:extLst>
          </p:cNvPr>
          <p:cNvSpPr/>
          <p:nvPr/>
        </p:nvSpPr>
        <p:spPr>
          <a:xfrm>
            <a:off x="6356351" y="1087005"/>
            <a:ext cx="1890666" cy="2786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NZ" dirty="0"/>
              <a:t>Log(odds) = 0.69</a:t>
            </a:r>
          </a:p>
        </p:txBody>
      </p:sp>
    </p:spTree>
    <p:extLst>
      <p:ext uri="{BB962C8B-B14F-4D97-AF65-F5344CB8AC3E}">
        <p14:creationId xmlns:p14="http://schemas.microsoft.com/office/powerpoint/2010/main" val="3434805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3912</Words>
  <Application>Microsoft Office PowerPoint</Application>
  <PresentationFormat>Widescreen</PresentationFormat>
  <Paragraphs>431</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Sijin Zhang</dc:creator>
  <cp:lastModifiedBy>Sijin Zhang</cp:lastModifiedBy>
  <cp:revision>1</cp:revision>
  <dcterms:created xsi:type="dcterms:W3CDTF">2022-06-04T06:38:42Z</dcterms:created>
  <dcterms:modified xsi:type="dcterms:W3CDTF">2022-06-04T06:39:25Z</dcterms:modified>
</cp:coreProperties>
</file>