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9" r:id="rId2"/>
    <p:sldId id="663" r:id="rId3"/>
    <p:sldId id="720" r:id="rId4"/>
    <p:sldId id="721" r:id="rId5"/>
    <p:sldId id="722" r:id="rId6"/>
    <p:sldId id="723" r:id="rId7"/>
    <p:sldId id="727" r:id="rId8"/>
    <p:sldId id="728" r:id="rId9"/>
    <p:sldId id="756" r:id="rId10"/>
    <p:sldId id="729" r:id="rId11"/>
    <p:sldId id="730" r:id="rId12"/>
    <p:sldId id="731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51" r:id="rId33"/>
    <p:sldId id="752" r:id="rId34"/>
    <p:sldId id="753" r:id="rId35"/>
    <p:sldId id="754" r:id="rId36"/>
    <p:sldId id="75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9D55-E893-4523-8A45-3B0F80781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2F3CE-3F14-4E6E-A9D0-A4E43B943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FFE4-76C9-424A-B711-73DA42FE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F4C6A-C8D7-482D-8016-D7CDDEFF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C20B0-3C77-4F07-AFB8-A13150B7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28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369C-6890-47CC-9F73-A51D2151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7429C-C6D6-4278-87DC-1CD6615BB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A4AD-332E-4465-B8D4-6429ADE8A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2C597-45FD-4019-AF41-BC564866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2A52-04C4-47C8-9A71-7EB6BF2B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671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CF696-24A1-4000-9382-210E1872D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D108C-7C23-4FCB-86CA-F8473822C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F7AFA-1A7F-4977-8631-96284A95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01499-4E35-4E78-B749-20A67E5E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77A6-330D-4E84-9181-6B2FD839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1815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3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0373-F685-4932-A8D6-6D17F28D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88457-E948-4E2E-AA49-D86FA9B8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16E9-719D-4E6F-8DEC-3B4A14F79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E56E-C6B0-456A-8789-9EEA8582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74603-D36F-44EC-8A84-D960F00B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5345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44E3-ADC1-4D07-AB40-B33093CB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F31B4-E2B7-46C6-BFEF-58F299D91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F7C0-13FB-471D-9B4E-2A1EA9EB9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A42F8-1486-455B-A84F-F1C7537A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6246-2285-41F7-A0EF-8E2CB6D0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9092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DF5-41D1-4F5C-ADD1-2AE791FE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1D78A-69BD-44A8-8BE9-20D6F58C9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2AA2E-9C5D-4852-9320-660FC026E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28B17-21BB-4C6E-AB9C-0DE64BB5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471A0-30E8-4BE7-9668-72FCEE54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BDA12-2FA0-41C3-9F98-91A9347B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5269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C2D8-8D7B-4E63-9C7D-40CA6733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B6DE3-BD57-4264-A50D-308A2301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F5C31-D1E4-4BD2-8ED4-36AC62D3D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D1194-5F2C-4ACD-A4C3-C5DE16857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2BFE8-F0FE-476E-94FC-0555E8CC2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D082E-6D61-45FC-A8D6-2C7E1A5AB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A9B85-7EE2-4099-ADB6-3E596FD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8CB4FD-FDE7-49D7-A567-F7B3F42E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228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83CB-2AFA-40F8-A9BB-214653E7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85BA0-E30C-4BD2-A63E-859F0F2B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FBE31-50BC-4A41-9725-B3F03A95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CD475-6C83-43EC-9E3B-F460AB60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821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431FC-378F-4FD1-8C83-918B0EAA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69F26-9367-41EA-9E2D-AE88FFA6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8E474-04A3-43EA-9673-52729575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6764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16B5-E131-4B64-8105-F64FE5B1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200C-0626-4EDA-977F-379EDF36D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61A07-493E-47DF-934E-8F2D2D3E3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40801-A799-400E-8C2B-4636C3DD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16A46-97E1-4F19-9C50-659AA147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AB2F5-C9FC-4476-9E63-2F275C2A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28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18DD-7EF1-42B3-A589-1339E2F4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1DC2B-1CF4-4CB4-B666-6BFA34E10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B830-46AB-4550-9DC9-C6292C64F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C6999-3382-47FA-B5D5-EED4914C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BF6D6-5C77-4BAB-9614-21434F8E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6E5D0-4F78-4C3C-AE43-BEFDAD3C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784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13A84-71BF-42E8-B823-E257F86B9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5ECBD-D0C6-418D-9E01-9E521E25B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88B5-798B-47D7-A835-1C783BB43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25CB8-94CC-4A67-B8CB-758EFCDC761D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711D-AB0E-46C6-8B71-5B9868B2F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86C1-0F08-4286-A928-949B14AAE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0A2EC-ECD6-4028-A730-A3A6E286197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505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5422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Gradient boost (regression)</a:t>
            </a:r>
          </a:p>
        </p:txBody>
      </p:sp>
    </p:spTree>
    <p:extLst>
      <p:ext uri="{BB962C8B-B14F-4D97-AF65-F5344CB8AC3E}">
        <p14:creationId xmlns:p14="http://schemas.microsoft.com/office/powerpoint/2010/main" val="3277115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93007-2123-4D73-A2B1-C32729C13BF5}"/>
              </a:ext>
            </a:extLst>
          </p:cNvPr>
          <p:cNvSpPr txBox="1"/>
          <p:nvPr/>
        </p:nvSpPr>
        <p:spPr>
          <a:xfrm>
            <a:off x="4216674" y="1852996"/>
            <a:ext cx="5544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error is the of ”prediction - observation”: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prediction is always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71.2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observation from the training data is </a:t>
            </a:r>
            <a:r>
              <a:rPr lang="en-NZ" dirty="0">
                <a:solidFill>
                  <a:srgbClr val="FF0000"/>
                </a:solidFill>
              </a:rPr>
              <a:t>88, 76, …, 57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DA54E2-8CCE-473B-A5CC-2164DD675863}"/>
              </a:ext>
            </a:extLst>
          </p:cNvPr>
          <p:cNvSpPr/>
          <p:nvPr/>
        </p:nvSpPr>
        <p:spPr>
          <a:xfrm>
            <a:off x="2972914" y="862149"/>
            <a:ext cx="756247" cy="2815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D6851-F54C-40A9-A2D6-719272027DAE}"/>
              </a:ext>
            </a:extLst>
          </p:cNvPr>
          <p:cNvSpPr txBox="1"/>
          <p:nvPr/>
        </p:nvSpPr>
        <p:spPr>
          <a:xfrm>
            <a:off x="4216674" y="2776326"/>
            <a:ext cx="759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Each of the error can form a new column called “pseudo residual” or “residual”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1652A8-FD1C-48D0-8CAE-F793780D473C}"/>
              </a:ext>
            </a:extLst>
          </p:cNvPr>
          <p:cNvSpPr/>
          <p:nvPr/>
        </p:nvSpPr>
        <p:spPr>
          <a:xfrm rot="10800000">
            <a:off x="3781616" y="2841261"/>
            <a:ext cx="382601" cy="2394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D8A37-9861-4F5F-A456-AF4E0EBE11DB}"/>
              </a:ext>
            </a:extLst>
          </p:cNvPr>
          <p:cNvSpPr txBox="1"/>
          <p:nvPr/>
        </p:nvSpPr>
        <p:spPr>
          <a:xfrm>
            <a:off x="3505186" y="1308953"/>
            <a:ext cx="688009" cy="26161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bg1"/>
                </a:solidFill>
                <a:highlight>
                  <a:srgbClr val="FF0000"/>
                </a:highlight>
              </a:rPr>
              <a:t>88</a:t>
            </a:r>
            <a:r>
              <a:rPr lang="en-NZ" sz="1100" dirty="0">
                <a:solidFill>
                  <a:srgbClr val="FF0000"/>
                </a:solidFill>
              </a:rPr>
              <a:t> </a:t>
            </a:r>
            <a:r>
              <a:rPr lang="en-NZ" sz="1100" dirty="0">
                <a:solidFill>
                  <a:schemeClr val="bg1"/>
                </a:solidFill>
              </a:rPr>
              <a:t>- 71.2</a:t>
            </a:r>
          </a:p>
        </p:txBody>
      </p:sp>
    </p:spTree>
    <p:extLst>
      <p:ext uri="{BB962C8B-B14F-4D97-AF65-F5344CB8AC3E}">
        <p14:creationId xmlns:p14="http://schemas.microsoft.com/office/powerpoint/2010/main" val="2131142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93007-2123-4D73-A2B1-C32729C13BF5}"/>
              </a:ext>
            </a:extLst>
          </p:cNvPr>
          <p:cNvSpPr txBox="1"/>
          <p:nvPr/>
        </p:nvSpPr>
        <p:spPr>
          <a:xfrm>
            <a:off x="4216674" y="1852996"/>
            <a:ext cx="5544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error is the of ”prediction - observation”: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prediction is always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71.2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observation from the training data is </a:t>
            </a:r>
            <a:r>
              <a:rPr lang="en-NZ" dirty="0">
                <a:solidFill>
                  <a:srgbClr val="FF0000"/>
                </a:solidFill>
              </a:rPr>
              <a:t>88, 76, …, 57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DA54E2-8CCE-473B-A5CC-2164DD675863}"/>
              </a:ext>
            </a:extLst>
          </p:cNvPr>
          <p:cNvSpPr/>
          <p:nvPr/>
        </p:nvSpPr>
        <p:spPr>
          <a:xfrm>
            <a:off x="2972914" y="862149"/>
            <a:ext cx="756247" cy="2815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D6851-F54C-40A9-A2D6-719272027DAE}"/>
              </a:ext>
            </a:extLst>
          </p:cNvPr>
          <p:cNvSpPr txBox="1"/>
          <p:nvPr/>
        </p:nvSpPr>
        <p:spPr>
          <a:xfrm>
            <a:off x="4216674" y="2776326"/>
            <a:ext cx="759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Each of the error can form a new column called “pseudo residual” or “residual”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1652A8-FD1C-48D0-8CAE-F793780D473C}"/>
              </a:ext>
            </a:extLst>
          </p:cNvPr>
          <p:cNvSpPr/>
          <p:nvPr/>
        </p:nvSpPr>
        <p:spPr>
          <a:xfrm rot="10800000">
            <a:off x="3781616" y="2841261"/>
            <a:ext cx="382601" cy="2394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E4325-63B0-494A-81EF-0E34CA12DA99}"/>
              </a:ext>
            </a:extLst>
          </p:cNvPr>
          <p:cNvSpPr/>
          <p:nvPr/>
        </p:nvSpPr>
        <p:spPr>
          <a:xfrm>
            <a:off x="4319451" y="3203172"/>
            <a:ext cx="6008915" cy="509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The purpose of Gradient boost is to produce a tree predicting the smallest “Residual”</a:t>
            </a:r>
          </a:p>
        </p:txBody>
      </p:sp>
    </p:spTree>
    <p:extLst>
      <p:ext uri="{BB962C8B-B14F-4D97-AF65-F5344CB8AC3E}">
        <p14:creationId xmlns:p14="http://schemas.microsoft.com/office/powerpoint/2010/main" val="139659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93007-2123-4D73-A2B1-C32729C13BF5}"/>
              </a:ext>
            </a:extLst>
          </p:cNvPr>
          <p:cNvSpPr txBox="1"/>
          <p:nvPr/>
        </p:nvSpPr>
        <p:spPr>
          <a:xfrm>
            <a:off x="4216674" y="1852996"/>
            <a:ext cx="5544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error is the of ”prediction - observation”: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prediction is always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71.2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observation from the training data is </a:t>
            </a:r>
            <a:r>
              <a:rPr lang="en-NZ" dirty="0">
                <a:solidFill>
                  <a:srgbClr val="FF0000"/>
                </a:solidFill>
              </a:rPr>
              <a:t>88, 76, …, 57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DA54E2-8CCE-473B-A5CC-2164DD675863}"/>
              </a:ext>
            </a:extLst>
          </p:cNvPr>
          <p:cNvSpPr/>
          <p:nvPr/>
        </p:nvSpPr>
        <p:spPr>
          <a:xfrm>
            <a:off x="2972914" y="862149"/>
            <a:ext cx="756247" cy="2815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D6851-F54C-40A9-A2D6-719272027DAE}"/>
              </a:ext>
            </a:extLst>
          </p:cNvPr>
          <p:cNvSpPr txBox="1"/>
          <p:nvPr/>
        </p:nvSpPr>
        <p:spPr>
          <a:xfrm>
            <a:off x="4216674" y="2776326"/>
            <a:ext cx="7591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Each of the error can form a new column called “pseudo residual” or “residual”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F1652A8-FD1C-48D0-8CAE-F793780D473C}"/>
              </a:ext>
            </a:extLst>
          </p:cNvPr>
          <p:cNvSpPr/>
          <p:nvPr/>
        </p:nvSpPr>
        <p:spPr>
          <a:xfrm rot="10800000">
            <a:off x="3781616" y="2841261"/>
            <a:ext cx="382601" cy="23946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E4325-63B0-494A-81EF-0E34CA12DA99}"/>
              </a:ext>
            </a:extLst>
          </p:cNvPr>
          <p:cNvSpPr/>
          <p:nvPr/>
        </p:nvSpPr>
        <p:spPr>
          <a:xfrm>
            <a:off x="4319451" y="3203172"/>
            <a:ext cx="6008915" cy="509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The purpose of Gradient boost is to produce a tree predicting the smallest “Residual”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216674" y="3813699"/>
            <a:ext cx="695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we will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Residual</a:t>
            </a:r>
            <a:r>
              <a:rPr lang="en-NZ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7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</p:spTree>
    <p:extLst>
      <p:ext uri="{BB962C8B-B14F-4D97-AF65-F5344CB8AC3E}">
        <p14:creationId xmlns:p14="http://schemas.microsoft.com/office/powerpoint/2010/main" val="1503777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EE786-60E8-45B4-BB32-1D1D71A92B7B}"/>
              </a:ext>
            </a:extLst>
          </p:cNvPr>
          <p:cNvSpPr txBox="1"/>
          <p:nvPr/>
        </p:nvSpPr>
        <p:spPr>
          <a:xfrm>
            <a:off x="4273592" y="2268779"/>
            <a:ext cx="74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Following the regular process of creating a decision tree (we only allow 4 leaves in this example), we can have the tree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55EFB-2B9D-498C-A4A0-7EC4F8B0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92" y="2974467"/>
            <a:ext cx="3007995" cy="13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1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EE786-60E8-45B4-BB32-1D1D71A92B7B}"/>
              </a:ext>
            </a:extLst>
          </p:cNvPr>
          <p:cNvSpPr txBox="1"/>
          <p:nvPr/>
        </p:nvSpPr>
        <p:spPr>
          <a:xfrm>
            <a:off x="4273592" y="2268779"/>
            <a:ext cx="74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Following the regular process of creating a decision tree (we only allow 4 leaves in this example), we can have the tree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55EFB-2B9D-498C-A4A0-7EC4F8B0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92" y="2974467"/>
            <a:ext cx="3007995" cy="1300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CE171-F49D-4D8D-8394-3C542BDAF321}"/>
              </a:ext>
            </a:extLst>
          </p:cNvPr>
          <p:cNvSpPr txBox="1"/>
          <p:nvPr/>
        </p:nvSpPr>
        <p:spPr>
          <a:xfrm>
            <a:off x="7871483" y="3767121"/>
            <a:ext cx="31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 a result, we get less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leaves</a:t>
            </a:r>
            <a:r>
              <a:rPr lang="en-NZ" dirty="0">
                <a:solidFill>
                  <a:schemeClr val="bg1"/>
                </a:solidFill>
              </a:rPr>
              <a:t> (4) than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residuals</a:t>
            </a:r>
            <a:r>
              <a:rPr lang="en-NZ" dirty="0">
                <a:solidFill>
                  <a:schemeClr val="bg1"/>
                </a:solidFill>
              </a:rPr>
              <a:t> (6)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72DDE30-1ABC-41B1-ADAF-52E5AD95498B}"/>
              </a:ext>
            </a:extLst>
          </p:cNvPr>
          <p:cNvSpPr/>
          <p:nvPr/>
        </p:nvSpPr>
        <p:spPr>
          <a:xfrm rot="10800000">
            <a:off x="7513032" y="4000694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6505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EE786-60E8-45B4-BB32-1D1D71A92B7B}"/>
              </a:ext>
            </a:extLst>
          </p:cNvPr>
          <p:cNvSpPr txBox="1"/>
          <p:nvPr/>
        </p:nvSpPr>
        <p:spPr>
          <a:xfrm>
            <a:off x="4273592" y="2268779"/>
            <a:ext cx="74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Following the regular process of creating a decision tree (we only allow 4 leaves in this example), we can have the tree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55EFB-2B9D-498C-A4A0-7EC4F8B0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92" y="2974467"/>
            <a:ext cx="3007995" cy="1300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CE171-F49D-4D8D-8394-3C542BDAF321}"/>
              </a:ext>
            </a:extLst>
          </p:cNvPr>
          <p:cNvSpPr txBox="1"/>
          <p:nvPr/>
        </p:nvSpPr>
        <p:spPr>
          <a:xfrm>
            <a:off x="7871483" y="3767121"/>
            <a:ext cx="31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 a result, we get less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leaves</a:t>
            </a:r>
            <a:r>
              <a:rPr lang="en-NZ" dirty="0">
                <a:solidFill>
                  <a:schemeClr val="bg1"/>
                </a:solidFill>
              </a:rPr>
              <a:t> (4) than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residuals</a:t>
            </a:r>
            <a:r>
              <a:rPr lang="en-NZ" dirty="0">
                <a:solidFill>
                  <a:schemeClr val="bg1"/>
                </a:solidFill>
              </a:rPr>
              <a:t> (6)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72DDE30-1ABC-41B1-ADAF-52E5AD95498B}"/>
              </a:ext>
            </a:extLst>
          </p:cNvPr>
          <p:cNvSpPr/>
          <p:nvPr/>
        </p:nvSpPr>
        <p:spPr>
          <a:xfrm rot="10800000">
            <a:off x="7513032" y="4000694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9E25D-9867-440B-90D1-3FC00096D17F}"/>
              </a:ext>
            </a:extLst>
          </p:cNvPr>
          <p:cNvSpPr txBox="1"/>
          <p:nvPr/>
        </p:nvSpPr>
        <p:spPr>
          <a:xfrm>
            <a:off x="4394292" y="4413452"/>
            <a:ext cx="572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example, we have two samples end up at the same leaf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1F871-4516-4906-A175-D1FAA67E2A62}"/>
              </a:ext>
            </a:extLst>
          </p:cNvPr>
          <p:cNvSpPr/>
          <p:nvPr/>
        </p:nvSpPr>
        <p:spPr>
          <a:xfrm>
            <a:off x="357050" y="3117669"/>
            <a:ext cx="3452805" cy="559860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96B1E2-00EF-4350-B653-C4AB8343D7C0}"/>
              </a:ext>
            </a:extLst>
          </p:cNvPr>
          <p:cNvSpPr/>
          <p:nvPr/>
        </p:nvSpPr>
        <p:spPr>
          <a:xfrm>
            <a:off x="357049" y="1997949"/>
            <a:ext cx="3452805" cy="559860"/>
          </a:xfrm>
          <a:prstGeom prst="rect">
            <a:avLst/>
          </a:prstGeom>
          <a:solidFill>
            <a:srgbClr val="FFFF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8E2B74A-D063-4E81-9D70-E0BE6393BCC3}"/>
              </a:ext>
            </a:extLst>
          </p:cNvPr>
          <p:cNvSpPr/>
          <p:nvPr/>
        </p:nvSpPr>
        <p:spPr>
          <a:xfrm rot="2026006">
            <a:off x="3891947" y="3735831"/>
            <a:ext cx="499913" cy="18796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2540303-A306-4A2B-BAFB-2FB3FB0B19FE}"/>
              </a:ext>
            </a:extLst>
          </p:cNvPr>
          <p:cNvSpPr/>
          <p:nvPr/>
        </p:nvSpPr>
        <p:spPr>
          <a:xfrm rot="3149313">
            <a:off x="3651332" y="3071699"/>
            <a:ext cx="1215898" cy="1707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20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EE786-60E8-45B4-BB32-1D1D71A92B7B}"/>
              </a:ext>
            </a:extLst>
          </p:cNvPr>
          <p:cNvSpPr txBox="1"/>
          <p:nvPr/>
        </p:nvSpPr>
        <p:spPr>
          <a:xfrm>
            <a:off x="4273592" y="2268779"/>
            <a:ext cx="74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Following the regular process of creating a decision tree (we only allow 4 leaves in this example), we can have the tree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55EFB-2B9D-498C-A4A0-7EC4F8B0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92" y="2974467"/>
            <a:ext cx="3007995" cy="1300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CE171-F49D-4D8D-8394-3C542BDAF321}"/>
              </a:ext>
            </a:extLst>
          </p:cNvPr>
          <p:cNvSpPr txBox="1"/>
          <p:nvPr/>
        </p:nvSpPr>
        <p:spPr>
          <a:xfrm>
            <a:off x="7871483" y="3767121"/>
            <a:ext cx="31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 a result, we get less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leaves</a:t>
            </a:r>
            <a:r>
              <a:rPr lang="en-NZ" dirty="0">
                <a:solidFill>
                  <a:schemeClr val="bg1"/>
                </a:solidFill>
              </a:rPr>
              <a:t> (4) than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residuals</a:t>
            </a:r>
            <a:r>
              <a:rPr lang="en-NZ" dirty="0">
                <a:solidFill>
                  <a:schemeClr val="bg1"/>
                </a:solidFill>
              </a:rPr>
              <a:t> (6)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72DDE30-1ABC-41B1-ADAF-52E5AD95498B}"/>
              </a:ext>
            </a:extLst>
          </p:cNvPr>
          <p:cNvSpPr/>
          <p:nvPr/>
        </p:nvSpPr>
        <p:spPr>
          <a:xfrm rot="10800000">
            <a:off x="7513032" y="4000694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9E25D-9867-440B-90D1-3FC00096D17F}"/>
              </a:ext>
            </a:extLst>
          </p:cNvPr>
          <p:cNvSpPr txBox="1"/>
          <p:nvPr/>
        </p:nvSpPr>
        <p:spPr>
          <a:xfrm>
            <a:off x="4373377" y="4341225"/>
            <a:ext cx="302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All we need to do is just to replace these residuals with the “mean”</a:t>
            </a:r>
          </a:p>
        </p:txBody>
      </p:sp>
    </p:spTree>
    <p:extLst>
      <p:ext uri="{BB962C8B-B14F-4D97-AF65-F5344CB8AC3E}">
        <p14:creationId xmlns:p14="http://schemas.microsoft.com/office/powerpoint/2010/main" val="361189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EE786-60E8-45B4-BB32-1D1D71A92B7B}"/>
              </a:ext>
            </a:extLst>
          </p:cNvPr>
          <p:cNvSpPr txBox="1"/>
          <p:nvPr/>
        </p:nvSpPr>
        <p:spPr>
          <a:xfrm>
            <a:off x="4273592" y="2268779"/>
            <a:ext cx="7499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Following the regular process of creating a decision tree (we only allow 4 leaves in this example), we can have the tree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55EFB-2B9D-498C-A4A0-7EC4F8B05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292" y="2974467"/>
            <a:ext cx="3007995" cy="1300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1CE171-F49D-4D8D-8394-3C542BDAF321}"/>
              </a:ext>
            </a:extLst>
          </p:cNvPr>
          <p:cNvSpPr txBox="1"/>
          <p:nvPr/>
        </p:nvSpPr>
        <p:spPr>
          <a:xfrm>
            <a:off x="7871483" y="3767121"/>
            <a:ext cx="314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 a result, we get less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leaves</a:t>
            </a:r>
            <a:r>
              <a:rPr lang="en-NZ" dirty="0">
                <a:solidFill>
                  <a:schemeClr val="bg1"/>
                </a:solidFill>
              </a:rPr>
              <a:t> (4) than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residuals</a:t>
            </a:r>
            <a:r>
              <a:rPr lang="en-NZ" dirty="0">
                <a:solidFill>
                  <a:schemeClr val="bg1"/>
                </a:solidFill>
              </a:rPr>
              <a:t> (6)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72DDE30-1ABC-41B1-ADAF-52E5AD95498B}"/>
              </a:ext>
            </a:extLst>
          </p:cNvPr>
          <p:cNvSpPr/>
          <p:nvPr/>
        </p:nvSpPr>
        <p:spPr>
          <a:xfrm rot="10800000">
            <a:off x="7513032" y="4000694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9E25D-9867-440B-90D1-3FC00096D17F}"/>
              </a:ext>
            </a:extLst>
          </p:cNvPr>
          <p:cNvSpPr txBox="1"/>
          <p:nvPr/>
        </p:nvSpPr>
        <p:spPr>
          <a:xfrm>
            <a:off x="4373377" y="4341225"/>
            <a:ext cx="3028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All we need to do is just to replace these residuals with the mean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B6323E-EC9A-4577-8699-6077C32D8412}"/>
              </a:ext>
            </a:extLst>
          </p:cNvPr>
          <p:cNvSpPr/>
          <p:nvPr/>
        </p:nvSpPr>
        <p:spPr>
          <a:xfrm>
            <a:off x="4614734" y="5383878"/>
            <a:ext cx="792480" cy="388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-14.7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1E8FFDF-D4B5-436C-9FEC-561638E8B36C}"/>
              </a:ext>
            </a:extLst>
          </p:cNvPr>
          <p:cNvSpPr/>
          <p:nvPr/>
        </p:nvSpPr>
        <p:spPr>
          <a:xfrm>
            <a:off x="4894217" y="4341225"/>
            <a:ext cx="265291" cy="92333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357FF35-DBAF-45CC-850A-4B8E28EB6033}"/>
              </a:ext>
            </a:extLst>
          </p:cNvPr>
          <p:cNvSpPr/>
          <p:nvPr/>
        </p:nvSpPr>
        <p:spPr>
          <a:xfrm>
            <a:off x="6324369" y="4341225"/>
            <a:ext cx="265291" cy="92333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77E183-E91A-4EC8-8B6E-30F748BF0F61}"/>
              </a:ext>
            </a:extLst>
          </p:cNvPr>
          <p:cNvSpPr/>
          <p:nvPr/>
        </p:nvSpPr>
        <p:spPr>
          <a:xfrm>
            <a:off x="6110924" y="5399314"/>
            <a:ext cx="792480" cy="3882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3.8</a:t>
            </a:r>
          </a:p>
        </p:txBody>
      </p:sp>
    </p:spTree>
    <p:extLst>
      <p:ext uri="{BB962C8B-B14F-4D97-AF65-F5344CB8AC3E}">
        <p14:creationId xmlns:p14="http://schemas.microsoft.com/office/powerpoint/2010/main" val="98503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6386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Adaboost and Gradient 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430880-CD8F-4D86-BCA0-EAD6A2C0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30" y="2905780"/>
            <a:ext cx="2637609" cy="1542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CD0D08-CAE1-4EA6-931C-95D5AFD888D9}"/>
              </a:ext>
            </a:extLst>
          </p:cNvPr>
          <p:cNvSpPr txBox="1"/>
          <p:nvPr/>
        </p:nvSpPr>
        <p:spPr>
          <a:xfrm>
            <a:off x="131654" y="2382560"/>
            <a:ext cx="2315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>
                    <a:lumMod val="95000"/>
                  </a:schemeClr>
                </a:solidFill>
              </a:rPr>
              <a:t>If we want to use this data to predict weight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0F333C-DC73-44EC-8834-5649EFA7661B}"/>
              </a:ext>
            </a:extLst>
          </p:cNvPr>
          <p:cNvSpPr txBox="1"/>
          <p:nvPr/>
        </p:nvSpPr>
        <p:spPr>
          <a:xfrm>
            <a:off x="3886149" y="1291782"/>
            <a:ext cx="18723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Adaboost</a:t>
            </a:r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 starts by building “stump” from the training data, and assign an initial weight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B254B-0856-4ED0-A7C6-2F947B1E6099}"/>
              </a:ext>
            </a:extLst>
          </p:cNvPr>
          <p:cNvSpPr txBox="1"/>
          <p:nvPr/>
        </p:nvSpPr>
        <p:spPr>
          <a:xfrm>
            <a:off x="6011536" y="1568780"/>
            <a:ext cx="1872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Calculate the error and the amount of say for the stump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90C69-0979-450C-9207-4500C8D24488}"/>
              </a:ext>
            </a:extLst>
          </p:cNvPr>
          <p:cNvSpPr txBox="1"/>
          <p:nvPr/>
        </p:nvSpPr>
        <p:spPr>
          <a:xfrm>
            <a:off x="7883878" y="1568779"/>
            <a:ext cx="1872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Based on the error, update the weight and grow the next stump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800AB-BF00-4B63-9B7F-A51B4E484E52}"/>
              </a:ext>
            </a:extLst>
          </p:cNvPr>
          <p:cNvSpPr txBox="1"/>
          <p:nvPr/>
        </p:nvSpPr>
        <p:spPr>
          <a:xfrm>
            <a:off x="10142139" y="2326924"/>
            <a:ext cx="18723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Each tree/stump will do a better job than the previous stump and we do this continuously until we get a satisfied result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2BE6F-495A-41C2-9492-811294782609}"/>
              </a:ext>
            </a:extLst>
          </p:cNvPr>
          <p:cNvSpPr txBox="1"/>
          <p:nvPr/>
        </p:nvSpPr>
        <p:spPr>
          <a:xfrm>
            <a:off x="3759845" y="3429000"/>
            <a:ext cx="26376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Gradient starts </a:t>
            </a:r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by making a single “leaf” ~ which represents the initial guess for the weights for all the samples</a:t>
            </a:r>
          </a:p>
          <a:p>
            <a:endParaRPr lang="en-NZ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Then gradient boost start growing tree (larger than the a stump but not a full tree, e.g., maximum leaf less than 4)</a:t>
            </a:r>
          </a:p>
          <a:p>
            <a:endParaRPr lang="en-NZ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FEB0FA-A85B-4809-8D03-AF4400E14A8F}"/>
              </a:ext>
            </a:extLst>
          </p:cNvPr>
          <p:cNvSpPr txBox="1"/>
          <p:nvPr/>
        </p:nvSpPr>
        <p:spPr>
          <a:xfrm>
            <a:off x="6397455" y="4129889"/>
            <a:ext cx="187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Calculate the error and the for this fixed size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7F1DB5-16BF-44B7-9844-5D81705C8A1E}"/>
              </a:ext>
            </a:extLst>
          </p:cNvPr>
          <p:cNvSpPr txBox="1"/>
          <p:nvPr/>
        </p:nvSpPr>
        <p:spPr>
          <a:xfrm>
            <a:off x="8410277" y="4144978"/>
            <a:ext cx="1872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>
                    <a:lumMod val="95000"/>
                  </a:schemeClr>
                </a:solidFill>
              </a:rPr>
              <a:t>Based on the error, update the next tree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5A66D80-183B-43CE-A377-B0259BB992F0}"/>
              </a:ext>
            </a:extLst>
          </p:cNvPr>
          <p:cNvSpPr/>
          <p:nvPr/>
        </p:nvSpPr>
        <p:spPr>
          <a:xfrm rot="18814251">
            <a:off x="3060799" y="2930954"/>
            <a:ext cx="395817" cy="3977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2BCA07B-E765-4F4C-B5CF-86BC6616E6E8}"/>
              </a:ext>
            </a:extLst>
          </p:cNvPr>
          <p:cNvSpPr/>
          <p:nvPr/>
        </p:nvSpPr>
        <p:spPr>
          <a:xfrm rot="1194501">
            <a:off x="3060799" y="3691709"/>
            <a:ext cx="395817" cy="3977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23BF09B-305D-44C5-ADF2-971544392B5C}"/>
              </a:ext>
            </a:extLst>
          </p:cNvPr>
          <p:cNvSpPr/>
          <p:nvPr/>
        </p:nvSpPr>
        <p:spPr>
          <a:xfrm>
            <a:off x="5713317" y="1970061"/>
            <a:ext cx="395817" cy="3977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2AE7142-F468-4965-A0F8-D834EF914584}"/>
              </a:ext>
            </a:extLst>
          </p:cNvPr>
          <p:cNvSpPr/>
          <p:nvPr/>
        </p:nvSpPr>
        <p:spPr>
          <a:xfrm>
            <a:off x="7585659" y="1923579"/>
            <a:ext cx="395817" cy="3977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304CC7C-D26F-49FA-AC0B-1573A3FA673C}"/>
              </a:ext>
            </a:extLst>
          </p:cNvPr>
          <p:cNvSpPr/>
          <p:nvPr/>
        </p:nvSpPr>
        <p:spPr>
          <a:xfrm>
            <a:off x="5865717" y="4407761"/>
            <a:ext cx="395817" cy="3977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5DE32EF-A297-43FB-9BE6-2CCCB29539F7}"/>
              </a:ext>
            </a:extLst>
          </p:cNvPr>
          <p:cNvSpPr/>
          <p:nvPr/>
        </p:nvSpPr>
        <p:spPr>
          <a:xfrm>
            <a:off x="8071888" y="4361279"/>
            <a:ext cx="395817" cy="3977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3A9217-5683-4799-BD24-D6DF2B0B72B0}"/>
              </a:ext>
            </a:extLst>
          </p:cNvPr>
          <p:cNvSpPr/>
          <p:nvPr/>
        </p:nvSpPr>
        <p:spPr>
          <a:xfrm rot="2665661">
            <a:off x="9718711" y="2315259"/>
            <a:ext cx="395817" cy="3977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B6557D1-C642-4273-8842-D4DEDEE0313B}"/>
              </a:ext>
            </a:extLst>
          </p:cNvPr>
          <p:cNvSpPr/>
          <p:nvPr/>
        </p:nvSpPr>
        <p:spPr>
          <a:xfrm rot="18580892">
            <a:off x="9801355" y="3890590"/>
            <a:ext cx="395817" cy="39776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342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032069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4661156" y="4173024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13" y="3929629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5620039" y="40416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068451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032069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4661156" y="4173024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13" y="3929629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5620039" y="40416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80139-5C10-4077-8758-060C128A16B8}"/>
              </a:ext>
            </a:extLst>
          </p:cNvPr>
          <p:cNvSpPr txBox="1"/>
          <p:nvPr/>
        </p:nvSpPr>
        <p:spPr>
          <a:xfrm>
            <a:off x="4032069" y="4973487"/>
            <a:ext cx="694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Taking the first sample as an example, we can have the above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A60DA-98E6-422D-B17B-7BEF43A2ECAA}"/>
              </a:ext>
            </a:extLst>
          </p:cNvPr>
          <p:cNvSpPr/>
          <p:nvPr/>
        </p:nvSpPr>
        <p:spPr>
          <a:xfrm>
            <a:off x="418863" y="1280160"/>
            <a:ext cx="1984348" cy="470263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CC9D27-8DF5-4156-BE10-0A9E1AA48CD3}"/>
              </a:ext>
            </a:extLst>
          </p:cNvPr>
          <p:cNvSpPr txBox="1"/>
          <p:nvPr/>
        </p:nvSpPr>
        <p:spPr>
          <a:xfrm>
            <a:off x="8220465" y="4031472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= 71.2 + 16.8 = 88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0D161A-6600-459B-9C27-4BDD178C9275}"/>
              </a:ext>
            </a:extLst>
          </p:cNvPr>
          <p:cNvSpPr/>
          <p:nvPr/>
        </p:nvSpPr>
        <p:spPr>
          <a:xfrm>
            <a:off x="7115177" y="3928135"/>
            <a:ext cx="775062" cy="670560"/>
          </a:xfrm>
          <a:custGeom>
            <a:avLst/>
            <a:gdLst>
              <a:gd name="connsiteX0" fmla="*/ 0 w 775062"/>
              <a:gd name="connsiteY0" fmla="*/ 0 h 670560"/>
              <a:gd name="connsiteX1" fmla="*/ 322217 w 775062"/>
              <a:gd name="connsiteY1" fmla="*/ 409303 h 670560"/>
              <a:gd name="connsiteX2" fmla="*/ 775062 w 775062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062" h="670560">
                <a:moveTo>
                  <a:pt x="0" y="0"/>
                </a:moveTo>
                <a:cubicBezTo>
                  <a:pt x="96520" y="148771"/>
                  <a:pt x="193040" y="297543"/>
                  <a:pt x="322217" y="409303"/>
                </a:cubicBezTo>
                <a:cubicBezTo>
                  <a:pt x="451394" y="521063"/>
                  <a:pt x="613228" y="595811"/>
                  <a:pt x="775062" y="67056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9084DAF-E0E7-4DE4-A5BB-CFE43E8C9D63}"/>
              </a:ext>
            </a:extLst>
          </p:cNvPr>
          <p:cNvSpPr/>
          <p:nvPr/>
        </p:nvSpPr>
        <p:spPr>
          <a:xfrm rot="18058195">
            <a:off x="4316955" y="830990"/>
            <a:ext cx="271436" cy="44175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6932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032069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4661156" y="4173024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13" y="3929629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5620039" y="40416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80139-5C10-4077-8758-060C128A16B8}"/>
              </a:ext>
            </a:extLst>
          </p:cNvPr>
          <p:cNvSpPr txBox="1"/>
          <p:nvPr/>
        </p:nvSpPr>
        <p:spPr>
          <a:xfrm>
            <a:off x="4032069" y="4973487"/>
            <a:ext cx="694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Taking the first sample as an example, we can have the above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A60DA-98E6-422D-B17B-7BEF43A2ECAA}"/>
              </a:ext>
            </a:extLst>
          </p:cNvPr>
          <p:cNvSpPr/>
          <p:nvPr/>
        </p:nvSpPr>
        <p:spPr>
          <a:xfrm>
            <a:off x="418863" y="1280160"/>
            <a:ext cx="1984348" cy="470263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CC9D27-8DF5-4156-BE10-0A9E1AA48CD3}"/>
              </a:ext>
            </a:extLst>
          </p:cNvPr>
          <p:cNvSpPr txBox="1"/>
          <p:nvPr/>
        </p:nvSpPr>
        <p:spPr>
          <a:xfrm>
            <a:off x="8220465" y="4031472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= 71.2 + 16.8 = 88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0D161A-6600-459B-9C27-4BDD178C9275}"/>
              </a:ext>
            </a:extLst>
          </p:cNvPr>
          <p:cNvSpPr/>
          <p:nvPr/>
        </p:nvSpPr>
        <p:spPr>
          <a:xfrm>
            <a:off x="7115177" y="3928135"/>
            <a:ext cx="775062" cy="670560"/>
          </a:xfrm>
          <a:custGeom>
            <a:avLst/>
            <a:gdLst>
              <a:gd name="connsiteX0" fmla="*/ 0 w 775062"/>
              <a:gd name="connsiteY0" fmla="*/ 0 h 670560"/>
              <a:gd name="connsiteX1" fmla="*/ 322217 w 775062"/>
              <a:gd name="connsiteY1" fmla="*/ 409303 h 670560"/>
              <a:gd name="connsiteX2" fmla="*/ 775062 w 775062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062" h="670560">
                <a:moveTo>
                  <a:pt x="0" y="0"/>
                </a:moveTo>
                <a:cubicBezTo>
                  <a:pt x="96520" y="148771"/>
                  <a:pt x="193040" y="297543"/>
                  <a:pt x="322217" y="409303"/>
                </a:cubicBezTo>
                <a:cubicBezTo>
                  <a:pt x="451394" y="521063"/>
                  <a:pt x="613228" y="595811"/>
                  <a:pt x="775062" y="67056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9084DAF-E0E7-4DE4-A5BB-CFE43E8C9D63}"/>
              </a:ext>
            </a:extLst>
          </p:cNvPr>
          <p:cNvSpPr/>
          <p:nvPr/>
        </p:nvSpPr>
        <p:spPr>
          <a:xfrm rot="18058195">
            <a:off x="4316955" y="830990"/>
            <a:ext cx="271436" cy="44175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CE59C-6506-428E-AD13-BC087B28B9C8}"/>
              </a:ext>
            </a:extLst>
          </p:cNvPr>
          <p:cNvSpPr txBox="1"/>
          <p:nvPr/>
        </p:nvSpPr>
        <p:spPr>
          <a:xfrm>
            <a:off x="4029866" y="5361521"/>
            <a:ext cx="54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prediction is exactly the same to the actual value</a:t>
            </a:r>
          </a:p>
        </p:txBody>
      </p:sp>
    </p:spTree>
    <p:extLst>
      <p:ext uri="{BB962C8B-B14F-4D97-AF65-F5344CB8AC3E}">
        <p14:creationId xmlns:p14="http://schemas.microsoft.com/office/powerpoint/2010/main" val="3024443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032069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4661156" y="4173024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13" y="3929629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5620039" y="40416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80139-5C10-4077-8758-060C128A16B8}"/>
              </a:ext>
            </a:extLst>
          </p:cNvPr>
          <p:cNvSpPr txBox="1"/>
          <p:nvPr/>
        </p:nvSpPr>
        <p:spPr>
          <a:xfrm>
            <a:off x="4032069" y="4973487"/>
            <a:ext cx="694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Taking the first sample as an example, we can have the above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A60DA-98E6-422D-B17B-7BEF43A2ECAA}"/>
              </a:ext>
            </a:extLst>
          </p:cNvPr>
          <p:cNvSpPr/>
          <p:nvPr/>
        </p:nvSpPr>
        <p:spPr>
          <a:xfrm>
            <a:off x="418863" y="1280160"/>
            <a:ext cx="1984348" cy="470263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CC9D27-8DF5-4156-BE10-0A9E1AA48CD3}"/>
              </a:ext>
            </a:extLst>
          </p:cNvPr>
          <p:cNvSpPr txBox="1"/>
          <p:nvPr/>
        </p:nvSpPr>
        <p:spPr>
          <a:xfrm>
            <a:off x="8220465" y="4031472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= 71.2 + 16.8 = 88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0D161A-6600-459B-9C27-4BDD178C9275}"/>
              </a:ext>
            </a:extLst>
          </p:cNvPr>
          <p:cNvSpPr/>
          <p:nvPr/>
        </p:nvSpPr>
        <p:spPr>
          <a:xfrm>
            <a:off x="7115177" y="3928135"/>
            <a:ext cx="775062" cy="670560"/>
          </a:xfrm>
          <a:custGeom>
            <a:avLst/>
            <a:gdLst>
              <a:gd name="connsiteX0" fmla="*/ 0 w 775062"/>
              <a:gd name="connsiteY0" fmla="*/ 0 h 670560"/>
              <a:gd name="connsiteX1" fmla="*/ 322217 w 775062"/>
              <a:gd name="connsiteY1" fmla="*/ 409303 h 670560"/>
              <a:gd name="connsiteX2" fmla="*/ 775062 w 775062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062" h="670560">
                <a:moveTo>
                  <a:pt x="0" y="0"/>
                </a:moveTo>
                <a:cubicBezTo>
                  <a:pt x="96520" y="148771"/>
                  <a:pt x="193040" y="297543"/>
                  <a:pt x="322217" y="409303"/>
                </a:cubicBezTo>
                <a:cubicBezTo>
                  <a:pt x="451394" y="521063"/>
                  <a:pt x="613228" y="595811"/>
                  <a:pt x="775062" y="67056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9084DAF-E0E7-4DE4-A5BB-CFE43E8C9D63}"/>
              </a:ext>
            </a:extLst>
          </p:cNvPr>
          <p:cNvSpPr/>
          <p:nvPr/>
        </p:nvSpPr>
        <p:spPr>
          <a:xfrm rot="18058195">
            <a:off x="4316955" y="830990"/>
            <a:ext cx="271436" cy="44175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CE59C-6506-428E-AD13-BC087B28B9C8}"/>
              </a:ext>
            </a:extLst>
          </p:cNvPr>
          <p:cNvSpPr txBox="1"/>
          <p:nvPr/>
        </p:nvSpPr>
        <p:spPr>
          <a:xfrm>
            <a:off x="4029866" y="5361521"/>
            <a:ext cx="54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prediction is exactly the same to the actual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7B391-3652-4FC5-975B-04A6C72085C5}"/>
              </a:ext>
            </a:extLst>
          </p:cNvPr>
          <p:cNvSpPr txBox="1"/>
          <p:nvPr/>
        </p:nvSpPr>
        <p:spPr>
          <a:xfrm>
            <a:off x="4029865" y="5750950"/>
            <a:ext cx="682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not too good ~ the model fits too well usually means overfitting </a:t>
            </a:r>
          </a:p>
          <a:p>
            <a:r>
              <a:rPr lang="en-NZ" dirty="0">
                <a:solidFill>
                  <a:schemeClr val="bg1"/>
                </a:solidFill>
              </a:rPr>
              <a:t>(low bias but large variance)</a:t>
            </a:r>
          </a:p>
        </p:txBody>
      </p:sp>
    </p:spTree>
    <p:extLst>
      <p:ext uri="{BB962C8B-B14F-4D97-AF65-F5344CB8AC3E}">
        <p14:creationId xmlns:p14="http://schemas.microsoft.com/office/powerpoint/2010/main" val="564969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032069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4661156" y="4173024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13" y="3929629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5620039" y="404169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80139-5C10-4077-8758-060C128A16B8}"/>
              </a:ext>
            </a:extLst>
          </p:cNvPr>
          <p:cNvSpPr txBox="1"/>
          <p:nvPr/>
        </p:nvSpPr>
        <p:spPr>
          <a:xfrm>
            <a:off x="4032069" y="4973487"/>
            <a:ext cx="694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Taking the first sample as an example, we can have the above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AA60DA-98E6-422D-B17B-7BEF43A2ECAA}"/>
              </a:ext>
            </a:extLst>
          </p:cNvPr>
          <p:cNvSpPr/>
          <p:nvPr/>
        </p:nvSpPr>
        <p:spPr>
          <a:xfrm>
            <a:off x="418863" y="1280160"/>
            <a:ext cx="1984348" cy="470263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CC9D27-8DF5-4156-BE10-0A9E1AA48CD3}"/>
              </a:ext>
            </a:extLst>
          </p:cNvPr>
          <p:cNvSpPr txBox="1"/>
          <p:nvPr/>
        </p:nvSpPr>
        <p:spPr>
          <a:xfrm>
            <a:off x="8220465" y="4031472"/>
            <a:ext cx="3150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= 71.2 + 16.8 = 88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0D161A-6600-459B-9C27-4BDD178C9275}"/>
              </a:ext>
            </a:extLst>
          </p:cNvPr>
          <p:cNvSpPr/>
          <p:nvPr/>
        </p:nvSpPr>
        <p:spPr>
          <a:xfrm>
            <a:off x="7115177" y="3928135"/>
            <a:ext cx="775062" cy="670560"/>
          </a:xfrm>
          <a:custGeom>
            <a:avLst/>
            <a:gdLst>
              <a:gd name="connsiteX0" fmla="*/ 0 w 775062"/>
              <a:gd name="connsiteY0" fmla="*/ 0 h 670560"/>
              <a:gd name="connsiteX1" fmla="*/ 322217 w 775062"/>
              <a:gd name="connsiteY1" fmla="*/ 409303 h 670560"/>
              <a:gd name="connsiteX2" fmla="*/ 775062 w 775062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062" h="670560">
                <a:moveTo>
                  <a:pt x="0" y="0"/>
                </a:moveTo>
                <a:cubicBezTo>
                  <a:pt x="96520" y="148771"/>
                  <a:pt x="193040" y="297543"/>
                  <a:pt x="322217" y="409303"/>
                </a:cubicBezTo>
                <a:cubicBezTo>
                  <a:pt x="451394" y="521063"/>
                  <a:pt x="613228" y="595811"/>
                  <a:pt x="775062" y="67056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9084DAF-E0E7-4DE4-A5BB-CFE43E8C9D63}"/>
              </a:ext>
            </a:extLst>
          </p:cNvPr>
          <p:cNvSpPr/>
          <p:nvPr/>
        </p:nvSpPr>
        <p:spPr>
          <a:xfrm rot="18058195">
            <a:off x="4316955" y="830990"/>
            <a:ext cx="271436" cy="441752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FCE59C-6506-428E-AD13-BC087B28B9C8}"/>
              </a:ext>
            </a:extLst>
          </p:cNvPr>
          <p:cNvSpPr txBox="1"/>
          <p:nvPr/>
        </p:nvSpPr>
        <p:spPr>
          <a:xfrm>
            <a:off x="4029866" y="5361521"/>
            <a:ext cx="540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prediction is exactly the same to the actual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87B391-3652-4FC5-975B-04A6C72085C5}"/>
              </a:ext>
            </a:extLst>
          </p:cNvPr>
          <p:cNvSpPr txBox="1"/>
          <p:nvPr/>
        </p:nvSpPr>
        <p:spPr>
          <a:xfrm>
            <a:off x="4029865" y="5750950"/>
            <a:ext cx="6827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not too good ~ the model fits too well usually means overfitting </a:t>
            </a:r>
          </a:p>
          <a:p>
            <a:r>
              <a:rPr lang="en-NZ" dirty="0">
                <a:solidFill>
                  <a:schemeClr val="bg1"/>
                </a:solidFill>
              </a:rPr>
              <a:t>(low bias but large variance)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BA6B-46BB-45F2-A48F-3E100EA49C68}"/>
              </a:ext>
            </a:extLst>
          </p:cNvPr>
          <p:cNvSpPr txBox="1"/>
          <p:nvPr/>
        </p:nvSpPr>
        <p:spPr>
          <a:xfrm>
            <a:off x="610451" y="5635899"/>
            <a:ext cx="2907811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Gradient Boost deals with this issue by introducing the concept of “learning rate”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D59A6B-8F42-48A2-AD22-1C749502890A}"/>
              </a:ext>
            </a:extLst>
          </p:cNvPr>
          <p:cNvSpPr/>
          <p:nvPr/>
        </p:nvSpPr>
        <p:spPr>
          <a:xfrm>
            <a:off x="3646971" y="5946391"/>
            <a:ext cx="350638" cy="302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6309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032069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4548321" y="4334078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42" y="4076142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5507204" y="420274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BA6B-46BB-45F2-A48F-3E100EA49C68}"/>
              </a:ext>
            </a:extLst>
          </p:cNvPr>
          <p:cNvSpPr txBox="1"/>
          <p:nvPr/>
        </p:nvSpPr>
        <p:spPr>
          <a:xfrm>
            <a:off x="6019090" y="4229507"/>
            <a:ext cx="859138" cy="52322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Learning rate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87EBD-6BFA-44C1-AD1E-2B815C135547}"/>
              </a:ext>
            </a:extLst>
          </p:cNvPr>
          <p:cNvSpPr txBox="1"/>
          <p:nvPr/>
        </p:nvSpPr>
        <p:spPr>
          <a:xfrm>
            <a:off x="6938815" y="41925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EFD6F-B990-4A2A-A358-3059BAA18045}"/>
              </a:ext>
            </a:extLst>
          </p:cNvPr>
          <p:cNvSpPr txBox="1"/>
          <p:nvPr/>
        </p:nvSpPr>
        <p:spPr>
          <a:xfrm>
            <a:off x="5401328" y="5259828"/>
            <a:ext cx="2094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To scale the contribution from the tree (the rate is between 0 and 1)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212BF4-F3AE-4D98-9DA9-254DFCB12575}"/>
              </a:ext>
            </a:extLst>
          </p:cNvPr>
          <p:cNvSpPr/>
          <p:nvPr/>
        </p:nvSpPr>
        <p:spPr>
          <a:xfrm rot="16200000">
            <a:off x="6293189" y="4898256"/>
            <a:ext cx="310939" cy="307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8218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032069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4548321" y="4334078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42" y="4076142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5507204" y="420274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BA6B-46BB-45F2-A48F-3E100EA49C68}"/>
              </a:ext>
            </a:extLst>
          </p:cNvPr>
          <p:cNvSpPr txBox="1"/>
          <p:nvPr/>
        </p:nvSpPr>
        <p:spPr>
          <a:xfrm>
            <a:off x="6019090" y="4334078"/>
            <a:ext cx="85913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87EBD-6BFA-44C1-AD1E-2B815C135547}"/>
              </a:ext>
            </a:extLst>
          </p:cNvPr>
          <p:cNvSpPr txBox="1"/>
          <p:nvPr/>
        </p:nvSpPr>
        <p:spPr>
          <a:xfrm>
            <a:off x="6938815" y="41925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EFD6F-B990-4A2A-A358-3059BAA18045}"/>
              </a:ext>
            </a:extLst>
          </p:cNvPr>
          <p:cNvSpPr txBox="1"/>
          <p:nvPr/>
        </p:nvSpPr>
        <p:spPr>
          <a:xfrm>
            <a:off x="5261742" y="5283520"/>
            <a:ext cx="232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In this case, we assume the rate = 0.1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212BF4-F3AE-4D98-9DA9-254DFCB12575}"/>
              </a:ext>
            </a:extLst>
          </p:cNvPr>
          <p:cNvSpPr/>
          <p:nvPr/>
        </p:nvSpPr>
        <p:spPr>
          <a:xfrm rot="16200000">
            <a:off x="6293189" y="4898256"/>
            <a:ext cx="310939" cy="307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0676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032069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4548321" y="4334078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42" y="4076142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5507204" y="420274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BA6B-46BB-45F2-A48F-3E100EA49C68}"/>
              </a:ext>
            </a:extLst>
          </p:cNvPr>
          <p:cNvSpPr txBox="1"/>
          <p:nvPr/>
        </p:nvSpPr>
        <p:spPr>
          <a:xfrm>
            <a:off x="6019090" y="4334078"/>
            <a:ext cx="85913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87EBD-6BFA-44C1-AD1E-2B815C135547}"/>
              </a:ext>
            </a:extLst>
          </p:cNvPr>
          <p:cNvSpPr txBox="1"/>
          <p:nvPr/>
        </p:nvSpPr>
        <p:spPr>
          <a:xfrm>
            <a:off x="6938815" y="41925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EFD6F-B990-4A2A-A358-3059BAA18045}"/>
              </a:ext>
            </a:extLst>
          </p:cNvPr>
          <p:cNvSpPr txBox="1"/>
          <p:nvPr/>
        </p:nvSpPr>
        <p:spPr>
          <a:xfrm>
            <a:off x="5261742" y="5283520"/>
            <a:ext cx="232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In this case, we assume the rate = 0.1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212BF4-F3AE-4D98-9DA9-254DFCB12575}"/>
              </a:ext>
            </a:extLst>
          </p:cNvPr>
          <p:cNvSpPr/>
          <p:nvPr/>
        </p:nvSpPr>
        <p:spPr>
          <a:xfrm rot="16200000">
            <a:off x="6293189" y="4898256"/>
            <a:ext cx="310939" cy="307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1968BF-9614-4E45-9CC3-8B3CD98A3AAF}"/>
              </a:ext>
            </a:extLst>
          </p:cNvPr>
          <p:cNvSpPr txBox="1"/>
          <p:nvPr/>
        </p:nvSpPr>
        <p:spPr>
          <a:xfrm>
            <a:off x="9448808" y="42707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dirty="0">
                <a:solidFill>
                  <a:schemeClr val="bg1"/>
                </a:solidFill>
              </a:rPr>
              <a:t>= 71.2 + 0.1*16.8 = 72.9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E9D7D0-446C-438C-9E5C-4738BE32F152}"/>
              </a:ext>
            </a:extLst>
          </p:cNvPr>
          <p:cNvSpPr/>
          <p:nvPr/>
        </p:nvSpPr>
        <p:spPr>
          <a:xfrm>
            <a:off x="418863" y="1280160"/>
            <a:ext cx="1984348" cy="470263"/>
          </a:xfrm>
          <a:prstGeom prst="rect">
            <a:avLst/>
          </a:prstGeom>
          <a:solidFill>
            <a:srgbClr val="FFFF00">
              <a:alpha val="5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5710893-5CDF-4373-9821-1154E826FDC4}"/>
              </a:ext>
            </a:extLst>
          </p:cNvPr>
          <p:cNvSpPr/>
          <p:nvPr/>
        </p:nvSpPr>
        <p:spPr>
          <a:xfrm>
            <a:off x="8371622" y="4092317"/>
            <a:ext cx="775062" cy="670560"/>
          </a:xfrm>
          <a:custGeom>
            <a:avLst/>
            <a:gdLst>
              <a:gd name="connsiteX0" fmla="*/ 0 w 775062"/>
              <a:gd name="connsiteY0" fmla="*/ 0 h 670560"/>
              <a:gd name="connsiteX1" fmla="*/ 322217 w 775062"/>
              <a:gd name="connsiteY1" fmla="*/ 409303 h 670560"/>
              <a:gd name="connsiteX2" fmla="*/ 775062 w 775062"/>
              <a:gd name="connsiteY2" fmla="*/ 670560 h 67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062" h="670560">
                <a:moveTo>
                  <a:pt x="0" y="0"/>
                </a:moveTo>
                <a:cubicBezTo>
                  <a:pt x="96520" y="148771"/>
                  <a:pt x="193040" y="297543"/>
                  <a:pt x="322217" y="409303"/>
                </a:cubicBezTo>
                <a:cubicBezTo>
                  <a:pt x="451394" y="521063"/>
                  <a:pt x="613228" y="595811"/>
                  <a:pt x="775062" y="67056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C3784AA-E642-40F2-AB9C-143681C4511E}"/>
              </a:ext>
            </a:extLst>
          </p:cNvPr>
          <p:cNvSpPr/>
          <p:nvPr/>
        </p:nvSpPr>
        <p:spPr>
          <a:xfrm rot="17603870">
            <a:off x="5302311" y="-177461"/>
            <a:ext cx="271436" cy="62147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5149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5449073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216674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159508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032069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032069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032069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063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032069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4548321" y="4334078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342" y="4076142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5507204" y="420274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BA6B-46BB-45F2-A48F-3E100EA49C68}"/>
              </a:ext>
            </a:extLst>
          </p:cNvPr>
          <p:cNvSpPr txBox="1"/>
          <p:nvPr/>
        </p:nvSpPr>
        <p:spPr>
          <a:xfrm>
            <a:off x="6019090" y="4334078"/>
            <a:ext cx="85913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87EBD-6BFA-44C1-AD1E-2B815C135547}"/>
              </a:ext>
            </a:extLst>
          </p:cNvPr>
          <p:cNvSpPr txBox="1"/>
          <p:nvPr/>
        </p:nvSpPr>
        <p:spPr>
          <a:xfrm>
            <a:off x="6938815" y="41925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EFD6F-B990-4A2A-A358-3059BAA18045}"/>
              </a:ext>
            </a:extLst>
          </p:cNvPr>
          <p:cNvSpPr txBox="1"/>
          <p:nvPr/>
        </p:nvSpPr>
        <p:spPr>
          <a:xfrm>
            <a:off x="5261742" y="5283520"/>
            <a:ext cx="232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In this case, we assume the rate = 0.1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212BF4-F3AE-4D98-9DA9-254DFCB12575}"/>
              </a:ext>
            </a:extLst>
          </p:cNvPr>
          <p:cNvSpPr/>
          <p:nvPr/>
        </p:nvSpPr>
        <p:spPr>
          <a:xfrm rot="16200000">
            <a:off x="6293189" y="4898256"/>
            <a:ext cx="310939" cy="307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1968BF-9614-4E45-9CC3-8B3CD98A3AAF}"/>
              </a:ext>
            </a:extLst>
          </p:cNvPr>
          <p:cNvSpPr txBox="1"/>
          <p:nvPr/>
        </p:nvSpPr>
        <p:spPr>
          <a:xfrm>
            <a:off x="9448808" y="42707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dirty="0">
                <a:solidFill>
                  <a:schemeClr val="bg1"/>
                </a:solidFill>
              </a:rPr>
              <a:t>= 71.2 + 0.1*16.8 = 72.9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3719D-12E1-4E45-BB10-470BA63B2E71}"/>
              </a:ext>
            </a:extLst>
          </p:cNvPr>
          <p:cNvSpPr txBox="1"/>
          <p:nvPr/>
        </p:nvSpPr>
        <p:spPr>
          <a:xfrm>
            <a:off x="9448808" y="4849983"/>
            <a:ext cx="2662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Compared to the actual data for the first sample, the prediction (72.9) is better than the original leaf (71.2)</a:t>
            </a:r>
          </a:p>
        </p:txBody>
      </p:sp>
    </p:spTree>
    <p:extLst>
      <p:ext uri="{BB962C8B-B14F-4D97-AF65-F5344CB8AC3E}">
        <p14:creationId xmlns:p14="http://schemas.microsoft.com/office/powerpoint/2010/main" val="3429960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6030115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797716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740550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613111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613111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613111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05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613111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18568-E6B0-47CA-9874-2B5A1843C35B}"/>
              </a:ext>
            </a:extLst>
          </p:cNvPr>
          <p:cNvSpPr/>
          <p:nvPr/>
        </p:nvSpPr>
        <p:spPr>
          <a:xfrm>
            <a:off x="5129363" y="4334078"/>
            <a:ext cx="757116" cy="32210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1519AFD-5176-499A-8B26-E96D80111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384" y="4076142"/>
            <a:ext cx="1866128" cy="78846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BED3A17-5664-43DB-A73E-02AFA1ADB057}"/>
              </a:ext>
            </a:extLst>
          </p:cNvPr>
          <p:cNvSpPr txBox="1"/>
          <p:nvPr/>
        </p:nvSpPr>
        <p:spPr>
          <a:xfrm>
            <a:off x="6088246" y="420274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1BA6B-46BB-45F2-A48F-3E100EA49C68}"/>
              </a:ext>
            </a:extLst>
          </p:cNvPr>
          <p:cNvSpPr txBox="1"/>
          <p:nvPr/>
        </p:nvSpPr>
        <p:spPr>
          <a:xfrm>
            <a:off x="6600132" y="4334078"/>
            <a:ext cx="859138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400" dirty="0"/>
              <a:t>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87EBD-6BFA-44C1-AD1E-2B815C135547}"/>
              </a:ext>
            </a:extLst>
          </p:cNvPr>
          <p:cNvSpPr txBox="1"/>
          <p:nvPr/>
        </p:nvSpPr>
        <p:spPr>
          <a:xfrm>
            <a:off x="7519857" y="419252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6EFD6F-B990-4A2A-A358-3059BAA18045}"/>
              </a:ext>
            </a:extLst>
          </p:cNvPr>
          <p:cNvSpPr txBox="1"/>
          <p:nvPr/>
        </p:nvSpPr>
        <p:spPr>
          <a:xfrm>
            <a:off x="5842784" y="5283520"/>
            <a:ext cx="232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In this case, we assume the rate = 0.1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C212BF4-F3AE-4D98-9DA9-254DFCB12575}"/>
              </a:ext>
            </a:extLst>
          </p:cNvPr>
          <p:cNvSpPr/>
          <p:nvPr/>
        </p:nvSpPr>
        <p:spPr>
          <a:xfrm rot="16200000">
            <a:off x="6874231" y="4898256"/>
            <a:ext cx="310939" cy="30799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1968BF-9614-4E45-9CC3-8B3CD98A3AAF}"/>
              </a:ext>
            </a:extLst>
          </p:cNvPr>
          <p:cNvSpPr txBox="1"/>
          <p:nvPr/>
        </p:nvSpPr>
        <p:spPr>
          <a:xfrm>
            <a:off x="10029850" y="4270737"/>
            <a:ext cx="889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800" b="1" dirty="0">
                <a:solidFill>
                  <a:schemeClr val="bg1"/>
                </a:solidFill>
              </a:rPr>
              <a:t>= 72.9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C769C-21D3-4A3E-A1C2-744E2D0B4037}"/>
              </a:ext>
            </a:extLst>
          </p:cNvPr>
          <p:cNvSpPr txBox="1"/>
          <p:nvPr/>
        </p:nvSpPr>
        <p:spPr>
          <a:xfrm>
            <a:off x="8773416" y="5064076"/>
            <a:ext cx="2512867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The new residual will be:</a:t>
            </a:r>
          </a:p>
          <a:p>
            <a:r>
              <a:rPr lang="en-NZ" dirty="0"/>
              <a:t>88 – 72.9 = 15.1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08720C-D45C-44CD-8C39-96AB109D5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804" y="967045"/>
            <a:ext cx="636252" cy="733696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D66F3E63-4AD5-4576-A1B7-413B14AEBD52}"/>
              </a:ext>
            </a:extLst>
          </p:cNvPr>
          <p:cNvSpPr/>
          <p:nvPr/>
        </p:nvSpPr>
        <p:spPr>
          <a:xfrm rot="7676228">
            <a:off x="6282685" y="775305"/>
            <a:ext cx="255616" cy="551722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0802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DA821-055B-4D25-8A4A-733112FD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2" y="967045"/>
            <a:ext cx="3620129" cy="366016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E971A4-160B-48F1-8103-5B570880A53D}"/>
              </a:ext>
            </a:extLst>
          </p:cNvPr>
          <p:cNvSpPr txBox="1"/>
          <p:nvPr/>
        </p:nvSpPr>
        <p:spPr>
          <a:xfrm>
            <a:off x="418861" y="4905438"/>
            <a:ext cx="3620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</p:spTree>
    <p:extLst>
      <p:ext uri="{BB962C8B-B14F-4D97-AF65-F5344CB8AC3E}">
        <p14:creationId xmlns:p14="http://schemas.microsoft.com/office/powerpoint/2010/main" val="2503596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6030115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797716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740550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613111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613111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613111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05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613111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434BF-9B96-4ADA-B1B7-AEC8DC99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971" y="955073"/>
            <a:ext cx="689246" cy="26154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CFE81F-B777-4308-9089-FE723B80CD8D}"/>
              </a:ext>
            </a:extLst>
          </p:cNvPr>
          <p:cNvSpPr txBox="1"/>
          <p:nvPr/>
        </p:nvSpPr>
        <p:spPr>
          <a:xfrm>
            <a:off x="4870848" y="3954528"/>
            <a:ext cx="666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go through all the samples then we can get a new set of residuals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BCE709-0069-4EB7-ABDE-58369BD3867C}"/>
              </a:ext>
            </a:extLst>
          </p:cNvPr>
          <p:cNvSpPr/>
          <p:nvPr/>
        </p:nvSpPr>
        <p:spPr>
          <a:xfrm>
            <a:off x="4127863" y="3718560"/>
            <a:ext cx="679268" cy="461554"/>
          </a:xfrm>
          <a:custGeom>
            <a:avLst/>
            <a:gdLst>
              <a:gd name="connsiteX0" fmla="*/ 679268 w 679268"/>
              <a:gd name="connsiteY0" fmla="*/ 461554 h 461554"/>
              <a:gd name="connsiteX1" fmla="*/ 113211 w 679268"/>
              <a:gd name="connsiteY1" fmla="*/ 296091 h 461554"/>
              <a:gd name="connsiteX2" fmla="*/ 0 w 679268"/>
              <a:gd name="connsiteY2" fmla="*/ 0 h 46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268" h="461554">
                <a:moveTo>
                  <a:pt x="679268" y="461554"/>
                </a:moveTo>
                <a:cubicBezTo>
                  <a:pt x="452845" y="417285"/>
                  <a:pt x="226422" y="373017"/>
                  <a:pt x="113211" y="296091"/>
                </a:cubicBezTo>
                <a:cubicBezTo>
                  <a:pt x="0" y="219165"/>
                  <a:pt x="0" y="109582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6571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6030115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797716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740550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613111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613111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613111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05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613111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434BF-9B96-4ADA-B1B7-AEC8DC99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971" y="955073"/>
            <a:ext cx="689246" cy="26154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CFE81F-B777-4308-9089-FE723B80CD8D}"/>
              </a:ext>
            </a:extLst>
          </p:cNvPr>
          <p:cNvSpPr txBox="1"/>
          <p:nvPr/>
        </p:nvSpPr>
        <p:spPr>
          <a:xfrm>
            <a:off x="4870848" y="3954528"/>
            <a:ext cx="666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go through all the samples then we can get a new set of residuals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BCE709-0069-4EB7-ABDE-58369BD3867C}"/>
              </a:ext>
            </a:extLst>
          </p:cNvPr>
          <p:cNvSpPr/>
          <p:nvPr/>
        </p:nvSpPr>
        <p:spPr>
          <a:xfrm>
            <a:off x="4127863" y="3718560"/>
            <a:ext cx="679268" cy="461554"/>
          </a:xfrm>
          <a:custGeom>
            <a:avLst/>
            <a:gdLst>
              <a:gd name="connsiteX0" fmla="*/ 679268 w 679268"/>
              <a:gd name="connsiteY0" fmla="*/ 461554 h 461554"/>
              <a:gd name="connsiteX1" fmla="*/ 113211 w 679268"/>
              <a:gd name="connsiteY1" fmla="*/ 296091 h 461554"/>
              <a:gd name="connsiteX2" fmla="*/ 0 w 679268"/>
              <a:gd name="connsiteY2" fmla="*/ 0 h 46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9268" h="461554">
                <a:moveTo>
                  <a:pt x="679268" y="461554"/>
                </a:moveTo>
                <a:cubicBezTo>
                  <a:pt x="452845" y="417285"/>
                  <a:pt x="226422" y="373017"/>
                  <a:pt x="113211" y="296091"/>
                </a:cubicBezTo>
                <a:cubicBezTo>
                  <a:pt x="0" y="219165"/>
                  <a:pt x="0" y="109582"/>
                  <a:pt x="0" y="0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608AD-5812-44F2-802D-FC3C4CA5470E}"/>
              </a:ext>
            </a:extLst>
          </p:cNvPr>
          <p:cNvSpPr txBox="1"/>
          <p:nvPr/>
        </p:nvSpPr>
        <p:spPr>
          <a:xfrm>
            <a:off x="4870848" y="4367963"/>
            <a:ext cx="6837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Apparently after the first tree, the residual/error is getting smaller ~ so we are making a small step towards the right direction</a:t>
            </a:r>
          </a:p>
        </p:txBody>
      </p:sp>
    </p:spTree>
    <p:extLst>
      <p:ext uri="{BB962C8B-B14F-4D97-AF65-F5344CB8AC3E}">
        <p14:creationId xmlns:p14="http://schemas.microsoft.com/office/powerpoint/2010/main" val="111425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6030115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797716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740550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613111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613111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613111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05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613111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434BF-9B96-4ADA-B1B7-AEC8DC99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971" y="955073"/>
            <a:ext cx="689246" cy="26154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B0D5EE-80E7-474D-905A-6143AD2C77F5}"/>
              </a:ext>
            </a:extLst>
          </p:cNvPr>
          <p:cNvSpPr txBox="1"/>
          <p:nvPr/>
        </p:nvSpPr>
        <p:spPr>
          <a:xfrm>
            <a:off x="4613111" y="400069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create a new tree with the new “Residual”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388283-1AA1-4284-AB03-1B3D0C3796D0}"/>
              </a:ext>
            </a:extLst>
          </p:cNvPr>
          <p:cNvSpPr/>
          <p:nvPr/>
        </p:nvSpPr>
        <p:spPr>
          <a:xfrm>
            <a:off x="3991150" y="3693459"/>
            <a:ext cx="509132" cy="484094"/>
          </a:xfrm>
          <a:custGeom>
            <a:avLst/>
            <a:gdLst>
              <a:gd name="connsiteX0" fmla="*/ 509132 w 509132"/>
              <a:gd name="connsiteY0" fmla="*/ 484094 h 484094"/>
              <a:gd name="connsiteX1" fmla="*/ 60897 w 509132"/>
              <a:gd name="connsiteY1" fmla="*/ 349623 h 484094"/>
              <a:gd name="connsiteX2" fmla="*/ 16074 w 509132"/>
              <a:gd name="connsiteY2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132" h="484094">
                <a:moveTo>
                  <a:pt x="509132" y="484094"/>
                </a:moveTo>
                <a:cubicBezTo>
                  <a:pt x="326102" y="457199"/>
                  <a:pt x="143073" y="430305"/>
                  <a:pt x="60897" y="349623"/>
                </a:cubicBezTo>
                <a:cubicBezTo>
                  <a:pt x="-21279" y="268941"/>
                  <a:pt x="-2603" y="134470"/>
                  <a:pt x="16074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0753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6030115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797716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740550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613111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613111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613111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05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613111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434BF-9B96-4ADA-B1B7-AEC8DC99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971" y="955073"/>
            <a:ext cx="689246" cy="26154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B0D5EE-80E7-474D-905A-6143AD2C77F5}"/>
              </a:ext>
            </a:extLst>
          </p:cNvPr>
          <p:cNvSpPr txBox="1"/>
          <p:nvPr/>
        </p:nvSpPr>
        <p:spPr>
          <a:xfrm>
            <a:off x="4613111" y="400069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create a new tree with the new “Residual”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388283-1AA1-4284-AB03-1B3D0C3796D0}"/>
              </a:ext>
            </a:extLst>
          </p:cNvPr>
          <p:cNvSpPr/>
          <p:nvPr/>
        </p:nvSpPr>
        <p:spPr>
          <a:xfrm>
            <a:off x="3991150" y="3693459"/>
            <a:ext cx="509132" cy="484094"/>
          </a:xfrm>
          <a:custGeom>
            <a:avLst/>
            <a:gdLst>
              <a:gd name="connsiteX0" fmla="*/ 509132 w 509132"/>
              <a:gd name="connsiteY0" fmla="*/ 484094 h 484094"/>
              <a:gd name="connsiteX1" fmla="*/ 60897 w 509132"/>
              <a:gd name="connsiteY1" fmla="*/ 349623 h 484094"/>
              <a:gd name="connsiteX2" fmla="*/ 16074 w 509132"/>
              <a:gd name="connsiteY2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132" h="484094">
                <a:moveTo>
                  <a:pt x="509132" y="484094"/>
                </a:moveTo>
                <a:cubicBezTo>
                  <a:pt x="326102" y="457199"/>
                  <a:pt x="143073" y="430305"/>
                  <a:pt x="60897" y="349623"/>
                </a:cubicBezTo>
                <a:cubicBezTo>
                  <a:pt x="-21279" y="268941"/>
                  <a:pt x="-2603" y="134470"/>
                  <a:pt x="16074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77465-32A8-4211-B929-CA087F4D3003}"/>
              </a:ext>
            </a:extLst>
          </p:cNvPr>
          <p:cNvSpPr txBox="1"/>
          <p:nvPr/>
        </p:nvSpPr>
        <p:spPr>
          <a:xfrm>
            <a:off x="5042263" y="4598126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828861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6030115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797716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740550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613111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613111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613111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05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613111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434BF-9B96-4ADA-B1B7-AEC8DC99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971" y="955073"/>
            <a:ext cx="689246" cy="26154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B0D5EE-80E7-474D-905A-6143AD2C77F5}"/>
              </a:ext>
            </a:extLst>
          </p:cNvPr>
          <p:cNvSpPr txBox="1"/>
          <p:nvPr/>
        </p:nvSpPr>
        <p:spPr>
          <a:xfrm>
            <a:off x="4613111" y="400069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create a new tree with the new “Residual”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388283-1AA1-4284-AB03-1B3D0C3796D0}"/>
              </a:ext>
            </a:extLst>
          </p:cNvPr>
          <p:cNvSpPr/>
          <p:nvPr/>
        </p:nvSpPr>
        <p:spPr>
          <a:xfrm>
            <a:off x="3991150" y="3693459"/>
            <a:ext cx="509132" cy="484094"/>
          </a:xfrm>
          <a:custGeom>
            <a:avLst/>
            <a:gdLst>
              <a:gd name="connsiteX0" fmla="*/ 509132 w 509132"/>
              <a:gd name="connsiteY0" fmla="*/ 484094 h 484094"/>
              <a:gd name="connsiteX1" fmla="*/ 60897 w 509132"/>
              <a:gd name="connsiteY1" fmla="*/ 349623 h 484094"/>
              <a:gd name="connsiteX2" fmla="*/ 16074 w 509132"/>
              <a:gd name="connsiteY2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132" h="484094">
                <a:moveTo>
                  <a:pt x="509132" y="484094"/>
                </a:moveTo>
                <a:cubicBezTo>
                  <a:pt x="326102" y="457199"/>
                  <a:pt x="143073" y="430305"/>
                  <a:pt x="60897" y="349623"/>
                </a:cubicBezTo>
                <a:cubicBezTo>
                  <a:pt x="-21279" y="268941"/>
                  <a:pt x="-2603" y="134470"/>
                  <a:pt x="16074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77465-32A8-4211-B929-CA087F4D3003}"/>
              </a:ext>
            </a:extLst>
          </p:cNvPr>
          <p:cNvSpPr txBox="1"/>
          <p:nvPr/>
        </p:nvSpPr>
        <p:spPr>
          <a:xfrm>
            <a:off x="5042263" y="4598126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FB811-647A-46E4-870E-D1ACF8AC4E86}"/>
              </a:ext>
            </a:extLst>
          </p:cNvPr>
          <p:cNvSpPr txBox="1"/>
          <p:nvPr/>
        </p:nvSpPr>
        <p:spPr>
          <a:xfrm>
            <a:off x="4613111" y="5325909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do these again and again until the residual does not change much ….</a:t>
            </a:r>
          </a:p>
        </p:txBody>
      </p:sp>
    </p:spTree>
    <p:extLst>
      <p:ext uri="{BB962C8B-B14F-4D97-AF65-F5344CB8AC3E}">
        <p14:creationId xmlns:p14="http://schemas.microsoft.com/office/powerpoint/2010/main" val="4193376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6030115" y="1070426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4797716" y="1070426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5740550" y="1162759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4613111" y="701094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4613111" y="1470758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40700A-40A7-4ECF-B63D-C8E5750BA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914" y="967045"/>
            <a:ext cx="674057" cy="26034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0186F-7791-4451-BA64-383C5AFAC867}"/>
              </a:ext>
            </a:extLst>
          </p:cNvPr>
          <p:cNvSpPr txBox="1"/>
          <p:nvPr/>
        </p:nvSpPr>
        <p:spPr>
          <a:xfrm>
            <a:off x="4613111" y="1840090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Create a tree using “Height”, “</a:t>
            </a:r>
            <a:r>
              <a:rPr lang="en-NZ" dirty="0" err="1">
                <a:solidFill>
                  <a:schemeClr val="bg1"/>
                </a:solidFill>
              </a:rPr>
              <a:t>Color</a:t>
            </a:r>
            <a:r>
              <a:rPr lang="en-NZ" dirty="0">
                <a:solidFill>
                  <a:schemeClr val="bg1"/>
                </a:solidFill>
              </a:rPr>
              <a:t>”, “Gender” to predict “Residual”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2C8BDB8-C83C-4CCA-A203-EEC8837DE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2105" y="2308176"/>
            <a:ext cx="2527802" cy="10680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B420AE5-C67F-42CE-BE60-ED84988BB615}"/>
              </a:ext>
            </a:extLst>
          </p:cNvPr>
          <p:cNvSpPr txBox="1"/>
          <p:nvPr/>
        </p:nvSpPr>
        <p:spPr>
          <a:xfrm>
            <a:off x="4613111" y="357051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combine the original leaf with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434BF-9B96-4ADA-B1B7-AEC8DC99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6971" y="955073"/>
            <a:ext cx="689246" cy="26154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5B0D5EE-80E7-474D-905A-6143AD2C77F5}"/>
              </a:ext>
            </a:extLst>
          </p:cNvPr>
          <p:cNvSpPr txBox="1"/>
          <p:nvPr/>
        </p:nvSpPr>
        <p:spPr>
          <a:xfrm>
            <a:off x="4613111" y="4000694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create a new tree with the new “Residual”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E388283-1AA1-4284-AB03-1B3D0C3796D0}"/>
              </a:ext>
            </a:extLst>
          </p:cNvPr>
          <p:cNvSpPr/>
          <p:nvPr/>
        </p:nvSpPr>
        <p:spPr>
          <a:xfrm>
            <a:off x="3991150" y="3693459"/>
            <a:ext cx="509132" cy="484094"/>
          </a:xfrm>
          <a:custGeom>
            <a:avLst/>
            <a:gdLst>
              <a:gd name="connsiteX0" fmla="*/ 509132 w 509132"/>
              <a:gd name="connsiteY0" fmla="*/ 484094 h 484094"/>
              <a:gd name="connsiteX1" fmla="*/ 60897 w 509132"/>
              <a:gd name="connsiteY1" fmla="*/ 349623 h 484094"/>
              <a:gd name="connsiteX2" fmla="*/ 16074 w 509132"/>
              <a:gd name="connsiteY2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9132" h="484094">
                <a:moveTo>
                  <a:pt x="509132" y="484094"/>
                </a:moveTo>
                <a:cubicBezTo>
                  <a:pt x="326102" y="457199"/>
                  <a:pt x="143073" y="430305"/>
                  <a:pt x="60897" y="349623"/>
                </a:cubicBezTo>
                <a:cubicBezTo>
                  <a:pt x="-21279" y="268941"/>
                  <a:pt x="-2603" y="134470"/>
                  <a:pt x="16074" y="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77465-32A8-4211-B929-CA087F4D3003}"/>
              </a:ext>
            </a:extLst>
          </p:cNvPr>
          <p:cNvSpPr txBox="1"/>
          <p:nvPr/>
        </p:nvSpPr>
        <p:spPr>
          <a:xfrm>
            <a:off x="5042263" y="4598126"/>
            <a:ext cx="841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FB811-647A-46E4-870E-D1ACF8AC4E86}"/>
              </a:ext>
            </a:extLst>
          </p:cNvPr>
          <p:cNvSpPr txBox="1"/>
          <p:nvPr/>
        </p:nvSpPr>
        <p:spPr>
          <a:xfrm>
            <a:off x="4613111" y="5325909"/>
            <a:ext cx="786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do these again and again until the residual does not change much ….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D1CA6-463D-46B5-BD82-282F220B4A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279" y="4452440"/>
            <a:ext cx="3744871" cy="21784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283660E-45E5-4D61-A614-90FA4982F56A}"/>
              </a:ext>
            </a:extLst>
          </p:cNvPr>
          <p:cNvSpPr/>
          <p:nvPr/>
        </p:nvSpPr>
        <p:spPr>
          <a:xfrm rot="10800000">
            <a:off x="4121986" y="5388655"/>
            <a:ext cx="394720" cy="2438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041917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D1CA6-463D-46B5-BD82-282F220B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6325" y="1082223"/>
            <a:ext cx="5580038" cy="32459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9A4662-7C69-47D0-8107-FEE9051E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9" y="1174978"/>
            <a:ext cx="2943498" cy="9306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7F5592A-7301-4FCA-9567-152250C9E652}"/>
              </a:ext>
            </a:extLst>
          </p:cNvPr>
          <p:cNvSpPr txBox="1"/>
          <p:nvPr/>
        </p:nvSpPr>
        <p:spPr>
          <a:xfrm>
            <a:off x="361261" y="2360023"/>
            <a:ext cx="3827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After we get the test dataset, we can just walk through the original leaf + trained scaled trees, and get the prediction, e.g.,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98F774-2FF5-4F4B-83E0-74DA3F0B957B}"/>
              </a:ext>
            </a:extLst>
          </p:cNvPr>
          <p:cNvSpPr txBox="1"/>
          <p:nvPr/>
        </p:nvSpPr>
        <p:spPr>
          <a:xfrm>
            <a:off x="557794" y="3592135"/>
            <a:ext cx="325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71.2 + 0.1xTree1 + 0.1xTree2 + …</a:t>
            </a:r>
          </a:p>
        </p:txBody>
      </p:sp>
    </p:spTree>
    <p:extLst>
      <p:ext uri="{BB962C8B-B14F-4D97-AF65-F5344CB8AC3E}">
        <p14:creationId xmlns:p14="http://schemas.microsoft.com/office/powerpoint/2010/main" val="76035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DA821-055B-4D25-8A4A-733112FD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E971A4-160B-48F1-8103-5B570880A53D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F35B17-ACA1-49FF-920A-CBF91796BA39}"/>
              </a:ext>
            </a:extLst>
          </p:cNvPr>
          <p:cNvSpPr txBox="1"/>
          <p:nvPr/>
        </p:nvSpPr>
        <p:spPr>
          <a:xfrm>
            <a:off x="3257006" y="752509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</p:spTree>
    <p:extLst>
      <p:ext uri="{BB962C8B-B14F-4D97-AF65-F5344CB8AC3E}">
        <p14:creationId xmlns:p14="http://schemas.microsoft.com/office/powerpoint/2010/main" val="593874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F121FDE-A4BF-4280-B456-7D919864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B0E41-FF8F-4AED-9711-8630CD70C9A6}"/>
              </a:ext>
            </a:extLst>
          </p:cNvPr>
          <p:cNvSpPr txBox="1"/>
          <p:nvPr/>
        </p:nvSpPr>
        <p:spPr>
          <a:xfrm>
            <a:off x="3501447" y="1176045"/>
            <a:ext cx="6992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first leave usually has the value of average of target variable (e.g., “weight” in this example), which is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71.2</a:t>
            </a:r>
            <a:r>
              <a:rPr lang="en-NZ" dirty="0">
                <a:solidFill>
                  <a:schemeClr val="bg1"/>
                </a:solidFill>
              </a:rPr>
              <a:t> in this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F05F4F-1682-4B72-B018-15ADB540102B}"/>
              </a:ext>
            </a:extLst>
          </p:cNvPr>
          <p:cNvSpPr/>
          <p:nvPr/>
        </p:nvSpPr>
        <p:spPr>
          <a:xfrm>
            <a:off x="2261121" y="949628"/>
            <a:ext cx="882673" cy="262088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9372C-399F-4B61-90DC-8B9ABFCD7897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5402A-15BE-433D-AAAC-323812A8F3FC}"/>
              </a:ext>
            </a:extLst>
          </p:cNvPr>
          <p:cNvSpPr txBox="1"/>
          <p:nvPr/>
        </p:nvSpPr>
        <p:spPr>
          <a:xfrm>
            <a:off x="3257006" y="752509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D4C0F4-CC37-4156-9ECF-832F8E496B06}"/>
              </a:ext>
            </a:extLst>
          </p:cNvPr>
          <p:cNvSpPr txBox="1"/>
          <p:nvPr/>
        </p:nvSpPr>
        <p:spPr>
          <a:xfrm>
            <a:off x="3439886" y="22687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71.2</a:t>
            </a:r>
            <a:endParaRPr lang="en-NZ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E0AA139-FDD0-45DB-A768-80C64E8B8729}"/>
              </a:ext>
            </a:extLst>
          </p:cNvPr>
          <p:cNvSpPr/>
          <p:nvPr/>
        </p:nvSpPr>
        <p:spPr>
          <a:xfrm>
            <a:off x="2995748" y="1475209"/>
            <a:ext cx="383177" cy="1953791"/>
          </a:xfrm>
          <a:prstGeom prst="rightBrac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095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4674010" y="1121841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3441611" y="1121841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4384445" y="1214174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971D4D-5EA7-4C7C-A0CE-C1DC1D34D9FC}"/>
              </a:ext>
            </a:extLst>
          </p:cNvPr>
          <p:cNvSpPr txBox="1"/>
          <p:nvPr/>
        </p:nvSpPr>
        <p:spPr>
          <a:xfrm>
            <a:off x="5760897" y="1060397"/>
            <a:ext cx="4858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i="1" dirty="0">
                <a:solidFill>
                  <a:schemeClr val="bg1"/>
                </a:solidFill>
              </a:rPr>
              <a:t>In other words, if we stop now, all the predictions (does not matter the input) will have the prediction of 71.2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3257006" y="752509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</p:spTree>
    <p:extLst>
      <p:ext uri="{BB962C8B-B14F-4D97-AF65-F5344CB8AC3E}">
        <p14:creationId xmlns:p14="http://schemas.microsoft.com/office/powerpoint/2010/main" val="47074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4674010" y="1121841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3441611" y="1121841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4384445" y="1214174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3257006" y="752509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3257006" y="1522173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</p:spTree>
    <p:extLst>
      <p:ext uri="{BB962C8B-B14F-4D97-AF65-F5344CB8AC3E}">
        <p14:creationId xmlns:p14="http://schemas.microsoft.com/office/powerpoint/2010/main" val="6455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4674010" y="1121841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3441611" y="1121841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4384445" y="1214174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3257006" y="752509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3257006" y="1522173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93007-2123-4D73-A2B1-C32729C13BF5}"/>
              </a:ext>
            </a:extLst>
          </p:cNvPr>
          <p:cNvSpPr txBox="1"/>
          <p:nvPr/>
        </p:nvSpPr>
        <p:spPr>
          <a:xfrm>
            <a:off x="3441611" y="1904411"/>
            <a:ext cx="5544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error is the of ”prediction - observation”: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prediction is always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71.2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observation from the training data is </a:t>
            </a:r>
            <a:r>
              <a:rPr lang="en-NZ" dirty="0">
                <a:solidFill>
                  <a:srgbClr val="FF0000"/>
                </a:solidFill>
              </a:rPr>
              <a:t>88, 76, …, 57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FB105D-83F7-4178-BFDB-31512861438A}"/>
              </a:ext>
            </a:extLst>
          </p:cNvPr>
          <p:cNvSpPr/>
          <p:nvPr/>
        </p:nvSpPr>
        <p:spPr>
          <a:xfrm>
            <a:off x="2316481" y="1297577"/>
            <a:ext cx="719236" cy="2379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D1728C-B908-4872-B759-15529F7CE754}"/>
              </a:ext>
            </a:extLst>
          </p:cNvPr>
          <p:cNvSpPr/>
          <p:nvPr/>
        </p:nvSpPr>
        <p:spPr>
          <a:xfrm>
            <a:off x="7650481" y="2487553"/>
            <a:ext cx="1232262" cy="340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A541F92-304F-4A33-93E6-48D0320B5CFD}"/>
              </a:ext>
            </a:extLst>
          </p:cNvPr>
          <p:cNvSpPr/>
          <p:nvPr/>
        </p:nvSpPr>
        <p:spPr>
          <a:xfrm>
            <a:off x="3021874" y="1607206"/>
            <a:ext cx="4911635" cy="874737"/>
          </a:xfrm>
          <a:custGeom>
            <a:avLst/>
            <a:gdLst>
              <a:gd name="connsiteX0" fmla="*/ 0 w 4911635"/>
              <a:gd name="connsiteY0" fmla="*/ 596063 h 874737"/>
              <a:gd name="connsiteX1" fmla="*/ 905692 w 4911635"/>
              <a:gd name="connsiteY1" fmla="*/ 117091 h 874737"/>
              <a:gd name="connsiteX2" fmla="*/ 2734492 w 4911635"/>
              <a:gd name="connsiteY2" fmla="*/ 21297 h 874737"/>
              <a:gd name="connsiteX3" fmla="*/ 4241075 w 4911635"/>
              <a:gd name="connsiteY3" fmla="*/ 439308 h 874737"/>
              <a:gd name="connsiteX4" fmla="*/ 4911635 w 4911635"/>
              <a:gd name="connsiteY4" fmla="*/ 874737 h 87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11635" h="874737">
                <a:moveTo>
                  <a:pt x="0" y="596063"/>
                </a:moveTo>
                <a:cubicBezTo>
                  <a:pt x="224971" y="404474"/>
                  <a:pt x="449943" y="212885"/>
                  <a:pt x="905692" y="117091"/>
                </a:cubicBezTo>
                <a:cubicBezTo>
                  <a:pt x="1361441" y="21297"/>
                  <a:pt x="2178595" y="-32406"/>
                  <a:pt x="2734492" y="21297"/>
                </a:cubicBezTo>
                <a:cubicBezTo>
                  <a:pt x="3290389" y="75000"/>
                  <a:pt x="3878218" y="297068"/>
                  <a:pt x="4241075" y="439308"/>
                </a:cubicBezTo>
                <a:cubicBezTo>
                  <a:pt x="4603932" y="581548"/>
                  <a:pt x="4757783" y="728142"/>
                  <a:pt x="4911635" y="874737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2220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C2132E-DC72-4C45-B858-1E8B7FF4AA99}"/>
              </a:ext>
            </a:extLst>
          </p:cNvPr>
          <p:cNvSpPr txBox="1"/>
          <p:nvPr/>
        </p:nvSpPr>
        <p:spPr>
          <a:xfrm>
            <a:off x="226422" y="227149"/>
            <a:ext cx="345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gradient boost works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22BA3B-EF51-4B30-8509-C2484D7A5BC2}"/>
              </a:ext>
            </a:extLst>
          </p:cNvPr>
          <p:cNvSpPr/>
          <p:nvPr/>
        </p:nvSpPr>
        <p:spPr>
          <a:xfrm>
            <a:off x="4674010" y="1121841"/>
            <a:ext cx="1045028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71.2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89ECDD-F48F-48E3-86C4-05BE0F193BB0}"/>
              </a:ext>
            </a:extLst>
          </p:cNvPr>
          <p:cNvSpPr txBox="1"/>
          <p:nvPr/>
        </p:nvSpPr>
        <p:spPr>
          <a:xfrm>
            <a:off x="3441611" y="1121841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leaf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2C22C3-57E5-4F51-BC1B-BCF7748FCD52}"/>
              </a:ext>
            </a:extLst>
          </p:cNvPr>
          <p:cNvSpPr/>
          <p:nvPr/>
        </p:nvSpPr>
        <p:spPr>
          <a:xfrm>
            <a:off x="4384445" y="1214174"/>
            <a:ext cx="247706" cy="18466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2EF584-B429-4FAB-BDE0-96C53D4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63" y="967045"/>
            <a:ext cx="2574994" cy="260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5B7B5F-D6BA-40D0-B3A5-DAAAB4EB5D22}"/>
              </a:ext>
            </a:extLst>
          </p:cNvPr>
          <p:cNvSpPr txBox="1"/>
          <p:nvPr/>
        </p:nvSpPr>
        <p:spPr>
          <a:xfrm>
            <a:off x="226422" y="3677529"/>
            <a:ext cx="246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if we have the above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28844-F4B4-4816-85CA-3FE4F06D248F}"/>
              </a:ext>
            </a:extLst>
          </p:cNvPr>
          <p:cNvSpPr txBox="1"/>
          <p:nvPr/>
        </p:nvSpPr>
        <p:spPr>
          <a:xfrm>
            <a:off x="3257006" y="752509"/>
            <a:ext cx="329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calculate the original leaf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63701-573C-4286-ACEC-FAAE696CDFC2}"/>
              </a:ext>
            </a:extLst>
          </p:cNvPr>
          <p:cNvSpPr txBox="1"/>
          <p:nvPr/>
        </p:nvSpPr>
        <p:spPr>
          <a:xfrm>
            <a:off x="3257006" y="1522173"/>
            <a:ext cx="541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Create error of original leaf or “pseudo residual”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993007-2123-4D73-A2B1-C32729C13BF5}"/>
              </a:ext>
            </a:extLst>
          </p:cNvPr>
          <p:cNvSpPr txBox="1"/>
          <p:nvPr/>
        </p:nvSpPr>
        <p:spPr>
          <a:xfrm>
            <a:off x="3441611" y="1904411"/>
            <a:ext cx="5544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error is the of ”prediction - observation”: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prediction is always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71.2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observation from the training data is </a:t>
            </a:r>
            <a:r>
              <a:rPr lang="en-NZ" dirty="0">
                <a:solidFill>
                  <a:srgbClr val="FF0000"/>
                </a:solidFill>
              </a:rPr>
              <a:t>88, 76, …, 57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FB105D-83F7-4178-BFDB-31512861438A}"/>
              </a:ext>
            </a:extLst>
          </p:cNvPr>
          <p:cNvSpPr/>
          <p:nvPr/>
        </p:nvSpPr>
        <p:spPr>
          <a:xfrm>
            <a:off x="2316481" y="1297577"/>
            <a:ext cx="719236" cy="2379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FA627-E14D-488F-A1A1-89C762F91269}"/>
              </a:ext>
            </a:extLst>
          </p:cNvPr>
          <p:cNvSpPr txBox="1"/>
          <p:nvPr/>
        </p:nvSpPr>
        <p:spPr>
          <a:xfrm>
            <a:off x="7176219" y="2960914"/>
            <a:ext cx="149752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Err = </a:t>
            </a:r>
            <a:r>
              <a:rPr lang="en-NZ" dirty="0">
                <a:solidFill>
                  <a:schemeClr val="bg1"/>
                </a:solidFill>
                <a:highlight>
                  <a:srgbClr val="FF0000"/>
                </a:highlight>
              </a:rPr>
              <a:t>88</a:t>
            </a:r>
            <a:r>
              <a:rPr lang="en-NZ" dirty="0">
                <a:solidFill>
                  <a:srgbClr val="FF0000"/>
                </a:solidFill>
              </a:rPr>
              <a:t> </a:t>
            </a:r>
            <a:r>
              <a:rPr lang="en-NZ" dirty="0">
                <a:solidFill>
                  <a:schemeClr val="bg1"/>
                </a:solidFill>
              </a:rPr>
              <a:t>- </a:t>
            </a:r>
            <a:r>
              <a:rPr lang="en-NZ" dirty="0">
                <a:solidFill>
                  <a:schemeClr val="bg1"/>
                </a:solidFill>
                <a:highlight>
                  <a:srgbClr val="00FF00"/>
                </a:highlight>
              </a:rPr>
              <a:t>71.2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F2B33D-3CBA-4443-BDE2-199D70C66F9F}"/>
              </a:ext>
            </a:extLst>
          </p:cNvPr>
          <p:cNvSpPr/>
          <p:nvPr/>
        </p:nvSpPr>
        <p:spPr>
          <a:xfrm rot="15768859">
            <a:off x="7722779" y="2755347"/>
            <a:ext cx="209002" cy="1706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707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2936</Words>
  <Application>Microsoft Office PowerPoint</Application>
  <PresentationFormat>Widescreen</PresentationFormat>
  <Paragraphs>350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2022-06-04T06:36:49Z</dcterms:created>
  <dcterms:modified xsi:type="dcterms:W3CDTF">2022-06-04T06:37:47Z</dcterms:modified>
</cp:coreProperties>
</file>