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9" r:id="rId2"/>
    <p:sldId id="790" r:id="rId3"/>
    <p:sldId id="791" r:id="rId4"/>
    <p:sldId id="792" r:id="rId5"/>
    <p:sldId id="793" r:id="rId6"/>
    <p:sldId id="794" r:id="rId7"/>
    <p:sldId id="795" r:id="rId8"/>
    <p:sldId id="796" r:id="rId9"/>
    <p:sldId id="797" r:id="rId10"/>
    <p:sldId id="798" r:id="rId11"/>
    <p:sldId id="799" r:id="rId12"/>
    <p:sldId id="800" r:id="rId13"/>
    <p:sldId id="801" r:id="rId14"/>
    <p:sldId id="802" r:id="rId15"/>
    <p:sldId id="803" r:id="rId16"/>
    <p:sldId id="804" r:id="rId17"/>
    <p:sldId id="806" r:id="rId18"/>
    <p:sldId id="807" r:id="rId19"/>
    <p:sldId id="808" r:id="rId20"/>
    <p:sldId id="809" r:id="rId21"/>
    <p:sldId id="810" r:id="rId22"/>
    <p:sldId id="813" r:id="rId23"/>
    <p:sldId id="814" r:id="rId24"/>
    <p:sldId id="815" r:id="rId25"/>
    <p:sldId id="816" r:id="rId26"/>
    <p:sldId id="817" r:id="rId27"/>
    <p:sldId id="818" r:id="rId28"/>
    <p:sldId id="820" r:id="rId29"/>
    <p:sldId id="821" r:id="rId30"/>
    <p:sldId id="822" r:id="rId31"/>
    <p:sldId id="823" r:id="rId32"/>
    <p:sldId id="824" r:id="rId33"/>
    <p:sldId id="825" r:id="rId34"/>
    <p:sldId id="82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FC068-CD8A-4726-A074-F35552634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E4654-5612-4404-BCAB-6BF875331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74A87-00FE-4858-BF5B-C236B32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1F483-9540-48F4-AB5B-81B1A6ED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33A85-4076-40E0-B9AB-B751130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33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B7B0-889C-447F-A05B-8E1735F95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8AFD9-2B30-4508-A9E4-F8A276D6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C4AA-7D93-4A26-B604-601B7E3D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540D-4289-445B-8BA0-453312E9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5D7A8-97A9-44BF-867E-C8034549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927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CAA1B-163F-4F2D-AC38-5CC93774B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0AD2-E142-4543-99A2-B6BA6F5E5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4E89-1361-4B6E-9D31-BFF1DD38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550F-A890-4298-9386-68D139F2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6811B-38C6-4AA0-9526-FFC37F01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687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7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D2F-07BD-48D2-BF3F-FEDD5138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4E8C-A7E3-41E1-8D29-9F210A60C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67F4-A5F8-47AE-A940-68293676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09F13-CF1E-469B-AB09-DCAB6D07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5805-302E-4FBD-A9BD-9D53BC68C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95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74CC-93BE-4CF9-B325-919E9573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C4E5B-F5A4-417F-9D68-98B9DD54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8E89-E496-4785-A484-6117303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5E9E-4DB8-4720-A4DB-E3BC0E72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9CE4-1432-40B0-85AA-53D20AE9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02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5CE-1B0F-41A2-9FD2-B204C604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97C4-869E-4E0C-AEAF-5CD03AB64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5A86E-2500-4DCA-B229-B7D2B5B9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1BE2C-3475-427D-BB91-A190C60E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7797-5D39-4E6B-AACF-96AB0E82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DA56-2D3E-4674-90B7-204CC810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67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5CC4-993A-4F82-9257-0FE370DC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47540-392F-41E3-BD50-F5333DE2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42630-8462-41A9-8468-01D32A44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5B3B3-D184-4E54-B011-6D6E89DE6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62E7B-E8A2-4F4F-A4A5-60C2F0FE0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73A9-D496-4BE0-AF1E-4FEEB888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AE5C9-1B8D-490A-BDEC-47FFB74E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E327F-861C-4482-9ABC-E16E06E3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46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3D0B-9A04-4226-BDF8-FA35293F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E397-72F4-4FDB-A1D1-03117F7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CB7A6-E506-4914-BEDE-5DAB0161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55618-F005-4D6F-B14D-8E119D14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16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EB6A0-E128-476E-B46B-68A71D08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187B9-37E9-45CF-98B0-D17084F3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C4F59-6BDA-49C9-92A5-014023A7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54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BF96-BFAA-49A5-9EB2-E9288246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210A-7203-4B0D-B6C9-B75B06CBB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AA72-8B49-4055-A682-97EFB7FCD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D3EB1-9CEF-4CE9-ACA4-640AF643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D270-965F-4AED-875F-EFCD2A43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250D7-FEDD-48F1-902D-088343FB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070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599E-494E-4791-A5F4-8C9E9FA3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20305-B08A-4B8F-ADA5-DEC8BF4F2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A346-5107-4CA6-B26D-B5B859FE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0A2E1-5018-49A7-BEC5-5DC852F4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98A93-3232-4BDD-A436-ED1353D2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19F27-DA79-4009-B894-FE0FE274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274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B0545-5A2C-4F3F-82B1-6E290A6E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D586-553C-4A77-BE02-06DCB855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0DAD-B777-45DF-B267-9EE9E036F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BA453-F6A2-472C-AE71-E2C8A70975C4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D978-365C-4FB6-AA1B-BE17E3462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7AAD-4C38-4B63-9C6B-E84D28856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81591-168D-49E5-9A6F-936253B8B96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590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928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1621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CE167-513F-4332-94B4-750A50D74514}"/>
              </a:ext>
            </a:extLst>
          </p:cNvPr>
          <p:cNvCxnSpPr>
            <a:cxnSpLocks/>
          </p:cNvCxnSpPr>
          <p:nvPr/>
        </p:nvCxnSpPr>
        <p:spPr>
          <a:xfrm flipV="1">
            <a:off x="974803" y="155002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EB5224-9CA9-4CEF-8E38-DE3276082747}"/>
              </a:ext>
            </a:extLst>
          </p:cNvPr>
          <p:cNvSpPr txBox="1"/>
          <p:nvPr/>
        </p:nvSpPr>
        <p:spPr>
          <a:xfrm>
            <a:off x="440845" y="4378818"/>
            <a:ext cx="399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fit a </a:t>
            </a:r>
            <a:r>
              <a:rPr lang="en-NZ" dirty="0">
                <a:solidFill>
                  <a:srgbClr val="00B050"/>
                </a:solidFill>
              </a:rPr>
              <a:t>new line </a:t>
            </a:r>
            <a:r>
              <a:rPr lang="en-NZ" dirty="0">
                <a:solidFill>
                  <a:schemeClr val="bg1"/>
                </a:solidFill>
              </a:rPr>
              <a:t>with linear regression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5B1C-BA42-4AAC-848B-83B919A9FA13}"/>
              </a:ext>
            </a:extLst>
          </p:cNvPr>
          <p:cNvSpPr txBox="1"/>
          <p:nvPr/>
        </p:nvSpPr>
        <p:spPr>
          <a:xfrm>
            <a:off x="440844" y="4814999"/>
            <a:ext cx="435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line overlaps the two data points, the minimum sum of </a:t>
            </a:r>
            <a:r>
              <a:rPr lang="en-NZ" dirty="0">
                <a:solidFill>
                  <a:srgbClr val="FF0000"/>
                </a:solidFill>
              </a:rPr>
              <a:t>squared residuals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/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52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DC9ADE-87A6-408B-AD9F-3519EDC05B86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14777-4ACF-4950-A510-21657A7D032F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F0906-8236-4969-B05B-498F2DA33F88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66DBB-C05F-4A01-870E-815961FB9800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551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CE167-513F-4332-94B4-750A50D74514}"/>
              </a:ext>
            </a:extLst>
          </p:cNvPr>
          <p:cNvCxnSpPr>
            <a:cxnSpLocks/>
          </p:cNvCxnSpPr>
          <p:nvPr/>
        </p:nvCxnSpPr>
        <p:spPr>
          <a:xfrm flipV="1">
            <a:off x="974803" y="155002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EB5224-9CA9-4CEF-8E38-DE3276082747}"/>
              </a:ext>
            </a:extLst>
          </p:cNvPr>
          <p:cNvSpPr txBox="1"/>
          <p:nvPr/>
        </p:nvSpPr>
        <p:spPr>
          <a:xfrm>
            <a:off x="440845" y="4378818"/>
            <a:ext cx="399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fit a </a:t>
            </a:r>
            <a:r>
              <a:rPr lang="en-NZ" dirty="0">
                <a:solidFill>
                  <a:srgbClr val="00B050"/>
                </a:solidFill>
              </a:rPr>
              <a:t>new line </a:t>
            </a:r>
            <a:r>
              <a:rPr lang="en-NZ" dirty="0">
                <a:solidFill>
                  <a:schemeClr val="bg1"/>
                </a:solidFill>
              </a:rPr>
              <a:t>with linear regression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5B1C-BA42-4AAC-848B-83B919A9FA13}"/>
              </a:ext>
            </a:extLst>
          </p:cNvPr>
          <p:cNvSpPr txBox="1"/>
          <p:nvPr/>
        </p:nvSpPr>
        <p:spPr>
          <a:xfrm>
            <a:off x="440844" y="4814999"/>
            <a:ext cx="435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line overlaps the two data points, the minimum sum of </a:t>
            </a:r>
            <a:r>
              <a:rPr lang="en-NZ" dirty="0">
                <a:solidFill>
                  <a:srgbClr val="FF0000"/>
                </a:solidFill>
              </a:rPr>
              <a:t>squared residuals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/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52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DC9ADE-87A6-408B-AD9F-3519EDC05B86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14777-4ACF-4950-A510-21657A7D032F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F0906-8236-4969-B05B-498F2DA33F88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66DBB-C05F-4A01-870E-815961FB9800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FA445-EF7B-45F8-B8C9-795993043A50}"/>
              </a:ext>
            </a:extLst>
          </p:cNvPr>
          <p:cNvSpPr txBox="1"/>
          <p:nvPr/>
        </p:nvSpPr>
        <p:spPr>
          <a:xfrm>
            <a:off x="2473525" y="3107214"/>
            <a:ext cx="932614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testing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268114-A818-40B8-8145-795429D76E5D}"/>
              </a:ext>
            </a:extLst>
          </p:cNvPr>
          <p:cNvSpPr txBox="1"/>
          <p:nvPr/>
        </p:nvSpPr>
        <p:spPr>
          <a:xfrm>
            <a:off x="1086083" y="1585479"/>
            <a:ext cx="1014297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training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46A21-ECA7-452F-8D12-03EF02C05A89}"/>
              </a:ext>
            </a:extLst>
          </p:cNvPr>
          <p:cNvCxnSpPr>
            <a:stCxn id="24" idx="2"/>
            <a:endCxn id="15" idx="1"/>
          </p:cNvCxnSpPr>
          <p:nvPr/>
        </p:nvCxnSpPr>
        <p:spPr>
          <a:xfrm>
            <a:off x="1593232" y="1862478"/>
            <a:ext cx="311428" cy="37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7E462-38DC-42A9-B0F8-24ADA32923C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1442225" y="1862478"/>
            <a:ext cx="151007" cy="90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C9FE7D-0F65-437B-82A5-69171B65088E}"/>
              </a:ext>
            </a:extLst>
          </p:cNvPr>
          <p:cNvCxnSpPr>
            <a:stCxn id="23" idx="1"/>
            <a:endCxn id="18" idx="6"/>
          </p:cNvCxnSpPr>
          <p:nvPr/>
        </p:nvCxnSpPr>
        <p:spPr>
          <a:xfrm flipH="1">
            <a:off x="1347904" y="3245714"/>
            <a:ext cx="1125621" cy="5817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0EA725-4AE3-4D41-A201-ACEF78E69C2C}"/>
              </a:ext>
            </a:extLst>
          </p:cNvPr>
          <p:cNvCxnSpPr>
            <a:stCxn id="23" idx="1"/>
            <a:endCxn id="19" idx="5"/>
          </p:cNvCxnSpPr>
          <p:nvPr/>
        </p:nvCxnSpPr>
        <p:spPr>
          <a:xfrm flipH="1" flipV="1">
            <a:off x="2007561" y="3107450"/>
            <a:ext cx="465964" cy="1382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9687-9CA9-49F7-BD16-14A3D3D59772}"/>
              </a:ext>
            </a:extLst>
          </p:cNvPr>
          <p:cNvCxnSpPr>
            <a:stCxn id="23" idx="1"/>
            <a:endCxn id="20" idx="4"/>
          </p:cNvCxnSpPr>
          <p:nvPr/>
        </p:nvCxnSpPr>
        <p:spPr>
          <a:xfrm flipV="1">
            <a:off x="2473525" y="2534942"/>
            <a:ext cx="17844" cy="7107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7BC55A-7171-4143-AF79-0732B7DBCC05}"/>
              </a:ext>
            </a:extLst>
          </p:cNvPr>
          <p:cNvCxnSpPr>
            <a:stCxn id="23" idx="1"/>
            <a:endCxn id="21" idx="4"/>
          </p:cNvCxnSpPr>
          <p:nvPr/>
        </p:nvCxnSpPr>
        <p:spPr>
          <a:xfrm flipH="1" flipV="1">
            <a:off x="2391008" y="1862101"/>
            <a:ext cx="82517" cy="1383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2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CE167-513F-4332-94B4-750A50D74514}"/>
              </a:ext>
            </a:extLst>
          </p:cNvPr>
          <p:cNvCxnSpPr>
            <a:cxnSpLocks/>
          </p:cNvCxnSpPr>
          <p:nvPr/>
        </p:nvCxnSpPr>
        <p:spPr>
          <a:xfrm flipV="1">
            <a:off x="974803" y="155002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EB5224-9CA9-4CEF-8E38-DE3276082747}"/>
              </a:ext>
            </a:extLst>
          </p:cNvPr>
          <p:cNvSpPr txBox="1"/>
          <p:nvPr/>
        </p:nvSpPr>
        <p:spPr>
          <a:xfrm>
            <a:off x="440845" y="4378818"/>
            <a:ext cx="399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fit a </a:t>
            </a:r>
            <a:r>
              <a:rPr lang="en-NZ" dirty="0">
                <a:solidFill>
                  <a:srgbClr val="00B050"/>
                </a:solidFill>
              </a:rPr>
              <a:t>new line </a:t>
            </a:r>
            <a:r>
              <a:rPr lang="en-NZ" dirty="0">
                <a:solidFill>
                  <a:schemeClr val="bg1"/>
                </a:solidFill>
              </a:rPr>
              <a:t>with linear regression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5B1C-BA42-4AAC-848B-83B919A9FA13}"/>
              </a:ext>
            </a:extLst>
          </p:cNvPr>
          <p:cNvSpPr txBox="1"/>
          <p:nvPr/>
        </p:nvSpPr>
        <p:spPr>
          <a:xfrm>
            <a:off x="440844" y="4814999"/>
            <a:ext cx="435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line overlaps the two data points, the minimum sum of </a:t>
            </a:r>
            <a:r>
              <a:rPr lang="en-NZ" dirty="0">
                <a:solidFill>
                  <a:srgbClr val="FF0000"/>
                </a:solidFill>
              </a:rPr>
              <a:t>squared residuals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/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52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DC9ADE-87A6-408B-AD9F-3519EDC05B86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14777-4ACF-4950-A510-21657A7D032F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F0906-8236-4969-B05B-498F2DA33F88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66DBB-C05F-4A01-870E-815961FB9800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FA445-EF7B-45F8-B8C9-795993043A50}"/>
              </a:ext>
            </a:extLst>
          </p:cNvPr>
          <p:cNvSpPr txBox="1"/>
          <p:nvPr/>
        </p:nvSpPr>
        <p:spPr>
          <a:xfrm>
            <a:off x="2473525" y="3107214"/>
            <a:ext cx="932614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testing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268114-A818-40B8-8145-795429D76E5D}"/>
              </a:ext>
            </a:extLst>
          </p:cNvPr>
          <p:cNvSpPr txBox="1"/>
          <p:nvPr/>
        </p:nvSpPr>
        <p:spPr>
          <a:xfrm>
            <a:off x="1086083" y="1585479"/>
            <a:ext cx="1014297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training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46A21-ECA7-452F-8D12-03EF02C05A89}"/>
              </a:ext>
            </a:extLst>
          </p:cNvPr>
          <p:cNvCxnSpPr>
            <a:stCxn id="24" idx="2"/>
            <a:endCxn id="15" idx="1"/>
          </p:cNvCxnSpPr>
          <p:nvPr/>
        </p:nvCxnSpPr>
        <p:spPr>
          <a:xfrm>
            <a:off x="1593232" y="1862478"/>
            <a:ext cx="311428" cy="37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7E462-38DC-42A9-B0F8-24ADA32923C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1442225" y="1862478"/>
            <a:ext cx="151007" cy="90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C9FE7D-0F65-437B-82A5-69171B65088E}"/>
              </a:ext>
            </a:extLst>
          </p:cNvPr>
          <p:cNvCxnSpPr>
            <a:stCxn id="23" idx="1"/>
            <a:endCxn id="18" idx="6"/>
          </p:cNvCxnSpPr>
          <p:nvPr/>
        </p:nvCxnSpPr>
        <p:spPr>
          <a:xfrm flipH="1">
            <a:off x="1347904" y="3245714"/>
            <a:ext cx="1125621" cy="5817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0EA725-4AE3-4D41-A201-ACEF78E69C2C}"/>
              </a:ext>
            </a:extLst>
          </p:cNvPr>
          <p:cNvCxnSpPr>
            <a:stCxn id="23" idx="1"/>
            <a:endCxn id="19" idx="5"/>
          </p:cNvCxnSpPr>
          <p:nvPr/>
        </p:nvCxnSpPr>
        <p:spPr>
          <a:xfrm flipH="1" flipV="1">
            <a:off x="2007561" y="3107450"/>
            <a:ext cx="465964" cy="1382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9687-9CA9-49F7-BD16-14A3D3D59772}"/>
              </a:ext>
            </a:extLst>
          </p:cNvPr>
          <p:cNvCxnSpPr>
            <a:stCxn id="23" idx="1"/>
            <a:endCxn id="20" idx="4"/>
          </p:cNvCxnSpPr>
          <p:nvPr/>
        </p:nvCxnSpPr>
        <p:spPr>
          <a:xfrm flipV="1">
            <a:off x="2473525" y="2534942"/>
            <a:ext cx="17844" cy="7107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7BC55A-7171-4143-AF79-0732B7DBCC05}"/>
              </a:ext>
            </a:extLst>
          </p:cNvPr>
          <p:cNvCxnSpPr>
            <a:stCxn id="23" idx="1"/>
            <a:endCxn id="21" idx="4"/>
          </p:cNvCxnSpPr>
          <p:nvPr/>
        </p:nvCxnSpPr>
        <p:spPr>
          <a:xfrm flipH="1" flipV="1">
            <a:off x="2391008" y="1862101"/>
            <a:ext cx="82517" cy="1383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60FF75-56C1-46FA-920B-338CB393F285}"/>
              </a:ext>
            </a:extLst>
          </p:cNvPr>
          <p:cNvSpPr txBox="1"/>
          <p:nvPr/>
        </p:nvSpPr>
        <p:spPr>
          <a:xfrm>
            <a:off x="4832842" y="3372357"/>
            <a:ext cx="354014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 residuals for the training data site is prefect (in this case it’s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However the residuals for the testing data is huge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C5168E6-1A75-4E43-B6E9-4E7E1AF315E1}"/>
              </a:ext>
            </a:extLst>
          </p:cNvPr>
          <p:cNvSpPr/>
          <p:nvPr/>
        </p:nvSpPr>
        <p:spPr>
          <a:xfrm rot="12076305">
            <a:off x="3863995" y="3428163"/>
            <a:ext cx="600830" cy="2733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CF353-967A-4BA3-A238-ED8229F0BD6B}"/>
              </a:ext>
            </a:extLst>
          </p:cNvPr>
          <p:cNvSpPr txBox="1"/>
          <p:nvPr/>
        </p:nvSpPr>
        <p:spPr>
          <a:xfrm>
            <a:off x="4795023" y="5217265"/>
            <a:ext cx="35401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This means that the results have (1) low bias, but (2) high variance</a:t>
            </a:r>
          </a:p>
        </p:txBody>
      </p:sp>
    </p:spTree>
    <p:extLst>
      <p:ext uri="{BB962C8B-B14F-4D97-AF65-F5344CB8AC3E}">
        <p14:creationId xmlns:p14="http://schemas.microsoft.com/office/powerpoint/2010/main" val="417395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CE167-513F-4332-94B4-750A50D74514}"/>
              </a:ext>
            </a:extLst>
          </p:cNvPr>
          <p:cNvCxnSpPr>
            <a:cxnSpLocks/>
          </p:cNvCxnSpPr>
          <p:nvPr/>
        </p:nvCxnSpPr>
        <p:spPr>
          <a:xfrm flipV="1">
            <a:off x="974803" y="155002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EB5224-9CA9-4CEF-8E38-DE3276082747}"/>
              </a:ext>
            </a:extLst>
          </p:cNvPr>
          <p:cNvSpPr txBox="1"/>
          <p:nvPr/>
        </p:nvSpPr>
        <p:spPr>
          <a:xfrm>
            <a:off x="440845" y="4378818"/>
            <a:ext cx="399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fit a </a:t>
            </a:r>
            <a:r>
              <a:rPr lang="en-NZ" dirty="0">
                <a:solidFill>
                  <a:srgbClr val="00B050"/>
                </a:solidFill>
              </a:rPr>
              <a:t>new line </a:t>
            </a:r>
            <a:r>
              <a:rPr lang="en-NZ" dirty="0">
                <a:solidFill>
                  <a:schemeClr val="bg1"/>
                </a:solidFill>
              </a:rPr>
              <a:t>with linear regression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5B1C-BA42-4AAC-848B-83B919A9FA13}"/>
              </a:ext>
            </a:extLst>
          </p:cNvPr>
          <p:cNvSpPr txBox="1"/>
          <p:nvPr/>
        </p:nvSpPr>
        <p:spPr>
          <a:xfrm>
            <a:off x="440844" y="4814999"/>
            <a:ext cx="435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line overlaps the two data points, the minimum sum of </a:t>
            </a:r>
            <a:r>
              <a:rPr lang="en-NZ" dirty="0">
                <a:solidFill>
                  <a:srgbClr val="FF0000"/>
                </a:solidFill>
              </a:rPr>
              <a:t>squared residuals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/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853DF4-9D69-43A0-8EDD-5F204A6F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99" y="2088898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52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DC9ADE-87A6-408B-AD9F-3519EDC05B86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314777-4ACF-4950-A510-21657A7D032F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F0906-8236-4969-B05B-498F2DA33F88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E66DBB-C05F-4A01-870E-815961FB9800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FA445-EF7B-45F8-B8C9-795993043A50}"/>
              </a:ext>
            </a:extLst>
          </p:cNvPr>
          <p:cNvSpPr txBox="1"/>
          <p:nvPr/>
        </p:nvSpPr>
        <p:spPr>
          <a:xfrm>
            <a:off x="2473525" y="3107214"/>
            <a:ext cx="932614" cy="27699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testing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268114-A818-40B8-8145-795429D76E5D}"/>
              </a:ext>
            </a:extLst>
          </p:cNvPr>
          <p:cNvSpPr txBox="1"/>
          <p:nvPr/>
        </p:nvSpPr>
        <p:spPr>
          <a:xfrm>
            <a:off x="1086083" y="1585479"/>
            <a:ext cx="1014297" cy="276999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NZ" sz="1200" dirty="0"/>
              <a:t>training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46A21-ECA7-452F-8D12-03EF02C05A89}"/>
              </a:ext>
            </a:extLst>
          </p:cNvPr>
          <p:cNvCxnSpPr>
            <a:stCxn id="24" idx="2"/>
            <a:endCxn id="15" idx="1"/>
          </p:cNvCxnSpPr>
          <p:nvPr/>
        </p:nvCxnSpPr>
        <p:spPr>
          <a:xfrm>
            <a:off x="1593232" y="1862478"/>
            <a:ext cx="311428" cy="371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67E462-38DC-42A9-B0F8-24ADA32923C0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1442225" y="1862478"/>
            <a:ext cx="151007" cy="90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C9FE7D-0F65-437B-82A5-69171B65088E}"/>
              </a:ext>
            </a:extLst>
          </p:cNvPr>
          <p:cNvCxnSpPr>
            <a:stCxn id="23" idx="1"/>
            <a:endCxn id="18" idx="6"/>
          </p:cNvCxnSpPr>
          <p:nvPr/>
        </p:nvCxnSpPr>
        <p:spPr>
          <a:xfrm flipH="1">
            <a:off x="1347904" y="3245714"/>
            <a:ext cx="1125621" cy="5817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0EA725-4AE3-4D41-A201-ACEF78E69C2C}"/>
              </a:ext>
            </a:extLst>
          </p:cNvPr>
          <p:cNvCxnSpPr>
            <a:stCxn id="23" idx="1"/>
            <a:endCxn id="19" idx="5"/>
          </p:cNvCxnSpPr>
          <p:nvPr/>
        </p:nvCxnSpPr>
        <p:spPr>
          <a:xfrm flipH="1" flipV="1">
            <a:off x="2007561" y="3107450"/>
            <a:ext cx="465964" cy="13826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3E9687-9CA9-49F7-BD16-14A3D3D59772}"/>
              </a:ext>
            </a:extLst>
          </p:cNvPr>
          <p:cNvCxnSpPr>
            <a:stCxn id="23" idx="1"/>
            <a:endCxn id="20" idx="4"/>
          </p:cNvCxnSpPr>
          <p:nvPr/>
        </p:nvCxnSpPr>
        <p:spPr>
          <a:xfrm flipV="1">
            <a:off x="2473525" y="2534942"/>
            <a:ext cx="17844" cy="71077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7BC55A-7171-4143-AF79-0732B7DBCC05}"/>
              </a:ext>
            </a:extLst>
          </p:cNvPr>
          <p:cNvCxnSpPr>
            <a:stCxn id="23" idx="1"/>
            <a:endCxn id="21" idx="4"/>
          </p:cNvCxnSpPr>
          <p:nvPr/>
        </p:nvCxnSpPr>
        <p:spPr>
          <a:xfrm flipH="1" flipV="1">
            <a:off x="2391008" y="1862101"/>
            <a:ext cx="82517" cy="1383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60FF75-56C1-46FA-920B-338CB393F285}"/>
              </a:ext>
            </a:extLst>
          </p:cNvPr>
          <p:cNvSpPr txBox="1"/>
          <p:nvPr/>
        </p:nvSpPr>
        <p:spPr>
          <a:xfrm>
            <a:off x="4832842" y="3372357"/>
            <a:ext cx="3540140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The residuals for the training data site is prefect (in this case it’s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However the residuals for the testing data is huge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C5168E6-1A75-4E43-B6E9-4E7E1AF315E1}"/>
              </a:ext>
            </a:extLst>
          </p:cNvPr>
          <p:cNvSpPr/>
          <p:nvPr/>
        </p:nvSpPr>
        <p:spPr>
          <a:xfrm rot="12076305">
            <a:off x="3863995" y="3428163"/>
            <a:ext cx="600830" cy="27331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FCF353-967A-4BA3-A238-ED8229F0BD6B}"/>
              </a:ext>
            </a:extLst>
          </p:cNvPr>
          <p:cNvSpPr txBox="1"/>
          <p:nvPr/>
        </p:nvSpPr>
        <p:spPr>
          <a:xfrm>
            <a:off x="4795023" y="5217265"/>
            <a:ext cx="354014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This means that the results have (1) low bias, but (2) high variance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B639E-419D-4501-88B2-564FA7167B27}"/>
              </a:ext>
            </a:extLst>
          </p:cNvPr>
          <p:cNvSpPr txBox="1"/>
          <p:nvPr/>
        </p:nvSpPr>
        <p:spPr>
          <a:xfrm>
            <a:off x="9307830" y="5217264"/>
            <a:ext cx="2239163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The regression is over fit the training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CD22E8-77A0-4AB0-A8F6-721B2B387C60}"/>
              </a:ext>
            </a:extLst>
          </p:cNvPr>
          <p:cNvSpPr/>
          <p:nvPr/>
        </p:nvSpPr>
        <p:spPr>
          <a:xfrm>
            <a:off x="8652510" y="5461330"/>
            <a:ext cx="377190" cy="2765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891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953337-6304-4E07-AB73-4CF56841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593126"/>
            <a:ext cx="5104147" cy="24400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5701109" y="593126"/>
            <a:ext cx="510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main idea behind Ridge regularization is to find a new line that does not fit the training data so we</a:t>
            </a:r>
          </a:p>
        </p:txBody>
      </p:sp>
    </p:spTree>
    <p:extLst>
      <p:ext uri="{BB962C8B-B14F-4D97-AF65-F5344CB8AC3E}">
        <p14:creationId xmlns:p14="http://schemas.microsoft.com/office/powerpoint/2010/main" val="28538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D953337-6304-4E07-AB73-4CF56841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593126"/>
            <a:ext cx="5104147" cy="24400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5701109" y="593126"/>
            <a:ext cx="510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main idea behind Ridge regularization is to find a new line that does not fit the training data so we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9D6D-693F-43BC-8C66-DA9141511172}"/>
              </a:ext>
            </a:extLst>
          </p:cNvPr>
          <p:cNvCxnSpPr>
            <a:cxnSpLocks/>
          </p:cNvCxnSpPr>
          <p:nvPr/>
        </p:nvCxnSpPr>
        <p:spPr>
          <a:xfrm flipV="1">
            <a:off x="6408330" y="197346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D6918-8A0A-41B4-843D-1BC150572CF2}"/>
              </a:ext>
            </a:extLst>
          </p:cNvPr>
          <p:cNvCxnSpPr>
            <a:cxnSpLocks/>
          </p:cNvCxnSpPr>
          <p:nvPr/>
        </p:nvCxnSpPr>
        <p:spPr>
          <a:xfrm>
            <a:off x="6408330" y="391377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5A50F3-C949-4127-BD10-039AC27BDCC0}"/>
              </a:ext>
            </a:extLst>
          </p:cNvPr>
          <p:cNvSpPr txBox="1"/>
          <p:nvPr/>
        </p:nvSpPr>
        <p:spPr>
          <a:xfrm>
            <a:off x="7180552" y="393607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3338-8D60-48FE-AD10-EB3834D012A3}"/>
              </a:ext>
            </a:extLst>
          </p:cNvPr>
          <p:cNvSpPr txBox="1"/>
          <p:nvPr/>
        </p:nvSpPr>
        <p:spPr>
          <a:xfrm>
            <a:off x="5749479" y="275895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545FC-58D3-4FF7-BDB4-ADBC24BB5EE8}"/>
              </a:ext>
            </a:extLst>
          </p:cNvPr>
          <p:cNvSpPr/>
          <p:nvPr/>
        </p:nvSpPr>
        <p:spPr>
          <a:xfrm>
            <a:off x="6791189" y="299658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5C7B-F144-4588-9728-56061AB3452D}"/>
              </a:ext>
            </a:extLst>
          </p:cNvPr>
          <p:cNvSpPr/>
          <p:nvPr/>
        </p:nvSpPr>
        <p:spPr>
          <a:xfrm>
            <a:off x="7324590" y="2438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AF367A-54DC-47F0-AE86-D865E97713DD}"/>
              </a:ext>
            </a:extLst>
          </p:cNvPr>
          <p:cNvCxnSpPr>
            <a:cxnSpLocks/>
          </p:cNvCxnSpPr>
          <p:nvPr/>
        </p:nvCxnSpPr>
        <p:spPr>
          <a:xfrm flipV="1">
            <a:off x="6424128" y="178389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CB1F34-D279-4218-B718-F431452B9F1C}"/>
              </a:ext>
            </a:extLst>
          </p:cNvPr>
          <p:cNvSpPr/>
          <p:nvPr/>
        </p:nvSpPr>
        <p:spPr>
          <a:xfrm>
            <a:off x="6596507" y="343739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F037E-F83C-4B2F-A48D-C47B7CD83C61}"/>
              </a:ext>
            </a:extLst>
          </p:cNvPr>
          <p:cNvSpPr/>
          <p:nvPr/>
        </p:nvSpPr>
        <p:spPr>
          <a:xfrm>
            <a:off x="7285559" y="316999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37242-EA04-473D-8A64-14CD84C08B79}"/>
              </a:ext>
            </a:extLst>
          </p:cNvPr>
          <p:cNvSpPr/>
          <p:nvPr/>
        </p:nvSpPr>
        <p:spPr>
          <a:xfrm>
            <a:off x="7840333" y="256809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96D95-A54D-416F-8058-31ADFC40758F}"/>
              </a:ext>
            </a:extLst>
          </p:cNvPr>
          <p:cNvSpPr/>
          <p:nvPr/>
        </p:nvSpPr>
        <p:spPr>
          <a:xfrm>
            <a:off x="7739972" y="189524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2D8817-9F6E-405B-88B8-93A1BCCE16B9}"/>
              </a:ext>
            </a:extLst>
          </p:cNvPr>
          <p:cNvCxnSpPr>
            <a:cxnSpLocks/>
          </p:cNvCxnSpPr>
          <p:nvPr/>
        </p:nvCxnSpPr>
        <p:spPr>
          <a:xfrm flipV="1">
            <a:off x="6442914" y="2095971"/>
            <a:ext cx="1913114" cy="127474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F3DF5A-AD85-4B82-B16D-F76D1E09CE5A}"/>
              </a:ext>
            </a:extLst>
          </p:cNvPr>
          <p:cNvSpPr txBox="1"/>
          <p:nvPr/>
        </p:nvSpPr>
        <p:spPr>
          <a:xfrm>
            <a:off x="7940694" y="1205849"/>
            <a:ext cx="1996068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Regression without regularization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7E220E-0F5C-4A56-92F9-732B8F0D1D58}"/>
              </a:ext>
            </a:extLst>
          </p:cNvPr>
          <p:cNvSpPr txBox="1"/>
          <p:nvPr/>
        </p:nvSpPr>
        <p:spPr>
          <a:xfrm>
            <a:off x="7840333" y="2339762"/>
            <a:ext cx="1996068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Regression with regularization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B32E2-FDD6-4950-AFF5-CE1D07F4F47A}"/>
              </a:ext>
            </a:extLst>
          </p:cNvPr>
          <p:cNvSpPr txBox="1"/>
          <p:nvPr/>
        </p:nvSpPr>
        <p:spPr>
          <a:xfrm>
            <a:off x="5701109" y="1305298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example:</a:t>
            </a:r>
            <a:endParaRPr lang="en-N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364B-1C55-4C6D-8CBA-285AE2BA0EAE}"/>
              </a:ext>
            </a:extLst>
          </p:cNvPr>
          <p:cNvSpPr txBox="1"/>
          <p:nvPr/>
        </p:nvSpPr>
        <p:spPr>
          <a:xfrm>
            <a:off x="5855996" y="4536708"/>
            <a:ext cx="4794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we introduce a bit “bias” to the fitted line, but in return we get a significant drop in “variance”</a:t>
            </a:r>
          </a:p>
        </p:txBody>
      </p:sp>
    </p:spTree>
    <p:extLst>
      <p:ext uri="{BB962C8B-B14F-4D97-AF65-F5344CB8AC3E}">
        <p14:creationId xmlns:p14="http://schemas.microsoft.com/office/powerpoint/2010/main" val="250622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9D6D-693F-43BC-8C66-DA9141511172}"/>
              </a:ext>
            </a:extLst>
          </p:cNvPr>
          <p:cNvCxnSpPr>
            <a:cxnSpLocks/>
          </p:cNvCxnSpPr>
          <p:nvPr/>
        </p:nvCxnSpPr>
        <p:spPr>
          <a:xfrm flipV="1">
            <a:off x="853350" y="1895249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D6918-8A0A-41B4-843D-1BC150572CF2}"/>
              </a:ext>
            </a:extLst>
          </p:cNvPr>
          <p:cNvCxnSpPr>
            <a:cxnSpLocks/>
          </p:cNvCxnSpPr>
          <p:nvPr/>
        </p:nvCxnSpPr>
        <p:spPr>
          <a:xfrm>
            <a:off x="853350" y="3835561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5A50F3-C949-4127-BD10-039AC27BDCC0}"/>
              </a:ext>
            </a:extLst>
          </p:cNvPr>
          <p:cNvSpPr txBox="1"/>
          <p:nvPr/>
        </p:nvSpPr>
        <p:spPr>
          <a:xfrm>
            <a:off x="1625572" y="3857864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3338-8D60-48FE-AD10-EB3834D012A3}"/>
              </a:ext>
            </a:extLst>
          </p:cNvPr>
          <p:cNvSpPr txBox="1"/>
          <p:nvPr/>
        </p:nvSpPr>
        <p:spPr>
          <a:xfrm>
            <a:off x="194499" y="268073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545FC-58D3-4FF7-BDB4-ADBC24BB5EE8}"/>
              </a:ext>
            </a:extLst>
          </p:cNvPr>
          <p:cNvSpPr/>
          <p:nvPr/>
        </p:nvSpPr>
        <p:spPr>
          <a:xfrm>
            <a:off x="1236209" y="291837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5C7B-F144-4588-9728-56061AB3452D}"/>
              </a:ext>
            </a:extLst>
          </p:cNvPr>
          <p:cNvSpPr/>
          <p:nvPr/>
        </p:nvSpPr>
        <p:spPr>
          <a:xfrm>
            <a:off x="1769610" y="2360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CB1F34-D279-4218-B718-F431452B9F1C}"/>
              </a:ext>
            </a:extLst>
          </p:cNvPr>
          <p:cNvSpPr/>
          <p:nvPr/>
        </p:nvSpPr>
        <p:spPr>
          <a:xfrm>
            <a:off x="1041527" y="33591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F037E-F83C-4B2F-A48D-C47B7CD83C61}"/>
              </a:ext>
            </a:extLst>
          </p:cNvPr>
          <p:cNvSpPr/>
          <p:nvPr/>
        </p:nvSpPr>
        <p:spPr>
          <a:xfrm>
            <a:off x="1730579" y="30917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37242-EA04-473D-8A64-14CD84C08B79}"/>
              </a:ext>
            </a:extLst>
          </p:cNvPr>
          <p:cNvSpPr/>
          <p:nvPr/>
        </p:nvSpPr>
        <p:spPr>
          <a:xfrm>
            <a:off x="2285353" y="24898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96D95-A54D-416F-8058-31ADFC40758F}"/>
              </a:ext>
            </a:extLst>
          </p:cNvPr>
          <p:cNvSpPr/>
          <p:nvPr/>
        </p:nvSpPr>
        <p:spPr>
          <a:xfrm>
            <a:off x="2184992" y="181703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DB5D1-8946-456F-AE96-96F0A888E356}"/>
              </a:ext>
            </a:extLst>
          </p:cNvPr>
          <p:cNvSpPr txBox="1"/>
          <p:nvPr/>
        </p:nvSpPr>
        <p:spPr>
          <a:xfrm>
            <a:off x="3084359" y="1221045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go back to just the </a:t>
            </a:r>
            <a:r>
              <a:rPr lang="en-NZ" dirty="0">
                <a:solidFill>
                  <a:srgbClr val="FF0000"/>
                </a:solidFill>
              </a:rPr>
              <a:t>training data (two red dots)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DDCC3-0AC4-4337-9929-D94F2868E13D}"/>
              </a:ext>
            </a:extLst>
          </p:cNvPr>
          <p:cNvSpPr txBox="1"/>
          <p:nvPr/>
        </p:nvSpPr>
        <p:spPr>
          <a:xfrm>
            <a:off x="3084359" y="1669433"/>
            <a:ext cx="510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linear regression applied, we need to determine values for the following two parameters in this equation (intercept and slop)</a:t>
            </a:r>
            <a:endParaRPr lang="en-NZ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/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𝒊𝒏𝒕𝒆𝒓𝒄𝒆𝒑𝒕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𝒔𝒍𝒐𝒑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2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9D6D-693F-43BC-8C66-DA9141511172}"/>
              </a:ext>
            </a:extLst>
          </p:cNvPr>
          <p:cNvCxnSpPr>
            <a:cxnSpLocks/>
          </p:cNvCxnSpPr>
          <p:nvPr/>
        </p:nvCxnSpPr>
        <p:spPr>
          <a:xfrm flipV="1">
            <a:off x="853350" y="1895249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D6918-8A0A-41B4-843D-1BC150572CF2}"/>
              </a:ext>
            </a:extLst>
          </p:cNvPr>
          <p:cNvCxnSpPr>
            <a:cxnSpLocks/>
          </p:cNvCxnSpPr>
          <p:nvPr/>
        </p:nvCxnSpPr>
        <p:spPr>
          <a:xfrm>
            <a:off x="853350" y="3835561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5A50F3-C949-4127-BD10-039AC27BDCC0}"/>
              </a:ext>
            </a:extLst>
          </p:cNvPr>
          <p:cNvSpPr txBox="1"/>
          <p:nvPr/>
        </p:nvSpPr>
        <p:spPr>
          <a:xfrm>
            <a:off x="1625572" y="3857864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3338-8D60-48FE-AD10-EB3834D012A3}"/>
              </a:ext>
            </a:extLst>
          </p:cNvPr>
          <p:cNvSpPr txBox="1"/>
          <p:nvPr/>
        </p:nvSpPr>
        <p:spPr>
          <a:xfrm>
            <a:off x="194499" y="268073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545FC-58D3-4FF7-BDB4-ADBC24BB5EE8}"/>
              </a:ext>
            </a:extLst>
          </p:cNvPr>
          <p:cNvSpPr/>
          <p:nvPr/>
        </p:nvSpPr>
        <p:spPr>
          <a:xfrm>
            <a:off x="1236209" y="291837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5C7B-F144-4588-9728-56061AB3452D}"/>
              </a:ext>
            </a:extLst>
          </p:cNvPr>
          <p:cNvSpPr/>
          <p:nvPr/>
        </p:nvSpPr>
        <p:spPr>
          <a:xfrm>
            <a:off x="1769610" y="2360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CB1F34-D279-4218-B718-F431452B9F1C}"/>
              </a:ext>
            </a:extLst>
          </p:cNvPr>
          <p:cNvSpPr/>
          <p:nvPr/>
        </p:nvSpPr>
        <p:spPr>
          <a:xfrm>
            <a:off x="1041527" y="33591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F037E-F83C-4B2F-A48D-C47B7CD83C61}"/>
              </a:ext>
            </a:extLst>
          </p:cNvPr>
          <p:cNvSpPr/>
          <p:nvPr/>
        </p:nvSpPr>
        <p:spPr>
          <a:xfrm>
            <a:off x="1730579" y="30917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37242-EA04-473D-8A64-14CD84C08B79}"/>
              </a:ext>
            </a:extLst>
          </p:cNvPr>
          <p:cNvSpPr/>
          <p:nvPr/>
        </p:nvSpPr>
        <p:spPr>
          <a:xfrm>
            <a:off x="2285353" y="24898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96D95-A54D-416F-8058-31ADFC40758F}"/>
              </a:ext>
            </a:extLst>
          </p:cNvPr>
          <p:cNvSpPr/>
          <p:nvPr/>
        </p:nvSpPr>
        <p:spPr>
          <a:xfrm>
            <a:off x="2184992" y="181703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DB5D1-8946-456F-AE96-96F0A888E356}"/>
              </a:ext>
            </a:extLst>
          </p:cNvPr>
          <p:cNvSpPr txBox="1"/>
          <p:nvPr/>
        </p:nvSpPr>
        <p:spPr>
          <a:xfrm>
            <a:off x="3084359" y="1221045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go back to just the </a:t>
            </a:r>
            <a:r>
              <a:rPr lang="en-NZ" dirty="0">
                <a:solidFill>
                  <a:srgbClr val="FF0000"/>
                </a:solidFill>
              </a:rPr>
              <a:t>training data (two red dots)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DDCC3-0AC4-4337-9929-D94F2868E13D}"/>
              </a:ext>
            </a:extLst>
          </p:cNvPr>
          <p:cNvSpPr txBox="1"/>
          <p:nvPr/>
        </p:nvSpPr>
        <p:spPr>
          <a:xfrm>
            <a:off x="3084359" y="1669433"/>
            <a:ext cx="510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linear regression applied, we need to determine values for the following two parameters in this equation (intercept and slop)</a:t>
            </a:r>
            <a:endParaRPr lang="en-NZ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/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𝒊𝒏𝒕𝒆𝒓𝒄𝒆𝒑𝒕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𝒔𝒍𝒐𝒑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E38F7E-A338-4E0D-AD28-07509DD1716D}"/>
              </a:ext>
            </a:extLst>
          </p:cNvPr>
          <p:cNvSpPr txBox="1"/>
          <p:nvPr/>
        </p:nvSpPr>
        <p:spPr>
          <a:xfrm>
            <a:off x="3971716" y="3559904"/>
            <a:ext cx="233502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Without</a:t>
            </a:r>
            <a:r>
              <a:rPr lang="en-NZ" dirty="0"/>
              <a:t> regularization, the cost function minimizes </a:t>
            </a:r>
            <a:r>
              <a:rPr lang="en-NZ" dirty="0">
                <a:solidFill>
                  <a:srgbClr val="FFFF00"/>
                </a:solidFill>
              </a:rPr>
              <a:t>“the sum of the squared residuals”</a:t>
            </a:r>
          </a:p>
        </p:txBody>
      </p:sp>
    </p:spTree>
    <p:extLst>
      <p:ext uri="{BB962C8B-B14F-4D97-AF65-F5344CB8AC3E}">
        <p14:creationId xmlns:p14="http://schemas.microsoft.com/office/powerpoint/2010/main" val="121415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509D6D-693F-43BC-8C66-DA9141511172}"/>
              </a:ext>
            </a:extLst>
          </p:cNvPr>
          <p:cNvCxnSpPr>
            <a:cxnSpLocks/>
          </p:cNvCxnSpPr>
          <p:nvPr/>
        </p:nvCxnSpPr>
        <p:spPr>
          <a:xfrm flipV="1">
            <a:off x="853350" y="1895249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0D6918-8A0A-41B4-843D-1BC150572CF2}"/>
              </a:ext>
            </a:extLst>
          </p:cNvPr>
          <p:cNvCxnSpPr>
            <a:cxnSpLocks/>
          </p:cNvCxnSpPr>
          <p:nvPr/>
        </p:nvCxnSpPr>
        <p:spPr>
          <a:xfrm>
            <a:off x="853350" y="3835561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5A50F3-C949-4127-BD10-039AC27BDCC0}"/>
              </a:ext>
            </a:extLst>
          </p:cNvPr>
          <p:cNvSpPr txBox="1"/>
          <p:nvPr/>
        </p:nvSpPr>
        <p:spPr>
          <a:xfrm>
            <a:off x="1625572" y="3857864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83338-8D60-48FE-AD10-EB3834D012A3}"/>
              </a:ext>
            </a:extLst>
          </p:cNvPr>
          <p:cNvSpPr txBox="1"/>
          <p:nvPr/>
        </p:nvSpPr>
        <p:spPr>
          <a:xfrm>
            <a:off x="194499" y="268073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545FC-58D3-4FF7-BDB4-ADBC24BB5EE8}"/>
              </a:ext>
            </a:extLst>
          </p:cNvPr>
          <p:cNvSpPr/>
          <p:nvPr/>
        </p:nvSpPr>
        <p:spPr>
          <a:xfrm>
            <a:off x="1236209" y="291837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5C7B-F144-4588-9728-56061AB3452D}"/>
              </a:ext>
            </a:extLst>
          </p:cNvPr>
          <p:cNvSpPr/>
          <p:nvPr/>
        </p:nvSpPr>
        <p:spPr>
          <a:xfrm>
            <a:off x="1769610" y="2360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CB1F34-D279-4218-B718-F431452B9F1C}"/>
              </a:ext>
            </a:extLst>
          </p:cNvPr>
          <p:cNvSpPr/>
          <p:nvPr/>
        </p:nvSpPr>
        <p:spPr>
          <a:xfrm>
            <a:off x="1041527" y="33591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BF037E-F83C-4B2F-A48D-C47B7CD83C61}"/>
              </a:ext>
            </a:extLst>
          </p:cNvPr>
          <p:cNvSpPr/>
          <p:nvPr/>
        </p:nvSpPr>
        <p:spPr>
          <a:xfrm>
            <a:off x="1730579" y="3091782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37242-EA04-473D-8A64-14CD84C08B79}"/>
              </a:ext>
            </a:extLst>
          </p:cNvPr>
          <p:cNvSpPr/>
          <p:nvPr/>
        </p:nvSpPr>
        <p:spPr>
          <a:xfrm>
            <a:off x="2285353" y="24898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896D95-A54D-416F-8058-31ADFC40758F}"/>
              </a:ext>
            </a:extLst>
          </p:cNvPr>
          <p:cNvSpPr/>
          <p:nvPr/>
        </p:nvSpPr>
        <p:spPr>
          <a:xfrm>
            <a:off x="2184992" y="181703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DB5D1-8946-456F-AE96-96F0A888E356}"/>
              </a:ext>
            </a:extLst>
          </p:cNvPr>
          <p:cNvSpPr txBox="1"/>
          <p:nvPr/>
        </p:nvSpPr>
        <p:spPr>
          <a:xfrm>
            <a:off x="3084359" y="1221045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go back to just the </a:t>
            </a:r>
            <a:r>
              <a:rPr lang="en-NZ" dirty="0">
                <a:solidFill>
                  <a:srgbClr val="FF0000"/>
                </a:solidFill>
              </a:rPr>
              <a:t>training data (two red dots)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DDCC3-0AC4-4337-9929-D94F2868E13D}"/>
              </a:ext>
            </a:extLst>
          </p:cNvPr>
          <p:cNvSpPr txBox="1"/>
          <p:nvPr/>
        </p:nvSpPr>
        <p:spPr>
          <a:xfrm>
            <a:off x="3084359" y="1669433"/>
            <a:ext cx="5104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linear regression applied, we need to determine values for the following two parameters in this equation (intercept and slop)</a:t>
            </a:r>
            <a:endParaRPr lang="en-NZ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/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𝒊𝒏𝒕𝒆𝒓𝒄𝒆𝒑𝒕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𝒔𝒍𝒐𝒑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D9A8B6-F4C8-4250-816B-809C55B2F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714" y="2721079"/>
                <a:ext cx="609790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6E38F7E-A338-4E0D-AD28-07509DD1716D}"/>
              </a:ext>
            </a:extLst>
          </p:cNvPr>
          <p:cNvSpPr txBox="1"/>
          <p:nvPr/>
        </p:nvSpPr>
        <p:spPr>
          <a:xfrm>
            <a:off x="3971716" y="3559904"/>
            <a:ext cx="233502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Without</a:t>
            </a:r>
            <a:r>
              <a:rPr lang="en-NZ" dirty="0"/>
              <a:t> regularization, the cost function minimizes </a:t>
            </a:r>
            <a:r>
              <a:rPr lang="en-NZ" dirty="0">
                <a:solidFill>
                  <a:srgbClr val="FFFF00"/>
                </a:solidFill>
              </a:rPr>
              <a:t>“the sum of the squared residuals”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995DE1-D135-4BA8-BB34-517E13C520F6}"/>
                  </a:ext>
                </a:extLst>
              </p:cNvPr>
              <p:cNvSpPr txBox="1"/>
              <p:nvPr/>
            </p:nvSpPr>
            <p:spPr>
              <a:xfrm>
                <a:off x="6701378" y="3559904"/>
                <a:ext cx="2335020" cy="182114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highlight>
                      <a:srgbClr val="FF0000"/>
                    </a:highlight>
                  </a:rPr>
                  <a:t>With</a:t>
                </a:r>
                <a:r>
                  <a:rPr lang="en-NZ" dirty="0"/>
                  <a:t> regularization, the cost function minimizes </a:t>
                </a:r>
              </a:p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995DE1-D135-4BA8-BB34-517E13C52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78" y="3559904"/>
                <a:ext cx="2335020" cy="1821140"/>
              </a:xfrm>
              <a:prstGeom prst="rect">
                <a:avLst/>
              </a:prstGeom>
              <a:blipFill>
                <a:blip r:embed="rId3"/>
                <a:stretch>
                  <a:fillRect l="-2089" t="-200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1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82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289825" y="3228278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937525" y="29151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922657" y="2324358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D3003-F7F7-4F30-ACCF-5443FF7322D7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7434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</p:spTree>
    <p:extLst>
      <p:ext uri="{BB962C8B-B14F-4D97-AF65-F5344CB8AC3E}">
        <p14:creationId xmlns:p14="http://schemas.microsoft.com/office/powerpoint/2010/main" val="263034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75648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/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the left example, we use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. But how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results ?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blipFill>
                <a:blip r:embed="rId6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2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/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the left example, we use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. But how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results ?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blipFill>
                <a:blip r:embed="rId6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1FA246-DF73-4923-9EE2-A03DEBFA5B64}"/>
              </a:ext>
            </a:extLst>
          </p:cNvPr>
          <p:cNvCxnSpPr>
            <a:cxnSpLocks/>
          </p:cNvCxnSpPr>
          <p:nvPr/>
        </p:nvCxnSpPr>
        <p:spPr>
          <a:xfrm flipV="1">
            <a:off x="6022203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583E35-23FB-40CB-8D19-0F3586B03D9A}"/>
              </a:ext>
            </a:extLst>
          </p:cNvPr>
          <p:cNvCxnSpPr>
            <a:cxnSpLocks/>
          </p:cNvCxnSpPr>
          <p:nvPr/>
        </p:nvCxnSpPr>
        <p:spPr>
          <a:xfrm>
            <a:off x="6022203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E9263-210F-492B-AF6A-ACA649D6184C}"/>
              </a:ext>
            </a:extLst>
          </p:cNvPr>
          <p:cNvSpPr txBox="1"/>
          <p:nvPr/>
        </p:nvSpPr>
        <p:spPr>
          <a:xfrm>
            <a:off x="6293549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EC362-8D37-4516-B982-ABAA0E9F46EC}"/>
              </a:ext>
            </a:extLst>
          </p:cNvPr>
          <p:cNvSpPr txBox="1"/>
          <p:nvPr/>
        </p:nvSpPr>
        <p:spPr>
          <a:xfrm>
            <a:off x="5527217" y="186207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770D0D-B760-48ED-BB48-42C9BF047DA7}"/>
              </a:ext>
            </a:extLst>
          </p:cNvPr>
          <p:cNvSpPr/>
          <p:nvPr/>
        </p:nvSpPr>
        <p:spPr>
          <a:xfrm>
            <a:off x="6233832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6B49B3-DE9B-422A-894E-B827C4DF703B}"/>
              </a:ext>
            </a:extLst>
          </p:cNvPr>
          <p:cNvSpPr/>
          <p:nvPr/>
        </p:nvSpPr>
        <p:spPr>
          <a:xfrm>
            <a:off x="6516909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940E2-C330-4197-9111-62EAC5DFEC33}"/>
              </a:ext>
            </a:extLst>
          </p:cNvPr>
          <p:cNvSpPr/>
          <p:nvPr/>
        </p:nvSpPr>
        <p:spPr>
          <a:xfrm>
            <a:off x="6210380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B191B-0689-46D5-AA54-4EB2C2B687DB}"/>
              </a:ext>
            </a:extLst>
          </p:cNvPr>
          <p:cNvSpPr/>
          <p:nvPr/>
        </p:nvSpPr>
        <p:spPr>
          <a:xfrm>
            <a:off x="6727866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A76CEB-6D49-40B7-BDF2-DF7B9A60B342}"/>
              </a:ext>
            </a:extLst>
          </p:cNvPr>
          <p:cNvSpPr/>
          <p:nvPr/>
        </p:nvSpPr>
        <p:spPr>
          <a:xfrm>
            <a:off x="6828227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5EDEF-0FC4-433F-8092-F7B674E5D91C}"/>
              </a:ext>
            </a:extLst>
          </p:cNvPr>
          <p:cNvSpPr/>
          <p:nvPr/>
        </p:nvSpPr>
        <p:spPr>
          <a:xfrm>
            <a:off x="6944076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604395-C0BE-445E-B1B2-321D02AEE9F2}"/>
              </a:ext>
            </a:extLst>
          </p:cNvPr>
          <p:cNvCxnSpPr/>
          <p:nvPr/>
        </p:nvCxnSpPr>
        <p:spPr>
          <a:xfrm flipV="1">
            <a:off x="6060102" y="1412188"/>
            <a:ext cx="846076" cy="8460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/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error is the same to the one without any regularization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blipFill>
                <a:blip r:embed="rId7"/>
                <a:stretch>
                  <a:fillRect l="-358" r="-1792" b="-514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78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/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the left example, we use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. But how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results ?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blipFill>
                <a:blip r:embed="rId6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1FA246-DF73-4923-9EE2-A03DEBFA5B64}"/>
              </a:ext>
            </a:extLst>
          </p:cNvPr>
          <p:cNvCxnSpPr>
            <a:cxnSpLocks/>
          </p:cNvCxnSpPr>
          <p:nvPr/>
        </p:nvCxnSpPr>
        <p:spPr>
          <a:xfrm flipV="1">
            <a:off x="6022203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583E35-23FB-40CB-8D19-0F3586B03D9A}"/>
              </a:ext>
            </a:extLst>
          </p:cNvPr>
          <p:cNvCxnSpPr>
            <a:cxnSpLocks/>
          </p:cNvCxnSpPr>
          <p:nvPr/>
        </p:nvCxnSpPr>
        <p:spPr>
          <a:xfrm>
            <a:off x="6022203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E9263-210F-492B-AF6A-ACA649D6184C}"/>
              </a:ext>
            </a:extLst>
          </p:cNvPr>
          <p:cNvSpPr txBox="1"/>
          <p:nvPr/>
        </p:nvSpPr>
        <p:spPr>
          <a:xfrm>
            <a:off x="6293549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EC362-8D37-4516-B982-ABAA0E9F46EC}"/>
              </a:ext>
            </a:extLst>
          </p:cNvPr>
          <p:cNvSpPr txBox="1"/>
          <p:nvPr/>
        </p:nvSpPr>
        <p:spPr>
          <a:xfrm>
            <a:off x="5527217" y="186207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770D0D-B760-48ED-BB48-42C9BF047DA7}"/>
              </a:ext>
            </a:extLst>
          </p:cNvPr>
          <p:cNvSpPr/>
          <p:nvPr/>
        </p:nvSpPr>
        <p:spPr>
          <a:xfrm>
            <a:off x="6233832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6B49B3-DE9B-422A-894E-B827C4DF703B}"/>
              </a:ext>
            </a:extLst>
          </p:cNvPr>
          <p:cNvSpPr/>
          <p:nvPr/>
        </p:nvSpPr>
        <p:spPr>
          <a:xfrm>
            <a:off x="6516909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940E2-C330-4197-9111-62EAC5DFEC33}"/>
              </a:ext>
            </a:extLst>
          </p:cNvPr>
          <p:cNvSpPr/>
          <p:nvPr/>
        </p:nvSpPr>
        <p:spPr>
          <a:xfrm>
            <a:off x="6210380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B191B-0689-46D5-AA54-4EB2C2B687DB}"/>
              </a:ext>
            </a:extLst>
          </p:cNvPr>
          <p:cNvSpPr/>
          <p:nvPr/>
        </p:nvSpPr>
        <p:spPr>
          <a:xfrm>
            <a:off x="6727866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A76CEB-6D49-40B7-BDF2-DF7B9A60B342}"/>
              </a:ext>
            </a:extLst>
          </p:cNvPr>
          <p:cNvSpPr/>
          <p:nvPr/>
        </p:nvSpPr>
        <p:spPr>
          <a:xfrm>
            <a:off x="6828227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5EDEF-0FC4-433F-8092-F7B674E5D91C}"/>
              </a:ext>
            </a:extLst>
          </p:cNvPr>
          <p:cNvSpPr/>
          <p:nvPr/>
        </p:nvSpPr>
        <p:spPr>
          <a:xfrm>
            <a:off x="6944076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604395-C0BE-445E-B1B2-321D02AEE9F2}"/>
              </a:ext>
            </a:extLst>
          </p:cNvPr>
          <p:cNvCxnSpPr/>
          <p:nvPr/>
        </p:nvCxnSpPr>
        <p:spPr>
          <a:xfrm flipV="1">
            <a:off x="6060102" y="1412188"/>
            <a:ext cx="846076" cy="8460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/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error is the same to the one without any regularization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blipFill>
                <a:blip r:embed="rId7"/>
                <a:stretch>
                  <a:fillRect l="-358" r="-1792" b="-514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4F5A2-6DE2-47DB-A387-AB41288173DB}"/>
              </a:ext>
            </a:extLst>
          </p:cNvPr>
          <p:cNvCxnSpPr>
            <a:cxnSpLocks/>
          </p:cNvCxnSpPr>
          <p:nvPr/>
        </p:nvCxnSpPr>
        <p:spPr>
          <a:xfrm flipV="1">
            <a:off x="7654734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248CA5-60BF-4D7B-93DD-668FE1528CD3}"/>
              </a:ext>
            </a:extLst>
          </p:cNvPr>
          <p:cNvCxnSpPr>
            <a:cxnSpLocks/>
          </p:cNvCxnSpPr>
          <p:nvPr/>
        </p:nvCxnSpPr>
        <p:spPr>
          <a:xfrm>
            <a:off x="7654734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99BB2-3DE9-4F43-8B43-8DB993B2D6A0}"/>
              </a:ext>
            </a:extLst>
          </p:cNvPr>
          <p:cNvSpPr txBox="1"/>
          <p:nvPr/>
        </p:nvSpPr>
        <p:spPr>
          <a:xfrm>
            <a:off x="7926080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6B468-E5AE-4FE8-AA52-391C655205F5}"/>
              </a:ext>
            </a:extLst>
          </p:cNvPr>
          <p:cNvSpPr txBox="1"/>
          <p:nvPr/>
        </p:nvSpPr>
        <p:spPr>
          <a:xfrm>
            <a:off x="7107222" y="184579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EFA29D-B4F6-4F07-BEA3-CB01E7638B82}"/>
              </a:ext>
            </a:extLst>
          </p:cNvPr>
          <p:cNvSpPr/>
          <p:nvPr/>
        </p:nvSpPr>
        <p:spPr>
          <a:xfrm>
            <a:off x="7866363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ECEFBA-A85E-45D1-A43D-C57331B2A204}"/>
              </a:ext>
            </a:extLst>
          </p:cNvPr>
          <p:cNvSpPr/>
          <p:nvPr/>
        </p:nvSpPr>
        <p:spPr>
          <a:xfrm>
            <a:off x="8149440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E73E35-E2BE-41F5-92C8-A184830FA666}"/>
              </a:ext>
            </a:extLst>
          </p:cNvPr>
          <p:cNvSpPr/>
          <p:nvPr/>
        </p:nvSpPr>
        <p:spPr>
          <a:xfrm>
            <a:off x="7842911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3FBA97-CAED-44FA-A393-B755AB27D304}"/>
              </a:ext>
            </a:extLst>
          </p:cNvPr>
          <p:cNvSpPr/>
          <p:nvPr/>
        </p:nvSpPr>
        <p:spPr>
          <a:xfrm>
            <a:off x="8360397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153C15-0BB7-42A8-8298-ECB98B6029D1}"/>
              </a:ext>
            </a:extLst>
          </p:cNvPr>
          <p:cNvSpPr/>
          <p:nvPr/>
        </p:nvSpPr>
        <p:spPr>
          <a:xfrm>
            <a:off x="8460758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D60CD5-FCAC-4A21-8E8B-C4AA1B8251B4}"/>
              </a:ext>
            </a:extLst>
          </p:cNvPr>
          <p:cNvSpPr/>
          <p:nvPr/>
        </p:nvSpPr>
        <p:spPr>
          <a:xfrm>
            <a:off x="8576607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AD9FA-CA24-4A4E-9C05-232BC4791FF5}"/>
              </a:ext>
            </a:extLst>
          </p:cNvPr>
          <p:cNvCxnSpPr>
            <a:cxnSpLocks/>
          </p:cNvCxnSpPr>
          <p:nvPr/>
        </p:nvCxnSpPr>
        <p:spPr>
          <a:xfrm flipV="1">
            <a:off x="7692633" y="1553143"/>
            <a:ext cx="1131990" cy="7051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/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fitted line will be less steep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blipFill>
                <a:blip r:embed="rId8"/>
                <a:stretch>
                  <a:fillRect l="-358" t="-943" b="-66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64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/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the left example, we use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. But how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results ?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blipFill>
                <a:blip r:embed="rId6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1FA246-DF73-4923-9EE2-A03DEBFA5B64}"/>
              </a:ext>
            </a:extLst>
          </p:cNvPr>
          <p:cNvCxnSpPr>
            <a:cxnSpLocks/>
          </p:cNvCxnSpPr>
          <p:nvPr/>
        </p:nvCxnSpPr>
        <p:spPr>
          <a:xfrm flipV="1">
            <a:off x="6022203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583E35-23FB-40CB-8D19-0F3586B03D9A}"/>
              </a:ext>
            </a:extLst>
          </p:cNvPr>
          <p:cNvCxnSpPr>
            <a:cxnSpLocks/>
          </p:cNvCxnSpPr>
          <p:nvPr/>
        </p:nvCxnSpPr>
        <p:spPr>
          <a:xfrm>
            <a:off x="6022203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E9263-210F-492B-AF6A-ACA649D6184C}"/>
              </a:ext>
            </a:extLst>
          </p:cNvPr>
          <p:cNvSpPr txBox="1"/>
          <p:nvPr/>
        </p:nvSpPr>
        <p:spPr>
          <a:xfrm>
            <a:off x="6293549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EC362-8D37-4516-B982-ABAA0E9F46EC}"/>
              </a:ext>
            </a:extLst>
          </p:cNvPr>
          <p:cNvSpPr txBox="1"/>
          <p:nvPr/>
        </p:nvSpPr>
        <p:spPr>
          <a:xfrm>
            <a:off x="5527217" y="186207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770D0D-B760-48ED-BB48-42C9BF047DA7}"/>
              </a:ext>
            </a:extLst>
          </p:cNvPr>
          <p:cNvSpPr/>
          <p:nvPr/>
        </p:nvSpPr>
        <p:spPr>
          <a:xfrm>
            <a:off x="6233832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6B49B3-DE9B-422A-894E-B827C4DF703B}"/>
              </a:ext>
            </a:extLst>
          </p:cNvPr>
          <p:cNvSpPr/>
          <p:nvPr/>
        </p:nvSpPr>
        <p:spPr>
          <a:xfrm>
            <a:off x="6516909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940E2-C330-4197-9111-62EAC5DFEC33}"/>
              </a:ext>
            </a:extLst>
          </p:cNvPr>
          <p:cNvSpPr/>
          <p:nvPr/>
        </p:nvSpPr>
        <p:spPr>
          <a:xfrm>
            <a:off x="6210380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B191B-0689-46D5-AA54-4EB2C2B687DB}"/>
              </a:ext>
            </a:extLst>
          </p:cNvPr>
          <p:cNvSpPr/>
          <p:nvPr/>
        </p:nvSpPr>
        <p:spPr>
          <a:xfrm>
            <a:off x="6727866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A76CEB-6D49-40B7-BDF2-DF7B9A60B342}"/>
              </a:ext>
            </a:extLst>
          </p:cNvPr>
          <p:cNvSpPr/>
          <p:nvPr/>
        </p:nvSpPr>
        <p:spPr>
          <a:xfrm>
            <a:off x="6828227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5EDEF-0FC4-433F-8092-F7B674E5D91C}"/>
              </a:ext>
            </a:extLst>
          </p:cNvPr>
          <p:cNvSpPr/>
          <p:nvPr/>
        </p:nvSpPr>
        <p:spPr>
          <a:xfrm>
            <a:off x="6944076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604395-C0BE-445E-B1B2-321D02AEE9F2}"/>
              </a:ext>
            </a:extLst>
          </p:cNvPr>
          <p:cNvCxnSpPr/>
          <p:nvPr/>
        </p:nvCxnSpPr>
        <p:spPr>
          <a:xfrm flipV="1">
            <a:off x="6060102" y="1412188"/>
            <a:ext cx="846076" cy="8460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/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error is the same to the one without any regularization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blipFill>
                <a:blip r:embed="rId7"/>
                <a:stretch>
                  <a:fillRect l="-358" r="-1792" b="-514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4F5A2-6DE2-47DB-A387-AB41288173DB}"/>
              </a:ext>
            </a:extLst>
          </p:cNvPr>
          <p:cNvCxnSpPr>
            <a:cxnSpLocks/>
          </p:cNvCxnSpPr>
          <p:nvPr/>
        </p:nvCxnSpPr>
        <p:spPr>
          <a:xfrm flipV="1">
            <a:off x="7654734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248CA5-60BF-4D7B-93DD-668FE1528CD3}"/>
              </a:ext>
            </a:extLst>
          </p:cNvPr>
          <p:cNvCxnSpPr>
            <a:cxnSpLocks/>
          </p:cNvCxnSpPr>
          <p:nvPr/>
        </p:nvCxnSpPr>
        <p:spPr>
          <a:xfrm>
            <a:off x="7654734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99BB2-3DE9-4F43-8B43-8DB993B2D6A0}"/>
              </a:ext>
            </a:extLst>
          </p:cNvPr>
          <p:cNvSpPr txBox="1"/>
          <p:nvPr/>
        </p:nvSpPr>
        <p:spPr>
          <a:xfrm>
            <a:off x="7926080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6B468-E5AE-4FE8-AA52-391C655205F5}"/>
              </a:ext>
            </a:extLst>
          </p:cNvPr>
          <p:cNvSpPr txBox="1"/>
          <p:nvPr/>
        </p:nvSpPr>
        <p:spPr>
          <a:xfrm>
            <a:off x="7107222" y="184579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EFA29D-B4F6-4F07-BEA3-CB01E7638B82}"/>
              </a:ext>
            </a:extLst>
          </p:cNvPr>
          <p:cNvSpPr/>
          <p:nvPr/>
        </p:nvSpPr>
        <p:spPr>
          <a:xfrm>
            <a:off x="7866363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ECEFBA-A85E-45D1-A43D-C57331B2A204}"/>
              </a:ext>
            </a:extLst>
          </p:cNvPr>
          <p:cNvSpPr/>
          <p:nvPr/>
        </p:nvSpPr>
        <p:spPr>
          <a:xfrm>
            <a:off x="8149440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E73E35-E2BE-41F5-92C8-A184830FA666}"/>
              </a:ext>
            </a:extLst>
          </p:cNvPr>
          <p:cNvSpPr/>
          <p:nvPr/>
        </p:nvSpPr>
        <p:spPr>
          <a:xfrm>
            <a:off x="7842911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3FBA97-CAED-44FA-A393-B755AB27D304}"/>
              </a:ext>
            </a:extLst>
          </p:cNvPr>
          <p:cNvSpPr/>
          <p:nvPr/>
        </p:nvSpPr>
        <p:spPr>
          <a:xfrm>
            <a:off x="8360397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153C15-0BB7-42A8-8298-ECB98B6029D1}"/>
              </a:ext>
            </a:extLst>
          </p:cNvPr>
          <p:cNvSpPr/>
          <p:nvPr/>
        </p:nvSpPr>
        <p:spPr>
          <a:xfrm>
            <a:off x="8460758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D60CD5-FCAC-4A21-8E8B-C4AA1B8251B4}"/>
              </a:ext>
            </a:extLst>
          </p:cNvPr>
          <p:cNvSpPr/>
          <p:nvPr/>
        </p:nvSpPr>
        <p:spPr>
          <a:xfrm>
            <a:off x="8576607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AD9FA-CA24-4A4E-9C05-232BC4791FF5}"/>
              </a:ext>
            </a:extLst>
          </p:cNvPr>
          <p:cNvCxnSpPr>
            <a:cxnSpLocks/>
          </p:cNvCxnSpPr>
          <p:nvPr/>
        </p:nvCxnSpPr>
        <p:spPr>
          <a:xfrm flipV="1">
            <a:off x="7692633" y="1553143"/>
            <a:ext cx="1131990" cy="7051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/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fitted line will be less steep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blipFill>
                <a:blip r:embed="rId8"/>
                <a:stretch>
                  <a:fillRect l="-358" t="-943" b="-66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35DB3-39D6-4825-8FB5-8229B7070B0A}"/>
              </a:ext>
            </a:extLst>
          </p:cNvPr>
          <p:cNvCxnSpPr>
            <a:cxnSpLocks/>
          </p:cNvCxnSpPr>
          <p:nvPr/>
        </p:nvCxnSpPr>
        <p:spPr>
          <a:xfrm flipV="1">
            <a:off x="10598089" y="1412188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5BD684-B33C-44E7-801A-B61C4B6581FE}"/>
              </a:ext>
            </a:extLst>
          </p:cNvPr>
          <p:cNvCxnSpPr>
            <a:cxnSpLocks/>
          </p:cNvCxnSpPr>
          <p:nvPr/>
        </p:nvCxnSpPr>
        <p:spPr>
          <a:xfrm>
            <a:off x="10598089" y="2567010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E2F4AD-2D51-4FDA-83E2-C3DA8FA3A163}"/>
              </a:ext>
            </a:extLst>
          </p:cNvPr>
          <p:cNvSpPr txBox="1"/>
          <p:nvPr/>
        </p:nvSpPr>
        <p:spPr>
          <a:xfrm>
            <a:off x="10869435" y="25991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80B0A-5EA2-446A-AC87-40048E930428}"/>
              </a:ext>
            </a:extLst>
          </p:cNvPr>
          <p:cNvSpPr txBox="1"/>
          <p:nvPr/>
        </p:nvSpPr>
        <p:spPr>
          <a:xfrm>
            <a:off x="10050577" y="182986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03B88B-9F38-46B4-A92C-B8AC2EAAA77B}"/>
              </a:ext>
            </a:extLst>
          </p:cNvPr>
          <p:cNvSpPr/>
          <p:nvPr/>
        </p:nvSpPr>
        <p:spPr>
          <a:xfrm>
            <a:off x="10809718" y="187351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314ECC-6301-40D0-B44E-9A02EB90EB83}"/>
              </a:ext>
            </a:extLst>
          </p:cNvPr>
          <p:cNvSpPr/>
          <p:nvPr/>
        </p:nvSpPr>
        <p:spPr>
          <a:xfrm>
            <a:off x="11092795" y="1618571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15C766-72C4-46F8-9113-036182064D52}"/>
              </a:ext>
            </a:extLst>
          </p:cNvPr>
          <p:cNvSpPr/>
          <p:nvPr/>
        </p:nvSpPr>
        <p:spPr>
          <a:xfrm>
            <a:off x="10786266" y="209063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EF2659-4B35-41F3-8089-CEEAAEC46793}"/>
              </a:ext>
            </a:extLst>
          </p:cNvPr>
          <p:cNvSpPr/>
          <p:nvPr/>
        </p:nvSpPr>
        <p:spPr>
          <a:xfrm>
            <a:off x="11303752" y="218775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77735E-D53B-48CE-908C-DFEA630A61A2}"/>
              </a:ext>
            </a:extLst>
          </p:cNvPr>
          <p:cNvSpPr/>
          <p:nvPr/>
        </p:nvSpPr>
        <p:spPr>
          <a:xfrm>
            <a:off x="11404113" y="188923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2096CF-2F05-4AD4-8892-23BF84C3DE9C}"/>
              </a:ext>
            </a:extLst>
          </p:cNvPr>
          <p:cNvSpPr/>
          <p:nvPr/>
        </p:nvSpPr>
        <p:spPr>
          <a:xfrm>
            <a:off x="11519962" y="16185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47686-FC27-41F2-9504-6A3C572B5D07}"/>
              </a:ext>
            </a:extLst>
          </p:cNvPr>
          <p:cNvCxnSpPr>
            <a:cxnSpLocks/>
          </p:cNvCxnSpPr>
          <p:nvPr/>
        </p:nvCxnSpPr>
        <p:spPr>
          <a:xfrm>
            <a:off x="10651294" y="1925954"/>
            <a:ext cx="13049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2D2D2-AFE8-4C2B-9980-F7097238E61D}"/>
                  </a:ext>
                </a:extLst>
              </p:cNvPr>
              <p:cNvSpPr txBox="1"/>
              <p:nvPr/>
            </p:nvSpPr>
            <p:spPr>
              <a:xfrm>
                <a:off x="10441808" y="3064237"/>
                <a:ext cx="170341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we keep increasing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=10000+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fitted line will be less and less steep …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2D2D2-AFE8-4C2B-9980-F7097238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08" y="3064237"/>
                <a:ext cx="1703418" cy="1015663"/>
              </a:xfrm>
              <a:prstGeom prst="rect">
                <a:avLst/>
              </a:prstGeom>
              <a:blipFill>
                <a:blip r:embed="rId9"/>
                <a:stretch>
                  <a:fillRect l="-358" t="-602" b="-4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DA37DD1-DFE6-41AF-903A-54F72FB421B9}"/>
              </a:ext>
            </a:extLst>
          </p:cNvPr>
          <p:cNvSpPr txBox="1"/>
          <p:nvPr/>
        </p:nvSpPr>
        <p:spPr>
          <a:xfrm>
            <a:off x="9128585" y="1784066"/>
            <a:ext cx="989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</p:spTree>
    <p:extLst>
      <p:ext uri="{BB962C8B-B14F-4D97-AF65-F5344CB8AC3E}">
        <p14:creationId xmlns:p14="http://schemas.microsoft.com/office/powerpoint/2010/main" val="377338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/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the left example, we use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. But how </a:t>
                </a:r>
                <a14:m>
                  <m:oMath xmlns:m="http://schemas.openxmlformats.org/officeDocument/2006/math">
                    <m:r>
                      <a:rPr lang="en-NZ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would affect the results ?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E37A22-F3AF-4998-8100-D8EBC89D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491" y="504148"/>
                <a:ext cx="5390606" cy="646331"/>
              </a:xfrm>
              <a:prstGeom prst="rect">
                <a:avLst/>
              </a:prstGeom>
              <a:blipFill>
                <a:blip r:embed="rId6"/>
                <a:stretch>
                  <a:fillRect l="-1018" t="-5660" b="-1415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1FA246-DF73-4923-9EE2-A03DEBFA5B64}"/>
              </a:ext>
            </a:extLst>
          </p:cNvPr>
          <p:cNvCxnSpPr>
            <a:cxnSpLocks/>
          </p:cNvCxnSpPr>
          <p:nvPr/>
        </p:nvCxnSpPr>
        <p:spPr>
          <a:xfrm flipV="1">
            <a:off x="6022203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583E35-23FB-40CB-8D19-0F3586B03D9A}"/>
              </a:ext>
            </a:extLst>
          </p:cNvPr>
          <p:cNvCxnSpPr>
            <a:cxnSpLocks/>
          </p:cNvCxnSpPr>
          <p:nvPr/>
        </p:nvCxnSpPr>
        <p:spPr>
          <a:xfrm>
            <a:off x="6022203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E9263-210F-492B-AF6A-ACA649D6184C}"/>
              </a:ext>
            </a:extLst>
          </p:cNvPr>
          <p:cNvSpPr txBox="1"/>
          <p:nvPr/>
        </p:nvSpPr>
        <p:spPr>
          <a:xfrm>
            <a:off x="6293549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5EC362-8D37-4516-B982-ABAA0E9F46EC}"/>
              </a:ext>
            </a:extLst>
          </p:cNvPr>
          <p:cNvSpPr txBox="1"/>
          <p:nvPr/>
        </p:nvSpPr>
        <p:spPr>
          <a:xfrm>
            <a:off x="5527217" y="1862079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770D0D-B760-48ED-BB48-42C9BF047DA7}"/>
              </a:ext>
            </a:extLst>
          </p:cNvPr>
          <p:cNvSpPr/>
          <p:nvPr/>
        </p:nvSpPr>
        <p:spPr>
          <a:xfrm>
            <a:off x="6233832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A6B49B3-DE9B-422A-894E-B827C4DF703B}"/>
              </a:ext>
            </a:extLst>
          </p:cNvPr>
          <p:cNvSpPr/>
          <p:nvPr/>
        </p:nvSpPr>
        <p:spPr>
          <a:xfrm>
            <a:off x="6516909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940E2-C330-4197-9111-62EAC5DFEC33}"/>
              </a:ext>
            </a:extLst>
          </p:cNvPr>
          <p:cNvSpPr/>
          <p:nvPr/>
        </p:nvSpPr>
        <p:spPr>
          <a:xfrm>
            <a:off x="6210380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EB191B-0689-46D5-AA54-4EB2C2B687DB}"/>
              </a:ext>
            </a:extLst>
          </p:cNvPr>
          <p:cNvSpPr/>
          <p:nvPr/>
        </p:nvSpPr>
        <p:spPr>
          <a:xfrm>
            <a:off x="6727866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A76CEB-6D49-40B7-BDF2-DF7B9A60B342}"/>
              </a:ext>
            </a:extLst>
          </p:cNvPr>
          <p:cNvSpPr/>
          <p:nvPr/>
        </p:nvSpPr>
        <p:spPr>
          <a:xfrm>
            <a:off x="6828227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845EDEF-0FC4-433F-8092-F7B674E5D91C}"/>
              </a:ext>
            </a:extLst>
          </p:cNvPr>
          <p:cNvSpPr/>
          <p:nvPr/>
        </p:nvSpPr>
        <p:spPr>
          <a:xfrm>
            <a:off x="6944076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604395-C0BE-445E-B1B2-321D02AEE9F2}"/>
              </a:ext>
            </a:extLst>
          </p:cNvPr>
          <p:cNvCxnSpPr/>
          <p:nvPr/>
        </p:nvCxnSpPr>
        <p:spPr>
          <a:xfrm flipV="1">
            <a:off x="6060102" y="1412188"/>
            <a:ext cx="846076" cy="8460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/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error is the same to the one without any regularization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54DD3A-4E6E-4B1F-9EF5-E8618983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157" y="3066968"/>
                <a:ext cx="1703418" cy="830997"/>
              </a:xfrm>
              <a:prstGeom prst="rect">
                <a:avLst/>
              </a:prstGeom>
              <a:blipFill>
                <a:blip r:embed="rId7"/>
                <a:stretch>
                  <a:fillRect l="-358" r="-1792" b="-514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A4F5A2-6DE2-47DB-A387-AB41288173DB}"/>
              </a:ext>
            </a:extLst>
          </p:cNvPr>
          <p:cNvCxnSpPr>
            <a:cxnSpLocks/>
          </p:cNvCxnSpPr>
          <p:nvPr/>
        </p:nvCxnSpPr>
        <p:spPr>
          <a:xfrm flipV="1">
            <a:off x="7654734" y="1428121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248CA5-60BF-4D7B-93DD-668FE1528CD3}"/>
              </a:ext>
            </a:extLst>
          </p:cNvPr>
          <p:cNvCxnSpPr>
            <a:cxnSpLocks/>
          </p:cNvCxnSpPr>
          <p:nvPr/>
        </p:nvCxnSpPr>
        <p:spPr>
          <a:xfrm>
            <a:off x="7654734" y="2582943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B99BB2-3DE9-4F43-8B43-8DB993B2D6A0}"/>
              </a:ext>
            </a:extLst>
          </p:cNvPr>
          <p:cNvSpPr txBox="1"/>
          <p:nvPr/>
        </p:nvSpPr>
        <p:spPr>
          <a:xfrm>
            <a:off x="7926080" y="26150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6B468-E5AE-4FE8-AA52-391C655205F5}"/>
              </a:ext>
            </a:extLst>
          </p:cNvPr>
          <p:cNvSpPr txBox="1"/>
          <p:nvPr/>
        </p:nvSpPr>
        <p:spPr>
          <a:xfrm>
            <a:off x="7107222" y="184579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EFA29D-B4F6-4F07-BEA3-CB01E7638B82}"/>
              </a:ext>
            </a:extLst>
          </p:cNvPr>
          <p:cNvSpPr/>
          <p:nvPr/>
        </p:nvSpPr>
        <p:spPr>
          <a:xfrm>
            <a:off x="7866363" y="188944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ECEFBA-A85E-45D1-A43D-C57331B2A204}"/>
              </a:ext>
            </a:extLst>
          </p:cNvPr>
          <p:cNvSpPr/>
          <p:nvPr/>
        </p:nvSpPr>
        <p:spPr>
          <a:xfrm>
            <a:off x="8149440" y="163450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3E73E35-E2BE-41F5-92C8-A184830FA666}"/>
              </a:ext>
            </a:extLst>
          </p:cNvPr>
          <p:cNvSpPr/>
          <p:nvPr/>
        </p:nvSpPr>
        <p:spPr>
          <a:xfrm>
            <a:off x="7842911" y="210656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3FBA97-CAED-44FA-A393-B755AB27D304}"/>
              </a:ext>
            </a:extLst>
          </p:cNvPr>
          <p:cNvSpPr/>
          <p:nvPr/>
        </p:nvSpPr>
        <p:spPr>
          <a:xfrm>
            <a:off x="8360397" y="220369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153C15-0BB7-42A8-8298-ECB98B6029D1}"/>
              </a:ext>
            </a:extLst>
          </p:cNvPr>
          <p:cNvSpPr/>
          <p:nvPr/>
        </p:nvSpPr>
        <p:spPr>
          <a:xfrm>
            <a:off x="8460758" y="19051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0D60CD5-FCAC-4A21-8E8B-C4AA1B8251B4}"/>
              </a:ext>
            </a:extLst>
          </p:cNvPr>
          <p:cNvSpPr/>
          <p:nvPr/>
        </p:nvSpPr>
        <p:spPr>
          <a:xfrm>
            <a:off x="8576607" y="1634504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2AD9FA-CA24-4A4E-9C05-232BC4791FF5}"/>
              </a:ext>
            </a:extLst>
          </p:cNvPr>
          <p:cNvCxnSpPr>
            <a:cxnSpLocks/>
          </p:cNvCxnSpPr>
          <p:nvPr/>
        </p:nvCxnSpPr>
        <p:spPr>
          <a:xfrm flipV="1">
            <a:off x="7692633" y="1553143"/>
            <a:ext cx="1131990" cy="7051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/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fitted line will be less steep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F01FF6-21A9-4830-8915-0CD6E9922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10" y="3094565"/>
                <a:ext cx="1703418" cy="646331"/>
              </a:xfrm>
              <a:prstGeom prst="rect">
                <a:avLst/>
              </a:prstGeom>
              <a:blipFill>
                <a:blip r:embed="rId8"/>
                <a:stretch>
                  <a:fillRect l="-358" t="-943" b="-660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35DB3-39D6-4825-8FB5-8229B7070B0A}"/>
              </a:ext>
            </a:extLst>
          </p:cNvPr>
          <p:cNvCxnSpPr>
            <a:cxnSpLocks/>
          </p:cNvCxnSpPr>
          <p:nvPr/>
        </p:nvCxnSpPr>
        <p:spPr>
          <a:xfrm flipV="1">
            <a:off x="10598089" y="1412188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5BD684-B33C-44E7-801A-B61C4B6581FE}"/>
              </a:ext>
            </a:extLst>
          </p:cNvPr>
          <p:cNvCxnSpPr>
            <a:cxnSpLocks/>
          </p:cNvCxnSpPr>
          <p:nvPr/>
        </p:nvCxnSpPr>
        <p:spPr>
          <a:xfrm>
            <a:off x="10598089" y="2567010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E2F4AD-2D51-4FDA-83E2-C3DA8FA3A163}"/>
              </a:ext>
            </a:extLst>
          </p:cNvPr>
          <p:cNvSpPr txBox="1"/>
          <p:nvPr/>
        </p:nvSpPr>
        <p:spPr>
          <a:xfrm>
            <a:off x="10869435" y="25991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380B0A-5EA2-446A-AC87-40048E930428}"/>
              </a:ext>
            </a:extLst>
          </p:cNvPr>
          <p:cNvSpPr txBox="1"/>
          <p:nvPr/>
        </p:nvSpPr>
        <p:spPr>
          <a:xfrm>
            <a:off x="10050577" y="182986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F03B88B-9F38-46B4-A92C-B8AC2EAAA77B}"/>
              </a:ext>
            </a:extLst>
          </p:cNvPr>
          <p:cNvSpPr/>
          <p:nvPr/>
        </p:nvSpPr>
        <p:spPr>
          <a:xfrm>
            <a:off x="10809718" y="1873514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B314ECC-6301-40D0-B44E-9A02EB90EB83}"/>
              </a:ext>
            </a:extLst>
          </p:cNvPr>
          <p:cNvSpPr/>
          <p:nvPr/>
        </p:nvSpPr>
        <p:spPr>
          <a:xfrm>
            <a:off x="11092795" y="1618571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15C766-72C4-46F8-9113-036182064D52}"/>
              </a:ext>
            </a:extLst>
          </p:cNvPr>
          <p:cNvSpPr/>
          <p:nvPr/>
        </p:nvSpPr>
        <p:spPr>
          <a:xfrm>
            <a:off x="10786266" y="209063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EF2659-4B35-41F3-8089-CEEAAEC46793}"/>
              </a:ext>
            </a:extLst>
          </p:cNvPr>
          <p:cNvSpPr/>
          <p:nvPr/>
        </p:nvSpPr>
        <p:spPr>
          <a:xfrm>
            <a:off x="11303752" y="218775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B77735E-D53B-48CE-908C-DFEA630A61A2}"/>
              </a:ext>
            </a:extLst>
          </p:cNvPr>
          <p:cNvSpPr/>
          <p:nvPr/>
        </p:nvSpPr>
        <p:spPr>
          <a:xfrm>
            <a:off x="11404113" y="1889238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32096CF-2F05-4AD4-8892-23BF84C3DE9C}"/>
              </a:ext>
            </a:extLst>
          </p:cNvPr>
          <p:cNvSpPr/>
          <p:nvPr/>
        </p:nvSpPr>
        <p:spPr>
          <a:xfrm>
            <a:off x="11519962" y="1618571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47686-FC27-41F2-9504-6A3C572B5D07}"/>
              </a:ext>
            </a:extLst>
          </p:cNvPr>
          <p:cNvCxnSpPr>
            <a:cxnSpLocks/>
          </p:cNvCxnSpPr>
          <p:nvPr/>
        </p:nvCxnSpPr>
        <p:spPr>
          <a:xfrm>
            <a:off x="10651294" y="1925954"/>
            <a:ext cx="130491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2D2D2-AFE8-4C2B-9980-F7097238E61D}"/>
                  </a:ext>
                </a:extLst>
              </p:cNvPr>
              <p:cNvSpPr txBox="1"/>
              <p:nvPr/>
            </p:nvSpPr>
            <p:spPr>
              <a:xfrm>
                <a:off x="10441808" y="3064237"/>
                <a:ext cx="170341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sz="12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When we keep increasing </a:t>
                </a:r>
                <a14:m>
                  <m:oMath xmlns:m="http://schemas.openxmlformats.org/officeDocument/2006/math">
                    <m:r>
                      <a:rPr lang="en-NZ" sz="12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=10000+</m:t>
                    </m:r>
                  </m:oMath>
                </a14:m>
                <a:r>
                  <a:rPr lang="en-NZ" sz="1200" dirty="0">
                    <a:solidFill>
                      <a:schemeClr val="bg1"/>
                    </a:solidFill>
                  </a:rPr>
                  <a:t>, the fitted line will be less and less steep …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822D2D2-AFE8-4C2B-9980-F7097238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808" y="3064237"/>
                <a:ext cx="1703418" cy="1015663"/>
              </a:xfrm>
              <a:prstGeom prst="rect">
                <a:avLst/>
              </a:prstGeom>
              <a:blipFill>
                <a:blip r:embed="rId9"/>
                <a:stretch>
                  <a:fillRect l="-358" t="-602" b="-421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8DA37DD1-DFE6-41AF-903A-54F72FB421B9}"/>
              </a:ext>
            </a:extLst>
          </p:cNvPr>
          <p:cNvSpPr txBox="1"/>
          <p:nvPr/>
        </p:nvSpPr>
        <p:spPr>
          <a:xfrm>
            <a:off x="9128585" y="1784066"/>
            <a:ext cx="989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800" b="1" dirty="0">
                <a:solidFill>
                  <a:schemeClr val="bg1"/>
                </a:solidFill>
              </a:rPr>
              <a:t>……</a:t>
            </a:r>
            <a:endParaRPr lang="en-NZ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5BE5B9-7AB0-4F23-A0BE-9540BC1203CE}"/>
              </a:ext>
            </a:extLst>
          </p:cNvPr>
          <p:cNvSpPr txBox="1"/>
          <p:nvPr/>
        </p:nvSpPr>
        <p:spPr>
          <a:xfrm>
            <a:off x="5876157" y="3992127"/>
            <a:ext cx="6238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means that the prediction (“size”) is getting less dependant on the dependencies (e.g., “weight”)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3411797-B6E5-454E-B21A-8DB7D8538534}"/>
              </a:ext>
            </a:extLst>
          </p:cNvPr>
          <p:cNvCxnSpPr>
            <a:cxnSpLocks/>
          </p:cNvCxnSpPr>
          <p:nvPr/>
        </p:nvCxnSpPr>
        <p:spPr>
          <a:xfrm flipV="1">
            <a:off x="6299919" y="4891683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D13530-41BD-4999-ADFB-6309FDA703DC}"/>
              </a:ext>
            </a:extLst>
          </p:cNvPr>
          <p:cNvCxnSpPr>
            <a:cxnSpLocks/>
          </p:cNvCxnSpPr>
          <p:nvPr/>
        </p:nvCxnSpPr>
        <p:spPr>
          <a:xfrm>
            <a:off x="6299919" y="6046505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C72090-A1E1-46FE-AAB2-290D1FD57EB2}"/>
              </a:ext>
            </a:extLst>
          </p:cNvPr>
          <p:cNvSpPr txBox="1"/>
          <p:nvPr/>
        </p:nvSpPr>
        <p:spPr>
          <a:xfrm>
            <a:off x="6503206" y="6195093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FDC43E9-1C79-4B91-B386-484FA422141D}"/>
              </a:ext>
            </a:extLst>
          </p:cNvPr>
          <p:cNvCxnSpPr>
            <a:cxnSpLocks/>
          </p:cNvCxnSpPr>
          <p:nvPr/>
        </p:nvCxnSpPr>
        <p:spPr>
          <a:xfrm flipV="1">
            <a:off x="6331898" y="4891683"/>
            <a:ext cx="1152820" cy="11528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C7ACDB-4857-4675-A8E4-D565DC6CDC86}"/>
              </a:ext>
            </a:extLst>
          </p:cNvPr>
          <p:cNvCxnSpPr/>
          <p:nvPr/>
        </p:nvCxnSpPr>
        <p:spPr>
          <a:xfrm>
            <a:off x="6788384" y="5629835"/>
            <a:ext cx="0" cy="41466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D5B04E-FAE2-49F5-9776-661E9BF30294}"/>
              </a:ext>
            </a:extLst>
          </p:cNvPr>
          <p:cNvCxnSpPr>
            <a:cxnSpLocks/>
          </p:cNvCxnSpPr>
          <p:nvPr/>
        </p:nvCxnSpPr>
        <p:spPr>
          <a:xfrm>
            <a:off x="7044436" y="5367567"/>
            <a:ext cx="0" cy="67893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387068F-2EC2-4C6E-AFA1-A9C545382CD8}"/>
              </a:ext>
            </a:extLst>
          </p:cNvPr>
          <p:cNvCxnSpPr>
            <a:cxnSpLocks/>
          </p:cNvCxnSpPr>
          <p:nvPr/>
        </p:nvCxnSpPr>
        <p:spPr>
          <a:xfrm flipH="1">
            <a:off x="6299919" y="5629835"/>
            <a:ext cx="48846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E0F0720-6715-4F7F-86AD-0D271E78B713}"/>
              </a:ext>
            </a:extLst>
          </p:cNvPr>
          <p:cNvCxnSpPr>
            <a:cxnSpLocks/>
          </p:cNvCxnSpPr>
          <p:nvPr/>
        </p:nvCxnSpPr>
        <p:spPr>
          <a:xfrm flipH="1">
            <a:off x="6299919" y="5367567"/>
            <a:ext cx="72903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EFEDFD4B-2E14-4397-A0DB-009F235F8A1D}"/>
              </a:ext>
            </a:extLst>
          </p:cNvPr>
          <p:cNvSpPr/>
          <p:nvPr/>
        </p:nvSpPr>
        <p:spPr>
          <a:xfrm rot="5400000">
            <a:off x="6867646" y="6026786"/>
            <a:ext cx="97527" cy="25605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55EE2E9E-A5A9-4F67-8850-0D83FB375B72}"/>
              </a:ext>
            </a:extLst>
          </p:cNvPr>
          <p:cNvSpPr/>
          <p:nvPr/>
        </p:nvSpPr>
        <p:spPr>
          <a:xfrm rot="10800000">
            <a:off x="6086217" y="5361192"/>
            <a:ext cx="171353" cy="28470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AEC696-8FA9-4B79-AE76-8DC3F0593513}"/>
              </a:ext>
            </a:extLst>
          </p:cNvPr>
          <p:cNvSpPr txBox="1"/>
          <p:nvPr/>
        </p:nvSpPr>
        <p:spPr>
          <a:xfrm>
            <a:off x="5527367" y="531863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</a:t>
            </a:r>
            <a:endParaRPr lang="en-NZ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8BAABC-51BF-447D-AC29-17A6766B2052}"/>
              </a:ext>
            </a:extLst>
          </p:cNvPr>
          <p:cNvSpPr txBox="1"/>
          <p:nvPr/>
        </p:nvSpPr>
        <p:spPr>
          <a:xfrm>
            <a:off x="7212333" y="5304857"/>
            <a:ext cx="170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  <a:ea typeface="Cambria Math" panose="02040503050406030204" pitchFamily="18" charset="0"/>
              </a:rPr>
              <a:t>1 unit of “weight” change will lead to 1 unit of “size” change</a:t>
            </a:r>
            <a:endParaRPr lang="en-NZ" sz="12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EF4259-1D26-4A85-AF50-4CDC98C5783A}"/>
              </a:ext>
            </a:extLst>
          </p:cNvPr>
          <p:cNvCxnSpPr>
            <a:cxnSpLocks/>
          </p:cNvCxnSpPr>
          <p:nvPr/>
        </p:nvCxnSpPr>
        <p:spPr>
          <a:xfrm flipV="1">
            <a:off x="9295751" y="4848326"/>
            <a:ext cx="0" cy="11548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AE56316-4E39-416E-A0F7-70664A561319}"/>
              </a:ext>
            </a:extLst>
          </p:cNvPr>
          <p:cNvCxnSpPr>
            <a:cxnSpLocks/>
          </p:cNvCxnSpPr>
          <p:nvPr/>
        </p:nvCxnSpPr>
        <p:spPr>
          <a:xfrm>
            <a:off x="9295751" y="6003148"/>
            <a:ext cx="153236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90FE816-98A4-41A8-8278-51E912812B40}"/>
              </a:ext>
            </a:extLst>
          </p:cNvPr>
          <p:cNvSpPr txBox="1"/>
          <p:nvPr/>
        </p:nvSpPr>
        <p:spPr>
          <a:xfrm>
            <a:off x="9499038" y="6151736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CFABA6E-1534-47FE-B188-2E5385F6D8DB}"/>
              </a:ext>
            </a:extLst>
          </p:cNvPr>
          <p:cNvCxnSpPr>
            <a:cxnSpLocks/>
          </p:cNvCxnSpPr>
          <p:nvPr/>
        </p:nvCxnSpPr>
        <p:spPr>
          <a:xfrm flipV="1">
            <a:off x="9327730" y="5489083"/>
            <a:ext cx="1323564" cy="51206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343EABD-310C-43CE-8ACA-5061EAD911EF}"/>
              </a:ext>
            </a:extLst>
          </p:cNvPr>
          <p:cNvCxnSpPr>
            <a:cxnSpLocks/>
          </p:cNvCxnSpPr>
          <p:nvPr/>
        </p:nvCxnSpPr>
        <p:spPr>
          <a:xfrm>
            <a:off x="9784216" y="5837169"/>
            <a:ext cx="0" cy="16397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97B05B-4FDA-40B0-94ED-ED6106F0339C}"/>
              </a:ext>
            </a:extLst>
          </p:cNvPr>
          <p:cNvCxnSpPr>
            <a:cxnSpLocks/>
          </p:cNvCxnSpPr>
          <p:nvPr/>
        </p:nvCxnSpPr>
        <p:spPr>
          <a:xfrm>
            <a:off x="10040268" y="5745114"/>
            <a:ext cx="0" cy="25803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6F75674-40C3-4C50-90D2-7AB25DD8F28A}"/>
              </a:ext>
            </a:extLst>
          </p:cNvPr>
          <p:cNvCxnSpPr>
            <a:cxnSpLocks/>
          </p:cNvCxnSpPr>
          <p:nvPr/>
        </p:nvCxnSpPr>
        <p:spPr>
          <a:xfrm flipH="1">
            <a:off x="9295750" y="5839781"/>
            <a:ext cx="488465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C441162-F7B8-420A-B08C-F062EEDB73B3}"/>
              </a:ext>
            </a:extLst>
          </p:cNvPr>
          <p:cNvCxnSpPr>
            <a:cxnSpLocks/>
          </p:cNvCxnSpPr>
          <p:nvPr/>
        </p:nvCxnSpPr>
        <p:spPr>
          <a:xfrm flipH="1">
            <a:off x="9311238" y="5707036"/>
            <a:ext cx="729030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e 88">
            <a:extLst>
              <a:ext uri="{FF2B5EF4-FFF2-40B4-BE49-F238E27FC236}">
                <a16:creationId xmlns:a16="http://schemas.microsoft.com/office/drawing/2014/main" id="{E29403AD-8687-40A9-9EE5-5CE484BB7BCD}"/>
              </a:ext>
            </a:extLst>
          </p:cNvPr>
          <p:cNvSpPr/>
          <p:nvPr/>
        </p:nvSpPr>
        <p:spPr>
          <a:xfrm rot="5400000">
            <a:off x="9863478" y="5983429"/>
            <a:ext cx="97527" cy="256052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D219DC14-23A8-41B2-BB96-B5406994EE78}"/>
              </a:ext>
            </a:extLst>
          </p:cNvPr>
          <p:cNvSpPr/>
          <p:nvPr/>
        </p:nvSpPr>
        <p:spPr>
          <a:xfrm rot="10800000">
            <a:off x="9046193" y="5678354"/>
            <a:ext cx="186297" cy="142351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48468B-2EE5-4204-B95C-EC557500081F}"/>
              </a:ext>
            </a:extLst>
          </p:cNvPr>
          <p:cNvSpPr txBox="1"/>
          <p:nvPr/>
        </p:nvSpPr>
        <p:spPr>
          <a:xfrm>
            <a:off x="8517750" y="5537877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</a:t>
            </a:r>
            <a:endParaRPr lang="en-NZ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A5154F-E3FC-4751-809B-EE24B74EC3B9}"/>
              </a:ext>
            </a:extLst>
          </p:cNvPr>
          <p:cNvSpPr txBox="1"/>
          <p:nvPr/>
        </p:nvSpPr>
        <p:spPr>
          <a:xfrm>
            <a:off x="10330457" y="5071582"/>
            <a:ext cx="17034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  <a:ea typeface="Cambria Math" panose="02040503050406030204" pitchFamily="18" charset="0"/>
              </a:rPr>
              <a:t>For a less steep line: 1 unit of “weight” change will lead to less than 1 unit of “size” change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3E28DBC-BCE0-4636-881D-F3DEFD7AE936}"/>
              </a:ext>
            </a:extLst>
          </p:cNvPr>
          <p:cNvSpPr txBox="1"/>
          <p:nvPr/>
        </p:nvSpPr>
        <p:spPr>
          <a:xfrm>
            <a:off x="5863269" y="458913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58334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6A3CE-E812-4236-BB27-A37617D8C7F4}"/>
                  </a:ext>
                </a:extLst>
              </p:cNvPr>
              <p:cNvSpPr txBox="1"/>
              <p:nvPr/>
            </p:nvSpPr>
            <p:spPr>
              <a:xfrm>
                <a:off x="5801161" y="1431272"/>
                <a:ext cx="62608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So what we do in practical is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try a bunch of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value,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then create corresponding fitted lines (regression equations)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then compare them (through cross validation)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get the best one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6A3CE-E812-4236-BB27-A37617D8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61" y="1431272"/>
                <a:ext cx="6260816" cy="1477328"/>
              </a:xfrm>
              <a:prstGeom prst="rect">
                <a:avLst/>
              </a:prstGeom>
              <a:blipFill>
                <a:blip r:embed="rId6"/>
                <a:stretch>
                  <a:fillRect l="-876" t="-2479" b="-57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62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C62F2-4834-4F19-8EB9-4FC0D790BAED}"/>
              </a:ext>
            </a:extLst>
          </p:cNvPr>
          <p:cNvSpPr txBox="1"/>
          <p:nvPr/>
        </p:nvSpPr>
        <p:spPr>
          <a:xfrm>
            <a:off x="440845" y="546841"/>
            <a:ext cx="5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Ridge regularization step-by-step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D3311-438C-4515-BFFE-290B1FD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45" y="999547"/>
            <a:ext cx="5104148" cy="24461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128D7-1EDC-46F8-AE41-2004811678C2}"/>
              </a:ext>
            </a:extLst>
          </p:cNvPr>
          <p:cNvSpPr txBox="1"/>
          <p:nvPr/>
        </p:nvSpPr>
        <p:spPr>
          <a:xfrm>
            <a:off x="139338" y="3738085"/>
            <a:ext cx="2220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the regression equation to calculate the size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/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=0.4+1.3×</m:t>
                      </m:r>
                      <m:r>
                        <a:rPr lang="en-NZ" sz="1400" b="0" i="1" u="sng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en-NZ" sz="1400" u="sng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90A843-7676-4BED-A668-396228DE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91" y="4661415"/>
                <a:ext cx="2051780" cy="215444"/>
              </a:xfrm>
              <a:prstGeom prst="rect">
                <a:avLst/>
              </a:prstGeom>
              <a:blipFill>
                <a:blip r:embed="rId3"/>
                <a:stretch>
                  <a:fillRect l="-1786" r="-2083" b="-3142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5E75427-FC01-4623-82FD-B8CAA84CDE17}"/>
              </a:ext>
            </a:extLst>
          </p:cNvPr>
          <p:cNvSpPr/>
          <p:nvPr/>
        </p:nvSpPr>
        <p:spPr>
          <a:xfrm>
            <a:off x="3099069" y="3300158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F7BAE-400E-4B93-98B7-BA725AE9A626}"/>
              </a:ext>
            </a:extLst>
          </p:cNvPr>
          <p:cNvSpPr txBox="1"/>
          <p:nvPr/>
        </p:nvSpPr>
        <p:spPr>
          <a:xfrm>
            <a:off x="2467697" y="4034398"/>
            <a:ext cx="148045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/>
              <a:t>Error = The sum of the squared residuals=0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2ABE1D-76B1-41E2-8A78-41B533CE4D79}"/>
              </a:ext>
            </a:extLst>
          </p:cNvPr>
          <p:cNvCxnSpPr/>
          <p:nvPr/>
        </p:nvCxnSpPr>
        <p:spPr>
          <a:xfrm flipV="1">
            <a:off x="827314" y="1245326"/>
            <a:ext cx="931817" cy="107115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430569-07F5-4F18-89F2-3B2BCFB176FE}"/>
              </a:ext>
            </a:extLst>
          </p:cNvPr>
          <p:cNvSpPr/>
          <p:nvPr/>
        </p:nvSpPr>
        <p:spPr>
          <a:xfrm>
            <a:off x="1288190" y="1941887"/>
            <a:ext cx="1193753" cy="1933427"/>
          </a:xfrm>
          <a:custGeom>
            <a:avLst/>
            <a:gdLst>
              <a:gd name="connsiteX0" fmla="*/ 1193753 w 1193753"/>
              <a:gd name="connsiteY0" fmla="*/ 1933427 h 1933427"/>
              <a:gd name="connsiteX1" fmla="*/ 444816 w 1193753"/>
              <a:gd name="connsiteY1" fmla="*/ 1619919 h 1933427"/>
              <a:gd name="connsiteX2" fmla="*/ 18096 w 1193753"/>
              <a:gd name="connsiteY2" fmla="*/ 862273 h 1933427"/>
              <a:gd name="connsiteX3" fmla="*/ 79056 w 1193753"/>
              <a:gd name="connsiteY3" fmla="*/ 122044 h 1933427"/>
              <a:gd name="connsiteX4" fmla="*/ 79056 w 1193753"/>
              <a:gd name="connsiteY4" fmla="*/ 8833 h 1933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3753" h="1933427" extrusionOk="0">
                <a:moveTo>
                  <a:pt x="1193753" y="1933427"/>
                </a:moveTo>
                <a:cubicBezTo>
                  <a:pt x="912053" y="1855813"/>
                  <a:pt x="624145" y="1816230"/>
                  <a:pt x="444816" y="1619919"/>
                </a:cubicBezTo>
                <a:cubicBezTo>
                  <a:pt x="291179" y="1466863"/>
                  <a:pt x="65581" y="1086345"/>
                  <a:pt x="18096" y="862273"/>
                </a:cubicBezTo>
                <a:cubicBezTo>
                  <a:pt x="-59771" y="609074"/>
                  <a:pt x="70697" y="249854"/>
                  <a:pt x="79056" y="122044"/>
                </a:cubicBezTo>
                <a:cubicBezTo>
                  <a:pt x="88355" y="-21383"/>
                  <a:pt x="85917" y="-8120"/>
                  <a:pt x="79056" y="8833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dashDot"/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1193753 w 1193753"/>
                      <a:gd name="connsiteY0" fmla="*/ 1933427 h 1933427"/>
                      <a:gd name="connsiteX1" fmla="*/ 444816 w 1193753"/>
                      <a:gd name="connsiteY1" fmla="*/ 1619919 h 1933427"/>
                      <a:gd name="connsiteX2" fmla="*/ 18096 w 1193753"/>
                      <a:gd name="connsiteY2" fmla="*/ 862273 h 1933427"/>
                      <a:gd name="connsiteX3" fmla="*/ 79056 w 1193753"/>
                      <a:gd name="connsiteY3" fmla="*/ 122044 h 1933427"/>
                      <a:gd name="connsiteX4" fmla="*/ 79056 w 1193753"/>
                      <a:gd name="connsiteY4" fmla="*/ 8833 h 193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3753" h="1933427">
                        <a:moveTo>
                          <a:pt x="1193753" y="1933427"/>
                        </a:moveTo>
                        <a:cubicBezTo>
                          <a:pt x="917256" y="1865936"/>
                          <a:pt x="640759" y="1798445"/>
                          <a:pt x="444816" y="1619919"/>
                        </a:cubicBezTo>
                        <a:cubicBezTo>
                          <a:pt x="248873" y="1441393"/>
                          <a:pt x="79056" y="1111919"/>
                          <a:pt x="18096" y="862273"/>
                        </a:cubicBezTo>
                        <a:cubicBezTo>
                          <a:pt x="-42864" y="612627"/>
                          <a:pt x="68896" y="264284"/>
                          <a:pt x="79056" y="122044"/>
                        </a:cubicBezTo>
                        <a:cubicBezTo>
                          <a:pt x="89216" y="-20196"/>
                          <a:pt x="84136" y="-5682"/>
                          <a:pt x="79056" y="883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5628-7303-4253-A074-754629587DA8}"/>
              </a:ext>
            </a:extLst>
          </p:cNvPr>
          <p:cNvSpPr txBox="1"/>
          <p:nvPr/>
        </p:nvSpPr>
        <p:spPr>
          <a:xfrm>
            <a:off x="544286" y="2875680"/>
            <a:ext cx="141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rgbClr val="FFFF00"/>
                </a:solidFill>
              </a:rPr>
              <a:t>The line overlap the data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/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NZ" dirty="0"/>
                  <a:t>Error =</a:t>
                </a:r>
                <a:r>
                  <a:rPr lang="en-NZ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NZ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NZ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1.0</m:t>
                    </m:r>
                    <m:r>
                      <a:rPr lang="en-NZ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1.3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NZ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=1.69</m:t>
                    </m:r>
                  </m:oMath>
                </a14:m>
                <a:r>
                  <a:rPr lang="en-NZ" dirty="0">
                    <a:solidFill>
                      <a:schemeClr val="tx1"/>
                    </a:solidFill>
                  </a:rPr>
                  <a:t> </a:t>
                </a:r>
                <a:endParaRPr lang="en-NZ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B54F63-BFF6-4EB0-A604-E043B52E3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280" y="4034398"/>
                <a:ext cx="1480457" cy="922497"/>
              </a:xfrm>
              <a:prstGeom prst="rect">
                <a:avLst/>
              </a:prstGeom>
              <a:blipFill>
                <a:blip r:embed="rId4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A4495DD5-FFF8-4AF0-A72D-368AE3378D81}"/>
              </a:ext>
            </a:extLst>
          </p:cNvPr>
          <p:cNvSpPr/>
          <p:nvPr/>
        </p:nvSpPr>
        <p:spPr>
          <a:xfrm>
            <a:off x="4771651" y="3342087"/>
            <a:ext cx="217714" cy="58347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/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Assuming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</m:t>
                    </m:r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AA63448-7AAE-4DFB-9DDF-398BAF32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64" y="5141914"/>
                <a:ext cx="1128943" cy="646331"/>
              </a:xfrm>
              <a:prstGeom prst="rect">
                <a:avLst/>
              </a:prstGeom>
              <a:blipFill>
                <a:blip r:embed="rId5"/>
                <a:stretch>
                  <a:fillRect l="-4865" t="-4673" r="-43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16C705-34E8-4719-B524-368BC7AC45E0}"/>
              </a:ext>
            </a:extLst>
          </p:cNvPr>
          <p:cNvSpPr/>
          <p:nvPr/>
        </p:nvSpPr>
        <p:spPr>
          <a:xfrm rot="17118892">
            <a:off x="4188821" y="4851466"/>
            <a:ext cx="382646" cy="210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6A3CE-E812-4236-BB27-A37617D8C7F4}"/>
                  </a:ext>
                </a:extLst>
              </p:cNvPr>
              <p:cNvSpPr txBox="1"/>
              <p:nvPr/>
            </p:nvSpPr>
            <p:spPr>
              <a:xfrm>
                <a:off x="5801161" y="1431272"/>
                <a:ext cx="626081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So what we do in practical is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We try a bunch of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value,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then create corresponding fitted lines (regression equations)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then compare them (through cross validation)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Z" dirty="0">
                    <a:solidFill>
                      <a:schemeClr val="bg1"/>
                    </a:solidFill>
                  </a:rPr>
                  <a:t>get the best one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6A3CE-E812-4236-BB27-A37617D8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161" y="1431272"/>
                <a:ext cx="6260816" cy="1477328"/>
              </a:xfrm>
              <a:prstGeom prst="rect">
                <a:avLst/>
              </a:prstGeom>
              <a:blipFill>
                <a:blip r:embed="rId6"/>
                <a:stretch>
                  <a:fillRect l="-876" t="-2479" b="-578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18AE33-7311-42DC-B2B9-4BDAC7D96FEC}"/>
              </a:ext>
            </a:extLst>
          </p:cNvPr>
          <p:cNvSpPr txBox="1"/>
          <p:nvPr/>
        </p:nvSpPr>
        <p:spPr>
          <a:xfrm>
            <a:off x="5865077" y="3508857"/>
            <a:ext cx="510414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Regularization uses a new error to make the prediction being less dependant on the dependants (“shrinking dependants”), and therefore reducing the impact of “overfitting”</a:t>
            </a:r>
          </a:p>
        </p:txBody>
      </p:sp>
    </p:spTree>
    <p:extLst>
      <p:ext uri="{BB962C8B-B14F-4D97-AF65-F5344CB8AC3E}">
        <p14:creationId xmlns:p14="http://schemas.microsoft.com/office/powerpoint/2010/main" val="4083994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27024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2E6B-8099-411C-B9FD-9DA1E2713FA4}"/>
              </a:ext>
            </a:extLst>
          </p:cNvPr>
          <p:cNvSpPr txBox="1"/>
          <p:nvPr/>
        </p:nvSpPr>
        <p:spPr>
          <a:xfrm>
            <a:off x="520577" y="4321816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</a:t>
            </a:r>
            <a:r>
              <a:rPr lang="en-NZ" b="1" u="sng" dirty="0">
                <a:solidFill>
                  <a:srgbClr val="00B050"/>
                </a:solidFill>
              </a:rPr>
              <a:t>Linear regression </a:t>
            </a:r>
            <a:r>
              <a:rPr lang="en-NZ" dirty="0">
                <a:solidFill>
                  <a:schemeClr val="bg1"/>
                </a:solidFill>
              </a:rPr>
              <a:t>to model the relationship between weight and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4E8DC-D6F1-4771-8581-6E698FE70B3F}"/>
              </a:ext>
            </a:extLst>
          </p:cNvPr>
          <p:cNvCxnSpPr/>
          <p:nvPr/>
        </p:nvCxnSpPr>
        <p:spPr>
          <a:xfrm flipV="1">
            <a:off x="974803" y="1761740"/>
            <a:ext cx="1973766" cy="1589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5216F-200B-49B4-A6AA-8CC6D600C6BC}"/>
              </a:ext>
            </a:extLst>
          </p:cNvPr>
          <p:cNvCxnSpPr>
            <a:stCxn id="17" idx="4"/>
          </p:cNvCxnSpPr>
          <p:nvPr/>
        </p:nvCxnSpPr>
        <p:spPr>
          <a:xfrm>
            <a:off x="2391008" y="1862101"/>
            <a:ext cx="0" cy="342744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B96331-F97A-4F20-814C-C1BE8D58A8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1369" y="2107730"/>
            <a:ext cx="0" cy="22649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C767E-37F4-4D0D-9451-B8FB3AD67E96}"/>
              </a:ext>
            </a:extLst>
          </p:cNvPr>
          <p:cNvCxnSpPr>
            <a:cxnSpLocks/>
          </p:cNvCxnSpPr>
          <p:nvPr/>
        </p:nvCxnSpPr>
        <p:spPr>
          <a:xfrm>
            <a:off x="1975626" y="2405567"/>
            <a:ext cx="0" cy="15069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DFC30-48FD-4436-80CB-005AE9DBE934}"/>
              </a:ext>
            </a:extLst>
          </p:cNvPr>
          <p:cNvCxnSpPr>
            <a:cxnSpLocks/>
          </p:cNvCxnSpPr>
          <p:nvPr/>
        </p:nvCxnSpPr>
        <p:spPr>
          <a:xfrm>
            <a:off x="1919895" y="2621280"/>
            <a:ext cx="0" cy="3148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B5739D-A94C-44DE-BE14-B574B7852A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47543" y="3146462"/>
            <a:ext cx="0" cy="5706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1E569D-64ED-4760-BE03-629AF89556C3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064770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2FCC-C78C-4CFF-B998-BB50CA9499DF}"/>
              </a:ext>
            </a:extLst>
          </p:cNvPr>
          <p:cNvSpPr txBox="1"/>
          <p:nvPr/>
        </p:nvSpPr>
        <p:spPr>
          <a:xfrm>
            <a:off x="842290" y="128195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Ridge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/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21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2FCC-C78C-4CFF-B998-BB50CA9499DF}"/>
              </a:ext>
            </a:extLst>
          </p:cNvPr>
          <p:cNvSpPr txBox="1"/>
          <p:nvPr/>
        </p:nvSpPr>
        <p:spPr>
          <a:xfrm>
            <a:off x="842290" y="128195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Ridge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/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A31D0-8DAA-41B3-B535-5A97BBA19ED9}"/>
              </a:ext>
            </a:extLst>
          </p:cNvPr>
          <p:cNvSpPr txBox="1"/>
          <p:nvPr/>
        </p:nvSpPr>
        <p:spPr>
          <a:xfrm>
            <a:off x="842290" y="2038546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Lasso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/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𝑠𝑙𝑜𝑝𝑒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679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2FCC-C78C-4CFF-B998-BB50CA9499DF}"/>
              </a:ext>
            </a:extLst>
          </p:cNvPr>
          <p:cNvSpPr txBox="1"/>
          <p:nvPr/>
        </p:nvSpPr>
        <p:spPr>
          <a:xfrm>
            <a:off x="842290" y="128195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Ridge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/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A31D0-8DAA-41B3-B535-5A97BBA19ED9}"/>
              </a:ext>
            </a:extLst>
          </p:cNvPr>
          <p:cNvSpPr txBox="1"/>
          <p:nvPr/>
        </p:nvSpPr>
        <p:spPr>
          <a:xfrm>
            <a:off x="842290" y="2038546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Lasso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/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𝑠𝑙𝑜𝑝𝑒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CB4449-392C-4BC9-9C32-14F50E05183F}"/>
              </a:ext>
            </a:extLst>
          </p:cNvPr>
          <p:cNvSpPr txBox="1"/>
          <p:nvPr/>
        </p:nvSpPr>
        <p:spPr>
          <a:xfrm>
            <a:off x="440845" y="3059668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big difference here is that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BE677-43C5-4A1C-884E-F564519FA57B}"/>
              </a:ext>
            </a:extLst>
          </p:cNvPr>
          <p:cNvCxnSpPr>
            <a:cxnSpLocks/>
          </p:cNvCxnSpPr>
          <p:nvPr/>
        </p:nvCxnSpPr>
        <p:spPr>
          <a:xfrm flipV="1">
            <a:off x="842290" y="4033923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A9D8A-31B8-4505-A9A8-D979431955CA}"/>
              </a:ext>
            </a:extLst>
          </p:cNvPr>
          <p:cNvCxnSpPr>
            <a:cxnSpLocks/>
          </p:cNvCxnSpPr>
          <p:nvPr/>
        </p:nvCxnSpPr>
        <p:spPr>
          <a:xfrm>
            <a:off x="842290" y="5974235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80EEE-214E-4C10-B2D9-AA0C04488A73}"/>
              </a:ext>
            </a:extLst>
          </p:cNvPr>
          <p:cNvSpPr txBox="1"/>
          <p:nvPr/>
        </p:nvSpPr>
        <p:spPr>
          <a:xfrm>
            <a:off x="1614512" y="59965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0F515-F48B-4F1F-B936-D169DD0BC7D2}"/>
              </a:ext>
            </a:extLst>
          </p:cNvPr>
          <p:cNvSpPr txBox="1"/>
          <p:nvPr/>
        </p:nvSpPr>
        <p:spPr>
          <a:xfrm>
            <a:off x="183439" y="4819413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F9CB4-9656-4A20-B22C-CC71F7D57BB4}"/>
              </a:ext>
            </a:extLst>
          </p:cNvPr>
          <p:cNvSpPr/>
          <p:nvPr/>
        </p:nvSpPr>
        <p:spPr>
          <a:xfrm>
            <a:off x="1435793" y="491468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115D6-FE12-4ADC-AB32-C0EA31867E16}"/>
              </a:ext>
            </a:extLst>
          </p:cNvPr>
          <p:cNvSpPr/>
          <p:nvPr/>
        </p:nvSpPr>
        <p:spPr>
          <a:xfrm>
            <a:off x="2099920" y="490733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35FB6-9766-4E2D-B3F7-6DEA83574D25}"/>
              </a:ext>
            </a:extLst>
          </p:cNvPr>
          <p:cNvSpPr txBox="1"/>
          <p:nvPr/>
        </p:nvSpPr>
        <p:spPr>
          <a:xfrm>
            <a:off x="637126" y="3508099"/>
            <a:ext cx="240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Ridge regularization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1F9715-4077-4263-B6A4-84DF2B4E8C56}"/>
              </a:ext>
            </a:extLst>
          </p:cNvPr>
          <p:cNvCxnSpPr>
            <a:cxnSpLocks/>
          </p:cNvCxnSpPr>
          <p:nvPr/>
        </p:nvCxnSpPr>
        <p:spPr>
          <a:xfrm flipV="1">
            <a:off x="910555" y="4914689"/>
            <a:ext cx="1936377" cy="1003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F54351-FCC0-4D12-BE68-98528A805E94}"/>
              </a:ext>
            </a:extLst>
          </p:cNvPr>
          <p:cNvSpPr txBox="1"/>
          <p:nvPr/>
        </p:nvSpPr>
        <p:spPr>
          <a:xfrm>
            <a:off x="2153180" y="5141276"/>
            <a:ext cx="251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weight is totally irrelevant to size, then the fitted line is very close to flat (but not completely flat) </a:t>
            </a:r>
          </a:p>
        </p:txBody>
      </p:sp>
    </p:spTree>
    <p:extLst>
      <p:ext uri="{BB962C8B-B14F-4D97-AF65-F5344CB8AC3E}">
        <p14:creationId xmlns:p14="http://schemas.microsoft.com/office/powerpoint/2010/main" val="2041281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2FCC-C78C-4CFF-B998-BB50CA9499DF}"/>
              </a:ext>
            </a:extLst>
          </p:cNvPr>
          <p:cNvSpPr txBox="1"/>
          <p:nvPr/>
        </p:nvSpPr>
        <p:spPr>
          <a:xfrm>
            <a:off x="842290" y="128195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Ridge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/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A31D0-8DAA-41B3-B535-5A97BBA19ED9}"/>
              </a:ext>
            </a:extLst>
          </p:cNvPr>
          <p:cNvSpPr txBox="1"/>
          <p:nvPr/>
        </p:nvSpPr>
        <p:spPr>
          <a:xfrm>
            <a:off x="842290" y="2038546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Lasso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/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𝑠𝑙𝑜𝑝𝑒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CB4449-392C-4BC9-9C32-14F50E05183F}"/>
              </a:ext>
            </a:extLst>
          </p:cNvPr>
          <p:cNvSpPr txBox="1"/>
          <p:nvPr/>
        </p:nvSpPr>
        <p:spPr>
          <a:xfrm>
            <a:off x="440845" y="3059668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big difference here is that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BE677-43C5-4A1C-884E-F564519FA57B}"/>
              </a:ext>
            </a:extLst>
          </p:cNvPr>
          <p:cNvCxnSpPr>
            <a:cxnSpLocks/>
          </p:cNvCxnSpPr>
          <p:nvPr/>
        </p:nvCxnSpPr>
        <p:spPr>
          <a:xfrm flipV="1">
            <a:off x="842290" y="4033923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A9D8A-31B8-4505-A9A8-D979431955CA}"/>
              </a:ext>
            </a:extLst>
          </p:cNvPr>
          <p:cNvCxnSpPr>
            <a:cxnSpLocks/>
          </p:cNvCxnSpPr>
          <p:nvPr/>
        </p:nvCxnSpPr>
        <p:spPr>
          <a:xfrm>
            <a:off x="842290" y="5974235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80EEE-214E-4C10-B2D9-AA0C04488A73}"/>
              </a:ext>
            </a:extLst>
          </p:cNvPr>
          <p:cNvSpPr txBox="1"/>
          <p:nvPr/>
        </p:nvSpPr>
        <p:spPr>
          <a:xfrm>
            <a:off x="1614512" y="59965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0F515-F48B-4F1F-B936-D169DD0BC7D2}"/>
              </a:ext>
            </a:extLst>
          </p:cNvPr>
          <p:cNvSpPr txBox="1"/>
          <p:nvPr/>
        </p:nvSpPr>
        <p:spPr>
          <a:xfrm>
            <a:off x="183439" y="4819413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F9CB4-9656-4A20-B22C-CC71F7D57BB4}"/>
              </a:ext>
            </a:extLst>
          </p:cNvPr>
          <p:cNvSpPr/>
          <p:nvPr/>
        </p:nvSpPr>
        <p:spPr>
          <a:xfrm>
            <a:off x="1435793" y="491468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115D6-FE12-4ADC-AB32-C0EA31867E16}"/>
              </a:ext>
            </a:extLst>
          </p:cNvPr>
          <p:cNvSpPr/>
          <p:nvPr/>
        </p:nvSpPr>
        <p:spPr>
          <a:xfrm>
            <a:off x="2099920" y="490733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35FB6-9766-4E2D-B3F7-6DEA83574D25}"/>
              </a:ext>
            </a:extLst>
          </p:cNvPr>
          <p:cNvSpPr txBox="1"/>
          <p:nvPr/>
        </p:nvSpPr>
        <p:spPr>
          <a:xfrm>
            <a:off x="637126" y="3508099"/>
            <a:ext cx="240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Ridge regularization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1F9715-4077-4263-B6A4-84DF2B4E8C56}"/>
              </a:ext>
            </a:extLst>
          </p:cNvPr>
          <p:cNvCxnSpPr>
            <a:cxnSpLocks/>
          </p:cNvCxnSpPr>
          <p:nvPr/>
        </p:nvCxnSpPr>
        <p:spPr>
          <a:xfrm flipV="1">
            <a:off x="910555" y="4914689"/>
            <a:ext cx="1936377" cy="1003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F54351-FCC0-4D12-BE68-98528A805E94}"/>
              </a:ext>
            </a:extLst>
          </p:cNvPr>
          <p:cNvSpPr txBox="1"/>
          <p:nvPr/>
        </p:nvSpPr>
        <p:spPr>
          <a:xfrm>
            <a:off x="2153180" y="5141276"/>
            <a:ext cx="251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weight is totally irrelevant to size, then the fitted line is very close to flat (but not completely flat)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0F4B03-483D-430B-8E93-EE1552707F42}"/>
              </a:ext>
            </a:extLst>
          </p:cNvPr>
          <p:cNvCxnSpPr>
            <a:cxnSpLocks/>
          </p:cNvCxnSpPr>
          <p:nvPr/>
        </p:nvCxnSpPr>
        <p:spPr>
          <a:xfrm flipV="1">
            <a:off x="5022348" y="4105641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3FB30-09A3-484A-B0E8-80AEF96AECA4}"/>
              </a:ext>
            </a:extLst>
          </p:cNvPr>
          <p:cNvCxnSpPr>
            <a:cxnSpLocks/>
          </p:cNvCxnSpPr>
          <p:nvPr/>
        </p:nvCxnSpPr>
        <p:spPr>
          <a:xfrm>
            <a:off x="5022348" y="6045953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D2A4CF-E517-4826-A2B1-70084E3623D8}"/>
              </a:ext>
            </a:extLst>
          </p:cNvPr>
          <p:cNvSpPr txBox="1"/>
          <p:nvPr/>
        </p:nvSpPr>
        <p:spPr>
          <a:xfrm>
            <a:off x="5794570" y="6068256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DFD4A2-9FAA-4387-B0DD-39A06247EADF}"/>
              </a:ext>
            </a:extLst>
          </p:cNvPr>
          <p:cNvSpPr txBox="1"/>
          <p:nvPr/>
        </p:nvSpPr>
        <p:spPr>
          <a:xfrm>
            <a:off x="4363497" y="4891131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766EFB-8784-43EC-8D94-E6B1EE573C25}"/>
              </a:ext>
            </a:extLst>
          </p:cNvPr>
          <p:cNvSpPr/>
          <p:nvPr/>
        </p:nvSpPr>
        <p:spPr>
          <a:xfrm>
            <a:off x="5615851" y="498640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E86E8D-3F08-4926-8B05-0CF96909941A}"/>
              </a:ext>
            </a:extLst>
          </p:cNvPr>
          <p:cNvSpPr/>
          <p:nvPr/>
        </p:nvSpPr>
        <p:spPr>
          <a:xfrm>
            <a:off x="6279978" y="4979048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F1ACA-3B67-4EBC-AF5F-CB2AFF10818F}"/>
              </a:ext>
            </a:extLst>
          </p:cNvPr>
          <p:cNvSpPr txBox="1"/>
          <p:nvPr/>
        </p:nvSpPr>
        <p:spPr>
          <a:xfrm>
            <a:off x="4817184" y="3579817"/>
            <a:ext cx="23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Lasso regularization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DE15C7-3832-47A6-A89C-C6CEDF5923D7}"/>
              </a:ext>
            </a:extLst>
          </p:cNvPr>
          <p:cNvCxnSpPr>
            <a:cxnSpLocks/>
          </p:cNvCxnSpPr>
          <p:nvPr/>
        </p:nvCxnSpPr>
        <p:spPr>
          <a:xfrm>
            <a:off x="5090613" y="5086768"/>
            <a:ext cx="193637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297506-5C55-4A68-9125-ABEBC70B6122}"/>
              </a:ext>
            </a:extLst>
          </p:cNvPr>
          <p:cNvSpPr txBox="1"/>
          <p:nvPr/>
        </p:nvSpPr>
        <p:spPr>
          <a:xfrm>
            <a:off x="6333238" y="5212994"/>
            <a:ext cx="2511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weight is totally irrelevant to size, then the fitted line is completely flat</a:t>
            </a:r>
          </a:p>
        </p:txBody>
      </p:sp>
    </p:spTree>
    <p:extLst>
      <p:ext uri="{BB962C8B-B14F-4D97-AF65-F5344CB8AC3E}">
        <p14:creationId xmlns:p14="http://schemas.microsoft.com/office/powerpoint/2010/main" val="3245663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6A3CE-E812-4236-BB27-A37617D8C7F4}"/>
              </a:ext>
            </a:extLst>
          </p:cNvPr>
          <p:cNvSpPr txBox="1"/>
          <p:nvPr/>
        </p:nvSpPr>
        <p:spPr>
          <a:xfrm>
            <a:off x="583702" y="570660"/>
            <a:ext cx="6345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There are other regularization approach, e.g., Lasso regularization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482FCC-C78C-4CFF-B998-BB50CA9499DF}"/>
              </a:ext>
            </a:extLst>
          </p:cNvPr>
          <p:cNvSpPr txBox="1"/>
          <p:nvPr/>
        </p:nvSpPr>
        <p:spPr>
          <a:xfrm>
            <a:off x="842290" y="1281952"/>
            <a:ext cx="389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Ridge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/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𝑠𝑙𝑜𝑝𝑒</m:t>
                        </m:r>
                      </m:e>
                      <m:sup>
                        <m:r>
                          <a:rPr lang="en-NZ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0B0F28-5017-4ACD-B8A2-188DD8BD8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1660249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A31D0-8DAA-41B3-B535-5A97BBA19ED9}"/>
              </a:ext>
            </a:extLst>
          </p:cNvPr>
          <p:cNvSpPr txBox="1"/>
          <p:nvPr/>
        </p:nvSpPr>
        <p:spPr>
          <a:xfrm>
            <a:off x="842290" y="2038546"/>
            <a:ext cx="388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Lasso regularization, the error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/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NZ" dirty="0">
                    <a:solidFill>
                      <a:srgbClr val="FFFF00"/>
                    </a:solidFill>
                  </a:rPr>
                  <a:t>“the sum of the squared residuals” + </a:t>
                </a:r>
                <a14:m>
                  <m:oMath xmlns:m="http://schemas.openxmlformats.org/officeDocument/2006/math"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NZ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×|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𝑠𝑙𝑜𝑝𝑒</m:t>
                    </m:r>
                    <m:r>
                      <a:rPr lang="en-NZ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NZ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E189E5-FB35-47F5-A9B5-2A7BCE0F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4" y="2416843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CB4449-392C-4BC9-9C32-14F50E05183F}"/>
              </a:ext>
            </a:extLst>
          </p:cNvPr>
          <p:cNvSpPr txBox="1"/>
          <p:nvPr/>
        </p:nvSpPr>
        <p:spPr>
          <a:xfrm>
            <a:off x="440845" y="3059668"/>
            <a:ext cx="298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big difference here is that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5BE677-43C5-4A1C-884E-F564519FA57B}"/>
              </a:ext>
            </a:extLst>
          </p:cNvPr>
          <p:cNvCxnSpPr>
            <a:cxnSpLocks/>
          </p:cNvCxnSpPr>
          <p:nvPr/>
        </p:nvCxnSpPr>
        <p:spPr>
          <a:xfrm flipV="1">
            <a:off x="842290" y="4033923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9A9D8A-31B8-4505-A9A8-D979431955CA}"/>
              </a:ext>
            </a:extLst>
          </p:cNvPr>
          <p:cNvCxnSpPr>
            <a:cxnSpLocks/>
          </p:cNvCxnSpPr>
          <p:nvPr/>
        </p:nvCxnSpPr>
        <p:spPr>
          <a:xfrm>
            <a:off x="842290" y="5974235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B80EEE-214E-4C10-B2D9-AA0C04488A73}"/>
              </a:ext>
            </a:extLst>
          </p:cNvPr>
          <p:cNvSpPr txBox="1"/>
          <p:nvPr/>
        </p:nvSpPr>
        <p:spPr>
          <a:xfrm>
            <a:off x="1614512" y="5996538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0F515-F48B-4F1F-B936-D169DD0BC7D2}"/>
              </a:ext>
            </a:extLst>
          </p:cNvPr>
          <p:cNvSpPr txBox="1"/>
          <p:nvPr/>
        </p:nvSpPr>
        <p:spPr>
          <a:xfrm>
            <a:off x="183439" y="4819413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F9CB4-9656-4A20-B22C-CC71F7D57BB4}"/>
              </a:ext>
            </a:extLst>
          </p:cNvPr>
          <p:cNvSpPr/>
          <p:nvPr/>
        </p:nvSpPr>
        <p:spPr>
          <a:xfrm>
            <a:off x="1435793" y="491468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B115D6-FE12-4ADC-AB32-C0EA31867E16}"/>
              </a:ext>
            </a:extLst>
          </p:cNvPr>
          <p:cNvSpPr/>
          <p:nvPr/>
        </p:nvSpPr>
        <p:spPr>
          <a:xfrm>
            <a:off x="2099920" y="490733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235FB6-9766-4E2D-B3F7-6DEA83574D25}"/>
              </a:ext>
            </a:extLst>
          </p:cNvPr>
          <p:cNvSpPr txBox="1"/>
          <p:nvPr/>
        </p:nvSpPr>
        <p:spPr>
          <a:xfrm>
            <a:off x="637126" y="3508099"/>
            <a:ext cx="240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Ridge regularization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1F9715-4077-4263-B6A4-84DF2B4E8C56}"/>
              </a:ext>
            </a:extLst>
          </p:cNvPr>
          <p:cNvCxnSpPr>
            <a:cxnSpLocks/>
          </p:cNvCxnSpPr>
          <p:nvPr/>
        </p:nvCxnSpPr>
        <p:spPr>
          <a:xfrm flipV="1">
            <a:off x="910555" y="4914689"/>
            <a:ext cx="1936377" cy="10036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F54351-FCC0-4D12-BE68-98528A805E94}"/>
              </a:ext>
            </a:extLst>
          </p:cNvPr>
          <p:cNvSpPr txBox="1"/>
          <p:nvPr/>
        </p:nvSpPr>
        <p:spPr>
          <a:xfrm>
            <a:off x="2153180" y="5141276"/>
            <a:ext cx="2511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weight is totally irrelevant to size, then the fitted line is very close to flat (but not completely flat)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0F4B03-483D-430B-8E93-EE1552707F42}"/>
              </a:ext>
            </a:extLst>
          </p:cNvPr>
          <p:cNvCxnSpPr>
            <a:cxnSpLocks/>
          </p:cNvCxnSpPr>
          <p:nvPr/>
        </p:nvCxnSpPr>
        <p:spPr>
          <a:xfrm flipV="1">
            <a:off x="5022348" y="4105641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23FB30-09A3-484A-B0E8-80AEF96AECA4}"/>
              </a:ext>
            </a:extLst>
          </p:cNvPr>
          <p:cNvCxnSpPr>
            <a:cxnSpLocks/>
          </p:cNvCxnSpPr>
          <p:nvPr/>
        </p:nvCxnSpPr>
        <p:spPr>
          <a:xfrm>
            <a:off x="5022348" y="6045953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D2A4CF-E517-4826-A2B1-70084E3623D8}"/>
              </a:ext>
            </a:extLst>
          </p:cNvPr>
          <p:cNvSpPr txBox="1"/>
          <p:nvPr/>
        </p:nvSpPr>
        <p:spPr>
          <a:xfrm>
            <a:off x="5794570" y="6068256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DFD4A2-9FAA-4387-B0DD-39A06247EADF}"/>
              </a:ext>
            </a:extLst>
          </p:cNvPr>
          <p:cNvSpPr txBox="1"/>
          <p:nvPr/>
        </p:nvSpPr>
        <p:spPr>
          <a:xfrm>
            <a:off x="4363497" y="4891131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766EFB-8784-43EC-8D94-E6B1EE573C25}"/>
              </a:ext>
            </a:extLst>
          </p:cNvPr>
          <p:cNvSpPr/>
          <p:nvPr/>
        </p:nvSpPr>
        <p:spPr>
          <a:xfrm>
            <a:off x="5615851" y="4986407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E86E8D-3F08-4926-8B05-0CF96909941A}"/>
              </a:ext>
            </a:extLst>
          </p:cNvPr>
          <p:cNvSpPr/>
          <p:nvPr/>
        </p:nvSpPr>
        <p:spPr>
          <a:xfrm>
            <a:off x="6279978" y="4979048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DF1ACA-3B67-4EBC-AF5F-CB2AFF10818F}"/>
              </a:ext>
            </a:extLst>
          </p:cNvPr>
          <p:cNvSpPr txBox="1"/>
          <p:nvPr/>
        </p:nvSpPr>
        <p:spPr>
          <a:xfrm>
            <a:off x="4817184" y="3579817"/>
            <a:ext cx="23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Lasso regularization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DE15C7-3832-47A6-A89C-C6CEDF5923D7}"/>
              </a:ext>
            </a:extLst>
          </p:cNvPr>
          <p:cNvCxnSpPr>
            <a:cxnSpLocks/>
          </p:cNvCxnSpPr>
          <p:nvPr/>
        </p:nvCxnSpPr>
        <p:spPr>
          <a:xfrm>
            <a:off x="5090613" y="5086768"/>
            <a:ext cx="193637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7297506-5C55-4A68-9125-ABEBC70B6122}"/>
              </a:ext>
            </a:extLst>
          </p:cNvPr>
          <p:cNvSpPr txBox="1"/>
          <p:nvPr/>
        </p:nvSpPr>
        <p:spPr>
          <a:xfrm>
            <a:off x="6333238" y="5212994"/>
            <a:ext cx="2511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If weight is totally irrelevant to size, then the fitted line is completely flat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BE4B6A-E72C-4ECD-9949-6BCDBD8104D1}"/>
              </a:ext>
            </a:extLst>
          </p:cNvPr>
          <p:cNvSpPr txBox="1"/>
          <p:nvPr/>
        </p:nvSpPr>
        <p:spPr>
          <a:xfrm>
            <a:off x="9015166" y="4033923"/>
            <a:ext cx="2841812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means that Lasso regularization is better at removing irrelevant dependants than Ridge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54315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2E6B-8099-411C-B9FD-9DA1E2713FA4}"/>
              </a:ext>
            </a:extLst>
          </p:cNvPr>
          <p:cNvSpPr txBox="1"/>
          <p:nvPr/>
        </p:nvSpPr>
        <p:spPr>
          <a:xfrm>
            <a:off x="520577" y="4321816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</a:t>
            </a:r>
            <a:r>
              <a:rPr lang="en-NZ" b="1" u="sng" dirty="0">
                <a:solidFill>
                  <a:srgbClr val="00B050"/>
                </a:solidFill>
              </a:rPr>
              <a:t>Linear regression </a:t>
            </a:r>
            <a:r>
              <a:rPr lang="en-NZ" dirty="0">
                <a:solidFill>
                  <a:schemeClr val="bg1"/>
                </a:solidFill>
              </a:rPr>
              <a:t>to model the relationship between weight and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4E8DC-D6F1-4771-8581-6E698FE70B3F}"/>
              </a:ext>
            </a:extLst>
          </p:cNvPr>
          <p:cNvCxnSpPr/>
          <p:nvPr/>
        </p:nvCxnSpPr>
        <p:spPr>
          <a:xfrm flipV="1">
            <a:off x="974803" y="1761740"/>
            <a:ext cx="1973766" cy="1589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5216F-200B-49B4-A6AA-8CC6D600C6BC}"/>
              </a:ext>
            </a:extLst>
          </p:cNvPr>
          <p:cNvCxnSpPr>
            <a:stCxn id="17" idx="4"/>
          </p:cNvCxnSpPr>
          <p:nvPr/>
        </p:nvCxnSpPr>
        <p:spPr>
          <a:xfrm>
            <a:off x="2391008" y="1862101"/>
            <a:ext cx="0" cy="342744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B96331-F97A-4F20-814C-C1BE8D58A8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1369" y="2107730"/>
            <a:ext cx="0" cy="22649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C767E-37F4-4D0D-9451-B8FB3AD67E96}"/>
              </a:ext>
            </a:extLst>
          </p:cNvPr>
          <p:cNvCxnSpPr>
            <a:cxnSpLocks/>
          </p:cNvCxnSpPr>
          <p:nvPr/>
        </p:nvCxnSpPr>
        <p:spPr>
          <a:xfrm>
            <a:off x="1975626" y="2405567"/>
            <a:ext cx="0" cy="15069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DFC30-48FD-4436-80CB-005AE9DBE934}"/>
              </a:ext>
            </a:extLst>
          </p:cNvPr>
          <p:cNvCxnSpPr>
            <a:cxnSpLocks/>
          </p:cNvCxnSpPr>
          <p:nvPr/>
        </p:nvCxnSpPr>
        <p:spPr>
          <a:xfrm>
            <a:off x="1919895" y="2621280"/>
            <a:ext cx="0" cy="3148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B5739D-A94C-44DE-BE14-B574B7852A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47543" y="3146462"/>
            <a:ext cx="0" cy="5706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7D2B42-FC2C-46DE-95E3-10E119CC85F3}"/>
              </a:ext>
            </a:extLst>
          </p:cNvPr>
          <p:cNvSpPr txBox="1"/>
          <p:nvPr/>
        </p:nvSpPr>
        <p:spPr>
          <a:xfrm>
            <a:off x="3263590" y="1697950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we find the line that results in the </a:t>
            </a:r>
            <a:r>
              <a:rPr lang="en-NZ" dirty="0">
                <a:solidFill>
                  <a:srgbClr val="00B0F0"/>
                </a:solidFill>
              </a:rPr>
              <a:t>minimum sum of squared residuals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9D1DC7E-0EA5-4227-A676-FDB628993FB0}"/>
              </a:ext>
            </a:extLst>
          </p:cNvPr>
          <p:cNvSpPr/>
          <p:nvPr/>
        </p:nvSpPr>
        <p:spPr>
          <a:xfrm>
            <a:off x="2520176" y="1883458"/>
            <a:ext cx="802887" cy="101459"/>
          </a:xfrm>
          <a:custGeom>
            <a:avLst/>
            <a:gdLst>
              <a:gd name="connsiteX0" fmla="*/ 802887 w 802887"/>
              <a:gd name="connsiteY0" fmla="*/ 101459 h 101459"/>
              <a:gd name="connsiteX1" fmla="*/ 490653 w 802887"/>
              <a:gd name="connsiteY1" fmla="*/ 1098 h 101459"/>
              <a:gd name="connsiteX2" fmla="*/ 0 w 802887"/>
              <a:gd name="connsiteY2" fmla="*/ 56854 h 10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887" h="101459">
                <a:moveTo>
                  <a:pt x="802887" y="101459"/>
                </a:moveTo>
                <a:cubicBezTo>
                  <a:pt x="713677" y="54995"/>
                  <a:pt x="624467" y="8532"/>
                  <a:pt x="490653" y="1098"/>
                </a:cubicBezTo>
                <a:cubicBezTo>
                  <a:pt x="356839" y="-6336"/>
                  <a:pt x="178419" y="25259"/>
                  <a:pt x="0" y="5685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BA869-E6AC-4984-9C79-A08EADC1B06A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339871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2E6B-8099-411C-B9FD-9DA1E2713FA4}"/>
              </a:ext>
            </a:extLst>
          </p:cNvPr>
          <p:cNvSpPr txBox="1"/>
          <p:nvPr/>
        </p:nvSpPr>
        <p:spPr>
          <a:xfrm>
            <a:off x="520577" y="4321816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</a:t>
            </a:r>
            <a:r>
              <a:rPr lang="en-NZ" b="1" u="sng" dirty="0">
                <a:solidFill>
                  <a:srgbClr val="00B050"/>
                </a:solidFill>
              </a:rPr>
              <a:t>Linear regression </a:t>
            </a:r>
            <a:r>
              <a:rPr lang="en-NZ" dirty="0">
                <a:solidFill>
                  <a:schemeClr val="bg1"/>
                </a:solidFill>
              </a:rPr>
              <a:t>to model the relationship between weight and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4E8DC-D6F1-4771-8581-6E698FE70B3F}"/>
              </a:ext>
            </a:extLst>
          </p:cNvPr>
          <p:cNvCxnSpPr/>
          <p:nvPr/>
        </p:nvCxnSpPr>
        <p:spPr>
          <a:xfrm flipV="1">
            <a:off x="974803" y="1761740"/>
            <a:ext cx="1973766" cy="1589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5216F-200B-49B4-A6AA-8CC6D600C6BC}"/>
              </a:ext>
            </a:extLst>
          </p:cNvPr>
          <p:cNvCxnSpPr>
            <a:stCxn id="17" idx="4"/>
          </p:cNvCxnSpPr>
          <p:nvPr/>
        </p:nvCxnSpPr>
        <p:spPr>
          <a:xfrm>
            <a:off x="2391008" y="1862101"/>
            <a:ext cx="0" cy="342744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B96331-F97A-4F20-814C-C1BE8D58A8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1369" y="2107730"/>
            <a:ext cx="0" cy="22649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C767E-37F4-4D0D-9451-B8FB3AD67E96}"/>
              </a:ext>
            </a:extLst>
          </p:cNvPr>
          <p:cNvCxnSpPr>
            <a:cxnSpLocks/>
          </p:cNvCxnSpPr>
          <p:nvPr/>
        </p:nvCxnSpPr>
        <p:spPr>
          <a:xfrm>
            <a:off x="1975626" y="2405567"/>
            <a:ext cx="0" cy="15069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DFC30-48FD-4436-80CB-005AE9DBE934}"/>
              </a:ext>
            </a:extLst>
          </p:cNvPr>
          <p:cNvCxnSpPr>
            <a:cxnSpLocks/>
          </p:cNvCxnSpPr>
          <p:nvPr/>
        </p:nvCxnSpPr>
        <p:spPr>
          <a:xfrm>
            <a:off x="1919895" y="2621280"/>
            <a:ext cx="0" cy="3148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B5739D-A94C-44DE-BE14-B574B7852A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47543" y="3146462"/>
            <a:ext cx="0" cy="5706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7D2B42-FC2C-46DE-95E3-10E119CC85F3}"/>
              </a:ext>
            </a:extLst>
          </p:cNvPr>
          <p:cNvSpPr txBox="1"/>
          <p:nvPr/>
        </p:nvSpPr>
        <p:spPr>
          <a:xfrm>
            <a:off x="3263590" y="1697950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we find the line that results in the </a:t>
            </a:r>
            <a:r>
              <a:rPr lang="en-NZ" dirty="0">
                <a:solidFill>
                  <a:srgbClr val="00B0F0"/>
                </a:solidFill>
              </a:rPr>
              <a:t>minimum sum of squared residuals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9D1DC7E-0EA5-4227-A676-FDB628993FB0}"/>
              </a:ext>
            </a:extLst>
          </p:cNvPr>
          <p:cNvSpPr/>
          <p:nvPr/>
        </p:nvSpPr>
        <p:spPr>
          <a:xfrm>
            <a:off x="2520176" y="1883458"/>
            <a:ext cx="802887" cy="101459"/>
          </a:xfrm>
          <a:custGeom>
            <a:avLst/>
            <a:gdLst>
              <a:gd name="connsiteX0" fmla="*/ 802887 w 802887"/>
              <a:gd name="connsiteY0" fmla="*/ 101459 h 101459"/>
              <a:gd name="connsiteX1" fmla="*/ 490653 w 802887"/>
              <a:gd name="connsiteY1" fmla="*/ 1098 h 101459"/>
              <a:gd name="connsiteX2" fmla="*/ 0 w 802887"/>
              <a:gd name="connsiteY2" fmla="*/ 56854 h 10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887" h="101459">
                <a:moveTo>
                  <a:pt x="802887" y="101459"/>
                </a:moveTo>
                <a:cubicBezTo>
                  <a:pt x="713677" y="54995"/>
                  <a:pt x="624467" y="8532"/>
                  <a:pt x="490653" y="1098"/>
                </a:cubicBezTo>
                <a:cubicBezTo>
                  <a:pt x="356839" y="-6336"/>
                  <a:pt x="178419" y="25259"/>
                  <a:pt x="0" y="5685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/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49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A706029-22A7-46C4-B1C4-69769C67229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89252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2E6B-8099-411C-B9FD-9DA1E2713FA4}"/>
              </a:ext>
            </a:extLst>
          </p:cNvPr>
          <p:cNvSpPr txBox="1"/>
          <p:nvPr/>
        </p:nvSpPr>
        <p:spPr>
          <a:xfrm>
            <a:off x="520577" y="4321816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</a:t>
            </a:r>
            <a:r>
              <a:rPr lang="en-NZ" b="1" u="sng" dirty="0">
                <a:solidFill>
                  <a:srgbClr val="00B050"/>
                </a:solidFill>
              </a:rPr>
              <a:t>Linear regression </a:t>
            </a:r>
            <a:r>
              <a:rPr lang="en-NZ" dirty="0">
                <a:solidFill>
                  <a:schemeClr val="bg1"/>
                </a:solidFill>
              </a:rPr>
              <a:t>to model the relationship between weight and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4E8DC-D6F1-4771-8581-6E698FE70B3F}"/>
              </a:ext>
            </a:extLst>
          </p:cNvPr>
          <p:cNvCxnSpPr/>
          <p:nvPr/>
        </p:nvCxnSpPr>
        <p:spPr>
          <a:xfrm flipV="1">
            <a:off x="974803" y="1761740"/>
            <a:ext cx="1973766" cy="1589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5216F-200B-49B4-A6AA-8CC6D600C6BC}"/>
              </a:ext>
            </a:extLst>
          </p:cNvPr>
          <p:cNvCxnSpPr>
            <a:stCxn id="17" idx="4"/>
          </p:cNvCxnSpPr>
          <p:nvPr/>
        </p:nvCxnSpPr>
        <p:spPr>
          <a:xfrm>
            <a:off x="2391008" y="1862101"/>
            <a:ext cx="0" cy="342744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B96331-F97A-4F20-814C-C1BE8D58A8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1369" y="2107730"/>
            <a:ext cx="0" cy="22649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C767E-37F4-4D0D-9451-B8FB3AD67E96}"/>
              </a:ext>
            </a:extLst>
          </p:cNvPr>
          <p:cNvCxnSpPr>
            <a:cxnSpLocks/>
          </p:cNvCxnSpPr>
          <p:nvPr/>
        </p:nvCxnSpPr>
        <p:spPr>
          <a:xfrm>
            <a:off x="1975626" y="2405567"/>
            <a:ext cx="0" cy="15069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DFC30-48FD-4436-80CB-005AE9DBE934}"/>
              </a:ext>
            </a:extLst>
          </p:cNvPr>
          <p:cNvCxnSpPr>
            <a:cxnSpLocks/>
          </p:cNvCxnSpPr>
          <p:nvPr/>
        </p:nvCxnSpPr>
        <p:spPr>
          <a:xfrm>
            <a:off x="1919895" y="2621280"/>
            <a:ext cx="0" cy="3148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B5739D-A94C-44DE-BE14-B574B7852A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47543" y="3146462"/>
            <a:ext cx="0" cy="5706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7D2B42-FC2C-46DE-95E3-10E119CC85F3}"/>
              </a:ext>
            </a:extLst>
          </p:cNvPr>
          <p:cNvSpPr txBox="1"/>
          <p:nvPr/>
        </p:nvSpPr>
        <p:spPr>
          <a:xfrm>
            <a:off x="3263590" y="1697950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we find the line that results in the </a:t>
            </a:r>
            <a:r>
              <a:rPr lang="en-NZ" dirty="0">
                <a:solidFill>
                  <a:srgbClr val="00B0F0"/>
                </a:solidFill>
              </a:rPr>
              <a:t>minimum sum of squared residuals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9D1DC7E-0EA5-4227-A676-FDB628993FB0}"/>
              </a:ext>
            </a:extLst>
          </p:cNvPr>
          <p:cNvSpPr/>
          <p:nvPr/>
        </p:nvSpPr>
        <p:spPr>
          <a:xfrm>
            <a:off x="2520176" y="1883458"/>
            <a:ext cx="802887" cy="101459"/>
          </a:xfrm>
          <a:custGeom>
            <a:avLst/>
            <a:gdLst>
              <a:gd name="connsiteX0" fmla="*/ 802887 w 802887"/>
              <a:gd name="connsiteY0" fmla="*/ 101459 h 101459"/>
              <a:gd name="connsiteX1" fmla="*/ 490653 w 802887"/>
              <a:gd name="connsiteY1" fmla="*/ 1098 h 101459"/>
              <a:gd name="connsiteX2" fmla="*/ 0 w 802887"/>
              <a:gd name="connsiteY2" fmla="*/ 56854 h 10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887" h="101459">
                <a:moveTo>
                  <a:pt x="802887" y="101459"/>
                </a:moveTo>
                <a:cubicBezTo>
                  <a:pt x="713677" y="54995"/>
                  <a:pt x="624467" y="8532"/>
                  <a:pt x="490653" y="1098"/>
                </a:cubicBezTo>
                <a:cubicBezTo>
                  <a:pt x="356839" y="-6336"/>
                  <a:pt x="178419" y="25259"/>
                  <a:pt x="0" y="5685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/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49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1BD3FE-B93F-4142-8240-21E9DC83DC70}"/>
              </a:ext>
            </a:extLst>
          </p:cNvPr>
          <p:cNvSpPr txBox="1"/>
          <p:nvPr/>
        </p:nvSpPr>
        <p:spPr>
          <a:xfrm>
            <a:off x="3824868" y="3946112"/>
            <a:ext cx="111066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Y-axis intercept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7988A-F547-409F-AEEB-3DCAB335272C}"/>
              </a:ext>
            </a:extLst>
          </p:cNvPr>
          <p:cNvSpPr txBox="1"/>
          <p:nvPr/>
        </p:nvSpPr>
        <p:spPr>
          <a:xfrm>
            <a:off x="3349825" y="5215784"/>
            <a:ext cx="336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equation has two parameters</a:t>
            </a:r>
            <a:endParaRPr lang="en-N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AC6B24-AD04-4E65-8EB9-EDC812752DC3}"/>
              </a:ext>
            </a:extLst>
          </p:cNvPr>
          <p:cNvSpPr txBox="1"/>
          <p:nvPr/>
        </p:nvSpPr>
        <p:spPr>
          <a:xfrm>
            <a:off x="5125096" y="4071537"/>
            <a:ext cx="11106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slop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56C697-25B6-4B75-9C78-CEA4B4C0B60A}"/>
              </a:ext>
            </a:extLst>
          </p:cNvPr>
          <p:cNvSpPr/>
          <p:nvPr/>
        </p:nvSpPr>
        <p:spPr>
          <a:xfrm rot="16200000">
            <a:off x="4790471" y="4475541"/>
            <a:ext cx="412596" cy="89023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B3766A-95E1-431A-961B-A795C3D536CF}"/>
              </a:ext>
            </a:extLst>
          </p:cNvPr>
          <p:cNvSpPr/>
          <p:nvPr/>
        </p:nvSpPr>
        <p:spPr>
          <a:xfrm rot="17029842">
            <a:off x="4326857" y="3668056"/>
            <a:ext cx="223024" cy="1784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4B76046-2805-4D5A-9680-29D6FD9980C3}"/>
              </a:ext>
            </a:extLst>
          </p:cNvPr>
          <p:cNvSpPr/>
          <p:nvPr/>
        </p:nvSpPr>
        <p:spPr>
          <a:xfrm rot="14121160">
            <a:off x="5235217" y="3703125"/>
            <a:ext cx="223024" cy="1784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110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18A8-FF1D-4E7D-9D13-1AE9DD74BD51}"/>
              </a:ext>
            </a:extLst>
          </p:cNvPr>
          <p:cNvSpPr txBox="1"/>
          <p:nvPr/>
        </p:nvSpPr>
        <p:spPr>
          <a:xfrm>
            <a:off x="440845" y="466653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start by collecting Weight and Size measurements from a bunch of mice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0E2FDB-1F1D-41BA-8D8F-C50CF501F1BD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A26D9E-FB57-4759-AE1A-43494399F299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E04ED-D741-49B4-B341-34CB4F88C316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6838DC-AEB9-4288-B69D-F97FF9E427DA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A2E6B-8099-411C-B9FD-9DA1E2713FA4}"/>
              </a:ext>
            </a:extLst>
          </p:cNvPr>
          <p:cNvSpPr txBox="1"/>
          <p:nvPr/>
        </p:nvSpPr>
        <p:spPr>
          <a:xfrm>
            <a:off x="520577" y="4321816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use </a:t>
            </a:r>
            <a:r>
              <a:rPr lang="en-NZ" b="1" u="sng" dirty="0">
                <a:solidFill>
                  <a:srgbClr val="00B050"/>
                </a:solidFill>
              </a:rPr>
              <a:t>Linear regression </a:t>
            </a:r>
            <a:r>
              <a:rPr lang="en-NZ" dirty="0">
                <a:solidFill>
                  <a:schemeClr val="bg1"/>
                </a:solidFill>
              </a:rPr>
              <a:t>to model the relationship between weight and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A4E8DC-D6F1-4771-8581-6E698FE70B3F}"/>
              </a:ext>
            </a:extLst>
          </p:cNvPr>
          <p:cNvCxnSpPr/>
          <p:nvPr/>
        </p:nvCxnSpPr>
        <p:spPr>
          <a:xfrm flipV="1">
            <a:off x="974803" y="1761740"/>
            <a:ext cx="1973766" cy="158904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15216F-200B-49B4-A6AA-8CC6D600C6BC}"/>
              </a:ext>
            </a:extLst>
          </p:cNvPr>
          <p:cNvCxnSpPr>
            <a:stCxn id="17" idx="4"/>
          </p:cNvCxnSpPr>
          <p:nvPr/>
        </p:nvCxnSpPr>
        <p:spPr>
          <a:xfrm>
            <a:off x="2391008" y="1862101"/>
            <a:ext cx="0" cy="342744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B96331-F97A-4F20-814C-C1BE8D58A85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491369" y="2107730"/>
            <a:ext cx="0" cy="22649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7C767E-37F4-4D0D-9451-B8FB3AD67E96}"/>
              </a:ext>
            </a:extLst>
          </p:cNvPr>
          <p:cNvCxnSpPr>
            <a:cxnSpLocks/>
          </p:cNvCxnSpPr>
          <p:nvPr/>
        </p:nvCxnSpPr>
        <p:spPr>
          <a:xfrm>
            <a:off x="1975626" y="2405567"/>
            <a:ext cx="0" cy="15069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BDFC30-48FD-4436-80CB-005AE9DBE934}"/>
              </a:ext>
            </a:extLst>
          </p:cNvPr>
          <p:cNvCxnSpPr>
            <a:cxnSpLocks/>
          </p:cNvCxnSpPr>
          <p:nvPr/>
        </p:nvCxnSpPr>
        <p:spPr>
          <a:xfrm>
            <a:off x="1919895" y="2621280"/>
            <a:ext cx="0" cy="31484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B5739D-A94C-44DE-BE14-B574B7852A7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247543" y="3146462"/>
            <a:ext cx="0" cy="5706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E7D2B42-FC2C-46DE-95E3-10E119CC85F3}"/>
              </a:ext>
            </a:extLst>
          </p:cNvPr>
          <p:cNvSpPr txBox="1"/>
          <p:nvPr/>
        </p:nvSpPr>
        <p:spPr>
          <a:xfrm>
            <a:off x="3263590" y="1697950"/>
            <a:ext cx="3540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other words, we find the line that results in the </a:t>
            </a:r>
            <a:r>
              <a:rPr lang="en-NZ" dirty="0">
                <a:solidFill>
                  <a:srgbClr val="00B0F0"/>
                </a:solidFill>
              </a:rPr>
              <a:t>minimum sum of squared residuals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9D1DC7E-0EA5-4227-A676-FDB628993FB0}"/>
              </a:ext>
            </a:extLst>
          </p:cNvPr>
          <p:cNvSpPr/>
          <p:nvPr/>
        </p:nvSpPr>
        <p:spPr>
          <a:xfrm>
            <a:off x="2520176" y="1883458"/>
            <a:ext cx="802887" cy="101459"/>
          </a:xfrm>
          <a:custGeom>
            <a:avLst/>
            <a:gdLst>
              <a:gd name="connsiteX0" fmla="*/ 802887 w 802887"/>
              <a:gd name="connsiteY0" fmla="*/ 101459 h 101459"/>
              <a:gd name="connsiteX1" fmla="*/ 490653 w 802887"/>
              <a:gd name="connsiteY1" fmla="*/ 1098 h 101459"/>
              <a:gd name="connsiteX2" fmla="*/ 0 w 802887"/>
              <a:gd name="connsiteY2" fmla="*/ 56854 h 10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887" h="101459">
                <a:moveTo>
                  <a:pt x="802887" y="101459"/>
                </a:moveTo>
                <a:cubicBezTo>
                  <a:pt x="713677" y="54995"/>
                  <a:pt x="624467" y="8532"/>
                  <a:pt x="490653" y="1098"/>
                </a:cubicBezTo>
                <a:cubicBezTo>
                  <a:pt x="356839" y="-6336"/>
                  <a:pt x="178419" y="25259"/>
                  <a:pt x="0" y="56854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/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Ultimately, we end up with this equation for the line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𝒔𝒊𝒛𝒆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NZ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𝒘𝒆𝒊𝒈𝒉𝒕</m:t>
                      </m:r>
                    </m:oMath>
                  </m:oMathPara>
                </a14:m>
                <a:endParaRPr lang="en-NZ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B834B-1181-4326-B2AD-D6BDDB23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217" y="2765990"/>
                <a:ext cx="3540140" cy="923330"/>
              </a:xfrm>
              <a:prstGeom prst="rect">
                <a:avLst/>
              </a:prstGeom>
              <a:blipFill>
                <a:blip r:embed="rId2"/>
                <a:stretch>
                  <a:fillRect l="-1549" t="-3974" b="-529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1BD3FE-B93F-4142-8240-21E9DC83DC70}"/>
              </a:ext>
            </a:extLst>
          </p:cNvPr>
          <p:cNvSpPr txBox="1"/>
          <p:nvPr/>
        </p:nvSpPr>
        <p:spPr>
          <a:xfrm>
            <a:off x="3824868" y="3946112"/>
            <a:ext cx="111066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Y-axis intercept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D7988A-F547-409F-AEEB-3DCAB335272C}"/>
              </a:ext>
            </a:extLst>
          </p:cNvPr>
          <p:cNvSpPr txBox="1"/>
          <p:nvPr/>
        </p:nvSpPr>
        <p:spPr>
          <a:xfrm>
            <a:off x="3349825" y="5215784"/>
            <a:ext cx="336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equation has two parameters</a:t>
            </a:r>
            <a:endParaRPr lang="en-N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AC6B24-AD04-4E65-8EB9-EDC812752DC3}"/>
              </a:ext>
            </a:extLst>
          </p:cNvPr>
          <p:cNvSpPr txBox="1"/>
          <p:nvPr/>
        </p:nvSpPr>
        <p:spPr>
          <a:xfrm>
            <a:off x="5125096" y="4071537"/>
            <a:ext cx="11106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slop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456C697-25B6-4B75-9C78-CEA4B4C0B60A}"/>
              </a:ext>
            </a:extLst>
          </p:cNvPr>
          <p:cNvSpPr/>
          <p:nvPr/>
        </p:nvSpPr>
        <p:spPr>
          <a:xfrm rot="16200000">
            <a:off x="4790471" y="4475541"/>
            <a:ext cx="412596" cy="89023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DB3766A-95E1-431A-961B-A795C3D536CF}"/>
              </a:ext>
            </a:extLst>
          </p:cNvPr>
          <p:cNvSpPr/>
          <p:nvPr/>
        </p:nvSpPr>
        <p:spPr>
          <a:xfrm rot="17029842">
            <a:off x="4326857" y="3668056"/>
            <a:ext cx="223024" cy="1784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4B76046-2805-4D5A-9680-29D6FD9980C3}"/>
              </a:ext>
            </a:extLst>
          </p:cNvPr>
          <p:cNvSpPr/>
          <p:nvPr/>
        </p:nvSpPr>
        <p:spPr>
          <a:xfrm rot="14121160">
            <a:off x="5235217" y="3703125"/>
            <a:ext cx="223024" cy="17842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7639FB-02E3-4ADD-BE90-38904FEFAD86}"/>
              </a:ext>
            </a:extLst>
          </p:cNvPr>
          <p:cNvSpPr txBox="1"/>
          <p:nvPr/>
        </p:nvSpPr>
        <p:spPr>
          <a:xfrm>
            <a:off x="7462021" y="2191786"/>
            <a:ext cx="3540140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have many measurements, we can be fairly confident that the linear regression line accurately reflects the relationship between size and weight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5087195-05B4-4539-A851-A9FD561BFC50}"/>
              </a:ext>
            </a:extLst>
          </p:cNvPr>
          <p:cNvSpPr/>
          <p:nvPr/>
        </p:nvSpPr>
        <p:spPr>
          <a:xfrm rot="10800000">
            <a:off x="6803730" y="2802308"/>
            <a:ext cx="379142" cy="28977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46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25EF11-2729-4A58-AE5E-E9BF7A9F8F72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44A7B6-7A4D-477A-B96F-B513D239E251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29832F-A7B6-4770-A634-D17654FE813E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82D4813-361F-4493-B9D4-D97B599134AE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2E4111-87D8-44FC-AA1D-DB2ACCCFD3DB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0897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7555B0-C4FF-4301-BE3F-8B4BA924399C}"/>
              </a:ext>
            </a:extLst>
          </p:cNvPr>
          <p:cNvCxnSpPr>
            <a:cxnSpLocks/>
          </p:cNvCxnSpPr>
          <p:nvPr/>
        </p:nvCxnSpPr>
        <p:spPr>
          <a:xfrm flipV="1">
            <a:off x="959005" y="1739590"/>
            <a:ext cx="0" cy="19403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293B0E-616D-4E32-A317-A2FCC5A7D00E}"/>
              </a:ext>
            </a:extLst>
          </p:cNvPr>
          <p:cNvCxnSpPr>
            <a:cxnSpLocks/>
          </p:cNvCxnSpPr>
          <p:nvPr/>
        </p:nvCxnSpPr>
        <p:spPr>
          <a:xfrm>
            <a:off x="959005" y="3679902"/>
            <a:ext cx="235662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1B25D9-DCBD-4069-9A49-0A28C160268F}"/>
              </a:ext>
            </a:extLst>
          </p:cNvPr>
          <p:cNvSpPr txBox="1"/>
          <p:nvPr/>
        </p:nvSpPr>
        <p:spPr>
          <a:xfrm>
            <a:off x="1731227" y="3702205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Weight 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F4D7-BD7A-4624-B51D-E5E875033D37}"/>
              </a:ext>
            </a:extLst>
          </p:cNvPr>
          <p:cNvSpPr txBox="1"/>
          <p:nvPr/>
        </p:nvSpPr>
        <p:spPr>
          <a:xfrm>
            <a:off x="300154" y="2525080"/>
            <a:ext cx="989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Size </a:t>
            </a:r>
            <a:endParaRPr lang="en-NZ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6D926F-3112-457E-B759-21718686542F}"/>
              </a:ext>
            </a:extLst>
          </p:cNvPr>
          <p:cNvSpPr/>
          <p:nvPr/>
        </p:nvSpPr>
        <p:spPr>
          <a:xfrm>
            <a:off x="1341864" y="276271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801A96-3B50-4904-B1F8-D57E6262DE5B}"/>
              </a:ext>
            </a:extLst>
          </p:cNvPr>
          <p:cNvSpPr/>
          <p:nvPr/>
        </p:nvSpPr>
        <p:spPr>
          <a:xfrm>
            <a:off x="1875265" y="2204845"/>
            <a:ext cx="200722" cy="200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99926-3799-477D-A50B-B591F8AEBECB}"/>
              </a:ext>
            </a:extLst>
          </p:cNvPr>
          <p:cNvSpPr txBox="1"/>
          <p:nvPr/>
        </p:nvSpPr>
        <p:spPr>
          <a:xfrm>
            <a:off x="440845" y="94135"/>
            <a:ext cx="4698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bg1"/>
                </a:solidFill>
              </a:rPr>
              <a:t>Let’s use Linear regression as an example</a:t>
            </a:r>
            <a:endParaRPr lang="en-NZ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ECE167-513F-4332-94B4-750A50D74514}"/>
              </a:ext>
            </a:extLst>
          </p:cNvPr>
          <p:cNvCxnSpPr>
            <a:cxnSpLocks/>
          </p:cNvCxnSpPr>
          <p:nvPr/>
        </p:nvCxnSpPr>
        <p:spPr>
          <a:xfrm flipV="1">
            <a:off x="974803" y="1550020"/>
            <a:ext cx="1645734" cy="180076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EB5224-9CA9-4CEF-8E38-DE3276082747}"/>
              </a:ext>
            </a:extLst>
          </p:cNvPr>
          <p:cNvSpPr txBox="1"/>
          <p:nvPr/>
        </p:nvSpPr>
        <p:spPr>
          <a:xfrm>
            <a:off x="440845" y="4378818"/>
            <a:ext cx="399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fit a </a:t>
            </a:r>
            <a:r>
              <a:rPr lang="en-NZ" dirty="0">
                <a:solidFill>
                  <a:srgbClr val="00B050"/>
                </a:solidFill>
              </a:rPr>
              <a:t>new line </a:t>
            </a:r>
            <a:r>
              <a:rPr lang="en-NZ" dirty="0">
                <a:solidFill>
                  <a:schemeClr val="bg1"/>
                </a:solidFill>
              </a:rPr>
              <a:t>with linear regression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35B1C-BA42-4AAC-848B-83B919A9FA13}"/>
              </a:ext>
            </a:extLst>
          </p:cNvPr>
          <p:cNvSpPr txBox="1"/>
          <p:nvPr/>
        </p:nvSpPr>
        <p:spPr>
          <a:xfrm>
            <a:off x="440844" y="4814999"/>
            <a:ext cx="4354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line overlaps the two data points, the minimum sum of </a:t>
            </a:r>
            <a:r>
              <a:rPr lang="en-NZ" dirty="0">
                <a:solidFill>
                  <a:srgbClr val="FF0000"/>
                </a:solidFill>
              </a:rPr>
              <a:t>squared residuals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5883B-2963-4C48-8EDD-4F5A4D1F4CE6}"/>
              </a:ext>
            </a:extLst>
          </p:cNvPr>
          <p:cNvSpPr txBox="1"/>
          <p:nvPr/>
        </p:nvSpPr>
        <p:spPr>
          <a:xfrm>
            <a:off x="440844" y="466653"/>
            <a:ext cx="4698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However, what if we have very limited measurements, for example, if only two measurements (selected from the original dataset)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19D72D-46C2-4451-AD37-AB258D49719B}"/>
              </a:ext>
            </a:extLst>
          </p:cNvPr>
          <p:cNvSpPr/>
          <p:nvPr/>
        </p:nvSpPr>
        <p:spPr>
          <a:xfrm>
            <a:off x="1147182" y="32035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6A7697-9743-4D16-A9E1-7EE1137B159D}"/>
              </a:ext>
            </a:extLst>
          </p:cNvPr>
          <p:cNvSpPr/>
          <p:nvPr/>
        </p:nvSpPr>
        <p:spPr>
          <a:xfrm>
            <a:off x="1836234" y="2936123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7D69DB-72F4-4B02-93F5-B8408AE277E8}"/>
              </a:ext>
            </a:extLst>
          </p:cNvPr>
          <p:cNvSpPr/>
          <p:nvPr/>
        </p:nvSpPr>
        <p:spPr>
          <a:xfrm>
            <a:off x="2391008" y="2334220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79F56-5859-4387-A25E-A8CD3D1EB369}"/>
              </a:ext>
            </a:extLst>
          </p:cNvPr>
          <p:cNvSpPr/>
          <p:nvPr/>
        </p:nvSpPr>
        <p:spPr>
          <a:xfrm>
            <a:off x="2290647" y="1661379"/>
            <a:ext cx="200722" cy="200722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70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2573</Words>
  <Application>Microsoft Office PowerPoint</Application>
  <PresentationFormat>Widescreen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2022-06-04T07:14:18Z</dcterms:created>
  <dcterms:modified xsi:type="dcterms:W3CDTF">2022-06-04T07:15:20Z</dcterms:modified>
</cp:coreProperties>
</file>