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1bf844aa2_0_1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1bf844aa2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1bf844aa2_0_1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1bf844aa2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1bf844aa2_0_1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1bf844aa2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1bf844aa2_0_1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1bf844aa2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1bf844aa2_0_1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1bf844aa2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1bf844aa2_0_1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41bf844aa2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1bf844aa2_0_1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41bf844aa2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41bf844aa2_0_1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41bf844aa2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41bf844aa2_0_1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41bf844aa2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1bf844aa2_0_15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1bf844aa2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fba69a4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22fba69a4e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1bf844aa2_0_1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1bf844aa2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41bf844aa2_0_17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41bf844aa2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41bf844aa2_0_18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41bf844aa2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1bf844aa2_0_18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1bf844aa2_0_1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41bf844aa2_0_19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41bf844aa2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41bf844aa2_0_2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41bf844aa2_0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41bf844aa2_0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241bf844aa2_0_2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41bf844aa2_0_2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41bf844aa2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41bf844aa2_0_2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41bf844aa2_0_2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41bf844aa2_0_24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41bf844aa2_0_2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fba69a4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22fba69a4e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41bf844aa2_0_24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41bf844aa2_0_2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41bf844aa2_0_2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41bf844aa2_0_2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41bf844aa2_0_2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41bf844aa2_0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41bf844aa2_0_2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41bf844aa2_0_2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fba69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22fba69a4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2fba69a4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22fba69a4e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1bf844aa2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1bf844aa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1bf844aa2_0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1bf844aa2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1bf844aa2_0_1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1bf844aa2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1bf844aa2_0_1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1bf844aa2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anded Background">
  <p:cSld name="Branded Background">
    <p:spTree>
      <p:nvGrpSpPr>
        <p:cNvPr id="80" name="Shape 80"/>
        <p:cNvGrpSpPr/>
        <p:nvPr/>
      </p:nvGrpSpPr>
      <p:grpSpPr>
        <a:xfrm>
          <a:off x="0" y="0"/>
          <a:ext cx="0" cy="0"/>
          <a:chOff x="0" y="0"/>
          <a:chExt cx="0" cy="0"/>
        </a:xfrm>
      </p:grpSpPr>
      <p:pic>
        <p:nvPicPr>
          <p:cNvPr id="81" name="Google Shape;81;p13"/>
          <p:cNvPicPr preferRelativeResize="0"/>
          <p:nvPr/>
        </p:nvPicPr>
        <p:blipFill rotWithShape="1">
          <a:blip r:embed="rId2">
            <a:alphaModFix/>
          </a:blip>
          <a:srcRect b="0" l="0" r="0" t="0"/>
          <a:stretch/>
        </p:blipFill>
        <p:spPr>
          <a:xfrm>
            <a:off x="2467" y="0"/>
            <a:ext cx="12187066" cy="6858000"/>
          </a:xfrm>
          <a:prstGeom prst="rect">
            <a:avLst/>
          </a:prstGeom>
          <a:noFill/>
          <a:ln>
            <a:noFill/>
          </a:ln>
        </p:spPr>
      </p:pic>
      <p:pic>
        <p:nvPicPr>
          <p:cNvPr id="82" name="Google Shape;82;p13"/>
          <p:cNvPicPr preferRelativeResize="0"/>
          <p:nvPr/>
        </p:nvPicPr>
        <p:blipFill rotWithShape="1">
          <a:blip r:embed="rId3">
            <a:alphaModFix/>
          </a:blip>
          <a:srcRect b="0" l="0" r="0" t="0"/>
          <a:stretch/>
        </p:blipFill>
        <p:spPr>
          <a:xfrm>
            <a:off x="11363325" y="6187129"/>
            <a:ext cx="479426" cy="26926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4"/>
          <p:cNvSpPr txBox="1"/>
          <p:nvPr/>
        </p:nvSpPr>
        <p:spPr>
          <a:xfrm>
            <a:off x="580446" y="2782669"/>
            <a:ext cx="751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LSTM (Long short-term memory)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64" name="Google Shape;264;p23"/>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66" name="Google Shape;266;p23"/>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67" name="Google Shape;267;p23"/>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68" name="Google Shape;268;p23"/>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23"/>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70" name="Google Shape;270;p23"/>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71" name="Google Shape;271;p23"/>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72" name="Google Shape;272;p23"/>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73" name="Google Shape;273;p23"/>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74" name="Google Shape;274;p23"/>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75" name="Google Shape;275;p23"/>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3"/>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3"/>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78" name="Google Shape;278;p23"/>
          <p:cNvSpPr txBox="1"/>
          <p:nvPr/>
        </p:nvSpPr>
        <p:spPr>
          <a:xfrm>
            <a:off x="3030950" y="1126225"/>
            <a:ext cx="199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This represents the long term memory (from last time step) to be </a:t>
            </a:r>
            <a:r>
              <a:rPr lang="en-US">
                <a:latin typeface="Calibri"/>
                <a:ea typeface="Calibri"/>
                <a:cs typeface="Calibri"/>
                <a:sym typeface="Calibri"/>
              </a:rPr>
              <a:t>remembered</a:t>
            </a:r>
            <a:endParaRPr>
              <a:latin typeface="Calibri"/>
              <a:ea typeface="Calibri"/>
              <a:cs typeface="Calibri"/>
              <a:sym typeface="Calibri"/>
            </a:endParaRPr>
          </a:p>
        </p:txBody>
      </p:sp>
      <p:cxnSp>
        <p:nvCxnSpPr>
          <p:cNvPr id="279" name="Google Shape;279;p23"/>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23"/>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281" name="Google Shape;281;p23"/>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282" name="Google Shape;282;p23"/>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283" name="Google Shape;283;p23"/>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89" name="Google Shape;289;p24"/>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91" name="Google Shape;291;p24"/>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92" name="Google Shape;292;p24"/>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93" name="Google Shape;293;p24"/>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4"/>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95" name="Google Shape;295;p24"/>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96" name="Google Shape;296;p24"/>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97" name="Google Shape;297;p24"/>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98" name="Google Shape;298;p24"/>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99" name="Google Shape;299;p24"/>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00" name="Google Shape;300;p24"/>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24"/>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24"/>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03" name="Google Shape;303;p24"/>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4"/>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05" name="Google Shape;305;p24"/>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06" name="Google Shape;306;p24"/>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07" name="Google Shape;307;p24"/>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24"/>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10" name="Google Shape;310;p24"/>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11" name="Google Shape;311;p24"/>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12" name="Google Shape;312;p24"/>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13" name="Google Shape;313;p24"/>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14" name="Google Shape;314;p24"/>
          <p:cNvSpPr txBox="1"/>
          <p:nvPr/>
        </p:nvSpPr>
        <p:spPr>
          <a:xfrm>
            <a:off x="5286375" y="4286250"/>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5" name="Google Shape;315;p24"/>
          <p:cNvSpPr txBox="1"/>
          <p:nvPr/>
        </p:nvSpPr>
        <p:spPr>
          <a:xfrm>
            <a:off x="5105400" y="4246475"/>
            <a:ext cx="234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Similar to the left, we c</a:t>
            </a:r>
            <a:r>
              <a:rPr lang="en-US">
                <a:solidFill>
                  <a:schemeClr val="dk1"/>
                </a:solidFill>
                <a:latin typeface="Calibri"/>
                <a:ea typeface="Calibri"/>
                <a:cs typeface="Calibri"/>
                <a:sym typeface="Calibri"/>
              </a:rPr>
              <a:t>ombine short term memory and input together</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21" name="Google Shape;321;p25"/>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23" name="Google Shape;323;p25"/>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24" name="Google Shape;324;p25"/>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25" name="Google Shape;325;p25"/>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25"/>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327" name="Google Shape;327;p25"/>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328" name="Google Shape;328;p25"/>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329" name="Google Shape;329;p25"/>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330" name="Google Shape;330;p25"/>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31" name="Google Shape;331;p25"/>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32" name="Google Shape;332;p25"/>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5"/>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5"/>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35" name="Google Shape;335;p25"/>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25"/>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37" name="Google Shape;337;p25"/>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38" name="Google Shape;338;p25"/>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39" name="Google Shape;339;p25"/>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5"/>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42" name="Google Shape;342;p25"/>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43" name="Google Shape;343;p25"/>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44" name="Google Shape;344;p25"/>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45" name="Google Shape;345;p25"/>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46" name="Google Shape;346;p25"/>
          <p:cNvSpPr txBox="1"/>
          <p:nvPr/>
        </p:nvSpPr>
        <p:spPr>
          <a:xfrm>
            <a:off x="5000625" y="3499950"/>
            <a:ext cx="8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Add Bias</a:t>
            </a:r>
            <a:endParaRPr>
              <a:solidFill>
                <a:schemeClr val="dk1"/>
              </a:solidFill>
              <a:latin typeface="Calibri"/>
              <a:ea typeface="Calibri"/>
              <a:cs typeface="Calibri"/>
              <a:sym typeface="Calibri"/>
            </a:endParaRPr>
          </a:p>
        </p:txBody>
      </p:sp>
      <p:sp>
        <p:nvSpPr>
          <p:cNvPr id="347" name="Google Shape;347;p25"/>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348" name="Google Shape;348;p25"/>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25"/>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350" name="Google Shape;350;p25"/>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56" name="Google Shape;356;p26"/>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58" name="Google Shape;358;p26"/>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59" name="Google Shape;359;p26"/>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60" name="Google Shape;360;p26"/>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26"/>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362" name="Google Shape;362;p26"/>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363" name="Google Shape;363;p26"/>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364" name="Google Shape;364;p26"/>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365" name="Google Shape;365;p26"/>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66" name="Google Shape;366;p26"/>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367" name="Google Shape;367;p26"/>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26"/>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26"/>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370" name="Google Shape;370;p26"/>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26"/>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372" name="Google Shape;372;p26"/>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373" name="Google Shape;373;p26"/>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374" name="Google Shape;374;p26"/>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6"/>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377" name="Google Shape;377;p26"/>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378" name="Google Shape;378;p26"/>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379" name="Google Shape;379;p26"/>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380" name="Google Shape;380;p26"/>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381" name="Google Shape;381;p26"/>
          <p:cNvSpPr txBox="1"/>
          <p:nvPr/>
        </p:nvSpPr>
        <p:spPr>
          <a:xfrm>
            <a:off x="5025500" y="1977300"/>
            <a:ext cx="178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Apply Tanh function to make the output value between -1.0 and 1.0</a:t>
            </a:r>
            <a:endParaRPr>
              <a:solidFill>
                <a:schemeClr val="dk1"/>
              </a:solidFill>
              <a:latin typeface="Calibri"/>
              <a:ea typeface="Calibri"/>
              <a:cs typeface="Calibri"/>
              <a:sym typeface="Calibri"/>
            </a:endParaRPr>
          </a:p>
        </p:txBody>
      </p:sp>
      <p:sp>
        <p:nvSpPr>
          <p:cNvPr id="382" name="Google Shape;382;p26"/>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383" name="Google Shape;383;p26"/>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26"/>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385" name="Google Shape;385;p26"/>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26"/>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387" name="Google Shape;387;p26"/>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26"/>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394" name="Google Shape;394;p27"/>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396" name="Google Shape;396;p27"/>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397" name="Google Shape;397;p27"/>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398" name="Google Shape;398;p27"/>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27"/>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00" name="Google Shape;400;p27"/>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01" name="Google Shape;401;p27"/>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02" name="Google Shape;402;p27"/>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03" name="Google Shape;403;p27"/>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04" name="Google Shape;404;p27"/>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05" name="Google Shape;405;p27"/>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7"/>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27"/>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08" name="Google Shape;408;p27"/>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09" name="Google Shape;409;p27"/>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10" name="Google Shape;410;p27"/>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11" name="Google Shape;411;p27"/>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12" name="Google Shape;412;p27"/>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27"/>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15" name="Google Shape;415;p27"/>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416" name="Google Shape;416;p27"/>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417" name="Google Shape;417;p27"/>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418" name="Google Shape;418;p27"/>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419" name="Google Shape;419;p27"/>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420" name="Google Shape;420;p27"/>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27"/>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422" name="Google Shape;422;p27"/>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27"/>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424" name="Google Shape;424;p27"/>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27"/>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426" name="Google Shape;426;p27"/>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27" name="Google Shape;427;p27"/>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27"/>
          <p:cNvSpPr txBox="1"/>
          <p:nvPr/>
        </p:nvSpPr>
        <p:spPr>
          <a:xfrm>
            <a:off x="4911200" y="1141225"/>
            <a:ext cx="17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initial long term memory has a value </a:t>
            </a:r>
            <a:r>
              <a:rPr lang="en-US">
                <a:solidFill>
                  <a:schemeClr val="dk1"/>
                </a:solidFill>
                <a:latin typeface="Calibri"/>
                <a:ea typeface="Calibri"/>
                <a:cs typeface="Calibri"/>
                <a:sym typeface="Calibri"/>
              </a:rPr>
              <a:t>between -1.0 and 1.0</a:t>
            </a:r>
            <a:endParaRPr>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8"/>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434" name="Google Shape;434;p28"/>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436" name="Google Shape;436;p28"/>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437" name="Google Shape;437;p28"/>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438" name="Google Shape;438;p28"/>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8"/>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40" name="Google Shape;440;p28"/>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41" name="Google Shape;441;p28"/>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42" name="Google Shape;442;p28"/>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43" name="Google Shape;443;p28"/>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44" name="Google Shape;444;p28"/>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45" name="Google Shape;445;p28"/>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8"/>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47" name="Google Shape;447;p28"/>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48" name="Google Shape;448;p28"/>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28"/>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50" name="Google Shape;450;p28"/>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51" name="Google Shape;451;p28"/>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52" name="Google Shape;452;p28"/>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453" name="Google Shape;453;p28"/>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55" name="Google Shape;455;p28"/>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456" name="Google Shape;456;p28"/>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457" name="Google Shape;457;p28"/>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458" name="Google Shape;458;p28"/>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459" name="Google Shape;459;p28"/>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460" name="Google Shape;460;p28"/>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28"/>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462" name="Google Shape;462;p28"/>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28"/>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464" name="Google Shape;464;p28"/>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28"/>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466" name="Google Shape;466;p28"/>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467" name="Google Shape;467;p28"/>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28"/>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470" name="Google Shape;470;p28"/>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471" name="Google Shape;471;p28"/>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472" name="Google Shape;472;p28"/>
          <p:cNvSpPr txBox="1"/>
          <p:nvPr/>
        </p:nvSpPr>
        <p:spPr>
          <a:xfrm>
            <a:off x="6912125" y="4211525"/>
            <a:ext cx="178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Similar to the left, we add the short term memory and input together, and add bias.</a:t>
            </a:r>
            <a:endParaRPr>
              <a:solidFill>
                <a:schemeClr val="dk1"/>
              </a:solidFill>
              <a:latin typeface="Calibri"/>
              <a:ea typeface="Calibri"/>
              <a:cs typeface="Calibri"/>
              <a:sym typeface="Calibri"/>
            </a:endParaRPr>
          </a:p>
        </p:txBody>
      </p:sp>
      <p:sp>
        <p:nvSpPr>
          <p:cNvPr id="473" name="Google Shape;473;p28"/>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474" name="Google Shape;474;p28"/>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28"/>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28"/>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482" name="Google Shape;482;p29"/>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484" name="Google Shape;484;p29"/>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485" name="Google Shape;485;p29"/>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486" name="Google Shape;486;p29"/>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9"/>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488" name="Google Shape;488;p29"/>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489" name="Google Shape;489;p29"/>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490" name="Google Shape;490;p29"/>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491" name="Google Shape;491;p29"/>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492" name="Google Shape;492;p29"/>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493" name="Google Shape;493;p29"/>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29"/>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29"/>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496" name="Google Shape;496;p29"/>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497" name="Google Shape;497;p29"/>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498" name="Google Shape;498;p29"/>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499" name="Google Shape;499;p29"/>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00" name="Google Shape;500;p29"/>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501" name="Google Shape;501;p29"/>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03" name="Google Shape;503;p29"/>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504" name="Google Shape;504;p29"/>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505" name="Google Shape;505;p29"/>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506" name="Google Shape;506;p29"/>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507" name="Google Shape;507;p29"/>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508" name="Google Shape;508;p29"/>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29"/>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510" name="Google Shape;510;p29"/>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511" name="Google Shape;511;p29"/>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12" name="Google Shape;512;p29"/>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513" name="Google Shape;513;p29"/>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514" name="Google Shape;514;p29"/>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15" name="Google Shape;515;p29"/>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516" name="Google Shape;516;p29"/>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518" name="Google Shape;518;p29"/>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519" name="Google Shape;519;p29"/>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520" name="Google Shape;520;p29"/>
          <p:cNvSpPr txBox="1"/>
          <p:nvPr/>
        </p:nvSpPr>
        <p:spPr>
          <a:xfrm>
            <a:off x="7317250" y="1141225"/>
            <a:ext cx="17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Long term memory (from t) to be remembered</a:t>
            </a:r>
            <a:endParaRPr>
              <a:solidFill>
                <a:schemeClr val="dk1"/>
              </a:solidFill>
              <a:latin typeface="Calibri"/>
              <a:ea typeface="Calibri"/>
              <a:cs typeface="Calibri"/>
              <a:sym typeface="Calibri"/>
            </a:endParaRPr>
          </a:p>
        </p:txBody>
      </p:sp>
      <p:sp>
        <p:nvSpPr>
          <p:cNvPr id="521" name="Google Shape;521;p29"/>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522" name="Google Shape;522;p29"/>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29"/>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29"/>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525" name="Google Shape;525;p29"/>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26" name="Google Shape;526;p29"/>
          <p:cNvCxnSpPr>
            <a:stCxn id="524"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527" name="Google Shape;527;p29"/>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28" name="Google Shape;528;p29"/>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0"/>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534" name="Google Shape;534;p30"/>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536" name="Google Shape;536;p30"/>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537" name="Google Shape;537;p30"/>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538" name="Google Shape;538;p30"/>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30"/>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540" name="Google Shape;540;p30"/>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541" name="Google Shape;541;p30"/>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542" name="Google Shape;542;p30"/>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543" name="Google Shape;543;p30"/>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44" name="Google Shape;544;p30"/>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545" name="Google Shape;545;p30"/>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546" name="Google Shape;546;p30"/>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547" name="Google Shape;547;p30"/>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548" name="Google Shape;548;p30"/>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p30"/>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550" name="Google Shape;550;p30"/>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551" name="Google Shape;551;p30"/>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52" name="Google Shape;552;p30"/>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30"/>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55" name="Google Shape;555;p30"/>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556" name="Google Shape;556;p30"/>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557" name="Google Shape;557;p30"/>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558" name="Google Shape;558;p30"/>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559" name="Google Shape;559;p30"/>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560" name="Google Shape;560;p30"/>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30"/>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562" name="Google Shape;562;p30"/>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30"/>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64" name="Google Shape;564;p30"/>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30"/>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566" name="Google Shape;566;p30"/>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67" name="Google Shape;567;p30"/>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30"/>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570" name="Google Shape;570;p30"/>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571" name="Google Shape;571;p30"/>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572" name="Google Shape;572;p30"/>
          <p:cNvSpPr txBox="1"/>
          <p:nvPr/>
        </p:nvSpPr>
        <p:spPr>
          <a:xfrm>
            <a:off x="7006525" y="310300"/>
            <a:ext cx="295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new long term memory updated at (t) is the sum of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long term memory at (t-1), and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long term memory at (t)</a:t>
            </a:r>
            <a:endParaRPr>
              <a:solidFill>
                <a:schemeClr val="dk1"/>
              </a:solidFill>
              <a:latin typeface="Calibri"/>
              <a:ea typeface="Calibri"/>
              <a:cs typeface="Calibri"/>
              <a:sym typeface="Calibri"/>
            </a:endParaRPr>
          </a:p>
        </p:txBody>
      </p:sp>
      <p:sp>
        <p:nvSpPr>
          <p:cNvPr id="573" name="Google Shape;573;p30"/>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574" name="Google Shape;574;p30"/>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0"/>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30"/>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577" name="Google Shape;577;p30"/>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578" name="Google Shape;578;p30"/>
          <p:cNvCxnSpPr>
            <a:stCxn id="576"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30"/>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580" name="Google Shape;580;p30"/>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581" name="Google Shape;581;p30"/>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582" name="Google Shape;582;p30"/>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588" name="Google Shape;588;p31"/>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590" name="Google Shape;590;p31"/>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591" name="Google Shape;591;p31"/>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592" name="Google Shape;592;p31"/>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 name="Google Shape;593;p31"/>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594" name="Google Shape;594;p31"/>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595" name="Google Shape;595;p31"/>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596" name="Google Shape;596;p31"/>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597" name="Google Shape;597;p31"/>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598" name="Google Shape;598;p31"/>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599" name="Google Shape;599;p31"/>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600" name="Google Shape;600;p31"/>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31"/>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602" name="Google Shape;602;p31"/>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603" name="Google Shape;603;p31"/>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04" name="Google Shape;604;p31"/>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605" name="Google Shape;605;p31"/>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06" name="Google Shape;606;p31"/>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607" name="Google Shape;607;p31"/>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09" name="Google Shape;609;p31"/>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610" name="Google Shape;610;p31"/>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611" name="Google Shape;611;p31"/>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612" name="Google Shape;612;p31"/>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613" name="Google Shape;613;p31"/>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614" name="Google Shape;614;p31"/>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615" name="Google Shape;615;p31"/>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616" name="Google Shape;616;p31"/>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617" name="Google Shape;617;p31"/>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18" name="Google Shape;618;p31"/>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619" name="Google Shape;619;p31"/>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620" name="Google Shape;620;p31"/>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21" name="Google Shape;621;p31"/>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622" name="Google Shape;622;p31"/>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624" name="Google Shape;624;p31"/>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625" name="Google Shape;625;p31"/>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626" name="Google Shape;626;p31"/>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627" name="Google Shape;627;p31"/>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31"/>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629" name="Google Shape;629;p31"/>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630" name="Google Shape;630;p31"/>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31" name="Google Shape;631;p31"/>
          <p:cNvCxnSpPr>
            <a:stCxn id="62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632" name="Google Shape;632;p31"/>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33" name="Google Shape;633;p31"/>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634" name="Google Shape;634;p31"/>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635" name="Google Shape;635;p31"/>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38" name="Google Shape;638;p31"/>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639" name="Google Shape;639;p31"/>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640" name="Google Shape;640;p31"/>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641" name="Google Shape;641;p31"/>
          <p:cNvSpPr txBox="1"/>
          <p:nvPr/>
        </p:nvSpPr>
        <p:spPr>
          <a:xfrm>
            <a:off x="8870100" y="1215175"/>
            <a:ext cx="2798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After updated the long term memory, let’s look at the short term memory: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We apply the Tanh function to the newly updated updated memory, and get the short term memory at (t)</a:t>
            </a:r>
            <a:endParaRPr>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2"/>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647" name="Google Shape;647;p32"/>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649" name="Google Shape;649;p32"/>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650" name="Google Shape;650;p32"/>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651" name="Google Shape;651;p32"/>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32"/>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653" name="Google Shape;653;p32"/>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654" name="Google Shape;654;p32"/>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655" name="Google Shape;655;p32"/>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656" name="Google Shape;656;p32"/>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57" name="Google Shape;657;p32"/>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658" name="Google Shape;658;p32"/>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659" name="Google Shape;659;p32"/>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660" name="Google Shape;660;p32"/>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661" name="Google Shape;661;p32"/>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662" name="Google Shape;662;p32"/>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63" name="Google Shape;663;p32"/>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664" name="Google Shape;664;p32"/>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65" name="Google Shape;665;p32"/>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32"/>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668" name="Google Shape;668;p32"/>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669" name="Google Shape;669;p32"/>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670" name="Google Shape;670;p32"/>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671" name="Google Shape;671;p32"/>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672" name="Google Shape;672;p32"/>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673" name="Google Shape;673;p32"/>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674" name="Google Shape;674;p32"/>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675" name="Google Shape;675;p32"/>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676" name="Google Shape;676;p32"/>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77" name="Google Shape;677;p32"/>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678" name="Google Shape;678;p32"/>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679" name="Google Shape;679;p32"/>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80" name="Google Shape;680;p32"/>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681" name="Google Shape;681;p32"/>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683" name="Google Shape;683;p32"/>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684" name="Google Shape;684;p32"/>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685" name="Google Shape;685;p32"/>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686" name="Google Shape;686;p32"/>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32"/>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32"/>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689" name="Google Shape;689;p32"/>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690" name="Google Shape;690;p32"/>
          <p:cNvCxnSpPr>
            <a:stCxn id="688"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691" name="Google Shape;691;p32"/>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692" name="Google Shape;692;p32"/>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693" name="Google Shape;693;p32"/>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694" name="Google Shape;694;p32"/>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697" name="Google Shape;697;p32"/>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698" name="Google Shape;698;p32"/>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699" name="Google Shape;699;p32"/>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00" name="Google Shape;700;p32"/>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nvSpPr>
        <p:spPr>
          <a:xfrm>
            <a:off x="8870100" y="1215175"/>
            <a:ext cx="279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Then let’s look at how much calculated short term memory we want to keep, similar to the left, we combine input (t) and short term memory from (t-1), and add bias.</a:t>
            </a:r>
            <a:endParaRPr>
              <a:solidFill>
                <a:schemeClr val="dk1"/>
              </a:solidFill>
              <a:latin typeface="Calibri"/>
              <a:ea typeface="Calibri"/>
              <a:cs typeface="Calibri"/>
              <a:sym typeface="Calibri"/>
            </a:endParaRPr>
          </a:p>
        </p:txBody>
      </p:sp>
      <p:sp>
        <p:nvSpPr>
          <p:cNvPr id="702" name="Google Shape;702;p32"/>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703" name="Google Shape;703;p32"/>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704" name="Google Shape;704;p32"/>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705" name="Google Shape;705;p32"/>
          <p:cNvCxnSpPr>
            <a:stCxn id="650" idx="3"/>
            <a:endCxn id="702"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706" name="Google Shape;706;p32"/>
          <p:cNvCxnSpPr>
            <a:stCxn id="649" idx="3"/>
            <a:endCxn id="702"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707" name="Google Shape;707;p32"/>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708" name="Google Shape;708;p32"/>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709" name="Google Shape;709;p32"/>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710" name="Google Shape;710;p32"/>
          <p:cNvCxnSpPr>
            <a:stCxn id="702" idx="0"/>
            <a:endCxn id="709"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711" name="Google Shape;711;p32"/>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712" name="Google Shape;712;p32"/>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5"/>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D</a:t>
            </a:r>
            <a:r>
              <a:rPr b="1" lang="en-US" sz="2800">
                <a:solidFill>
                  <a:schemeClr val="dk1"/>
                </a:solidFill>
                <a:latin typeface="Calibri"/>
                <a:ea typeface="Calibri"/>
                <a:cs typeface="Calibri"/>
                <a:sym typeface="Calibri"/>
              </a:rPr>
              <a:t>ifference between RNN and LSTM</a:t>
            </a:r>
            <a:endParaRPr b="1" sz="4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3"/>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718" name="Google Shape;718;p33"/>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720" name="Google Shape;720;p33"/>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721" name="Google Shape;721;p33"/>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722" name="Google Shape;722;p33"/>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3" name="Google Shape;723;p33"/>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724" name="Google Shape;724;p33"/>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725" name="Google Shape;725;p33"/>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726" name="Google Shape;726;p33"/>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727" name="Google Shape;727;p33"/>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728" name="Google Shape;728;p33"/>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729" name="Google Shape;729;p33"/>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730" name="Google Shape;730;p33"/>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731" name="Google Shape;731;p33"/>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732" name="Google Shape;732;p33"/>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733" name="Google Shape;733;p33"/>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734" name="Google Shape;734;p33"/>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735" name="Google Shape;735;p33"/>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36" name="Google Shape;736;p33"/>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737" name="Google Shape;737;p33"/>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739" name="Google Shape;739;p33"/>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740" name="Google Shape;740;p33"/>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741" name="Google Shape;741;p33"/>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742" name="Google Shape;742;p33"/>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743" name="Google Shape;743;p33"/>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744" name="Google Shape;744;p33"/>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33"/>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746" name="Google Shape;746;p33"/>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747" name="Google Shape;747;p33"/>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48" name="Google Shape;748;p33"/>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749" name="Google Shape;749;p33"/>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750" name="Google Shape;750;p33"/>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51" name="Google Shape;751;p33"/>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752" name="Google Shape;752;p33"/>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754" name="Google Shape;754;p33"/>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755" name="Google Shape;755;p33"/>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756" name="Google Shape;756;p33"/>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757" name="Google Shape;757;p33"/>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758" name="Google Shape;758;p33"/>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759" name="Google Shape;759;p33"/>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760" name="Google Shape;760;p33"/>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61" name="Google Shape;761;p33"/>
          <p:cNvCxnSpPr>
            <a:stCxn id="75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p33"/>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763" name="Google Shape;763;p33"/>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764" name="Google Shape;764;p33"/>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765" name="Google Shape;765;p33"/>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768" name="Google Shape;768;p33"/>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769" name="Google Shape;769;p33"/>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770" name="Google Shape;770;p33"/>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771" name="Google Shape;771;p33"/>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txBox="1"/>
          <p:nvPr/>
        </p:nvSpPr>
        <p:spPr>
          <a:xfrm>
            <a:off x="8870100" y="1215175"/>
            <a:ext cx="279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Apply a sigmoid function to calculate the </a:t>
            </a:r>
            <a:r>
              <a:rPr lang="en-US">
                <a:solidFill>
                  <a:schemeClr val="dk1"/>
                </a:solidFill>
                <a:latin typeface="Calibri"/>
                <a:ea typeface="Calibri"/>
                <a:cs typeface="Calibri"/>
                <a:sym typeface="Calibri"/>
              </a:rPr>
              <a:t>percentage</a:t>
            </a:r>
            <a:r>
              <a:rPr lang="en-US">
                <a:solidFill>
                  <a:schemeClr val="dk1"/>
                </a:solidFill>
                <a:latin typeface="Calibri"/>
                <a:ea typeface="Calibri"/>
                <a:cs typeface="Calibri"/>
                <a:sym typeface="Calibri"/>
              </a:rPr>
              <a:t> of the calculated short term memory to be kept …</a:t>
            </a:r>
            <a:endParaRPr>
              <a:solidFill>
                <a:schemeClr val="dk1"/>
              </a:solidFill>
              <a:latin typeface="Calibri"/>
              <a:ea typeface="Calibri"/>
              <a:cs typeface="Calibri"/>
              <a:sym typeface="Calibri"/>
            </a:endParaRPr>
          </a:p>
        </p:txBody>
      </p:sp>
      <p:sp>
        <p:nvSpPr>
          <p:cNvPr id="773" name="Google Shape;773;p33"/>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774" name="Google Shape;774;p33"/>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775" name="Google Shape;775;p33"/>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776" name="Google Shape;776;p33"/>
          <p:cNvCxnSpPr>
            <a:stCxn id="721" idx="3"/>
            <a:endCxn id="773"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777" name="Google Shape;777;p33"/>
          <p:cNvCxnSpPr>
            <a:stCxn id="720" idx="3"/>
            <a:endCxn id="773"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778" name="Google Shape;778;p33"/>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779" name="Google Shape;779;p33"/>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780" name="Google Shape;780;p33"/>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781" name="Google Shape;781;p33"/>
          <p:cNvCxnSpPr>
            <a:stCxn id="773" idx="0"/>
            <a:endCxn id="780"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782" name="Google Shape;782;p33"/>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783" name="Google Shape;783;p33"/>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784" name="Google Shape;784;p33"/>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785" name="Google Shape;785;p33"/>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33"/>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4"/>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792" name="Google Shape;792;p34"/>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794" name="Google Shape;794;p34"/>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795" name="Google Shape;795;p34"/>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796" name="Google Shape;796;p34"/>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34"/>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798" name="Google Shape;798;p34"/>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799" name="Google Shape;799;p34"/>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800" name="Google Shape;800;p34"/>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801" name="Google Shape;801;p34"/>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02" name="Google Shape;802;p34"/>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803" name="Google Shape;803;p34"/>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34"/>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34"/>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806" name="Google Shape;806;p34"/>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34"/>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08" name="Google Shape;808;p34"/>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809" name="Google Shape;809;p34"/>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10" name="Google Shape;810;p34"/>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811" name="Google Shape;811;p34"/>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13" name="Google Shape;813;p34"/>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814" name="Google Shape;814;p34"/>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815" name="Google Shape;815;p34"/>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816" name="Google Shape;816;p34"/>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817" name="Google Shape;817;p34"/>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818" name="Google Shape;818;p34"/>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34"/>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820" name="Google Shape;820;p34"/>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821" name="Google Shape;821;p34"/>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22" name="Google Shape;822;p34"/>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823" name="Google Shape;823;p34"/>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824" name="Google Shape;824;p34"/>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25" name="Google Shape;825;p34"/>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826" name="Google Shape;826;p34"/>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828" name="Google Shape;828;p34"/>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829" name="Google Shape;829;p34"/>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830" name="Google Shape;830;p34"/>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831" name="Google Shape;831;p34"/>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832" name="Google Shape;832;p34"/>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833" name="Google Shape;833;p34"/>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834" name="Google Shape;834;p34"/>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35" name="Google Shape;835;p34"/>
          <p:cNvCxnSpPr>
            <a:stCxn id="833"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836" name="Google Shape;836;p34"/>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37" name="Google Shape;837;p34"/>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34"/>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839" name="Google Shape;839;p34"/>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42" name="Google Shape;842;p34"/>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843" name="Google Shape;843;p34"/>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844" name="Google Shape;844;p34"/>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845" name="Google Shape;845;p34"/>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txBox="1"/>
          <p:nvPr/>
        </p:nvSpPr>
        <p:spPr>
          <a:xfrm>
            <a:off x="8870100" y="1215175"/>
            <a:ext cx="27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output the updated short term memory at (t) </a:t>
            </a:r>
            <a:endParaRPr>
              <a:solidFill>
                <a:schemeClr val="dk1"/>
              </a:solidFill>
              <a:latin typeface="Calibri"/>
              <a:ea typeface="Calibri"/>
              <a:cs typeface="Calibri"/>
              <a:sym typeface="Calibri"/>
            </a:endParaRPr>
          </a:p>
        </p:txBody>
      </p:sp>
      <p:sp>
        <p:nvSpPr>
          <p:cNvPr id="847" name="Google Shape;847;p34"/>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848" name="Google Shape;848;p34"/>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849" name="Google Shape;849;p34"/>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850" name="Google Shape;850;p34"/>
          <p:cNvCxnSpPr>
            <a:stCxn id="795" idx="3"/>
            <a:endCxn id="847"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851" name="Google Shape;851;p34"/>
          <p:cNvCxnSpPr>
            <a:stCxn id="794" idx="3"/>
            <a:endCxn id="847"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852" name="Google Shape;852;p34"/>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853" name="Google Shape;853;p34"/>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854" name="Google Shape;854;p34"/>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855" name="Google Shape;855;p34"/>
          <p:cNvCxnSpPr>
            <a:stCxn id="847" idx="0"/>
            <a:endCxn id="854"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856" name="Google Shape;856;p34"/>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857" name="Google Shape;857;p34"/>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34"/>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859" name="Google Shape;859;p34"/>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860" name="Google Shape;860;p34"/>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861" name="Google Shape;861;p34"/>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862" name="Google Shape;862;p34"/>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3" name="Google Shape;863;p34"/>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5"/>
          <p:cNvSpPr/>
          <p:nvPr/>
        </p:nvSpPr>
        <p:spPr>
          <a:xfrm>
            <a:off x="86916" y="858044"/>
            <a:ext cx="3016250" cy="4956175"/>
          </a:xfrm>
          <a:custGeom>
            <a:rect b="b" l="l" r="r" t="t"/>
            <a:pathLst>
              <a:path extrusionOk="0" h="198247" w="120650">
                <a:moveTo>
                  <a:pt x="39576" y="349"/>
                </a:moveTo>
                <a:cubicBezTo>
                  <a:pt x="30432" y="1365"/>
                  <a:pt x="21860" y="2000"/>
                  <a:pt x="16335" y="7207"/>
                </a:cubicBezTo>
                <a:cubicBezTo>
                  <a:pt x="10811" y="12414"/>
                  <a:pt x="9096" y="21304"/>
                  <a:pt x="6429" y="31591"/>
                </a:cubicBezTo>
                <a:cubicBezTo>
                  <a:pt x="3762" y="41878"/>
                  <a:pt x="-1000" y="57309"/>
                  <a:pt x="333" y="68929"/>
                </a:cubicBezTo>
                <a:cubicBezTo>
                  <a:pt x="1667" y="80550"/>
                  <a:pt x="9922" y="93186"/>
                  <a:pt x="14430" y="101314"/>
                </a:cubicBezTo>
                <a:cubicBezTo>
                  <a:pt x="18939" y="109442"/>
                  <a:pt x="25289" y="107982"/>
                  <a:pt x="27384" y="117697"/>
                </a:cubicBezTo>
                <a:cubicBezTo>
                  <a:pt x="29480" y="127413"/>
                  <a:pt x="26749" y="147542"/>
                  <a:pt x="27003" y="159607"/>
                </a:cubicBezTo>
                <a:cubicBezTo>
                  <a:pt x="27257" y="171672"/>
                  <a:pt x="24717" y="183674"/>
                  <a:pt x="28908" y="190087"/>
                </a:cubicBezTo>
                <a:cubicBezTo>
                  <a:pt x="33099" y="196501"/>
                  <a:pt x="40211" y="198723"/>
                  <a:pt x="52149" y="198088"/>
                </a:cubicBezTo>
                <a:cubicBezTo>
                  <a:pt x="64087" y="197453"/>
                  <a:pt x="89360" y="190659"/>
                  <a:pt x="100536" y="186277"/>
                </a:cubicBezTo>
                <a:cubicBezTo>
                  <a:pt x="111712" y="181896"/>
                  <a:pt x="116157" y="178721"/>
                  <a:pt x="119205" y="171799"/>
                </a:cubicBezTo>
                <a:cubicBezTo>
                  <a:pt x="122253" y="164878"/>
                  <a:pt x="119332" y="155162"/>
                  <a:pt x="118824" y="144748"/>
                </a:cubicBezTo>
                <a:cubicBezTo>
                  <a:pt x="118316" y="134334"/>
                  <a:pt x="116475" y="118713"/>
                  <a:pt x="116157" y="109315"/>
                </a:cubicBezTo>
                <a:cubicBezTo>
                  <a:pt x="115840" y="99917"/>
                  <a:pt x="118507" y="96933"/>
                  <a:pt x="116919" y="88360"/>
                </a:cubicBezTo>
                <a:cubicBezTo>
                  <a:pt x="115332" y="79788"/>
                  <a:pt x="107013" y="65945"/>
                  <a:pt x="106632" y="57880"/>
                </a:cubicBezTo>
                <a:cubicBezTo>
                  <a:pt x="106251" y="49816"/>
                  <a:pt x="112792" y="46260"/>
                  <a:pt x="114633" y="39973"/>
                </a:cubicBezTo>
                <a:cubicBezTo>
                  <a:pt x="116475" y="33687"/>
                  <a:pt x="119396" y="26511"/>
                  <a:pt x="117681" y="20161"/>
                </a:cubicBezTo>
                <a:cubicBezTo>
                  <a:pt x="115967" y="13811"/>
                  <a:pt x="112093" y="5048"/>
                  <a:pt x="104346" y="1873"/>
                </a:cubicBezTo>
                <a:cubicBezTo>
                  <a:pt x="96599" y="-1302"/>
                  <a:pt x="81994" y="1365"/>
                  <a:pt x="71199" y="1111"/>
                </a:cubicBezTo>
                <a:cubicBezTo>
                  <a:pt x="60404" y="857"/>
                  <a:pt x="48720" y="-667"/>
                  <a:pt x="39576" y="349"/>
                </a:cubicBezTo>
                <a:close/>
              </a:path>
            </a:pathLst>
          </a:custGeom>
          <a:solidFill>
            <a:schemeClr val="lt2"/>
          </a:solidFill>
          <a:ln cap="flat" cmpd="sng" w="9525">
            <a:solidFill>
              <a:schemeClr val="dk2"/>
            </a:solidFill>
            <a:prstDash val="solid"/>
            <a:round/>
            <a:headEnd len="med" w="med" type="none"/>
            <a:tailEnd len="med" w="med" type="none"/>
          </a:ln>
        </p:spPr>
      </p:sp>
      <p:sp>
        <p:nvSpPr>
          <p:cNvPr id="869" name="Google Shape;869;p35"/>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870" name="Google Shape;870;p35"/>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872" name="Google Shape;872;p35"/>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873" name="Google Shape;873;p35"/>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874" name="Google Shape;874;p35"/>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5" name="Google Shape;875;p35"/>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876" name="Google Shape;876;p35"/>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877" name="Google Shape;877;p35"/>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878" name="Google Shape;878;p35"/>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879" name="Google Shape;879;p35"/>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80" name="Google Shape;880;p35"/>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881" name="Google Shape;881;p35"/>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882" name="Google Shape;882;p35"/>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883" name="Google Shape;883;p35"/>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884" name="Google Shape;884;p35"/>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885" name="Google Shape;885;p35"/>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886" name="Google Shape;886;p35"/>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887" name="Google Shape;887;p35"/>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888" name="Google Shape;888;p35"/>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889" name="Google Shape;889;p35"/>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891" name="Google Shape;891;p35"/>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892" name="Google Shape;892;p35"/>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893" name="Google Shape;893;p35"/>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894" name="Google Shape;894;p35"/>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895" name="Google Shape;895;p35"/>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896" name="Google Shape;896;p35"/>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897" name="Google Shape;897;p35"/>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898" name="Google Shape;898;p35"/>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35"/>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00" name="Google Shape;900;p35"/>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901" name="Google Shape;901;p35"/>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902" name="Google Shape;902;p35"/>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03" name="Google Shape;903;p35"/>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904" name="Google Shape;904;p35"/>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906" name="Google Shape;906;p35"/>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907" name="Google Shape;907;p35"/>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908" name="Google Shape;908;p35"/>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909" name="Google Shape;909;p35"/>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35"/>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911" name="Google Shape;911;p35"/>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912" name="Google Shape;912;p35"/>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13" name="Google Shape;913;p35"/>
          <p:cNvCxnSpPr>
            <a:stCxn id="911"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914" name="Google Shape;914;p35"/>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15" name="Google Shape;915;p35"/>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916" name="Google Shape;916;p35"/>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917" name="Google Shape;917;p35"/>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20" name="Google Shape;920;p35"/>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921" name="Google Shape;921;p35"/>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922" name="Google Shape;922;p35"/>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923" name="Google Shape;923;p35"/>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925" name="Google Shape;925;p35"/>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926" name="Google Shape;926;p35"/>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927" name="Google Shape;927;p35"/>
          <p:cNvCxnSpPr>
            <a:stCxn id="873" idx="3"/>
            <a:endCxn id="924"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928" name="Google Shape;928;p35"/>
          <p:cNvCxnSpPr>
            <a:stCxn id="872" idx="3"/>
            <a:endCxn id="924"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929" name="Google Shape;929;p35"/>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930" name="Google Shape;930;p35"/>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931" name="Google Shape;931;p35"/>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932" name="Google Shape;932;p35"/>
          <p:cNvCxnSpPr>
            <a:stCxn id="924" idx="0"/>
            <a:endCxn id="931"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933" name="Google Shape;933;p35"/>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934" name="Google Shape;934;p35"/>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935" name="Google Shape;935;p35"/>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36" name="Google Shape;936;p35"/>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937" name="Google Shape;937;p35"/>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938" name="Google Shape;938;p35"/>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939" name="Google Shape;939;p35"/>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35"/>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941" name="Google Shape;941;p35"/>
          <p:cNvSpPr txBox="1"/>
          <p:nvPr/>
        </p:nvSpPr>
        <p:spPr>
          <a:xfrm>
            <a:off x="97950" y="5843775"/>
            <a:ext cx="14802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forget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percentage of </a:t>
            </a:r>
            <a:r>
              <a:rPr lang="en-US" sz="900">
                <a:highlight>
                  <a:srgbClr val="00FFFF"/>
                </a:highlight>
                <a:latin typeface="Calibri"/>
                <a:ea typeface="Calibri"/>
                <a:cs typeface="Calibri"/>
                <a:sym typeface="Calibri"/>
              </a:rPr>
              <a:t>long term memory (t-1)</a:t>
            </a:r>
            <a:r>
              <a:rPr lang="en-US" sz="900">
                <a:latin typeface="Calibri"/>
                <a:ea typeface="Calibri"/>
                <a:cs typeface="Calibri"/>
                <a:sym typeface="Calibri"/>
              </a:rPr>
              <a:t> (e.g., </a:t>
            </a:r>
            <a:r>
              <a:rPr lang="en-US" sz="900">
                <a:highlight>
                  <a:srgbClr val="00FFFF"/>
                </a:highlight>
                <a:latin typeface="Calibri"/>
                <a:ea typeface="Calibri"/>
                <a:cs typeface="Calibri"/>
                <a:sym typeface="Calibri"/>
              </a:rPr>
              <a:t>zl(t-1)</a:t>
            </a:r>
            <a:r>
              <a:rPr lang="en-US" sz="900">
                <a:latin typeface="Calibri"/>
                <a:ea typeface="Calibri"/>
                <a:cs typeface="Calibri"/>
                <a:sym typeface="Calibri"/>
              </a:rPr>
              <a:t>) to be remembered</a:t>
            </a:r>
            <a:endParaRPr sz="900">
              <a:latin typeface="Calibri"/>
              <a:ea typeface="Calibri"/>
              <a:cs typeface="Calibri"/>
              <a:sym typeface="Calibri"/>
            </a:endParaRPr>
          </a:p>
        </p:txBody>
      </p:sp>
      <p:sp>
        <p:nvSpPr>
          <p:cNvPr id="942" name="Google Shape;942;p35"/>
          <p:cNvSpPr/>
          <p:nvPr/>
        </p:nvSpPr>
        <p:spPr>
          <a:xfrm rot="-2698223">
            <a:off x="577616" y="5501548"/>
            <a:ext cx="410476" cy="238861"/>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6"/>
          <p:cNvSpPr/>
          <p:nvPr/>
        </p:nvSpPr>
        <p:spPr>
          <a:xfrm>
            <a:off x="2726134" y="882228"/>
            <a:ext cx="4685250" cy="4741400"/>
          </a:xfrm>
          <a:custGeom>
            <a:rect b="b" l="l" r="r" t="t"/>
            <a:pathLst>
              <a:path extrusionOk="0" h="189656" w="187410">
                <a:moveTo>
                  <a:pt x="27734" y="906"/>
                </a:moveTo>
                <a:cubicBezTo>
                  <a:pt x="18209" y="3573"/>
                  <a:pt x="15288" y="13289"/>
                  <a:pt x="12875" y="18813"/>
                </a:cubicBezTo>
                <a:cubicBezTo>
                  <a:pt x="10462" y="24338"/>
                  <a:pt x="14971" y="29989"/>
                  <a:pt x="13256" y="34053"/>
                </a:cubicBezTo>
                <a:cubicBezTo>
                  <a:pt x="11542" y="38117"/>
                  <a:pt x="4747" y="38879"/>
                  <a:pt x="2588" y="43197"/>
                </a:cubicBezTo>
                <a:cubicBezTo>
                  <a:pt x="429" y="47515"/>
                  <a:pt x="-523" y="53611"/>
                  <a:pt x="302" y="59961"/>
                </a:cubicBezTo>
                <a:cubicBezTo>
                  <a:pt x="1128" y="66311"/>
                  <a:pt x="5255" y="75455"/>
                  <a:pt x="7541" y="81297"/>
                </a:cubicBezTo>
                <a:cubicBezTo>
                  <a:pt x="9827" y="87139"/>
                  <a:pt x="12875" y="87012"/>
                  <a:pt x="14018" y="95013"/>
                </a:cubicBezTo>
                <a:cubicBezTo>
                  <a:pt x="15161" y="103014"/>
                  <a:pt x="13955" y="117238"/>
                  <a:pt x="14399" y="129303"/>
                </a:cubicBezTo>
                <a:cubicBezTo>
                  <a:pt x="14844" y="141368"/>
                  <a:pt x="14463" y="158704"/>
                  <a:pt x="16685" y="167403"/>
                </a:cubicBezTo>
                <a:cubicBezTo>
                  <a:pt x="18908" y="176103"/>
                  <a:pt x="19098" y="179278"/>
                  <a:pt x="27734" y="181500"/>
                </a:cubicBezTo>
                <a:cubicBezTo>
                  <a:pt x="36370" y="183723"/>
                  <a:pt x="58976" y="180992"/>
                  <a:pt x="68501" y="180738"/>
                </a:cubicBezTo>
                <a:cubicBezTo>
                  <a:pt x="78026" y="180484"/>
                  <a:pt x="76121" y="178706"/>
                  <a:pt x="84884" y="179976"/>
                </a:cubicBezTo>
                <a:cubicBezTo>
                  <a:pt x="93647" y="181246"/>
                  <a:pt x="107554" y="186961"/>
                  <a:pt x="121079" y="188358"/>
                </a:cubicBezTo>
                <a:cubicBezTo>
                  <a:pt x="134605" y="189755"/>
                  <a:pt x="155242" y="190327"/>
                  <a:pt x="166037" y="188358"/>
                </a:cubicBezTo>
                <a:cubicBezTo>
                  <a:pt x="176832" y="186390"/>
                  <a:pt x="182611" y="183024"/>
                  <a:pt x="185849" y="176547"/>
                </a:cubicBezTo>
                <a:cubicBezTo>
                  <a:pt x="189088" y="170070"/>
                  <a:pt x="186103" y="160482"/>
                  <a:pt x="185468" y="149496"/>
                </a:cubicBezTo>
                <a:cubicBezTo>
                  <a:pt x="184833" y="138511"/>
                  <a:pt x="183500" y="121112"/>
                  <a:pt x="182039" y="110634"/>
                </a:cubicBezTo>
                <a:cubicBezTo>
                  <a:pt x="180579" y="100157"/>
                  <a:pt x="176578" y="95521"/>
                  <a:pt x="176705" y="86631"/>
                </a:cubicBezTo>
                <a:cubicBezTo>
                  <a:pt x="176832" y="77741"/>
                  <a:pt x="181087" y="68026"/>
                  <a:pt x="182801" y="57294"/>
                </a:cubicBezTo>
                <a:cubicBezTo>
                  <a:pt x="184516" y="46563"/>
                  <a:pt x="188135" y="31323"/>
                  <a:pt x="186992" y="22242"/>
                </a:cubicBezTo>
                <a:cubicBezTo>
                  <a:pt x="185849" y="13162"/>
                  <a:pt x="188008" y="5859"/>
                  <a:pt x="175943" y="2811"/>
                </a:cubicBezTo>
                <a:cubicBezTo>
                  <a:pt x="163878" y="-237"/>
                  <a:pt x="132255" y="3954"/>
                  <a:pt x="114602" y="3954"/>
                </a:cubicBezTo>
                <a:cubicBezTo>
                  <a:pt x="96949" y="3954"/>
                  <a:pt x="84503" y="3319"/>
                  <a:pt x="70025" y="2811"/>
                </a:cubicBezTo>
                <a:cubicBezTo>
                  <a:pt x="55547" y="2303"/>
                  <a:pt x="37259" y="-1761"/>
                  <a:pt x="27734" y="906"/>
                </a:cubicBezTo>
                <a:close/>
              </a:path>
            </a:pathLst>
          </a:custGeom>
          <a:solidFill>
            <a:srgbClr val="D9D9D9"/>
          </a:solidFill>
          <a:ln cap="flat" cmpd="sng" w="9525">
            <a:solidFill>
              <a:schemeClr val="dk2"/>
            </a:solidFill>
            <a:prstDash val="solid"/>
            <a:round/>
            <a:headEnd len="med" w="med" type="none"/>
            <a:tailEnd len="med" w="med" type="none"/>
          </a:ln>
        </p:spPr>
      </p:sp>
      <p:sp>
        <p:nvSpPr>
          <p:cNvPr id="948" name="Google Shape;948;p36"/>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949" name="Google Shape;949;p36"/>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951" name="Google Shape;951;p36"/>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952" name="Google Shape;952;p36"/>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953" name="Google Shape;953;p36"/>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4" name="Google Shape;954;p36"/>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955" name="Google Shape;955;p36"/>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956" name="Google Shape;956;p36"/>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957" name="Google Shape;957;p36"/>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958" name="Google Shape;958;p36"/>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959" name="Google Shape;959;p36"/>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960" name="Google Shape;960;p36"/>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961" name="Google Shape;961;p36"/>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p36"/>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963" name="Google Shape;963;p36"/>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964" name="Google Shape;964;p36"/>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65" name="Google Shape;965;p36"/>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966" name="Google Shape;966;p36"/>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67" name="Google Shape;967;p36"/>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968" name="Google Shape;968;p36"/>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970" name="Google Shape;970;p36"/>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971" name="Google Shape;971;p36"/>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972" name="Google Shape;972;p36"/>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973" name="Google Shape;973;p36"/>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974" name="Google Shape;974;p36"/>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975" name="Google Shape;975;p36"/>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976" name="Google Shape;976;p36"/>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977" name="Google Shape;977;p36"/>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978" name="Google Shape;978;p36"/>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79" name="Google Shape;979;p36"/>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980" name="Google Shape;980;p36"/>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981" name="Google Shape;981;p36"/>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82" name="Google Shape;982;p36"/>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983" name="Google Shape;983;p36"/>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985" name="Google Shape;985;p36"/>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986" name="Google Shape;986;p36"/>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987" name="Google Shape;987;p36"/>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988" name="Google Shape;988;p36"/>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989" name="Google Shape;989;p36"/>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990" name="Google Shape;990;p36"/>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991" name="Google Shape;991;p36"/>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992" name="Google Shape;992;p36"/>
          <p:cNvCxnSpPr>
            <a:stCxn id="990"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993" name="Google Shape;993;p36"/>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994" name="Google Shape;994;p36"/>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995" name="Google Shape;995;p36"/>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996" name="Google Shape;996;p36"/>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999" name="Google Shape;999;p36"/>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000" name="Google Shape;1000;p36"/>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1001" name="Google Shape;1001;p36"/>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002" name="Google Shape;1002;p36"/>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1004" name="Google Shape;1004;p36"/>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1005" name="Google Shape;1005;p36"/>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1006" name="Google Shape;1006;p36"/>
          <p:cNvCxnSpPr>
            <a:stCxn id="952" idx="3"/>
            <a:endCxn id="1003"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1007" name="Google Shape;1007;p36"/>
          <p:cNvCxnSpPr>
            <a:stCxn id="951" idx="3"/>
            <a:endCxn id="1003"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1008" name="Google Shape;1008;p36"/>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1009" name="Google Shape;1009;p36"/>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1010" name="Google Shape;1010;p36"/>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1011" name="Google Shape;1011;p36"/>
          <p:cNvCxnSpPr>
            <a:stCxn id="1003" idx="0"/>
            <a:endCxn id="1010"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12" name="Google Shape;1012;p36"/>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1013" name="Google Shape;1013;p36"/>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14" name="Google Shape;1014;p36"/>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15" name="Google Shape;1015;p36"/>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1016" name="Google Shape;1016;p36"/>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1017" name="Google Shape;1017;p36"/>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1018" name="Google Shape;1018;p36"/>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9" name="Google Shape;1019;p36"/>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1020" name="Google Shape;1020;p36"/>
          <p:cNvSpPr txBox="1"/>
          <p:nvPr/>
        </p:nvSpPr>
        <p:spPr>
          <a:xfrm>
            <a:off x="7497238" y="638975"/>
            <a:ext cx="16863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input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a:t>
            </a:r>
            <a:r>
              <a:rPr lang="en-US" sz="900">
                <a:highlight>
                  <a:srgbClr val="00FFFF"/>
                </a:highlight>
                <a:latin typeface="Calibri"/>
                <a:ea typeface="Calibri"/>
                <a:cs typeface="Calibri"/>
                <a:sym typeface="Calibri"/>
              </a:rPr>
              <a:t>long term memory updated at (t)</a:t>
            </a:r>
            <a:r>
              <a:rPr lang="en-US" sz="900">
                <a:latin typeface="Calibri"/>
                <a:ea typeface="Calibri"/>
                <a:cs typeface="Calibri"/>
                <a:sym typeface="Calibri"/>
              </a:rPr>
              <a:t> (e.g., </a:t>
            </a:r>
            <a:r>
              <a:rPr lang="en-US" sz="900">
                <a:highlight>
                  <a:srgbClr val="00FFFF"/>
                </a:highlight>
                <a:latin typeface="Calibri"/>
                <a:ea typeface="Calibri"/>
                <a:cs typeface="Calibri"/>
                <a:sym typeface="Calibri"/>
              </a:rPr>
              <a:t>zl(t)</a:t>
            </a:r>
            <a:r>
              <a:rPr lang="en-US" sz="900">
                <a:latin typeface="Calibri"/>
                <a:ea typeface="Calibri"/>
                <a:cs typeface="Calibri"/>
                <a:sym typeface="Calibri"/>
              </a:rPr>
              <a:t>) to be remembered</a:t>
            </a:r>
            <a:endParaRPr sz="900">
              <a:latin typeface="Calibri"/>
              <a:ea typeface="Calibri"/>
              <a:cs typeface="Calibri"/>
              <a:sym typeface="Calibri"/>
            </a:endParaRPr>
          </a:p>
        </p:txBody>
      </p:sp>
      <p:sp>
        <p:nvSpPr>
          <p:cNvPr id="1021" name="Google Shape;1021;p36"/>
          <p:cNvSpPr/>
          <p:nvPr/>
        </p:nvSpPr>
        <p:spPr>
          <a:xfrm rot="8224373">
            <a:off x="7174686" y="1361173"/>
            <a:ext cx="410532" cy="239011"/>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7"/>
          <p:cNvSpPr/>
          <p:nvPr/>
        </p:nvSpPr>
        <p:spPr>
          <a:xfrm>
            <a:off x="7082582" y="1713309"/>
            <a:ext cx="4499175" cy="3828650"/>
          </a:xfrm>
          <a:custGeom>
            <a:rect b="b" l="l" r="r" t="t"/>
            <a:pathLst>
              <a:path extrusionOk="0" h="153146" w="179967">
                <a:moveTo>
                  <a:pt x="80171" y="48"/>
                </a:moveTo>
                <a:cubicBezTo>
                  <a:pt x="66963" y="239"/>
                  <a:pt x="57184" y="4938"/>
                  <a:pt x="48167" y="6144"/>
                </a:cubicBezTo>
                <a:cubicBezTo>
                  <a:pt x="39150" y="7351"/>
                  <a:pt x="32737" y="3668"/>
                  <a:pt x="26069" y="7287"/>
                </a:cubicBezTo>
                <a:cubicBezTo>
                  <a:pt x="19402" y="10907"/>
                  <a:pt x="10829" y="21702"/>
                  <a:pt x="8162" y="27861"/>
                </a:cubicBezTo>
                <a:cubicBezTo>
                  <a:pt x="5495" y="34021"/>
                  <a:pt x="11083" y="39609"/>
                  <a:pt x="10067" y="44244"/>
                </a:cubicBezTo>
                <a:cubicBezTo>
                  <a:pt x="9051" y="48880"/>
                  <a:pt x="3082" y="48880"/>
                  <a:pt x="2066" y="55674"/>
                </a:cubicBezTo>
                <a:cubicBezTo>
                  <a:pt x="1050" y="62469"/>
                  <a:pt x="-2887" y="78534"/>
                  <a:pt x="3971" y="85011"/>
                </a:cubicBezTo>
                <a:cubicBezTo>
                  <a:pt x="10829" y="91488"/>
                  <a:pt x="33181" y="89139"/>
                  <a:pt x="43214" y="94536"/>
                </a:cubicBezTo>
                <a:cubicBezTo>
                  <a:pt x="53247" y="99934"/>
                  <a:pt x="58645" y="109586"/>
                  <a:pt x="64169" y="117396"/>
                </a:cubicBezTo>
                <a:cubicBezTo>
                  <a:pt x="69694" y="125207"/>
                  <a:pt x="67662" y="135494"/>
                  <a:pt x="76361" y="141399"/>
                </a:cubicBezTo>
                <a:cubicBezTo>
                  <a:pt x="85061" y="147305"/>
                  <a:pt x="102904" y="151559"/>
                  <a:pt x="116366" y="152829"/>
                </a:cubicBezTo>
                <a:cubicBezTo>
                  <a:pt x="129828" y="154099"/>
                  <a:pt x="147100" y="149654"/>
                  <a:pt x="157133" y="149019"/>
                </a:cubicBezTo>
                <a:cubicBezTo>
                  <a:pt x="167166" y="148384"/>
                  <a:pt x="172818" y="153401"/>
                  <a:pt x="176564" y="149019"/>
                </a:cubicBezTo>
                <a:cubicBezTo>
                  <a:pt x="180311" y="144638"/>
                  <a:pt x="180247" y="131303"/>
                  <a:pt x="179612" y="122730"/>
                </a:cubicBezTo>
                <a:cubicBezTo>
                  <a:pt x="178977" y="114158"/>
                  <a:pt x="173135" y="108252"/>
                  <a:pt x="172754" y="97584"/>
                </a:cubicBezTo>
                <a:cubicBezTo>
                  <a:pt x="172373" y="86916"/>
                  <a:pt x="176882" y="71867"/>
                  <a:pt x="177326" y="58722"/>
                </a:cubicBezTo>
                <a:cubicBezTo>
                  <a:pt x="177771" y="45578"/>
                  <a:pt x="183740" y="27671"/>
                  <a:pt x="175421" y="18717"/>
                </a:cubicBezTo>
                <a:cubicBezTo>
                  <a:pt x="167103" y="9764"/>
                  <a:pt x="143290" y="8113"/>
                  <a:pt x="127415" y="5001"/>
                </a:cubicBezTo>
                <a:cubicBezTo>
                  <a:pt x="111540" y="1890"/>
                  <a:pt x="93379" y="-142"/>
                  <a:pt x="80171" y="48"/>
                </a:cubicBezTo>
                <a:close/>
              </a:path>
            </a:pathLst>
          </a:custGeom>
          <a:solidFill>
            <a:schemeClr val="lt2"/>
          </a:solidFill>
          <a:ln cap="flat" cmpd="sng" w="9525">
            <a:solidFill>
              <a:schemeClr val="dk2"/>
            </a:solidFill>
            <a:prstDash val="solid"/>
            <a:round/>
            <a:headEnd len="med" w="med" type="none"/>
            <a:tailEnd len="med" w="med" type="none"/>
          </a:ln>
        </p:spPr>
      </p:sp>
      <p:sp>
        <p:nvSpPr>
          <p:cNvPr id="1027" name="Google Shape;1027;p37"/>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1028" name="Google Shape;1028;p37"/>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1030" name="Google Shape;1030;p37"/>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031" name="Google Shape;1031;p37"/>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1032" name="Google Shape;1032;p37"/>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3" name="Google Shape;1033;p37"/>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1034" name="Google Shape;1034;p37"/>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1035" name="Google Shape;1035;p37"/>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1036" name="Google Shape;1036;p37"/>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1037" name="Google Shape;1037;p37"/>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038" name="Google Shape;1038;p37"/>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1039" name="Google Shape;1039;p37"/>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1040" name="Google Shape;1040;p37"/>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1041" name="Google Shape;1041;p37"/>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cxnSp>
        <p:nvCxnSpPr>
          <p:cNvPr id="1042" name="Google Shape;1042;p37"/>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1043" name="Google Shape;1043;p37"/>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044" name="Google Shape;1044;p37"/>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
        <p:nvSpPr>
          <p:cNvPr id="1045" name="Google Shape;1045;p37"/>
          <p:cNvSpPr txBox="1"/>
          <p:nvPr/>
        </p:nvSpPr>
        <p:spPr>
          <a:xfrm>
            <a:off x="800350" y="1126213"/>
            <a:ext cx="2082900" cy="861900"/>
          </a:xfrm>
          <a:prstGeom prst="rect">
            <a:avLst/>
          </a:prstGeom>
          <a:solidFill>
            <a:srgbClr val="D9D9D9"/>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t-1)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a:t>
            </a:r>
            <a:r>
              <a:rPr lang="en-US" sz="1100">
                <a:solidFill>
                  <a:srgbClr val="00FFFF"/>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zl(t-1)</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 </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Ws1</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Wi1</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a:t>
            </a:r>
            <a:r>
              <a:rPr lang="en-US" sz="1100">
                <a:solidFill>
                  <a:srgbClr val="FF00FF"/>
                </a:solidFill>
                <a:latin typeface="Calibri"/>
                <a:ea typeface="Calibri"/>
                <a:cs typeface="Calibri"/>
                <a:sym typeface="Calibri"/>
              </a:rPr>
              <a: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Bias1</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46" name="Google Shape;1046;p37"/>
          <p:cNvCxnSpPr/>
          <p:nvPr/>
        </p:nvCxnSpPr>
        <p:spPr>
          <a:xfrm flipH="1" rot="10800000">
            <a:off x="1839550" y="1991563"/>
            <a:ext cx="4500" cy="453300"/>
          </a:xfrm>
          <a:prstGeom prst="straightConnector1">
            <a:avLst/>
          </a:prstGeom>
          <a:noFill/>
          <a:ln cap="flat" cmpd="sng" w="9525">
            <a:solidFill>
              <a:schemeClr val="dk2"/>
            </a:solidFill>
            <a:prstDash val="solid"/>
            <a:round/>
            <a:headEnd len="med" w="med" type="none"/>
            <a:tailEnd len="med" w="med" type="triangle"/>
          </a:ln>
        </p:spPr>
      </p:cxnSp>
      <p:sp>
        <p:nvSpPr>
          <p:cNvPr id="1047" name="Google Shape;1047;p37"/>
          <p:cNvSpPr/>
          <p:nvPr/>
        </p:nvSpPr>
        <p:spPr>
          <a:xfrm>
            <a:off x="3173925" y="2192850"/>
            <a:ext cx="1786500" cy="30144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txBox="1"/>
          <p:nvPr/>
        </p:nvSpPr>
        <p:spPr>
          <a:xfrm>
            <a:off x="3425200" y="4354325"/>
            <a:ext cx="1295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Ws2</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Wi2</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1049" name="Google Shape;1049;p37"/>
          <p:cNvSpPr/>
          <p:nvPr/>
        </p:nvSpPr>
        <p:spPr>
          <a:xfrm>
            <a:off x="2417564" y="5016250"/>
            <a:ext cx="1487675" cy="1352550"/>
          </a:xfrm>
          <a:custGeom>
            <a:rect b="b" l="l" r="r" t="t"/>
            <a:pathLst>
              <a:path extrusionOk="0" h="54102" w="59507">
                <a:moveTo>
                  <a:pt x="39695" y="54102"/>
                </a:moveTo>
                <a:cubicBezTo>
                  <a:pt x="35568" y="52896"/>
                  <a:pt x="21534" y="50229"/>
                  <a:pt x="14930" y="46863"/>
                </a:cubicBezTo>
                <a:cubicBezTo>
                  <a:pt x="8326" y="43498"/>
                  <a:pt x="643" y="38227"/>
                  <a:pt x="71" y="33909"/>
                </a:cubicBezTo>
                <a:cubicBezTo>
                  <a:pt x="-500" y="29591"/>
                  <a:pt x="6294" y="23495"/>
                  <a:pt x="11501" y="20955"/>
                </a:cubicBezTo>
                <a:cubicBezTo>
                  <a:pt x="16708" y="18415"/>
                  <a:pt x="26233" y="19177"/>
                  <a:pt x="31313" y="18669"/>
                </a:cubicBezTo>
                <a:cubicBezTo>
                  <a:pt x="36393" y="18161"/>
                  <a:pt x="38870" y="18542"/>
                  <a:pt x="41981" y="17907"/>
                </a:cubicBezTo>
                <a:cubicBezTo>
                  <a:pt x="45093" y="17272"/>
                  <a:pt x="47569" y="17018"/>
                  <a:pt x="49982" y="14859"/>
                </a:cubicBezTo>
                <a:cubicBezTo>
                  <a:pt x="52395" y="12700"/>
                  <a:pt x="54872" y="7430"/>
                  <a:pt x="56459" y="4953"/>
                </a:cubicBezTo>
                <a:cubicBezTo>
                  <a:pt x="58047" y="2477"/>
                  <a:pt x="58999" y="826"/>
                  <a:pt x="59507" y="0"/>
                </a:cubicBezTo>
              </a:path>
            </a:pathLst>
          </a:custGeom>
          <a:noFill/>
          <a:ln cap="flat" cmpd="sng" w="19050">
            <a:solidFill>
              <a:srgbClr val="FF00FF"/>
            </a:solidFill>
            <a:prstDash val="solid"/>
            <a:round/>
            <a:headEnd len="med" w="med" type="none"/>
            <a:tailEnd len="med" w="med" type="triangle"/>
          </a:ln>
        </p:spPr>
      </p:sp>
      <p:cxnSp>
        <p:nvCxnSpPr>
          <p:cNvPr id="1050" name="Google Shape;1050;p37"/>
          <p:cNvCxnSpPr/>
          <p:nvPr/>
        </p:nvCxnSpPr>
        <p:spPr>
          <a:xfrm flipH="1" rot="10800000">
            <a:off x="4016762" y="4969913"/>
            <a:ext cx="56100" cy="633600"/>
          </a:xfrm>
          <a:prstGeom prst="straightConnector1">
            <a:avLst/>
          </a:prstGeom>
          <a:noFill/>
          <a:ln cap="flat" cmpd="sng" w="19050">
            <a:solidFill>
              <a:srgbClr val="00FF00"/>
            </a:solidFill>
            <a:prstDash val="solid"/>
            <a:round/>
            <a:headEnd len="med" w="med" type="none"/>
            <a:tailEnd len="med" w="med" type="triangle"/>
          </a:ln>
        </p:spPr>
      </p:cxnSp>
      <p:sp>
        <p:nvSpPr>
          <p:cNvPr id="1051" name="Google Shape;1051;p37"/>
          <p:cNvSpPr txBox="1"/>
          <p:nvPr/>
        </p:nvSpPr>
        <p:spPr>
          <a:xfrm>
            <a:off x="3296488"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Wi2</a:t>
            </a:r>
            <a:endParaRPr b="1">
              <a:solidFill>
                <a:srgbClr val="FF0000"/>
              </a:solidFill>
              <a:latin typeface="Calibri"/>
              <a:ea typeface="Calibri"/>
              <a:cs typeface="Calibri"/>
              <a:sym typeface="Calibri"/>
            </a:endParaRPr>
          </a:p>
        </p:txBody>
      </p:sp>
      <p:sp>
        <p:nvSpPr>
          <p:cNvPr id="1052" name="Google Shape;1052;p37"/>
          <p:cNvSpPr txBox="1"/>
          <p:nvPr/>
        </p:nvSpPr>
        <p:spPr>
          <a:xfrm>
            <a:off x="402507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Ws2</a:t>
            </a:r>
            <a:endParaRPr b="1">
              <a:solidFill>
                <a:srgbClr val="FF0000"/>
              </a:solidFill>
              <a:latin typeface="Calibri"/>
              <a:ea typeface="Calibri"/>
              <a:cs typeface="Calibri"/>
              <a:sym typeface="Calibri"/>
            </a:endParaRPr>
          </a:p>
        </p:txBody>
      </p:sp>
      <p:sp>
        <p:nvSpPr>
          <p:cNvPr id="1053" name="Google Shape;1053;p37"/>
          <p:cNvSpPr txBox="1"/>
          <p:nvPr/>
        </p:nvSpPr>
        <p:spPr>
          <a:xfrm>
            <a:off x="3810250" y="37977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Bias2</a:t>
            </a:r>
            <a:endParaRPr sz="1200">
              <a:latin typeface="Calibri"/>
              <a:ea typeface="Calibri"/>
              <a:cs typeface="Calibri"/>
              <a:sym typeface="Calibri"/>
            </a:endParaRPr>
          </a:p>
        </p:txBody>
      </p:sp>
      <p:cxnSp>
        <p:nvCxnSpPr>
          <p:cNvPr id="1054" name="Google Shape;1054;p37"/>
          <p:cNvCxnSpPr/>
          <p:nvPr/>
        </p:nvCxnSpPr>
        <p:spPr>
          <a:xfrm rot="10800000">
            <a:off x="4072750" y="4149975"/>
            <a:ext cx="0" cy="215100"/>
          </a:xfrm>
          <a:prstGeom prst="straightConnector1">
            <a:avLst/>
          </a:prstGeom>
          <a:noFill/>
          <a:ln cap="flat" cmpd="sng" w="9525">
            <a:solidFill>
              <a:schemeClr val="dk2"/>
            </a:solidFill>
            <a:prstDash val="solid"/>
            <a:round/>
            <a:headEnd len="med" w="med" type="none"/>
            <a:tailEnd len="med" w="med" type="triangle"/>
          </a:ln>
        </p:spPr>
      </p:cxnSp>
      <p:sp>
        <p:nvSpPr>
          <p:cNvPr id="1055" name="Google Shape;1055;p37"/>
          <p:cNvSpPr txBox="1"/>
          <p:nvPr/>
        </p:nvSpPr>
        <p:spPr>
          <a:xfrm>
            <a:off x="3296500" y="30030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Ws2</a:t>
            </a:r>
            <a:r>
              <a:rPr lang="en-US" sz="1300">
                <a:latin typeface="Calibri"/>
                <a:ea typeface="Calibri"/>
                <a:cs typeface="Calibri"/>
                <a:sym typeface="Calibri"/>
              </a:rPr>
              <a:t>*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Wi2</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Bias2</a:t>
            </a:r>
            <a:endParaRPr sz="1300">
              <a:solidFill>
                <a:srgbClr val="FFAB40"/>
              </a:solidFill>
              <a:latin typeface="Calibri"/>
              <a:ea typeface="Calibri"/>
              <a:cs typeface="Calibri"/>
              <a:sym typeface="Calibri"/>
            </a:endParaRPr>
          </a:p>
        </p:txBody>
      </p:sp>
      <p:cxnSp>
        <p:nvCxnSpPr>
          <p:cNvPr id="1056" name="Google Shape;1056;p37"/>
          <p:cNvCxnSpPr/>
          <p:nvPr/>
        </p:nvCxnSpPr>
        <p:spPr>
          <a:xfrm rot="10800000">
            <a:off x="4072750" y="3588075"/>
            <a:ext cx="0" cy="209700"/>
          </a:xfrm>
          <a:prstGeom prst="straightConnector1">
            <a:avLst/>
          </a:prstGeom>
          <a:noFill/>
          <a:ln cap="flat" cmpd="sng" w="9525">
            <a:solidFill>
              <a:schemeClr val="dk2"/>
            </a:solidFill>
            <a:prstDash val="solid"/>
            <a:round/>
            <a:headEnd len="med" w="med" type="none"/>
            <a:tailEnd len="med" w="med" type="triangle"/>
          </a:ln>
        </p:spPr>
      </p:cxnSp>
      <p:sp>
        <p:nvSpPr>
          <p:cNvPr id="1057" name="Google Shape;1057;p37"/>
          <p:cNvSpPr txBox="1"/>
          <p:nvPr/>
        </p:nvSpPr>
        <p:spPr>
          <a:xfrm>
            <a:off x="3535850" y="219285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58" name="Google Shape;1058;p37"/>
          <p:cNvCxnSpPr/>
          <p:nvPr/>
        </p:nvCxnSpPr>
        <p:spPr>
          <a:xfrm rot="10800000">
            <a:off x="4072750" y="2793388"/>
            <a:ext cx="0" cy="209700"/>
          </a:xfrm>
          <a:prstGeom prst="straightConnector1">
            <a:avLst/>
          </a:prstGeom>
          <a:noFill/>
          <a:ln cap="flat" cmpd="sng" w="9525">
            <a:solidFill>
              <a:schemeClr val="dk2"/>
            </a:solidFill>
            <a:prstDash val="solid"/>
            <a:round/>
            <a:headEnd len="med" w="med" type="none"/>
            <a:tailEnd len="med" w="med" type="triangle"/>
          </a:ln>
        </p:spPr>
      </p:cxnSp>
      <p:sp>
        <p:nvSpPr>
          <p:cNvPr id="1059" name="Google Shape;1059;p37"/>
          <p:cNvSpPr txBox="1"/>
          <p:nvPr/>
        </p:nvSpPr>
        <p:spPr>
          <a:xfrm>
            <a:off x="2787700" y="2057013"/>
            <a:ext cx="826200" cy="877200"/>
          </a:xfrm>
          <a:prstGeom prst="rect">
            <a:avLst/>
          </a:prstGeom>
          <a:solidFill>
            <a:srgbClr val="6D9E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 </a:t>
            </a:r>
            <a:r>
              <a:rPr b="1" lang="en-US" sz="900">
                <a:solidFill>
                  <a:srgbClr val="0000FF"/>
                </a:solidFill>
                <a:latin typeface="Calibri"/>
                <a:ea typeface="Calibri"/>
                <a:cs typeface="Calibri"/>
                <a:sym typeface="Calibri"/>
              </a:rPr>
              <a:t>Tanh</a:t>
            </a:r>
            <a:r>
              <a:rPr lang="en-US" sz="900">
                <a:solidFill>
                  <a:schemeClr val="dk1"/>
                </a:solidFill>
                <a:latin typeface="Calibri"/>
                <a:ea typeface="Calibri"/>
                <a:cs typeface="Calibri"/>
                <a:sym typeface="Calibri"/>
              </a:rPr>
              <a:t>, a value between -1.0 and 1.0 will be produced</a:t>
            </a:r>
            <a:endParaRPr sz="900">
              <a:solidFill>
                <a:schemeClr val="dk1"/>
              </a:solidFill>
              <a:latin typeface="Calibri"/>
              <a:ea typeface="Calibri"/>
              <a:cs typeface="Calibri"/>
              <a:sym typeface="Calibri"/>
            </a:endParaRPr>
          </a:p>
        </p:txBody>
      </p:sp>
      <p:sp>
        <p:nvSpPr>
          <p:cNvPr id="1060" name="Google Shape;1060;p37"/>
          <p:cNvSpPr txBox="1"/>
          <p:nvPr/>
        </p:nvSpPr>
        <p:spPr>
          <a:xfrm>
            <a:off x="3173600" y="1125925"/>
            <a:ext cx="1686300" cy="861900"/>
          </a:xfrm>
          <a:prstGeom prst="rect">
            <a:avLst/>
          </a:prstGeom>
          <a:solidFill>
            <a:srgbClr val="B3C6E7"/>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Long term memory created for (t):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Ws2</a:t>
            </a:r>
            <a:r>
              <a:rPr lang="en-US" sz="1100">
                <a:solidFill>
                  <a:schemeClr val="dk1"/>
                </a:solidFill>
                <a:latin typeface="Calibri"/>
                <a:ea typeface="Calibri"/>
                <a:cs typeface="Calibri"/>
                <a:sym typeface="Calibri"/>
              </a:rPr>
              <a:t>*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 </a:t>
            </a:r>
            <a:r>
              <a:rPr lang="en-US" sz="1100">
                <a:solidFill>
                  <a:srgbClr val="FF0000"/>
                </a:solidFill>
                <a:latin typeface="Calibri"/>
                <a:ea typeface="Calibri"/>
                <a:cs typeface="Calibri"/>
                <a:sym typeface="Calibri"/>
              </a:rPr>
              <a:t>Wi2</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Bias2</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61" name="Google Shape;1061;p37"/>
          <p:cNvCxnSpPr/>
          <p:nvPr/>
        </p:nvCxnSpPr>
        <p:spPr>
          <a:xfrm rot="10800000">
            <a:off x="4016750" y="1987950"/>
            <a:ext cx="0" cy="204900"/>
          </a:xfrm>
          <a:prstGeom prst="straightConnector1">
            <a:avLst/>
          </a:prstGeom>
          <a:noFill/>
          <a:ln cap="flat" cmpd="sng" w="9525">
            <a:solidFill>
              <a:schemeClr val="dk2"/>
            </a:solidFill>
            <a:prstDash val="solid"/>
            <a:round/>
            <a:headEnd len="med" w="med" type="none"/>
            <a:tailEnd len="med" w="med" type="triangle"/>
          </a:ln>
        </p:spPr>
      </p:cxnSp>
      <p:sp>
        <p:nvSpPr>
          <p:cNvPr id="1062" name="Google Shape;1062;p37"/>
          <p:cNvSpPr/>
          <p:nvPr/>
        </p:nvSpPr>
        <p:spPr>
          <a:xfrm>
            <a:off x="5200550" y="2238750"/>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txBox="1"/>
          <p:nvPr/>
        </p:nvSpPr>
        <p:spPr>
          <a:xfrm>
            <a:off x="5532475" y="4427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Wi3</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cxnSp>
        <p:nvCxnSpPr>
          <p:cNvPr id="1064" name="Google Shape;1064;p37"/>
          <p:cNvCxnSpPr/>
          <p:nvPr/>
        </p:nvCxnSpPr>
        <p:spPr>
          <a:xfrm flipH="1" rot="10800000">
            <a:off x="5359412" y="5042813"/>
            <a:ext cx="793500" cy="760800"/>
          </a:xfrm>
          <a:prstGeom prst="straightConnector1">
            <a:avLst/>
          </a:prstGeom>
          <a:noFill/>
          <a:ln cap="flat" cmpd="sng" w="19050">
            <a:solidFill>
              <a:srgbClr val="00FF00"/>
            </a:solidFill>
            <a:prstDash val="solid"/>
            <a:round/>
            <a:headEnd len="med" w="med" type="none"/>
            <a:tailEnd len="med" w="med" type="triangle"/>
          </a:ln>
        </p:spPr>
      </p:cxnSp>
      <p:cxnSp>
        <p:nvCxnSpPr>
          <p:cNvPr id="1065" name="Google Shape;1065;p37"/>
          <p:cNvCxnSpPr/>
          <p:nvPr/>
        </p:nvCxnSpPr>
        <p:spPr>
          <a:xfrm flipH="1" rot="10800000">
            <a:off x="4608800" y="5042800"/>
            <a:ext cx="1544100" cy="1332900"/>
          </a:xfrm>
          <a:prstGeom prst="bentConnector2">
            <a:avLst/>
          </a:prstGeom>
          <a:noFill/>
          <a:ln cap="flat" cmpd="sng" w="19050">
            <a:solidFill>
              <a:srgbClr val="FF00FF"/>
            </a:solidFill>
            <a:prstDash val="solid"/>
            <a:round/>
            <a:headEnd len="med" w="med" type="none"/>
            <a:tailEnd len="med" w="med" type="triangle"/>
          </a:ln>
        </p:spPr>
      </p:cxnSp>
      <p:sp>
        <p:nvSpPr>
          <p:cNvPr id="1066" name="Google Shape;1066;p37"/>
          <p:cNvSpPr txBox="1"/>
          <p:nvPr/>
        </p:nvSpPr>
        <p:spPr>
          <a:xfrm>
            <a:off x="58982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Bias3</a:t>
            </a:r>
            <a:endParaRPr sz="1200">
              <a:latin typeface="Calibri"/>
              <a:ea typeface="Calibri"/>
              <a:cs typeface="Calibri"/>
              <a:sym typeface="Calibri"/>
            </a:endParaRPr>
          </a:p>
        </p:txBody>
      </p:sp>
      <p:cxnSp>
        <p:nvCxnSpPr>
          <p:cNvPr id="1067" name="Google Shape;1067;p37"/>
          <p:cNvCxnSpPr/>
          <p:nvPr/>
        </p:nvCxnSpPr>
        <p:spPr>
          <a:xfrm rot="10800000">
            <a:off x="6160775" y="4231650"/>
            <a:ext cx="0" cy="209700"/>
          </a:xfrm>
          <a:prstGeom prst="straightConnector1">
            <a:avLst/>
          </a:prstGeom>
          <a:noFill/>
          <a:ln cap="flat" cmpd="sng" w="9525">
            <a:solidFill>
              <a:schemeClr val="dk2"/>
            </a:solidFill>
            <a:prstDash val="solid"/>
            <a:round/>
            <a:headEnd len="med" w="med" type="none"/>
            <a:tailEnd len="med" w="med" type="triangle"/>
          </a:ln>
        </p:spPr>
      </p:cxnSp>
      <p:cxnSp>
        <p:nvCxnSpPr>
          <p:cNvPr id="1068" name="Google Shape;1068;p37"/>
          <p:cNvCxnSpPr/>
          <p:nvPr/>
        </p:nvCxnSpPr>
        <p:spPr>
          <a:xfrm rot="10800000">
            <a:off x="6152975" y="3667050"/>
            <a:ext cx="7800" cy="195300"/>
          </a:xfrm>
          <a:prstGeom prst="straightConnector1">
            <a:avLst/>
          </a:prstGeom>
          <a:noFill/>
          <a:ln cap="flat" cmpd="sng" w="9525">
            <a:solidFill>
              <a:schemeClr val="dk2"/>
            </a:solidFill>
            <a:prstDash val="solid"/>
            <a:round/>
            <a:headEnd len="med" w="med" type="none"/>
            <a:tailEnd len="med" w="med" type="triangle"/>
          </a:ln>
        </p:spPr>
      </p:cxnSp>
      <p:sp>
        <p:nvSpPr>
          <p:cNvPr id="1069" name="Google Shape;1069;p37"/>
          <p:cNvSpPr txBox="1"/>
          <p:nvPr/>
        </p:nvSpPr>
        <p:spPr>
          <a:xfrm>
            <a:off x="5365375" y="3081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Ws3</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Wi3</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Bias3</a:t>
            </a:r>
            <a:endParaRPr sz="1300">
              <a:solidFill>
                <a:srgbClr val="FFAB40"/>
              </a:solidFill>
              <a:latin typeface="Calibri"/>
              <a:ea typeface="Calibri"/>
              <a:cs typeface="Calibri"/>
              <a:sym typeface="Calibri"/>
            </a:endParaRPr>
          </a:p>
        </p:txBody>
      </p:sp>
      <p:sp>
        <p:nvSpPr>
          <p:cNvPr id="1070" name="Google Shape;1070;p37"/>
          <p:cNvSpPr txBox="1"/>
          <p:nvPr/>
        </p:nvSpPr>
        <p:spPr>
          <a:xfrm>
            <a:off x="5679875" y="234036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71" name="Google Shape;1071;p37"/>
          <p:cNvCxnSpPr>
            <a:stCxn id="1069" idx="0"/>
          </p:cNvCxnSpPr>
          <p:nvPr/>
        </p:nvCxnSpPr>
        <p:spPr>
          <a:xfrm rot="10800000">
            <a:off x="6153025" y="2886613"/>
            <a:ext cx="0" cy="195300"/>
          </a:xfrm>
          <a:prstGeom prst="straightConnector1">
            <a:avLst/>
          </a:prstGeom>
          <a:noFill/>
          <a:ln cap="flat" cmpd="sng" w="9525">
            <a:solidFill>
              <a:schemeClr val="dk2"/>
            </a:solidFill>
            <a:prstDash val="solid"/>
            <a:round/>
            <a:headEnd len="med" w="med" type="none"/>
            <a:tailEnd len="med" w="med" type="triangle"/>
          </a:ln>
        </p:spPr>
      </p:cxnSp>
      <p:sp>
        <p:nvSpPr>
          <p:cNvPr id="1072" name="Google Shape;1072;p37"/>
          <p:cNvSpPr txBox="1"/>
          <p:nvPr/>
        </p:nvSpPr>
        <p:spPr>
          <a:xfrm>
            <a:off x="5086700" y="1125925"/>
            <a:ext cx="2113800" cy="86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Calibri"/>
                <a:ea typeface="Calibri"/>
                <a:cs typeface="Calibri"/>
                <a:sym typeface="Calibri"/>
              </a:rPr>
              <a:t>Long term memory (from t) to be remembered: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highlight>
                  <a:srgbClr val="00FFFF"/>
                </a:highlight>
                <a:latin typeface="Calibri"/>
                <a:ea typeface="Calibri"/>
                <a:cs typeface="Calibri"/>
                <a:sym typeface="Calibri"/>
              </a:rPr>
              <a:t>zl(t) </a:t>
            </a:r>
            <a:r>
              <a:rPr lang="en-US" sz="1100">
                <a:solidFill>
                  <a:schemeClr val="dk1"/>
                </a:solidFill>
                <a:latin typeface="Calibri"/>
                <a:ea typeface="Calibri"/>
                <a:cs typeface="Calibri"/>
                <a:sym typeface="Calibri"/>
              </a:rPr>
              <a:t>= </a:t>
            </a:r>
            <a:r>
              <a:rPr lang="en-US" sz="1100">
                <a:solidFill>
                  <a:schemeClr val="dk1"/>
                </a:solidFill>
                <a:highlight>
                  <a:srgbClr val="00FFFF"/>
                </a:highlight>
                <a:latin typeface="Calibri"/>
                <a:ea typeface="Calibri"/>
                <a:cs typeface="Calibri"/>
                <a:sym typeface="Calibri"/>
              </a:rPr>
              <a:t>zl(t)</a:t>
            </a:r>
            <a:r>
              <a:rPr lang="en-US" sz="1100">
                <a:solidFill>
                  <a:schemeClr val="dk1"/>
                </a:solidFill>
                <a:latin typeface="Calibri"/>
                <a:ea typeface="Calibri"/>
                <a:cs typeface="Calibri"/>
                <a:sym typeface="Calibri"/>
              </a:rPr>
              <a:t> * </a:t>
            </a:r>
            <a:r>
              <a:rPr b="1" i="1" lang="en-US" sz="1100">
                <a:solidFill>
                  <a:srgbClr val="0000FF"/>
                </a:solidFill>
                <a:latin typeface="Calibri"/>
                <a:ea typeface="Calibri"/>
                <a:cs typeface="Calibri"/>
                <a:sym typeface="Calibri"/>
              </a:rPr>
              <a:t>f</a:t>
            </a:r>
            <a:r>
              <a:rPr lang="en-US" sz="1100">
                <a:solidFill>
                  <a:schemeClr val="dk1"/>
                </a:solidFill>
                <a:latin typeface="Calibri"/>
                <a:ea typeface="Calibri"/>
                <a:cs typeface="Calibri"/>
                <a:sym typeface="Calibri"/>
              </a:rPr>
              <a:t>(</a:t>
            </a:r>
            <a:r>
              <a:rPr lang="en-US" sz="1100">
                <a:solidFill>
                  <a:srgbClr val="FF0000"/>
                </a:solidFill>
                <a:latin typeface="Calibri"/>
                <a:ea typeface="Calibri"/>
                <a:cs typeface="Calibri"/>
                <a:sym typeface="Calibri"/>
              </a:rPr>
              <a:t>Ws3</a:t>
            </a:r>
            <a:r>
              <a:rPr lang="en-US" sz="1100">
                <a:solidFill>
                  <a:schemeClr val="dk1"/>
                </a:solidFill>
                <a:latin typeface="Calibri"/>
                <a:ea typeface="Calibri"/>
                <a:cs typeface="Calibri"/>
                <a:sym typeface="Calibri"/>
              </a:rPr>
              <a:t> * </a:t>
            </a:r>
            <a:r>
              <a:rPr lang="en-US" sz="1100">
                <a:solidFill>
                  <a:schemeClr val="dk1"/>
                </a:solidFill>
                <a:highlight>
                  <a:srgbClr val="00FF00"/>
                </a:highlight>
                <a:latin typeface="Calibri"/>
                <a:ea typeface="Calibri"/>
                <a:cs typeface="Calibri"/>
                <a:sym typeface="Calibri"/>
              </a:rPr>
              <a:t>zs(t-1)</a:t>
            </a:r>
            <a:r>
              <a:rPr lang="en-US" sz="1100">
                <a:solidFill>
                  <a:schemeClr val="dk1"/>
                </a:solidFill>
                <a:latin typeface="Calibri"/>
                <a:ea typeface="Calibri"/>
                <a:cs typeface="Calibri"/>
                <a:sym typeface="Calibri"/>
              </a:rPr>
              <a:t>+ </a:t>
            </a:r>
            <a:r>
              <a:rPr lang="en-US" sz="1100">
                <a:solidFill>
                  <a:srgbClr val="FF0000"/>
                </a:solidFill>
                <a:latin typeface="Calibri"/>
                <a:ea typeface="Calibri"/>
                <a:cs typeface="Calibri"/>
                <a:sym typeface="Calibri"/>
              </a:rPr>
              <a:t>Wi3</a:t>
            </a:r>
            <a:r>
              <a:rPr lang="en-US" sz="1100">
                <a:solidFill>
                  <a:schemeClr val="dk1"/>
                </a:solidFill>
                <a:latin typeface="Calibri"/>
                <a:ea typeface="Calibri"/>
                <a:cs typeface="Calibri"/>
                <a:sym typeface="Calibri"/>
              </a:rPr>
              <a:t> * </a:t>
            </a:r>
            <a:r>
              <a:rPr lang="en-US" sz="1100">
                <a:solidFill>
                  <a:schemeClr val="dk1"/>
                </a:solidFill>
                <a:highlight>
                  <a:srgbClr val="FF00FF"/>
                </a:highlight>
                <a:latin typeface="Calibri"/>
                <a:ea typeface="Calibri"/>
                <a:cs typeface="Calibri"/>
                <a:sym typeface="Calibri"/>
              </a:rPr>
              <a:t>x1(t) </a:t>
            </a:r>
            <a:r>
              <a:rPr lang="en-US" sz="1100">
                <a:solidFill>
                  <a:schemeClr val="dk1"/>
                </a:solidFill>
                <a:latin typeface="Calibri"/>
                <a:ea typeface="Calibri"/>
                <a:cs typeface="Calibri"/>
                <a:sym typeface="Calibri"/>
              </a:rPr>
              <a:t>+</a:t>
            </a:r>
            <a:r>
              <a:rPr lang="en-US" sz="1100">
                <a:solidFill>
                  <a:srgbClr val="FF00FF"/>
                </a:solidFill>
                <a:latin typeface="Calibri"/>
                <a:ea typeface="Calibri"/>
                <a:cs typeface="Calibri"/>
                <a:sym typeface="Calibri"/>
              </a:rPr>
              <a:t> </a:t>
            </a:r>
            <a:r>
              <a:rPr lang="en-US" sz="1100">
                <a:solidFill>
                  <a:srgbClr val="FFAB40"/>
                </a:solidFill>
                <a:latin typeface="Calibri"/>
                <a:ea typeface="Calibri"/>
                <a:cs typeface="Calibri"/>
                <a:sym typeface="Calibri"/>
              </a:rPr>
              <a:t>Bias3</a:t>
            </a:r>
            <a:r>
              <a:rPr lang="en-US" sz="1100">
                <a:solidFill>
                  <a:schemeClr val="dk1"/>
                </a:solidFill>
                <a:latin typeface="Calibri"/>
                <a:ea typeface="Calibri"/>
                <a:cs typeface="Calibri"/>
                <a:sym typeface="Calibri"/>
              </a:rPr>
              <a:t>)</a:t>
            </a:r>
            <a:endParaRPr sz="1100">
              <a:solidFill>
                <a:schemeClr val="dk1"/>
              </a:solidFill>
            </a:endParaRPr>
          </a:p>
        </p:txBody>
      </p:sp>
      <p:cxnSp>
        <p:nvCxnSpPr>
          <p:cNvPr id="1073" name="Google Shape;1073;p37"/>
          <p:cNvCxnSpPr/>
          <p:nvPr/>
        </p:nvCxnSpPr>
        <p:spPr>
          <a:xfrm rot="10800000">
            <a:off x="6143600" y="1987825"/>
            <a:ext cx="9300" cy="460800"/>
          </a:xfrm>
          <a:prstGeom prst="straightConnector1">
            <a:avLst/>
          </a:prstGeom>
          <a:noFill/>
          <a:ln cap="flat" cmpd="sng" w="9525">
            <a:solidFill>
              <a:schemeClr val="dk2"/>
            </a:solidFill>
            <a:prstDash val="solid"/>
            <a:round/>
            <a:headEnd len="med" w="med" type="none"/>
            <a:tailEnd len="med" w="med" type="triangle"/>
          </a:ln>
        </p:spPr>
      </p:cxnSp>
      <p:sp>
        <p:nvSpPr>
          <p:cNvPr id="1074" name="Google Shape;1074;p37"/>
          <p:cNvSpPr txBox="1"/>
          <p:nvPr/>
        </p:nvSpPr>
        <p:spPr>
          <a:xfrm>
            <a:off x="5529550" y="43700"/>
            <a:ext cx="1295100" cy="831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New long term memory at (t):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zl(t-1) + z(t)</a:t>
            </a:r>
            <a:endParaRPr>
              <a:solidFill>
                <a:srgbClr val="93C47D"/>
              </a:solidFill>
              <a:latin typeface="Calibri"/>
              <a:ea typeface="Calibri"/>
              <a:cs typeface="Calibri"/>
              <a:sym typeface="Calibri"/>
            </a:endParaRPr>
          </a:p>
        </p:txBody>
      </p:sp>
      <p:sp>
        <p:nvSpPr>
          <p:cNvPr id="1075" name="Google Shape;1075;p37"/>
          <p:cNvSpPr/>
          <p:nvPr/>
        </p:nvSpPr>
        <p:spPr>
          <a:xfrm>
            <a:off x="2577550" y="413150"/>
            <a:ext cx="28368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7606250" y="2238750"/>
            <a:ext cx="1184100" cy="738900"/>
          </a:xfrm>
          <a:prstGeom prst="rect">
            <a:avLst/>
          </a:prstGeom>
          <a:solidFill>
            <a:srgbClr val="B3C6E7"/>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txBox="1"/>
          <p:nvPr/>
        </p:nvSpPr>
        <p:spPr>
          <a:xfrm>
            <a:off x="7717400" y="2300400"/>
            <a:ext cx="96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0000FF"/>
                </a:solidFill>
                <a:latin typeface="Calibri"/>
                <a:ea typeface="Calibri"/>
                <a:cs typeface="Calibri"/>
                <a:sym typeface="Calibri"/>
              </a:rPr>
              <a:t>A Tanh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1078" name="Google Shape;1078;p37"/>
          <p:cNvSpPr txBox="1"/>
          <p:nvPr/>
        </p:nvSpPr>
        <p:spPr>
          <a:xfrm>
            <a:off x="7156850" y="3133675"/>
            <a:ext cx="2082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Short term memory (t):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zs(t) = F[zl(t-1) + zl(t)]</a:t>
            </a:r>
            <a:endParaRPr>
              <a:latin typeface="Calibri"/>
              <a:ea typeface="Calibri"/>
              <a:cs typeface="Calibri"/>
              <a:sym typeface="Calibri"/>
            </a:endParaRPr>
          </a:p>
        </p:txBody>
      </p:sp>
      <p:cxnSp>
        <p:nvCxnSpPr>
          <p:cNvPr id="1079" name="Google Shape;1079;p37"/>
          <p:cNvCxnSpPr/>
          <p:nvPr/>
        </p:nvCxnSpPr>
        <p:spPr>
          <a:xfrm>
            <a:off x="6824650" y="459350"/>
            <a:ext cx="1373700" cy="1841100"/>
          </a:xfrm>
          <a:prstGeom prst="bentConnector2">
            <a:avLst/>
          </a:prstGeom>
          <a:noFill/>
          <a:ln cap="flat" cmpd="sng" w="9525">
            <a:solidFill>
              <a:schemeClr val="dk2"/>
            </a:solidFill>
            <a:prstDash val="solid"/>
            <a:round/>
            <a:headEnd len="med" w="med" type="none"/>
            <a:tailEnd len="med" w="med" type="triangle"/>
          </a:ln>
        </p:spPr>
      </p:cxnSp>
      <p:cxnSp>
        <p:nvCxnSpPr>
          <p:cNvPr id="1080" name="Google Shape;1080;p37"/>
          <p:cNvCxnSpPr/>
          <p:nvPr/>
        </p:nvCxnSpPr>
        <p:spPr>
          <a:xfrm flipH="1" rot="-5400000">
            <a:off x="8198300" y="3133675"/>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1081" name="Google Shape;1081;p37"/>
          <p:cNvSpPr/>
          <p:nvPr/>
        </p:nvSpPr>
        <p:spPr>
          <a:xfrm>
            <a:off x="9455925" y="2198575"/>
            <a:ext cx="1886100" cy="3192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txBox="1"/>
          <p:nvPr/>
        </p:nvSpPr>
        <p:spPr>
          <a:xfrm>
            <a:off x="9778425" y="4433063"/>
            <a:ext cx="12411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r>
              <a:rPr lang="en-US">
                <a:latin typeface="Calibri"/>
                <a:ea typeface="Calibri"/>
                <a:cs typeface="Calibri"/>
                <a:sym typeface="Calibri"/>
              </a:rPr>
              <a:t> * </a:t>
            </a:r>
            <a:r>
              <a:rPr lang="en-US">
                <a:solidFill>
                  <a:srgbClr val="00FF00"/>
                </a:solidFill>
                <a:latin typeface="Calibri"/>
                <a:ea typeface="Calibri"/>
                <a:cs typeface="Calibri"/>
                <a:sym typeface="Calibri"/>
              </a:rPr>
              <a:t>z1(t-1)</a:t>
            </a:r>
            <a:r>
              <a:rPr lang="en-US">
                <a:latin typeface="Calibri"/>
                <a:ea typeface="Calibri"/>
                <a:cs typeface="Calibri"/>
                <a:sym typeface="Calibri"/>
              </a:rPr>
              <a:t> + </a:t>
            </a:r>
            <a:r>
              <a:rPr lang="en-US">
                <a:solidFill>
                  <a:srgbClr val="FF0000"/>
                </a:solidFill>
                <a:latin typeface="Calibri"/>
                <a:ea typeface="Calibri"/>
                <a:cs typeface="Calibri"/>
                <a:sym typeface="Calibri"/>
              </a:rPr>
              <a:t>Wi4</a:t>
            </a:r>
            <a:r>
              <a:rPr lang="en-US">
                <a:latin typeface="Calibri"/>
                <a:ea typeface="Calibri"/>
                <a:cs typeface="Calibri"/>
                <a:sym typeface="Calibri"/>
              </a:rPr>
              <a:t> * </a:t>
            </a:r>
            <a:r>
              <a:rPr lang="en-US">
                <a:solidFill>
                  <a:srgbClr val="FF00FF"/>
                </a:solidFill>
                <a:latin typeface="Calibri"/>
                <a:ea typeface="Calibri"/>
                <a:cs typeface="Calibri"/>
                <a:sym typeface="Calibri"/>
              </a:rPr>
              <a:t>x1 (t)</a:t>
            </a:r>
            <a:endParaRPr>
              <a:solidFill>
                <a:srgbClr val="FF00FF"/>
              </a:solidFill>
              <a:latin typeface="Calibri"/>
              <a:ea typeface="Calibri"/>
              <a:cs typeface="Calibri"/>
              <a:sym typeface="Calibri"/>
            </a:endParaRPr>
          </a:p>
        </p:txBody>
      </p:sp>
      <p:sp>
        <p:nvSpPr>
          <p:cNvPr id="1083" name="Google Shape;1083;p37"/>
          <p:cNvSpPr txBox="1"/>
          <p:nvPr/>
        </p:nvSpPr>
        <p:spPr>
          <a:xfrm>
            <a:off x="5364925" y="50866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Ws3</a:t>
            </a:r>
            <a:endParaRPr/>
          </a:p>
        </p:txBody>
      </p:sp>
      <p:sp>
        <p:nvSpPr>
          <p:cNvPr id="1084" name="Google Shape;1084;p37"/>
          <p:cNvSpPr txBox="1"/>
          <p:nvPr/>
        </p:nvSpPr>
        <p:spPr>
          <a:xfrm>
            <a:off x="6152763" y="50935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Wi3</a:t>
            </a:r>
            <a:endParaRPr/>
          </a:p>
        </p:txBody>
      </p:sp>
      <p:cxnSp>
        <p:nvCxnSpPr>
          <p:cNvPr id="1085" name="Google Shape;1085;p37"/>
          <p:cNvCxnSpPr>
            <a:stCxn id="1031" idx="3"/>
            <a:endCxn id="1082" idx="1"/>
          </p:cNvCxnSpPr>
          <p:nvPr/>
        </p:nvCxnSpPr>
        <p:spPr>
          <a:xfrm flipH="1" rot="10800000">
            <a:off x="5359412" y="4741013"/>
            <a:ext cx="4419000" cy="1062600"/>
          </a:xfrm>
          <a:prstGeom prst="straightConnector1">
            <a:avLst/>
          </a:prstGeom>
          <a:noFill/>
          <a:ln cap="flat" cmpd="sng" w="19050">
            <a:solidFill>
              <a:srgbClr val="00FF00"/>
            </a:solidFill>
            <a:prstDash val="solid"/>
            <a:round/>
            <a:headEnd len="med" w="med" type="none"/>
            <a:tailEnd len="med" w="med" type="triangle"/>
          </a:ln>
        </p:spPr>
      </p:cxnSp>
      <p:cxnSp>
        <p:nvCxnSpPr>
          <p:cNvPr id="1086" name="Google Shape;1086;p37"/>
          <p:cNvCxnSpPr>
            <a:stCxn id="1030" idx="3"/>
            <a:endCxn id="1082" idx="2"/>
          </p:cNvCxnSpPr>
          <p:nvPr/>
        </p:nvCxnSpPr>
        <p:spPr>
          <a:xfrm flipH="1" rot="10800000">
            <a:off x="4608800" y="5048800"/>
            <a:ext cx="5790300" cy="1326900"/>
          </a:xfrm>
          <a:prstGeom prst="bentConnector2">
            <a:avLst/>
          </a:prstGeom>
          <a:noFill/>
          <a:ln cap="flat" cmpd="sng" w="19050">
            <a:solidFill>
              <a:srgbClr val="FF00FF"/>
            </a:solidFill>
            <a:prstDash val="solid"/>
            <a:round/>
            <a:headEnd len="med" w="med" type="none"/>
            <a:tailEnd len="med" w="med" type="triangle"/>
          </a:ln>
        </p:spPr>
      </p:cxnSp>
      <p:sp>
        <p:nvSpPr>
          <p:cNvPr id="1087" name="Google Shape;1087;p37"/>
          <p:cNvSpPr txBox="1"/>
          <p:nvPr/>
        </p:nvSpPr>
        <p:spPr>
          <a:xfrm>
            <a:off x="9098725" y="464847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Ws4</a:t>
            </a:r>
            <a:endParaRPr/>
          </a:p>
        </p:txBody>
      </p:sp>
      <p:sp>
        <p:nvSpPr>
          <p:cNvPr id="1088" name="Google Shape;1088;p37"/>
          <p:cNvSpPr txBox="1"/>
          <p:nvPr/>
        </p:nvSpPr>
        <p:spPr>
          <a:xfrm>
            <a:off x="10407713" y="50722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latin typeface="Calibri"/>
                <a:ea typeface="Calibri"/>
                <a:cs typeface="Calibri"/>
                <a:sym typeface="Calibri"/>
              </a:rPr>
              <a:t>Wi4</a:t>
            </a:r>
            <a:endParaRPr/>
          </a:p>
        </p:txBody>
      </p:sp>
      <p:sp>
        <p:nvSpPr>
          <p:cNvPr id="1089" name="Google Shape;1089;p37"/>
          <p:cNvSpPr txBox="1"/>
          <p:nvPr/>
        </p:nvSpPr>
        <p:spPr>
          <a:xfrm>
            <a:off x="10136475" y="3862350"/>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Bias4</a:t>
            </a:r>
            <a:endParaRPr sz="1200">
              <a:latin typeface="Calibri"/>
              <a:ea typeface="Calibri"/>
              <a:cs typeface="Calibri"/>
              <a:sym typeface="Calibri"/>
            </a:endParaRPr>
          </a:p>
        </p:txBody>
      </p:sp>
      <p:cxnSp>
        <p:nvCxnSpPr>
          <p:cNvPr id="1090" name="Google Shape;1090;p37"/>
          <p:cNvCxnSpPr>
            <a:stCxn id="1082" idx="0"/>
            <a:endCxn id="1089" idx="2"/>
          </p:cNvCxnSpPr>
          <p:nvPr/>
        </p:nvCxnSpPr>
        <p:spPr>
          <a:xfrm rot="10800000">
            <a:off x="10398975" y="423176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91" name="Google Shape;1091;p37"/>
          <p:cNvSpPr txBox="1"/>
          <p:nvPr/>
        </p:nvSpPr>
        <p:spPr>
          <a:xfrm>
            <a:off x="9611325" y="3075913"/>
            <a:ext cx="15753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Ws4</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Wi4</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Bias4</a:t>
            </a:r>
            <a:endParaRPr sz="1300">
              <a:solidFill>
                <a:srgbClr val="FFAB40"/>
              </a:solidFill>
              <a:latin typeface="Calibri"/>
              <a:ea typeface="Calibri"/>
              <a:cs typeface="Calibri"/>
              <a:sym typeface="Calibri"/>
            </a:endParaRPr>
          </a:p>
        </p:txBody>
      </p:sp>
      <p:cxnSp>
        <p:nvCxnSpPr>
          <p:cNvPr id="1092" name="Google Shape;1092;p37"/>
          <p:cNvCxnSpPr/>
          <p:nvPr/>
        </p:nvCxnSpPr>
        <p:spPr>
          <a:xfrm rot="10800000">
            <a:off x="10398975" y="3660913"/>
            <a:ext cx="0" cy="201300"/>
          </a:xfrm>
          <a:prstGeom prst="straightConnector1">
            <a:avLst/>
          </a:prstGeom>
          <a:noFill/>
          <a:ln cap="flat" cmpd="sng" w="9525">
            <a:solidFill>
              <a:schemeClr val="dk2"/>
            </a:solidFill>
            <a:prstDash val="solid"/>
            <a:round/>
            <a:headEnd len="med" w="med" type="none"/>
            <a:tailEnd len="med" w="med" type="triangle"/>
          </a:ln>
        </p:spPr>
      </p:cxnSp>
      <p:sp>
        <p:nvSpPr>
          <p:cNvPr id="1093" name="Google Shape;1093;p37"/>
          <p:cNvSpPr txBox="1"/>
          <p:nvPr/>
        </p:nvSpPr>
        <p:spPr>
          <a:xfrm>
            <a:off x="9918075" y="2300388"/>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cxnSp>
        <p:nvCxnSpPr>
          <p:cNvPr id="1094" name="Google Shape;1094;p37"/>
          <p:cNvCxnSpPr/>
          <p:nvPr/>
        </p:nvCxnSpPr>
        <p:spPr>
          <a:xfrm rot="10800000">
            <a:off x="10398975" y="2916013"/>
            <a:ext cx="0" cy="159900"/>
          </a:xfrm>
          <a:prstGeom prst="straightConnector1">
            <a:avLst/>
          </a:prstGeom>
          <a:noFill/>
          <a:ln cap="flat" cmpd="sng" w="9525">
            <a:solidFill>
              <a:schemeClr val="dk2"/>
            </a:solidFill>
            <a:prstDash val="solid"/>
            <a:round/>
            <a:headEnd len="med" w="med" type="none"/>
            <a:tailEnd len="med" w="med" type="triangle"/>
          </a:ln>
        </p:spPr>
      </p:cxnSp>
      <p:cxnSp>
        <p:nvCxnSpPr>
          <p:cNvPr id="1095" name="Google Shape;1095;p37"/>
          <p:cNvCxnSpPr/>
          <p:nvPr/>
        </p:nvCxnSpPr>
        <p:spPr>
          <a:xfrm flipH="1" rot="10800000">
            <a:off x="9239750" y="2608075"/>
            <a:ext cx="678300" cy="833400"/>
          </a:xfrm>
          <a:prstGeom prst="bentConnector3">
            <a:avLst>
              <a:gd fmla="val 18182" name="adj1"/>
            </a:avLst>
          </a:prstGeom>
          <a:noFill/>
          <a:ln cap="flat" cmpd="sng" w="9525">
            <a:solidFill>
              <a:schemeClr val="dk2"/>
            </a:solidFill>
            <a:prstDash val="solid"/>
            <a:round/>
            <a:headEnd len="med" w="med" type="none"/>
            <a:tailEnd len="med" w="med" type="triangle"/>
          </a:ln>
        </p:spPr>
      </p:cxnSp>
      <p:sp>
        <p:nvSpPr>
          <p:cNvPr id="1096" name="Google Shape;1096;p37"/>
          <p:cNvSpPr txBox="1"/>
          <p:nvPr/>
        </p:nvSpPr>
        <p:spPr>
          <a:xfrm>
            <a:off x="9183551" y="5588675"/>
            <a:ext cx="24309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short term memory (t) ~ zs(t)</a:t>
            </a:r>
            <a:endParaRPr>
              <a:latin typeface="Calibri"/>
              <a:ea typeface="Calibri"/>
              <a:cs typeface="Calibri"/>
              <a:sym typeface="Calibri"/>
            </a:endParaRPr>
          </a:p>
        </p:txBody>
      </p:sp>
      <p:sp>
        <p:nvSpPr>
          <p:cNvPr id="1097" name="Google Shape;1097;p37"/>
          <p:cNvSpPr/>
          <p:nvPr/>
        </p:nvSpPr>
        <p:spPr>
          <a:xfrm>
            <a:off x="5777950" y="5682575"/>
            <a:ext cx="3204000" cy="18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37"/>
          <p:cNvCxnSpPr/>
          <p:nvPr/>
        </p:nvCxnSpPr>
        <p:spPr>
          <a:xfrm flipH="1" rot="-5400000">
            <a:off x="9262575" y="3436788"/>
            <a:ext cx="3488400" cy="1215600"/>
          </a:xfrm>
          <a:prstGeom prst="bentConnector4">
            <a:avLst>
              <a:gd fmla="val -6826" name="adj1"/>
              <a:gd fmla="val 113024" name="adj2"/>
            </a:avLst>
          </a:prstGeom>
          <a:noFill/>
          <a:ln cap="flat" cmpd="sng" w="9525">
            <a:solidFill>
              <a:schemeClr val="dk2"/>
            </a:solidFill>
            <a:prstDash val="solid"/>
            <a:round/>
            <a:headEnd len="med" w="med" type="none"/>
            <a:tailEnd len="med" w="med" type="triangle"/>
          </a:ln>
        </p:spPr>
      </p:cxnSp>
      <p:sp>
        <p:nvSpPr>
          <p:cNvPr id="1099" name="Google Shape;1099;p37"/>
          <p:cNvSpPr txBox="1"/>
          <p:nvPr/>
        </p:nvSpPr>
        <p:spPr>
          <a:xfrm>
            <a:off x="9673813" y="941300"/>
            <a:ext cx="1686300" cy="877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Calibri"/>
                <a:ea typeface="Calibri"/>
                <a:cs typeface="Calibri"/>
                <a:sym typeface="Calibri"/>
              </a:rPr>
              <a:t>This is called “</a:t>
            </a:r>
            <a:r>
              <a:rPr b="1" lang="en-US" sz="900" u="sng">
                <a:latin typeface="Calibri"/>
                <a:ea typeface="Calibri"/>
                <a:cs typeface="Calibri"/>
                <a:sym typeface="Calibri"/>
              </a:rPr>
              <a:t>ouput  gate</a:t>
            </a:r>
            <a:r>
              <a:rPr b="1" lang="en-US" sz="900">
                <a:latin typeface="Calibri"/>
                <a:ea typeface="Calibri"/>
                <a:cs typeface="Calibri"/>
                <a:sym typeface="Calibri"/>
              </a:rPr>
              <a:t>”, which controls:</a:t>
            </a:r>
            <a:endParaRPr b="1" sz="900">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The </a:t>
            </a:r>
            <a:r>
              <a:rPr lang="en-US" sz="900">
                <a:highlight>
                  <a:srgbClr val="FF00FF"/>
                </a:highlight>
                <a:latin typeface="Calibri"/>
                <a:ea typeface="Calibri"/>
                <a:cs typeface="Calibri"/>
                <a:sym typeface="Calibri"/>
              </a:rPr>
              <a:t>short term memory created at (t) </a:t>
            </a:r>
            <a:r>
              <a:rPr lang="en-US" sz="900">
                <a:latin typeface="Calibri"/>
                <a:ea typeface="Calibri"/>
                <a:cs typeface="Calibri"/>
                <a:sym typeface="Calibri"/>
              </a:rPr>
              <a:t>(e.g., </a:t>
            </a:r>
            <a:r>
              <a:rPr lang="en-US" sz="900">
                <a:highlight>
                  <a:srgbClr val="FF00FF"/>
                </a:highlight>
                <a:latin typeface="Calibri"/>
                <a:ea typeface="Calibri"/>
                <a:cs typeface="Calibri"/>
                <a:sym typeface="Calibri"/>
              </a:rPr>
              <a:t>zs(t)</a:t>
            </a:r>
            <a:r>
              <a:rPr lang="en-US" sz="900">
                <a:latin typeface="Calibri"/>
                <a:ea typeface="Calibri"/>
                <a:cs typeface="Calibri"/>
                <a:sym typeface="Calibri"/>
              </a:rPr>
              <a:t>) to be remembered</a:t>
            </a:r>
            <a:endParaRPr sz="9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8"/>
          <p:cNvSpPr txBox="1"/>
          <p:nvPr/>
        </p:nvSpPr>
        <p:spPr>
          <a:xfrm>
            <a:off x="400050" y="647700"/>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From the above we understand that the workflow in the LSTM unit: </a:t>
            </a:r>
            <a:endParaRPr>
              <a:latin typeface="Calibri"/>
              <a:ea typeface="Calibri"/>
              <a:cs typeface="Calibri"/>
              <a:sym typeface="Calibri"/>
            </a:endParaRPr>
          </a:p>
        </p:txBody>
      </p:sp>
      <p:sp>
        <p:nvSpPr>
          <p:cNvPr id="1105" name="Google Shape;1105;p38"/>
          <p:cNvSpPr txBox="1"/>
          <p:nvPr/>
        </p:nvSpPr>
        <p:spPr>
          <a:xfrm>
            <a:off x="5735325" y="1661975"/>
            <a:ext cx="5779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Forget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1: Calculating the Long term memory from (t-1) to be kept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2: Creating the Long term memory at (t)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Input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3: Calculating the Long term memory from (t) to be kept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4: Updating the Long term memory at (t)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By “</a:t>
            </a:r>
            <a:r>
              <a:rPr b="1" lang="en-US" u="sng">
                <a:solidFill>
                  <a:schemeClr val="dk1"/>
                </a:solidFill>
                <a:latin typeface="Calibri"/>
                <a:ea typeface="Calibri"/>
                <a:cs typeface="Calibri"/>
                <a:sym typeface="Calibri"/>
              </a:rPr>
              <a:t>Output gate</a:t>
            </a:r>
            <a:r>
              <a:rPr lang="en-US">
                <a:solidFill>
                  <a:schemeClr val="dk1"/>
                </a:solidFill>
                <a:latin typeface="Calibri"/>
                <a:ea typeface="Calibri"/>
                <a:cs typeface="Calibri"/>
                <a:sym typeface="Calibri"/>
              </a:rPr>
              <a: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5: Creating </a:t>
            </a:r>
            <a:r>
              <a:rPr lang="en-US">
                <a:latin typeface="Calibri"/>
                <a:ea typeface="Calibri"/>
                <a:cs typeface="Calibri"/>
                <a:sym typeface="Calibri"/>
              </a:rPr>
              <a:t>the</a:t>
            </a:r>
            <a:r>
              <a:rPr lang="en-US">
                <a:latin typeface="Calibri"/>
                <a:ea typeface="Calibri"/>
                <a:cs typeface="Calibri"/>
                <a:sym typeface="Calibri"/>
              </a:rPr>
              <a:t> Short term memory at (t)</a:t>
            </a:r>
            <a:endParaRPr>
              <a:latin typeface="Calibri"/>
              <a:ea typeface="Calibri"/>
              <a:cs typeface="Calibri"/>
              <a:sym typeface="Calibri"/>
            </a:endParaRPr>
          </a:p>
          <a:p>
            <a:pPr indent="0" lvl="0" marL="457200" rtl="0" algn="l">
              <a:spcBef>
                <a:spcPts val="0"/>
              </a:spcBef>
              <a:spcAft>
                <a:spcPts val="0"/>
              </a:spcAft>
              <a:buNone/>
            </a:pPr>
            <a:r>
              <a:rPr lang="en-US">
                <a:latin typeface="Calibri"/>
                <a:ea typeface="Calibri"/>
                <a:cs typeface="Calibri"/>
                <a:sym typeface="Calibri"/>
              </a:rPr>
              <a:t>Step 6: </a:t>
            </a:r>
            <a:r>
              <a:rPr lang="en-US">
                <a:solidFill>
                  <a:schemeClr val="dk1"/>
                </a:solidFill>
                <a:latin typeface="Calibri"/>
                <a:ea typeface="Calibri"/>
                <a:cs typeface="Calibri"/>
                <a:sym typeface="Calibri"/>
              </a:rPr>
              <a:t>Calculating the Short term memory from (t) to be kept</a:t>
            </a:r>
            <a:endParaRPr>
              <a:solidFill>
                <a:schemeClr val="dk1"/>
              </a:solidFill>
              <a:latin typeface="Calibri"/>
              <a:ea typeface="Calibri"/>
              <a:cs typeface="Calibri"/>
              <a:sym typeface="Calibri"/>
            </a:endParaRPr>
          </a:p>
          <a:p>
            <a:pPr indent="0" lvl="0" marL="457200" rtl="0" algn="l">
              <a:spcBef>
                <a:spcPts val="0"/>
              </a:spcBef>
              <a:spcAft>
                <a:spcPts val="0"/>
              </a:spcAft>
              <a:buNone/>
            </a:pPr>
            <a:r>
              <a:rPr lang="en-US">
                <a:solidFill>
                  <a:schemeClr val="dk1"/>
                </a:solidFill>
                <a:latin typeface="Calibri"/>
                <a:ea typeface="Calibri"/>
                <a:cs typeface="Calibri"/>
                <a:sym typeface="Calibri"/>
              </a:rPr>
              <a:t>Step 7: Updating the Short term memory at (t)</a:t>
            </a:r>
            <a:endParaRPr>
              <a:solidFill>
                <a:schemeClr val="dk1"/>
              </a:solidFill>
              <a:latin typeface="Calibri"/>
              <a:ea typeface="Calibri"/>
              <a:cs typeface="Calibri"/>
              <a:sym typeface="Calibri"/>
            </a:endParaRPr>
          </a:p>
        </p:txBody>
      </p:sp>
      <p:cxnSp>
        <p:nvCxnSpPr>
          <p:cNvPr id="1106" name="Google Shape;1106;p38"/>
          <p:cNvCxnSpPr/>
          <p:nvPr/>
        </p:nvCxnSpPr>
        <p:spPr>
          <a:xfrm>
            <a:off x="3033216" y="2889720"/>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107" name="Google Shape;1107;p38"/>
          <p:cNvSpPr/>
          <p:nvPr/>
        </p:nvSpPr>
        <p:spPr>
          <a:xfrm>
            <a:off x="1135175" y="2535788"/>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txBox="1"/>
          <p:nvPr/>
        </p:nvSpPr>
        <p:spPr>
          <a:xfrm>
            <a:off x="1085088" y="2831813"/>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109" name="Google Shape;1109;p38"/>
          <p:cNvSpPr/>
          <p:nvPr/>
        </p:nvSpPr>
        <p:spPr>
          <a:xfrm>
            <a:off x="1185275" y="3173488"/>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txBox="1"/>
          <p:nvPr/>
        </p:nvSpPr>
        <p:spPr>
          <a:xfrm>
            <a:off x="1185275" y="3440663"/>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111" name="Google Shape;1111;p38"/>
          <p:cNvSpPr/>
          <p:nvPr/>
        </p:nvSpPr>
        <p:spPr>
          <a:xfrm>
            <a:off x="2075113" y="2189375"/>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2" name="Google Shape;1112;p38"/>
          <p:cNvSpPr/>
          <p:nvPr/>
        </p:nvSpPr>
        <p:spPr>
          <a:xfrm>
            <a:off x="4353932" y="2882530"/>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113" name="Google Shape;1113;p38"/>
          <p:cNvCxnSpPr>
            <a:stCxn id="1111" idx="6"/>
            <a:endCxn id="1112" idx="2"/>
          </p:cNvCxnSpPr>
          <p:nvPr/>
        </p:nvCxnSpPr>
        <p:spPr>
          <a:xfrm>
            <a:off x="3835513" y="3047225"/>
            <a:ext cx="518400" cy="0"/>
          </a:xfrm>
          <a:prstGeom prst="straightConnector1">
            <a:avLst/>
          </a:prstGeom>
          <a:noFill/>
          <a:ln cap="flat" cmpd="sng" w="9525">
            <a:solidFill>
              <a:srgbClr val="595959"/>
            </a:solidFill>
            <a:prstDash val="solid"/>
            <a:round/>
            <a:headEnd len="med" w="med" type="none"/>
            <a:tailEnd len="med" w="med" type="none"/>
          </a:ln>
        </p:spPr>
      </p:cxnSp>
      <p:cxnSp>
        <p:nvCxnSpPr>
          <p:cNvPr id="1114" name="Google Shape;1114;p38"/>
          <p:cNvCxnSpPr>
            <a:stCxn id="1107" idx="6"/>
            <a:endCxn id="1115" idx="2"/>
          </p:cNvCxnSpPr>
          <p:nvPr/>
        </p:nvCxnSpPr>
        <p:spPr>
          <a:xfrm flipH="1" rot="10800000">
            <a:off x="1506575" y="2712788"/>
            <a:ext cx="1188000" cy="8700"/>
          </a:xfrm>
          <a:prstGeom prst="straightConnector1">
            <a:avLst/>
          </a:prstGeom>
          <a:noFill/>
          <a:ln cap="flat" cmpd="sng" w="9525">
            <a:solidFill>
              <a:srgbClr val="595959"/>
            </a:solidFill>
            <a:prstDash val="solid"/>
            <a:round/>
            <a:headEnd len="med" w="med" type="none"/>
            <a:tailEnd len="med" w="med" type="none"/>
          </a:ln>
        </p:spPr>
      </p:cxnSp>
      <p:sp>
        <p:nvSpPr>
          <p:cNvPr id="1115" name="Google Shape;1115;p38"/>
          <p:cNvSpPr/>
          <p:nvPr/>
        </p:nvSpPr>
        <p:spPr>
          <a:xfrm>
            <a:off x="2694450" y="2418125"/>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txBox="1"/>
          <p:nvPr/>
        </p:nvSpPr>
        <p:spPr>
          <a:xfrm>
            <a:off x="3214513" y="2468438"/>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(t-1)</a:t>
            </a:r>
            <a:endParaRPr i="1" sz="1100"/>
          </a:p>
        </p:txBody>
      </p:sp>
      <p:sp>
        <p:nvSpPr>
          <p:cNvPr id="1117" name="Google Shape;1117;p38"/>
          <p:cNvSpPr/>
          <p:nvPr/>
        </p:nvSpPr>
        <p:spPr>
          <a:xfrm>
            <a:off x="2719500" y="3080450"/>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txBox="1"/>
          <p:nvPr/>
        </p:nvSpPr>
        <p:spPr>
          <a:xfrm>
            <a:off x="3214513" y="3108488"/>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a:t>
            </a:r>
            <a:endParaRPr i="1" sz="1100"/>
          </a:p>
        </p:txBody>
      </p:sp>
      <p:cxnSp>
        <p:nvCxnSpPr>
          <p:cNvPr id="1119" name="Google Shape;1119;p38"/>
          <p:cNvCxnSpPr/>
          <p:nvPr/>
        </p:nvCxnSpPr>
        <p:spPr>
          <a:xfrm flipH="1" rot="10800000">
            <a:off x="1556675" y="3341213"/>
            <a:ext cx="1188000" cy="87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3" name="Shape 1123"/>
        <p:cNvGrpSpPr/>
        <p:nvPr/>
      </p:nvGrpSpPr>
      <p:grpSpPr>
        <a:xfrm>
          <a:off x="0" y="0"/>
          <a:ext cx="0" cy="0"/>
          <a:chOff x="0" y="0"/>
          <a:chExt cx="0" cy="0"/>
        </a:xfrm>
      </p:grpSpPr>
      <p:sp>
        <p:nvSpPr>
          <p:cNvPr id="1124" name="Google Shape;1124;p39"/>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LSTM works: a real case</a:t>
            </a:r>
            <a:endParaRPr b="1" sz="4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0"/>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cxnSp>
        <p:nvCxnSpPr>
          <p:cNvPr id="1130" name="Google Shape;1130;p40"/>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31" name="Google Shape;1131;p40"/>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32" name="Google Shape;1132;p40"/>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33" name="Google Shape;1133;p40"/>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34" name="Google Shape;1134;p40"/>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35" name="Google Shape;1135;p40"/>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36" name="Google Shape;1136;p40"/>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40"/>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40"/>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39" name="Google Shape;1139;p40"/>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40" name="Google Shape;1140;p40"/>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41" name="Google Shape;1141;p40"/>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42" name="Google Shape;1142;p40"/>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a:t>
            </a:r>
            <a:r>
              <a:rPr lang="en-US">
                <a:latin typeface="Calibri"/>
                <a:ea typeface="Calibri"/>
                <a:cs typeface="Calibri"/>
                <a:sym typeface="Calibri"/>
              </a:rPr>
              <a:t>time series</a:t>
            </a:r>
            <a:r>
              <a:rPr lang="en-US">
                <a:latin typeface="Calibri"/>
                <a:ea typeface="Calibri"/>
                <a:cs typeface="Calibri"/>
                <a:sym typeface="Calibri"/>
              </a:rPr>
              <a:t> from t0 to t2, and we would like to predict the value at t3</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1"/>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148" name="Google Shape;1148;p41"/>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149" name="Google Shape;1149;p41"/>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50" name="Google Shape;1150;p41"/>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51" name="Google Shape;1151;p41"/>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52" name="Google Shape;1152;p41"/>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53" name="Google Shape;1153;p41"/>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54" name="Google Shape;1154;p41"/>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55" name="Google Shape;1155;p41"/>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41"/>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41"/>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58" name="Google Shape;1158;p41"/>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59" name="Google Shape;1159;p41"/>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60" name="Google Shape;1160;p41"/>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61" name="Google Shape;1161;p41"/>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162" name="Google Shape;1162;p41"/>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163" name="Google Shape;1163;p41"/>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164" name="Google Shape;1164;p41"/>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2"/>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173" name="Google Shape;1173;p42"/>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174" name="Google Shape;1174;p42"/>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175" name="Google Shape;1175;p42"/>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176" name="Google Shape;1176;p42"/>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177" name="Google Shape;1177;p42"/>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178" name="Google Shape;1178;p42"/>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179" name="Google Shape;1179;p42"/>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180" name="Google Shape;1180;p42"/>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42"/>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42"/>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183" name="Google Shape;1183;p42"/>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184" name="Google Shape;1184;p42"/>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185" name="Google Shape;1185;p42"/>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186" name="Google Shape;1186;p42"/>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187" name="Google Shape;1187;p42"/>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188" name="Google Shape;1188;p42"/>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189" name="Google Shape;1189;p42"/>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2"/>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193" name="Google Shape;1193;p42"/>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194" name="Google Shape;1194;p42"/>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2"/>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2"/>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6"/>
          <p:cNvSpPr txBox="1"/>
          <p:nvPr/>
        </p:nvSpPr>
        <p:spPr>
          <a:xfrm>
            <a:off x="274663" y="626000"/>
            <a:ext cx="893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RNN, within one neuron, all the intermediate neuron values are updated time step by time step (e.g., from (t-1) to (t)): </a:t>
            </a:r>
            <a:endParaRPr>
              <a:solidFill>
                <a:schemeClr val="dk1"/>
              </a:solidFill>
            </a:endParaRPr>
          </a:p>
        </p:txBody>
      </p:sp>
      <p:sp>
        <p:nvSpPr>
          <p:cNvPr id="98" name="Google Shape;98;p16"/>
          <p:cNvSpPr txBox="1"/>
          <p:nvPr/>
        </p:nvSpPr>
        <p:spPr>
          <a:xfrm>
            <a:off x="149967" y="166241"/>
            <a:ext cx="462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difference between Simple RNN and LSTM</a:t>
            </a:r>
            <a:endParaRPr>
              <a:solidFill>
                <a:schemeClr val="dk1"/>
              </a:solidFill>
            </a:endParaRPr>
          </a:p>
        </p:txBody>
      </p:sp>
      <p:cxnSp>
        <p:nvCxnSpPr>
          <p:cNvPr id="99" name="Google Shape;99;p16"/>
          <p:cNvCxnSpPr/>
          <p:nvPr/>
        </p:nvCxnSpPr>
        <p:spPr>
          <a:xfrm>
            <a:off x="3769478" y="21259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00" name="Google Shape;100;p16"/>
          <p:cNvSpPr/>
          <p:nvPr/>
        </p:nvSpPr>
        <p:spPr>
          <a:xfrm>
            <a:off x="1871438" y="17720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1821350" y="20680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02" name="Google Shape;102;p16"/>
          <p:cNvSpPr/>
          <p:nvPr/>
        </p:nvSpPr>
        <p:spPr>
          <a:xfrm>
            <a:off x="1921538" y="24097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1921538" y="26768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04" name="Google Shape;104;p16"/>
          <p:cNvSpPr/>
          <p:nvPr/>
        </p:nvSpPr>
        <p:spPr>
          <a:xfrm>
            <a:off x="2811375" y="14256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p16"/>
          <p:cNvSpPr/>
          <p:nvPr/>
        </p:nvSpPr>
        <p:spPr>
          <a:xfrm>
            <a:off x="5090194" y="21187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p16"/>
          <p:cNvSpPr txBox="1"/>
          <p:nvPr/>
        </p:nvSpPr>
        <p:spPr>
          <a:xfrm>
            <a:off x="539175" y="2186925"/>
            <a:ext cx="12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Input is [</a:t>
            </a:r>
            <a:r>
              <a:rPr lang="en-US">
                <a:highlight>
                  <a:srgbClr val="92D050"/>
                </a:highlight>
              </a:rPr>
              <a:t>2</a:t>
            </a:r>
            <a:r>
              <a:rPr lang="en-US"/>
              <a:t>, </a:t>
            </a:r>
            <a:r>
              <a:rPr lang="en-US">
                <a:highlight>
                  <a:srgbClr val="00B0F0"/>
                </a:highlight>
              </a:rPr>
              <a:t>4</a:t>
            </a:r>
            <a:r>
              <a:rPr lang="en-US"/>
              <a:t>]</a:t>
            </a:r>
            <a:endParaRPr/>
          </a:p>
        </p:txBody>
      </p:sp>
      <p:sp>
        <p:nvSpPr>
          <p:cNvPr id="107" name="Google Shape;107;p16"/>
          <p:cNvSpPr/>
          <p:nvPr/>
        </p:nvSpPr>
        <p:spPr>
          <a:xfrm>
            <a:off x="1377375" y="1965013"/>
            <a:ext cx="447675" cy="252425"/>
          </a:xfrm>
          <a:custGeom>
            <a:rect b="b" l="l" r="r" t="t"/>
            <a:pathLst>
              <a:path extrusionOk="0" h="10097" w="17907">
                <a:moveTo>
                  <a:pt x="0" y="10097"/>
                </a:moveTo>
                <a:cubicBezTo>
                  <a:pt x="318" y="8954"/>
                  <a:pt x="254" y="4890"/>
                  <a:pt x="1905" y="3239"/>
                </a:cubicBezTo>
                <a:cubicBezTo>
                  <a:pt x="3556" y="1588"/>
                  <a:pt x="7239" y="572"/>
                  <a:pt x="9906" y="191"/>
                </a:cubicBezTo>
                <a:cubicBezTo>
                  <a:pt x="12573" y="-190"/>
                  <a:pt x="16574" y="826"/>
                  <a:pt x="17907" y="953"/>
                </a:cubicBezTo>
              </a:path>
            </a:pathLst>
          </a:custGeom>
          <a:noFill/>
          <a:ln cap="flat" cmpd="sng" w="9525">
            <a:solidFill>
              <a:srgbClr val="92D050"/>
            </a:solidFill>
            <a:prstDash val="solid"/>
            <a:round/>
            <a:headEnd len="med" w="med" type="none"/>
            <a:tailEnd len="med" w="med" type="triangle"/>
          </a:ln>
        </p:spPr>
      </p:sp>
      <p:sp>
        <p:nvSpPr>
          <p:cNvPr id="108" name="Google Shape;108;p16"/>
          <p:cNvSpPr/>
          <p:nvPr/>
        </p:nvSpPr>
        <p:spPr>
          <a:xfrm>
            <a:off x="1577400" y="2550800"/>
            <a:ext cx="304800" cy="200825"/>
          </a:xfrm>
          <a:custGeom>
            <a:rect b="b" l="l" r="r" t="t"/>
            <a:pathLst>
              <a:path extrusionOk="0" h="8033" w="12192">
                <a:moveTo>
                  <a:pt x="0" y="0"/>
                </a:moveTo>
                <a:cubicBezTo>
                  <a:pt x="254" y="889"/>
                  <a:pt x="254" y="4001"/>
                  <a:pt x="1524" y="5334"/>
                </a:cubicBezTo>
                <a:cubicBezTo>
                  <a:pt x="2794" y="6668"/>
                  <a:pt x="5842" y="7938"/>
                  <a:pt x="7620" y="8001"/>
                </a:cubicBezTo>
                <a:cubicBezTo>
                  <a:pt x="9398" y="8065"/>
                  <a:pt x="11430" y="6096"/>
                  <a:pt x="12192" y="5715"/>
                </a:cubicBezTo>
              </a:path>
            </a:pathLst>
          </a:custGeom>
          <a:noFill/>
          <a:ln cap="flat" cmpd="sng" w="9525">
            <a:solidFill>
              <a:srgbClr val="00B0F0"/>
            </a:solidFill>
            <a:prstDash val="solid"/>
            <a:round/>
            <a:headEnd len="med" w="med" type="none"/>
            <a:tailEnd len="med" w="med" type="triangle"/>
          </a:ln>
        </p:spPr>
      </p:sp>
      <p:cxnSp>
        <p:nvCxnSpPr>
          <p:cNvPr id="109" name="Google Shape;109;p16"/>
          <p:cNvCxnSpPr>
            <a:stCxn id="104" idx="6"/>
            <a:endCxn id="105" idx="2"/>
          </p:cNvCxnSpPr>
          <p:nvPr/>
        </p:nvCxnSpPr>
        <p:spPr>
          <a:xfrm>
            <a:off x="4571775" y="2283450"/>
            <a:ext cx="518400" cy="0"/>
          </a:xfrm>
          <a:prstGeom prst="straightConnector1">
            <a:avLst/>
          </a:prstGeom>
          <a:noFill/>
          <a:ln cap="flat" cmpd="sng" w="9525">
            <a:solidFill>
              <a:srgbClr val="595959"/>
            </a:solidFill>
            <a:prstDash val="solid"/>
            <a:round/>
            <a:headEnd len="med" w="med" type="none"/>
            <a:tailEnd len="med" w="med" type="none"/>
          </a:ln>
        </p:spPr>
      </p:cxnSp>
      <p:sp>
        <p:nvSpPr>
          <p:cNvPr id="110" name="Google Shape;110;p16"/>
          <p:cNvSpPr/>
          <p:nvPr/>
        </p:nvSpPr>
        <p:spPr>
          <a:xfrm>
            <a:off x="3480813" y="1693488"/>
            <a:ext cx="371400" cy="371400"/>
          </a:xfrm>
          <a:prstGeom prst="ellipse">
            <a:avLst/>
          </a:prstGeom>
          <a:solidFill>
            <a:srgbClr val="4285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480813" y="2462550"/>
            <a:ext cx="371400" cy="371400"/>
          </a:xfrm>
          <a:prstGeom prst="ellipse">
            <a:avLst/>
          </a:prstGeom>
          <a:solidFill>
            <a:srgbClr val="FF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3734838" y="1943625"/>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t-1</a:t>
            </a:r>
            <a:endParaRPr i="1" sz="1100"/>
          </a:p>
        </p:txBody>
      </p:sp>
      <p:sp>
        <p:nvSpPr>
          <p:cNvPr id="113" name="Google Shape;113;p16"/>
          <p:cNvSpPr txBox="1"/>
          <p:nvPr/>
        </p:nvSpPr>
        <p:spPr>
          <a:xfrm>
            <a:off x="3769475" y="2583663"/>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a:t>
            </a:r>
            <a:endParaRPr i="1" sz="1100"/>
          </a:p>
        </p:txBody>
      </p:sp>
      <p:sp>
        <p:nvSpPr>
          <p:cNvPr id="114" name="Google Shape;114;p16"/>
          <p:cNvSpPr txBox="1"/>
          <p:nvPr/>
        </p:nvSpPr>
        <p:spPr>
          <a:xfrm>
            <a:off x="2429138" y="15895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w1</a:t>
            </a:r>
            <a:endParaRPr>
              <a:solidFill>
                <a:srgbClr val="FF0000"/>
              </a:solidFill>
            </a:endParaRPr>
          </a:p>
        </p:txBody>
      </p:sp>
      <p:sp>
        <p:nvSpPr>
          <p:cNvPr id="115" name="Google Shape;115;p16"/>
          <p:cNvSpPr txBox="1"/>
          <p:nvPr/>
        </p:nvSpPr>
        <p:spPr>
          <a:xfrm>
            <a:off x="4632250" y="202948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w3</a:t>
            </a:r>
            <a:endParaRPr>
              <a:solidFill>
                <a:srgbClr val="FF0000"/>
              </a:solidFill>
            </a:endParaRPr>
          </a:p>
        </p:txBody>
      </p:sp>
      <p:cxnSp>
        <p:nvCxnSpPr>
          <p:cNvPr id="116" name="Google Shape;116;p16"/>
          <p:cNvCxnSpPr>
            <a:stCxn id="100" idx="6"/>
            <a:endCxn id="110" idx="2"/>
          </p:cNvCxnSpPr>
          <p:nvPr/>
        </p:nvCxnSpPr>
        <p:spPr>
          <a:xfrm flipH="1" rot="10800000">
            <a:off x="2242838" y="1879113"/>
            <a:ext cx="1238100" cy="78600"/>
          </a:xfrm>
          <a:prstGeom prst="straightConnector1">
            <a:avLst/>
          </a:prstGeom>
          <a:noFill/>
          <a:ln cap="flat" cmpd="sng" w="9525">
            <a:solidFill>
              <a:srgbClr val="595959"/>
            </a:solidFill>
            <a:prstDash val="solid"/>
            <a:round/>
            <a:headEnd len="med" w="med" type="none"/>
            <a:tailEnd len="med" w="med" type="none"/>
          </a:ln>
        </p:spPr>
      </p:cxnSp>
      <p:sp>
        <p:nvSpPr>
          <p:cNvPr id="117" name="Google Shape;117;p16"/>
          <p:cNvSpPr txBox="1"/>
          <p:nvPr/>
        </p:nvSpPr>
        <p:spPr>
          <a:xfrm>
            <a:off x="3928175" y="1631963"/>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cxnSp>
        <p:nvCxnSpPr>
          <p:cNvPr id="118" name="Google Shape;118;p16"/>
          <p:cNvCxnSpPr>
            <a:endCxn id="111" idx="2"/>
          </p:cNvCxnSpPr>
          <p:nvPr/>
        </p:nvCxnSpPr>
        <p:spPr>
          <a:xfrm>
            <a:off x="2291913" y="2623950"/>
            <a:ext cx="1188900" cy="24300"/>
          </a:xfrm>
          <a:prstGeom prst="straightConnector1">
            <a:avLst/>
          </a:prstGeom>
          <a:noFill/>
          <a:ln cap="flat" cmpd="sng" w="9525">
            <a:solidFill>
              <a:srgbClr val="595959"/>
            </a:solidFill>
            <a:prstDash val="solid"/>
            <a:round/>
            <a:headEnd len="med" w="med" type="none"/>
            <a:tailEnd len="med" w="med" type="none"/>
          </a:ln>
        </p:spPr>
      </p:cxnSp>
      <p:sp>
        <p:nvSpPr>
          <p:cNvPr id="119" name="Google Shape;119;p16"/>
          <p:cNvSpPr txBox="1"/>
          <p:nvPr/>
        </p:nvSpPr>
        <p:spPr>
          <a:xfrm>
            <a:off x="2550550" y="22976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w2</a:t>
            </a:r>
            <a:endParaRPr>
              <a:solidFill>
                <a:srgbClr val="FF0000"/>
              </a:solidFill>
            </a:endParaRPr>
          </a:p>
        </p:txBody>
      </p:sp>
      <p:sp>
        <p:nvSpPr>
          <p:cNvPr id="120" name="Google Shape;120;p16"/>
          <p:cNvSpPr txBox="1"/>
          <p:nvPr/>
        </p:nvSpPr>
        <p:spPr>
          <a:xfrm>
            <a:off x="4052000" y="245110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cxnSp>
        <p:nvCxnSpPr>
          <p:cNvPr id="121" name="Google Shape;121;p16"/>
          <p:cNvCxnSpPr/>
          <p:nvPr/>
        </p:nvCxnSpPr>
        <p:spPr>
          <a:xfrm rot="10800000">
            <a:off x="3666513" y="2071650"/>
            <a:ext cx="0" cy="390900"/>
          </a:xfrm>
          <a:prstGeom prst="straightConnector1">
            <a:avLst/>
          </a:prstGeom>
          <a:noFill/>
          <a:ln cap="flat" cmpd="sng" w="9525">
            <a:solidFill>
              <a:srgbClr val="595959"/>
            </a:solidFill>
            <a:prstDash val="solid"/>
            <a:round/>
            <a:headEnd len="med" w="med" type="triangle"/>
            <a:tailEnd len="med" w="med" type="none"/>
          </a:ln>
        </p:spPr>
      </p:cxnSp>
      <p:sp>
        <p:nvSpPr>
          <p:cNvPr id="122" name="Google Shape;122;p16"/>
          <p:cNvSpPr txBox="1"/>
          <p:nvPr/>
        </p:nvSpPr>
        <p:spPr>
          <a:xfrm>
            <a:off x="3239350" y="20100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
        <p:nvSpPr>
          <p:cNvPr id="123" name="Google Shape;123;p16"/>
          <p:cNvSpPr/>
          <p:nvPr/>
        </p:nvSpPr>
        <p:spPr>
          <a:xfrm>
            <a:off x="4644625" y="2576400"/>
            <a:ext cx="600075" cy="111125"/>
          </a:xfrm>
          <a:custGeom>
            <a:rect b="b" l="l" r="r" t="t"/>
            <a:pathLst>
              <a:path extrusionOk="0" h="4445" w="24003">
                <a:moveTo>
                  <a:pt x="0" y="4191"/>
                </a:moveTo>
                <a:cubicBezTo>
                  <a:pt x="699" y="3493"/>
                  <a:pt x="2286" y="0"/>
                  <a:pt x="4191" y="0"/>
                </a:cubicBezTo>
                <a:cubicBezTo>
                  <a:pt x="6096" y="0"/>
                  <a:pt x="9462" y="3683"/>
                  <a:pt x="11430" y="4191"/>
                </a:cubicBezTo>
                <a:cubicBezTo>
                  <a:pt x="13399" y="4699"/>
                  <a:pt x="13907" y="3302"/>
                  <a:pt x="16002" y="3048"/>
                </a:cubicBezTo>
                <a:cubicBezTo>
                  <a:pt x="18098" y="2794"/>
                  <a:pt x="22670" y="2731"/>
                  <a:pt x="24003" y="2667"/>
                </a:cubicBezTo>
              </a:path>
            </a:pathLst>
          </a:custGeom>
          <a:noFill/>
          <a:ln cap="flat" cmpd="sng" w="9525">
            <a:solidFill>
              <a:srgbClr val="595959"/>
            </a:solidFill>
            <a:prstDash val="solid"/>
            <a:round/>
            <a:headEnd len="med" w="med" type="none"/>
            <a:tailEnd len="med" w="med" type="triangle"/>
          </a:ln>
        </p:spPr>
      </p:sp>
      <p:sp>
        <p:nvSpPr>
          <p:cNvPr id="124" name="Google Shape;124;p16"/>
          <p:cNvSpPr txBox="1"/>
          <p:nvPr/>
        </p:nvSpPr>
        <p:spPr>
          <a:xfrm>
            <a:off x="4936975" y="2862750"/>
            <a:ext cx="29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We combine the information from (t-1) to (t)</a:t>
            </a:r>
            <a:endParaRPr sz="1100"/>
          </a:p>
        </p:txBody>
      </p:sp>
      <p:sp>
        <p:nvSpPr>
          <p:cNvPr id="125" name="Google Shape;125;p16"/>
          <p:cNvSpPr txBox="1"/>
          <p:nvPr/>
        </p:nvSpPr>
        <p:spPr>
          <a:xfrm>
            <a:off x="7596377" y="243187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 </a:t>
            </a:r>
            <a:r>
              <a:rPr lang="en-US">
                <a:solidFill>
                  <a:srgbClr val="000000"/>
                </a:solidFill>
              </a:rPr>
              <a:t>(</a:t>
            </a:r>
            <a:r>
              <a:rPr lang="en-US">
                <a:solidFill>
                  <a:srgbClr val="FF0000"/>
                </a:solidFill>
              </a:rPr>
              <a:t> </a:t>
            </a:r>
            <a:r>
              <a:rPr lang="en-US">
                <a:solidFill>
                  <a:srgbClr val="00FFFF"/>
                </a:solidFill>
                <a:highlight>
                  <a:srgbClr val="E6B8AF"/>
                </a:highlight>
              </a:rPr>
              <a:t>4</a:t>
            </a:r>
            <a:r>
              <a:rPr lang="en-US">
                <a:solidFill>
                  <a:srgbClr val="FF0000"/>
                </a:solidFill>
                <a:highlight>
                  <a:srgbClr val="E6B8AF"/>
                </a:highlight>
              </a:rPr>
              <a:t>w2</a:t>
            </a:r>
            <a:r>
              <a:rPr lang="en-US">
                <a:solidFill>
                  <a:srgbClr val="FF0000"/>
                </a:solidFill>
              </a:rPr>
              <a:t> </a:t>
            </a:r>
            <a:r>
              <a:rPr lang="en-US">
                <a:solidFill>
                  <a:srgbClr val="000000"/>
                </a:solidFill>
              </a:rPr>
              <a:t>+ </a:t>
            </a:r>
            <a:r>
              <a:rPr lang="en-US">
                <a:solidFill>
                  <a:srgbClr val="FF0000"/>
                </a:solidFill>
              </a:rPr>
              <a:t>wn </a:t>
            </a:r>
            <a:r>
              <a:rPr lang="en-US">
                <a:solidFill>
                  <a:srgbClr val="000000"/>
                </a:solidFill>
              </a:rPr>
              <a:t>*</a:t>
            </a:r>
            <a:r>
              <a:rPr lang="en-US">
                <a:solidFill>
                  <a:srgbClr val="FF0000"/>
                </a:solidFill>
              </a:rPr>
              <a:t> </a:t>
            </a:r>
            <a:r>
              <a:rPr b="1" i="1" lang="en-US">
                <a:solidFill>
                  <a:srgbClr val="FFAB40"/>
                </a:solidFill>
                <a:highlight>
                  <a:srgbClr val="4285F4"/>
                </a:highlight>
              </a:rPr>
              <a:t>f</a:t>
            </a:r>
            <a:r>
              <a:rPr lang="en-US">
                <a:solidFill>
                  <a:srgbClr val="000000"/>
                </a:solidFill>
                <a:highlight>
                  <a:srgbClr val="4285F4"/>
                </a:highlight>
              </a:rPr>
              <a:t>(</a:t>
            </a:r>
            <a:r>
              <a:rPr lang="en-US">
                <a:solidFill>
                  <a:srgbClr val="92D050"/>
                </a:solidFill>
                <a:highlight>
                  <a:srgbClr val="4285F4"/>
                </a:highlight>
              </a:rPr>
              <a:t>2</a:t>
            </a:r>
            <a:r>
              <a:rPr lang="en-US">
                <a:solidFill>
                  <a:srgbClr val="FF0000"/>
                </a:solidFill>
                <a:highlight>
                  <a:srgbClr val="4285F4"/>
                </a:highlight>
              </a:rPr>
              <a:t>w1</a:t>
            </a:r>
            <a:r>
              <a:rPr lang="en-US">
                <a:solidFill>
                  <a:srgbClr val="000000"/>
                </a:solidFill>
                <a:highlight>
                  <a:srgbClr val="4285F4"/>
                </a:highlight>
              </a:rPr>
              <a:t>)</a:t>
            </a:r>
            <a:r>
              <a:rPr lang="en-US">
                <a:solidFill>
                  <a:srgbClr val="000000"/>
                </a:solidFill>
              </a:rPr>
              <a:t>)</a:t>
            </a:r>
            <a:r>
              <a:rPr lang="en-US">
                <a:solidFill>
                  <a:srgbClr val="FF0000"/>
                </a:solidFill>
              </a:rPr>
              <a:t> </a:t>
            </a:r>
            <a:endParaRPr b="1" i="1">
              <a:solidFill>
                <a:srgbClr val="FFAB40"/>
              </a:solidFill>
            </a:endParaRPr>
          </a:p>
        </p:txBody>
      </p:sp>
      <p:sp>
        <p:nvSpPr>
          <p:cNvPr id="126" name="Google Shape;126;p16"/>
          <p:cNvSpPr txBox="1"/>
          <p:nvPr/>
        </p:nvSpPr>
        <p:spPr>
          <a:xfrm>
            <a:off x="7670650" y="2047200"/>
            <a:ext cx="176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Apply activation function</a:t>
            </a:r>
            <a:endParaRPr sz="1100"/>
          </a:p>
        </p:txBody>
      </p:sp>
      <p:sp>
        <p:nvSpPr>
          <p:cNvPr id="127" name="Google Shape;127;p16"/>
          <p:cNvSpPr/>
          <p:nvPr/>
        </p:nvSpPr>
        <p:spPr>
          <a:xfrm>
            <a:off x="7277500" y="2630156"/>
            <a:ext cx="329390" cy="24302"/>
          </a:xfrm>
          <a:custGeom>
            <a:rect b="b" l="l" r="r" t="t"/>
            <a:pathLst>
              <a:path extrusionOk="0" h="3778" w="20574">
                <a:moveTo>
                  <a:pt x="0" y="3493"/>
                </a:moveTo>
                <a:cubicBezTo>
                  <a:pt x="889" y="3493"/>
                  <a:pt x="3874" y="4065"/>
                  <a:pt x="5334" y="3493"/>
                </a:cubicBezTo>
                <a:cubicBezTo>
                  <a:pt x="6795" y="2922"/>
                  <a:pt x="6922" y="191"/>
                  <a:pt x="8763" y="64"/>
                </a:cubicBezTo>
                <a:cubicBezTo>
                  <a:pt x="10605" y="-63"/>
                  <a:pt x="14415" y="2287"/>
                  <a:pt x="16383" y="2731"/>
                </a:cubicBezTo>
                <a:cubicBezTo>
                  <a:pt x="18352" y="3176"/>
                  <a:pt x="19876" y="2731"/>
                  <a:pt x="20574" y="2731"/>
                </a:cubicBezTo>
              </a:path>
            </a:pathLst>
          </a:custGeom>
          <a:noFill/>
          <a:ln cap="flat" cmpd="sng" w="9525">
            <a:solidFill>
              <a:srgbClr val="595959"/>
            </a:solidFill>
            <a:prstDash val="solid"/>
            <a:round/>
            <a:headEnd len="med" w="med" type="none"/>
            <a:tailEnd len="med" w="med" type="triangle"/>
          </a:ln>
        </p:spPr>
      </p:sp>
      <p:sp>
        <p:nvSpPr>
          <p:cNvPr id="128" name="Google Shape;128;p16"/>
          <p:cNvSpPr txBox="1"/>
          <p:nvPr/>
        </p:nvSpPr>
        <p:spPr>
          <a:xfrm>
            <a:off x="6521300" y="2455338"/>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sp>
        <p:nvSpPr>
          <p:cNvPr id="129" name="Google Shape;129;p16"/>
          <p:cNvSpPr txBox="1"/>
          <p:nvPr/>
        </p:nvSpPr>
        <p:spPr>
          <a:xfrm>
            <a:off x="5419600" y="245535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sp>
        <p:nvSpPr>
          <p:cNvPr id="130" name="Google Shape;130;p16"/>
          <p:cNvSpPr txBox="1"/>
          <p:nvPr/>
        </p:nvSpPr>
        <p:spPr>
          <a:xfrm>
            <a:off x="5938000" y="2455350"/>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131" name="Google Shape;131;p16"/>
          <p:cNvSpPr txBox="1"/>
          <p:nvPr/>
        </p:nvSpPr>
        <p:spPr>
          <a:xfrm>
            <a:off x="6130838" y="24553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3"/>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02" name="Google Shape;1202;p43"/>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03" name="Google Shape;1203;p43"/>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04" name="Google Shape;1204;p43"/>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05" name="Google Shape;1205;p43"/>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06" name="Google Shape;1206;p43"/>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07" name="Google Shape;1207;p43"/>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08" name="Google Shape;1208;p43"/>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09" name="Google Shape;1209;p43"/>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43"/>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43"/>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12" name="Google Shape;1212;p43"/>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13" name="Google Shape;1213;p43"/>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14" name="Google Shape;1214;p43"/>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15" name="Google Shape;1215;p43"/>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16" name="Google Shape;1216;p43"/>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17" name="Google Shape;1217;p43"/>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18" name="Google Shape;1218;p43"/>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22" name="Google Shape;1222;p43"/>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23" name="Google Shape;1223;p43"/>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5" name="Google Shape;1225;p43"/>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26" name="Google Shape;1226;p43"/>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229" name="Google Shape;1229;p43"/>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3"/>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44"/>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36" name="Google Shape;1236;p44"/>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37" name="Google Shape;1237;p44"/>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38" name="Google Shape;1238;p44"/>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39" name="Google Shape;1239;p44"/>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40" name="Google Shape;1240;p44"/>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41" name="Google Shape;1241;p44"/>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42" name="Google Shape;1242;p44"/>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43" name="Google Shape;1243;p44"/>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44"/>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44"/>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46" name="Google Shape;1246;p44"/>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47" name="Google Shape;1247;p44"/>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48" name="Google Shape;1248;p44"/>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49" name="Google Shape;1249;p44"/>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50" name="Google Shape;1250;p44"/>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51" name="Google Shape;1251;p44"/>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52" name="Google Shape;1252;p44"/>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4"/>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56" name="Google Shape;1256;p44"/>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57" name="Google Shape;1257;p44"/>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9" name="Google Shape;1259;p44"/>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60" name="Google Shape;1260;p44"/>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263" name="Google Shape;1263;p44"/>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265" name="Google Shape;1265;p44"/>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266" name="Google Shape;1266;p44"/>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45"/>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274" name="Google Shape;1274;p45"/>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275" name="Google Shape;1275;p45"/>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276" name="Google Shape;1276;p45"/>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277" name="Google Shape;1277;p45"/>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278" name="Google Shape;1278;p45"/>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279" name="Google Shape;1279;p45"/>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280" name="Google Shape;1280;p45"/>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281" name="Google Shape;1281;p45"/>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45"/>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45"/>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284" name="Google Shape;1284;p45"/>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285" name="Google Shape;1285;p45"/>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286" name="Google Shape;1286;p45"/>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287" name="Google Shape;1287;p45"/>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288" name="Google Shape;1288;p45"/>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289" name="Google Shape;1289;p45"/>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290" name="Google Shape;1290;p45"/>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5"/>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5"/>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5"/>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294" name="Google Shape;1294;p45"/>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295" name="Google Shape;1295;p45"/>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5"/>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7" name="Google Shape;1297;p45"/>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298" name="Google Shape;1298;p45"/>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5"/>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5"/>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301" name="Google Shape;1301;p45"/>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2" name="Google Shape;1302;p45"/>
          <p:cNvPicPr preferRelativeResize="0"/>
          <p:nvPr/>
        </p:nvPicPr>
        <p:blipFill>
          <a:blip r:embed="rId3">
            <a:alphaModFix/>
          </a:blip>
          <a:stretch>
            <a:fillRect/>
          </a:stretch>
        </p:blipFill>
        <p:spPr>
          <a:xfrm>
            <a:off x="6820200" y="933575"/>
            <a:ext cx="2831842" cy="1566701"/>
          </a:xfrm>
          <a:prstGeom prst="rect">
            <a:avLst/>
          </a:prstGeom>
          <a:noFill/>
          <a:ln>
            <a:noFill/>
          </a:ln>
        </p:spPr>
      </p:pic>
      <p:sp>
        <p:nvSpPr>
          <p:cNvPr id="1303" name="Google Shape;1303;p45"/>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304" name="Google Shape;1304;p45"/>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305" name="Google Shape;1305;p45"/>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rot="-5400000">
            <a:off x="7629525" y="2564475"/>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txBox="1"/>
          <p:nvPr/>
        </p:nvSpPr>
        <p:spPr>
          <a:xfrm>
            <a:off x="7314825" y="2819313"/>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(t2): 6</a:t>
            </a:r>
            <a:endParaRPr sz="1100">
              <a:latin typeface="Calibri"/>
              <a:ea typeface="Calibri"/>
              <a:cs typeface="Calibri"/>
              <a:sym typeface="Calibri"/>
            </a:endParaRPr>
          </a:p>
        </p:txBody>
      </p:sp>
      <p:sp>
        <p:nvSpPr>
          <p:cNvPr id="1309" name="Google Shape;1309;p45"/>
          <p:cNvSpPr/>
          <p:nvPr/>
        </p:nvSpPr>
        <p:spPr>
          <a:xfrm>
            <a:off x="5864399" y="1066800"/>
            <a:ext cx="3856250" cy="2691000"/>
          </a:xfrm>
          <a:custGeom>
            <a:rect b="b" l="l" r="r" t="t"/>
            <a:pathLst>
              <a:path extrusionOk="0" h="107640" w="154250">
                <a:moveTo>
                  <a:pt x="144519" y="107442"/>
                </a:moveTo>
                <a:cubicBezTo>
                  <a:pt x="145916" y="107252"/>
                  <a:pt x="152330" y="108522"/>
                  <a:pt x="152901" y="106299"/>
                </a:cubicBezTo>
                <a:cubicBezTo>
                  <a:pt x="153473" y="104077"/>
                  <a:pt x="157410" y="96838"/>
                  <a:pt x="147948" y="94107"/>
                </a:cubicBezTo>
                <a:cubicBezTo>
                  <a:pt x="138487" y="91377"/>
                  <a:pt x="113341" y="90678"/>
                  <a:pt x="96132" y="89916"/>
                </a:cubicBezTo>
                <a:cubicBezTo>
                  <a:pt x="78924" y="89154"/>
                  <a:pt x="58667" y="91250"/>
                  <a:pt x="44697" y="89535"/>
                </a:cubicBezTo>
                <a:cubicBezTo>
                  <a:pt x="30727" y="87821"/>
                  <a:pt x="19742" y="86106"/>
                  <a:pt x="12312" y="79629"/>
                </a:cubicBezTo>
                <a:cubicBezTo>
                  <a:pt x="4883" y="73152"/>
                  <a:pt x="-769" y="62675"/>
                  <a:pt x="120" y="50673"/>
                </a:cubicBezTo>
                <a:cubicBezTo>
                  <a:pt x="1009" y="38672"/>
                  <a:pt x="9836" y="16066"/>
                  <a:pt x="17646" y="7620"/>
                </a:cubicBezTo>
                <a:cubicBezTo>
                  <a:pt x="25457" y="-825"/>
                  <a:pt x="42094" y="1270"/>
                  <a:pt x="46983" y="0"/>
                </a:cubicBezTo>
              </a:path>
            </a:pathLst>
          </a:custGeom>
          <a:noFill/>
          <a:ln cap="flat" cmpd="sng" w="19050">
            <a:solidFill>
              <a:srgbClr val="00FFFF"/>
            </a:solidFill>
            <a:prstDash val="solid"/>
            <a:round/>
            <a:headEnd len="med" w="med" type="none"/>
            <a:tailEnd len="med" w="med" type="triangle"/>
          </a:ln>
        </p:spPr>
      </p:sp>
      <p:sp>
        <p:nvSpPr>
          <p:cNvPr id="1310" name="Google Shape;1310;p45"/>
          <p:cNvSpPr/>
          <p:nvPr/>
        </p:nvSpPr>
        <p:spPr>
          <a:xfrm>
            <a:off x="6634163" y="2329259"/>
            <a:ext cx="3640425" cy="2629900"/>
          </a:xfrm>
          <a:custGeom>
            <a:rect b="b" l="l" r="r" t="t"/>
            <a:pathLst>
              <a:path extrusionOk="0" h="105196" w="145617">
                <a:moveTo>
                  <a:pt x="118301" y="104188"/>
                </a:moveTo>
                <a:cubicBezTo>
                  <a:pt x="120460" y="104061"/>
                  <a:pt x="126937" y="106855"/>
                  <a:pt x="131255" y="103426"/>
                </a:cubicBezTo>
                <a:cubicBezTo>
                  <a:pt x="135573" y="99997"/>
                  <a:pt x="142431" y="94155"/>
                  <a:pt x="144209" y="83614"/>
                </a:cubicBezTo>
                <a:cubicBezTo>
                  <a:pt x="145987" y="73073"/>
                  <a:pt x="146686" y="49959"/>
                  <a:pt x="141923" y="40180"/>
                </a:cubicBezTo>
                <a:cubicBezTo>
                  <a:pt x="137161" y="30401"/>
                  <a:pt x="124397" y="27480"/>
                  <a:pt x="115634" y="24940"/>
                </a:cubicBezTo>
                <a:cubicBezTo>
                  <a:pt x="106871" y="22400"/>
                  <a:pt x="97283" y="23226"/>
                  <a:pt x="89345" y="24940"/>
                </a:cubicBezTo>
                <a:cubicBezTo>
                  <a:pt x="81408" y="26655"/>
                  <a:pt x="76518" y="33386"/>
                  <a:pt x="68009" y="35227"/>
                </a:cubicBezTo>
                <a:cubicBezTo>
                  <a:pt x="59500" y="37069"/>
                  <a:pt x="47181" y="36307"/>
                  <a:pt x="38291" y="35989"/>
                </a:cubicBezTo>
                <a:cubicBezTo>
                  <a:pt x="29401" y="35672"/>
                  <a:pt x="20956" y="36053"/>
                  <a:pt x="14669" y="33322"/>
                </a:cubicBezTo>
                <a:cubicBezTo>
                  <a:pt x="8383" y="30592"/>
                  <a:pt x="2096" y="24813"/>
                  <a:pt x="572" y="19606"/>
                </a:cubicBezTo>
                <a:cubicBezTo>
                  <a:pt x="-952" y="14399"/>
                  <a:pt x="572" y="5319"/>
                  <a:pt x="5525" y="2080"/>
                </a:cubicBezTo>
                <a:cubicBezTo>
                  <a:pt x="10478" y="-1158"/>
                  <a:pt x="26163" y="493"/>
                  <a:pt x="30290" y="175"/>
                </a:cubicBezTo>
              </a:path>
            </a:pathLst>
          </a:custGeom>
          <a:noFill/>
          <a:ln cap="flat" cmpd="sng" w="19050">
            <a:solidFill>
              <a:srgbClr val="00FF00"/>
            </a:solidFill>
            <a:prstDash val="solid"/>
            <a:round/>
            <a:headEnd len="med" w="med" type="none"/>
            <a:tailEnd len="med" w="med" type="triangle"/>
          </a:ln>
        </p:spPr>
      </p:sp>
      <p:sp>
        <p:nvSpPr>
          <p:cNvPr id="1311" name="Google Shape;1311;p45"/>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46"/>
          <p:cNvSpPr txBox="1"/>
          <p:nvPr/>
        </p:nvSpPr>
        <p:spPr>
          <a:xfrm>
            <a:off x="209550" y="161925"/>
            <a:ext cx="52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How it works in a real data time series </a:t>
            </a:r>
            <a:endParaRPr>
              <a:latin typeface="Calibri"/>
              <a:ea typeface="Calibri"/>
              <a:cs typeface="Calibri"/>
              <a:sym typeface="Calibri"/>
            </a:endParaRPr>
          </a:p>
        </p:txBody>
      </p:sp>
      <p:pic>
        <p:nvPicPr>
          <p:cNvPr id="1317" name="Google Shape;1317;p46"/>
          <p:cNvPicPr preferRelativeResize="0"/>
          <p:nvPr/>
        </p:nvPicPr>
        <p:blipFill>
          <a:blip r:embed="rId3">
            <a:alphaModFix/>
          </a:blip>
          <a:stretch>
            <a:fillRect/>
          </a:stretch>
        </p:blipFill>
        <p:spPr>
          <a:xfrm>
            <a:off x="1285950" y="3587600"/>
            <a:ext cx="2831842" cy="1566701"/>
          </a:xfrm>
          <a:prstGeom prst="rect">
            <a:avLst/>
          </a:prstGeom>
          <a:noFill/>
          <a:ln>
            <a:noFill/>
          </a:ln>
        </p:spPr>
      </p:pic>
      <p:cxnSp>
        <p:nvCxnSpPr>
          <p:cNvPr id="1318" name="Google Shape;1318;p46"/>
          <p:cNvCxnSpPr/>
          <p:nvPr/>
        </p:nvCxnSpPr>
        <p:spPr>
          <a:xfrm rot="10800000">
            <a:off x="876300" y="933575"/>
            <a:ext cx="0" cy="933600"/>
          </a:xfrm>
          <a:prstGeom prst="straightConnector1">
            <a:avLst/>
          </a:prstGeom>
          <a:noFill/>
          <a:ln cap="flat" cmpd="sng" w="9525">
            <a:solidFill>
              <a:schemeClr val="dk2"/>
            </a:solidFill>
            <a:prstDash val="solid"/>
            <a:round/>
            <a:headEnd len="med" w="med" type="none"/>
            <a:tailEnd len="med" w="med" type="triangle"/>
          </a:ln>
        </p:spPr>
      </p:cxnSp>
      <p:cxnSp>
        <p:nvCxnSpPr>
          <p:cNvPr id="1319" name="Google Shape;1319;p46"/>
          <p:cNvCxnSpPr/>
          <p:nvPr/>
        </p:nvCxnSpPr>
        <p:spPr>
          <a:xfrm>
            <a:off x="876300" y="1867175"/>
            <a:ext cx="2143200" cy="0"/>
          </a:xfrm>
          <a:prstGeom prst="straightConnector1">
            <a:avLst/>
          </a:prstGeom>
          <a:noFill/>
          <a:ln cap="flat" cmpd="sng" w="9525">
            <a:solidFill>
              <a:schemeClr val="dk2"/>
            </a:solidFill>
            <a:prstDash val="solid"/>
            <a:round/>
            <a:headEnd len="med" w="med" type="none"/>
            <a:tailEnd len="med" w="med" type="triangle"/>
          </a:ln>
        </p:spPr>
      </p:cxnSp>
      <p:sp>
        <p:nvSpPr>
          <p:cNvPr id="1320" name="Google Shape;1320;p46"/>
          <p:cNvSpPr txBox="1"/>
          <p:nvPr/>
        </p:nvSpPr>
        <p:spPr>
          <a:xfrm>
            <a:off x="87630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t0</a:t>
            </a:r>
            <a:endParaRPr>
              <a:latin typeface="Calibri"/>
              <a:ea typeface="Calibri"/>
              <a:cs typeface="Calibri"/>
              <a:sym typeface="Calibri"/>
            </a:endParaRPr>
          </a:p>
        </p:txBody>
      </p:sp>
      <p:sp>
        <p:nvSpPr>
          <p:cNvPr id="1321" name="Google Shape;1321;p46"/>
          <p:cNvSpPr txBox="1"/>
          <p:nvPr/>
        </p:nvSpPr>
        <p:spPr>
          <a:xfrm>
            <a:off x="1276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t1</a:t>
            </a:r>
            <a:endParaRPr>
              <a:latin typeface="Calibri"/>
              <a:ea typeface="Calibri"/>
              <a:cs typeface="Calibri"/>
              <a:sym typeface="Calibri"/>
            </a:endParaRPr>
          </a:p>
        </p:txBody>
      </p:sp>
      <p:sp>
        <p:nvSpPr>
          <p:cNvPr id="1322" name="Google Shape;1322;p46"/>
          <p:cNvSpPr txBox="1"/>
          <p:nvPr/>
        </p:nvSpPr>
        <p:spPr>
          <a:xfrm>
            <a:off x="1657350"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t2</a:t>
            </a:r>
            <a:endParaRPr>
              <a:latin typeface="Calibri"/>
              <a:ea typeface="Calibri"/>
              <a:cs typeface="Calibri"/>
              <a:sym typeface="Calibri"/>
            </a:endParaRPr>
          </a:p>
        </p:txBody>
      </p:sp>
      <p:sp>
        <p:nvSpPr>
          <p:cNvPr id="1323" name="Google Shape;1323;p46"/>
          <p:cNvSpPr txBox="1"/>
          <p:nvPr/>
        </p:nvSpPr>
        <p:spPr>
          <a:xfrm>
            <a:off x="2028975" y="1867175"/>
            <a:ext cx="4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t3</a:t>
            </a:r>
            <a:endParaRPr>
              <a:latin typeface="Calibri"/>
              <a:ea typeface="Calibri"/>
              <a:cs typeface="Calibri"/>
              <a:sym typeface="Calibri"/>
            </a:endParaRPr>
          </a:p>
        </p:txBody>
      </p:sp>
      <p:cxnSp>
        <p:nvCxnSpPr>
          <p:cNvPr id="1324" name="Google Shape;1324;p46"/>
          <p:cNvCxnSpPr/>
          <p:nvPr/>
        </p:nvCxnSpPr>
        <p:spPr>
          <a:xfrm flipH="1" rot="10800000">
            <a:off x="885825" y="1380650"/>
            <a:ext cx="495900" cy="286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46"/>
          <p:cNvCxnSpPr/>
          <p:nvPr/>
        </p:nvCxnSpPr>
        <p:spPr>
          <a:xfrm>
            <a:off x="1390650" y="1390925"/>
            <a:ext cx="409500" cy="13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46"/>
          <p:cNvCxnSpPr/>
          <p:nvPr/>
        </p:nvCxnSpPr>
        <p:spPr>
          <a:xfrm flipH="1" rot="10800000">
            <a:off x="1809075" y="1124338"/>
            <a:ext cx="371400" cy="371400"/>
          </a:xfrm>
          <a:prstGeom prst="straightConnector1">
            <a:avLst/>
          </a:prstGeom>
          <a:noFill/>
          <a:ln cap="flat" cmpd="sng" w="9525">
            <a:solidFill>
              <a:schemeClr val="dk2"/>
            </a:solidFill>
            <a:prstDash val="dash"/>
            <a:round/>
            <a:headEnd len="med" w="med" type="none"/>
            <a:tailEnd len="med" w="med" type="none"/>
          </a:ln>
        </p:spPr>
      </p:cxnSp>
      <p:sp>
        <p:nvSpPr>
          <p:cNvPr id="1327" name="Google Shape;1327;p46"/>
          <p:cNvSpPr txBox="1"/>
          <p:nvPr/>
        </p:nvSpPr>
        <p:spPr>
          <a:xfrm>
            <a:off x="600075" y="15244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1328" name="Google Shape;1328;p46"/>
          <p:cNvSpPr txBox="1"/>
          <p:nvPr/>
        </p:nvSpPr>
        <p:spPr>
          <a:xfrm>
            <a:off x="1047900" y="110993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
        <p:nvSpPr>
          <p:cNvPr id="1329" name="Google Shape;1329;p46"/>
          <p:cNvSpPr txBox="1"/>
          <p:nvPr/>
        </p:nvSpPr>
        <p:spPr>
          <a:xfrm>
            <a:off x="1486200" y="1390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1330" name="Google Shape;1330;p46"/>
          <p:cNvSpPr txBox="1"/>
          <p:nvPr/>
        </p:nvSpPr>
        <p:spPr>
          <a:xfrm>
            <a:off x="1809375"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(t0): 5</a:t>
            </a:r>
            <a:endParaRPr sz="1100">
              <a:latin typeface="Calibri"/>
              <a:ea typeface="Calibri"/>
              <a:cs typeface="Calibri"/>
              <a:sym typeface="Calibri"/>
            </a:endParaRPr>
          </a:p>
        </p:txBody>
      </p:sp>
      <p:sp>
        <p:nvSpPr>
          <p:cNvPr id="1331" name="Google Shape;1331;p46"/>
          <p:cNvSpPr txBox="1"/>
          <p:nvPr/>
        </p:nvSpPr>
        <p:spPr>
          <a:xfrm>
            <a:off x="2762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short term memory: 0</a:t>
            </a:r>
            <a:endParaRPr sz="1000">
              <a:latin typeface="Calibri"/>
              <a:ea typeface="Calibri"/>
              <a:cs typeface="Calibri"/>
              <a:sym typeface="Calibri"/>
            </a:endParaRPr>
          </a:p>
        </p:txBody>
      </p:sp>
      <p:sp>
        <p:nvSpPr>
          <p:cNvPr id="1332" name="Google Shape;1332;p46"/>
          <p:cNvSpPr txBox="1"/>
          <p:nvPr/>
        </p:nvSpPr>
        <p:spPr>
          <a:xfrm>
            <a:off x="209550" y="3360413"/>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Initial long term memory: 0</a:t>
            </a:r>
            <a:endParaRPr sz="1000">
              <a:latin typeface="Calibri"/>
              <a:ea typeface="Calibri"/>
              <a:cs typeface="Calibri"/>
              <a:sym typeface="Calibri"/>
            </a:endParaRPr>
          </a:p>
        </p:txBody>
      </p:sp>
      <p:sp>
        <p:nvSpPr>
          <p:cNvPr id="1333" name="Google Shape;1333;p46"/>
          <p:cNvSpPr/>
          <p:nvPr/>
        </p:nvSpPr>
        <p:spPr>
          <a:xfrm>
            <a:off x="13334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a:off x="1447725"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rot="-5400000">
            <a:off x="2124075" y="526485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txBox="1"/>
          <p:nvPr/>
        </p:nvSpPr>
        <p:spPr>
          <a:xfrm>
            <a:off x="4238625"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(t0):3.0</a:t>
            </a:r>
            <a:endParaRPr sz="1000">
              <a:latin typeface="Calibri"/>
              <a:ea typeface="Calibri"/>
              <a:cs typeface="Calibri"/>
              <a:sym typeface="Calibri"/>
            </a:endParaRPr>
          </a:p>
        </p:txBody>
      </p:sp>
      <p:sp>
        <p:nvSpPr>
          <p:cNvPr id="1337" name="Google Shape;1337;p46"/>
          <p:cNvSpPr txBox="1"/>
          <p:nvPr/>
        </p:nvSpPr>
        <p:spPr>
          <a:xfrm>
            <a:off x="42386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(t0): 2.0</a:t>
            </a:r>
            <a:endParaRPr sz="1000">
              <a:latin typeface="Calibri"/>
              <a:ea typeface="Calibri"/>
              <a:cs typeface="Calibri"/>
              <a:sym typeface="Calibri"/>
            </a:endParaRPr>
          </a:p>
        </p:txBody>
      </p:sp>
      <p:sp>
        <p:nvSpPr>
          <p:cNvPr id="1338" name="Google Shape;1338;p46"/>
          <p:cNvSpPr/>
          <p:nvPr/>
        </p:nvSpPr>
        <p:spPr>
          <a:xfrm>
            <a:off x="406710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6"/>
          <p:cNvSpPr/>
          <p:nvPr/>
        </p:nvSpPr>
        <p:spPr>
          <a:xfrm>
            <a:off x="4067100" y="4927125"/>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0" name="Google Shape;1340;p46"/>
          <p:cNvPicPr preferRelativeResize="0"/>
          <p:nvPr/>
        </p:nvPicPr>
        <p:blipFill>
          <a:blip r:embed="rId3">
            <a:alphaModFix/>
          </a:blip>
          <a:stretch>
            <a:fillRect/>
          </a:stretch>
        </p:blipFill>
        <p:spPr>
          <a:xfrm>
            <a:off x="5372250" y="3587600"/>
            <a:ext cx="2831842" cy="1566701"/>
          </a:xfrm>
          <a:prstGeom prst="rect">
            <a:avLst/>
          </a:prstGeom>
          <a:noFill/>
          <a:ln>
            <a:noFill/>
          </a:ln>
        </p:spPr>
      </p:pic>
      <p:sp>
        <p:nvSpPr>
          <p:cNvPr id="1341" name="Google Shape;1341;p46"/>
          <p:cNvSpPr/>
          <p:nvPr/>
        </p:nvSpPr>
        <p:spPr>
          <a:xfrm>
            <a:off x="5469450" y="49271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5435850"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txBox="1"/>
          <p:nvPr/>
        </p:nvSpPr>
        <p:spPr>
          <a:xfrm>
            <a:off x="5933700" y="5562600"/>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(t1): 7</a:t>
            </a:r>
            <a:endParaRPr sz="1100">
              <a:latin typeface="Calibri"/>
              <a:ea typeface="Calibri"/>
              <a:cs typeface="Calibri"/>
              <a:sym typeface="Calibri"/>
            </a:endParaRPr>
          </a:p>
        </p:txBody>
      </p:sp>
      <p:sp>
        <p:nvSpPr>
          <p:cNvPr id="1344" name="Google Shape;1344;p46"/>
          <p:cNvSpPr/>
          <p:nvPr/>
        </p:nvSpPr>
        <p:spPr>
          <a:xfrm rot="-5400000">
            <a:off x="6248400" y="5294100"/>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5" name="Google Shape;1345;p46"/>
          <p:cNvPicPr preferRelativeResize="0"/>
          <p:nvPr/>
        </p:nvPicPr>
        <p:blipFill>
          <a:blip r:embed="rId3">
            <a:alphaModFix/>
          </a:blip>
          <a:stretch>
            <a:fillRect/>
          </a:stretch>
        </p:blipFill>
        <p:spPr>
          <a:xfrm>
            <a:off x="6820200" y="933575"/>
            <a:ext cx="2831842" cy="1566701"/>
          </a:xfrm>
          <a:prstGeom prst="rect">
            <a:avLst/>
          </a:prstGeom>
          <a:noFill/>
          <a:ln>
            <a:noFill/>
          </a:ln>
        </p:spPr>
      </p:pic>
      <p:sp>
        <p:nvSpPr>
          <p:cNvPr id="1346" name="Google Shape;1346;p46"/>
          <p:cNvSpPr txBox="1"/>
          <p:nvPr/>
        </p:nvSpPr>
        <p:spPr>
          <a:xfrm>
            <a:off x="8261325" y="3458988"/>
            <a:ext cx="1076400" cy="4926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long term memory (t1): 2.0</a:t>
            </a:r>
            <a:endParaRPr sz="1000">
              <a:latin typeface="Calibri"/>
              <a:ea typeface="Calibri"/>
              <a:cs typeface="Calibri"/>
              <a:sym typeface="Calibri"/>
            </a:endParaRPr>
          </a:p>
        </p:txBody>
      </p:sp>
      <p:sp>
        <p:nvSpPr>
          <p:cNvPr id="1347" name="Google Shape;1347;p46"/>
          <p:cNvSpPr txBox="1"/>
          <p:nvPr/>
        </p:nvSpPr>
        <p:spPr>
          <a:xfrm>
            <a:off x="8461350" y="4708050"/>
            <a:ext cx="1076400" cy="492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short term memory (t1):3.0</a:t>
            </a:r>
            <a:endParaRPr sz="1000">
              <a:latin typeface="Calibri"/>
              <a:ea typeface="Calibri"/>
              <a:cs typeface="Calibri"/>
              <a:sym typeface="Calibri"/>
            </a:endParaRPr>
          </a:p>
        </p:txBody>
      </p:sp>
      <p:sp>
        <p:nvSpPr>
          <p:cNvPr id="1348" name="Google Shape;1348;p46"/>
          <p:cNvSpPr/>
          <p:nvPr/>
        </p:nvSpPr>
        <p:spPr>
          <a:xfrm>
            <a:off x="8105925" y="3638550"/>
            <a:ext cx="1143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8155500" y="49103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rot="-5400000">
            <a:off x="7629525" y="2564475"/>
            <a:ext cx="257100" cy="1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txBox="1"/>
          <p:nvPr/>
        </p:nvSpPr>
        <p:spPr>
          <a:xfrm>
            <a:off x="7314825" y="2819313"/>
            <a:ext cx="886500" cy="3540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alibri"/>
                <a:ea typeface="Calibri"/>
                <a:cs typeface="Calibri"/>
                <a:sym typeface="Calibri"/>
              </a:rPr>
              <a:t>Input (t2): 6</a:t>
            </a:r>
            <a:endParaRPr sz="1100">
              <a:latin typeface="Calibri"/>
              <a:ea typeface="Calibri"/>
              <a:cs typeface="Calibri"/>
              <a:sym typeface="Calibri"/>
            </a:endParaRPr>
          </a:p>
        </p:txBody>
      </p:sp>
      <p:sp>
        <p:nvSpPr>
          <p:cNvPr id="1352" name="Google Shape;1352;p46"/>
          <p:cNvSpPr/>
          <p:nvPr/>
        </p:nvSpPr>
        <p:spPr>
          <a:xfrm>
            <a:off x="5864399" y="1066800"/>
            <a:ext cx="3856250" cy="2691000"/>
          </a:xfrm>
          <a:custGeom>
            <a:rect b="b" l="l" r="r" t="t"/>
            <a:pathLst>
              <a:path extrusionOk="0" h="107640" w="154250">
                <a:moveTo>
                  <a:pt x="144519" y="107442"/>
                </a:moveTo>
                <a:cubicBezTo>
                  <a:pt x="145916" y="107252"/>
                  <a:pt x="152330" y="108522"/>
                  <a:pt x="152901" y="106299"/>
                </a:cubicBezTo>
                <a:cubicBezTo>
                  <a:pt x="153473" y="104077"/>
                  <a:pt x="157410" y="96838"/>
                  <a:pt x="147948" y="94107"/>
                </a:cubicBezTo>
                <a:cubicBezTo>
                  <a:pt x="138487" y="91377"/>
                  <a:pt x="113341" y="90678"/>
                  <a:pt x="96132" y="89916"/>
                </a:cubicBezTo>
                <a:cubicBezTo>
                  <a:pt x="78924" y="89154"/>
                  <a:pt x="58667" y="91250"/>
                  <a:pt x="44697" y="89535"/>
                </a:cubicBezTo>
                <a:cubicBezTo>
                  <a:pt x="30727" y="87821"/>
                  <a:pt x="19742" y="86106"/>
                  <a:pt x="12312" y="79629"/>
                </a:cubicBezTo>
                <a:cubicBezTo>
                  <a:pt x="4883" y="73152"/>
                  <a:pt x="-769" y="62675"/>
                  <a:pt x="120" y="50673"/>
                </a:cubicBezTo>
                <a:cubicBezTo>
                  <a:pt x="1009" y="38672"/>
                  <a:pt x="9836" y="16066"/>
                  <a:pt x="17646" y="7620"/>
                </a:cubicBezTo>
                <a:cubicBezTo>
                  <a:pt x="25457" y="-825"/>
                  <a:pt x="42094" y="1270"/>
                  <a:pt x="46983" y="0"/>
                </a:cubicBezTo>
              </a:path>
            </a:pathLst>
          </a:custGeom>
          <a:noFill/>
          <a:ln cap="flat" cmpd="sng" w="19050">
            <a:solidFill>
              <a:srgbClr val="00FFFF"/>
            </a:solidFill>
            <a:prstDash val="solid"/>
            <a:round/>
            <a:headEnd len="med" w="med" type="none"/>
            <a:tailEnd len="med" w="med" type="triangle"/>
          </a:ln>
        </p:spPr>
      </p:sp>
      <p:sp>
        <p:nvSpPr>
          <p:cNvPr id="1353" name="Google Shape;1353;p46"/>
          <p:cNvSpPr/>
          <p:nvPr/>
        </p:nvSpPr>
        <p:spPr>
          <a:xfrm>
            <a:off x="6634163" y="2329259"/>
            <a:ext cx="3640425" cy="2629900"/>
          </a:xfrm>
          <a:custGeom>
            <a:rect b="b" l="l" r="r" t="t"/>
            <a:pathLst>
              <a:path extrusionOk="0" h="105196" w="145617">
                <a:moveTo>
                  <a:pt x="118301" y="104188"/>
                </a:moveTo>
                <a:cubicBezTo>
                  <a:pt x="120460" y="104061"/>
                  <a:pt x="126937" y="106855"/>
                  <a:pt x="131255" y="103426"/>
                </a:cubicBezTo>
                <a:cubicBezTo>
                  <a:pt x="135573" y="99997"/>
                  <a:pt x="142431" y="94155"/>
                  <a:pt x="144209" y="83614"/>
                </a:cubicBezTo>
                <a:cubicBezTo>
                  <a:pt x="145987" y="73073"/>
                  <a:pt x="146686" y="49959"/>
                  <a:pt x="141923" y="40180"/>
                </a:cubicBezTo>
                <a:cubicBezTo>
                  <a:pt x="137161" y="30401"/>
                  <a:pt x="124397" y="27480"/>
                  <a:pt x="115634" y="24940"/>
                </a:cubicBezTo>
                <a:cubicBezTo>
                  <a:pt x="106871" y="22400"/>
                  <a:pt x="97283" y="23226"/>
                  <a:pt x="89345" y="24940"/>
                </a:cubicBezTo>
                <a:cubicBezTo>
                  <a:pt x="81408" y="26655"/>
                  <a:pt x="76518" y="33386"/>
                  <a:pt x="68009" y="35227"/>
                </a:cubicBezTo>
                <a:cubicBezTo>
                  <a:pt x="59500" y="37069"/>
                  <a:pt x="47181" y="36307"/>
                  <a:pt x="38291" y="35989"/>
                </a:cubicBezTo>
                <a:cubicBezTo>
                  <a:pt x="29401" y="35672"/>
                  <a:pt x="20956" y="36053"/>
                  <a:pt x="14669" y="33322"/>
                </a:cubicBezTo>
                <a:cubicBezTo>
                  <a:pt x="8383" y="30592"/>
                  <a:pt x="2096" y="24813"/>
                  <a:pt x="572" y="19606"/>
                </a:cubicBezTo>
                <a:cubicBezTo>
                  <a:pt x="-952" y="14399"/>
                  <a:pt x="572" y="5319"/>
                  <a:pt x="5525" y="2080"/>
                </a:cubicBezTo>
                <a:cubicBezTo>
                  <a:pt x="10478" y="-1158"/>
                  <a:pt x="26163" y="493"/>
                  <a:pt x="30290" y="175"/>
                </a:cubicBezTo>
              </a:path>
            </a:pathLst>
          </a:custGeom>
          <a:noFill/>
          <a:ln cap="flat" cmpd="sng" w="19050">
            <a:solidFill>
              <a:srgbClr val="00FF00"/>
            </a:solidFill>
            <a:prstDash val="solid"/>
            <a:round/>
            <a:headEnd len="med" w="med" type="none"/>
            <a:tailEnd len="med" w="med" type="triangle"/>
          </a:ln>
        </p:spPr>
      </p:sp>
      <p:sp>
        <p:nvSpPr>
          <p:cNvPr id="1354" name="Google Shape;1354;p46"/>
          <p:cNvSpPr txBox="1"/>
          <p:nvPr/>
        </p:nvSpPr>
        <p:spPr>
          <a:xfrm>
            <a:off x="10115175" y="1945125"/>
            <a:ext cx="1676700" cy="8313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(t2) is the prediction at (t3) </a:t>
            </a:r>
            <a:endParaRPr>
              <a:latin typeface="Calibri"/>
              <a:ea typeface="Calibri"/>
              <a:cs typeface="Calibri"/>
              <a:sym typeface="Calibri"/>
            </a:endParaRPr>
          </a:p>
        </p:txBody>
      </p:sp>
      <p:sp>
        <p:nvSpPr>
          <p:cNvPr id="1355" name="Google Shape;1355;p46"/>
          <p:cNvSpPr/>
          <p:nvPr/>
        </p:nvSpPr>
        <p:spPr>
          <a:xfrm>
            <a:off x="9652050" y="2294025"/>
            <a:ext cx="266700" cy="13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txBox="1"/>
          <p:nvPr/>
        </p:nvSpPr>
        <p:spPr>
          <a:xfrm>
            <a:off x="3476288" y="1000550"/>
            <a:ext cx="204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Assuming we have a time series from t0 to t2, and we would like to predict the value at t3</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7"/>
          <p:cNvSpPr txBox="1"/>
          <p:nvPr/>
        </p:nvSpPr>
        <p:spPr>
          <a:xfrm>
            <a:off x="274663" y="626000"/>
            <a:ext cx="893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RNN, within one neuron, all the intermediate neuron values are updated time step by time step (e.g., from (t-1) to (t)): </a:t>
            </a:r>
            <a:endParaRPr>
              <a:solidFill>
                <a:schemeClr val="dk1"/>
              </a:solidFill>
            </a:endParaRPr>
          </a:p>
        </p:txBody>
      </p:sp>
      <p:sp>
        <p:nvSpPr>
          <p:cNvPr id="137" name="Google Shape;137;p17"/>
          <p:cNvSpPr txBox="1"/>
          <p:nvPr/>
        </p:nvSpPr>
        <p:spPr>
          <a:xfrm>
            <a:off x="149967" y="166241"/>
            <a:ext cx="462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difference between Simple RNN and LSTM</a:t>
            </a:r>
            <a:endParaRPr>
              <a:solidFill>
                <a:schemeClr val="dk1"/>
              </a:solidFill>
            </a:endParaRPr>
          </a:p>
        </p:txBody>
      </p:sp>
      <p:cxnSp>
        <p:nvCxnSpPr>
          <p:cNvPr id="138" name="Google Shape;138;p17"/>
          <p:cNvCxnSpPr/>
          <p:nvPr/>
        </p:nvCxnSpPr>
        <p:spPr>
          <a:xfrm>
            <a:off x="3769478" y="21259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39" name="Google Shape;139;p17"/>
          <p:cNvSpPr/>
          <p:nvPr/>
        </p:nvSpPr>
        <p:spPr>
          <a:xfrm>
            <a:off x="1871438" y="17720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1821350" y="20680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41" name="Google Shape;141;p17"/>
          <p:cNvSpPr/>
          <p:nvPr/>
        </p:nvSpPr>
        <p:spPr>
          <a:xfrm>
            <a:off x="1921538" y="24097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1921538" y="26768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43" name="Google Shape;143;p17"/>
          <p:cNvSpPr/>
          <p:nvPr/>
        </p:nvSpPr>
        <p:spPr>
          <a:xfrm>
            <a:off x="2811375" y="14256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17"/>
          <p:cNvSpPr/>
          <p:nvPr/>
        </p:nvSpPr>
        <p:spPr>
          <a:xfrm>
            <a:off x="5090194" y="21187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17"/>
          <p:cNvSpPr txBox="1"/>
          <p:nvPr/>
        </p:nvSpPr>
        <p:spPr>
          <a:xfrm>
            <a:off x="539175" y="2186925"/>
            <a:ext cx="12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Input is [</a:t>
            </a:r>
            <a:r>
              <a:rPr lang="en-US">
                <a:highlight>
                  <a:srgbClr val="92D050"/>
                </a:highlight>
              </a:rPr>
              <a:t>2</a:t>
            </a:r>
            <a:r>
              <a:rPr lang="en-US"/>
              <a:t>, </a:t>
            </a:r>
            <a:r>
              <a:rPr lang="en-US">
                <a:highlight>
                  <a:srgbClr val="00B0F0"/>
                </a:highlight>
              </a:rPr>
              <a:t>4</a:t>
            </a:r>
            <a:r>
              <a:rPr lang="en-US"/>
              <a:t>]</a:t>
            </a:r>
            <a:endParaRPr/>
          </a:p>
        </p:txBody>
      </p:sp>
      <p:sp>
        <p:nvSpPr>
          <p:cNvPr id="146" name="Google Shape;146;p17"/>
          <p:cNvSpPr/>
          <p:nvPr/>
        </p:nvSpPr>
        <p:spPr>
          <a:xfrm>
            <a:off x="1377375" y="1965013"/>
            <a:ext cx="447675" cy="252425"/>
          </a:xfrm>
          <a:custGeom>
            <a:rect b="b" l="l" r="r" t="t"/>
            <a:pathLst>
              <a:path extrusionOk="0" h="10097" w="17907">
                <a:moveTo>
                  <a:pt x="0" y="10097"/>
                </a:moveTo>
                <a:cubicBezTo>
                  <a:pt x="318" y="8954"/>
                  <a:pt x="254" y="4890"/>
                  <a:pt x="1905" y="3239"/>
                </a:cubicBezTo>
                <a:cubicBezTo>
                  <a:pt x="3556" y="1588"/>
                  <a:pt x="7239" y="572"/>
                  <a:pt x="9906" y="191"/>
                </a:cubicBezTo>
                <a:cubicBezTo>
                  <a:pt x="12573" y="-190"/>
                  <a:pt x="16574" y="826"/>
                  <a:pt x="17907" y="953"/>
                </a:cubicBezTo>
              </a:path>
            </a:pathLst>
          </a:custGeom>
          <a:noFill/>
          <a:ln cap="flat" cmpd="sng" w="9525">
            <a:solidFill>
              <a:srgbClr val="92D050"/>
            </a:solidFill>
            <a:prstDash val="solid"/>
            <a:round/>
            <a:headEnd len="med" w="med" type="none"/>
            <a:tailEnd len="med" w="med" type="triangle"/>
          </a:ln>
        </p:spPr>
      </p:sp>
      <p:sp>
        <p:nvSpPr>
          <p:cNvPr id="147" name="Google Shape;147;p17"/>
          <p:cNvSpPr/>
          <p:nvPr/>
        </p:nvSpPr>
        <p:spPr>
          <a:xfrm>
            <a:off x="1577400" y="2550800"/>
            <a:ext cx="304800" cy="200825"/>
          </a:xfrm>
          <a:custGeom>
            <a:rect b="b" l="l" r="r" t="t"/>
            <a:pathLst>
              <a:path extrusionOk="0" h="8033" w="12192">
                <a:moveTo>
                  <a:pt x="0" y="0"/>
                </a:moveTo>
                <a:cubicBezTo>
                  <a:pt x="254" y="889"/>
                  <a:pt x="254" y="4001"/>
                  <a:pt x="1524" y="5334"/>
                </a:cubicBezTo>
                <a:cubicBezTo>
                  <a:pt x="2794" y="6668"/>
                  <a:pt x="5842" y="7938"/>
                  <a:pt x="7620" y="8001"/>
                </a:cubicBezTo>
                <a:cubicBezTo>
                  <a:pt x="9398" y="8065"/>
                  <a:pt x="11430" y="6096"/>
                  <a:pt x="12192" y="5715"/>
                </a:cubicBezTo>
              </a:path>
            </a:pathLst>
          </a:custGeom>
          <a:noFill/>
          <a:ln cap="flat" cmpd="sng" w="9525">
            <a:solidFill>
              <a:srgbClr val="00B0F0"/>
            </a:solidFill>
            <a:prstDash val="solid"/>
            <a:round/>
            <a:headEnd len="med" w="med" type="none"/>
            <a:tailEnd len="med" w="med" type="triangle"/>
          </a:ln>
        </p:spPr>
      </p:sp>
      <p:cxnSp>
        <p:nvCxnSpPr>
          <p:cNvPr id="148" name="Google Shape;148;p17"/>
          <p:cNvCxnSpPr>
            <a:stCxn id="143" idx="6"/>
            <a:endCxn id="144" idx="2"/>
          </p:cNvCxnSpPr>
          <p:nvPr/>
        </p:nvCxnSpPr>
        <p:spPr>
          <a:xfrm>
            <a:off x="4571775" y="2283450"/>
            <a:ext cx="518400" cy="0"/>
          </a:xfrm>
          <a:prstGeom prst="straightConnector1">
            <a:avLst/>
          </a:prstGeom>
          <a:noFill/>
          <a:ln cap="flat" cmpd="sng" w="9525">
            <a:solidFill>
              <a:srgbClr val="595959"/>
            </a:solidFill>
            <a:prstDash val="solid"/>
            <a:round/>
            <a:headEnd len="med" w="med" type="none"/>
            <a:tailEnd len="med" w="med" type="none"/>
          </a:ln>
        </p:spPr>
      </p:cxnSp>
      <p:sp>
        <p:nvSpPr>
          <p:cNvPr id="149" name="Google Shape;149;p17"/>
          <p:cNvSpPr/>
          <p:nvPr/>
        </p:nvSpPr>
        <p:spPr>
          <a:xfrm>
            <a:off x="3480813" y="1693488"/>
            <a:ext cx="371400" cy="371400"/>
          </a:xfrm>
          <a:prstGeom prst="ellipse">
            <a:avLst/>
          </a:prstGeom>
          <a:solidFill>
            <a:srgbClr val="4285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480813" y="2462550"/>
            <a:ext cx="371400" cy="371400"/>
          </a:xfrm>
          <a:prstGeom prst="ellipse">
            <a:avLst/>
          </a:prstGeom>
          <a:solidFill>
            <a:srgbClr val="FF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3734838" y="1943625"/>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t-1</a:t>
            </a:r>
            <a:endParaRPr i="1" sz="1100"/>
          </a:p>
        </p:txBody>
      </p:sp>
      <p:sp>
        <p:nvSpPr>
          <p:cNvPr id="152" name="Google Shape;152;p17"/>
          <p:cNvSpPr txBox="1"/>
          <p:nvPr/>
        </p:nvSpPr>
        <p:spPr>
          <a:xfrm>
            <a:off x="3769475" y="2583663"/>
            <a:ext cx="37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t>t</a:t>
            </a:r>
            <a:endParaRPr i="1" sz="1100"/>
          </a:p>
        </p:txBody>
      </p:sp>
      <p:sp>
        <p:nvSpPr>
          <p:cNvPr id="153" name="Google Shape;153;p17"/>
          <p:cNvSpPr txBox="1"/>
          <p:nvPr/>
        </p:nvSpPr>
        <p:spPr>
          <a:xfrm>
            <a:off x="2429138" y="15895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w1</a:t>
            </a:r>
            <a:endParaRPr>
              <a:solidFill>
                <a:srgbClr val="FF0000"/>
              </a:solidFill>
            </a:endParaRPr>
          </a:p>
        </p:txBody>
      </p:sp>
      <p:sp>
        <p:nvSpPr>
          <p:cNvPr id="154" name="Google Shape;154;p17"/>
          <p:cNvSpPr txBox="1"/>
          <p:nvPr/>
        </p:nvSpPr>
        <p:spPr>
          <a:xfrm>
            <a:off x="4632250" y="202948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w3</a:t>
            </a:r>
            <a:endParaRPr>
              <a:solidFill>
                <a:srgbClr val="FF0000"/>
              </a:solidFill>
            </a:endParaRPr>
          </a:p>
        </p:txBody>
      </p:sp>
      <p:cxnSp>
        <p:nvCxnSpPr>
          <p:cNvPr id="155" name="Google Shape;155;p17"/>
          <p:cNvCxnSpPr>
            <a:stCxn id="139" idx="6"/>
            <a:endCxn id="149" idx="2"/>
          </p:cNvCxnSpPr>
          <p:nvPr/>
        </p:nvCxnSpPr>
        <p:spPr>
          <a:xfrm flipH="1" rot="10800000">
            <a:off x="2242838" y="1879113"/>
            <a:ext cx="1238100" cy="78600"/>
          </a:xfrm>
          <a:prstGeom prst="straightConnector1">
            <a:avLst/>
          </a:prstGeom>
          <a:noFill/>
          <a:ln cap="flat" cmpd="sng" w="9525">
            <a:solidFill>
              <a:srgbClr val="595959"/>
            </a:solidFill>
            <a:prstDash val="solid"/>
            <a:round/>
            <a:headEnd len="med" w="med" type="none"/>
            <a:tailEnd len="med" w="med" type="none"/>
          </a:ln>
        </p:spPr>
      </p:cxnSp>
      <p:sp>
        <p:nvSpPr>
          <p:cNvPr id="156" name="Google Shape;156;p17"/>
          <p:cNvSpPr txBox="1"/>
          <p:nvPr/>
        </p:nvSpPr>
        <p:spPr>
          <a:xfrm>
            <a:off x="3928175" y="1631963"/>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cxnSp>
        <p:nvCxnSpPr>
          <p:cNvPr id="157" name="Google Shape;157;p17"/>
          <p:cNvCxnSpPr>
            <a:endCxn id="150" idx="2"/>
          </p:cNvCxnSpPr>
          <p:nvPr/>
        </p:nvCxnSpPr>
        <p:spPr>
          <a:xfrm>
            <a:off x="2291913" y="2623950"/>
            <a:ext cx="1188900" cy="24300"/>
          </a:xfrm>
          <a:prstGeom prst="straightConnector1">
            <a:avLst/>
          </a:prstGeom>
          <a:noFill/>
          <a:ln cap="flat" cmpd="sng" w="9525">
            <a:solidFill>
              <a:srgbClr val="595959"/>
            </a:solidFill>
            <a:prstDash val="solid"/>
            <a:round/>
            <a:headEnd len="med" w="med" type="none"/>
            <a:tailEnd len="med" w="med" type="none"/>
          </a:ln>
        </p:spPr>
      </p:cxnSp>
      <p:sp>
        <p:nvSpPr>
          <p:cNvPr id="158" name="Google Shape;158;p17"/>
          <p:cNvSpPr txBox="1"/>
          <p:nvPr/>
        </p:nvSpPr>
        <p:spPr>
          <a:xfrm>
            <a:off x="2550550" y="2297625"/>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w2</a:t>
            </a:r>
            <a:endParaRPr>
              <a:solidFill>
                <a:srgbClr val="FF0000"/>
              </a:solidFill>
            </a:endParaRPr>
          </a:p>
        </p:txBody>
      </p:sp>
      <p:sp>
        <p:nvSpPr>
          <p:cNvPr id="159" name="Google Shape;159;p17"/>
          <p:cNvSpPr txBox="1"/>
          <p:nvPr/>
        </p:nvSpPr>
        <p:spPr>
          <a:xfrm>
            <a:off x="4052000" y="245110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cxnSp>
        <p:nvCxnSpPr>
          <p:cNvPr id="160" name="Google Shape;160;p17"/>
          <p:cNvCxnSpPr/>
          <p:nvPr/>
        </p:nvCxnSpPr>
        <p:spPr>
          <a:xfrm rot="10800000">
            <a:off x="3666513" y="2071650"/>
            <a:ext cx="0" cy="390900"/>
          </a:xfrm>
          <a:prstGeom prst="straightConnector1">
            <a:avLst/>
          </a:prstGeom>
          <a:noFill/>
          <a:ln cap="flat" cmpd="sng" w="9525">
            <a:solidFill>
              <a:srgbClr val="595959"/>
            </a:solidFill>
            <a:prstDash val="solid"/>
            <a:round/>
            <a:headEnd len="med" w="med" type="triangle"/>
            <a:tailEnd len="med" w="med" type="none"/>
          </a:ln>
        </p:spPr>
      </p:cxnSp>
      <p:sp>
        <p:nvSpPr>
          <p:cNvPr id="161" name="Google Shape;161;p17"/>
          <p:cNvSpPr txBox="1"/>
          <p:nvPr/>
        </p:nvSpPr>
        <p:spPr>
          <a:xfrm>
            <a:off x="3239350" y="20100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sp>
        <p:nvSpPr>
          <p:cNvPr id="162" name="Google Shape;162;p17"/>
          <p:cNvSpPr/>
          <p:nvPr/>
        </p:nvSpPr>
        <p:spPr>
          <a:xfrm>
            <a:off x="4644625" y="2576400"/>
            <a:ext cx="600075" cy="111125"/>
          </a:xfrm>
          <a:custGeom>
            <a:rect b="b" l="l" r="r" t="t"/>
            <a:pathLst>
              <a:path extrusionOk="0" h="4445" w="24003">
                <a:moveTo>
                  <a:pt x="0" y="4191"/>
                </a:moveTo>
                <a:cubicBezTo>
                  <a:pt x="699" y="3493"/>
                  <a:pt x="2286" y="0"/>
                  <a:pt x="4191" y="0"/>
                </a:cubicBezTo>
                <a:cubicBezTo>
                  <a:pt x="6096" y="0"/>
                  <a:pt x="9462" y="3683"/>
                  <a:pt x="11430" y="4191"/>
                </a:cubicBezTo>
                <a:cubicBezTo>
                  <a:pt x="13399" y="4699"/>
                  <a:pt x="13907" y="3302"/>
                  <a:pt x="16002" y="3048"/>
                </a:cubicBezTo>
                <a:cubicBezTo>
                  <a:pt x="18098" y="2794"/>
                  <a:pt x="22670" y="2731"/>
                  <a:pt x="24003" y="2667"/>
                </a:cubicBezTo>
              </a:path>
            </a:pathLst>
          </a:custGeom>
          <a:noFill/>
          <a:ln cap="flat" cmpd="sng" w="9525">
            <a:solidFill>
              <a:srgbClr val="595959"/>
            </a:solidFill>
            <a:prstDash val="solid"/>
            <a:round/>
            <a:headEnd len="med" w="med" type="none"/>
            <a:tailEnd len="med" w="med" type="triangle"/>
          </a:ln>
        </p:spPr>
      </p:sp>
      <p:sp>
        <p:nvSpPr>
          <p:cNvPr id="163" name="Google Shape;163;p17"/>
          <p:cNvSpPr txBox="1"/>
          <p:nvPr/>
        </p:nvSpPr>
        <p:spPr>
          <a:xfrm>
            <a:off x="4936975" y="2862750"/>
            <a:ext cx="29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We combine the information from (t-1) to (t)</a:t>
            </a:r>
            <a:endParaRPr sz="1100"/>
          </a:p>
        </p:txBody>
      </p:sp>
      <p:sp>
        <p:nvSpPr>
          <p:cNvPr id="164" name="Google Shape;164;p17"/>
          <p:cNvSpPr txBox="1"/>
          <p:nvPr/>
        </p:nvSpPr>
        <p:spPr>
          <a:xfrm>
            <a:off x="7596377" y="2431875"/>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 </a:t>
            </a:r>
            <a:r>
              <a:rPr lang="en-US">
                <a:solidFill>
                  <a:srgbClr val="000000"/>
                </a:solidFill>
              </a:rPr>
              <a:t>(</a:t>
            </a:r>
            <a:r>
              <a:rPr lang="en-US">
                <a:solidFill>
                  <a:srgbClr val="FF0000"/>
                </a:solidFill>
              </a:rPr>
              <a:t> </a:t>
            </a:r>
            <a:r>
              <a:rPr lang="en-US">
                <a:solidFill>
                  <a:srgbClr val="00FFFF"/>
                </a:solidFill>
                <a:highlight>
                  <a:srgbClr val="E6B8AF"/>
                </a:highlight>
              </a:rPr>
              <a:t>4</a:t>
            </a:r>
            <a:r>
              <a:rPr lang="en-US">
                <a:solidFill>
                  <a:srgbClr val="FF0000"/>
                </a:solidFill>
                <a:highlight>
                  <a:srgbClr val="E6B8AF"/>
                </a:highlight>
              </a:rPr>
              <a:t>w2</a:t>
            </a:r>
            <a:r>
              <a:rPr lang="en-US">
                <a:solidFill>
                  <a:srgbClr val="FF0000"/>
                </a:solidFill>
              </a:rPr>
              <a:t> </a:t>
            </a:r>
            <a:r>
              <a:rPr lang="en-US">
                <a:solidFill>
                  <a:srgbClr val="000000"/>
                </a:solidFill>
              </a:rPr>
              <a:t>+ </a:t>
            </a:r>
            <a:r>
              <a:rPr lang="en-US">
                <a:solidFill>
                  <a:srgbClr val="FF0000"/>
                </a:solidFill>
              </a:rPr>
              <a:t>wn </a:t>
            </a:r>
            <a:r>
              <a:rPr lang="en-US">
                <a:solidFill>
                  <a:srgbClr val="000000"/>
                </a:solidFill>
              </a:rPr>
              <a:t>*</a:t>
            </a:r>
            <a:r>
              <a:rPr lang="en-US">
                <a:solidFill>
                  <a:srgbClr val="FF0000"/>
                </a:solidFill>
              </a:rPr>
              <a:t> </a:t>
            </a:r>
            <a:r>
              <a:rPr b="1" i="1" lang="en-US">
                <a:solidFill>
                  <a:srgbClr val="FFAB40"/>
                </a:solidFill>
                <a:highlight>
                  <a:srgbClr val="4285F4"/>
                </a:highlight>
              </a:rPr>
              <a:t>f</a:t>
            </a:r>
            <a:r>
              <a:rPr lang="en-US">
                <a:solidFill>
                  <a:srgbClr val="000000"/>
                </a:solidFill>
                <a:highlight>
                  <a:srgbClr val="4285F4"/>
                </a:highlight>
              </a:rPr>
              <a:t>(</a:t>
            </a:r>
            <a:r>
              <a:rPr lang="en-US">
                <a:solidFill>
                  <a:srgbClr val="92D050"/>
                </a:solidFill>
                <a:highlight>
                  <a:srgbClr val="4285F4"/>
                </a:highlight>
              </a:rPr>
              <a:t>2</a:t>
            </a:r>
            <a:r>
              <a:rPr lang="en-US">
                <a:solidFill>
                  <a:srgbClr val="FF0000"/>
                </a:solidFill>
                <a:highlight>
                  <a:srgbClr val="4285F4"/>
                </a:highlight>
              </a:rPr>
              <a:t>w1</a:t>
            </a:r>
            <a:r>
              <a:rPr lang="en-US">
                <a:solidFill>
                  <a:srgbClr val="000000"/>
                </a:solidFill>
                <a:highlight>
                  <a:srgbClr val="4285F4"/>
                </a:highlight>
              </a:rPr>
              <a:t>)</a:t>
            </a:r>
            <a:r>
              <a:rPr lang="en-US">
                <a:solidFill>
                  <a:srgbClr val="000000"/>
                </a:solidFill>
              </a:rPr>
              <a:t>)</a:t>
            </a:r>
            <a:r>
              <a:rPr lang="en-US">
                <a:solidFill>
                  <a:srgbClr val="FF0000"/>
                </a:solidFill>
              </a:rPr>
              <a:t> </a:t>
            </a:r>
            <a:endParaRPr b="1" i="1">
              <a:solidFill>
                <a:srgbClr val="FFAB40"/>
              </a:solidFill>
            </a:endParaRPr>
          </a:p>
        </p:txBody>
      </p:sp>
      <p:sp>
        <p:nvSpPr>
          <p:cNvPr id="165" name="Google Shape;165;p17"/>
          <p:cNvSpPr txBox="1"/>
          <p:nvPr/>
        </p:nvSpPr>
        <p:spPr>
          <a:xfrm>
            <a:off x="7670650" y="2047200"/>
            <a:ext cx="176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Apply activation function</a:t>
            </a:r>
            <a:endParaRPr sz="1100"/>
          </a:p>
        </p:txBody>
      </p:sp>
      <p:sp>
        <p:nvSpPr>
          <p:cNvPr id="166" name="Google Shape;166;p17"/>
          <p:cNvSpPr/>
          <p:nvPr/>
        </p:nvSpPr>
        <p:spPr>
          <a:xfrm>
            <a:off x="7277500" y="2630156"/>
            <a:ext cx="329390" cy="24302"/>
          </a:xfrm>
          <a:custGeom>
            <a:rect b="b" l="l" r="r" t="t"/>
            <a:pathLst>
              <a:path extrusionOk="0" h="3778" w="20574">
                <a:moveTo>
                  <a:pt x="0" y="3493"/>
                </a:moveTo>
                <a:cubicBezTo>
                  <a:pt x="889" y="3493"/>
                  <a:pt x="3874" y="4065"/>
                  <a:pt x="5334" y="3493"/>
                </a:cubicBezTo>
                <a:cubicBezTo>
                  <a:pt x="6795" y="2922"/>
                  <a:pt x="6922" y="191"/>
                  <a:pt x="8763" y="64"/>
                </a:cubicBezTo>
                <a:cubicBezTo>
                  <a:pt x="10605" y="-63"/>
                  <a:pt x="14415" y="2287"/>
                  <a:pt x="16383" y="2731"/>
                </a:cubicBezTo>
                <a:cubicBezTo>
                  <a:pt x="18352" y="3176"/>
                  <a:pt x="19876" y="2731"/>
                  <a:pt x="20574" y="2731"/>
                </a:cubicBezTo>
              </a:path>
            </a:pathLst>
          </a:custGeom>
          <a:noFill/>
          <a:ln cap="flat" cmpd="sng" w="9525">
            <a:solidFill>
              <a:srgbClr val="595959"/>
            </a:solidFill>
            <a:prstDash val="solid"/>
            <a:round/>
            <a:headEnd len="med" w="med" type="none"/>
            <a:tailEnd len="med" w="med" type="triangle"/>
          </a:ln>
        </p:spPr>
      </p:sp>
      <p:sp>
        <p:nvSpPr>
          <p:cNvPr id="167" name="Google Shape;167;p17"/>
          <p:cNvSpPr txBox="1"/>
          <p:nvPr/>
        </p:nvSpPr>
        <p:spPr>
          <a:xfrm>
            <a:off x="6521300" y="2455338"/>
            <a:ext cx="705000" cy="400200"/>
          </a:xfrm>
          <a:prstGeom prst="rect">
            <a:avLst/>
          </a:prstGeom>
          <a:solidFill>
            <a:srgbClr val="4285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rgbClr val="FFAB40"/>
                </a:solidFill>
              </a:rPr>
              <a:t>f</a:t>
            </a:r>
            <a:r>
              <a:rPr lang="en-US">
                <a:solidFill>
                  <a:srgbClr val="000000"/>
                </a:solidFill>
              </a:rPr>
              <a:t>(</a:t>
            </a:r>
            <a:r>
              <a:rPr lang="en-US">
                <a:solidFill>
                  <a:srgbClr val="92D050"/>
                </a:solidFill>
              </a:rPr>
              <a:t>2</a:t>
            </a:r>
            <a:r>
              <a:rPr lang="en-US">
                <a:solidFill>
                  <a:srgbClr val="FF0000"/>
                </a:solidFill>
              </a:rPr>
              <a:t>w1</a:t>
            </a:r>
            <a:r>
              <a:rPr lang="en-US">
                <a:solidFill>
                  <a:srgbClr val="000000"/>
                </a:solidFill>
              </a:rPr>
              <a:t>)</a:t>
            </a:r>
            <a:endParaRPr/>
          </a:p>
        </p:txBody>
      </p:sp>
      <p:sp>
        <p:nvSpPr>
          <p:cNvPr id="168" name="Google Shape;168;p17"/>
          <p:cNvSpPr txBox="1"/>
          <p:nvPr/>
        </p:nvSpPr>
        <p:spPr>
          <a:xfrm>
            <a:off x="5419600" y="2455350"/>
            <a:ext cx="518400" cy="4002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FFFF"/>
                </a:solidFill>
              </a:rPr>
              <a:t>4</a:t>
            </a:r>
            <a:r>
              <a:rPr lang="en-US">
                <a:solidFill>
                  <a:srgbClr val="FF0000"/>
                </a:solidFill>
              </a:rPr>
              <a:t>w2</a:t>
            </a:r>
            <a:endParaRPr/>
          </a:p>
        </p:txBody>
      </p:sp>
      <p:sp>
        <p:nvSpPr>
          <p:cNvPr id="169" name="Google Shape;169;p17"/>
          <p:cNvSpPr txBox="1"/>
          <p:nvPr/>
        </p:nvSpPr>
        <p:spPr>
          <a:xfrm>
            <a:off x="5938000" y="2455350"/>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170" name="Google Shape;170;p17"/>
          <p:cNvSpPr txBox="1"/>
          <p:nvPr/>
        </p:nvSpPr>
        <p:spPr>
          <a:xfrm>
            <a:off x="6130838" y="2455338"/>
            <a:ext cx="4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0000"/>
                </a:solidFill>
              </a:rPr>
              <a:t>wn</a:t>
            </a:r>
            <a:endParaRPr>
              <a:solidFill>
                <a:srgbClr val="FF0000"/>
              </a:solidFill>
            </a:endParaRPr>
          </a:p>
        </p:txBody>
      </p:sp>
      <p:cxnSp>
        <p:nvCxnSpPr>
          <p:cNvPr id="171" name="Google Shape;171;p17"/>
          <p:cNvCxnSpPr/>
          <p:nvPr/>
        </p:nvCxnSpPr>
        <p:spPr>
          <a:xfrm>
            <a:off x="3325503" y="5355645"/>
            <a:ext cx="158700" cy="119700"/>
          </a:xfrm>
          <a:prstGeom prst="straightConnector1">
            <a:avLst/>
          </a:prstGeom>
          <a:noFill/>
          <a:ln cap="flat" cmpd="sng" w="9525">
            <a:solidFill>
              <a:srgbClr val="FFFFFF"/>
            </a:solidFill>
            <a:prstDash val="solid"/>
            <a:miter lim="800000"/>
            <a:headEnd len="sm" w="sm" type="none"/>
            <a:tailEnd len="med" w="med" type="triangle"/>
          </a:ln>
        </p:spPr>
      </p:cxnSp>
      <p:sp>
        <p:nvSpPr>
          <p:cNvPr id="172" name="Google Shape;172;p17"/>
          <p:cNvSpPr/>
          <p:nvPr/>
        </p:nvSpPr>
        <p:spPr>
          <a:xfrm>
            <a:off x="1427463" y="5001713"/>
            <a:ext cx="371400" cy="371400"/>
          </a:xfrm>
          <a:prstGeom prst="ellipse">
            <a:avLst/>
          </a:prstGeom>
          <a:solidFill>
            <a:srgbClr val="92D05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txBox="1"/>
          <p:nvPr/>
        </p:nvSpPr>
        <p:spPr>
          <a:xfrm>
            <a:off x="1377375" y="5297738"/>
            <a:ext cx="47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x(t-1)</a:t>
            </a:r>
            <a:endParaRPr sz="900"/>
          </a:p>
        </p:txBody>
      </p:sp>
      <p:sp>
        <p:nvSpPr>
          <p:cNvPr id="174" name="Google Shape;174;p17"/>
          <p:cNvSpPr/>
          <p:nvPr/>
        </p:nvSpPr>
        <p:spPr>
          <a:xfrm>
            <a:off x="1477563" y="5639413"/>
            <a:ext cx="371400" cy="371400"/>
          </a:xfrm>
          <a:prstGeom prst="ellipse">
            <a:avLst/>
          </a:prstGeom>
          <a:solidFill>
            <a:srgbClr val="00B0F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txBox="1"/>
          <p:nvPr/>
        </p:nvSpPr>
        <p:spPr>
          <a:xfrm>
            <a:off x="1477563" y="5906588"/>
            <a:ext cx="37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x(t)</a:t>
            </a:r>
            <a:endParaRPr sz="900"/>
          </a:p>
        </p:txBody>
      </p:sp>
      <p:sp>
        <p:nvSpPr>
          <p:cNvPr id="176" name="Google Shape;176;p17"/>
          <p:cNvSpPr/>
          <p:nvPr/>
        </p:nvSpPr>
        <p:spPr>
          <a:xfrm>
            <a:off x="2367400" y="4655300"/>
            <a:ext cx="1760400" cy="1715700"/>
          </a:xfrm>
          <a:prstGeom prst="ellipse">
            <a:avLst/>
          </a:prstGeom>
          <a:solidFill>
            <a:srgbClr val="EEFF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p17"/>
          <p:cNvSpPr/>
          <p:nvPr/>
        </p:nvSpPr>
        <p:spPr>
          <a:xfrm>
            <a:off x="4646219" y="5348455"/>
            <a:ext cx="329400" cy="3294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78" name="Google Shape;178;p17"/>
          <p:cNvCxnSpPr>
            <a:stCxn id="176" idx="6"/>
            <a:endCxn id="177" idx="2"/>
          </p:cNvCxnSpPr>
          <p:nvPr/>
        </p:nvCxnSpPr>
        <p:spPr>
          <a:xfrm>
            <a:off x="4127800" y="5513150"/>
            <a:ext cx="518400" cy="0"/>
          </a:xfrm>
          <a:prstGeom prst="straightConnector1">
            <a:avLst/>
          </a:prstGeom>
          <a:noFill/>
          <a:ln cap="flat" cmpd="sng" w="9525">
            <a:solidFill>
              <a:srgbClr val="595959"/>
            </a:solidFill>
            <a:prstDash val="solid"/>
            <a:round/>
            <a:headEnd len="med" w="med" type="none"/>
            <a:tailEnd len="med" w="med" type="none"/>
          </a:ln>
        </p:spPr>
      </p:cxnSp>
      <p:cxnSp>
        <p:nvCxnSpPr>
          <p:cNvPr id="179" name="Google Shape;179;p17"/>
          <p:cNvCxnSpPr>
            <a:stCxn id="172" idx="6"/>
            <a:endCxn id="180" idx="2"/>
          </p:cNvCxnSpPr>
          <p:nvPr/>
        </p:nvCxnSpPr>
        <p:spPr>
          <a:xfrm flipH="1" rot="10800000">
            <a:off x="1798863" y="5178713"/>
            <a:ext cx="1188000" cy="8700"/>
          </a:xfrm>
          <a:prstGeom prst="straightConnector1">
            <a:avLst/>
          </a:prstGeom>
          <a:noFill/>
          <a:ln cap="flat" cmpd="sng" w="9525">
            <a:solidFill>
              <a:srgbClr val="595959"/>
            </a:solidFill>
            <a:prstDash val="solid"/>
            <a:round/>
            <a:headEnd len="med" w="med" type="none"/>
            <a:tailEnd len="med" w="med" type="none"/>
          </a:ln>
        </p:spPr>
      </p:cxnSp>
      <p:sp>
        <p:nvSpPr>
          <p:cNvPr id="180" name="Google Shape;180;p17"/>
          <p:cNvSpPr/>
          <p:nvPr/>
        </p:nvSpPr>
        <p:spPr>
          <a:xfrm>
            <a:off x="2986738" y="4884050"/>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txBox="1"/>
          <p:nvPr/>
        </p:nvSpPr>
        <p:spPr>
          <a:xfrm>
            <a:off x="3506800" y="4934363"/>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(t-1)</a:t>
            </a:r>
            <a:endParaRPr i="1" sz="1100"/>
          </a:p>
        </p:txBody>
      </p:sp>
      <p:sp>
        <p:nvSpPr>
          <p:cNvPr id="182" name="Google Shape;182;p17"/>
          <p:cNvSpPr txBox="1"/>
          <p:nvPr/>
        </p:nvSpPr>
        <p:spPr>
          <a:xfrm>
            <a:off x="361878" y="3612775"/>
            <a:ext cx="11171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LSTM, instead of an intermediate neuron, we have LSTM unit to go from one time step to the next, and we therefore avoid the use of wn, which is causing the gradient </a:t>
            </a:r>
            <a:r>
              <a:rPr lang="en-US" sz="1800">
                <a:solidFill>
                  <a:schemeClr val="dk1"/>
                </a:solidFill>
                <a:latin typeface="Calibri"/>
                <a:ea typeface="Calibri"/>
                <a:cs typeface="Calibri"/>
                <a:sym typeface="Calibri"/>
              </a:rPr>
              <a:t>vanishing</a:t>
            </a:r>
            <a:r>
              <a:rPr lang="en-US" sz="1800">
                <a:solidFill>
                  <a:schemeClr val="dk1"/>
                </a:solidFill>
                <a:latin typeface="Calibri"/>
                <a:ea typeface="Calibri"/>
                <a:cs typeface="Calibri"/>
                <a:sym typeface="Calibri"/>
              </a:rPr>
              <a:t>/explosion issue in RNN</a:t>
            </a:r>
            <a:endParaRPr>
              <a:solidFill>
                <a:schemeClr val="dk1"/>
              </a:solidFill>
            </a:endParaRPr>
          </a:p>
        </p:txBody>
      </p:sp>
      <p:sp>
        <p:nvSpPr>
          <p:cNvPr id="183" name="Google Shape;183;p17"/>
          <p:cNvSpPr/>
          <p:nvPr/>
        </p:nvSpPr>
        <p:spPr>
          <a:xfrm>
            <a:off x="3011788" y="5546375"/>
            <a:ext cx="471600" cy="4716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3506800" y="5574413"/>
            <a:ext cx="176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LSTM</a:t>
            </a:r>
            <a:r>
              <a:rPr lang="en-US" sz="1500">
                <a:solidFill>
                  <a:schemeClr val="dk1"/>
                </a:solidFill>
                <a:latin typeface="Calibri"/>
                <a:ea typeface="Calibri"/>
                <a:cs typeface="Calibri"/>
                <a:sym typeface="Calibri"/>
              </a:rPr>
              <a:t> unit </a:t>
            </a:r>
            <a:r>
              <a:rPr i="1" lang="en-US" sz="1500">
                <a:solidFill>
                  <a:schemeClr val="dk1"/>
                </a:solidFill>
                <a:latin typeface="Calibri"/>
                <a:ea typeface="Calibri"/>
                <a:cs typeface="Calibri"/>
                <a:sym typeface="Calibri"/>
              </a:rPr>
              <a:t>(t)</a:t>
            </a:r>
            <a:endParaRPr i="1" sz="1100"/>
          </a:p>
        </p:txBody>
      </p:sp>
      <p:cxnSp>
        <p:nvCxnSpPr>
          <p:cNvPr id="185" name="Google Shape;185;p17"/>
          <p:cNvCxnSpPr/>
          <p:nvPr/>
        </p:nvCxnSpPr>
        <p:spPr>
          <a:xfrm flipH="1" rot="10800000">
            <a:off x="1848963" y="5807138"/>
            <a:ext cx="1188000" cy="87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8"/>
          <p:cNvSpPr txBox="1"/>
          <p:nvPr/>
        </p:nvSpPr>
        <p:spPr>
          <a:xfrm>
            <a:off x="580446" y="2782669"/>
            <a:ext cx="7515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How LSTM works: concept</a:t>
            </a:r>
            <a:endParaRPr b="1" sz="4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t>
            </a:r>
            <a:r>
              <a:rPr b="1" lang="en-US" sz="1200">
                <a:latin typeface="Calibri"/>
                <a:ea typeface="Calibri"/>
                <a:cs typeface="Calibri"/>
                <a:sym typeface="Calibri"/>
              </a:rPr>
              <a:t>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196" name="Google Shape;196;p19"/>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198" name="Google Shape;198;p19"/>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199" name="Google Shape;199;p19"/>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05" name="Google Shape;205;p20"/>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07" name="Google Shape;207;p20"/>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08" name="Google Shape;208;p20"/>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09" name="Google Shape;209;p20"/>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0"/>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11" name="Google Shape;211;p20"/>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12" name="Google Shape;212;p20"/>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13" name="Google Shape;213;p20"/>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14" name="Google Shape;214;p20"/>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15" name="Google Shape;215;p20"/>
          <p:cNvSpPr txBox="1"/>
          <p:nvPr/>
        </p:nvSpPr>
        <p:spPr>
          <a:xfrm>
            <a:off x="2946975" y="4381725"/>
            <a:ext cx="22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Combine short term memory and input together</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21" name="Google Shape;221;p21"/>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23" name="Google Shape;223;p21"/>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24" name="Google Shape;224;p21"/>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25" name="Google Shape;225;p21"/>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21"/>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27" name="Google Shape;227;p21"/>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28" name="Google Shape;228;p21"/>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29" name="Google Shape;229;p21"/>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30" name="Google Shape;230;p21"/>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31" name="Google Shape;231;p21"/>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32" name="Google Shape;232;p21"/>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1"/>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35" name="Google Shape;235;p21"/>
          <p:cNvSpPr txBox="1"/>
          <p:nvPr/>
        </p:nvSpPr>
        <p:spPr>
          <a:xfrm>
            <a:off x="2869025" y="3086400"/>
            <a:ext cx="16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Add bias to the combined value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nvSpPr>
        <p:spPr>
          <a:xfrm>
            <a:off x="8258175" y="43550"/>
            <a:ext cx="35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Calibri"/>
                <a:ea typeface="Calibri"/>
                <a:cs typeface="Calibri"/>
                <a:sym typeface="Calibri"/>
              </a:rPr>
              <a:t>Each LSTM unit must have three inputs:</a:t>
            </a:r>
            <a:endParaRPr b="1" sz="1200">
              <a:latin typeface="Calibri"/>
              <a:ea typeface="Calibri"/>
              <a:cs typeface="Calibri"/>
              <a:sym typeface="Calibri"/>
            </a:endParaRPr>
          </a:p>
          <a:p>
            <a:pPr indent="-304800" lvl="0" marL="457200" rtl="0" algn="l">
              <a:spcBef>
                <a:spcPts val="0"/>
              </a:spcBef>
              <a:spcAft>
                <a:spcPts val="0"/>
              </a:spcAft>
              <a:buClr>
                <a:srgbClr val="FF00FF"/>
              </a:buClr>
              <a:buSzPts val="1200"/>
              <a:buFont typeface="Calibri"/>
              <a:buChar char="-"/>
            </a:pPr>
            <a:r>
              <a:rPr lang="en-US" sz="1200">
                <a:solidFill>
                  <a:srgbClr val="FF00FF"/>
                </a:solidFill>
                <a:latin typeface="Calibri"/>
                <a:ea typeface="Calibri"/>
                <a:cs typeface="Calibri"/>
                <a:sym typeface="Calibri"/>
              </a:rPr>
              <a:t>input (e.g., output from last time step)</a:t>
            </a:r>
            <a:endParaRPr sz="1200">
              <a:solidFill>
                <a:srgbClr val="FF00FF"/>
              </a:solidFill>
              <a:latin typeface="Calibri"/>
              <a:ea typeface="Calibri"/>
              <a:cs typeface="Calibri"/>
              <a:sym typeface="Calibri"/>
            </a:endParaRPr>
          </a:p>
          <a:p>
            <a:pPr indent="-304800" lvl="0" marL="457200" rtl="0" algn="l">
              <a:spcBef>
                <a:spcPts val="0"/>
              </a:spcBef>
              <a:spcAft>
                <a:spcPts val="0"/>
              </a:spcAft>
              <a:buClr>
                <a:srgbClr val="00FF00"/>
              </a:buClr>
              <a:buSzPts val="1200"/>
              <a:buFont typeface="Calibri"/>
              <a:buChar char="-"/>
            </a:pPr>
            <a:r>
              <a:rPr lang="en-US" sz="1200">
                <a:solidFill>
                  <a:srgbClr val="00FF00"/>
                </a:solidFill>
                <a:latin typeface="Calibri"/>
                <a:ea typeface="Calibri"/>
                <a:cs typeface="Calibri"/>
                <a:sym typeface="Calibri"/>
              </a:rPr>
              <a:t>short term memory (updated from last step)</a:t>
            </a:r>
            <a:endParaRPr sz="1200">
              <a:solidFill>
                <a:srgbClr val="00FF00"/>
              </a:solidFill>
              <a:latin typeface="Calibri"/>
              <a:ea typeface="Calibri"/>
              <a:cs typeface="Calibri"/>
              <a:sym typeface="Calibri"/>
            </a:endParaRPr>
          </a:p>
          <a:p>
            <a:pPr indent="-304800" lvl="0" marL="457200" rtl="0" algn="l">
              <a:spcBef>
                <a:spcPts val="0"/>
              </a:spcBef>
              <a:spcAft>
                <a:spcPts val="0"/>
              </a:spcAft>
              <a:buClr>
                <a:srgbClr val="00FFFF"/>
              </a:buClr>
              <a:buSzPts val="1200"/>
              <a:buFont typeface="Calibri"/>
              <a:buChar char="-"/>
            </a:pPr>
            <a:r>
              <a:rPr lang="en-US" sz="1200">
                <a:solidFill>
                  <a:srgbClr val="00FFFF"/>
                </a:solidFill>
                <a:latin typeface="Calibri"/>
                <a:ea typeface="Calibri"/>
                <a:cs typeface="Calibri"/>
                <a:sym typeface="Calibri"/>
              </a:rPr>
              <a:t>long term memory (updated from last step)</a:t>
            </a:r>
            <a:endParaRPr sz="1200">
              <a:solidFill>
                <a:srgbClr val="00FFFF"/>
              </a:solidFill>
              <a:latin typeface="Calibri"/>
              <a:ea typeface="Calibri"/>
              <a:cs typeface="Calibri"/>
              <a:sym typeface="Calibri"/>
            </a:endParaRPr>
          </a:p>
        </p:txBody>
      </p:sp>
      <p:sp>
        <p:nvSpPr>
          <p:cNvPr id="241" name="Google Shape;241;p22"/>
          <p:cNvSpPr/>
          <p:nvPr/>
        </p:nvSpPr>
        <p:spPr>
          <a:xfrm>
            <a:off x="190500" y="952500"/>
            <a:ext cx="11639700" cy="453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1221250" y="89600"/>
            <a:ext cx="1241100" cy="7389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alibri"/>
                <a:ea typeface="Calibri"/>
                <a:cs typeface="Calibri"/>
                <a:sym typeface="Calibri"/>
              </a:rPr>
              <a:t>Long term memory (t-1):</a:t>
            </a:r>
            <a:endParaRPr sz="1200">
              <a:latin typeface="Calibri"/>
              <a:ea typeface="Calibri"/>
              <a:cs typeface="Calibri"/>
              <a:sym typeface="Calibri"/>
            </a:endParaRPr>
          </a:p>
          <a:p>
            <a:pPr indent="0" lvl="0" marL="0" rtl="0" algn="ctr">
              <a:spcBef>
                <a:spcPts val="0"/>
              </a:spcBef>
              <a:spcAft>
                <a:spcPts val="0"/>
              </a:spcAft>
              <a:buNone/>
            </a:pPr>
            <a:r>
              <a:rPr lang="en-US" sz="1200">
                <a:latin typeface="Calibri"/>
                <a:ea typeface="Calibri"/>
                <a:cs typeface="Calibri"/>
                <a:sym typeface="Calibri"/>
              </a:rPr>
              <a:t>zl(t-1)</a:t>
            </a:r>
            <a:endParaRPr sz="1200">
              <a:latin typeface="Calibri"/>
              <a:ea typeface="Calibri"/>
              <a:cs typeface="Calibri"/>
              <a:sym typeface="Calibri"/>
            </a:endParaRPr>
          </a:p>
        </p:txBody>
      </p:sp>
      <p:sp>
        <p:nvSpPr>
          <p:cNvPr id="243" name="Google Shape;243;p22"/>
          <p:cNvSpPr txBox="1"/>
          <p:nvPr/>
        </p:nvSpPr>
        <p:spPr>
          <a:xfrm>
            <a:off x="3424700" y="6175600"/>
            <a:ext cx="11841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Input ~ x1 (t)</a:t>
            </a:r>
            <a:endParaRPr>
              <a:latin typeface="Calibri"/>
              <a:ea typeface="Calibri"/>
              <a:cs typeface="Calibri"/>
              <a:sym typeface="Calibri"/>
            </a:endParaRPr>
          </a:p>
        </p:txBody>
      </p:sp>
      <p:sp>
        <p:nvSpPr>
          <p:cNvPr id="244" name="Google Shape;244;p22"/>
          <p:cNvSpPr txBox="1"/>
          <p:nvPr/>
        </p:nvSpPr>
        <p:spPr>
          <a:xfrm>
            <a:off x="2674112" y="5603513"/>
            <a:ext cx="2685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Short term memory (t-1) ~ zs(t-1)</a:t>
            </a:r>
            <a:endParaRPr>
              <a:latin typeface="Calibri"/>
              <a:ea typeface="Calibri"/>
              <a:cs typeface="Calibri"/>
              <a:sym typeface="Calibri"/>
            </a:endParaRPr>
          </a:p>
        </p:txBody>
      </p:sp>
      <p:sp>
        <p:nvSpPr>
          <p:cNvPr id="245" name="Google Shape;245;p22"/>
          <p:cNvSpPr/>
          <p:nvPr/>
        </p:nvSpPr>
        <p:spPr>
          <a:xfrm>
            <a:off x="934175" y="2281675"/>
            <a:ext cx="1834800" cy="30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2"/>
          <p:cNvCxnSpPr/>
          <p:nvPr/>
        </p:nvCxnSpPr>
        <p:spPr>
          <a:xfrm rot="10800000">
            <a:off x="1847912" y="5105213"/>
            <a:ext cx="826200" cy="698400"/>
          </a:xfrm>
          <a:prstGeom prst="straightConnector1">
            <a:avLst/>
          </a:prstGeom>
          <a:noFill/>
          <a:ln cap="flat" cmpd="sng" w="19050">
            <a:solidFill>
              <a:srgbClr val="00FF00"/>
            </a:solidFill>
            <a:prstDash val="solid"/>
            <a:round/>
            <a:headEnd len="med" w="med" type="none"/>
            <a:tailEnd len="med" w="med" type="triangle"/>
          </a:ln>
        </p:spPr>
      </p:cxnSp>
      <p:cxnSp>
        <p:nvCxnSpPr>
          <p:cNvPr id="247" name="Google Shape;247;p22"/>
          <p:cNvCxnSpPr/>
          <p:nvPr/>
        </p:nvCxnSpPr>
        <p:spPr>
          <a:xfrm rot="10800000">
            <a:off x="1847900" y="5105200"/>
            <a:ext cx="1576800" cy="1270500"/>
          </a:xfrm>
          <a:prstGeom prst="bentConnector2">
            <a:avLst/>
          </a:prstGeom>
          <a:noFill/>
          <a:ln cap="flat" cmpd="sng" w="19050">
            <a:solidFill>
              <a:srgbClr val="FF00FF"/>
            </a:solidFill>
            <a:prstDash val="solid"/>
            <a:round/>
            <a:headEnd len="med" w="med" type="none"/>
            <a:tailEnd len="med" w="med" type="triangle"/>
          </a:ln>
        </p:spPr>
      </p:cxnSp>
      <p:sp>
        <p:nvSpPr>
          <p:cNvPr id="248" name="Google Shape;248;p22"/>
          <p:cNvSpPr txBox="1"/>
          <p:nvPr/>
        </p:nvSpPr>
        <p:spPr>
          <a:xfrm>
            <a:off x="1273925" y="5207325"/>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Wi1</a:t>
            </a:r>
            <a:endParaRPr b="1">
              <a:solidFill>
                <a:srgbClr val="FF0000"/>
              </a:solidFill>
              <a:latin typeface="Calibri"/>
              <a:ea typeface="Calibri"/>
              <a:cs typeface="Calibri"/>
              <a:sym typeface="Calibri"/>
            </a:endParaRPr>
          </a:p>
        </p:txBody>
      </p:sp>
      <p:sp>
        <p:nvSpPr>
          <p:cNvPr id="249" name="Google Shape;249;p22"/>
          <p:cNvSpPr txBox="1"/>
          <p:nvPr/>
        </p:nvSpPr>
        <p:spPr>
          <a:xfrm>
            <a:off x="2110438" y="5154250"/>
            <a:ext cx="5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Ws1</a:t>
            </a:r>
            <a:endParaRPr b="1">
              <a:solidFill>
                <a:srgbClr val="FF0000"/>
              </a:solidFill>
              <a:latin typeface="Calibri"/>
              <a:ea typeface="Calibri"/>
              <a:cs typeface="Calibri"/>
              <a:sym typeface="Calibri"/>
            </a:endParaRPr>
          </a:p>
        </p:txBody>
      </p:sp>
      <p:sp>
        <p:nvSpPr>
          <p:cNvPr id="250" name="Google Shape;250;p22"/>
          <p:cNvSpPr txBox="1"/>
          <p:nvPr/>
        </p:nvSpPr>
        <p:spPr>
          <a:xfrm>
            <a:off x="1107850" y="4489575"/>
            <a:ext cx="1480200" cy="6156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F0000"/>
                </a:solidFill>
                <a:latin typeface="Calibri"/>
                <a:ea typeface="Calibri"/>
                <a:cs typeface="Calibri"/>
                <a:sym typeface="Calibri"/>
              </a:rPr>
              <a:t>Ws1</a:t>
            </a:r>
            <a:r>
              <a:rPr lang="en-US">
                <a:latin typeface="Calibri"/>
                <a:ea typeface="Calibri"/>
                <a:cs typeface="Calibri"/>
                <a:sym typeface="Calibri"/>
              </a:rPr>
              <a:t> * </a:t>
            </a:r>
            <a:r>
              <a:rPr lang="en-US">
                <a:solidFill>
                  <a:srgbClr val="00FF00"/>
                </a:solidFill>
                <a:latin typeface="Calibri"/>
                <a:ea typeface="Calibri"/>
                <a:cs typeface="Calibri"/>
                <a:sym typeface="Calibri"/>
              </a:rPr>
              <a:t>zs(t-1)</a:t>
            </a:r>
            <a:r>
              <a:rPr lang="en-US">
                <a:latin typeface="Calibri"/>
                <a:ea typeface="Calibri"/>
                <a:cs typeface="Calibri"/>
                <a:sym typeface="Calibri"/>
              </a:rPr>
              <a:t> + </a:t>
            </a:r>
            <a:r>
              <a:rPr lang="en-US">
                <a:solidFill>
                  <a:srgbClr val="FF0000"/>
                </a:solidFill>
                <a:latin typeface="Calibri"/>
                <a:ea typeface="Calibri"/>
                <a:cs typeface="Calibri"/>
                <a:sym typeface="Calibri"/>
              </a:rPr>
              <a:t>Wi1</a:t>
            </a:r>
            <a:r>
              <a:rPr lang="en-US">
                <a:latin typeface="Calibri"/>
                <a:ea typeface="Calibri"/>
                <a:cs typeface="Calibri"/>
                <a:sym typeface="Calibri"/>
              </a:rPr>
              <a:t> * </a:t>
            </a:r>
            <a:r>
              <a:rPr lang="en-US">
                <a:solidFill>
                  <a:srgbClr val="FF00FF"/>
                </a:solidFill>
                <a:latin typeface="Calibri"/>
                <a:ea typeface="Calibri"/>
                <a:cs typeface="Calibri"/>
                <a:sym typeface="Calibri"/>
              </a:rPr>
              <a:t>x1(t)</a:t>
            </a:r>
            <a:endParaRPr>
              <a:solidFill>
                <a:srgbClr val="FF00FF"/>
              </a:solidFill>
              <a:latin typeface="Calibri"/>
              <a:ea typeface="Calibri"/>
              <a:cs typeface="Calibri"/>
              <a:sym typeface="Calibri"/>
            </a:endParaRPr>
          </a:p>
        </p:txBody>
      </p:sp>
      <p:sp>
        <p:nvSpPr>
          <p:cNvPr id="251" name="Google Shape;251;p22"/>
          <p:cNvSpPr txBox="1"/>
          <p:nvPr/>
        </p:nvSpPr>
        <p:spPr>
          <a:xfrm>
            <a:off x="1585450" y="3903475"/>
            <a:ext cx="525000" cy="3693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alibri"/>
                <a:ea typeface="Calibri"/>
                <a:cs typeface="Calibri"/>
                <a:sym typeface="Calibri"/>
              </a:rPr>
              <a:t>Bias1</a:t>
            </a:r>
            <a:endParaRPr sz="1200">
              <a:latin typeface="Calibri"/>
              <a:ea typeface="Calibri"/>
              <a:cs typeface="Calibri"/>
              <a:sym typeface="Calibri"/>
            </a:endParaRPr>
          </a:p>
        </p:txBody>
      </p:sp>
      <p:cxnSp>
        <p:nvCxnSpPr>
          <p:cNvPr id="252" name="Google Shape;252;p22"/>
          <p:cNvCxnSpPr/>
          <p:nvPr/>
        </p:nvCxnSpPr>
        <p:spPr>
          <a:xfrm rot="10800000">
            <a:off x="1847950" y="4272675"/>
            <a:ext cx="0" cy="2169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2"/>
          <p:cNvCxnSpPr/>
          <p:nvPr/>
        </p:nvCxnSpPr>
        <p:spPr>
          <a:xfrm flipH="1" rot="10800000">
            <a:off x="1847950" y="3686575"/>
            <a:ext cx="4500" cy="2169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2"/>
          <p:cNvSpPr txBox="1"/>
          <p:nvPr/>
        </p:nvSpPr>
        <p:spPr>
          <a:xfrm>
            <a:off x="1076050" y="3101688"/>
            <a:ext cx="1552500" cy="585000"/>
          </a:xfrm>
          <a:prstGeom prst="rect">
            <a:avLst/>
          </a:prstGeom>
          <a:solidFill>
            <a:srgbClr val="99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F0000"/>
                </a:solidFill>
                <a:latin typeface="Calibri"/>
                <a:ea typeface="Calibri"/>
                <a:cs typeface="Calibri"/>
                <a:sym typeface="Calibri"/>
              </a:rPr>
              <a:t>Ws1</a:t>
            </a:r>
            <a:r>
              <a:rPr lang="en-US" sz="1300">
                <a:latin typeface="Calibri"/>
                <a:ea typeface="Calibri"/>
                <a:cs typeface="Calibri"/>
                <a:sym typeface="Calibri"/>
              </a:rPr>
              <a:t> * </a:t>
            </a:r>
            <a:r>
              <a:rPr lang="en-US" sz="1300">
                <a:solidFill>
                  <a:srgbClr val="00FF00"/>
                </a:solidFill>
                <a:latin typeface="Calibri"/>
                <a:ea typeface="Calibri"/>
                <a:cs typeface="Calibri"/>
                <a:sym typeface="Calibri"/>
              </a:rPr>
              <a:t>zs(t-1)</a:t>
            </a:r>
            <a:r>
              <a:rPr lang="en-US" sz="1300">
                <a:latin typeface="Calibri"/>
                <a:ea typeface="Calibri"/>
                <a:cs typeface="Calibri"/>
                <a:sym typeface="Calibri"/>
              </a:rPr>
              <a:t> + </a:t>
            </a:r>
            <a:r>
              <a:rPr lang="en-US" sz="1300">
                <a:solidFill>
                  <a:srgbClr val="FF0000"/>
                </a:solidFill>
                <a:latin typeface="Calibri"/>
                <a:ea typeface="Calibri"/>
                <a:cs typeface="Calibri"/>
                <a:sym typeface="Calibri"/>
              </a:rPr>
              <a:t>Wi1</a:t>
            </a:r>
            <a:r>
              <a:rPr lang="en-US" sz="1300">
                <a:latin typeface="Calibri"/>
                <a:ea typeface="Calibri"/>
                <a:cs typeface="Calibri"/>
                <a:sym typeface="Calibri"/>
              </a:rPr>
              <a:t> * </a:t>
            </a:r>
            <a:r>
              <a:rPr lang="en-US" sz="1300">
                <a:solidFill>
                  <a:srgbClr val="FF00FF"/>
                </a:solidFill>
                <a:latin typeface="Calibri"/>
                <a:ea typeface="Calibri"/>
                <a:cs typeface="Calibri"/>
                <a:sym typeface="Calibri"/>
              </a:rPr>
              <a:t>x1(t) </a:t>
            </a:r>
            <a:r>
              <a:rPr lang="en-US" sz="1300">
                <a:solidFill>
                  <a:schemeClr val="dk1"/>
                </a:solidFill>
                <a:latin typeface="Calibri"/>
                <a:ea typeface="Calibri"/>
                <a:cs typeface="Calibri"/>
                <a:sym typeface="Calibri"/>
              </a:rPr>
              <a:t>+</a:t>
            </a:r>
            <a:r>
              <a:rPr lang="en-US" sz="1300">
                <a:solidFill>
                  <a:srgbClr val="FF00FF"/>
                </a:solidFill>
                <a:latin typeface="Calibri"/>
                <a:ea typeface="Calibri"/>
                <a:cs typeface="Calibri"/>
                <a:sym typeface="Calibri"/>
              </a:rPr>
              <a:t> </a:t>
            </a:r>
            <a:r>
              <a:rPr lang="en-US" sz="1300">
                <a:solidFill>
                  <a:srgbClr val="FFAB40"/>
                </a:solidFill>
                <a:latin typeface="Calibri"/>
                <a:ea typeface="Calibri"/>
                <a:cs typeface="Calibri"/>
                <a:sym typeface="Calibri"/>
              </a:rPr>
              <a:t>Bias1</a:t>
            </a:r>
            <a:endParaRPr sz="1300">
              <a:solidFill>
                <a:srgbClr val="FFAB40"/>
              </a:solidFill>
              <a:latin typeface="Calibri"/>
              <a:ea typeface="Calibri"/>
              <a:cs typeface="Calibri"/>
              <a:sym typeface="Calibri"/>
            </a:endParaRPr>
          </a:p>
        </p:txBody>
      </p:sp>
      <p:sp>
        <p:nvSpPr>
          <p:cNvPr id="255" name="Google Shape;255;p22"/>
          <p:cNvSpPr txBox="1"/>
          <p:nvPr/>
        </p:nvSpPr>
        <p:spPr>
          <a:xfrm>
            <a:off x="2859500" y="1993375"/>
            <a:ext cx="174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Apply the Sigmoid function, the output of the Sigmoid function f(...) will be a percentage between 0.0% and 100.0%</a:t>
            </a:r>
            <a:endParaRPr>
              <a:latin typeface="Calibri"/>
              <a:ea typeface="Calibri"/>
              <a:cs typeface="Calibri"/>
              <a:sym typeface="Calibri"/>
            </a:endParaRPr>
          </a:p>
        </p:txBody>
      </p:sp>
      <p:cxnSp>
        <p:nvCxnSpPr>
          <p:cNvPr id="256" name="Google Shape;256;p22"/>
          <p:cNvCxnSpPr/>
          <p:nvPr/>
        </p:nvCxnSpPr>
        <p:spPr>
          <a:xfrm rot="10800000">
            <a:off x="1847800" y="2968788"/>
            <a:ext cx="4500" cy="1329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2"/>
          <p:cNvSpPr txBox="1"/>
          <p:nvPr/>
        </p:nvSpPr>
        <p:spPr>
          <a:xfrm>
            <a:off x="1367050" y="2353313"/>
            <a:ext cx="9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A sigmoid function </a:t>
            </a:r>
            <a:r>
              <a:rPr b="1" i="1" lang="en-US">
                <a:solidFill>
                  <a:srgbClr val="0000FF"/>
                </a:solidFill>
                <a:latin typeface="Calibri"/>
                <a:ea typeface="Calibri"/>
                <a:cs typeface="Calibri"/>
                <a:sym typeface="Calibri"/>
              </a:rPr>
              <a:t>f</a:t>
            </a:r>
            <a:endParaRPr b="1" i="1">
              <a:solidFill>
                <a:srgbClr val="0000FF"/>
              </a:solidFill>
              <a:latin typeface="Calibri"/>
              <a:ea typeface="Calibri"/>
              <a:cs typeface="Calibri"/>
              <a:sym typeface="Calibri"/>
            </a:endParaRPr>
          </a:p>
        </p:txBody>
      </p:sp>
      <p:sp>
        <p:nvSpPr>
          <p:cNvPr id="258" name="Google Shape;258;p22"/>
          <p:cNvSpPr txBox="1"/>
          <p:nvPr/>
        </p:nvSpPr>
        <p:spPr>
          <a:xfrm>
            <a:off x="282900" y="2106313"/>
            <a:ext cx="1093200" cy="8772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Calibri"/>
                <a:ea typeface="Calibri"/>
                <a:cs typeface="Calibri"/>
                <a:sym typeface="Calibri"/>
              </a:rPr>
              <a:t>After</a:t>
            </a:r>
            <a:r>
              <a:rPr b="1" lang="en-US" sz="900">
                <a:solidFill>
                  <a:srgbClr val="0000FF"/>
                </a:solidFill>
                <a:latin typeface="Calibri"/>
                <a:ea typeface="Calibri"/>
                <a:cs typeface="Calibri"/>
                <a:sym typeface="Calibri"/>
              </a:rPr>
              <a:t> Sigmoid</a:t>
            </a:r>
            <a:r>
              <a:rPr lang="en-US" sz="900">
                <a:solidFill>
                  <a:schemeClr val="dk1"/>
                </a:solidFill>
                <a:latin typeface="Calibri"/>
                <a:ea typeface="Calibri"/>
                <a:cs typeface="Calibri"/>
                <a:sym typeface="Calibri"/>
              </a:rPr>
              <a:t>, a value between 0% (0.0) and 100% (1.0) will be produced</a:t>
            </a:r>
            <a:endParaRPr sz="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