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4" r:id="rId2"/>
    <p:sldId id="927" r:id="rId3"/>
    <p:sldId id="928" r:id="rId4"/>
    <p:sldId id="929" r:id="rId5"/>
    <p:sldId id="930" r:id="rId6"/>
    <p:sldId id="931" r:id="rId7"/>
    <p:sldId id="932" r:id="rId8"/>
    <p:sldId id="933" r:id="rId9"/>
    <p:sldId id="934" r:id="rId10"/>
    <p:sldId id="935" r:id="rId11"/>
    <p:sldId id="936" r:id="rId12"/>
    <p:sldId id="937" r:id="rId13"/>
    <p:sldId id="938" r:id="rId14"/>
    <p:sldId id="939" r:id="rId15"/>
    <p:sldId id="940" r:id="rId16"/>
    <p:sldId id="941" r:id="rId17"/>
    <p:sldId id="942" r:id="rId18"/>
    <p:sldId id="943" r:id="rId19"/>
    <p:sldId id="944" r:id="rId20"/>
    <p:sldId id="945" r:id="rId21"/>
    <p:sldId id="946" r:id="rId22"/>
    <p:sldId id="947" r:id="rId23"/>
    <p:sldId id="948" r:id="rId24"/>
    <p:sldId id="949" r:id="rId25"/>
    <p:sldId id="950" r:id="rId26"/>
    <p:sldId id="951" r:id="rId27"/>
    <p:sldId id="952" r:id="rId28"/>
    <p:sldId id="953" r:id="rId29"/>
    <p:sldId id="954" r:id="rId30"/>
    <p:sldId id="955" r:id="rId31"/>
    <p:sldId id="956" r:id="rId32"/>
    <p:sldId id="958" r:id="rId33"/>
    <p:sldId id="959" r:id="rId34"/>
    <p:sldId id="960" r:id="rId35"/>
    <p:sldId id="961" r:id="rId36"/>
    <p:sldId id="962" r:id="rId37"/>
    <p:sldId id="963" r:id="rId38"/>
    <p:sldId id="964" r:id="rId39"/>
    <p:sldId id="9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A5A7-97C3-4EA5-87F9-5CC2346AA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2C285-C1FE-4E6E-9F13-875BCEA95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C21B-CDDC-4B33-82D8-EC2CE842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9B9F-A903-43BD-9C1B-2830BCB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5E22-0C11-45B7-88BE-36F1F10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70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7FFF-FC0A-4CF7-9346-AA303259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1158C-3C82-4445-BCAF-D8F16E6B4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7123-462E-4572-BC5B-8B70D466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D55D-0B25-4548-82E7-325B063A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6F5-FA92-4E08-99AD-898570D2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47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F40B6-921A-499D-BEBC-183E1BE6F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F6199-1058-458E-B87A-2112F98A0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5C48-FF18-479B-8D60-658411C6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8407-76E5-451A-AE9A-DFFCA66F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A292-0795-4282-9A74-835E552E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928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12-7DE6-4D9C-AF87-83DD1938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B8DE-1FFB-4083-834A-FBB04A68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D40A-43E0-4CBC-A3E6-44F154D6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5347-6342-4E71-A5E1-C84CC900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2F3F-6E40-488F-8DF9-74C8DFDC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27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BA01-7558-40FF-ABCA-86A48024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0EE3C-7CAE-40B3-935F-63077A56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6975-5B94-4CEF-8864-3927C24D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F772-C424-43A3-AD8C-33310E6F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174A-A334-4370-8E7C-5688805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1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A9C-C822-4489-9C6F-E14277CE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148B-DB75-46E4-AF0E-8BBF6D24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2AC1-FC79-41B4-882A-B37EA0DAD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7044-ACD5-46BF-84F8-D1789AD2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AA47-4553-4E98-8D7B-1965DA3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7918-2076-4BC6-88C9-A29ADCD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42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079-FCFC-4D36-8297-A7317295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E4E0-61CB-4F84-96F7-F6C7E500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37C6C-D5F8-46F8-B852-3A78B7A1C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3C1-FC57-4C47-A6E2-5288EF10C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85C30-CE8D-40F8-9776-A034A3B5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2103B-DC86-406A-A8C8-C3AA2D68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656-559B-4FBD-8EC5-4C54CC30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1E9E8-02CF-4A14-98AF-A50BF768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65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3BDA-B791-4D05-B15D-CF67553B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22091-A734-4A13-8F3D-4A065A4B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EA5A5-E3C2-4A3B-8FF9-640DCC5A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A4DC-2B71-404B-9333-9A386550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C374-68A4-43A7-997A-0F4748A9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E5F60-D7E1-4B6B-B088-F7FFEAC9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C3276-26FF-4184-A2C8-B74CC1D5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6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BB96-7FBB-4720-B14A-A757F306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857F-B14B-40F0-87A4-B8AD1F6A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2E2A1-7DD9-4F6C-A71D-090FEF9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152F-014D-46A4-B5EA-604B5928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3767-BF73-4B6D-916A-F8E09822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8A1D2-BBC0-4D22-8D6F-E93B4FB8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46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D849-6CFF-4CAF-9184-65DA42AE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90F2C-E07B-4DF4-AAA9-62D750F7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8759-35C8-4D41-A732-5207692AC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919E-B4BA-4EB7-9D8D-F4A1CA68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2FAC-6C5B-4B3D-A49F-23DA738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DEE34-C7FF-45A7-BB91-578484AB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7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DBCED-E9CB-4D8C-815B-FA37CCA3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6F03-0195-43C5-8B5F-74B7601C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567A-52A9-47BA-9CA5-C2181988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184B-2C9A-4EF9-9DE5-EBAE1523864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0C06-485F-4444-A99B-911E7E06F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8960-BD05-42F0-93D0-7C263A852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FD80-2596-48B9-AC47-D303752AA3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27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F3A30-6E29-C64D-A3F7-FB588A914BE4}"/>
              </a:ext>
            </a:extLst>
          </p:cNvPr>
          <p:cNvSpPr txBox="1"/>
          <p:nvPr/>
        </p:nvSpPr>
        <p:spPr>
          <a:xfrm>
            <a:off x="580446" y="2782669"/>
            <a:ext cx="466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XGBoost</a:t>
            </a:r>
            <a:r>
              <a:rPr lang="en-US" sz="3600" b="1" dirty="0">
                <a:solidFill>
                  <a:schemeClr val="bg1"/>
                </a:solidFill>
              </a:rPr>
              <a:t>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2887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DB78B-A869-4035-97F2-D5B5AC2F1CD6}"/>
              </a:ext>
            </a:extLst>
          </p:cNvPr>
          <p:cNvCxnSpPr>
            <a:stCxn id="15" idx="4"/>
          </p:cNvCxnSpPr>
          <p:nvPr/>
        </p:nvCxnSpPr>
        <p:spPr>
          <a:xfrm flipH="1">
            <a:off x="1409700" y="3511736"/>
            <a:ext cx="116" cy="420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32163B-E2A9-4D11-8789-F2C2B9E633A1}"/>
              </a:ext>
            </a:extLst>
          </p:cNvPr>
          <p:cNvSpPr txBox="1"/>
          <p:nvPr/>
        </p:nvSpPr>
        <p:spPr>
          <a:xfrm>
            <a:off x="1649032" y="3578246"/>
            <a:ext cx="83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residuals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F593B5-5013-42B9-9ADE-88A22F8944D3}"/>
              </a:ext>
            </a:extLst>
          </p:cNvPr>
          <p:cNvSpPr/>
          <p:nvPr/>
        </p:nvSpPr>
        <p:spPr>
          <a:xfrm>
            <a:off x="1481859" y="3532081"/>
            <a:ext cx="143855" cy="400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6D0A8-C83A-43ED-A99F-26DDDE8A42EF}"/>
              </a:ext>
            </a:extLst>
          </p:cNvPr>
          <p:cNvSpPr/>
          <p:nvPr/>
        </p:nvSpPr>
        <p:spPr>
          <a:xfrm>
            <a:off x="3979121" y="1968786"/>
            <a:ext cx="1988336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0.5, -0.5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03A8CE-55DF-4A10-9D8C-EB75DE4EC411}"/>
              </a:ext>
            </a:extLst>
          </p:cNvPr>
          <p:cNvSpPr txBox="1"/>
          <p:nvPr/>
        </p:nvSpPr>
        <p:spPr>
          <a:xfrm>
            <a:off x="3217762" y="1559334"/>
            <a:ext cx="52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 All the tree starts from a leaf, with all the residuals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62F44-F693-4F2E-8300-0ECA4DEEDA6E}"/>
              </a:ext>
            </a:extLst>
          </p:cNvPr>
          <p:cNvSpPr txBox="1"/>
          <p:nvPr/>
        </p:nvSpPr>
        <p:spPr>
          <a:xfrm>
            <a:off x="3217761" y="2417439"/>
            <a:ext cx="32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 Calculate the Similarity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AEE83-6564-4666-8490-76858D5BDF36}"/>
              </a:ext>
            </a:extLst>
          </p:cNvPr>
          <p:cNvSpPr/>
          <p:nvPr/>
        </p:nvSpPr>
        <p:spPr>
          <a:xfrm>
            <a:off x="5842743" y="1839400"/>
            <a:ext cx="333375" cy="3224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D76D5F-EF7D-4D6D-8088-623001823A0E}"/>
                  </a:ext>
                </a:extLst>
              </p:cNvPr>
              <p:cNvSpPr txBox="1"/>
              <p:nvPr/>
            </p:nvSpPr>
            <p:spPr>
              <a:xfrm>
                <a:off x="6145796" y="1861052"/>
                <a:ext cx="8538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D76D5F-EF7D-4D6D-8088-62300182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796" y="1861052"/>
                <a:ext cx="853834" cy="261610"/>
              </a:xfrm>
              <a:prstGeom prst="rect">
                <a:avLst/>
              </a:prstGeom>
              <a:blipFill>
                <a:blip r:embed="rId2"/>
                <a:stretch>
                  <a:fillRect r="-35000" b="-697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64A818-7EA0-4E47-A502-5A3C7C348DFD}"/>
              </a:ext>
            </a:extLst>
          </p:cNvPr>
          <p:cNvSpPr txBox="1"/>
          <p:nvPr/>
        </p:nvSpPr>
        <p:spPr>
          <a:xfrm>
            <a:off x="3217760" y="27434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3.3 Further split the tree</a:t>
            </a:r>
          </a:p>
        </p:txBody>
      </p:sp>
    </p:spTree>
    <p:extLst>
      <p:ext uri="{BB962C8B-B14F-4D97-AF65-F5344CB8AC3E}">
        <p14:creationId xmlns:p14="http://schemas.microsoft.com/office/powerpoint/2010/main" val="423779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DB78B-A869-4035-97F2-D5B5AC2F1CD6}"/>
              </a:ext>
            </a:extLst>
          </p:cNvPr>
          <p:cNvCxnSpPr>
            <a:cxnSpLocks/>
          </p:cNvCxnSpPr>
          <p:nvPr/>
        </p:nvCxnSpPr>
        <p:spPr>
          <a:xfrm>
            <a:off x="928586" y="3188095"/>
            <a:ext cx="0" cy="17880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6D0A8-C83A-43ED-A99F-26DDDE8A42EF}"/>
              </a:ext>
            </a:extLst>
          </p:cNvPr>
          <p:cNvSpPr/>
          <p:nvPr/>
        </p:nvSpPr>
        <p:spPr>
          <a:xfrm>
            <a:off x="3979121" y="1968786"/>
            <a:ext cx="1988336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0.5, -0.5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03A8CE-55DF-4A10-9D8C-EB75DE4EC411}"/>
              </a:ext>
            </a:extLst>
          </p:cNvPr>
          <p:cNvSpPr txBox="1"/>
          <p:nvPr/>
        </p:nvSpPr>
        <p:spPr>
          <a:xfrm>
            <a:off x="3217762" y="1559334"/>
            <a:ext cx="52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 All the tree starts from a leaf, with all the residuals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62F44-F693-4F2E-8300-0ECA4DEEDA6E}"/>
              </a:ext>
            </a:extLst>
          </p:cNvPr>
          <p:cNvSpPr txBox="1"/>
          <p:nvPr/>
        </p:nvSpPr>
        <p:spPr>
          <a:xfrm>
            <a:off x="3217761" y="2417439"/>
            <a:ext cx="32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 Calculate the Similarity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AEE83-6564-4666-8490-76858D5BDF36}"/>
              </a:ext>
            </a:extLst>
          </p:cNvPr>
          <p:cNvSpPr/>
          <p:nvPr/>
        </p:nvSpPr>
        <p:spPr>
          <a:xfrm>
            <a:off x="5842743" y="1839400"/>
            <a:ext cx="333375" cy="3224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D76D5F-EF7D-4D6D-8088-623001823A0E}"/>
                  </a:ext>
                </a:extLst>
              </p:cNvPr>
              <p:cNvSpPr txBox="1"/>
              <p:nvPr/>
            </p:nvSpPr>
            <p:spPr>
              <a:xfrm>
                <a:off x="6145796" y="1861052"/>
                <a:ext cx="8538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D76D5F-EF7D-4D6D-8088-62300182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796" y="1861052"/>
                <a:ext cx="853834" cy="261610"/>
              </a:xfrm>
              <a:prstGeom prst="rect">
                <a:avLst/>
              </a:prstGeom>
              <a:blipFill>
                <a:blip r:embed="rId2"/>
                <a:stretch>
                  <a:fillRect r="-35000" b="-697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64A818-7EA0-4E47-A502-5A3C7C348DFD}"/>
              </a:ext>
            </a:extLst>
          </p:cNvPr>
          <p:cNvSpPr txBox="1"/>
          <p:nvPr/>
        </p:nvSpPr>
        <p:spPr>
          <a:xfrm>
            <a:off x="3217760" y="27434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3.3 Further split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48539-F8FB-4668-8506-1D511E2AFDD2}"/>
              </a:ext>
            </a:extLst>
          </p:cNvPr>
          <p:cNvSpPr txBox="1"/>
          <p:nvPr/>
        </p:nvSpPr>
        <p:spPr>
          <a:xfrm>
            <a:off x="3970107" y="3084831"/>
            <a:ext cx="762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 to regression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we can start from the first data point, calculate the similarity score, and the gain. Then move to the next two points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743F197-54F1-49A8-9A63-CAF729DA6E68}"/>
              </a:ext>
            </a:extLst>
          </p:cNvPr>
          <p:cNvSpPr/>
          <p:nvPr/>
        </p:nvSpPr>
        <p:spPr>
          <a:xfrm>
            <a:off x="1085850" y="3228517"/>
            <a:ext cx="2743200" cy="467183"/>
          </a:xfrm>
          <a:custGeom>
            <a:avLst/>
            <a:gdLst>
              <a:gd name="connsiteX0" fmla="*/ 2743200 w 2743200"/>
              <a:gd name="connsiteY0" fmla="*/ 267158 h 467183"/>
              <a:gd name="connsiteX1" fmla="*/ 1914525 w 2743200"/>
              <a:gd name="connsiteY1" fmla="*/ 458 h 467183"/>
              <a:gd name="connsiteX2" fmla="*/ 762000 w 2743200"/>
              <a:gd name="connsiteY2" fmla="*/ 210008 h 467183"/>
              <a:gd name="connsiteX3" fmla="*/ 0 w 2743200"/>
              <a:gd name="connsiteY3" fmla="*/ 467183 h 46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67183" extrusionOk="0">
                <a:moveTo>
                  <a:pt x="2743200" y="267158"/>
                </a:moveTo>
                <a:cubicBezTo>
                  <a:pt x="2465450" y="74451"/>
                  <a:pt x="2253141" y="19511"/>
                  <a:pt x="1914525" y="458"/>
                </a:cubicBezTo>
                <a:cubicBezTo>
                  <a:pt x="1597810" y="46956"/>
                  <a:pt x="1123199" y="98191"/>
                  <a:pt x="762000" y="210008"/>
                </a:cubicBezTo>
                <a:cubicBezTo>
                  <a:pt x="442539" y="221229"/>
                  <a:pt x="222604" y="387958"/>
                  <a:pt x="0" y="467183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894913178">
                  <a:custGeom>
                    <a:avLst/>
                    <a:gdLst>
                      <a:gd name="connsiteX0" fmla="*/ 2743200 w 2743200"/>
                      <a:gd name="connsiteY0" fmla="*/ 267158 h 467183"/>
                      <a:gd name="connsiteX1" fmla="*/ 1914525 w 2743200"/>
                      <a:gd name="connsiteY1" fmla="*/ 458 h 467183"/>
                      <a:gd name="connsiteX2" fmla="*/ 762000 w 2743200"/>
                      <a:gd name="connsiteY2" fmla="*/ 210008 h 467183"/>
                      <a:gd name="connsiteX3" fmla="*/ 0 w 2743200"/>
                      <a:gd name="connsiteY3" fmla="*/ 467183 h 467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43200" h="467183">
                        <a:moveTo>
                          <a:pt x="2743200" y="267158"/>
                        </a:moveTo>
                        <a:cubicBezTo>
                          <a:pt x="2493962" y="138570"/>
                          <a:pt x="2244725" y="9983"/>
                          <a:pt x="1914525" y="458"/>
                        </a:cubicBezTo>
                        <a:cubicBezTo>
                          <a:pt x="1584325" y="-9067"/>
                          <a:pt x="1081087" y="132221"/>
                          <a:pt x="762000" y="210008"/>
                        </a:cubicBezTo>
                        <a:cubicBezTo>
                          <a:pt x="442913" y="287795"/>
                          <a:pt x="221456" y="377489"/>
                          <a:pt x="0" y="46718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155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6D0A8-C83A-43ED-A99F-26DDDE8A42EF}"/>
              </a:ext>
            </a:extLst>
          </p:cNvPr>
          <p:cNvSpPr/>
          <p:nvPr/>
        </p:nvSpPr>
        <p:spPr>
          <a:xfrm>
            <a:off x="3979121" y="1968786"/>
            <a:ext cx="1988336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0.5, -0.5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03A8CE-55DF-4A10-9D8C-EB75DE4EC411}"/>
              </a:ext>
            </a:extLst>
          </p:cNvPr>
          <p:cNvSpPr txBox="1"/>
          <p:nvPr/>
        </p:nvSpPr>
        <p:spPr>
          <a:xfrm>
            <a:off x="3217762" y="1559334"/>
            <a:ext cx="52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 All the tree starts from a leaf, with all the residuals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62F44-F693-4F2E-8300-0ECA4DEEDA6E}"/>
              </a:ext>
            </a:extLst>
          </p:cNvPr>
          <p:cNvSpPr txBox="1"/>
          <p:nvPr/>
        </p:nvSpPr>
        <p:spPr>
          <a:xfrm>
            <a:off x="3217761" y="2417439"/>
            <a:ext cx="32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 Calculate the Similarity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AEE83-6564-4666-8490-76858D5BDF36}"/>
              </a:ext>
            </a:extLst>
          </p:cNvPr>
          <p:cNvSpPr/>
          <p:nvPr/>
        </p:nvSpPr>
        <p:spPr>
          <a:xfrm>
            <a:off x="5842743" y="1839400"/>
            <a:ext cx="333375" cy="3224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D76D5F-EF7D-4D6D-8088-623001823A0E}"/>
                  </a:ext>
                </a:extLst>
              </p:cNvPr>
              <p:cNvSpPr txBox="1"/>
              <p:nvPr/>
            </p:nvSpPr>
            <p:spPr>
              <a:xfrm>
                <a:off x="6145796" y="1861052"/>
                <a:ext cx="8538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D76D5F-EF7D-4D6D-8088-62300182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796" y="1861052"/>
                <a:ext cx="853834" cy="261610"/>
              </a:xfrm>
              <a:prstGeom prst="rect">
                <a:avLst/>
              </a:prstGeom>
              <a:blipFill>
                <a:blip r:embed="rId2"/>
                <a:stretch>
                  <a:fillRect r="-35000" b="-697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64A818-7EA0-4E47-A502-5A3C7C348DFD}"/>
              </a:ext>
            </a:extLst>
          </p:cNvPr>
          <p:cNvSpPr txBox="1"/>
          <p:nvPr/>
        </p:nvSpPr>
        <p:spPr>
          <a:xfrm>
            <a:off x="3217760" y="27434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3.3 Further split the tree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295775" y="3254133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A2023-0256-4C86-AB69-34C39A025D1E}"/>
              </a:ext>
            </a:extLst>
          </p:cNvPr>
          <p:cNvSpPr/>
          <p:nvPr/>
        </p:nvSpPr>
        <p:spPr>
          <a:xfrm>
            <a:off x="3619729" y="3745251"/>
            <a:ext cx="1405549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264682" y="3747525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459542" y="3501783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998550" y="3501783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421C48-5BCD-4BBE-A20E-8C15C04DA07D}"/>
              </a:ext>
            </a:extLst>
          </p:cNvPr>
          <p:cNvSpPr txBox="1"/>
          <p:nvPr/>
        </p:nvSpPr>
        <p:spPr>
          <a:xfrm>
            <a:off x="6477594" y="3156130"/>
            <a:ext cx="440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After gone through all the thresholds, we can tell that this tree gives the highest “Gain”</a:t>
            </a:r>
          </a:p>
        </p:txBody>
      </p:sp>
    </p:spTree>
    <p:extLst>
      <p:ext uri="{BB962C8B-B14F-4D97-AF65-F5344CB8AC3E}">
        <p14:creationId xmlns:p14="http://schemas.microsoft.com/office/powerpoint/2010/main" val="197744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A2023-0256-4C86-AB69-34C39A025D1E}"/>
              </a:ext>
            </a:extLst>
          </p:cNvPr>
          <p:cNvSpPr/>
          <p:nvPr/>
        </p:nvSpPr>
        <p:spPr>
          <a:xfrm>
            <a:off x="3452842" y="2051226"/>
            <a:ext cx="1405549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2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A2023-0256-4C86-AB69-34C39A025D1E}"/>
              </a:ext>
            </a:extLst>
          </p:cNvPr>
          <p:cNvSpPr/>
          <p:nvPr/>
        </p:nvSpPr>
        <p:spPr>
          <a:xfrm>
            <a:off x="3452842" y="2051226"/>
            <a:ext cx="1405549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11F610-7691-4E44-B2F3-381672983680}"/>
              </a:ext>
            </a:extLst>
          </p:cNvPr>
          <p:cNvSpPr txBox="1"/>
          <p:nvPr/>
        </p:nvSpPr>
        <p:spPr>
          <a:xfrm>
            <a:off x="3153897" y="2590800"/>
            <a:ext cx="659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continue split these residuals (following the same method)…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AAEFE58-48EB-4C7C-BBE8-B5CF9C8D0A29}"/>
              </a:ext>
            </a:extLst>
          </p:cNvPr>
          <p:cNvSpPr/>
          <p:nvPr/>
        </p:nvSpPr>
        <p:spPr>
          <a:xfrm rot="16200000">
            <a:off x="4034714" y="2393728"/>
            <a:ext cx="241808" cy="23390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678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5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</p:spTree>
    <p:extLst>
      <p:ext uri="{BB962C8B-B14F-4D97-AF65-F5344CB8AC3E}">
        <p14:creationId xmlns:p14="http://schemas.microsoft.com/office/powerpoint/2010/main" val="34960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23066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FED27-7A9A-4880-9DEA-F47717B72A35}"/>
              </a:ext>
            </a:extLst>
          </p:cNvPr>
          <p:cNvSpPr txBox="1"/>
          <p:nvPr/>
        </p:nvSpPr>
        <p:spPr>
          <a:xfrm>
            <a:off x="8075732" y="3868168"/>
            <a:ext cx="300806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So for regression, if we don’t set cover by ourself, we always can just have one residual in one leaf</a:t>
            </a:r>
          </a:p>
        </p:txBody>
      </p:sp>
    </p:spTree>
    <p:extLst>
      <p:ext uri="{BB962C8B-B14F-4D97-AF65-F5344CB8AC3E}">
        <p14:creationId xmlns:p14="http://schemas.microsoft.com/office/powerpoint/2010/main" val="162440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FED27-7A9A-4880-9DEA-F47717B72A35}"/>
              </a:ext>
            </a:extLst>
          </p:cNvPr>
          <p:cNvSpPr txBox="1"/>
          <p:nvPr/>
        </p:nvSpPr>
        <p:spPr>
          <a:xfrm>
            <a:off x="8075732" y="3868168"/>
            <a:ext cx="300806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So for regression, if we don’t set cover by ourself, we always can just have one residual in one leaf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CE2E-62C1-48F1-9573-C74FF08B7BC1}"/>
              </a:ext>
            </a:extLst>
          </p:cNvPr>
          <p:cNvSpPr txBox="1"/>
          <p:nvPr/>
        </p:nvSpPr>
        <p:spPr>
          <a:xfrm>
            <a:off x="3163163" y="4989773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classification, it’s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12105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745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69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1187269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usefulness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this very simple dataset</a:t>
            </a:r>
          </a:p>
        </p:txBody>
      </p:sp>
    </p:spTree>
    <p:extLst>
      <p:ext uri="{BB962C8B-B14F-4D97-AF65-F5344CB8AC3E}">
        <p14:creationId xmlns:p14="http://schemas.microsoft.com/office/powerpoint/2010/main" val="369493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FED27-7A9A-4880-9DEA-F47717B72A35}"/>
              </a:ext>
            </a:extLst>
          </p:cNvPr>
          <p:cNvSpPr txBox="1"/>
          <p:nvPr/>
        </p:nvSpPr>
        <p:spPr>
          <a:xfrm>
            <a:off x="8075732" y="3868168"/>
            <a:ext cx="300806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So for regression, if we don’t set cover by ourself, we always can just have one residual in one leaf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CE2E-62C1-48F1-9573-C74FF08B7BC1}"/>
              </a:ext>
            </a:extLst>
          </p:cNvPr>
          <p:cNvSpPr txBox="1"/>
          <p:nvPr/>
        </p:nvSpPr>
        <p:spPr>
          <a:xfrm>
            <a:off x="3163163" y="4989773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classification, it’s more complicated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6C01E2-5101-4B7D-B38A-990C7AFF6503}"/>
              </a:ext>
            </a:extLst>
          </p:cNvPr>
          <p:cNvSpPr/>
          <p:nvPr/>
        </p:nvSpPr>
        <p:spPr>
          <a:xfrm>
            <a:off x="3163163" y="2422884"/>
            <a:ext cx="1165414" cy="48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845087-66EF-492C-A5C9-72C9409DCE42}"/>
              </a:ext>
            </a:extLst>
          </p:cNvPr>
          <p:cNvCxnSpPr>
            <a:cxnSpLocks/>
          </p:cNvCxnSpPr>
          <p:nvPr/>
        </p:nvCxnSpPr>
        <p:spPr>
          <a:xfrm>
            <a:off x="3757109" y="2905984"/>
            <a:ext cx="1002317" cy="253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6B0033-5AF4-4B34-AF78-F322AF80B3E1}"/>
              </a:ext>
            </a:extLst>
          </p:cNvPr>
          <p:cNvSpPr txBox="1"/>
          <p:nvPr/>
        </p:nvSpPr>
        <p:spPr>
          <a:xfrm>
            <a:off x="3715541" y="5422006"/>
            <a:ext cx="363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cover for this leaf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4E2C49-68B7-41A7-801C-D1518D49D44B}"/>
                  </a:ext>
                </a:extLst>
              </p:cNvPr>
              <p:cNvSpPr txBox="1"/>
              <p:nvPr/>
            </p:nvSpPr>
            <p:spPr>
              <a:xfrm>
                <a:off x="4529531" y="5788995"/>
                <a:ext cx="2442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NZ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4E2C49-68B7-41A7-801C-D1518D49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1" y="5788995"/>
                <a:ext cx="2442079" cy="215444"/>
              </a:xfrm>
              <a:prstGeom prst="rect">
                <a:avLst/>
              </a:prstGeom>
              <a:blipFill>
                <a:blip r:embed="rId4"/>
                <a:stretch>
                  <a:fillRect l="-499" r="-1247" b="-571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FED27-7A9A-4880-9DEA-F47717B72A35}"/>
              </a:ext>
            </a:extLst>
          </p:cNvPr>
          <p:cNvSpPr txBox="1"/>
          <p:nvPr/>
        </p:nvSpPr>
        <p:spPr>
          <a:xfrm>
            <a:off x="8075732" y="3868168"/>
            <a:ext cx="300806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So for regression, if we don’t set cover by ourself, we always can just have one residual in one leaf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CE2E-62C1-48F1-9573-C74FF08B7BC1}"/>
              </a:ext>
            </a:extLst>
          </p:cNvPr>
          <p:cNvSpPr txBox="1"/>
          <p:nvPr/>
        </p:nvSpPr>
        <p:spPr>
          <a:xfrm>
            <a:off x="3163163" y="4989773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classification, it’s more complicated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6C01E2-5101-4B7D-B38A-990C7AFF6503}"/>
              </a:ext>
            </a:extLst>
          </p:cNvPr>
          <p:cNvSpPr/>
          <p:nvPr/>
        </p:nvSpPr>
        <p:spPr>
          <a:xfrm>
            <a:off x="3163163" y="2422884"/>
            <a:ext cx="1165414" cy="48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845087-66EF-492C-A5C9-72C9409DCE42}"/>
              </a:ext>
            </a:extLst>
          </p:cNvPr>
          <p:cNvCxnSpPr>
            <a:cxnSpLocks/>
          </p:cNvCxnSpPr>
          <p:nvPr/>
        </p:nvCxnSpPr>
        <p:spPr>
          <a:xfrm>
            <a:off x="3757109" y="2905984"/>
            <a:ext cx="1002317" cy="253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6B0033-5AF4-4B34-AF78-F322AF80B3E1}"/>
              </a:ext>
            </a:extLst>
          </p:cNvPr>
          <p:cNvSpPr txBox="1"/>
          <p:nvPr/>
        </p:nvSpPr>
        <p:spPr>
          <a:xfrm>
            <a:off x="3715541" y="5422006"/>
            <a:ext cx="363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cover for this leaf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4E2C49-68B7-41A7-801C-D1518D49D44B}"/>
                  </a:ext>
                </a:extLst>
              </p:cNvPr>
              <p:cNvSpPr txBox="1"/>
              <p:nvPr/>
            </p:nvSpPr>
            <p:spPr>
              <a:xfrm>
                <a:off x="4529531" y="5788995"/>
                <a:ext cx="2442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NZ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4E2C49-68B7-41A7-801C-D1518D49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1" y="5788995"/>
                <a:ext cx="2442079" cy="215444"/>
              </a:xfrm>
              <a:prstGeom prst="rect">
                <a:avLst/>
              </a:prstGeom>
              <a:blipFill>
                <a:blip r:embed="rId4"/>
                <a:stretch>
                  <a:fillRect l="-499" r="-1247" b="-571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250B817-65BD-4A1E-B70B-495B0823B8DE}"/>
              </a:ext>
            </a:extLst>
          </p:cNvPr>
          <p:cNvSpPr txBox="1"/>
          <p:nvPr/>
        </p:nvSpPr>
        <p:spPr>
          <a:xfrm>
            <a:off x="3757109" y="6057700"/>
            <a:ext cx="276428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this leaf will be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11A7F8-ED50-4308-B72A-7ACCD512B504}"/>
              </a:ext>
            </a:extLst>
          </p:cNvPr>
          <p:cNvCxnSpPr>
            <a:cxnSpLocks/>
          </p:cNvCxnSpPr>
          <p:nvPr/>
        </p:nvCxnSpPr>
        <p:spPr>
          <a:xfrm flipV="1">
            <a:off x="3552391" y="2472947"/>
            <a:ext cx="450372" cy="316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5665AB-6090-4125-BA91-F8915C0F66EC}"/>
              </a:ext>
            </a:extLst>
          </p:cNvPr>
          <p:cNvCxnSpPr>
            <a:cxnSpLocks/>
          </p:cNvCxnSpPr>
          <p:nvPr/>
        </p:nvCxnSpPr>
        <p:spPr>
          <a:xfrm>
            <a:off x="3475463" y="2567726"/>
            <a:ext cx="658671" cy="2218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10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FED27-7A9A-4880-9DEA-F47717B72A35}"/>
              </a:ext>
            </a:extLst>
          </p:cNvPr>
          <p:cNvSpPr txBox="1"/>
          <p:nvPr/>
        </p:nvSpPr>
        <p:spPr>
          <a:xfrm>
            <a:off x="8075732" y="3868168"/>
            <a:ext cx="300806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So for regression, if we don’t set cover by ourself, we always can just have one residual in one leaf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CE2E-62C1-48F1-9573-C74FF08B7BC1}"/>
              </a:ext>
            </a:extLst>
          </p:cNvPr>
          <p:cNvSpPr txBox="1"/>
          <p:nvPr/>
        </p:nvSpPr>
        <p:spPr>
          <a:xfrm>
            <a:off x="3163163" y="4989773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classification, it’s more complicated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845087-66EF-492C-A5C9-72C9409DCE42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4759426" y="2915378"/>
            <a:ext cx="235204" cy="2523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6B0033-5AF4-4B34-AF78-F322AF80B3E1}"/>
              </a:ext>
            </a:extLst>
          </p:cNvPr>
          <p:cNvSpPr txBox="1"/>
          <p:nvPr/>
        </p:nvSpPr>
        <p:spPr>
          <a:xfrm>
            <a:off x="3715541" y="5422006"/>
            <a:ext cx="363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cover for this leaf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4E2C49-68B7-41A7-801C-D1518D49D44B}"/>
                  </a:ext>
                </a:extLst>
              </p:cNvPr>
              <p:cNvSpPr txBox="1"/>
              <p:nvPr/>
            </p:nvSpPr>
            <p:spPr>
              <a:xfrm>
                <a:off x="4529531" y="5788995"/>
                <a:ext cx="36992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NZ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NZ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4E2C49-68B7-41A7-801C-D1518D49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1" y="5788995"/>
                <a:ext cx="3699218" cy="215444"/>
              </a:xfrm>
              <a:prstGeom prst="rect">
                <a:avLst/>
              </a:prstGeom>
              <a:blipFill>
                <a:blip r:embed="rId4"/>
                <a:stretch>
                  <a:fillRect l="-165" r="-659" b="-571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250B817-65BD-4A1E-B70B-495B0823B8DE}"/>
              </a:ext>
            </a:extLst>
          </p:cNvPr>
          <p:cNvSpPr txBox="1"/>
          <p:nvPr/>
        </p:nvSpPr>
        <p:spPr>
          <a:xfrm>
            <a:off x="3757109" y="6057700"/>
            <a:ext cx="31932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this leaf will be removed, too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11A7F8-ED50-4308-B72A-7ACCD512B504}"/>
              </a:ext>
            </a:extLst>
          </p:cNvPr>
          <p:cNvCxnSpPr>
            <a:cxnSpLocks/>
          </p:cNvCxnSpPr>
          <p:nvPr/>
        </p:nvCxnSpPr>
        <p:spPr>
          <a:xfrm flipV="1">
            <a:off x="3552391" y="2472947"/>
            <a:ext cx="450372" cy="316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5665AB-6090-4125-BA91-F8915C0F66EC}"/>
              </a:ext>
            </a:extLst>
          </p:cNvPr>
          <p:cNvCxnSpPr>
            <a:cxnSpLocks/>
          </p:cNvCxnSpPr>
          <p:nvPr/>
        </p:nvCxnSpPr>
        <p:spPr>
          <a:xfrm>
            <a:off x="3475463" y="2567726"/>
            <a:ext cx="658671" cy="2218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4336006-0027-4F67-96CE-6BD6238D8D1E}"/>
              </a:ext>
            </a:extLst>
          </p:cNvPr>
          <p:cNvSpPr/>
          <p:nvPr/>
        </p:nvSpPr>
        <p:spPr>
          <a:xfrm>
            <a:off x="4411923" y="2432278"/>
            <a:ext cx="1165414" cy="48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D15B8C9-60D0-4D6A-9655-5F783B977058}"/>
              </a:ext>
            </a:extLst>
          </p:cNvPr>
          <p:cNvCxnSpPr>
            <a:cxnSpLocks/>
          </p:cNvCxnSpPr>
          <p:nvPr/>
        </p:nvCxnSpPr>
        <p:spPr>
          <a:xfrm flipV="1">
            <a:off x="4735857" y="2472947"/>
            <a:ext cx="450372" cy="316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56B41-5D14-48C3-9171-5B6357A48048}"/>
              </a:ext>
            </a:extLst>
          </p:cNvPr>
          <p:cNvCxnSpPr>
            <a:cxnSpLocks/>
          </p:cNvCxnSpPr>
          <p:nvPr/>
        </p:nvCxnSpPr>
        <p:spPr>
          <a:xfrm>
            <a:off x="4658929" y="2567726"/>
            <a:ext cx="658671" cy="2218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B19C60-F70A-4D16-8F52-70F4368FABE8}"/>
              </a:ext>
            </a:extLst>
          </p:cNvPr>
          <p:cNvSpPr txBox="1"/>
          <p:nvPr/>
        </p:nvSpPr>
        <p:spPr>
          <a:xfrm>
            <a:off x="3250116" y="2905984"/>
            <a:ext cx="707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for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there are two limitations we can implement: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levels of the tree can grow (like any other tree methods)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How many residuals in each leaf: this is defined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5BD4-7EF0-4DDF-B4D9-235302DC5767}"/>
              </a:ext>
            </a:extLst>
          </p:cNvPr>
          <p:cNvSpPr txBox="1"/>
          <p:nvPr/>
        </p:nvSpPr>
        <p:spPr>
          <a:xfrm>
            <a:off x="3263095" y="3902796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cover</a:t>
            </a:r>
            <a:r>
              <a:rPr lang="en-NZ" dirty="0"/>
              <a:t>, by default,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/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sub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76124-94A4-4B91-89DF-4D0C5444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7" y="4537974"/>
                <a:ext cx="4130939" cy="521746"/>
              </a:xfrm>
              <a:prstGeom prst="rect">
                <a:avLst/>
              </a:prstGeom>
              <a:blipFill>
                <a:blip r:embed="rId2"/>
                <a:stretch>
                  <a:fillRect t="-144186" r="-1032" b="-2046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/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43D1C-7E89-47A7-AC64-DAF3345A0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37" y="4356033"/>
                <a:ext cx="2405723" cy="215444"/>
              </a:xfrm>
              <a:prstGeom prst="rect">
                <a:avLst/>
              </a:prstGeom>
              <a:blipFill>
                <a:blip r:embed="rId3"/>
                <a:stretch>
                  <a:fillRect l="-759" r="-759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1558C9-B0B8-4D4A-8779-6F8C4F216849}"/>
              </a:ext>
            </a:extLst>
          </p:cNvPr>
          <p:cNvSpPr txBox="1"/>
          <p:nvPr/>
        </p:nvSpPr>
        <p:spPr>
          <a:xfrm>
            <a:off x="3516658" y="461418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classification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61B62-E6A6-41EF-9769-711822D2BF0F}"/>
              </a:ext>
            </a:extLst>
          </p:cNvPr>
          <p:cNvSpPr txBox="1"/>
          <p:nvPr/>
        </p:nvSpPr>
        <p:spPr>
          <a:xfrm>
            <a:off x="3516658" y="4278388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FED27-7A9A-4880-9DEA-F47717B72A35}"/>
              </a:ext>
            </a:extLst>
          </p:cNvPr>
          <p:cNvSpPr txBox="1"/>
          <p:nvPr/>
        </p:nvSpPr>
        <p:spPr>
          <a:xfrm>
            <a:off x="8075732" y="3868168"/>
            <a:ext cx="300806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So for regression, if we don’t set cover by ourself, we always can just have one residual in one leaf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CE2E-62C1-48F1-9573-C74FF08B7BC1}"/>
              </a:ext>
            </a:extLst>
          </p:cNvPr>
          <p:cNvSpPr txBox="1"/>
          <p:nvPr/>
        </p:nvSpPr>
        <p:spPr>
          <a:xfrm>
            <a:off x="3163163" y="4989773"/>
            <a:ext cx="762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as you can see, by default, too many leaf will be removed in this example, if we use the default cover. In order to make this example working, let’s just set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cover=0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0A041-4377-4304-AFD7-109AA6D79E0C}"/>
              </a:ext>
            </a:extLst>
          </p:cNvPr>
          <p:cNvSpPr txBox="1"/>
          <p:nvPr/>
        </p:nvSpPr>
        <p:spPr>
          <a:xfrm>
            <a:off x="3759029" y="6035513"/>
            <a:ext cx="503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In some packages, cover is called </a:t>
            </a:r>
            <a:r>
              <a:rPr lang="en-NZ" dirty="0" err="1">
                <a:highlight>
                  <a:srgbClr val="FF0000"/>
                </a:highlight>
              </a:rPr>
              <a:t>min_child_weight</a:t>
            </a:r>
            <a:r>
              <a:rPr lang="en-NZ" dirty="0">
                <a:highlight>
                  <a:srgbClr val="FF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95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2923210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</p:spTree>
    <p:extLst>
      <p:ext uri="{BB962C8B-B14F-4D97-AF65-F5344CB8AC3E}">
        <p14:creationId xmlns:p14="http://schemas.microsoft.com/office/powerpoint/2010/main" val="370700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2923210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3211754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</p:spTree>
    <p:extLst>
      <p:ext uri="{BB962C8B-B14F-4D97-AF65-F5344CB8AC3E}">
        <p14:creationId xmlns:p14="http://schemas.microsoft.com/office/powerpoint/2010/main" val="304434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2923210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3211754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CD4148-B274-4A24-9160-F53D64033D52}"/>
                  </a:ext>
                </a:extLst>
              </p:cNvPr>
              <p:cNvSpPr txBox="1"/>
              <p:nvPr/>
            </p:nvSpPr>
            <p:spPr>
              <a:xfrm>
                <a:off x="7784902" y="3289179"/>
                <a:ext cx="2620846" cy="52078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100" b="0" dirty="0">
                    <a:solidFill>
                      <a:schemeClr val="bg1"/>
                    </a:solidFill>
                  </a:rPr>
                  <a:t>Note that for regression xgboost: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CD4148-B274-4A24-9160-F53D6403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902" y="3289179"/>
                <a:ext cx="2620846" cy="520784"/>
              </a:xfrm>
              <a:prstGeom prst="rect">
                <a:avLst/>
              </a:prstGeom>
              <a:blipFill>
                <a:blip r:embed="rId2"/>
                <a:stretch>
                  <a:fillRect l="-3256" t="-10588" b="-1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89588E-EA64-45D2-A590-4B1E9F95FDC1}"/>
                  </a:ext>
                </a:extLst>
              </p:cNvPr>
              <p:cNvSpPr txBox="1"/>
              <p:nvPr/>
            </p:nvSpPr>
            <p:spPr>
              <a:xfrm>
                <a:off x="3614699" y="3731139"/>
                <a:ext cx="5623271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×(1−</m:t>
                              </m:r>
                              <m:sSub>
                                <m:sSubPr>
                                  <m:ctrlP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89588E-EA64-45D2-A590-4B1E9F95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699" y="3731139"/>
                <a:ext cx="5623271" cy="60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23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2923210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3211754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89588E-EA64-45D2-A590-4B1E9F95FDC1}"/>
                  </a:ext>
                </a:extLst>
              </p:cNvPr>
              <p:cNvSpPr txBox="1"/>
              <p:nvPr/>
            </p:nvSpPr>
            <p:spPr>
              <a:xfrm>
                <a:off x="3614699" y="3731139"/>
                <a:ext cx="5623271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×(1−</m:t>
                              </m:r>
                              <m:sSub>
                                <m:sSubPr>
                                  <m:ctrlP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89588E-EA64-45D2-A590-4B1E9F95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699" y="3731139"/>
                <a:ext cx="5623271" cy="604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023424" y="4615750"/>
            <a:ext cx="452591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So for this leaf, we have (assuming lambda=0):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D9BB225-5389-40EA-98DE-9D6D5EF398A1}"/>
                  </a:ext>
                </a:extLst>
              </p:cNvPr>
              <p:cNvSpPr txBox="1"/>
              <p:nvPr/>
            </p:nvSpPr>
            <p:spPr>
              <a:xfrm>
                <a:off x="3444147" y="5052324"/>
                <a:ext cx="3540265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×(1−0.5)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D9BB225-5389-40EA-98DE-9D6D5EF39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47" y="5052324"/>
                <a:ext cx="3540265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97F56754-B099-4EFA-9E5F-6F44F7D1B57E}"/>
              </a:ext>
            </a:extLst>
          </p:cNvPr>
          <p:cNvSpPr/>
          <p:nvPr/>
        </p:nvSpPr>
        <p:spPr>
          <a:xfrm>
            <a:off x="3223011" y="2422884"/>
            <a:ext cx="1069644" cy="5003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C4901C-8074-4982-AA8D-C4F32B413F64}"/>
              </a:ext>
            </a:extLst>
          </p:cNvPr>
          <p:cNvCxnSpPr/>
          <p:nvPr/>
        </p:nvCxnSpPr>
        <p:spPr>
          <a:xfrm>
            <a:off x="3757109" y="2923210"/>
            <a:ext cx="494014" cy="1683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01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4128888" y="1560108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5097795" y="2053500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92655" y="1807758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831663" y="1807758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521620" y="2053500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263095" y="2544618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490527" y="2546892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757109" y="2301150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224395" y="2301150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2923210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3211754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89588E-EA64-45D2-A590-4B1E9F95FDC1}"/>
                  </a:ext>
                </a:extLst>
              </p:cNvPr>
              <p:cNvSpPr txBox="1"/>
              <p:nvPr/>
            </p:nvSpPr>
            <p:spPr>
              <a:xfrm>
                <a:off x="3614699" y="3731139"/>
                <a:ext cx="5623271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×(1−</m:t>
                              </m:r>
                              <m:sSub>
                                <m:sSubPr>
                                  <m:ctrlP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89588E-EA64-45D2-A590-4B1E9F95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699" y="3731139"/>
                <a:ext cx="5623271" cy="604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591799" y="4823623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5A731DE-1061-4D5E-A9B7-F3BE57A25214}"/>
              </a:ext>
            </a:extLst>
          </p:cNvPr>
          <p:cNvSpPr/>
          <p:nvPr/>
        </p:nvSpPr>
        <p:spPr>
          <a:xfrm rot="5400000">
            <a:off x="2770331" y="3705067"/>
            <a:ext cx="1981200" cy="24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846D198-4100-4090-A78C-B9DA9DDD6EBB}"/>
              </a:ext>
            </a:extLst>
          </p:cNvPr>
          <p:cNvSpPr/>
          <p:nvPr/>
        </p:nvSpPr>
        <p:spPr>
          <a:xfrm rot="5400000">
            <a:off x="3924581" y="3712542"/>
            <a:ext cx="1981200" cy="24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4744250" y="4823623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FADAA38-E31A-4780-90C7-0ED1732BAFA6}"/>
              </a:ext>
            </a:extLst>
          </p:cNvPr>
          <p:cNvSpPr/>
          <p:nvPr/>
        </p:nvSpPr>
        <p:spPr>
          <a:xfrm rot="5400000">
            <a:off x="4446188" y="3443102"/>
            <a:ext cx="2520083" cy="24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547685" y="4858745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B33052-FEBB-4733-93D8-354FB7C390E5}"/>
              </a:ext>
            </a:extLst>
          </p:cNvPr>
          <p:cNvSpPr txBox="1"/>
          <p:nvPr/>
        </p:nvSpPr>
        <p:spPr>
          <a:xfrm>
            <a:off x="2601181" y="482616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2999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</p:spTree>
    <p:extLst>
      <p:ext uri="{BB962C8B-B14F-4D97-AF65-F5344CB8AC3E}">
        <p14:creationId xmlns:p14="http://schemas.microsoft.com/office/powerpoint/2010/main" val="23806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745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69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1187269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usefulness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74062" y="4462746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88705" y="4462748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A2F2B-051B-41E0-8CBB-CFDA9BE1A5B1}"/>
              </a:ext>
            </a:extLst>
          </p:cNvPr>
          <p:cNvSpPr txBox="1"/>
          <p:nvPr/>
        </p:nvSpPr>
        <p:spPr>
          <a:xfrm>
            <a:off x="969386" y="5027306"/>
            <a:ext cx="131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Drug is effective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0A0F8-6E18-4415-A673-44D805C3167F}"/>
              </a:ext>
            </a:extLst>
          </p:cNvPr>
          <p:cNvSpPr txBox="1"/>
          <p:nvPr/>
        </p:nvSpPr>
        <p:spPr>
          <a:xfrm>
            <a:off x="944093" y="3101962"/>
            <a:ext cx="131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Drug is not effective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78D64-4107-4A0F-918D-DA1951CDFBFE}"/>
              </a:ext>
            </a:extLst>
          </p:cNvPr>
          <p:cNvCxnSpPr>
            <a:cxnSpLocks/>
          </p:cNvCxnSpPr>
          <p:nvPr/>
        </p:nvCxnSpPr>
        <p:spPr>
          <a:xfrm flipH="1" flipV="1">
            <a:off x="1158022" y="4609125"/>
            <a:ext cx="75324" cy="4282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22A0D-8F6D-469E-BA32-DD86BF678538}"/>
              </a:ext>
            </a:extLst>
          </p:cNvPr>
          <p:cNvCxnSpPr>
            <a:cxnSpLocks/>
          </p:cNvCxnSpPr>
          <p:nvPr/>
        </p:nvCxnSpPr>
        <p:spPr>
          <a:xfrm flipV="1">
            <a:off x="1418530" y="4627724"/>
            <a:ext cx="33873" cy="409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F03FB7-3E14-4DBE-91BE-3BFE3B2F63E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93265" y="3555474"/>
            <a:ext cx="552242" cy="9072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8974E2-2EFD-4965-8420-3899A7A3FC6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6868" y="3553234"/>
            <a:ext cx="596364" cy="909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</p:spTree>
    <p:extLst>
      <p:ext uri="{BB962C8B-B14F-4D97-AF65-F5344CB8AC3E}">
        <p14:creationId xmlns:p14="http://schemas.microsoft.com/office/powerpoint/2010/main" val="3313567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374687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78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9FAE22-8406-42DA-BBA0-E3FA01BD28F6}"/>
                  </a:ext>
                </a:extLst>
              </p:cNvPr>
              <p:cNvSpPr txBox="1"/>
              <p:nvPr/>
            </p:nvSpPr>
            <p:spPr>
              <a:xfrm>
                <a:off x="3655759" y="4568048"/>
                <a:ext cx="6096000" cy="49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 equation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NZ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N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NZ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9FAE22-8406-42DA-BBA0-E3FA01BD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59" y="4568048"/>
                <a:ext cx="6096000" cy="493405"/>
              </a:xfrm>
              <a:prstGeom prst="rect">
                <a:avLst/>
              </a:prstGeom>
              <a:blipFill>
                <a:blip r:embed="rId2"/>
                <a:stretch>
                  <a:fillRect l="-900" b="-246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51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78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9FAE22-8406-42DA-BBA0-E3FA01BD28F6}"/>
                  </a:ext>
                </a:extLst>
              </p:cNvPr>
              <p:cNvSpPr txBox="1"/>
              <p:nvPr/>
            </p:nvSpPr>
            <p:spPr>
              <a:xfrm>
                <a:off x="3655759" y="4568048"/>
                <a:ext cx="6096000" cy="49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 equation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NZ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N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NZ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9FAE22-8406-42DA-BBA0-E3FA01BD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59" y="4568048"/>
                <a:ext cx="6096000" cy="493405"/>
              </a:xfrm>
              <a:prstGeom prst="rect">
                <a:avLst/>
              </a:prstGeom>
              <a:blipFill>
                <a:blip r:embed="rId2"/>
                <a:stretch>
                  <a:fillRect l="-900" b="-246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8BCBF60-D7DA-4DF2-B5B0-BA34B37921B0}"/>
              </a:ext>
            </a:extLst>
          </p:cNvPr>
          <p:cNvSpPr txBox="1"/>
          <p:nvPr/>
        </p:nvSpPr>
        <p:spPr>
          <a:xfrm>
            <a:off x="3272272" y="5012839"/>
            <a:ext cx="459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previous probability is 0.5, so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 = 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DDB6A6-1D4C-4C0D-AE6D-62BCF23C3EFA}"/>
              </a:ext>
            </a:extLst>
          </p:cNvPr>
          <p:cNvSpPr/>
          <p:nvPr/>
        </p:nvSpPr>
        <p:spPr>
          <a:xfrm>
            <a:off x="5972175" y="715354"/>
            <a:ext cx="3070746" cy="4304321"/>
          </a:xfrm>
          <a:custGeom>
            <a:avLst/>
            <a:gdLst>
              <a:gd name="connsiteX0" fmla="*/ 0 w 3026634"/>
              <a:gd name="connsiteY0" fmla="*/ 4124325 h 4124325"/>
              <a:gd name="connsiteX1" fmla="*/ 342900 w 3026634"/>
              <a:gd name="connsiteY1" fmla="*/ 2847975 h 4124325"/>
              <a:gd name="connsiteX2" fmla="*/ 2057400 w 3026634"/>
              <a:gd name="connsiteY2" fmla="*/ 1952625 h 4124325"/>
              <a:gd name="connsiteX3" fmla="*/ 2914650 w 3026634"/>
              <a:gd name="connsiteY3" fmla="*/ 1009650 h 4124325"/>
              <a:gd name="connsiteX4" fmla="*/ 2990850 w 3026634"/>
              <a:gd name="connsiteY4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6634" h="4124325">
                <a:moveTo>
                  <a:pt x="0" y="4124325"/>
                </a:moveTo>
                <a:cubicBezTo>
                  <a:pt x="0" y="3667125"/>
                  <a:pt x="0" y="3209925"/>
                  <a:pt x="342900" y="2847975"/>
                </a:cubicBezTo>
                <a:cubicBezTo>
                  <a:pt x="685800" y="2486025"/>
                  <a:pt x="1628775" y="2259012"/>
                  <a:pt x="2057400" y="1952625"/>
                </a:cubicBezTo>
                <a:cubicBezTo>
                  <a:pt x="2486025" y="1646238"/>
                  <a:pt x="2759075" y="1335087"/>
                  <a:pt x="2914650" y="1009650"/>
                </a:cubicBezTo>
                <a:cubicBezTo>
                  <a:pt x="3070225" y="684213"/>
                  <a:pt x="3030537" y="342106"/>
                  <a:pt x="299085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3432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12699" y="4637858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26695" y="5322561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23094" y="5491800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22443" y="52231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55" y="4933723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880028" y="51493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781776" y="51161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6888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12699" y="4637858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26695" y="5322561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23094" y="5491800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22443" y="52231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55" y="4933723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880028" y="51493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781776" y="51161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ABA9A-EDA0-4D8E-A1A7-FB178A892BE1}"/>
              </a:ext>
            </a:extLst>
          </p:cNvPr>
          <p:cNvSpPr txBox="1"/>
          <p:nvPr/>
        </p:nvSpPr>
        <p:spPr>
          <a:xfrm>
            <a:off x="2367161" y="6203614"/>
            <a:ext cx="85427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the first sample, we can have the log(odds) prediction as 0+0.3x(-2)=-0.6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67E558-14FD-4AC2-9688-C67256ABFF52}"/>
              </a:ext>
            </a:extLst>
          </p:cNvPr>
          <p:cNvSpPr/>
          <p:nvPr/>
        </p:nvSpPr>
        <p:spPr>
          <a:xfrm>
            <a:off x="3619500" y="4938912"/>
            <a:ext cx="3547050" cy="880863"/>
          </a:xfrm>
          <a:custGeom>
            <a:avLst/>
            <a:gdLst>
              <a:gd name="connsiteX0" fmla="*/ 0 w 3547050"/>
              <a:gd name="connsiteY0" fmla="*/ 557013 h 880863"/>
              <a:gd name="connsiteX1" fmla="*/ 2114550 w 3547050"/>
              <a:gd name="connsiteY1" fmla="*/ 528438 h 880863"/>
              <a:gd name="connsiteX2" fmla="*/ 2733675 w 3547050"/>
              <a:gd name="connsiteY2" fmla="*/ 99813 h 880863"/>
              <a:gd name="connsiteX3" fmla="*/ 3505200 w 3547050"/>
              <a:gd name="connsiteY3" fmla="*/ 14088 h 880863"/>
              <a:gd name="connsiteX4" fmla="*/ 3400425 w 3547050"/>
              <a:gd name="connsiteY4" fmla="*/ 318888 h 880863"/>
              <a:gd name="connsiteX5" fmla="*/ 3028950 w 3547050"/>
              <a:gd name="connsiteY5" fmla="*/ 461763 h 880863"/>
              <a:gd name="connsiteX6" fmla="*/ 2952750 w 3547050"/>
              <a:gd name="connsiteY6" fmla="*/ 880863 h 8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050" h="880863">
                <a:moveTo>
                  <a:pt x="0" y="557013"/>
                </a:moveTo>
                <a:cubicBezTo>
                  <a:pt x="829469" y="580825"/>
                  <a:pt x="1658938" y="604638"/>
                  <a:pt x="2114550" y="528438"/>
                </a:cubicBezTo>
                <a:cubicBezTo>
                  <a:pt x="2570162" y="452238"/>
                  <a:pt x="2501900" y="185538"/>
                  <a:pt x="2733675" y="99813"/>
                </a:cubicBezTo>
                <a:cubicBezTo>
                  <a:pt x="2965450" y="14088"/>
                  <a:pt x="3394075" y="-22424"/>
                  <a:pt x="3505200" y="14088"/>
                </a:cubicBezTo>
                <a:cubicBezTo>
                  <a:pt x="3616325" y="50600"/>
                  <a:pt x="3479800" y="244275"/>
                  <a:pt x="3400425" y="318888"/>
                </a:cubicBezTo>
                <a:cubicBezTo>
                  <a:pt x="3321050" y="393500"/>
                  <a:pt x="3103563" y="368100"/>
                  <a:pt x="3028950" y="461763"/>
                </a:cubicBezTo>
                <a:cubicBezTo>
                  <a:pt x="2954338" y="555425"/>
                  <a:pt x="2953544" y="718144"/>
                  <a:pt x="2952750" y="8808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4157FB9-4864-4DD0-B0C4-CBCB5E8E5E7E}"/>
              </a:ext>
            </a:extLst>
          </p:cNvPr>
          <p:cNvSpPr/>
          <p:nvPr/>
        </p:nvSpPr>
        <p:spPr>
          <a:xfrm rot="844163">
            <a:off x="921278" y="4859004"/>
            <a:ext cx="2594092" cy="2301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030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12699" y="4637858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26695" y="5322561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23094" y="5491800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22443" y="52231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55" y="4933723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880028" y="51493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781776" y="51161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ABA9A-EDA0-4D8E-A1A7-FB178A892BE1}"/>
              </a:ext>
            </a:extLst>
          </p:cNvPr>
          <p:cNvSpPr txBox="1"/>
          <p:nvPr/>
        </p:nvSpPr>
        <p:spPr>
          <a:xfrm>
            <a:off x="2367161" y="6203614"/>
            <a:ext cx="85427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the first sample, we can have the log(odds) prediction as 0+0.3x(-2)=-0.6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67E558-14FD-4AC2-9688-C67256ABFF52}"/>
              </a:ext>
            </a:extLst>
          </p:cNvPr>
          <p:cNvSpPr/>
          <p:nvPr/>
        </p:nvSpPr>
        <p:spPr>
          <a:xfrm>
            <a:off x="3619500" y="4938912"/>
            <a:ext cx="3547050" cy="880863"/>
          </a:xfrm>
          <a:custGeom>
            <a:avLst/>
            <a:gdLst>
              <a:gd name="connsiteX0" fmla="*/ 0 w 3547050"/>
              <a:gd name="connsiteY0" fmla="*/ 557013 h 880863"/>
              <a:gd name="connsiteX1" fmla="*/ 2114550 w 3547050"/>
              <a:gd name="connsiteY1" fmla="*/ 528438 h 880863"/>
              <a:gd name="connsiteX2" fmla="*/ 2733675 w 3547050"/>
              <a:gd name="connsiteY2" fmla="*/ 99813 h 880863"/>
              <a:gd name="connsiteX3" fmla="*/ 3505200 w 3547050"/>
              <a:gd name="connsiteY3" fmla="*/ 14088 h 880863"/>
              <a:gd name="connsiteX4" fmla="*/ 3400425 w 3547050"/>
              <a:gd name="connsiteY4" fmla="*/ 318888 h 880863"/>
              <a:gd name="connsiteX5" fmla="*/ 3028950 w 3547050"/>
              <a:gd name="connsiteY5" fmla="*/ 461763 h 880863"/>
              <a:gd name="connsiteX6" fmla="*/ 2952750 w 3547050"/>
              <a:gd name="connsiteY6" fmla="*/ 880863 h 8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050" h="880863">
                <a:moveTo>
                  <a:pt x="0" y="557013"/>
                </a:moveTo>
                <a:cubicBezTo>
                  <a:pt x="829469" y="580825"/>
                  <a:pt x="1658938" y="604638"/>
                  <a:pt x="2114550" y="528438"/>
                </a:cubicBezTo>
                <a:cubicBezTo>
                  <a:pt x="2570162" y="452238"/>
                  <a:pt x="2501900" y="185538"/>
                  <a:pt x="2733675" y="99813"/>
                </a:cubicBezTo>
                <a:cubicBezTo>
                  <a:pt x="2965450" y="14088"/>
                  <a:pt x="3394075" y="-22424"/>
                  <a:pt x="3505200" y="14088"/>
                </a:cubicBezTo>
                <a:cubicBezTo>
                  <a:pt x="3616325" y="50600"/>
                  <a:pt x="3479800" y="244275"/>
                  <a:pt x="3400425" y="318888"/>
                </a:cubicBezTo>
                <a:cubicBezTo>
                  <a:pt x="3321050" y="393500"/>
                  <a:pt x="3103563" y="368100"/>
                  <a:pt x="3028950" y="461763"/>
                </a:cubicBezTo>
                <a:cubicBezTo>
                  <a:pt x="2954338" y="555425"/>
                  <a:pt x="2953544" y="718144"/>
                  <a:pt x="2952750" y="8808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4157FB9-4864-4DD0-B0C4-CBCB5E8E5E7E}"/>
              </a:ext>
            </a:extLst>
          </p:cNvPr>
          <p:cNvSpPr/>
          <p:nvPr/>
        </p:nvSpPr>
        <p:spPr>
          <a:xfrm rot="844163">
            <a:off x="921278" y="4859004"/>
            <a:ext cx="2594092" cy="2301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BC7AC1-C60C-4889-8A47-869FAA011237}"/>
                  </a:ext>
                </a:extLst>
              </p:cNvPr>
              <p:cNvSpPr txBox="1"/>
              <p:nvPr/>
            </p:nvSpPr>
            <p:spPr>
              <a:xfrm>
                <a:off x="9162564" y="4255990"/>
                <a:ext cx="3029436" cy="150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Then we need to convert log(odds) back to probability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BC7AC1-C60C-4889-8A47-869FAA01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564" y="4255990"/>
                <a:ext cx="3029436" cy="1502399"/>
              </a:xfrm>
              <a:prstGeom prst="rect">
                <a:avLst/>
              </a:prstGeom>
              <a:blipFill>
                <a:blip r:embed="rId3"/>
                <a:stretch>
                  <a:fillRect l="-1610" t="-20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2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12699" y="4637858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26695" y="5322561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23094" y="5491800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22443" y="52231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55" y="4933723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880028" y="51493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781776" y="51161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ABA9A-EDA0-4D8E-A1A7-FB178A892BE1}"/>
              </a:ext>
            </a:extLst>
          </p:cNvPr>
          <p:cNvSpPr txBox="1"/>
          <p:nvPr/>
        </p:nvSpPr>
        <p:spPr>
          <a:xfrm>
            <a:off x="2367161" y="6203614"/>
            <a:ext cx="85427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the first sample, we can have the log(odds) prediction as 0+0.3x(-2)=-0.6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67E558-14FD-4AC2-9688-C67256ABFF52}"/>
              </a:ext>
            </a:extLst>
          </p:cNvPr>
          <p:cNvSpPr/>
          <p:nvPr/>
        </p:nvSpPr>
        <p:spPr>
          <a:xfrm>
            <a:off x="3619500" y="4938912"/>
            <a:ext cx="3547050" cy="880863"/>
          </a:xfrm>
          <a:custGeom>
            <a:avLst/>
            <a:gdLst>
              <a:gd name="connsiteX0" fmla="*/ 0 w 3547050"/>
              <a:gd name="connsiteY0" fmla="*/ 557013 h 880863"/>
              <a:gd name="connsiteX1" fmla="*/ 2114550 w 3547050"/>
              <a:gd name="connsiteY1" fmla="*/ 528438 h 880863"/>
              <a:gd name="connsiteX2" fmla="*/ 2733675 w 3547050"/>
              <a:gd name="connsiteY2" fmla="*/ 99813 h 880863"/>
              <a:gd name="connsiteX3" fmla="*/ 3505200 w 3547050"/>
              <a:gd name="connsiteY3" fmla="*/ 14088 h 880863"/>
              <a:gd name="connsiteX4" fmla="*/ 3400425 w 3547050"/>
              <a:gd name="connsiteY4" fmla="*/ 318888 h 880863"/>
              <a:gd name="connsiteX5" fmla="*/ 3028950 w 3547050"/>
              <a:gd name="connsiteY5" fmla="*/ 461763 h 880863"/>
              <a:gd name="connsiteX6" fmla="*/ 2952750 w 3547050"/>
              <a:gd name="connsiteY6" fmla="*/ 880863 h 8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050" h="880863">
                <a:moveTo>
                  <a:pt x="0" y="557013"/>
                </a:moveTo>
                <a:cubicBezTo>
                  <a:pt x="829469" y="580825"/>
                  <a:pt x="1658938" y="604638"/>
                  <a:pt x="2114550" y="528438"/>
                </a:cubicBezTo>
                <a:cubicBezTo>
                  <a:pt x="2570162" y="452238"/>
                  <a:pt x="2501900" y="185538"/>
                  <a:pt x="2733675" y="99813"/>
                </a:cubicBezTo>
                <a:cubicBezTo>
                  <a:pt x="2965450" y="14088"/>
                  <a:pt x="3394075" y="-22424"/>
                  <a:pt x="3505200" y="14088"/>
                </a:cubicBezTo>
                <a:cubicBezTo>
                  <a:pt x="3616325" y="50600"/>
                  <a:pt x="3479800" y="244275"/>
                  <a:pt x="3400425" y="318888"/>
                </a:cubicBezTo>
                <a:cubicBezTo>
                  <a:pt x="3321050" y="393500"/>
                  <a:pt x="3103563" y="368100"/>
                  <a:pt x="3028950" y="461763"/>
                </a:cubicBezTo>
                <a:cubicBezTo>
                  <a:pt x="2954338" y="555425"/>
                  <a:pt x="2953544" y="718144"/>
                  <a:pt x="2952750" y="8808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4157FB9-4864-4DD0-B0C4-CBCB5E8E5E7E}"/>
              </a:ext>
            </a:extLst>
          </p:cNvPr>
          <p:cNvSpPr/>
          <p:nvPr/>
        </p:nvSpPr>
        <p:spPr>
          <a:xfrm rot="844163">
            <a:off x="921278" y="4859004"/>
            <a:ext cx="2594092" cy="2301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BC7AC1-C60C-4889-8A47-869FAA011237}"/>
                  </a:ext>
                </a:extLst>
              </p:cNvPr>
              <p:cNvSpPr txBox="1"/>
              <p:nvPr/>
            </p:nvSpPr>
            <p:spPr>
              <a:xfrm>
                <a:off x="9162564" y="4255990"/>
                <a:ext cx="3029436" cy="150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Then we need to convert log(odds) back to probability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BC7AC1-C60C-4889-8A47-869FAA01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564" y="4255990"/>
                <a:ext cx="3029436" cy="1502399"/>
              </a:xfrm>
              <a:prstGeom prst="rect">
                <a:avLst/>
              </a:prstGeom>
              <a:blipFill>
                <a:blip r:embed="rId3"/>
                <a:stretch>
                  <a:fillRect l="-1610" t="-20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1323C1-B9F7-49D8-BE06-A1C779AC8269}"/>
                  </a:ext>
                </a:extLst>
              </p:cNvPr>
              <p:cNvSpPr txBox="1"/>
              <p:nvPr/>
            </p:nvSpPr>
            <p:spPr>
              <a:xfrm>
                <a:off x="6868692" y="3131148"/>
                <a:ext cx="5190332" cy="95975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So for the first sample, the prediction of probability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sup>
                          </m:sSup>
                        </m:num>
                        <m:den>
                          <m:r>
                            <a:rPr lang="en-N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sup>
                          </m:sSup>
                        </m:den>
                      </m:f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NZ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1323C1-B9F7-49D8-BE06-A1C779AC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92" y="3131148"/>
                <a:ext cx="5190332" cy="959750"/>
              </a:xfrm>
              <a:prstGeom prst="rect">
                <a:avLst/>
              </a:prstGeom>
              <a:blipFill>
                <a:blip r:embed="rId4"/>
                <a:stretch>
                  <a:fillRect l="-1058" t="-3822" r="-1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Right 53">
            <a:extLst>
              <a:ext uri="{FF2B5EF4-FFF2-40B4-BE49-F238E27FC236}">
                <a16:creationId xmlns:a16="http://schemas.microsoft.com/office/drawing/2014/main" id="{1A057CD2-C7E0-4EA6-8522-B3B867EF7CAB}"/>
              </a:ext>
            </a:extLst>
          </p:cNvPr>
          <p:cNvSpPr/>
          <p:nvPr/>
        </p:nvSpPr>
        <p:spPr>
          <a:xfrm rot="16200000">
            <a:off x="9016026" y="4934457"/>
            <a:ext cx="1820615" cy="3500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6393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F7C55-E39D-47F2-AD69-1BE33B60E395}"/>
              </a:ext>
            </a:extLst>
          </p:cNvPr>
          <p:cNvSpPr/>
          <p:nvPr/>
        </p:nvSpPr>
        <p:spPr>
          <a:xfrm>
            <a:off x="3960083" y="2268372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3FD567-42CF-4135-8357-B23DAF293200}"/>
              </a:ext>
            </a:extLst>
          </p:cNvPr>
          <p:cNvSpPr/>
          <p:nvPr/>
        </p:nvSpPr>
        <p:spPr>
          <a:xfrm>
            <a:off x="4928990" y="2761764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91557-0A64-46FB-A374-0D01F2B22D6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123850" y="2516022"/>
            <a:ext cx="539008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F4F65-74D6-464F-BE3E-27814B94E47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4662858" y="2516022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AC0D4-E7EF-42C9-9AA4-9C7DC258D5F2}"/>
              </a:ext>
            </a:extLst>
          </p:cNvPr>
          <p:cNvSpPr/>
          <p:nvPr/>
        </p:nvSpPr>
        <p:spPr>
          <a:xfrm>
            <a:off x="3352815" y="2761764"/>
            <a:ext cx="1405549" cy="247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809FEE-B4F3-4A96-B50B-C092CF45571D}"/>
              </a:ext>
            </a:extLst>
          </p:cNvPr>
          <p:cNvSpPr/>
          <p:nvPr/>
        </p:nvSpPr>
        <p:spPr>
          <a:xfrm>
            <a:off x="3094290" y="3252882"/>
            <a:ext cx="988028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0D8D6-3E75-4388-B92E-D5732C944B30}"/>
              </a:ext>
            </a:extLst>
          </p:cNvPr>
          <p:cNvSpPr/>
          <p:nvPr/>
        </p:nvSpPr>
        <p:spPr>
          <a:xfrm>
            <a:off x="4321722" y="3255156"/>
            <a:ext cx="99820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0.5, 0.5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B8F9-FBAE-4D7C-A165-BC388FDA4F9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3588304" y="3009414"/>
            <a:ext cx="467286" cy="243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5A7F9-79A9-411F-8D7D-DA1648E8ED81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055590" y="3009414"/>
            <a:ext cx="765235" cy="245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82B9F-E7AD-43F7-8148-3A1C86FE9D1A}"/>
              </a:ext>
            </a:extLst>
          </p:cNvPr>
          <p:cNvSpPr txBox="1"/>
          <p:nvPr/>
        </p:nvSpPr>
        <p:spPr>
          <a:xfrm>
            <a:off x="3881258" y="3371847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6822A-74C4-4CEB-A5E0-3D7808380FE2}"/>
              </a:ext>
            </a:extLst>
          </p:cNvPr>
          <p:cNvSpPr txBox="1"/>
          <p:nvPr/>
        </p:nvSpPr>
        <p:spPr>
          <a:xfrm>
            <a:off x="5169084" y="3379216"/>
            <a:ext cx="301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AB85F-014A-47A6-948E-40D553350EE3}"/>
              </a:ext>
            </a:extLst>
          </p:cNvPr>
          <p:cNvSpPr txBox="1"/>
          <p:nvPr/>
        </p:nvSpPr>
        <p:spPr>
          <a:xfrm>
            <a:off x="5760974" y="2883550"/>
            <a:ext cx="37221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AFE-D82E-4ED0-8597-DFB66EF9A11B}"/>
              </a:ext>
            </a:extLst>
          </p:cNvPr>
          <p:cNvSpPr txBox="1"/>
          <p:nvPr/>
        </p:nvSpPr>
        <p:spPr>
          <a:xfrm>
            <a:off x="6905625" y="2516022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first tree is completed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07778" y="3886882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23011" y="4256684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12699" y="4637858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26695" y="5322561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23094" y="5491800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log(odds)=0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22443" y="52231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55" y="4933723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880028" y="51493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781776" y="51161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ABA9A-EDA0-4D8E-A1A7-FB178A892BE1}"/>
              </a:ext>
            </a:extLst>
          </p:cNvPr>
          <p:cNvSpPr txBox="1"/>
          <p:nvPr/>
        </p:nvSpPr>
        <p:spPr>
          <a:xfrm>
            <a:off x="2367161" y="6203614"/>
            <a:ext cx="85427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the first sample, we can have the log(odds) prediction as 0+0.3x(-2)=-0.6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67E558-14FD-4AC2-9688-C67256ABFF52}"/>
              </a:ext>
            </a:extLst>
          </p:cNvPr>
          <p:cNvSpPr/>
          <p:nvPr/>
        </p:nvSpPr>
        <p:spPr>
          <a:xfrm>
            <a:off x="3619500" y="4938912"/>
            <a:ext cx="3547050" cy="880863"/>
          </a:xfrm>
          <a:custGeom>
            <a:avLst/>
            <a:gdLst>
              <a:gd name="connsiteX0" fmla="*/ 0 w 3547050"/>
              <a:gd name="connsiteY0" fmla="*/ 557013 h 880863"/>
              <a:gd name="connsiteX1" fmla="*/ 2114550 w 3547050"/>
              <a:gd name="connsiteY1" fmla="*/ 528438 h 880863"/>
              <a:gd name="connsiteX2" fmla="*/ 2733675 w 3547050"/>
              <a:gd name="connsiteY2" fmla="*/ 99813 h 880863"/>
              <a:gd name="connsiteX3" fmla="*/ 3505200 w 3547050"/>
              <a:gd name="connsiteY3" fmla="*/ 14088 h 880863"/>
              <a:gd name="connsiteX4" fmla="*/ 3400425 w 3547050"/>
              <a:gd name="connsiteY4" fmla="*/ 318888 h 880863"/>
              <a:gd name="connsiteX5" fmla="*/ 3028950 w 3547050"/>
              <a:gd name="connsiteY5" fmla="*/ 461763 h 880863"/>
              <a:gd name="connsiteX6" fmla="*/ 2952750 w 3547050"/>
              <a:gd name="connsiteY6" fmla="*/ 880863 h 8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050" h="880863">
                <a:moveTo>
                  <a:pt x="0" y="557013"/>
                </a:moveTo>
                <a:cubicBezTo>
                  <a:pt x="829469" y="580825"/>
                  <a:pt x="1658938" y="604638"/>
                  <a:pt x="2114550" y="528438"/>
                </a:cubicBezTo>
                <a:cubicBezTo>
                  <a:pt x="2570162" y="452238"/>
                  <a:pt x="2501900" y="185538"/>
                  <a:pt x="2733675" y="99813"/>
                </a:cubicBezTo>
                <a:cubicBezTo>
                  <a:pt x="2965450" y="14088"/>
                  <a:pt x="3394075" y="-22424"/>
                  <a:pt x="3505200" y="14088"/>
                </a:cubicBezTo>
                <a:cubicBezTo>
                  <a:pt x="3616325" y="50600"/>
                  <a:pt x="3479800" y="244275"/>
                  <a:pt x="3400425" y="318888"/>
                </a:cubicBezTo>
                <a:cubicBezTo>
                  <a:pt x="3321050" y="393500"/>
                  <a:pt x="3103563" y="368100"/>
                  <a:pt x="3028950" y="461763"/>
                </a:cubicBezTo>
                <a:cubicBezTo>
                  <a:pt x="2954338" y="555425"/>
                  <a:pt x="2953544" y="718144"/>
                  <a:pt x="2952750" y="8808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4157FB9-4864-4DD0-B0C4-CBCB5E8E5E7E}"/>
              </a:ext>
            </a:extLst>
          </p:cNvPr>
          <p:cNvSpPr/>
          <p:nvPr/>
        </p:nvSpPr>
        <p:spPr>
          <a:xfrm rot="844163">
            <a:off x="921278" y="4859004"/>
            <a:ext cx="2594092" cy="2301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BC7AC1-C60C-4889-8A47-869FAA011237}"/>
                  </a:ext>
                </a:extLst>
              </p:cNvPr>
              <p:cNvSpPr txBox="1"/>
              <p:nvPr/>
            </p:nvSpPr>
            <p:spPr>
              <a:xfrm>
                <a:off x="9162564" y="4255990"/>
                <a:ext cx="3029436" cy="150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Then we need to convert log(odds) back to probability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BC7AC1-C60C-4889-8A47-869FAA01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564" y="4255990"/>
                <a:ext cx="3029436" cy="1502399"/>
              </a:xfrm>
              <a:prstGeom prst="rect">
                <a:avLst/>
              </a:prstGeom>
              <a:blipFill>
                <a:blip r:embed="rId3"/>
                <a:stretch>
                  <a:fillRect l="-1610" t="-20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1323C1-B9F7-49D8-BE06-A1C779AC8269}"/>
                  </a:ext>
                </a:extLst>
              </p:cNvPr>
              <p:cNvSpPr txBox="1"/>
              <p:nvPr/>
            </p:nvSpPr>
            <p:spPr>
              <a:xfrm>
                <a:off x="6868692" y="3131148"/>
                <a:ext cx="5190332" cy="95975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So for the first sample, the prediction of probability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NZ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sup>
                          </m:sSup>
                        </m:num>
                        <m:den>
                          <m:r>
                            <a:rPr lang="en-N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sup>
                          </m:sSup>
                        </m:den>
                      </m:f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NZ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1323C1-B9F7-49D8-BE06-A1C779AC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92" y="3131148"/>
                <a:ext cx="5190332" cy="959750"/>
              </a:xfrm>
              <a:prstGeom prst="rect">
                <a:avLst/>
              </a:prstGeom>
              <a:blipFill>
                <a:blip r:embed="rId4"/>
                <a:stretch>
                  <a:fillRect l="-1058" t="-3822" r="-1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Right 53">
            <a:extLst>
              <a:ext uri="{FF2B5EF4-FFF2-40B4-BE49-F238E27FC236}">
                <a16:creationId xmlns:a16="http://schemas.microsoft.com/office/drawing/2014/main" id="{1A057CD2-C7E0-4EA6-8522-B3B867EF7CAB}"/>
              </a:ext>
            </a:extLst>
          </p:cNvPr>
          <p:cNvSpPr/>
          <p:nvPr/>
        </p:nvSpPr>
        <p:spPr>
          <a:xfrm rot="16200000">
            <a:off x="9016026" y="4934457"/>
            <a:ext cx="1820615" cy="3500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B68DA7-BC3B-487F-A75C-4B598327DEC8}"/>
              </a:ext>
            </a:extLst>
          </p:cNvPr>
          <p:cNvSpPr txBox="1"/>
          <p:nvPr/>
        </p:nvSpPr>
        <p:spPr>
          <a:xfrm>
            <a:off x="2803984" y="3058308"/>
            <a:ext cx="3358542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The original prediction is 0.5, and the new prediction is 0.35 (get reduced from the original), and it is getting closer to the truth 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C8C2DFB9-16E4-4622-A203-FC138C8FD003}"/>
              </a:ext>
            </a:extLst>
          </p:cNvPr>
          <p:cNvSpPr/>
          <p:nvPr/>
        </p:nvSpPr>
        <p:spPr>
          <a:xfrm rot="10800000">
            <a:off x="6263439" y="3497158"/>
            <a:ext cx="412073" cy="3500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359AF2A-E3B9-46AD-A219-54318C27F8CE}"/>
              </a:ext>
            </a:extLst>
          </p:cNvPr>
          <p:cNvSpPr/>
          <p:nvPr/>
        </p:nvSpPr>
        <p:spPr>
          <a:xfrm rot="9271916">
            <a:off x="2177936" y="3517620"/>
            <a:ext cx="412073" cy="3500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4EBE23-7B55-4134-AE1F-710FE8E9AF1F}"/>
              </a:ext>
            </a:extLst>
          </p:cNvPr>
          <p:cNvCxnSpPr/>
          <p:nvPr/>
        </p:nvCxnSpPr>
        <p:spPr>
          <a:xfrm>
            <a:off x="525974" y="4330369"/>
            <a:ext cx="297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9019C0-7079-4FBA-BA93-AF893CDA392D}"/>
              </a:ext>
            </a:extLst>
          </p:cNvPr>
          <p:cNvSpPr txBox="1"/>
          <p:nvPr/>
        </p:nvSpPr>
        <p:spPr>
          <a:xfrm>
            <a:off x="827743" y="4103009"/>
            <a:ext cx="872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rgbClr val="FF0000"/>
                </a:solidFill>
              </a:rPr>
              <a:t>Updated prediction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A04DA-7341-4642-A15A-69BB1A323696}"/>
              </a:ext>
            </a:extLst>
          </p:cNvPr>
          <p:cNvSpPr txBox="1"/>
          <p:nvPr/>
        </p:nvSpPr>
        <p:spPr>
          <a:xfrm>
            <a:off x="596865" y="3741179"/>
            <a:ext cx="1301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rgbClr val="FF0000"/>
                </a:solidFill>
              </a:rPr>
              <a:t>original prediction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34485E-B417-4455-A5EE-1011DCBE3A52}"/>
              </a:ext>
            </a:extLst>
          </p:cNvPr>
          <p:cNvSpPr txBox="1"/>
          <p:nvPr/>
        </p:nvSpPr>
        <p:spPr>
          <a:xfrm>
            <a:off x="461784" y="4589294"/>
            <a:ext cx="1301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rgbClr val="FF0000"/>
                </a:solidFill>
              </a:rPr>
              <a:t>Truth</a:t>
            </a:r>
          </a:p>
        </p:txBody>
      </p:sp>
    </p:spTree>
    <p:extLst>
      <p:ext uri="{BB962C8B-B14F-4D97-AF65-F5344CB8AC3E}">
        <p14:creationId xmlns:p14="http://schemas.microsoft.com/office/powerpoint/2010/main" val="2082357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65836" y="2123583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81069" y="2493385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70757" y="2874559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84753" y="3559262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81152" y="3728501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80501" y="34598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13" y="3170424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938086" y="33860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839834" y="335287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A958E4-2317-46B7-A42A-733356F689B6}"/>
              </a:ext>
            </a:extLst>
          </p:cNvPr>
          <p:cNvSpPr txBox="1"/>
          <p:nvPr/>
        </p:nvSpPr>
        <p:spPr>
          <a:xfrm>
            <a:off x="3162912" y="4343761"/>
            <a:ext cx="563827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repeat the process from Step 1 to Step 6 but with updated prediction, every time we get reduced residuals, until the residuals do not change much anymore …</a:t>
            </a:r>
          </a:p>
        </p:txBody>
      </p:sp>
    </p:spTree>
    <p:extLst>
      <p:ext uri="{BB962C8B-B14F-4D97-AF65-F5344CB8AC3E}">
        <p14:creationId xmlns:p14="http://schemas.microsoft.com/office/powerpoint/2010/main" val="1401788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FEC52A-C99A-40DF-B603-813CFF9AA8F1}"/>
              </a:ext>
            </a:extLst>
          </p:cNvPr>
          <p:cNvSpPr txBox="1"/>
          <p:nvPr/>
        </p:nvSpPr>
        <p:spPr>
          <a:xfrm>
            <a:off x="2965835" y="1523799"/>
            <a:ext cx="52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 (like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for regression)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33D22-CC77-4DFE-A494-8F15B992DE66}"/>
              </a:ext>
            </a:extLst>
          </p:cNvPr>
          <p:cNvSpPr txBox="1"/>
          <p:nvPr/>
        </p:nvSpPr>
        <p:spPr>
          <a:xfrm>
            <a:off x="2964990" y="1812343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Determine the output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178CB-C708-4809-831C-07AF20919CF8}"/>
              </a:ext>
            </a:extLst>
          </p:cNvPr>
          <p:cNvSpPr txBox="1"/>
          <p:nvPr/>
        </p:nvSpPr>
        <p:spPr>
          <a:xfrm>
            <a:off x="2965836" y="2123583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Start making predictions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3DE7F4-D178-4638-8A50-9E54F678CD82}"/>
              </a:ext>
            </a:extLst>
          </p:cNvPr>
          <p:cNvSpPr txBox="1"/>
          <p:nvPr/>
        </p:nvSpPr>
        <p:spPr>
          <a:xfrm>
            <a:off x="3281069" y="2493385"/>
            <a:ext cx="59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6.1: first we need to convert the previous prob to log(odds)=0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46ED2-165F-4633-B858-8B38582B7AA3}"/>
              </a:ext>
            </a:extLst>
          </p:cNvPr>
          <p:cNvSpPr txBox="1"/>
          <p:nvPr/>
        </p:nvSpPr>
        <p:spPr>
          <a:xfrm>
            <a:off x="3270757" y="2874559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6.2: making prediction with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FE6585-44FD-4E75-8EE5-2B8C062B440B}"/>
              </a:ext>
            </a:extLst>
          </p:cNvPr>
          <p:cNvSpPr/>
          <p:nvPr/>
        </p:nvSpPr>
        <p:spPr>
          <a:xfrm>
            <a:off x="3584753" y="3559262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3478F-E759-41EA-80CA-7FC312C4DD81}"/>
              </a:ext>
            </a:extLst>
          </p:cNvPr>
          <p:cNvSpPr txBox="1"/>
          <p:nvPr/>
        </p:nvSpPr>
        <p:spPr>
          <a:xfrm>
            <a:off x="3981152" y="3728501"/>
            <a:ext cx="133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log(odds)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497D0-B47C-4B61-B53A-F81919066DE5}"/>
              </a:ext>
            </a:extLst>
          </p:cNvPr>
          <p:cNvSpPr txBox="1"/>
          <p:nvPr/>
        </p:nvSpPr>
        <p:spPr>
          <a:xfrm>
            <a:off x="5380501" y="34598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0.3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9ADD1-2AF8-44FD-B2CB-13B403BD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13" y="3170424"/>
            <a:ext cx="2032628" cy="1007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96208D-81CE-497F-A6DD-4957431F9D91}"/>
              </a:ext>
            </a:extLst>
          </p:cNvPr>
          <p:cNvSpPr txBox="1"/>
          <p:nvPr/>
        </p:nvSpPr>
        <p:spPr>
          <a:xfrm>
            <a:off x="4938086" y="33860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97FBA-E08F-4839-9CD1-8E6BEC1A0139}"/>
              </a:ext>
            </a:extLst>
          </p:cNvPr>
          <p:cNvSpPr txBox="1"/>
          <p:nvPr/>
        </p:nvSpPr>
        <p:spPr>
          <a:xfrm>
            <a:off x="5839834" y="335287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D0FCC7-E3B1-473E-A4E4-BDD3525B0ABB}"/>
              </a:ext>
            </a:extLst>
          </p:cNvPr>
          <p:cNvSpPr txBox="1"/>
          <p:nvPr/>
        </p:nvSpPr>
        <p:spPr>
          <a:xfrm>
            <a:off x="3162912" y="4343761"/>
            <a:ext cx="563827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repeat the process from Step 1 to Step 6 but with updated prediction, every time we get reduced residuals, until the residuals do not change much anymore …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7D628A-AEE6-4FA7-B247-06933101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44" y="5226320"/>
            <a:ext cx="2545337" cy="15218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2E396A-781B-4D6B-843A-F4F8195483DA}"/>
              </a:ext>
            </a:extLst>
          </p:cNvPr>
          <p:cNvSpPr txBox="1"/>
          <p:nvPr/>
        </p:nvSpPr>
        <p:spPr>
          <a:xfrm>
            <a:off x="3794588" y="5567030"/>
            <a:ext cx="317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final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for classification will be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344472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745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69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1187269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usefulness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74062" y="4462746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88705" y="4462748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A2F2B-051B-41E0-8CBB-CFDA9BE1A5B1}"/>
              </a:ext>
            </a:extLst>
          </p:cNvPr>
          <p:cNvSpPr txBox="1"/>
          <p:nvPr/>
        </p:nvSpPr>
        <p:spPr>
          <a:xfrm>
            <a:off x="969386" y="5027306"/>
            <a:ext cx="131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Drug is effective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0A0F8-6E18-4415-A673-44D805C3167F}"/>
              </a:ext>
            </a:extLst>
          </p:cNvPr>
          <p:cNvSpPr txBox="1"/>
          <p:nvPr/>
        </p:nvSpPr>
        <p:spPr>
          <a:xfrm>
            <a:off x="944093" y="3101962"/>
            <a:ext cx="131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Drug is not effective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78D64-4107-4A0F-918D-DA1951CDFBFE}"/>
              </a:ext>
            </a:extLst>
          </p:cNvPr>
          <p:cNvCxnSpPr>
            <a:cxnSpLocks/>
          </p:cNvCxnSpPr>
          <p:nvPr/>
        </p:nvCxnSpPr>
        <p:spPr>
          <a:xfrm flipH="1" flipV="1">
            <a:off x="1158022" y="4609125"/>
            <a:ext cx="75324" cy="4282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22A0D-8F6D-469E-BA32-DD86BF678538}"/>
              </a:ext>
            </a:extLst>
          </p:cNvPr>
          <p:cNvCxnSpPr>
            <a:cxnSpLocks/>
          </p:cNvCxnSpPr>
          <p:nvPr/>
        </p:nvCxnSpPr>
        <p:spPr>
          <a:xfrm flipV="1">
            <a:off x="1418530" y="4627724"/>
            <a:ext cx="33873" cy="409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F03FB7-3E14-4DBE-91BE-3BFE3B2F63E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93265" y="3555474"/>
            <a:ext cx="552242" cy="9072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8974E2-2EFD-4965-8420-3899A7A3FC6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6868" y="3553234"/>
            <a:ext cx="596364" cy="909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24251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745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69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1187269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usefulness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D6A78A-7D4A-4D7F-AF59-3DE8349EF95C}"/>
              </a:ext>
            </a:extLst>
          </p:cNvPr>
          <p:cNvSpPr txBox="1"/>
          <p:nvPr/>
        </p:nvSpPr>
        <p:spPr>
          <a:xfrm>
            <a:off x="3223011" y="682383"/>
            <a:ext cx="84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other words, does not matter how many dosages we take, the initial prediction for the usefulness for the drug is 50%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403357" y="3874069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0.5: initial prediction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86BB2E-DC46-434B-AB25-FAA08F5888EC}"/>
              </a:ext>
            </a:extLst>
          </p:cNvPr>
          <p:cNvSpPr/>
          <p:nvPr/>
        </p:nvSpPr>
        <p:spPr>
          <a:xfrm>
            <a:off x="2590272" y="1467878"/>
            <a:ext cx="1700203" cy="2548888"/>
          </a:xfrm>
          <a:custGeom>
            <a:avLst/>
            <a:gdLst>
              <a:gd name="connsiteX0" fmla="*/ 1600200 w 1700203"/>
              <a:gd name="connsiteY0" fmla="*/ 0 h 2548888"/>
              <a:gd name="connsiteX1" fmla="*/ 1638300 w 1700203"/>
              <a:gd name="connsiteY1" fmla="*/ 1438275 h 2548888"/>
              <a:gd name="connsiteX2" fmla="*/ 876300 w 1700203"/>
              <a:gd name="connsiteY2" fmla="*/ 2428875 h 2548888"/>
              <a:gd name="connsiteX3" fmla="*/ 0 w 1700203"/>
              <a:gd name="connsiteY3" fmla="*/ 2495550 h 254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03" h="2548888">
                <a:moveTo>
                  <a:pt x="1600200" y="0"/>
                </a:moveTo>
                <a:cubicBezTo>
                  <a:pt x="1679575" y="516731"/>
                  <a:pt x="1758950" y="1033463"/>
                  <a:pt x="1638300" y="1438275"/>
                </a:cubicBezTo>
                <a:cubicBezTo>
                  <a:pt x="1517650" y="1843087"/>
                  <a:pt x="1149350" y="2252663"/>
                  <a:pt x="876300" y="2428875"/>
                </a:cubicBezTo>
                <a:cubicBezTo>
                  <a:pt x="603250" y="2605087"/>
                  <a:pt x="301625" y="2550318"/>
                  <a:pt x="0" y="249555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0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DB78B-A869-4035-97F2-D5B5AC2F1CD6}"/>
              </a:ext>
            </a:extLst>
          </p:cNvPr>
          <p:cNvCxnSpPr>
            <a:stCxn id="15" idx="4"/>
          </p:cNvCxnSpPr>
          <p:nvPr/>
        </p:nvCxnSpPr>
        <p:spPr>
          <a:xfrm flipH="1">
            <a:off x="1409700" y="3511736"/>
            <a:ext cx="116" cy="420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32163B-E2A9-4D11-8789-F2C2B9E633A1}"/>
              </a:ext>
            </a:extLst>
          </p:cNvPr>
          <p:cNvSpPr txBox="1"/>
          <p:nvPr/>
        </p:nvSpPr>
        <p:spPr>
          <a:xfrm>
            <a:off x="1649032" y="3578246"/>
            <a:ext cx="83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residuals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F593B5-5013-42B9-9ADE-88A22F8944D3}"/>
              </a:ext>
            </a:extLst>
          </p:cNvPr>
          <p:cNvSpPr/>
          <p:nvPr/>
        </p:nvSpPr>
        <p:spPr>
          <a:xfrm>
            <a:off x="1481859" y="3532081"/>
            <a:ext cx="143855" cy="400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8DBE89E-6A48-4BCE-9935-4A469235B65F}"/>
              </a:ext>
            </a:extLst>
          </p:cNvPr>
          <p:cNvSpPr/>
          <p:nvPr/>
        </p:nvSpPr>
        <p:spPr>
          <a:xfrm>
            <a:off x="2965836" y="1077571"/>
            <a:ext cx="2181225" cy="526239"/>
          </a:xfrm>
          <a:custGeom>
            <a:avLst/>
            <a:gdLst>
              <a:gd name="connsiteX0" fmla="*/ 1924050 w 1924050"/>
              <a:gd name="connsiteY0" fmla="*/ 0 h 526239"/>
              <a:gd name="connsiteX1" fmla="*/ 1533525 w 1924050"/>
              <a:gd name="connsiteY1" fmla="*/ 457200 h 526239"/>
              <a:gd name="connsiteX2" fmla="*/ 457200 w 1924050"/>
              <a:gd name="connsiteY2" fmla="*/ 523875 h 526239"/>
              <a:gd name="connsiteX3" fmla="*/ 0 w 1924050"/>
              <a:gd name="connsiteY3" fmla="*/ 504825 h 52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050" h="526239">
                <a:moveTo>
                  <a:pt x="1924050" y="0"/>
                </a:moveTo>
                <a:cubicBezTo>
                  <a:pt x="1851025" y="184944"/>
                  <a:pt x="1778000" y="369888"/>
                  <a:pt x="1533525" y="457200"/>
                </a:cubicBezTo>
                <a:cubicBezTo>
                  <a:pt x="1289050" y="544512"/>
                  <a:pt x="712787" y="515938"/>
                  <a:pt x="457200" y="523875"/>
                </a:cubicBezTo>
                <a:cubicBezTo>
                  <a:pt x="201613" y="531812"/>
                  <a:pt x="100806" y="518318"/>
                  <a:pt x="0" y="504825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3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DB78B-A869-4035-97F2-D5B5AC2F1CD6}"/>
              </a:ext>
            </a:extLst>
          </p:cNvPr>
          <p:cNvCxnSpPr>
            <a:stCxn id="15" idx="4"/>
          </p:cNvCxnSpPr>
          <p:nvPr/>
        </p:nvCxnSpPr>
        <p:spPr>
          <a:xfrm flipH="1">
            <a:off x="1409700" y="3511736"/>
            <a:ext cx="116" cy="420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32163B-E2A9-4D11-8789-F2C2B9E633A1}"/>
              </a:ext>
            </a:extLst>
          </p:cNvPr>
          <p:cNvSpPr txBox="1"/>
          <p:nvPr/>
        </p:nvSpPr>
        <p:spPr>
          <a:xfrm>
            <a:off x="1649032" y="3578246"/>
            <a:ext cx="83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residuals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F593B5-5013-42B9-9ADE-88A22F8944D3}"/>
              </a:ext>
            </a:extLst>
          </p:cNvPr>
          <p:cNvSpPr/>
          <p:nvPr/>
        </p:nvSpPr>
        <p:spPr>
          <a:xfrm>
            <a:off x="1481859" y="3532081"/>
            <a:ext cx="143855" cy="400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6D0A8-C83A-43ED-A99F-26DDDE8A42EF}"/>
              </a:ext>
            </a:extLst>
          </p:cNvPr>
          <p:cNvSpPr/>
          <p:nvPr/>
        </p:nvSpPr>
        <p:spPr>
          <a:xfrm>
            <a:off x="3979121" y="1968786"/>
            <a:ext cx="1988336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0.5, -0.5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03A8CE-55DF-4A10-9D8C-EB75DE4EC411}"/>
              </a:ext>
            </a:extLst>
          </p:cNvPr>
          <p:cNvSpPr txBox="1"/>
          <p:nvPr/>
        </p:nvSpPr>
        <p:spPr>
          <a:xfrm>
            <a:off x="3217762" y="1559334"/>
            <a:ext cx="52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 All the tree starts from a leaf, with all the residuals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</p:spTree>
    <p:extLst>
      <p:ext uri="{BB962C8B-B14F-4D97-AF65-F5344CB8AC3E}">
        <p14:creationId xmlns:p14="http://schemas.microsoft.com/office/powerpoint/2010/main" val="24497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DB78B-A869-4035-97F2-D5B5AC2F1CD6}"/>
              </a:ext>
            </a:extLst>
          </p:cNvPr>
          <p:cNvCxnSpPr>
            <a:stCxn id="15" idx="4"/>
          </p:cNvCxnSpPr>
          <p:nvPr/>
        </p:nvCxnSpPr>
        <p:spPr>
          <a:xfrm flipH="1">
            <a:off x="1409700" y="3511736"/>
            <a:ext cx="116" cy="420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32163B-E2A9-4D11-8789-F2C2B9E633A1}"/>
              </a:ext>
            </a:extLst>
          </p:cNvPr>
          <p:cNvSpPr txBox="1"/>
          <p:nvPr/>
        </p:nvSpPr>
        <p:spPr>
          <a:xfrm>
            <a:off x="1649032" y="3578246"/>
            <a:ext cx="83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residuals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F593B5-5013-42B9-9ADE-88A22F8944D3}"/>
              </a:ext>
            </a:extLst>
          </p:cNvPr>
          <p:cNvSpPr/>
          <p:nvPr/>
        </p:nvSpPr>
        <p:spPr>
          <a:xfrm>
            <a:off x="1481859" y="3532081"/>
            <a:ext cx="143855" cy="400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6D0A8-C83A-43ED-A99F-26DDDE8A42EF}"/>
              </a:ext>
            </a:extLst>
          </p:cNvPr>
          <p:cNvSpPr/>
          <p:nvPr/>
        </p:nvSpPr>
        <p:spPr>
          <a:xfrm>
            <a:off x="3979121" y="1968786"/>
            <a:ext cx="1988336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0.5, -0.5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03A8CE-55DF-4A10-9D8C-EB75DE4EC411}"/>
              </a:ext>
            </a:extLst>
          </p:cNvPr>
          <p:cNvSpPr txBox="1"/>
          <p:nvPr/>
        </p:nvSpPr>
        <p:spPr>
          <a:xfrm>
            <a:off x="3217762" y="1559334"/>
            <a:ext cx="52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 All the tree starts from a leaf, with all the residuals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5CD237-14A5-4350-A465-73B0D5FD36B6}"/>
                  </a:ext>
                </a:extLst>
              </p:cNvPr>
              <p:cNvSpPr txBox="1"/>
              <p:nvPr/>
            </p:nvSpPr>
            <p:spPr>
              <a:xfrm>
                <a:off x="8467725" y="2233253"/>
                <a:ext cx="2389395" cy="43178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NZ" sz="1050" b="0" dirty="0">
                    <a:solidFill>
                      <a:schemeClr val="bg1"/>
                    </a:solidFill>
                  </a:rPr>
                  <a:t>Note that for regression: </a:t>
                </a:r>
                <a14:m>
                  <m:oMath xmlns:m="http://schemas.openxmlformats.org/officeDocument/2006/math"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𝑆𝑖𝑚𝑖𝑙𝑎𝑟𝑖𝑡𝑦</m:t>
                    </m:r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NZ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NZ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𝑟𝑒𝑠𝑖𝑑𝑢𝑎𝑙𝑠</m:t>
                                </m:r>
                              </m:e>
                            </m:nary>
                            <m: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𝑟𝑒𝑠𝑖𝑑𝑢𝑎𝑙𝑠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5CD237-14A5-4350-A465-73B0D5FD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25" y="2233253"/>
                <a:ext cx="2389395" cy="431785"/>
              </a:xfrm>
              <a:prstGeom prst="rect">
                <a:avLst/>
              </a:prstGeom>
              <a:blipFill>
                <a:blip r:embed="rId2"/>
                <a:stretch>
                  <a:fillRect l="-3316" t="-9859" b="-338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66E687-5F01-446B-849E-4A9D6C9C7569}"/>
                  </a:ext>
                </a:extLst>
              </p:cNvPr>
              <p:cNvSpPr txBox="1"/>
              <p:nvPr/>
            </p:nvSpPr>
            <p:spPr>
              <a:xfrm>
                <a:off x="4728196" y="2859034"/>
                <a:ext cx="5128327" cy="470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𝑟𝑒𝑠𝑖𝑑𝑢𝑎𝑙𝑠</m:t>
                                  </m:r>
                                </m:e>
                              </m:nary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66E687-5F01-446B-849E-4A9D6C9C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96" y="2859034"/>
                <a:ext cx="5128327" cy="470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8E62F44-F693-4F2E-8300-0ECA4DEEDA6E}"/>
              </a:ext>
            </a:extLst>
          </p:cNvPr>
          <p:cNvSpPr txBox="1"/>
          <p:nvPr/>
        </p:nvSpPr>
        <p:spPr>
          <a:xfrm>
            <a:off x="3217761" y="2417439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 Calculate the Similarity score using</a:t>
            </a:r>
          </a:p>
        </p:txBody>
      </p:sp>
    </p:spTree>
    <p:extLst>
      <p:ext uri="{BB962C8B-B14F-4D97-AF65-F5344CB8AC3E}">
        <p14:creationId xmlns:p14="http://schemas.microsoft.com/office/powerpoint/2010/main" val="67286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97249F-FF2C-41B6-96EF-8E3CC1F7AB4B}"/>
              </a:ext>
            </a:extLst>
          </p:cNvPr>
          <p:cNvGraphicFramePr>
            <a:graphicFrameLocks noGrp="1"/>
          </p:cNvGraphicFramePr>
          <p:nvPr/>
        </p:nvGraphicFramePr>
        <p:xfrm>
          <a:off x="342537" y="406158"/>
          <a:ext cx="238939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65">
                  <a:extLst>
                    <a:ext uri="{9D8B030D-6E8A-4147-A177-3AD203B41FA5}">
                      <a16:colId xmlns:a16="http://schemas.microsoft.com/office/drawing/2014/main" val="3627615598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13304338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7606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Drug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Drug 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Residuals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-0.5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79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3D16E7-6C71-4462-8A20-E4593FB46641}"/>
              </a:ext>
            </a:extLst>
          </p:cNvPr>
          <p:cNvSpPr txBox="1"/>
          <p:nvPr/>
        </p:nvSpPr>
        <p:spPr>
          <a:xfrm>
            <a:off x="342537" y="2708366"/>
            <a:ext cx="22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Plot it out, we have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8B5B-2813-4623-8DDA-59648328D2A4}"/>
              </a:ext>
            </a:extLst>
          </p:cNvPr>
          <p:cNvCxnSpPr/>
          <p:nvPr/>
        </p:nvCxnSpPr>
        <p:spPr>
          <a:xfrm>
            <a:off x="487680" y="4606835"/>
            <a:ext cx="1767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3B884-EBAB-4ECC-882C-CD72A2D98974}"/>
              </a:ext>
            </a:extLst>
          </p:cNvPr>
          <p:cNvSpPr txBox="1"/>
          <p:nvPr/>
        </p:nvSpPr>
        <p:spPr>
          <a:xfrm>
            <a:off x="336837" y="460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A912-458A-44A0-94CD-92C5D710EA04}"/>
              </a:ext>
            </a:extLst>
          </p:cNvPr>
          <p:cNvSpPr txBox="1"/>
          <p:nvPr/>
        </p:nvSpPr>
        <p:spPr>
          <a:xfrm>
            <a:off x="1108199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4F1B-E548-47F3-B640-D118DDCB87FD}"/>
              </a:ext>
            </a:extLst>
          </p:cNvPr>
          <p:cNvSpPr txBox="1"/>
          <p:nvPr/>
        </p:nvSpPr>
        <p:spPr>
          <a:xfrm>
            <a:off x="1837620" y="4606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D7604-AEFD-483D-B541-CC1C5CBEE25F}"/>
              </a:ext>
            </a:extLst>
          </p:cNvPr>
          <p:cNvCxnSpPr>
            <a:endCxn id="7" idx="0"/>
          </p:cNvCxnSpPr>
          <p:nvPr/>
        </p:nvCxnSpPr>
        <p:spPr>
          <a:xfrm>
            <a:off x="1317551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3B4C4-BFA2-4597-8ECF-EE2635448CCF}"/>
              </a:ext>
            </a:extLst>
          </p:cNvPr>
          <p:cNvCxnSpPr/>
          <p:nvPr/>
        </p:nvCxnSpPr>
        <p:spPr>
          <a:xfrm>
            <a:off x="487680" y="4484914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9F84E7-D490-4E5B-8857-EE8B131F4523}"/>
              </a:ext>
            </a:extLst>
          </p:cNvPr>
          <p:cNvCxnSpPr/>
          <p:nvPr/>
        </p:nvCxnSpPr>
        <p:spPr>
          <a:xfrm>
            <a:off x="2090634" y="4484913"/>
            <a:ext cx="0" cy="121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C2C8D-E80F-4D38-9DC5-A2C97EC33441}"/>
              </a:ext>
            </a:extLst>
          </p:cNvPr>
          <p:cNvSpPr/>
          <p:nvPr/>
        </p:nvSpPr>
        <p:spPr>
          <a:xfrm>
            <a:off x="621221" y="4462747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22899-1632-4F9A-8733-D80C07851B0B}"/>
              </a:ext>
            </a:extLst>
          </p:cNvPr>
          <p:cNvSpPr/>
          <p:nvPr/>
        </p:nvSpPr>
        <p:spPr>
          <a:xfrm>
            <a:off x="1023129" y="3367647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1F01FC-8FD4-4408-BF36-0C1A5050722D}"/>
              </a:ext>
            </a:extLst>
          </p:cNvPr>
          <p:cNvSpPr/>
          <p:nvPr/>
        </p:nvSpPr>
        <p:spPr>
          <a:xfrm>
            <a:off x="1337772" y="3367649"/>
            <a:ext cx="144087" cy="144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120DB-6B0F-4EF4-9FAB-0FB21987E8C0}"/>
              </a:ext>
            </a:extLst>
          </p:cNvPr>
          <p:cNvSpPr/>
          <p:nvPr/>
        </p:nvSpPr>
        <p:spPr>
          <a:xfrm>
            <a:off x="1791188" y="4462745"/>
            <a:ext cx="144087" cy="1440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659A6-7C5D-4AB4-B4BB-DB72DD38F69E}"/>
              </a:ext>
            </a:extLst>
          </p:cNvPr>
          <p:cNvSpPr txBox="1"/>
          <p:nvPr/>
        </p:nvSpPr>
        <p:spPr>
          <a:xfrm>
            <a:off x="2965836" y="36826"/>
            <a:ext cx="33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the initial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B6391-20E9-4922-A6CD-A88BFDB5CF88}"/>
              </a:ext>
            </a:extLst>
          </p:cNvPr>
          <p:cNvSpPr txBox="1"/>
          <p:nvPr/>
        </p:nvSpPr>
        <p:spPr>
          <a:xfrm>
            <a:off x="3223011" y="373892"/>
            <a:ext cx="53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the probability of the dosage is effective: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28658-CDF6-4698-8EE8-981F37625BA4}"/>
              </a:ext>
            </a:extLst>
          </p:cNvPr>
          <p:cNvSpPr/>
          <p:nvPr/>
        </p:nvSpPr>
        <p:spPr>
          <a:xfrm>
            <a:off x="8467725" y="434733"/>
            <a:ext cx="86677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66141-6FEB-45E8-8346-5BFAE8E63DB2}"/>
              </a:ext>
            </a:extLst>
          </p:cNvPr>
          <p:cNvCxnSpPr>
            <a:cxnSpLocks/>
          </p:cNvCxnSpPr>
          <p:nvPr/>
        </p:nvCxnSpPr>
        <p:spPr>
          <a:xfrm flipH="1" flipV="1">
            <a:off x="487680" y="3257550"/>
            <a:ext cx="1479" cy="13492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5884A-2F63-4966-AAC7-7302BCCFDDC9}"/>
              </a:ext>
            </a:extLst>
          </p:cNvPr>
          <p:cNvSpPr txBox="1"/>
          <p:nvPr/>
        </p:nvSpPr>
        <p:spPr>
          <a:xfrm>
            <a:off x="156042" y="4389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8C1C6-CAC8-4F60-A02D-3CBE9DB218D3}"/>
              </a:ext>
            </a:extLst>
          </p:cNvPr>
          <p:cNvSpPr txBox="1"/>
          <p:nvPr/>
        </p:nvSpPr>
        <p:spPr>
          <a:xfrm>
            <a:off x="156042" y="329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603A6-B5EC-4254-9FF0-44180040BB68}"/>
              </a:ext>
            </a:extLst>
          </p:cNvPr>
          <p:cNvSpPr txBox="1"/>
          <p:nvPr/>
        </p:nvSpPr>
        <p:spPr>
          <a:xfrm rot="16200000">
            <a:off x="-934397" y="3960504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Probability that the drug is effective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C81EF-9B34-446F-B405-C9EB992D5839}"/>
              </a:ext>
            </a:extLst>
          </p:cNvPr>
          <p:cNvSpPr txBox="1"/>
          <p:nvPr/>
        </p:nvSpPr>
        <p:spPr>
          <a:xfrm>
            <a:off x="783574" y="492536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Drug dosage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5DF3-AAB7-4D93-8AB4-AD3B6DEF1484}"/>
              </a:ext>
            </a:extLst>
          </p:cNvPr>
          <p:cNvCxnSpPr/>
          <p:nvPr/>
        </p:nvCxnSpPr>
        <p:spPr>
          <a:xfrm>
            <a:off x="457728" y="3932191"/>
            <a:ext cx="1797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45E02-321A-447C-B2F5-D5D533295257}"/>
              </a:ext>
            </a:extLst>
          </p:cNvPr>
          <p:cNvSpPr txBox="1"/>
          <p:nvPr/>
        </p:nvSpPr>
        <p:spPr>
          <a:xfrm>
            <a:off x="2255520" y="37475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0B10C-AE67-4F56-91C9-A0448D20A736}"/>
              </a:ext>
            </a:extLst>
          </p:cNvPr>
          <p:cNvSpPr txBox="1"/>
          <p:nvPr/>
        </p:nvSpPr>
        <p:spPr>
          <a:xfrm>
            <a:off x="2965835" y="1149882"/>
            <a:ext cx="77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 to the residuals (Similar method used for regression)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DB78B-A869-4035-97F2-D5B5AC2F1CD6}"/>
              </a:ext>
            </a:extLst>
          </p:cNvPr>
          <p:cNvCxnSpPr>
            <a:stCxn id="15" idx="4"/>
          </p:cNvCxnSpPr>
          <p:nvPr/>
        </p:nvCxnSpPr>
        <p:spPr>
          <a:xfrm flipH="1">
            <a:off x="1409700" y="3511736"/>
            <a:ext cx="116" cy="420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32163B-E2A9-4D11-8789-F2C2B9E633A1}"/>
              </a:ext>
            </a:extLst>
          </p:cNvPr>
          <p:cNvSpPr txBox="1"/>
          <p:nvPr/>
        </p:nvSpPr>
        <p:spPr>
          <a:xfrm>
            <a:off x="1649032" y="3578246"/>
            <a:ext cx="83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residuals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F593B5-5013-42B9-9ADE-88A22F8944D3}"/>
              </a:ext>
            </a:extLst>
          </p:cNvPr>
          <p:cNvSpPr/>
          <p:nvPr/>
        </p:nvSpPr>
        <p:spPr>
          <a:xfrm>
            <a:off x="1481859" y="3532081"/>
            <a:ext cx="143855" cy="400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6D0A8-C83A-43ED-A99F-26DDDE8A42EF}"/>
              </a:ext>
            </a:extLst>
          </p:cNvPr>
          <p:cNvSpPr/>
          <p:nvPr/>
        </p:nvSpPr>
        <p:spPr>
          <a:xfrm>
            <a:off x="3979121" y="1968786"/>
            <a:ext cx="1988336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-0.5, 0.5, 0.5, -0.5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03A8CE-55DF-4A10-9D8C-EB75DE4EC411}"/>
              </a:ext>
            </a:extLst>
          </p:cNvPr>
          <p:cNvSpPr txBox="1"/>
          <p:nvPr/>
        </p:nvSpPr>
        <p:spPr>
          <a:xfrm>
            <a:off x="3217762" y="1559334"/>
            <a:ext cx="524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 All the tree starts from a leaf, with all the residuals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687BE-64B4-4599-B634-867157A8ABA3}"/>
              </a:ext>
            </a:extLst>
          </p:cNvPr>
          <p:cNvSpPr txBox="1"/>
          <p:nvPr/>
        </p:nvSpPr>
        <p:spPr>
          <a:xfrm>
            <a:off x="2965835" y="740505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we get the residuals for all the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5CD237-14A5-4350-A465-73B0D5FD36B6}"/>
                  </a:ext>
                </a:extLst>
              </p:cNvPr>
              <p:cNvSpPr txBox="1"/>
              <p:nvPr/>
            </p:nvSpPr>
            <p:spPr>
              <a:xfrm>
                <a:off x="8467725" y="2233253"/>
                <a:ext cx="2389395" cy="43178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NZ" sz="1050" b="0" dirty="0">
                    <a:solidFill>
                      <a:schemeClr val="bg1"/>
                    </a:solidFill>
                  </a:rPr>
                  <a:t>Note that for regression: </a:t>
                </a:r>
                <a14:m>
                  <m:oMath xmlns:m="http://schemas.openxmlformats.org/officeDocument/2006/math"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𝑆𝑖𝑚𝑖𝑙𝑎𝑟𝑖𝑡𝑦</m:t>
                    </m:r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NZ" sz="10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NZ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NZ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𝑟𝑒𝑠𝑖𝑑𝑢𝑎𝑙𝑠</m:t>
                                </m:r>
                              </m:e>
                            </m:nary>
                            <m: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NZ" sz="105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𝑟𝑒𝑠𝑖𝑑𝑢𝑎𝑙𝑠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NZ" sz="10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5CD237-14A5-4350-A465-73B0D5FD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25" y="2233253"/>
                <a:ext cx="2389395" cy="431785"/>
              </a:xfrm>
              <a:prstGeom prst="rect">
                <a:avLst/>
              </a:prstGeom>
              <a:blipFill>
                <a:blip r:embed="rId2"/>
                <a:stretch>
                  <a:fillRect l="-3316" t="-9859" b="-338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66E687-5F01-446B-849E-4A9D6C9C7569}"/>
                  </a:ext>
                </a:extLst>
              </p:cNvPr>
              <p:cNvSpPr txBox="1"/>
              <p:nvPr/>
            </p:nvSpPr>
            <p:spPr>
              <a:xfrm>
                <a:off x="4728196" y="2859034"/>
                <a:ext cx="5128327" cy="470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𝑟𝑒𝑠𝑖𝑑𝑢𝑎𝑙𝑠</m:t>
                                  </m:r>
                                </m:e>
                              </m:nary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66E687-5F01-446B-849E-4A9D6C9C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96" y="2859034"/>
                <a:ext cx="5128327" cy="470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8E62F44-F693-4F2E-8300-0ECA4DEEDA6E}"/>
              </a:ext>
            </a:extLst>
          </p:cNvPr>
          <p:cNvSpPr txBox="1"/>
          <p:nvPr/>
        </p:nvSpPr>
        <p:spPr>
          <a:xfrm>
            <a:off x="3217761" y="2417439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 Calculate the Similarity score 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A85939-89E2-4CEC-9359-C0271A57B93C}"/>
                  </a:ext>
                </a:extLst>
              </p:cNvPr>
              <p:cNvSpPr txBox="1"/>
              <p:nvPr/>
            </p:nvSpPr>
            <p:spPr>
              <a:xfrm>
                <a:off x="3872364" y="3747525"/>
                <a:ext cx="5462136" cy="470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(−0.5+0.5+0.5 −0.5)</m:t>
                              </m:r>
                            </m:e>
                            <m:sup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×(1−</m:t>
                              </m:r>
                              <m:sSub>
                                <m:sSub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𝑝𝑟𝑒𝑣𝑖𝑜𝑢𝑠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A85939-89E2-4CEC-9359-C0271A57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64" y="3747525"/>
                <a:ext cx="5462136" cy="470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2C25085-64DA-4CE3-9524-D3E1A505303F}"/>
              </a:ext>
            </a:extLst>
          </p:cNvPr>
          <p:cNvSpPr txBox="1"/>
          <p:nvPr/>
        </p:nvSpPr>
        <p:spPr>
          <a:xfrm>
            <a:off x="3551059" y="3439690"/>
            <a:ext cx="217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this case we have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7CC4094-BD65-4AAA-B5D8-30ACECB12A64}"/>
              </a:ext>
            </a:extLst>
          </p:cNvPr>
          <p:cNvSpPr/>
          <p:nvPr/>
        </p:nvSpPr>
        <p:spPr>
          <a:xfrm rot="19729158">
            <a:off x="6088164" y="2211260"/>
            <a:ext cx="254526" cy="1539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49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5533</Words>
  <Application>Microsoft Office PowerPoint</Application>
  <PresentationFormat>Widescreen</PresentationFormat>
  <Paragraphs>1462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2022-06-04T07:01:21Z</dcterms:created>
  <dcterms:modified xsi:type="dcterms:W3CDTF">2022-06-04T07:02:01Z</dcterms:modified>
</cp:coreProperties>
</file>