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27" r:id="rId2"/>
    <p:sldId id="829" r:id="rId3"/>
    <p:sldId id="830" r:id="rId4"/>
    <p:sldId id="831" r:id="rId5"/>
    <p:sldId id="832" r:id="rId6"/>
    <p:sldId id="833" r:id="rId7"/>
    <p:sldId id="834" r:id="rId8"/>
    <p:sldId id="835" r:id="rId9"/>
    <p:sldId id="836" r:id="rId10"/>
    <p:sldId id="837" r:id="rId11"/>
    <p:sldId id="838" r:id="rId12"/>
    <p:sldId id="839" r:id="rId13"/>
    <p:sldId id="840" r:id="rId14"/>
    <p:sldId id="841" r:id="rId15"/>
    <p:sldId id="842" r:id="rId16"/>
    <p:sldId id="843" r:id="rId17"/>
    <p:sldId id="844" r:id="rId18"/>
    <p:sldId id="845" r:id="rId19"/>
    <p:sldId id="846" r:id="rId20"/>
    <p:sldId id="847" r:id="rId21"/>
    <p:sldId id="848" r:id="rId22"/>
    <p:sldId id="852" r:id="rId23"/>
    <p:sldId id="853" r:id="rId24"/>
    <p:sldId id="854" r:id="rId25"/>
    <p:sldId id="855" r:id="rId26"/>
    <p:sldId id="856" r:id="rId27"/>
    <p:sldId id="857" r:id="rId28"/>
    <p:sldId id="858" r:id="rId29"/>
    <p:sldId id="859" r:id="rId30"/>
    <p:sldId id="860" r:id="rId31"/>
    <p:sldId id="861" r:id="rId32"/>
    <p:sldId id="862" r:id="rId33"/>
    <p:sldId id="863" r:id="rId34"/>
    <p:sldId id="864" r:id="rId35"/>
    <p:sldId id="865" r:id="rId36"/>
    <p:sldId id="866" r:id="rId37"/>
    <p:sldId id="867" r:id="rId38"/>
    <p:sldId id="868" r:id="rId39"/>
    <p:sldId id="869" r:id="rId40"/>
    <p:sldId id="870" r:id="rId41"/>
    <p:sldId id="871" r:id="rId42"/>
    <p:sldId id="872" r:id="rId43"/>
    <p:sldId id="873" r:id="rId44"/>
    <p:sldId id="874" r:id="rId45"/>
    <p:sldId id="875" r:id="rId46"/>
    <p:sldId id="876" r:id="rId47"/>
    <p:sldId id="877" r:id="rId48"/>
    <p:sldId id="878" r:id="rId49"/>
    <p:sldId id="879" r:id="rId50"/>
    <p:sldId id="880" r:id="rId51"/>
    <p:sldId id="881" r:id="rId52"/>
    <p:sldId id="882" r:id="rId53"/>
    <p:sldId id="884" r:id="rId54"/>
    <p:sldId id="883" r:id="rId55"/>
    <p:sldId id="885" r:id="rId56"/>
    <p:sldId id="888" r:id="rId57"/>
    <p:sldId id="886" r:id="rId58"/>
    <p:sldId id="889" r:id="rId59"/>
    <p:sldId id="890" r:id="rId60"/>
    <p:sldId id="891" r:id="rId61"/>
    <p:sldId id="892" r:id="rId62"/>
    <p:sldId id="893" r:id="rId63"/>
    <p:sldId id="894" r:id="rId64"/>
    <p:sldId id="895" r:id="rId65"/>
    <p:sldId id="896" r:id="rId66"/>
    <p:sldId id="897" r:id="rId67"/>
    <p:sldId id="898" r:id="rId68"/>
    <p:sldId id="899" r:id="rId69"/>
    <p:sldId id="900" r:id="rId70"/>
    <p:sldId id="901" r:id="rId71"/>
    <p:sldId id="902" r:id="rId72"/>
    <p:sldId id="903" r:id="rId73"/>
    <p:sldId id="904" r:id="rId74"/>
    <p:sldId id="905" r:id="rId75"/>
    <p:sldId id="906" r:id="rId76"/>
    <p:sldId id="907" r:id="rId77"/>
    <p:sldId id="908" r:id="rId78"/>
    <p:sldId id="910" r:id="rId79"/>
    <p:sldId id="909" r:id="rId80"/>
    <p:sldId id="911" r:id="rId81"/>
    <p:sldId id="912" r:id="rId82"/>
    <p:sldId id="913" r:id="rId8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65218-272B-43F9-9EC3-D50B585965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45DCC6-5603-495E-8EB1-D8E9E44DC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C2B7B-2C91-48E1-B11E-4BCCEB263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9EF1C-D88E-4651-894D-F3728C15C0E4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32428-17D4-4A85-BFF3-AD1F6895F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8D44F-15CE-41F4-A775-8D21FAFAB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78B6E-179B-4C4C-A7E4-EFEA6764719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04415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C8502-8295-4B31-A6CF-71F3BD98E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1EE113-8C29-4ADE-A9B6-F278B026BC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26B98-A705-4CB1-ADDB-CB431D1F8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9EF1C-D88E-4651-894D-F3728C15C0E4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A47A5-BE70-4DD2-916B-C2D03F585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24193-763B-4F0C-9027-94C9E0069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78B6E-179B-4C4C-A7E4-EFEA6764719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21968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E26745-6151-4433-B806-DDA3BF80B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8BD88F-2017-4DD6-9BF4-BBC4CF30AE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28F81-F858-4A33-980C-FEA9C003E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9EF1C-D88E-4651-894D-F3728C15C0E4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F18FF-A8D2-4B6B-A732-4FF7C5C3B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D6F75-20DF-466E-BB0B-F75B9E4A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78B6E-179B-4C4C-A7E4-EFEA6764719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96338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anded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76C870D-8AC8-4852-B18C-518C017153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30C7BCD0-9F17-45E7-AB57-2EE6EDBC766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63325" y="6187129"/>
            <a:ext cx="479426" cy="26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71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D3632-7258-4A34-8B01-20ADE2D8D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5C6F8-BAC1-4729-BD98-AB05094A4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B2779-EDE3-45ED-8095-C091249C0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9EF1C-D88E-4651-894D-F3728C15C0E4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18065-6614-4546-B6AD-8DE518EC4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AB749-F390-4182-8E96-383B63EF5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78B6E-179B-4C4C-A7E4-EFEA6764719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26014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83817-7494-462B-9B1C-F6B0BB1E2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E06173-B8CC-41F4-9926-CEAD045AA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B5951-48DC-4F72-BAED-8B14C75E1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9EF1C-D88E-4651-894D-F3728C15C0E4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5E7FE-2ED5-4939-B4D6-4EB3119F3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284BB-786E-4F46-B3FA-948CA3F38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78B6E-179B-4C4C-A7E4-EFEA6764719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35876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9D008-301A-412A-B959-6712D4A3D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2794E-2F19-4D98-9AB8-90E2EC34CB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63DCB3-C48F-4CCD-B94B-FE1CB5DBB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9F2A2-4773-4D58-A382-AE9D838E2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9EF1C-D88E-4651-894D-F3728C15C0E4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6E7E7-3628-46BF-BE4F-95AAE0847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1F096-A2CE-45BC-B927-54829E053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78B6E-179B-4C4C-A7E4-EFEA6764719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82930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9A858-3901-41E1-8DA3-D1B2377C9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DB5FA-CA1C-4653-B12E-07B0EE2C1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43F004-4B4C-42BE-BD6D-A83E1BABF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3DA539-EA08-403D-97FB-75454010EC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2E4637-9ADC-473D-B917-8C9692B228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28F6CA-1863-4E4C-9716-559D75135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9EF1C-D88E-4651-894D-F3728C15C0E4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8E362D-55E4-4332-B93E-E33D212D9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0826EE-F0A8-4CA6-BE44-3ACD5859E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78B6E-179B-4C4C-A7E4-EFEA6764719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40708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A2444-1438-4EE7-980B-00C0AC371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0644A9-5AF3-4B12-A6B5-0330F7A36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9EF1C-D88E-4651-894D-F3728C15C0E4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1F069A-220C-41B0-8C26-ECCB4C577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C27594-1F19-46D6-9D44-DA931C563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78B6E-179B-4C4C-A7E4-EFEA6764719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87472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79BBA5-8B98-4100-9705-35AB074D5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9EF1C-D88E-4651-894D-F3728C15C0E4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D8532B-884F-46F8-8488-11C50E54C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A787C4-DD6E-446B-9A47-CA0EAB273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78B6E-179B-4C4C-A7E4-EFEA6764719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75984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0C615-EC99-4694-A4B3-4975F4D88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D1538-92CA-4E6F-80C4-953B783B6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E705D8-C990-4EAB-AE64-4077B71D6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A25DC-C366-4F66-A1F4-FC140805D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9EF1C-D88E-4651-894D-F3728C15C0E4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DA0B34-0ED5-4C88-A15C-993237BD4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8D802A-B1D4-46B2-AF7D-CF16C285E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78B6E-179B-4C4C-A7E4-EFEA6764719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5335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5363D-8A45-4990-8EB2-4E5A3B5B5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9879A3-10F3-4192-B504-4AB70A4763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EC85F-8898-4D48-92AC-43775342D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1E1083-9359-4F2D-A6DA-C97EDE51D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9EF1C-D88E-4651-894D-F3728C15C0E4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1A51A3-9F6D-469D-BFF4-CDD00FA06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503A7E-B6DA-44DD-88F3-81A5A8C34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78B6E-179B-4C4C-A7E4-EFEA6764719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02720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6C660E-AB72-4D43-9636-02327F474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88CF5-992D-4542-83D4-98FFD2A76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561C8-6484-48AF-80CD-9D638513E0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9EF1C-D88E-4651-894D-F3728C15C0E4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F84BA-0390-4BC9-A14F-576B8617B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146DE-CA01-4088-8A6B-4AE07012D0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78B6E-179B-4C4C-A7E4-EFEA6764719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38498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2.png"/><Relationship Id="rId2" Type="http://schemas.openxmlformats.org/officeDocument/2006/relationships/image" Target="../media/image3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50.png"/><Relationship Id="rId2" Type="http://schemas.openxmlformats.org/officeDocument/2006/relationships/image" Target="../media/image3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6.png"/><Relationship Id="rId2" Type="http://schemas.openxmlformats.org/officeDocument/2006/relationships/image" Target="../media/image32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7.png"/><Relationship Id="rId2" Type="http://schemas.openxmlformats.org/officeDocument/2006/relationships/image" Target="../media/image3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7.png"/><Relationship Id="rId2" Type="http://schemas.openxmlformats.org/officeDocument/2006/relationships/image" Target="../media/image3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7.png"/><Relationship Id="rId2" Type="http://schemas.openxmlformats.org/officeDocument/2006/relationships/image" Target="../media/image3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7.png"/><Relationship Id="rId2" Type="http://schemas.openxmlformats.org/officeDocument/2006/relationships/image" Target="../media/image3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9.png"/><Relationship Id="rId4" Type="http://schemas.openxmlformats.org/officeDocument/2006/relationships/image" Target="../media/image32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7.png"/><Relationship Id="rId2" Type="http://schemas.openxmlformats.org/officeDocument/2006/relationships/image" Target="../media/image3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9.png"/><Relationship Id="rId4" Type="http://schemas.openxmlformats.org/officeDocument/2006/relationships/image" Target="../media/image32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7.png"/><Relationship Id="rId2" Type="http://schemas.openxmlformats.org/officeDocument/2006/relationships/image" Target="../media/image3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329.png"/><Relationship Id="rId4" Type="http://schemas.openxmlformats.org/officeDocument/2006/relationships/image" Target="../media/image32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8.png"/><Relationship Id="rId2" Type="http://schemas.openxmlformats.org/officeDocument/2006/relationships/image" Target="../media/image3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1.png"/><Relationship Id="rId4" Type="http://schemas.openxmlformats.org/officeDocument/2006/relationships/image" Target="../media/image32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4.png"/><Relationship Id="rId2" Type="http://schemas.openxmlformats.org/officeDocument/2006/relationships/image" Target="../media/image33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6.png"/><Relationship Id="rId2" Type="http://schemas.openxmlformats.org/officeDocument/2006/relationships/image" Target="../media/image3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7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8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9.png"/><Relationship Id="rId2" Type="http://schemas.openxmlformats.org/officeDocument/2006/relationships/image" Target="../media/image338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3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3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3.png"/><Relationship Id="rId2" Type="http://schemas.openxmlformats.org/officeDocument/2006/relationships/image" Target="../media/image342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3.png"/><Relationship Id="rId2" Type="http://schemas.openxmlformats.org/officeDocument/2006/relationships/image" Target="../media/image342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3.png"/><Relationship Id="rId2" Type="http://schemas.openxmlformats.org/officeDocument/2006/relationships/image" Target="../media/image3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4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4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7.png"/><Relationship Id="rId4" Type="http://schemas.openxmlformats.org/officeDocument/2006/relationships/image" Target="../media/image34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4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7.png"/><Relationship Id="rId4" Type="http://schemas.openxmlformats.org/officeDocument/2006/relationships/image" Target="../media/image346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9.png"/><Relationship Id="rId5" Type="http://schemas.openxmlformats.org/officeDocument/2006/relationships/image" Target="../media/image347.png"/><Relationship Id="rId4" Type="http://schemas.openxmlformats.org/officeDocument/2006/relationships/image" Target="../media/image346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0.png"/><Relationship Id="rId5" Type="http://schemas.openxmlformats.org/officeDocument/2006/relationships/image" Target="../media/image347.png"/><Relationship Id="rId4" Type="http://schemas.openxmlformats.org/officeDocument/2006/relationships/image" Target="../media/image346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2.png"/><Relationship Id="rId4" Type="http://schemas.openxmlformats.org/officeDocument/2006/relationships/image" Target="../media/image35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3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5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6.png"/><Relationship Id="rId4" Type="http://schemas.openxmlformats.org/officeDocument/2006/relationships/image" Target="../media/image355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4.png"/><Relationship Id="rId7" Type="http://schemas.openxmlformats.org/officeDocument/2006/relationships/image" Target="../media/image36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9.png"/><Relationship Id="rId5" Type="http://schemas.openxmlformats.org/officeDocument/2006/relationships/image" Target="../media/image358.png"/><Relationship Id="rId4" Type="http://schemas.openxmlformats.org/officeDocument/2006/relationships/image" Target="../media/image357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3.png"/><Relationship Id="rId4" Type="http://schemas.openxmlformats.org/officeDocument/2006/relationships/image" Target="../media/image362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363.png"/><Relationship Id="rId4" Type="http://schemas.openxmlformats.org/officeDocument/2006/relationships/image" Target="../media/image362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363.png"/><Relationship Id="rId4" Type="http://schemas.openxmlformats.org/officeDocument/2006/relationships/image" Target="../media/image362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363.png"/><Relationship Id="rId4" Type="http://schemas.openxmlformats.org/officeDocument/2006/relationships/image" Target="../media/image362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363.png"/><Relationship Id="rId4" Type="http://schemas.openxmlformats.org/officeDocument/2006/relationships/image" Target="../media/image362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3.png"/><Relationship Id="rId4" Type="http://schemas.openxmlformats.org/officeDocument/2006/relationships/image" Target="../media/image36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3.png"/><Relationship Id="rId4" Type="http://schemas.openxmlformats.org/officeDocument/2006/relationships/image" Target="../media/image362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5F3A30-6E29-C64D-A3F7-FB588A914BE4}"/>
              </a:ext>
            </a:extLst>
          </p:cNvPr>
          <p:cNvSpPr txBox="1"/>
          <p:nvPr/>
        </p:nvSpPr>
        <p:spPr>
          <a:xfrm>
            <a:off x="580446" y="2782669"/>
            <a:ext cx="1812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solidFill>
                  <a:schemeClr val="bg1"/>
                </a:solidFill>
              </a:rPr>
              <a:t>XGBoost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4DE958-6B31-4BC4-BBFA-E5068E5E52E1}"/>
              </a:ext>
            </a:extLst>
          </p:cNvPr>
          <p:cNvSpPr txBox="1"/>
          <p:nvPr/>
        </p:nvSpPr>
        <p:spPr>
          <a:xfrm>
            <a:off x="1224792" y="3429000"/>
            <a:ext cx="17960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b="1" dirty="0">
                <a:solidFill>
                  <a:schemeClr val="bg1"/>
                </a:solidFill>
              </a:rPr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4030505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463047D-FBE9-4E14-BC75-19D38C7890F7}"/>
              </a:ext>
            </a:extLst>
          </p:cNvPr>
          <p:cNvGraphicFramePr>
            <a:graphicFrameLocks noGrp="1"/>
          </p:cNvGraphicFramePr>
          <p:nvPr/>
        </p:nvGraphicFramePr>
        <p:xfrm>
          <a:off x="548886" y="474340"/>
          <a:ext cx="2495396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442">
                  <a:extLst>
                    <a:ext uri="{9D8B030D-6E8A-4147-A177-3AD203B41FA5}">
                      <a16:colId xmlns:a16="http://schemas.microsoft.com/office/drawing/2014/main" val="3944312363"/>
                    </a:ext>
                  </a:extLst>
                </a:gridCol>
                <a:gridCol w="1565954">
                  <a:extLst>
                    <a:ext uri="{9D8B030D-6E8A-4147-A177-3AD203B41FA5}">
                      <a16:colId xmlns:a16="http://schemas.microsoft.com/office/drawing/2014/main" val="530565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Drug </a:t>
                      </a:r>
                    </a:p>
                    <a:p>
                      <a:r>
                        <a:rPr lang="en-NZ" dirty="0"/>
                        <a:t>dosage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Drug effectiveness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933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38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013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551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38907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96FB9E6-D57D-4CA6-AA13-01BB08B7DFDD}"/>
              </a:ext>
            </a:extLst>
          </p:cNvPr>
          <p:cNvSpPr txBox="1"/>
          <p:nvPr/>
        </p:nvSpPr>
        <p:spPr>
          <a:xfrm>
            <a:off x="446049" y="2782669"/>
            <a:ext cx="207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assume that dataset to be used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E75C17-E57B-4AD8-A50B-6EF60763FEB1}"/>
              </a:ext>
            </a:extLst>
          </p:cNvPr>
          <p:cNvCxnSpPr/>
          <p:nvPr/>
        </p:nvCxnSpPr>
        <p:spPr>
          <a:xfrm flipV="1">
            <a:off x="804125" y="4136567"/>
            <a:ext cx="0" cy="19514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452BFC-42A0-45F6-A583-E1BF6C34D611}"/>
              </a:ext>
            </a:extLst>
          </p:cNvPr>
          <p:cNvCxnSpPr>
            <a:cxnSpLocks/>
          </p:cNvCxnSpPr>
          <p:nvPr/>
        </p:nvCxnSpPr>
        <p:spPr>
          <a:xfrm>
            <a:off x="804125" y="6088031"/>
            <a:ext cx="234547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23A441B-9117-4172-A9BC-213D02735BDF}"/>
              </a:ext>
            </a:extLst>
          </p:cNvPr>
          <p:cNvSpPr txBox="1"/>
          <p:nvPr/>
        </p:nvSpPr>
        <p:spPr>
          <a:xfrm>
            <a:off x="653284" y="60880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158E30-76D0-46F5-94AA-936A1FD01374}"/>
              </a:ext>
            </a:extLst>
          </p:cNvPr>
          <p:cNvSpPr txBox="1"/>
          <p:nvPr/>
        </p:nvSpPr>
        <p:spPr>
          <a:xfrm>
            <a:off x="1675176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ACF9CD-61B8-4FF1-B401-1519489AF176}"/>
              </a:ext>
            </a:extLst>
          </p:cNvPr>
          <p:cNvSpPr txBox="1"/>
          <p:nvPr/>
        </p:nvSpPr>
        <p:spPr>
          <a:xfrm>
            <a:off x="2699298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588DDE-8DF1-4940-BAFB-F46D756CF421}"/>
              </a:ext>
            </a:extLst>
          </p:cNvPr>
          <p:cNvSpPr txBox="1"/>
          <p:nvPr/>
        </p:nvSpPr>
        <p:spPr>
          <a:xfrm>
            <a:off x="477503" y="4887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7D0BC9-73AB-4ACE-8CFD-F1D47452C114}"/>
              </a:ext>
            </a:extLst>
          </p:cNvPr>
          <p:cNvSpPr txBox="1"/>
          <p:nvPr/>
        </p:nvSpPr>
        <p:spPr>
          <a:xfrm>
            <a:off x="477503" y="44837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F10700-3D31-4F9F-B772-97AD5C30812B}"/>
              </a:ext>
            </a:extLst>
          </p:cNvPr>
          <p:cNvSpPr txBox="1"/>
          <p:nvPr/>
        </p:nvSpPr>
        <p:spPr>
          <a:xfrm>
            <a:off x="360485" y="41143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3C6421-4ACF-4B93-ADE7-6F980A776AB3}"/>
              </a:ext>
            </a:extLst>
          </p:cNvPr>
          <p:cNvSpPr txBox="1"/>
          <p:nvPr/>
        </p:nvSpPr>
        <p:spPr>
          <a:xfrm>
            <a:off x="406971" y="528246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072E13-065A-4F19-803C-19B7D6B49AE4}"/>
              </a:ext>
            </a:extLst>
          </p:cNvPr>
          <p:cNvSpPr txBox="1"/>
          <p:nvPr/>
        </p:nvSpPr>
        <p:spPr>
          <a:xfrm>
            <a:off x="325219" y="564621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-10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B22640F-F74D-4AD0-9270-CC7CAC5A689A}"/>
              </a:ext>
            </a:extLst>
          </p:cNvPr>
          <p:cNvSpPr/>
          <p:nvPr/>
        </p:nvSpPr>
        <p:spPr>
          <a:xfrm>
            <a:off x="1104326" y="5736365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525DB76-D683-42A2-83BB-429BCD3BBCEA}"/>
              </a:ext>
            </a:extLst>
          </p:cNvPr>
          <p:cNvSpPr/>
          <p:nvPr/>
        </p:nvSpPr>
        <p:spPr>
          <a:xfrm>
            <a:off x="1657194" y="439364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F042B49-F0CF-4289-96EC-23E56DA843AF}"/>
              </a:ext>
            </a:extLst>
          </p:cNvPr>
          <p:cNvSpPr/>
          <p:nvPr/>
        </p:nvSpPr>
        <p:spPr>
          <a:xfrm>
            <a:off x="1822603" y="4176474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0AFB22C-4602-4A61-936E-1A66F4E768FA}"/>
              </a:ext>
            </a:extLst>
          </p:cNvPr>
          <p:cNvSpPr/>
          <p:nvPr/>
        </p:nvSpPr>
        <p:spPr>
          <a:xfrm>
            <a:off x="2321228" y="534055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9806D73-26E2-488A-A30F-BEF6AFE4C1CE}"/>
              </a:ext>
            </a:extLst>
          </p:cNvPr>
          <p:cNvSpPr/>
          <p:nvPr/>
        </p:nvSpPr>
        <p:spPr>
          <a:xfrm>
            <a:off x="1599931" y="3504045"/>
            <a:ext cx="323386" cy="30153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DB1F79-B7BE-4C77-9486-8C7160E36DDC}"/>
              </a:ext>
            </a:extLst>
          </p:cNvPr>
          <p:cNvSpPr txBox="1"/>
          <p:nvPr/>
        </p:nvSpPr>
        <p:spPr>
          <a:xfrm>
            <a:off x="2093880" y="3470147"/>
            <a:ext cx="159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plot it out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5A12DE-4FE0-4FB0-8D9E-0A61B27B9CA6}"/>
              </a:ext>
            </a:extLst>
          </p:cNvPr>
          <p:cNvSpPr txBox="1"/>
          <p:nvPr/>
        </p:nvSpPr>
        <p:spPr>
          <a:xfrm>
            <a:off x="1297989" y="6375968"/>
            <a:ext cx="135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dosage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0808E6-8C3F-4419-B34F-027DA7B175C5}"/>
              </a:ext>
            </a:extLst>
          </p:cNvPr>
          <p:cNvSpPr txBox="1"/>
          <p:nvPr/>
        </p:nvSpPr>
        <p:spPr>
          <a:xfrm rot="16200000">
            <a:off x="-747581" y="5043735"/>
            <a:ext cx="1914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effectiveness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477E6D-D556-4E16-970B-86380744A78A}"/>
              </a:ext>
            </a:extLst>
          </p:cNvPr>
          <p:cNvCxnSpPr>
            <a:cxnSpLocks/>
          </p:cNvCxnSpPr>
          <p:nvPr/>
        </p:nvCxnSpPr>
        <p:spPr>
          <a:xfrm>
            <a:off x="779189" y="5072145"/>
            <a:ext cx="2338813" cy="896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89CCDB0-85B2-466E-9AE2-F5356E69B250}"/>
              </a:ext>
            </a:extLst>
          </p:cNvPr>
          <p:cNvSpPr txBox="1"/>
          <p:nvPr/>
        </p:nvSpPr>
        <p:spPr>
          <a:xfrm>
            <a:off x="4912606" y="105008"/>
            <a:ext cx="326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make an initial prediction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187C4-805E-42C7-941A-ECE47723D6BC}"/>
              </a:ext>
            </a:extLst>
          </p:cNvPr>
          <p:cNvSpPr txBox="1"/>
          <p:nvPr/>
        </p:nvSpPr>
        <p:spPr>
          <a:xfrm>
            <a:off x="5561556" y="688932"/>
            <a:ext cx="80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Z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F221E9-25F8-49DF-B264-654EFE26B90D}"/>
              </a:ext>
            </a:extLst>
          </p:cNvPr>
          <p:cNvSpPr/>
          <p:nvPr/>
        </p:nvSpPr>
        <p:spPr>
          <a:xfrm>
            <a:off x="5695167" y="581821"/>
            <a:ext cx="801666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0.5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2E5143-FAAA-49F8-8C28-88B72D44A150}"/>
              </a:ext>
            </a:extLst>
          </p:cNvPr>
          <p:cNvSpPr txBox="1"/>
          <p:nvPr/>
        </p:nvSpPr>
        <p:spPr>
          <a:xfrm>
            <a:off x="7146270" y="504877"/>
            <a:ext cx="48761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Let’s assume that the “initial guess” of “predicted drug effectiveness” is 0.5 (so for whatever testing data, the prediction is always 0.5)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67F5A1FD-F620-4DB4-9265-7A8C3A9BFDDD}"/>
              </a:ext>
            </a:extLst>
          </p:cNvPr>
          <p:cNvSpPr/>
          <p:nvPr/>
        </p:nvSpPr>
        <p:spPr>
          <a:xfrm rot="10800000">
            <a:off x="6749747" y="635059"/>
            <a:ext cx="246491" cy="238539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6461B18-BC81-4EB5-BE9E-2BFCA5CEA44D}"/>
              </a:ext>
            </a:extLst>
          </p:cNvPr>
          <p:cNvCxnSpPr/>
          <p:nvPr/>
        </p:nvCxnSpPr>
        <p:spPr>
          <a:xfrm>
            <a:off x="747593" y="4943138"/>
            <a:ext cx="2370409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B408E55-3A76-4D03-ABE6-89429889E7C9}"/>
              </a:ext>
            </a:extLst>
          </p:cNvPr>
          <p:cNvSpPr txBox="1"/>
          <p:nvPr/>
        </p:nvSpPr>
        <p:spPr>
          <a:xfrm>
            <a:off x="4912606" y="1231462"/>
            <a:ext cx="2772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Obtain the residuals</a:t>
            </a:r>
          </a:p>
        </p:txBody>
      </p:sp>
    </p:spTree>
    <p:extLst>
      <p:ext uri="{BB962C8B-B14F-4D97-AF65-F5344CB8AC3E}">
        <p14:creationId xmlns:p14="http://schemas.microsoft.com/office/powerpoint/2010/main" val="2267556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463047D-FBE9-4E14-BC75-19D38C7890F7}"/>
              </a:ext>
            </a:extLst>
          </p:cNvPr>
          <p:cNvGraphicFramePr>
            <a:graphicFrameLocks noGrp="1"/>
          </p:cNvGraphicFramePr>
          <p:nvPr/>
        </p:nvGraphicFramePr>
        <p:xfrm>
          <a:off x="548886" y="474340"/>
          <a:ext cx="2495396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442">
                  <a:extLst>
                    <a:ext uri="{9D8B030D-6E8A-4147-A177-3AD203B41FA5}">
                      <a16:colId xmlns:a16="http://schemas.microsoft.com/office/drawing/2014/main" val="3944312363"/>
                    </a:ext>
                  </a:extLst>
                </a:gridCol>
                <a:gridCol w="1565954">
                  <a:extLst>
                    <a:ext uri="{9D8B030D-6E8A-4147-A177-3AD203B41FA5}">
                      <a16:colId xmlns:a16="http://schemas.microsoft.com/office/drawing/2014/main" val="530565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Drug </a:t>
                      </a:r>
                    </a:p>
                    <a:p>
                      <a:r>
                        <a:rPr lang="en-NZ" dirty="0"/>
                        <a:t>dosage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Drug effectiveness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933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38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013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551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38907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96FB9E6-D57D-4CA6-AA13-01BB08B7DFDD}"/>
              </a:ext>
            </a:extLst>
          </p:cNvPr>
          <p:cNvSpPr txBox="1"/>
          <p:nvPr/>
        </p:nvSpPr>
        <p:spPr>
          <a:xfrm>
            <a:off x="446049" y="2782669"/>
            <a:ext cx="207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assume that dataset to be used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E75C17-E57B-4AD8-A50B-6EF60763FEB1}"/>
              </a:ext>
            </a:extLst>
          </p:cNvPr>
          <p:cNvCxnSpPr/>
          <p:nvPr/>
        </p:nvCxnSpPr>
        <p:spPr>
          <a:xfrm flipV="1">
            <a:off x="804125" y="4136567"/>
            <a:ext cx="0" cy="19514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452BFC-42A0-45F6-A583-E1BF6C34D611}"/>
              </a:ext>
            </a:extLst>
          </p:cNvPr>
          <p:cNvCxnSpPr>
            <a:cxnSpLocks/>
          </p:cNvCxnSpPr>
          <p:nvPr/>
        </p:nvCxnSpPr>
        <p:spPr>
          <a:xfrm>
            <a:off x="804125" y="6088031"/>
            <a:ext cx="234547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23A441B-9117-4172-A9BC-213D02735BDF}"/>
              </a:ext>
            </a:extLst>
          </p:cNvPr>
          <p:cNvSpPr txBox="1"/>
          <p:nvPr/>
        </p:nvSpPr>
        <p:spPr>
          <a:xfrm>
            <a:off x="653284" y="60880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158E30-76D0-46F5-94AA-936A1FD01374}"/>
              </a:ext>
            </a:extLst>
          </p:cNvPr>
          <p:cNvSpPr txBox="1"/>
          <p:nvPr/>
        </p:nvSpPr>
        <p:spPr>
          <a:xfrm>
            <a:off x="1675176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ACF9CD-61B8-4FF1-B401-1519489AF176}"/>
              </a:ext>
            </a:extLst>
          </p:cNvPr>
          <p:cNvSpPr txBox="1"/>
          <p:nvPr/>
        </p:nvSpPr>
        <p:spPr>
          <a:xfrm>
            <a:off x="2699298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588DDE-8DF1-4940-BAFB-F46D756CF421}"/>
              </a:ext>
            </a:extLst>
          </p:cNvPr>
          <p:cNvSpPr txBox="1"/>
          <p:nvPr/>
        </p:nvSpPr>
        <p:spPr>
          <a:xfrm>
            <a:off x="477503" y="4887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7D0BC9-73AB-4ACE-8CFD-F1D47452C114}"/>
              </a:ext>
            </a:extLst>
          </p:cNvPr>
          <p:cNvSpPr txBox="1"/>
          <p:nvPr/>
        </p:nvSpPr>
        <p:spPr>
          <a:xfrm>
            <a:off x="477503" y="44837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F10700-3D31-4F9F-B772-97AD5C30812B}"/>
              </a:ext>
            </a:extLst>
          </p:cNvPr>
          <p:cNvSpPr txBox="1"/>
          <p:nvPr/>
        </p:nvSpPr>
        <p:spPr>
          <a:xfrm>
            <a:off x="360485" y="41143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3C6421-4ACF-4B93-ADE7-6F980A776AB3}"/>
              </a:ext>
            </a:extLst>
          </p:cNvPr>
          <p:cNvSpPr txBox="1"/>
          <p:nvPr/>
        </p:nvSpPr>
        <p:spPr>
          <a:xfrm>
            <a:off x="406971" y="528246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072E13-065A-4F19-803C-19B7D6B49AE4}"/>
              </a:ext>
            </a:extLst>
          </p:cNvPr>
          <p:cNvSpPr txBox="1"/>
          <p:nvPr/>
        </p:nvSpPr>
        <p:spPr>
          <a:xfrm>
            <a:off x="325219" y="564621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-10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B22640F-F74D-4AD0-9270-CC7CAC5A689A}"/>
              </a:ext>
            </a:extLst>
          </p:cNvPr>
          <p:cNvSpPr/>
          <p:nvPr/>
        </p:nvSpPr>
        <p:spPr>
          <a:xfrm>
            <a:off x="1104326" y="5736365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525DB76-D683-42A2-83BB-429BCD3BBCEA}"/>
              </a:ext>
            </a:extLst>
          </p:cNvPr>
          <p:cNvSpPr/>
          <p:nvPr/>
        </p:nvSpPr>
        <p:spPr>
          <a:xfrm>
            <a:off x="1657194" y="439364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F042B49-F0CF-4289-96EC-23E56DA843AF}"/>
              </a:ext>
            </a:extLst>
          </p:cNvPr>
          <p:cNvSpPr/>
          <p:nvPr/>
        </p:nvSpPr>
        <p:spPr>
          <a:xfrm>
            <a:off x="1822603" y="4176474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0AFB22C-4602-4A61-936E-1A66F4E768FA}"/>
              </a:ext>
            </a:extLst>
          </p:cNvPr>
          <p:cNvSpPr/>
          <p:nvPr/>
        </p:nvSpPr>
        <p:spPr>
          <a:xfrm>
            <a:off x="2321228" y="534055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9806D73-26E2-488A-A30F-BEF6AFE4C1CE}"/>
              </a:ext>
            </a:extLst>
          </p:cNvPr>
          <p:cNvSpPr/>
          <p:nvPr/>
        </p:nvSpPr>
        <p:spPr>
          <a:xfrm>
            <a:off x="1599931" y="3504045"/>
            <a:ext cx="323386" cy="30153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DB1F79-B7BE-4C77-9486-8C7160E36DDC}"/>
              </a:ext>
            </a:extLst>
          </p:cNvPr>
          <p:cNvSpPr txBox="1"/>
          <p:nvPr/>
        </p:nvSpPr>
        <p:spPr>
          <a:xfrm>
            <a:off x="2093880" y="3470147"/>
            <a:ext cx="159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plot it out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5A12DE-4FE0-4FB0-8D9E-0A61B27B9CA6}"/>
              </a:ext>
            </a:extLst>
          </p:cNvPr>
          <p:cNvSpPr txBox="1"/>
          <p:nvPr/>
        </p:nvSpPr>
        <p:spPr>
          <a:xfrm>
            <a:off x="1297989" y="6375968"/>
            <a:ext cx="135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dosage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0808E6-8C3F-4419-B34F-027DA7B175C5}"/>
              </a:ext>
            </a:extLst>
          </p:cNvPr>
          <p:cNvSpPr txBox="1"/>
          <p:nvPr/>
        </p:nvSpPr>
        <p:spPr>
          <a:xfrm rot="16200000">
            <a:off x="-747581" y="5043735"/>
            <a:ext cx="1914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effectiveness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477E6D-D556-4E16-970B-86380744A78A}"/>
              </a:ext>
            </a:extLst>
          </p:cNvPr>
          <p:cNvCxnSpPr>
            <a:cxnSpLocks/>
          </p:cNvCxnSpPr>
          <p:nvPr/>
        </p:nvCxnSpPr>
        <p:spPr>
          <a:xfrm>
            <a:off x="779189" y="5072145"/>
            <a:ext cx="2338813" cy="896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89CCDB0-85B2-466E-9AE2-F5356E69B250}"/>
              </a:ext>
            </a:extLst>
          </p:cNvPr>
          <p:cNvSpPr txBox="1"/>
          <p:nvPr/>
        </p:nvSpPr>
        <p:spPr>
          <a:xfrm>
            <a:off x="4912606" y="105008"/>
            <a:ext cx="326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make an initial prediction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187C4-805E-42C7-941A-ECE47723D6BC}"/>
              </a:ext>
            </a:extLst>
          </p:cNvPr>
          <p:cNvSpPr txBox="1"/>
          <p:nvPr/>
        </p:nvSpPr>
        <p:spPr>
          <a:xfrm>
            <a:off x="5561556" y="688932"/>
            <a:ext cx="80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Z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F221E9-25F8-49DF-B264-654EFE26B90D}"/>
              </a:ext>
            </a:extLst>
          </p:cNvPr>
          <p:cNvSpPr/>
          <p:nvPr/>
        </p:nvSpPr>
        <p:spPr>
          <a:xfrm>
            <a:off x="5695167" y="581821"/>
            <a:ext cx="801666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0.5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2E5143-FAAA-49F8-8C28-88B72D44A150}"/>
              </a:ext>
            </a:extLst>
          </p:cNvPr>
          <p:cNvSpPr txBox="1"/>
          <p:nvPr/>
        </p:nvSpPr>
        <p:spPr>
          <a:xfrm>
            <a:off x="7146270" y="504877"/>
            <a:ext cx="48761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Let’s assume that the “initial guess” of “predicted drug effectiveness” is 0.5 (so for whatever testing data, the prediction is always 0.5)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67F5A1FD-F620-4DB4-9265-7A8C3A9BFDDD}"/>
              </a:ext>
            </a:extLst>
          </p:cNvPr>
          <p:cNvSpPr/>
          <p:nvPr/>
        </p:nvSpPr>
        <p:spPr>
          <a:xfrm rot="10800000">
            <a:off x="6749747" y="635059"/>
            <a:ext cx="246491" cy="238539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6461B18-BC81-4EB5-BE9E-2BFCA5CEA44D}"/>
              </a:ext>
            </a:extLst>
          </p:cNvPr>
          <p:cNvCxnSpPr/>
          <p:nvPr/>
        </p:nvCxnSpPr>
        <p:spPr>
          <a:xfrm>
            <a:off x="747593" y="4943138"/>
            <a:ext cx="2370409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B408E55-3A76-4D03-ABE6-89429889E7C9}"/>
              </a:ext>
            </a:extLst>
          </p:cNvPr>
          <p:cNvSpPr txBox="1"/>
          <p:nvPr/>
        </p:nvSpPr>
        <p:spPr>
          <a:xfrm>
            <a:off x="4912606" y="1231462"/>
            <a:ext cx="2772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Obtain the residuals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974927-2828-4D6F-A920-9EEF60287E6A}"/>
              </a:ext>
            </a:extLst>
          </p:cNvPr>
          <p:cNvSpPr txBox="1"/>
          <p:nvPr/>
        </p:nvSpPr>
        <p:spPr>
          <a:xfrm>
            <a:off x="5285332" y="1674450"/>
            <a:ext cx="5563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For example, when the dosage is “9”, the prediction is “0.5”, while the actual drug effectiveness is “-10”. So the residual is </a:t>
            </a:r>
            <a:r>
              <a:rPr lang="en-NZ" b="1" u="sng" dirty="0">
                <a:solidFill>
                  <a:srgbClr val="FF0000"/>
                </a:solidFill>
              </a:rPr>
              <a:t>-10 – 0.5 = -10.5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36EE90-B885-476C-9782-B420C8C264EC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1198844" y="4998798"/>
            <a:ext cx="0" cy="73756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82EF066-F5AD-40D4-8D36-E11E75CB0D8E}"/>
              </a:ext>
            </a:extLst>
          </p:cNvPr>
          <p:cNvSpPr txBox="1"/>
          <p:nvPr/>
        </p:nvSpPr>
        <p:spPr>
          <a:xfrm>
            <a:off x="1519111" y="5176311"/>
            <a:ext cx="2779077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NZ" b="1" u="sng" dirty="0">
                <a:solidFill>
                  <a:srgbClr val="FF0000"/>
                </a:solidFill>
              </a:rPr>
              <a:t>Residual = -10 – 0.5 = -10.5</a:t>
            </a:r>
            <a:endParaRPr lang="en-NZ" dirty="0"/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9B59CCC0-4821-44AF-9259-82A962978884}"/>
              </a:ext>
            </a:extLst>
          </p:cNvPr>
          <p:cNvSpPr/>
          <p:nvPr/>
        </p:nvSpPr>
        <p:spPr>
          <a:xfrm>
            <a:off x="1293361" y="4998799"/>
            <a:ext cx="80462" cy="713630"/>
          </a:xfrm>
          <a:prstGeom prst="righ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2091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463047D-FBE9-4E14-BC75-19D38C7890F7}"/>
              </a:ext>
            </a:extLst>
          </p:cNvPr>
          <p:cNvGraphicFramePr>
            <a:graphicFrameLocks noGrp="1"/>
          </p:cNvGraphicFramePr>
          <p:nvPr/>
        </p:nvGraphicFramePr>
        <p:xfrm>
          <a:off x="406971" y="302786"/>
          <a:ext cx="3580673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439">
                  <a:extLst>
                    <a:ext uri="{9D8B030D-6E8A-4147-A177-3AD203B41FA5}">
                      <a16:colId xmlns:a16="http://schemas.microsoft.com/office/drawing/2014/main" val="3944312363"/>
                    </a:ext>
                  </a:extLst>
                </a:gridCol>
                <a:gridCol w="1380617">
                  <a:extLst>
                    <a:ext uri="{9D8B030D-6E8A-4147-A177-3AD203B41FA5}">
                      <a16:colId xmlns:a16="http://schemas.microsoft.com/office/drawing/2014/main" val="530565996"/>
                    </a:ext>
                  </a:extLst>
                </a:gridCol>
                <a:gridCol w="1380617">
                  <a:extLst>
                    <a:ext uri="{9D8B030D-6E8A-4147-A177-3AD203B41FA5}">
                      <a16:colId xmlns:a16="http://schemas.microsoft.com/office/drawing/2014/main" val="2413499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Drug </a:t>
                      </a:r>
                    </a:p>
                    <a:p>
                      <a:r>
                        <a:rPr lang="en-NZ" dirty="0"/>
                        <a:t>dosage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Drug effectiveness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>
                          <a:solidFill>
                            <a:schemeClr val="tx1"/>
                          </a:solidFill>
                        </a:rPr>
                        <a:t>residuals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933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38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6.5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013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551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38907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96FB9E6-D57D-4CA6-AA13-01BB08B7DFDD}"/>
              </a:ext>
            </a:extLst>
          </p:cNvPr>
          <p:cNvSpPr txBox="1"/>
          <p:nvPr/>
        </p:nvSpPr>
        <p:spPr>
          <a:xfrm>
            <a:off x="446049" y="2782669"/>
            <a:ext cx="207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assume that dataset to be used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E75C17-E57B-4AD8-A50B-6EF60763FEB1}"/>
              </a:ext>
            </a:extLst>
          </p:cNvPr>
          <p:cNvCxnSpPr/>
          <p:nvPr/>
        </p:nvCxnSpPr>
        <p:spPr>
          <a:xfrm flipV="1">
            <a:off x="804125" y="4136567"/>
            <a:ext cx="0" cy="19514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452BFC-42A0-45F6-A583-E1BF6C34D611}"/>
              </a:ext>
            </a:extLst>
          </p:cNvPr>
          <p:cNvCxnSpPr>
            <a:cxnSpLocks/>
          </p:cNvCxnSpPr>
          <p:nvPr/>
        </p:nvCxnSpPr>
        <p:spPr>
          <a:xfrm>
            <a:off x="804125" y="6088031"/>
            <a:ext cx="234547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23A441B-9117-4172-A9BC-213D02735BDF}"/>
              </a:ext>
            </a:extLst>
          </p:cNvPr>
          <p:cNvSpPr txBox="1"/>
          <p:nvPr/>
        </p:nvSpPr>
        <p:spPr>
          <a:xfrm>
            <a:off x="653284" y="60880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158E30-76D0-46F5-94AA-936A1FD01374}"/>
              </a:ext>
            </a:extLst>
          </p:cNvPr>
          <p:cNvSpPr txBox="1"/>
          <p:nvPr/>
        </p:nvSpPr>
        <p:spPr>
          <a:xfrm>
            <a:off x="1675176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ACF9CD-61B8-4FF1-B401-1519489AF176}"/>
              </a:ext>
            </a:extLst>
          </p:cNvPr>
          <p:cNvSpPr txBox="1"/>
          <p:nvPr/>
        </p:nvSpPr>
        <p:spPr>
          <a:xfrm>
            <a:off x="2699298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588DDE-8DF1-4940-BAFB-F46D756CF421}"/>
              </a:ext>
            </a:extLst>
          </p:cNvPr>
          <p:cNvSpPr txBox="1"/>
          <p:nvPr/>
        </p:nvSpPr>
        <p:spPr>
          <a:xfrm>
            <a:off x="477503" y="4887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7D0BC9-73AB-4ACE-8CFD-F1D47452C114}"/>
              </a:ext>
            </a:extLst>
          </p:cNvPr>
          <p:cNvSpPr txBox="1"/>
          <p:nvPr/>
        </p:nvSpPr>
        <p:spPr>
          <a:xfrm>
            <a:off x="477503" y="44837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F10700-3D31-4F9F-B772-97AD5C30812B}"/>
              </a:ext>
            </a:extLst>
          </p:cNvPr>
          <p:cNvSpPr txBox="1"/>
          <p:nvPr/>
        </p:nvSpPr>
        <p:spPr>
          <a:xfrm>
            <a:off x="360485" y="41143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3C6421-4ACF-4B93-ADE7-6F980A776AB3}"/>
              </a:ext>
            </a:extLst>
          </p:cNvPr>
          <p:cNvSpPr txBox="1"/>
          <p:nvPr/>
        </p:nvSpPr>
        <p:spPr>
          <a:xfrm>
            <a:off x="406971" y="528246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072E13-065A-4F19-803C-19B7D6B49AE4}"/>
              </a:ext>
            </a:extLst>
          </p:cNvPr>
          <p:cNvSpPr txBox="1"/>
          <p:nvPr/>
        </p:nvSpPr>
        <p:spPr>
          <a:xfrm>
            <a:off x="325219" y="564621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-10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B22640F-F74D-4AD0-9270-CC7CAC5A689A}"/>
              </a:ext>
            </a:extLst>
          </p:cNvPr>
          <p:cNvSpPr/>
          <p:nvPr/>
        </p:nvSpPr>
        <p:spPr>
          <a:xfrm>
            <a:off x="1104326" y="5736365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525DB76-D683-42A2-83BB-429BCD3BBCEA}"/>
              </a:ext>
            </a:extLst>
          </p:cNvPr>
          <p:cNvSpPr/>
          <p:nvPr/>
        </p:nvSpPr>
        <p:spPr>
          <a:xfrm>
            <a:off x="1657194" y="439364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F042B49-F0CF-4289-96EC-23E56DA843AF}"/>
              </a:ext>
            </a:extLst>
          </p:cNvPr>
          <p:cNvSpPr/>
          <p:nvPr/>
        </p:nvSpPr>
        <p:spPr>
          <a:xfrm>
            <a:off x="1822603" y="4176474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0AFB22C-4602-4A61-936E-1A66F4E768FA}"/>
              </a:ext>
            </a:extLst>
          </p:cNvPr>
          <p:cNvSpPr/>
          <p:nvPr/>
        </p:nvSpPr>
        <p:spPr>
          <a:xfrm>
            <a:off x="2321228" y="534055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9806D73-26E2-488A-A30F-BEF6AFE4C1CE}"/>
              </a:ext>
            </a:extLst>
          </p:cNvPr>
          <p:cNvSpPr/>
          <p:nvPr/>
        </p:nvSpPr>
        <p:spPr>
          <a:xfrm>
            <a:off x="1599931" y="3504045"/>
            <a:ext cx="323386" cy="30153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DB1F79-B7BE-4C77-9486-8C7160E36DDC}"/>
              </a:ext>
            </a:extLst>
          </p:cNvPr>
          <p:cNvSpPr txBox="1"/>
          <p:nvPr/>
        </p:nvSpPr>
        <p:spPr>
          <a:xfrm>
            <a:off x="2093880" y="3470147"/>
            <a:ext cx="159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plot it out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5A12DE-4FE0-4FB0-8D9E-0A61B27B9CA6}"/>
              </a:ext>
            </a:extLst>
          </p:cNvPr>
          <p:cNvSpPr txBox="1"/>
          <p:nvPr/>
        </p:nvSpPr>
        <p:spPr>
          <a:xfrm>
            <a:off x="1297989" y="6375968"/>
            <a:ext cx="135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dosage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0808E6-8C3F-4419-B34F-027DA7B175C5}"/>
              </a:ext>
            </a:extLst>
          </p:cNvPr>
          <p:cNvSpPr txBox="1"/>
          <p:nvPr/>
        </p:nvSpPr>
        <p:spPr>
          <a:xfrm rot="16200000">
            <a:off x="-747581" y="5043735"/>
            <a:ext cx="1914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effectiveness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477E6D-D556-4E16-970B-86380744A78A}"/>
              </a:ext>
            </a:extLst>
          </p:cNvPr>
          <p:cNvCxnSpPr>
            <a:cxnSpLocks/>
          </p:cNvCxnSpPr>
          <p:nvPr/>
        </p:nvCxnSpPr>
        <p:spPr>
          <a:xfrm>
            <a:off x="779189" y="5072145"/>
            <a:ext cx="2338813" cy="896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89CCDB0-85B2-466E-9AE2-F5356E69B250}"/>
              </a:ext>
            </a:extLst>
          </p:cNvPr>
          <p:cNvSpPr txBox="1"/>
          <p:nvPr/>
        </p:nvSpPr>
        <p:spPr>
          <a:xfrm>
            <a:off x="4912606" y="105008"/>
            <a:ext cx="326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make an initial prediction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187C4-805E-42C7-941A-ECE47723D6BC}"/>
              </a:ext>
            </a:extLst>
          </p:cNvPr>
          <p:cNvSpPr txBox="1"/>
          <p:nvPr/>
        </p:nvSpPr>
        <p:spPr>
          <a:xfrm>
            <a:off x="5561556" y="688932"/>
            <a:ext cx="80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Z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F221E9-25F8-49DF-B264-654EFE26B90D}"/>
              </a:ext>
            </a:extLst>
          </p:cNvPr>
          <p:cNvSpPr/>
          <p:nvPr/>
        </p:nvSpPr>
        <p:spPr>
          <a:xfrm>
            <a:off x="5695167" y="581821"/>
            <a:ext cx="801666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0.5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2E5143-FAAA-49F8-8C28-88B72D44A150}"/>
              </a:ext>
            </a:extLst>
          </p:cNvPr>
          <p:cNvSpPr txBox="1"/>
          <p:nvPr/>
        </p:nvSpPr>
        <p:spPr>
          <a:xfrm>
            <a:off x="7146270" y="504877"/>
            <a:ext cx="48761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Let’s assume that the “initial guess” of “predicted drug effectiveness” is 0.5 (so for whatever testing data, the prediction is always 0.5)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67F5A1FD-F620-4DB4-9265-7A8C3A9BFDDD}"/>
              </a:ext>
            </a:extLst>
          </p:cNvPr>
          <p:cNvSpPr/>
          <p:nvPr/>
        </p:nvSpPr>
        <p:spPr>
          <a:xfrm rot="10800000">
            <a:off x="6749747" y="635059"/>
            <a:ext cx="246491" cy="238539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6461B18-BC81-4EB5-BE9E-2BFCA5CEA44D}"/>
              </a:ext>
            </a:extLst>
          </p:cNvPr>
          <p:cNvCxnSpPr/>
          <p:nvPr/>
        </p:nvCxnSpPr>
        <p:spPr>
          <a:xfrm>
            <a:off x="747593" y="4943138"/>
            <a:ext cx="2370409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B408E55-3A76-4D03-ABE6-89429889E7C9}"/>
              </a:ext>
            </a:extLst>
          </p:cNvPr>
          <p:cNvSpPr txBox="1"/>
          <p:nvPr/>
        </p:nvSpPr>
        <p:spPr>
          <a:xfrm>
            <a:off x="4912606" y="1231462"/>
            <a:ext cx="2772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Obtain the residuals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974927-2828-4D6F-A920-9EEF60287E6A}"/>
              </a:ext>
            </a:extLst>
          </p:cNvPr>
          <p:cNvSpPr txBox="1"/>
          <p:nvPr/>
        </p:nvSpPr>
        <p:spPr>
          <a:xfrm>
            <a:off x="5285332" y="1674450"/>
            <a:ext cx="5563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For example, when the dosage is “9”, the prediction is “0.5”, while the actual drug effectiveness is “-10”. So the residual is </a:t>
            </a:r>
            <a:r>
              <a:rPr lang="en-NZ" b="1" u="sng" dirty="0">
                <a:solidFill>
                  <a:srgbClr val="FF0000"/>
                </a:solidFill>
              </a:rPr>
              <a:t>-10 – 0.5 = -10.5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36EE90-B885-476C-9782-B420C8C264EC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1198844" y="4998798"/>
            <a:ext cx="0" cy="73756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82EF066-F5AD-40D4-8D36-E11E75CB0D8E}"/>
              </a:ext>
            </a:extLst>
          </p:cNvPr>
          <p:cNvSpPr txBox="1"/>
          <p:nvPr/>
        </p:nvSpPr>
        <p:spPr>
          <a:xfrm>
            <a:off x="1519111" y="5176311"/>
            <a:ext cx="2779077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NZ" b="1" u="sng" dirty="0">
                <a:solidFill>
                  <a:srgbClr val="FF0000"/>
                </a:solidFill>
              </a:rPr>
              <a:t>Residual = -10 – 0.5 = -10.5</a:t>
            </a:r>
            <a:endParaRPr lang="en-NZ" dirty="0"/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9B59CCC0-4821-44AF-9259-82A962978884}"/>
              </a:ext>
            </a:extLst>
          </p:cNvPr>
          <p:cNvSpPr/>
          <p:nvPr/>
        </p:nvSpPr>
        <p:spPr>
          <a:xfrm>
            <a:off x="1293361" y="4998799"/>
            <a:ext cx="80462" cy="713630"/>
          </a:xfrm>
          <a:prstGeom prst="righ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D2CCCF-FB72-4B6F-9EF5-5FA9BD23183A}"/>
              </a:ext>
            </a:extLst>
          </p:cNvPr>
          <p:cNvSpPr txBox="1"/>
          <p:nvPr/>
        </p:nvSpPr>
        <p:spPr>
          <a:xfrm>
            <a:off x="5285332" y="2603344"/>
            <a:ext cx="6601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We do this for all the samples, and use the residuals as the target for growing trees (like gradient boost)</a:t>
            </a:r>
          </a:p>
        </p:txBody>
      </p:sp>
    </p:spTree>
    <p:extLst>
      <p:ext uri="{BB962C8B-B14F-4D97-AF65-F5344CB8AC3E}">
        <p14:creationId xmlns:p14="http://schemas.microsoft.com/office/powerpoint/2010/main" val="71926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96FB9E6-D57D-4CA6-AA13-01BB08B7DFDD}"/>
              </a:ext>
            </a:extLst>
          </p:cNvPr>
          <p:cNvSpPr txBox="1"/>
          <p:nvPr/>
        </p:nvSpPr>
        <p:spPr>
          <a:xfrm>
            <a:off x="446049" y="2782669"/>
            <a:ext cx="207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assume that dataset to be used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E75C17-E57B-4AD8-A50B-6EF60763FEB1}"/>
              </a:ext>
            </a:extLst>
          </p:cNvPr>
          <p:cNvCxnSpPr/>
          <p:nvPr/>
        </p:nvCxnSpPr>
        <p:spPr>
          <a:xfrm flipV="1">
            <a:off x="804125" y="4136567"/>
            <a:ext cx="0" cy="19514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452BFC-42A0-45F6-A583-E1BF6C34D611}"/>
              </a:ext>
            </a:extLst>
          </p:cNvPr>
          <p:cNvCxnSpPr>
            <a:cxnSpLocks/>
          </p:cNvCxnSpPr>
          <p:nvPr/>
        </p:nvCxnSpPr>
        <p:spPr>
          <a:xfrm>
            <a:off x="804125" y="6088031"/>
            <a:ext cx="234547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23A441B-9117-4172-A9BC-213D02735BDF}"/>
              </a:ext>
            </a:extLst>
          </p:cNvPr>
          <p:cNvSpPr txBox="1"/>
          <p:nvPr/>
        </p:nvSpPr>
        <p:spPr>
          <a:xfrm>
            <a:off x="653284" y="60880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158E30-76D0-46F5-94AA-936A1FD01374}"/>
              </a:ext>
            </a:extLst>
          </p:cNvPr>
          <p:cNvSpPr txBox="1"/>
          <p:nvPr/>
        </p:nvSpPr>
        <p:spPr>
          <a:xfrm>
            <a:off x="1675176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ACF9CD-61B8-4FF1-B401-1519489AF176}"/>
              </a:ext>
            </a:extLst>
          </p:cNvPr>
          <p:cNvSpPr txBox="1"/>
          <p:nvPr/>
        </p:nvSpPr>
        <p:spPr>
          <a:xfrm>
            <a:off x="2699298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588DDE-8DF1-4940-BAFB-F46D756CF421}"/>
              </a:ext>
            </a:extLst>
          </p:cNvPr>
          <p:cNvSpPr txBox="1"/>
          <p:nvPr/>
        </p:nvSpPr>
        <p:spPr>
          <a:xfrm>
            <a:off x="477503" y="4887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7D0BC9-73AB-4ACE-8CFD-F1D47452C114}"/>
              </a:ext>
            </a:extLst>
          </p:cNvPr>
          <p:cNvSpPr txBox="1"/>
          <p:nvPr/>
        </p:nvSpPr>
        <p:spPr>
          <a:xfrm>
            <a:off x="477503" y="44837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F10700-3D31-4F9F-B772-97AD5C30812B}"/>
              </a:ext>
            </a:extLst>
          </p:cNvPr>
          <p:cNvSpPr txBox="1"/>
          <p:nvPr/>
        </p:nvSpPr>
        <p:spPr>
          <a:xfrm>
            <a:off x="360485" y="41143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3C6421-4ACF-4B93-ADE7-6F980A776AB3}"/>
              </a:ext>
            </a:extLst>
          </p:cNvPr>
          <p:cNvSpPr txBox="1"/>
          <p:nvPr/>
        </p:nvSpPr>
        <p:spPr>
          <a:xfrm>
            <a:off x="406971" y="528246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072E13-065A-4F19-803C-19B7D6B49AE4}"/>
              </a:ext>
            </a:extLst>
          </p:cNvPr>
          <p:cNvSpPr txBox="1"/>
          <p:nvPr/>
        </p:nvSpPr>
        <p:spPr>
          <a:xfrm>
            <a:off x="325219" y="564621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-10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B22640F-F74D-4AD0-9270-CC7CAC5A689A}"/>
              </a:ext>
            </a:extLst>
          </p:cNvPr>
          <p:cNvSpPr/>
          <p:nvPr/>
        </p:nvSpPr>
        <p:spPr>
          <a:xfrm>
            <a:off x="1104326" y="5736365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525DB76-D683-42A2-83BB-429BCD3BBCEA}"/>
              </a:ext>
            </a:extLst>
          </p:cNvPr>
          <p:cNvSpPr/>
          <p:nvPr/>
        </p:nvSpPr>
        <p:spPr>
          <a:xfrm>
            <a:off x="1657194" y="439364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F042B49-F0CF-4289-96EC-23E56DA843AF}"/>
              </a:ext>
            </a:extLst>
          </p:cNvPr>
          <p:cNvSpPr/>
          <p:nvPr/>
        </p:nvSpPr>
        <p:spPr>
          <a:xfrm>
            <a:off x="1822603" y="4176474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0AFB22C-4602-4A61-936E-1A66F4E768FA}"/>
              </a:ext>
            </a:extLst>
          </p:cNvPr>
          <p:cNvSpPr/>
          <p:nvPr/>
        </p:nvSpPr>
        <p:spPr>
          <a:xfrm>
            <a:off x="2321228" y="534055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9806D73-26E2-488A-A30F-BEF6AFE4C1CE}"/>
              </a:ext>
            </a:extLst>
          </p:cNvPr>
          <p:cNvSpPr/>
          <p:nvPr/>
        </p:nvSpPr>
        <p:spPr>
          <a:xfrm>
            <a:off x="1599931" y="3504045"/>
            <a:ext cx="323386" cy="30153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DB1F79-B7BE-4C77-9486-8C7160E36DDC}"/>
              </a:ext>
            </a:extLst>
          </p:cNvPr>
          <p:cNvSpPr txBox="1"/>
          <p:nvPr/>
        </p:nvSpPr>
        <p:spPr>
          <a:xfrm>
            <a:off x="2093880" y="3470147"/>
            <a:ext cx="159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plot it out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5A12DE-4FE0-4FB0-8D9E-0A61B27B9CA6}"/>
              </a:ext>
            </a:extLst>
          </p:cNvPr>
          <p:cNvSpPr txBox="1"/>
          <p:nvPr/>
        </p:nvSpPr>
        <p:spPr>
          <a:xfrm>
            <a:off x="1297989" y="6375968"/>
            <a:ext cx="135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dosage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0808E6-8C3F-4419-B34F-027DA7B175C5}"/>
              </a:ext>
            </a:extLst>
          </p:cNvPr>
          <p:cNvSpPr txBox="1"/>
          <p:nvPr/>
        </p:nvSpPr>
        <p:spPr>
          <a:xfrm rot="16200000">
            <a:off x="-747581" y="5043735"/>
            <a:ext cx="1914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effectiveness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477E6D-D556-4E16-970B-86380744A78A}"/>
              </a:ext>
            </a:extLst>
          </p:cNvPr>
          <p:cNvCxnSpPr>
            <a:cxnSpLocks/>
          </p:cNvCxnSpPr>
          <p:nvPr/>
        </p:nvCxnSpPr>
        <p:spPr>
          <a:xfrm>
            <a:off x="779189" y="5072145"/>
            <a:ext cx="2338813" cy="896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89CCDB0-85B2-466E-9AE2-F5356E69B250}"/>
              </a:ext>
            </a:extLst>
          </p:cNvPr>
          <p:cNvSpPr txBox="1"/>
          <p:nvPr/>
        </p:nvSpPr>
        <p:spPr>
          <a:xfrm>
            <a:off x="4912606" y="105008"/>
            <a:ext cx="326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make an initial prediction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187C4-805E-42C7-941A-ECE47723D6BC}"/>
              </a:ext>
            </a:extLst>
          </p:cNvPr>
          <p:cNvSpPr txBox="1"/>
          <p:nvPr/>
        </p:nvSpPr>
        <p:spPr>
          <a:xfrm>
            <a:off x="5561556" y="688932"/>
            <a:ext cx="80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Z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F221E9-25F8-49DF-B264-654EFE26B90D}"/>
              </a:ext>
            </a:extLst>
          </p:cNvPr>
          <p:cNvSpPr/>
          <p:nvPr/>
        </p:nvSpPr>
        <p:spPr>
          <a:xfrm>
            <a:off x="5695167" y="581821"/>
            <a:ext cx="801666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0.5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2E5143-FAAA-49F8-8C28-88B72D44A150}"/>
              </a:ext>
            </a:extLst>
          </p:cNvPr>
          <p:cNvSpPr txBox="1"/>
          <p:nvPr/>
        </p:nvSpPr>
        <p:spPr>
          <a:xfrm>
            <a:off x="7146270" y="504877"/>
            <a:ext cx="48761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Let’s assume that the “initial guess” of “predicted drug effectiveness” is 0.5 (so for whatever testing data, the prediction is always 0.5)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67F5A1FD-F620-4DB4-9265-7A8C3A9BFDDD}"/>
              </a:ext>
            </a:extLst>
          </p:cNvPr>
          <p:cNvSpPr/>
          <p:nvPr/>
        </p:nvSpPr>
        <p:spPr>
          <a:xfrm rot="10800000">
            <a:off x="6749747" y="635059"/>
            <a:ext cx="246491" cy="238539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408E55-3A76-4D03-ABE6-89429889E7C9}"/>
              </a:ext>
            </a:extLst>
          </p:cNvPr>
          <p:cNvSpPr txBox="1"/>
          <p:nvPr/>
        </p:nvSpPr>
        <p:spPr>
          <a:xfrm>
            <a:off x="4912606" y="1231462"/>
            <a:ext cx="2772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Obtain the residuals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D67FA3-51F9-4208-B01B-355CFFFB8AFD}"/>
              </a:ext>
            </a:extLst>
          </p:cNvPr>
          <p:cNvSpPr txBox="1"/>
          <p:nvPr/>
        </p:nvSpPr>
        <p:spPr>
          <a:xfrm>
            <a:off x="4912605" y="1620638"/>
            <a:ext cx="2894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Grow a XGBoost tree</a:t>
            </a:r>
          </a:p>
        </p:txBody>
      </p:sp>
      <p:graphicFrame>
        <p:nvGraphicFramePr>
          <p:cNvPr id="39" name="Table 9">
            <a:extLst>
              <a:ext uri="{FF2B5EF4-FFF2-40B4-BE49-F238E27FC236}">
                <a16:creationId xmlns:a16="http://schemas.microsoft.com/office/drawing/2014/main" id="{F7B6F8FC-5F9D-4341-88FA-46A06196AF05}"/>
              </a:ext>
            </a:extLst>
          </p:cNvPr>
          <p:cNvGraphicFramePr>
            <a:graphicFrameLocks noGrp="1"/>
          </p:cNvGraphicFramePr>
          <p:nvPr/>
        </p:nvGraphicFramePr>
        <p:xfrm>
          <a:off x="406971" y="302786"/>
          <a:ext cx="3580673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439">
                  <a:extLst>
                    <a:ext uri="{9D8B030D-6E8A-4147-A177-3AD203B41FA5}">
                      <a16:colId xmlns:a16="http://schemas.microsoft.com/office/drawing/2014/main" val="3944312363"/>
                    </a:ext>
                  </a:extLst>
                </a:gridCol>
                <a:gridCol w="1380617">
                  <a:extLst>
                    <a:ext uri="{9D8B030D-6E8A-4147-A177-3AD203B41FA5}">
                      <a16:colId xmlns:a16="http://schemas.microsoft.com/office/drawing/2014/main" val="530565996"/>
                    </a:ext>
                  </a:extLst>
                </a:gridCol>
                <a:gridCol w="1380617">
                  <a:extLst>
                    <a:ext uri="{9D8B030D-6E8A-4147-A177-3AD203B41FA5}">
                      <a16:colId xmlns:a16="http://schemas.microsoft.com/office/drawing/2014/main" val="2413499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Drug </a:t>
                      </a:r>
                    </a:p>
                    <a:p>
                      <a:r>
                        <a:rPr lang="en-NZ" dirty="0"/>
                        <a:t>dosage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Drug effectiveness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>
                          <a:solidFill>
                            <a:schemeClr val="tx1"/>
                          </a:solidFill>
                        </a:rPr>
                        <a:t>residuals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933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38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6.5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013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551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389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1083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96FB9E6-D57D-4CA6-AA13-01BB08B7DFDD}"/>
              </a:ext>
            </a:extLst>
          </p:cNvPr>
          <p:cNvSpPr txBox="1"/>
          <p:nvPr/>
        </p:nvSpPr>
        <p:spPr>
          <a:xfrm>
            <a:off x="446049" y="2782669"/>
            <a:ext cx="207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assume that dataset to be used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E75C17-E57B-4AD8-A50B-6EF60763FEB1}"/>
              </a:ext>
            </a:extLst>
          </p:cNvPr>
          <p:cNvCxnSpPr/>
          <p:nvPr/>
        </p:nvCxnSpPr>
        <p:spPr>
          <a:xfrm flipV="1">
            <a:off x="804125" y="4136567"/>
            <a:ext cx="0" cy="19514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452BFC-42A0-45F6-A583-E1BF6C34D611}"/>
              </a:ext>
            </a:extLst>
          </p:cNvPr>
          <p:cNvCxnSpPr>
            <a:cxnSpLocks/>
          </p:cNvCxnSpPr>
          <p:nvPr/>
        </p:nvCxnSpPr>
        <p:spPr>
          <a:xfrm>
            <a:off x="804125" y="6088031"/>
            <a:ext cx="234547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23A441B-9117-4172-A9BC-213D02735BDF}"/>
              </a:ext>
            </a:extLst>
          </p:cNvPr>
          <p:cNvSpPr txBox="1"/>
          <p:nvPr/>
        </p:nvSpPr>
        <p:spPr>
          <a:xfrm>
            <a:off x="653284" y="60880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158E30-76D0-46F5-94AA-936A1FD01374}"/>
              </a:ext>
            </a:extLst>
          </p:cNvPr>
          <p:cNvSpPr txBox="1"/>
          <p:nvPr/>
        </p:nvSpPr>
        <p:spPr>
          <a:xfrm>
            <a:off x="1675176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ACF9CD-61B8-4FF1-B401-1519489AF176}"/>
              </a:ext>
            </a:extLst>
          </p:cNvPr>
          <p:cNvSpPr txBox="1"/>
          <p:nvPr/>
        </p:nvSpPr>
        <p:spPr>
          <a:xfrm>
            <a:off x="2699298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588DDE-8DF1-4940-BAFB-F46D756CF421}"/>
              </a:ext>
            </a:extLst>
          </p:cNvPr>
          <p:cNvSpPr txBox="1"/>
          <p:nvPr/>
        </p:nvSpPr>
        <p:spPr>
          <a:xfrm>
            <a:off x="477503" y="4887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7D0BC9-73AB-4ACE-8CFD-F1D47452C114}"/>
              </a:ext>
            </a:extLst>
          </p:cNvPr>
          <p:cNvSpPr txBox="1"/>
          <p:nvPr/>
        </p:nvSpPr>
        <p:spPr>
          <a:xfrm>
            <a:off x="477503" y="44837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F10700-3D31-4F9F-B772-97AD5C30812B}"/>
              </a:ext>
            </a:extLst>
          </p:cNvPr>
          <p:cNvSpPr txBox="1"/>
          <p:nvPr/>
        </p:nvSpPr>
        <p:spPr>
          <a:xfrm>
            <a:off x="360485" y="41143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3C6421-4ACF-4B93-ADE7-6F980A776AB3}"/>
              </a:ext>
            </a:extLst>
          </p:cNvPr>
          <p:cNvSpPr txBox="1"/>
          <p:nvPr/>
        </p:nvSpPr>
        <p:spPr>
          <a:xfrm>
            <a:off x="406971" y="528246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072E13-065A-4F19-803C-19B7D6B49AE4}"/>
              </a:ext>
            </a:extLst>
          </p:cNvPr>
          <p:cNvSpPr txBox="1"/>
          <p:nvPr/>
        </p:nvSpPr>
        <p:spPr>
          <a:xfrm>
            <a:off x="325219" y="564621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-10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B22640F-F74D-4AD0-9270-CC7CAC5A689A}"/>
              </a:ext>
            </a:extLst>
          </p:cNvPr>
          <p:cNvSpPr/>
          <p:nvPr/>
        </p:nvSpPr>
        <p:spPr>
          <a:xfrm>
            <a:off x="1104326" y="5736365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525DB76-D683-42A2-83BB-429BCD3BBCEA}"/>
              </a:ext>
            </a:extLst>
          </p:cNvPr>
          <p:cNvSpPr/>
          <p:nvPr/>
        </p:nvSpPr>
        <p:spPr>
          <a:xfrm>
            <a:off x="1657194" y="439364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F042B49-F0CF-4289-96EC-23E56DA843AF}"/>
              </a:ext>
            </a:extLst>
          </p:cNvPr>
          <p:cNvSpPr/>
          <p:nvPr/>
        </p:nvSpPr>
        <p:spPr>
          <a:xfrm>
            <a:off x="1822603" y="4176474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0AFB22C-4602-4A61-936E-1A66F4E768FA}"/>
              </a:ext>
            </a:extLst>
          </p:cNvPr>
          <p:cNvSpPr/>
          <p:nvPr/>
        </p:nvSpPr>
        <p:spPr>
          <a:xfrm>
            <a:off x="2321228" y="534055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9806D73-26E2-488A-A30F-BEF6AFE4C1CE}"/>
              </a:ext>
            </a:extLst>
          </p:cNvPr>
          <p:cNvSpPr/>
          <p:nvPr/>
        </p:nvSpPr>
        <p:spPr>
          <a:xfrm>
            <a:off x="1599931" y="3504045"/>
            <a:ext cx="323386" cy="30153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DB1F79-B7BE-4C77-9486-8C7160E36DDC}"/>
              </a:ext>
            </a:extLst>
          </p:cNvPr>
          <p:cNvSpPr txBox="1"/>
          <p:nvPr/>
        </p:nvSpPr>
        <p:spPr>
          <a:xfrm>
            <a:off x="2093880" y="3470147"/>
            <a:ext cx="159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plot it out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5A12DE-4FE0-4FB0-8D9E-0A61B27B9CA6}"/>
              </a:ext>
            </a:extLst>
          </p:cNvPr>
          <p:cNvSpPr txBox="1"/>
          <p:nvPr/>
        </p:nvSpPr>
        <p:spPr>
          <a:xfrm>
            <a:off x="1297989" y="6375968"/>
            <a:ext cx="135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dosage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0808E6-8C3F-4419-B34F-027DA7B175C5}"/>
              </a:ext>
            </a:extLst>
          </p:cNvPr>
          <p:cNvSpPr txBox="1"/>
          <p:nvPr/>
        </p:nvSpPr>
        <p:spPr>
          <a:xfrm rot="16200000">
            <a:off x="-747581" y="5043735"/>
            <a:ext cx="1914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effectiveness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477E6D-D556-4E16-970B-86380744A78A}"/>
              </a:ext>
            </a:extLst>
          </p:cNvPr>
          <p:cNvCxnSpPr>
            <a:cxnSpLocks/>
          </p:cNvCxnSpPr>
          <p:nvPr/>
        </p:nvCxnSpPr>
        <p:spPr>
          <a:xfrm>
            <a:off x="779189" y="5072145"/>
            <a:ext cx="2338813" cy="896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89CCDB0-85B2-466E-9AE2-F5356E69B250}"/>
              </a:ext>
            </a:extLst>
          </p:cNvPr>
          <p:cNvSpPr txBox="1"/>
          <p:nvPr/>
        </p:nvSpPr>
        <p:spPr>
          <a:xfrm>
            <a:off x="4912606" y="105008"/>
            <a:ext cx="326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make an initial prediction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187C4-805E-42C7-941A-ECE47723D6BC}"/>
              </a:ext>
            </a:extLst>
          </p:cNvPr>
          <p:cNvSpPr txBox="1"/>
          <p:nvPr/>
        </p:nvSpPr>
        <p:spPr>
          <a:xfrm>
            <a:off x="5561556" y="688932"/>
            <a:ext cx="80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Z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F221E9-25F8-49DF-B264-654EFE26B90D}"/>
              </a:ext>
            </a:extLst>
          </p:cNvPr>
          <p:cNvSpPr/>
          <p:nvPr/>
        </p:nvSpPr>
        <p:spPr>
          <a:xfrm>
            <a:off x="5695167" y="581821"/>
            <a:ext cx="801666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0.5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2E5143-FAAA-49F8-8C28-88B72D44A150}"/>
              </a:ext>
            </a:extLst>
          </p:cNvPr>
          <p:cNvSpPr txBox="1"/>
          <p:nvPr/>
        </p:nvSpPr>
        <p:spPr>
          <a:xfrm>
            <a:off x="7146270" y="504877"/>
            <a:ext cx="48761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Let’s assume that the “initial guess” of “predicted drug effectiveness” is 0.5 (so for whatever testing data, the prediction is always 0.5)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67F5A1FD-F620-4DB4-9265-7A8C3A9BFDDD}"/>
              </a:ext>
            </a:extLst>
          </p:cNvPr>
          <p:cNvSpPr/>
          <p:nvPr/>
        </p:nvSpPr>
        <p:spPr>
          <a:xfrm rot="10800000">
            <a:off x="6749747" y="635059"/>
            <a:ext cx="246491" cy="238539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408E55-3A76-4D03-ABE6-89429889E7C9}"/>
              </a:ext>
            </a:extLst>
          </p:cNvPr>
          <p:cNvSpPr txBox="1"/>
          <p:nvPr/>
        </p:nvSpPr>
        <p:spPr>
          <a:xfrm>
            <a:off x="4912606" y="1231462"/>
            <a:ext cx="2772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Obtain the residuals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D67FA3-51F9-4208-B01B-355CFFFB8AFD}"/>
              </a:ext>
            </a:extLst>
          </p:cNvPr>
          <p:cNvSpPr txBox="1"/>
          <p:nvPr/>
        </p:nvSpPr>
        <p:spPr>
          <a:xfrm>
            <a:off x="4912605" y="1620638"/>
            <a:ext cx="2894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Grow a XGBoost tree</a:t>
            </a:r>
          </a:p>
        </p:txBody>
      </p:sp>
      <p:graphicFrame>
        <p:nvGraphicFramePr>
          <p:cNvPr id="39" name="Table 9">
            <a:extLst>
              <a:ext uri="{FF2B5EF4-FFF2-40B4-BE49-F238E27FC236}">
                <a16:creationId xmlns:a16="http://schemas.microsoft.com/office/drawing/2014/main" id="{F7B6F8FC-5F9D-4341-88FA-46A06196AF05}"/>
              </a:ext>
            </a:extLst>
          </p:cNvPr>
          <p:cNvGraphicFramePr>
            <a:graphicFrameLocks noGrp="1"/>
          </p:cNvGraphicFramePr>
          <p:nvPr/>
        </p:nvGraphicFramePr>
        <p:xfrm>
          <a:off x="406971" y="302786"/>
          <a:ext cx="3580673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439">
                  <a:extLst>
                    <a:ext uri="{9D8B030D-6E8A-4147-A177-3AD203B41FA5}">
                      <a16:colId xmlns:a16="http://schemas.microsoft.com/office/drawing/2014/main" val="3944312363"/>
                    </a:ext>
                  </a:extLst>
                </a:gridCol>
                <a:gridCol w="1380617">
                  <a:extLst>
                    <a:ext uri="{9D8B030D-6E8A-4147-A177-3AD203B41FA5}">
                      <a16:colId xmlns:a16="http://schemas.microsoft.com/office/drawing/2014/main" val="530565996"/>
                    </a:ext>
                  </a:extLst>
                </a:gridCol>
                <a:gridCol w="1380617">
                  <a:extLst>
                    <a:ext uri="{9D8B030D-6E8A-4147-A177-3AD203B41FA5}">
                      <a16:colId xmlns:a16="http://schemas.microsoft.com/office/drawing/2014/main" val="2413499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Drug </a:t>
                      </a:r>
                    </a:p>
                    <a:p>
                      <a:r>
                        <a:rPr lang="en-NZ" dirty="0"/>
                        <a:t>dosage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Drug effectiveness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>
                          <a:solidFill>
                            <a:schemeClr val="tx1"/>
                          </a:solidFill>
                        </a:rPr>
                        <a:t>residuals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933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38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6.5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013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551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389073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50261D0B-7DD3-4F1A-9C3A-DE022E274C33}"/>
              </a:ext>
            </a:extLst>
          </p:cNvPr>
          <p:cNvSpPr txBox="1"/>
          <p:nvPr/>
        </p:nvSpPr>
        <p:spPr>
          <a:xfrm>
            <a:off x="5285144" y="2030809"/>
            <a:ext cx="6221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3.1: Start from a single leaf, and all of the residuals go to the leaf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CA91F4-5B32-4891-B26D-A76E911F2DA4}"/>
              </a:ext>
            </a:extLst>
          </p:cNvPr>
          <p:cNvSpPr/>
          <p:nvPr/>
        </p:nvSpPr>
        <p:spPr>
          <a:xfrm>
            <a:off x="6106308" y="2425062"/>
            <a:ext cx="1932792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-10.5,6.5,7.5,-7.5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03785B0F-6203-4EFE-B58D-D99CF34A245D}"/>
              </a:ext>
            </a:extLst>
          </p:cNvPr>
          <p:cNvSpPr/>
          <p:nvPr/>
        </p:nvSpPr>
        <p:spPr>
          <a:xfrm>
            <a:off x="4095750" y="635058"/>
            <a:ext cx="295275" cy="1898592"/>
          </a:xfrm>
          <a:prstGeom prst="righ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D6B4167-5349-48AA-98A2-0FD4449A4B64}"/>
              </a:ext>
            </a:extLst>
          </p:cNvPr>
          <p:cNvSpPr/>
          <p:nvPr/>
        </p:nvSpPr>
        <p:spPr>
          <a:xfrm>
            <a:off x="4514850" y="1619250"/>
            <a:ext cx="1400175" cy="1076530"/>
          </a:xfrm>
          <a:custGeom>
            <a:avLst/>
            <a:gdLst>
              <a:gd name="connsiteX0" fmla="*/ 0 w 1400175"/>
              <a:gd name="connsiteY0" fmla="*/ 0 h 1076530"/>
              <a:gd name="connsiteX1" fmla="*/ 381000 w 1400175"/>
              <a:gd name="connsiteY1" fmla="*/ 200025 h 1076530"/>
              <a:gd name="connsiteX2" fmla="*/ 419100 w 1400175"/>
              <a:gd name="connsiteY2" fmla="*/ 800100 h 1076530"/>
              <a:gd name="connsiteX3" fmla="*/ 781050 w 1400175"/>
              <a:gd name="connsiteY3" fmla="*/ 1057275 h 1076530"/>
              <a:gd name="connsiteX4" fmla="*/ 1400175 w 1400175"/>
              <a:gd name="connsiteY4" fmla="*/ 1038225 h 1076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0175" h="1076530">
                <a:moveTo>
                  <a:pt x="0" y="0"/>
                </a:moveTo>
                <a:cubicBezTo>
                  <a:pt x="155575" y="33337"/>
                  <a:pt x="311150" y="66675"/>
                  <a:pt x="381000" y="200025"/>
                </a:cubicBezTo>
                <a:cubicBezTo>
                  <a:pt x="450850" y="333375"/>
                  <a:pt x="352425" y="657225"/>
                  <a:pt x="419100" y="800100"/>
                </a:cubicBezTo>
                <a:cubicBezTo>
                  <a:pt x="485775" y="942975"/>
                  <a:pt x="617537" y="1017587"/>
                  <a:pt x="781050" y="1057275"/>
                </a:cubicBezTo>
                <a:cubicBezTo>
                  <a:pt x="944563" y="1096963"/>
                  <a:pt x="1172369" y="1067594"/>
                  <a:pt x="1400175" y="1038225"/>
                </a:cubicBez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72323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96FB9E6-D57D-4CA6-AA13-01BB08B7DFDD}"/>
              </a:ext>
            </a:extLst>
          </p:cNvPr>
          <p:cNvSpPr txBox="1"/>
          <p:nvPr/>
        </p:nvSpPr>
        <p:spPr>
          <a:xfrm>
            <a:off x="446049" y="2782669"/>
            <a:ext cx="207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assume that dataset to be used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E75C17-E57B-4AD8-A50B-6EF60763FEB1}"/>
              </a:ext>
            </a:extLst>
          </p:cNvPr>
          <p:cNvCxnSpPr/>
          <p:nvPr/>
        </p:nvCxnSpPr>
        <p:spPr>
          <a:xfrm flipV="1">
            <a:off x="804125" y="4136567"/>
            <a:ext cx="0" cy="19514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452BFC-42A0-45F6-A583-E1BF6C34D611}"/>
              </a:ext>
            </a:extLst>
          </p:cNvPr>
          <p:cNvCxnSpPr>
            <a:cxnSpLocks/>
          </p:cNvCxnSpPr>
          <p:nvPr/>
        </p:nvCxnSpPr>
        <p:spPr>
          <a:xfrm>
            <a:off x="804125" y="6088031"/>
            <a:ext cx="234547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23A441B-9117-4172-A9BC-213D02735BDF}"/>
              </a:ext>
            </a:extLst>
          </p:cNvPr>
          <p:cNvSpPr txBox="1"/>
          <p:nvPr/>
        </p:nvSpPr>
        <p:spPr>
          <a:xfrm>
            <a:off x="653284" y="60880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158E30-76D0-46F5-94AA-936A1FD01374}"/>
              </a:ext>
            </a:extLst>
          </p:cNvPr>
          <p:cNvSpPr txBox="1"/>
          <p:nvPr/>
        </p:nvSpPr>
        <p:spPr>
          <a:xfrm>
            <a:off x="1675176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ACF9CD-61B8-4FF1-B401-1519489AF176}"/>
              </a:ext>
            </a:extLst>
          </p:cNvPr>
          <p:cNvSpPr txBox="1"/>
          <p:nvPr/>
        </p:nvSpPr>
        <p:spPr>
          <a:xfrm>
            <a:off x="2699298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588DDE-8DF1-4940-BAFB-F46D756CF421}"/>
              </a:ext>
            </a:extLst>
          </p:cNvPr>
          <p:cNvSpPr txBox="1"/>
          <p:nvPr/>
        </p:nvSpPr>
        <p:spPr>
          <a:xfrm>
            <a:off x="477503" y="4887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7D0BC9-73AB-4ACE-8CFD-F1D47452C114}"/>
              </a:ext>
            </a:extLst>
          </p:cNvPr>
          <p:cNvSpPr txBox="1"/>
          <p:nvPr/>
        </p:nvSpPr>
        <p:spPr>
          <a:xfrm>
            <a:off x="477503" y="44837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F10700-3D31-4F9F-B772-97AD5C30812B}"/>
              </a:ext>
            </a:extLst>
          </p:cNvPr>
          <p:cNvSpPr txBox="1"/>
          <p:nvPr/>
        </p:nvSpPr>
        <p:spPr>
          <a:xfrm>
            <a:off x="360485" y="41143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3C6421-4ACF-4B93-ADE7-6F980A776AB3}"/>
              </a:ext>
            </a:extLst>
          </p:cNvPr>
          <p:cNvSpPr txBox="1"/>
          <p:nvPr/>
        </p:nvSpPr>
        <p:spPr>
          <a:xfrm>
            <a:off x="406971" y="528246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072E13-065A-4F19-803C-19B7D6B49AE4}"/>
              </a:ext>
            </a:extLst>
          </p:cNvPr>
          <p:cNvSpPr txBox="1"/>
          <p:nvPr/>
        </p:nvSpPr>
        <p:spPr>
          <a:xfrm>
            <a:off x="325219" y="564621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-10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B22640F-F74D-4AD0-9270-CC7CAC5A689A}"/>
              </a:ext>
            </a:extLst>
          </p:cNvPr>
          <p:cNvSpPr/>
          <p:nvPr/>
        </p:nvSpPr>
        <p:spPr>
          <a:xfrm>
            <a:off x="1104326" y="5736365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525DB76-D683-42A2-83BB-429BCD3BBCEA}"/>
              </a:ext>
            </a:extLst>
          </p:cNvPr>
          <p:cNvSpPr/>
          <p:nvPr/>
        </p:nvSpPr>
        <p:spPr>
          <a:xfrm>
            <a:off x="1657194" y="439364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F042B49-F0CF-4289-96EC-23E56DA843AF}"/>
              </a:ext>
            </a:extLst>
          </p:cNvPr>
          <p:cNvSpPr/>
          <p:nvPr/>
        </p:nvSpPr>
        <p:spPr>
          <a:xfrm>
            <a:off x="1822603" y="4176474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0AFB22C-4602-4A61-936E-1A66F4E768FA}"/>
              </a:ext>
            </a:extLst>
          </p:cNvPr>
          <p:cNvSpPr/>
          <p:nvPr/>
        </p:nvSpPr>
        <p:spPr>
          <a:xfrm>
            <a:off x="2321228" y="534055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9806D73-26E2-488A-A30F-BEF6AFE4C1CE}"/>
              </a:ext>
            </a:extLst>
          </p:cNvPr>
          <p:cNvSpPr/>
          <p:nvPr/>
        </p:nvSpPr>
        <p:spPr>
          <a:xfrm>
            <a:off x="1599931" y="3504045"/>
            <a:ext cx="323386" cy="30153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DB1F79-B7BE-4C77-9486-8C7160E36DDC}"/>
              </a:ext>
            </a:extLst>
          </p:cNvPr>
          <p:cNvSpPr txBox="1"/>
          <p:nvPr/>
        </p:nvSpPr>
        <p:spPr>
          <a:xfrm>
            <a:off x="2093880" y="3470147"/>
            <a:ext cx="159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plot it out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5A12DE-4FE0-4FB0-8D9E-0A61B27B9CA6}"/>
              </a:ext>
            </a:extLst>
          </p:cNvPr>
          <p:cNvSpPr txBox="1"/>
          <p:nvPr/>
        </p:nvSpPr>
        <p:spPr>
          <a:xfrm>
            <a:off x="1297989" y="6375968"/>
            <a:ext cx="135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dosage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0808E6-8C3F-4419-B34F-027DA7B175C5}"/>
              </a:ext>
            </a:extLst>
          </p:cNvPr>
          <p:cNvSpPr txBox="1"/>
          <p:nvPr/>
        </p:nvSpPr>
        <p:spPr>
          <a:xfrm rot="16200000">
            <a:off x="-747581" y="5043735"/>
            <a:ext cx="1914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effectiveness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477E6D-D556-4E16-970B-86380744A78A}"/>
              </a:ext>
            </a:extLst>
          </p:cNvPr>
          <p:cNvCxnSpPr>
            <a:cxnSpLocks/>
          </p:cNvCxnSpPr>
          <p:nvPr/>
        </p:nvCxnSpPr>
        <p:spPr>
          <a:xfrm>
            <a:off x="779189" y="5072145"/>
            <a:ext cx="2338813" cy="896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89CCDB0-85B2-466E-9AE2-F5356E69B250}"/>
              </a:ext>
            </a:extLst>
          </p:cNvPr>
          <p:cNvSpPr txBox="1"/>
          <p:nvPr/>
        </p:nvSpPr>
        <p:spPr>
          <a:xfrm>
            <a:off x="4912606" y="105008"/>
            <a:ext cx="326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make an initial prediction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187C4-805E-42C7-941A-ECE47723D6BC}"/>
              </a:ext>
            </a:extLst>
          </p:cNvPr>
          <p:cNvSpPr txBox="1"/>
          <p:nvPr/>
        </p:nvSpPr>
        <p:spPr>
          <a:xfrm>
            <a:off x="5561556" y="688932"/>
            <a:ext cx="80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Z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F221E9-25F8-49DF-B264-654EFE26B90D}"/>
              </a:ext>
            </a:extLst>
          </p:cNvPr>
          <p:cNvSpPr/>
          <p:nvPr/>
        </p:nvSpPr>
        <p:spPr>
          <a:xfrm>
            <a:off x="5695167" y="581821"/>
            <a:ext cx="801666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0.5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2E5143-FAAA-49F8-8C28-88B72D44A150}"/>
              </a:ext>
            </a:extLst>
          </p:cNvPr>
          <p:cNvSpPr txBox="1"/>
          <p:nvPr/>
        </p:nvSpPr>
        <p:spPr>
          <a:xfrm>
            <a:off x="7146270" y="504877"/>
            <a:ext cx="48761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Let’s assume that the “initial guess” of “predicted drug effectiveness” is 0.5 (so for whatever testing data, the prediction is always 0.5)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67F5A1FD-F620-4DB4-9265-7A8C3A9BFDDD}"/>
              </a:ext>
            </a:extLst>
          </p:cNvPr>
          <p:cNvSpPr/>
          <p:nvPr/>
        </p:nvSpPr>
        <p:spPr>
          <a:xfrm rot="10800000">
            <a:off x="6749747" y="635059"/>
            <a:ext cx="246491" cy="238539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408E55-3A76-4D03-ABE6-89429889E7C9}"/>
              </a:ext>
            </a:extLst>
          </p:cNvPr>
          <p:cNvSpPr txBox="1"/>
          <p:nvPr/>
        </p:nvSpPr>
        <p:spPr>
          <a:xfrm>
            <a:off x="4912606" y="1231462"/>
            <a:ext cx="2772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Obtain the residuals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D67FA3-51F9-4208-B01B-355CFFFB8AFD}"/>
              </a:ext>
            </a:extLst>
          </p:cNvPr>
          <p:cNvSpPr txBox="1"/>
          <p:nvPr/>
        </p:nvSpPr>
        <p:spPr>
          <a:xfrm>
            <a:off x="4912605" y="1620638"/>
            <a:ext cx="2894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Grow a XGBoost tree</a:t>
            </a:r>
          </a:p>
        </p:txBody>
      </p:sp>
      <p:graphicFrame>
        <p:nvGraphicFramePr>
          <p:cNvPr id="39" name="Table 9">
            <a:extLst>
              <a:ext uri="{FF2B5EF4-FFF2-40B4-BE49-F238E27FC236}">
                <a16:creationId xmlns:a16="http://schemas.microsoft.com/office/drawing/2014/main" id="{F7B6F8FC-5F9D-4341-88FA-46A06196AF05}"/>
              </a:ext>
            </a:extLst>
          </p:cNvPr>
          <p:cNvGraphicFramePr>
            <a:graphicFrameLocks noGrp="1"/>
          </p:cNvGraphicFramePr>
          <p:nvPr/>
        </p:nvGraphicFramePr>
        <p:xfrm>
          <a:off x="406971" y="302786"/>
          <a:ext cx="3580673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439">
                  <a:extLst>
                    <a:ext uri="{9D8B030D-6E8A-4147-A177-3AD203B41FA5}">
                      <a16:colId xmlns:a16="http://schemas.microsoft.com/office/drawing/2014/main" val="3944312363"/>
                    </a:ext>
                  </a:extLst>
                </a:gridCol>
                <a:gridCol w="1380617">
                  <a:extLst>
                    <a:ext uri="{9D8B030D-6E8A-4147-A177-3AD203B41FA5}">
                      <a16:colId xmlns:a16="http://schemas.microsoft.com/office/drawing/2014/main" val="530565996"/>
                    </a:ext>
                  </a:extLst>
                </a:gridCol>
                <a:gridCol w="1380617">
                  <a:extLst>
                    <a:ext uri="{9D8B030D-6E8A-4147-A177-3AD203B41FA5}">
                      <a16:colId xmlns:a16="http://schemas.microsoft.com/office/drawing/2014/main" val="2413499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Drug </a:t>
                      </a:r>
                    </a:p>
                    <a:p>
                      <a:r>
                        <a:rPr lang="en-NZ" dirty="0"/>
                        <a:t>dosage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Drug effectiveness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>
                          <a:solidFill>
                            <a:schemeClr val="tx1"/>
                          </a:solidFill>
                        </a:rPr>
                        <a:t>residuals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933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38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6.5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013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551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389073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50261D0B-7DD3-4F1A-9C3A-DE022E274C33}"/>
              </a:ext>
            </a:extLst>
          </p:cNvPr>
          <p:cNvSpPr txBox="1"/>
          <p:nvPr/>
        </p:nvSpPr>
        <p:spPr>
          <a:xfrm>
            <a:off x="5285144" y="2030809"/>
            <a:ext cx="6221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3.1: Start from a single leaf, and all of the residuals go to the leaf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CA91F4-5B32-4891-B26D-A76E911F2DA4}"/>
              </a:ext>
            </a:extLst>
          </p:cNvPr>
          <p:cNvSpPr/>
          <p:nvPr/>
        </p:nvSpPr>
        <p:spPr>
          <a:xfrm>
            <a:off x="6106308" y="2425062"/>
            <a:ext cx="1932792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-10.5,6.5,7.5,-7.5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03785B0F-6203-4EFE-B58D-D99CF34A245D}"/>
              </a:ext>
            </a:extLst>
          </p:cNvPr>
          <p:cNvSpPr/>
          <p:nvPr/>
        </p:nvSpPr>
        <p:spPr>
          <a:xfrm>
            <a:off x="4095750" y="635058"/>
            <a:ext cx="295275" cy="1898592"/>
          </a:xfrm>
          <a:prstGeom prst="righ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D6B4167-5349-48AA-98A2-0FD4449A4B64}"/>
              </a:ext>
            </a:extLst>
          </p:cNvPr>
          <p:cNvSpPr/>
          <p:nvPr/>
        </p:nvSpPr>
        <p:spPr>
          <a:xfrm>
            <a:off x="4514850" y="1619250"/>
            <a:ext cx="1400175" cy="1076530"/>
          </a:xfrm>
          <a:custGeom>
            <a:avLst/>
            <a:gdLst>
              <a:gd name="connsiteX0" fmla="*/ 0 w 1400175"/>
              <a:gd name="connsiteY0" fmla="*/ 0 h 1076530"/>
              <a:gd name="connsiteX1" fmla="*/ 381000 w 1400175"/>
              <a:gd name="connsiteY1" fmla="*/ 200025 h 1076530"/>
              <a:gd name="connsiteX2" fmla="*/ 419100 w 1400175"/>
              <a:gd name="connsiteY2" fmla="*/ 800100 h 1076530"/>
              <a:gd name="connsiteX3" fmla="*/ 781050 w 1400175"/>
              <a:gd name="connsiteY3" fmla="*/ 1057275 h 1076530"/>
              <a:gd name="connsiteX4" fmla="*/ 1400175 w 1400175"/>
              <a:gd name="connsiteY4" fmla="*/ 1038225 h 1076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0175" h="1076530">
                <a:moveTo>
                  <a:pt x="0" y="0"/>
                </a:moveTo>
                <a:cubicBezTo>
                  <a:pt x="155575" y="33337"/>
                  <a:pt x="311150" y="66675"/>
                  <a:pt x="381000" y="200025"/>
                </a:cubicBezTo>
                <a:cubicBezTo>
                  <a:pt x="450850" y="333375"/>
                  <a:pt x="352425" y="657225"/>
                  <a:pt x="419100" y="800100"/>
                </a:cubicBezTo>
                <a:cubicBezTo>
                  <a:pt x="485775" y="942975"/>
                  <a:pt x="617537" y="1017587"/>
                  <a:pt x="781050" y="1057275"/>
                </a:cubicBezTo>
                <a:cubicBezTo>
                  <a:pt x="944563" y="1096963"/>
                  <a:pt x="1172369" y="1067594"/>
                  <a:pt x="1400175" y="1038225"/>
                </a:cubicBez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F56F0B0-004B-40B6-94CF-13A4E56FDEDA}"/>
              </a:ext>
            </a:extLst>
          </p:cNvPr>
          <p:cNvSpPr txBox="1"/>
          <p:nvPr/>
        </p:nvSpPr>
        <p:spPr>
          <a:xfrm>
            <a:off x="5285144" y="2830824"/>
            <a:ext cx="6661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3.2: Calculate a “quality score” (or “similarity score”) for the residuals</a:t>
            </a:r>
          </a:p>
        </p:txBody>
      </p:sp>
    </p:spTree>
    <p:extLst>
      <p:ext uri="{BB962C8B-B14F-4D97-AF65-F5344CB8AC3E}">
        <p14:creationId xmlns:p14="http://schemas.microsoft.com/office/powerpoint/2010/main" val="2925095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96FB9E6-D57D-4CA6-AA13-01BB08B7DFDD}"/>
              </a:ext>
            </a:extLst>
          </p:cNvPr>
          <p:cNvSpPr txBox="1"/>
          <p:nvPr/>
        </p:nvSpPr>
        <p:spPr>
          <a:xfrm>
            <a:off x="446049" y="2782669"/>
            <a:ext cx="207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assume that dataset to be used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E75C17-E57B-4AD8-A50B-6EF60763FEB1}"/>
              </a:ext>
            </a:extLst>
          </p:cNvPr>
          <p:cNvCxnSpPr/>
          <p:nvPr/>
        </p:nvCxnSpPr>
        <p:spPr>
          <a:xfrm flipV="1">
            <a:off x="804125" y="4136567"/>
            <a:ext cx="0" cy="19514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452BFC-42A0-45F6-A583-E1BF6C34D611}"/>
              </a:ext>
            </a:extLst>
          </p:cNvPr>
          <p:cNvCxnSpPr>
            <a:cxnSpLocks/>
          </p:cNvCxnSpPr>
          <p:nvPr/>
        </p:nvCxnSpPr>
        <p:spPr>
          <a:xfrm>
            <a:off x="804125" y="6088031"/>
            <a:ext cx="234547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23A441B-9117-4172-A9BC-213D02735BDF}"/>
              </a:ext>
            </a:extLst>
          </p:cNvPr>
          <p:cNvSpPr txBox="1"/>
          <p:nvPr/>
        </p:nvSpPr>
        <p:spPr>
          <a:xfrm>
            <a:off x="653284" y="60880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158E30-76D0-46F5-94AA-936A1FD01374}"/>
              </a:ext>
            </a:extLst>
          </p:cNvPr>
          <p:cNvSpPr txBox="1"/>
          <p:nvPr/>
        </p:nvSpPr>
        <p:spPr>
          <a:xfrm>
            <a:off x="1675176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ACF9CD-61B8-4FF1-B401-1519489AF176}"/>
              </a:ext>
            </a:extLst>
          </p:cNvPr>
          <p:cNvSpPr txBox="1"/>
          <p:nvPr/>
        </p:nvSpPr>
        <p:spPr>
          <a:xfrm>
            <a:off x="2699298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588DDE-8DF1-4940-BAFB-F46D756CF421}"/>
              </a:ext>
            </a:extLst>
          </p:cNvPr>
          <p:cNvSpPr txBox="1"/>
          <p:nvPr/>
        </p:nvSpPr>
        <p:spPr>
          <a:xfrm>
            <a:off x="477503" y="4887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7D0BC9-73AB-4ACE-8CFD-F1D47452C114}"/>
              </a:ext>
            </a:extLst>
          </p:cNvPr>
          <p:cNvSpPr txBox="1"/>
          <p:nvPr/>
        </p:nvSpPr>
        <p:spPr>
          <a:xfrm>
            <a:off x="477503" y="44837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F10700-3D31-4F9F-B772-97AD5C30812B}"/>
              </a:ext>
            </a:extLst>
          </p:cNvPr>
          <p:cNvSpPr txBox="1"/>
          <p:nvPr/>
        </p:nvSpPr>
        <p:spPr>
          <a:xfrm>
            <a:off x="360485" y="41143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3C6421-4ACF-4B93-ADE7-6F980A776AB3}"/>
              </a:ext>
            </a:extLst>
          </p:cNvPr>
          <p:cNvSpPr txBox="1"/>
          <p:nvPr/>
        </p:nvSpPr>
        <p:spPr>
          <a:xfrm>
            <a:off x="406971" y="528246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072E13-065A-4F19-803C-19B7D6B49AE4}"/>
              </a:ext>
            </a:extLst>
          </p:cNvPr>
          <p:cNvSpPr txBox="1"/>
          <p:nvPr/>
        </p:nvSpPr>
        <p:spPr>
          <a:xfrm>
            <a:off x="325219" y="564621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-10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B22640F-F74D-4AD0-9270-CC7CAC5A689A}"/>
              </a:ext>
            </a:extLst>
          </p:cNvPr>
          <p:cNvSpPr/>
          <p:nvPr/>
        </p:nvSpPr>
        <p:spPr>
          <a:xfrm>
            <a:off x="1104326" y="5736365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525DB76-D683-42A2-83BB-429BCD3BBCEA}"/>
              </a:ext>
            </a:extLst>
          </p:cNvPr>
          <p:cNvSpPr/>
          <p:nvPr/>
        </p:nvSpPr>
        <p:spPr>
          <a:xfrm>
            <a:off x="1657194" y="439364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F042B49-F0CF-4289-96EC-23E56DA843AF}"/>
              </a:ext>
            </a:extLst>
          </p:cNvPr>
          <p:cNvSpPr/>
          <p:nvPr/>
        </p:nvSpPr>
        <p:spPr>
          <a:xfrm>
            <a:off x="1822603" y="4176474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0AFB22C-4602-4A61-936E-1A66F4E768FA}"/>
              </a:ext>
            </a:extLst>
          </p:cNvPr>
          <p:cNvSpPr/>
          <p:nvPr/>
        </p:nvSpPr>
        <p:spPr>
          <a:xfrm>
            <a:off x="2321228" y="534055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9806D73-26E2-488A-A30F-BEF6AFE4C1CE}"/>
              </a:ext>
            </a:extLst>
          </p:cNvPr>
          <p:cNvSpPr/>
          <p:nvPr/>
        </p:nvSpPr>
        <p:spPr>
          <a:xfrm>
            <a:off x="1599931" y="3504045"/>
            <a:ext cx="323386" cy="30153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DB1F79-B7BE-4C77-9486-8C7160E36DDC}"/>
              </a:ext>
            </a:extLst>
          </p:cNvPr>
          <p:cNvSpPr txBox="1"/>
          <p:nvPr/>
        </p:nvSpPr>
        <p:spPr>
          <a:xfrm>
            <a:off x="2093880" y="3470147"/>
            <a:ext cx="159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plot it out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5A12DE-4FE0-4FB0-8D9E-0A61B27B9CA6}"/>
              </a:ext>
            </a:extLst>
          </p:cNvPr>
          <p:cNvSpPr txBox="1"/>
          <p:nvPr/>
        </p:nvSpPr>
        <p:spPr>
          <a:xfrm>
            <a:off x="1297989" y="6375968"/>
            <a:ext cx="135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dosage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0808E6-8C3F-4419-B34F-027DA7B175C5}"/>
              </a:ext>
            </a:extLst>
          </p:cNvPr>
          <p:cNvSpPr txBox="1"/>
          <p:nvPr/>
        </p:nvSpPr>
        <p:spPr>
          <a:xfrm rot="16200000">
            <a:off x="-747581" y="5043735"/>
            <a:ext cx="1914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effectiveness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477E6D-D556-4E16-970B-86380744A78A}"/>
              </a:ext>
            </a:extLst>
          </p:cNvPr>
          <p:cNvCxnSpPr>
            <a:cxnSpLocks/>
          </p:cNvCxnSpPr>
          <p:nvPr/>
        </p:nvCxnSpPr>
        <p:spPr>
          <a:xfrm>
            <a:off x="779189" y="5072145"/>
            <a:ext cx="2338813" cy="896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89CCDB0-85B2-466E-9AE2-F5356E69B250}"/>
              </a:ext>
            </a:extLst>
          </p:cNvPr>
          <p:cNvSpPr txBox="1"/>
          <p:nvPr/>
        </p:nvSpPr>
        <p:spPr>
          <a:xfrm>
            <a:off x="4912606" y="105008"/>
            <a:ext cx="326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make an initial prediction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187C4-805E-42C7-941A-ECE47723D6BC}"/>
              </a:ext>
            </a:extLst>
          </p:cNvPr>
          <p:cNvSpPr txBox="1"/>
          <p:nvPr/>
        </p:nvSpPr>
        <p:spPr>
          <a:xfrm>
            <a:off x="5561556" y="688932"/>
            <a:ext cx="80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Z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F221E9-25F8-49DF-B264-654EFE26B90D}"/>
              </a:ext>
            </a:extLst>
          </p:cNvPr>
          <p:cNvSpPr/>
          <p:nvPr/>
        </p:nvSpPr>
        <p:spPr>
          <a:xfrm>
            <a:off x="5695167" y="581821"/>
            <a:ext cx="801666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0.5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2E5143-FAAA-49F8-8C28-88B72D44A150}"/>
              </a:ext>
            </a:extLst>
          </p:cNvPr>
          <p:cNvSpPr txBox="1"/>
          <p:nvPr/>
        </p:nvSpPr>
        <p:spPr>
          <a:xfrm>
            <a:off x="7146270" y="504877"/>
            <a:ext cx="48761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Let’s assume that the “initial guess” of “predicted drug effectiveness” is 0.5 (so for whatever testing data, the prediction is always 0.5)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67F5A1FD-F620-4DB4-9265-7A8C3A9BFDDD}"/>
              </a:ext>
            </a:extLst>
          </p:cNvPr>
          <p:cNvSpPr/>
          <p:nvPr/>
        </p:nvSpPr>
        <p:spPr>
          <a:xfrm rot="10800000">
            <a:off x="6749747" y="635059"/>
            <a:ext cx="246491" cy="238539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408E55-3A76-4D03-ABE6-89429889E7C9}"/>
              </a:ext>
            </a:extLst>
          </p:cNvPr>
          <p:cNvSpPr txBox="1"/>
          <p:nvPr/>
        </p:nvSpPr>
        <p:spPr>
          <a:xfrm>
            <a:off x="4912606" y="1231462"/>
            <a:ext cx="2772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Obtain the residuals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D67FA3-51F9-4208-B01B-355CFFFB8AFD}"/>
              </a:ext>
            </a:extLst>
          </p:cNvPr>
          <p:cNvSpPr txBox="1"/>
          <p:nvPr/>
        </p:nvSpPr>
        <p:spPr>
          <a:xfrm>
            <a:off x="4912605" y="1620638"/>
            <a:ext cx="2894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Grow a XGBoost tree</a:t>
            </a:r>
          </a:p>
        </p:txBody>
      </p:sp>
      <p:graphicFrame>
        <p:nvGraphicFramePr>
          <p:cNvPr id="39" name="Table 9">
            <a:extLst>
              <a:ext uri="{FF2B5EF4-FFF2-40B4-BE49-F238E27FC236}">
                <a16:creationId xmlns:a16="http://schemas.microsoft.com/office/drawing/2014/main" id="{F7B6F8FC-5F9D-4341-88FA-46A06196AF05}"/>
              </a:ext>
            </a:extLst>
          </p:cNvPr>
          <p:cNvGraphicFramePr>
            <a:graphicFrameLocks noGrp="1"/>
          </p:cNvGraphicFramePr>
          <p:nvPr/>
        </p:nvGraphicFramePr>
        <p:xfrm>
          <a:off x="406971" y="302786"/>
          <a:ext cx="3580673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439">
                  <a:extLst>
                    <a:ext uri="{9D8B030D-6E8A-4147-A177-3AD203B41FA5}">
                      <a16:colId xmlns:a16="http://schemas.microsoft.com/office/drawing/2014/main" val="3944312363"/>
                    </a:ext>
                  </a:extLst>
                </a:gridCol>
                <a:gridCol w="1380617">
                  <a:extLst>
                    <a:ext uri="{9D8B030D-6E8A-4147-A177-3AD203B41FA5}">
                      <a16:colId xmlns:a16="http://schemas.microsoft.com/office/drawing/2014/main" val="530565996"/>
                    </a:ext>
                  </a:extLst>
                </a:gridCol>
                <a:gridCol w="1380617">
                  <a:extLst>
                    <a:ext uri="{9D8B030D-6E8A-4147-A177-3AD203B41FA5}">
                      <a16:colId xmlns:a16="http://schemas.microsoft.com/office/drawing/2014/main" val="2413499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Drug </a:t>
                      </a:r>
                    </a:p>
                    <a:p>
                      <a:r>
                        <a:rPr lang="en-NZ" dirty="0"/>
                        <a:t>dosage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Drug effectiveness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>
                          <a:solidFill>
                            <a:schemeClr val="tx1"/>
                          </a:solidFill>
                        </a:rPr>
                        <a:t>residuals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933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38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6.5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013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551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389073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50261D0B-7DD3-4F1A-9C3A-DE022E274C33}"/>
              </a:ext>
            </a:extLst>
          </p:cNvPr>
          <p:cNvSpPr txBox="1"/>
          <p:nvPr/>
        </p:nvSpPr>
        <p:spPr>
          <a:xfrm>
            <a:off x="5285144" y="2030809"/>
            <a:ext cx="6221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3.1: Start from a single leaf, and all of the residuals go to the leaf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CA91F4-5B32-4891-B26D-A76E911F2DA4}"/>
              </a:ext>
            </a:extLst>
          </p:cNvPr>
          <p:cNvSpPr/>
          <p:nvPr/>
        </p:nvSpPr>
        <p:spPr>
          <a:xfrm>
            <a:off x="6106308" y="2425062"/>
            <a:ext cx="1932792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-10.5,6.5,7.5,-7.5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03785B0F-6203-4EFE-B58D-D99CF34A245D}"/>
              </a:ext>
            </a:extLst>
          </p:cNvPr>
          <p:cNvSpPr/>
          <p:nvPr/>
        </p:nvSpPr>
        <p:spPr>
          <a:xfrm>
            <a:off x="4095750" y="635058"/>
            <a:ext cx="295275" cy="1898592"/>
          </a:xfrm>
          <a:prstGeom prst="righ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D6B4167-5349-48AA-98A2-0FD4449A4B64}"/>
              </a:ext>
            </a:extLst>
          </p:cNvPr>
          <p:cNvSpPr/>
          <p:nvPr/>
        </p:nvSpPr>
        <p:spPr>
          <a:xfrm>
            <a:off x="4514850" y="1619250"/>
            <a:ext cx="1400175" cy="1076530"/>
          </a:xfrm>
          <a:custGeom>
            <a:avLst/>
            <a:gdLst>
              <a:gd name="connsiteX0" fmla="*/ 0 w 1400175"/>
              <a:gd name="connsiteY0" fmla="*/ 0 h 1076530"/>
              <a:gd name="connsiteX1" fmla="*/ 381000 w 1400175"/>
              <a:gd name="connsiteY1" fmla="*/ 200025 h 1076530"/>
              <a:gd name="connsiteX2" fmla="*/ 419100 w 1400175"/>
              <a:gd name="connsiteY2" fmla="*/ 800100 h 1076530"/>
              <a:gd name="connsiteX3" fmla="*/ 781050 w 1400175"/>
              <a:gd name="connsiteY3" fmla="*/ 1057275 h 1076530"/>
              <a:gd name="connsiteX4" fmla="*/ 1400175 w 1400175"/>
              <a:gd name="connsiteY4" fmla="*/ 1038225 h 1076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0175" h="1076530">
                <a:moveTo>
                  <a:pt x="0" y="0"/>
                </a:moveTo>
                <a:cubicBezTo>
                  <a:pt x="155575" y="33337"/>
                  <a:pt x="311150" y="66675"/>
                  <a:pt x="381000" y="200025"/>
                </a:cubicBezTo>
                <a:cubicBezTo>
                  <a:pt x="450850" y="333375"/>
                  <a:pt x="352425" y="657225"/>
                  <a:pt x="419100" y="800100"/>
                </a:cubicBezTo>
                <a:cubicBezTo>
                  <a:pt x="485775" y="942975"/>
                  <a:pt x="617537" y="1017587"/>
                  <a:pt x="781050" y="1057275"/>
                </a:cubicBezTo>
                <a:cubicBezTo>
                  <a:pt x="944563" y="1096963"/>
                  <a:pt x="1172369" y="1067594"/>
                  <a:pt x="1400175" y="1038225"/>
                </a:cubicBez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F56F0B0-004B-40B6-94CF-13A4E56FDEDA}"/>
              </a:ext>
            </a:extLst>
          </p:cNvPr>
          <p:cNvSpPr txBox="1"/>
          <p:nvPr/>
        </p:nvSpPr>
        <p:spPr>
          <a:xfrm>
            <a:off x="5285144" y="2830824"/>
            <a:ext cx="6661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3.2: Calculate a “quality score” (or “similarity score”) for the residuals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8D7A0E-D78D-4271-AF3C-D4E3FE4B880C}"/>
                  </a:ext>
                </a:extLst>
              </p:cNvPr>
              <p:cNvSpPr txBox="1"/>
              <p:nvPr/>
            </p:nvSpPr>
            <p:spPr>
              <a:xfrm>
                <a:off x="6463887" y="3226295"/>
                <a:ext cx="3610540" cy="470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𝑆𝑖𝑚𝑖𝑙𝑎𝑟𝑖𝑡𝑦</m:t>
                      </m:r>
                      <m:r>
                        <a:rPr lang="en-NZ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NZ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𝑠𝑐𝑜𝑟𝑒</m:t>
                      </m:r>
                      <m:r>
                        <a:rPr lang="en-NZ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NZ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NZ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NZ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NZ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NZ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𝑟𝑒𝑠𝑖𝑑𝑢𝑎𝑙𝑠</m:t>
                                  </m:r>
                                </m:e>
                              </m:nary>
                              <m:r>
                                <a:rPr lang="en-NZ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NZ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NZ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NZ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NZ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NZ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NZ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𝑟𝑒𝑠𝑖𝑑𝑢𝑎𝑙𝑠</m:t>
                          </m:r>
                          <m:r>
                            <a:rPr lang="en-NZ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NZ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NZ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8D7A0E-D78D-4271-AF3C-D4E3FE4B8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3887" y="3226295"/>
                <a:ext cx="3610540" cy="470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5D5F4955-E28C-47E1-83F0-BF56616069F1}"/>
              </a:ext>
            </a:extLst>
          </p:cNvPr>
          <p:cNvSpPr txBox="1"/>
          <p:nvPr/>
        </p:nvSpPr>
        <p:spPr>
          <a:xfrm>
            <a:off x="9536965" y="3707638"/>
            <a:ext cx="18577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dirty="0">
                <a:solidFill>
                  <a:schemeClr val="bg1"/>
                </a:solidFill>
              </a:rPr>
              <a:t>A regularization parameter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BA77E6EE-C31E-45BF-BD18-474C38F58E19}"/>
              </a:ext>
            </a:extLst>
          </p:cNvPr>
          <p:cNvSpPr/>
          <p:nvPr/>
        </p:nvSpPr>
        <p:spPr>
          <a:xfrm rot="13753974">
            <a:off x="10023104" y="3615919"/>
            <a:ext cx="150032" cy="1607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97432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96FB9E6-D57D-4CA6-AA13-01BB08B7DFDD}"/>
              </a:ext>
            </a:extLst>
          </p:cNvPr>
          <p:cNvSpPr txBox="1"/>
          <p:nvPr/>
        </p:nvSpPr>
        <p:spPr>
          <a:xfrm>
            <a:off x="446049" y="2782669"/>
            <a:ext cx="207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assume that dataset to be used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E75C17-E57B-4AD8-A50B-6EF60763FEB1}"/>
              </a:ext>
            </a:extLst>
          </p:cNvPr>
          <p:cNvCxnSpPr/>
          <p:nvPr/>
        </p:nvCxnSpPr>
        <p:spPr>
          <a:xfrm flipV="1">
            <a:off x="804125" y="4136567"/>
            <a:ext cx="0" cy="19514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452BFC-42A0-45F6-A583-E1BF6C34D611}"/>
              </a:ext>
            </a:extLst>
          </p:cNvPr>
          <p:cNvCxnSpPr>
            <a:cxnSpLocks/>
          </p:cNvCxnSpPr>
          <p:nvPr/>
        </p:nvCxnSpPr>
        <p:spPr>
          <a:xfrm>
            <a:off x="804125" y="6088031"/>
            <a:ext cx="234547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23A441B-9117-4172-A9BC-213D02735BDF}"/>
              </a:ext>
            </a:extLst>
          </p:cNvPr>
          <p:cNvSpPr txBox="1"/>
          <p:nvPr/>
        </p:nvSpPr>
        <p:spPr>
          <a:xfrm>
            <a:off x="653284" y="60880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158E30-76D0-46F5-94AA-936A1FD01374}"/>
              </a:ext>
            </a:extLst>
          </p:cNvPr>
          <p:cNvSpPr txBox="1"/>
          <p:nvPr/>
        </p:nvSpPr>
        <p:spPr>
          <a:xfrm>
            <a:off x="1675176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ACF9CD-61B8-4FF1-B401-1519489AF176}"/>
              </a:ext>
            </a:extLst>
          </p:cNvPr>
          <p:cNvSpPr txBox="1"/>
          <p:nvPr/>
        </p:nvSpPr>
        <p:spPr>
          <a:xfrm>
            <a:off x="2699298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588DDE-8DF1-4940-BAFB-F46D756CF421}"/>
              </a:ext>
            </a:extLst>
          </p:cNvPr>
          <p:cNvSpPr txBox="1"/>
          <p:nvPr/>
        </p:nvSpPr>
        <p:spPr>
          <a:xfrm>
            <a:off x="477503" y="4887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7D0BC9-73AB-4ACE-8CFD-F1D47452C114}"/>
              </a:ext>
            </a:extLst>
          </p:cNvPr>
          <p:cNvSpPr txBox="1"/>
          <p:nvPr/>
        </p:nvSpPr>
        <p:spPr>
          <a:xfrm>
            <a:off x="477503" y="44837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F10700-3D31-4F9F-B772-97AD5C30812B}"/>
              </a:ext>
            </a:extLst>
          </p:cNvPr>
          <p:cNvSpPr txBox="1"/>
          <p:nvPr/>
        </p:nvSpPr>
        <p:spPr>
          <a:xfrm>
            <a:off x="360485" y="41143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3C6421-4ACF-4B93-ADE7-6F980A776AB3}"/>
              </a:ext>
            </a:extLst>
          </p:cNvPr>
          <p:cNvSpPr txBox="1"/>
          <p:nvPr/>
        </p:nvSpPr>
        <p:spPr>
          <a:xfrm>
            <a:off x="406971" y="528246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072E13-065A-4F19-803C-19B7D6B49AE4}"/>
              </a:ext>
            </a:extLst>
          </p:cNvPr>
          <p:cNvSpPr txBox="1"/>
          <p:nvPr/>
        </p:nvSpPr>
        <p:spPr>
          <a:xfrm>
            <a:off x="325219" y="564621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-10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B22640F-F74D-4AD0-9270-CC7CAC5A689A}"/>
              </a:ext>
            </a:extLst>
          </p:cNvPr>
          <p:cNvSpPr/>
          <p:nvPr/>
        </p:nvSpPr>
        <p:spPr>
          <a:xfrm>
            <a:off x="1104326" y="5736365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525DB76-D683-42A2-83BB-429BCD3BBCEA}"/>
              </a:ext>
            </a:extLst>
          </p:cNvPr>
          <p:cNvSpPr/>
          <p:nvPr/>
        </p:nvSpPr>
        <p:spPr>
          <a:xfrm>
            <a:off x="1657194" y="439364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F042B49-F0CF-4289-96EC-23E56DA843AF}"/>
              </a:ext>
            </a:extLst>
          </p:cNvPr>
          <p:cNvSpPr/>
          <p:nvPr/>
        </p:nvSpPr>
        <p:spPr>
          <a:xfrm>
            <a:off x="1822603" y="4176474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0AFB22C-4602-4A61-936E-1A66F4E768FA}"/>
              </a:ext>
            </a:extLst>
          </p:cNvPr>
          <p:cNvSpPr/>
          <p:nvPr/>
        </p:nvSpPr>
        <p:spPr>
          <a:xfrm>
            <a:off x="2321228" y="534055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9806D73-26E2-488A-A30F-BEF6AFE4C1CE}"/>
              </a:ext>
            </a:extLst>
          </p:cNvPr>
          <p:cNvSpPr/>
          <p:nvPr/>
        </p:nvSpPr>
        <p:spPr>
          <a:xfrm>
            <a:off x="1599931" y="3504045"/>
            <a:ext cx="323386" cy="30153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DB1F79-B7BE-4C77-9486-8C7160E36DDC}"/>
              </a:ext>
            </a:extLst>
          </p:cNvPr>
          <p:cNvSpPr txBox="1"/>
          <p:nvPr/>
        </p:nvSpPr>
        <p:spPr>
          <a:xfrm>
            <a:off x="2093880" y="3470147"/>
            <a:ext cx="159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plot it out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5A12DE-4FE0-4FB0-8D9E-0A61B27B9CA6}"/>
              </a:ext>
            </a:extLst>
          </p:cNvPr>
          <p:cNvSpPr txBox="1"/>
          <p:nvPr/>
        </p:nvSpPr>
        <p:spPr>
          <a:xfrm>
            <a:off x="1297989" y="6375968"/>
            <a:ext cx="135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dosage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0808E6-8C3F-4419-B34F-027DA7B175C5}"/>
              </a:ext>
            </a:extLst>
          </p:cNvPr>
          <p:cNvSpPr txBox="1"/>
          <p:nvPr/>
        </p:nvSpPr>
        <p:spPr>
          <a:xfrm rot="16200000">
            <a:off x="-747581" y="5043735"/>
            <a:ext cx="1914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effectiveness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477E6D-D556-4E16-970B-86380744A78A}"/>
              </a:ext>
            </a:extLst>
          </p:cNvPr>
          <p:cNvCxnSpPr>
            <a:cxnSpLocks/>
          </p:cNvCxnSpPr>
          <p:nvPr/>
        </p:nvCxnSpPr>
        <p:spPr>
          <a:xfrm>
            <a:off x="779189" y="5072145"/>
            <a:ext cx="2338813" cy="896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89CCDB0-85B2-466E-9AE2-F5356E69B250}"/>
              </a:ext>
            </a:extLst>
          </p:cNvPr>
          <p:cNvSpPr txBox="1"/>
          <p:nvPr/>
        </p:nvSpPr>
        <p:spPr>
          <a:xfrm>
            <a:off x="4912606" y="105008"/>
            <a:ext cx="326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make an initial prediction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187C4-805E-42C7-941A-ECE47723D6BC}"/>
              </a:ext>
            </a:extLst>
          </p:cNvPr>
          <p:cNvSpPr txBox="1"/>
          <p:nvPr/>
        </p:nvSpPr>
        <p:spPr>
          <a:xfrm>
            <a:off x="5561556" y="688932"/>
            <a:ext cx="80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Z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F221E9-25F8-49DF-B264-654EFE26B90D}"/>
              </a:ext>
            </a:extLst>
          </p:cNvPr>
          <p:cNvSpPr/>
          <p:nvPr/>
        </p:nvSpPr>
        <p:spPr>
          <a:xfrm>
            <a:off x="5695167" y="581821"/>
            <a:ext cx="801666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0.5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2E5143-FAAA-49F8-8C28-88B72D44A150}"/>
              </a:ext>
            </a:extLst>
          </p:cNvPr>
          <p:cNvSpPr txBox="1"/>
          <p:nvPr/>
        </p:nvSpPr>
        <p:spPr>
          <a:xfrm>
            <a:off x="7146270" y="504877"/>
            <a:ext cx="48761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Let’s assume that the “initial guess” of “predicted drug effectiveness” is 0.5 (so for whatever testing data, the prediction is always 0.5)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67F5A1FD-F620-4DB4-9265-7A8C3A9BFDDD}"/>
              </a:ext>
            </a:extLst>
          </p:cNvPr>
          <p:cNvSpPr/>
          <p:nvPr/>
        </p:nvSpPr>
        <p:spPr>
          <a:xfrm rot="10800000">
            <a:off x="6749747" y="635059"/>
            <a:ext cx="246491" cy="238539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408E55-3A76-4D03-ABE6-89429889E7C9}"/>
              </a:ext>
            </a:extLst>
          </p:cNvPr>
          <p:cNvSpPr txBox="1"/>
          <p:nvPr/>
        </p:nvSpPr>
        <p:spPr>
          <a:xfrm>
            <a:off x="4912606" y="1231462"/>
            <a:ext cx="2772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Obtain the residuals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D67FA3-51F9-4208-B01B-355CFFFB8AFD}"/>
              </a:ext>
            </a:extLst>
          </p:cNvPr>
          <p:cNvSpPr txBox="1"/>
          <p:nvPr/>
        </p:nvSpPr>
        <p:spPr>
          <a:xfrm>
            <a:off x="4912605" y="1620638"/>
            <a:ext cx="2894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Grow a XGBoost tree</a:t>
            </a:r>
          </a:p>
        </p:txBody>
      </p:sp>
      <p:graphicFrame>
        <p:nvGraphicFramePr>
          <p:cNvPr id="39" name="Table 9">
            <a:extLst>
              <a:ext uri="{FF2B5EF4-FFF2-40B4-BE49-F238E27FC236}">
                <a16:creationId xmlns:a16="http://schemas.microsoft.com/office/drawing/2014/main" id="{F7B6F8FC-5F9D-4341-88FA-46A06196AF05}"/>
              </a:ext>
            </a:extLst>
          </p:cNvPr>
          <p:cNvGraphicFramePr>
            <a:graphicFrameLocks noGrp="1"/>
          </p:cNvGraphicFramePr>
          <p:nvPr/>
        </p:nvGraphicFramePr>
        <p:xfrm>
          <a:off x="406971" y="302786"/>
          <a:ext cx="3580673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439">
                  <a:extLst>
                    <a:ext uri="{9D8B030D-6E8A-4147-A177-3AD203B41FA5}">
                      <a16:colId xmlns:a16="http://schemas.microsoft.com/office/drawing/2014/main" val="3944312363"/>
                    </a:ext>
                  </a:extLst>
                </a:gridCol>
                <a:gridCol w="1380617">
                  <a:extLst>
                    <a:ext uri="{9D8B030D-6E8A-4147-A177-3AD203B41FA5}">
                      <a16:colId xmlns:a16="http://schemas.microsoft.com/office/drawing/2014/main" val="530565996"/>
                    </a:ext>
                  </a:extLst>
                </a:gridCol>
                <a:gridCol w="1380617">
                  <a:extLst>
                    <a:ext uri="{9D8B030D-6E8A-4147-A177-3AD203B41FA5}">
                      <a16:colId xmlns:a16="http://schemas.microsoft.com/office/drawing/2014/main" val="2413499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Drug </a:t>
                      </a:r>
                    </a:p>
                    <a:p>
                      <a:r>
                        <a:rPr lang="en-NZ" dirty="0"/>
                        <a:t>dosage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Drug effectiveness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>
                          <a:solidFill>
                            <a:schemeClr val="tx1"/>
                          </a:solidFill>
                        </a:rPr>
                        <a:t>residuals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933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38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6.5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013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551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389073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50261D0B-7DD3-4F1A-9C3A-DE022E274C33}"/>
              </a:ext>
            </a:extLst>
          </p:cNvPr>
          <p:cNvSpPr txBox="1"/>
          <p:nvPr/>
        </p:nvSpPr>
        <p:spPr>
          <a:xfrm>
            <a:off x="5285144" y="2030809"/>
            <a:ext cx="6221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3.1: Start from a single leaf, and all of the residuals go to the leaf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CA91F4-5B32-4891-B26D-A76E911F2DA4}"/>
              </a:ext>
            </a:extLst>
          </p:cNvPr>
          <p:cNvSpPr/>
          <p:nvPr/>
        </p:nvSpPr>
        <p:spPr>
          <a:xfrm>
            <a:off x="6106308" y="2425062"/>
            <a:ext cx="1932792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-10.5,6.5,7.5,-7.5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03785B0F-6203-4EFE-B58D-D99CF34A245D}"/>
              </a:ext>
            </a:extLst>
          </p:cNvPr>
          <p:cNvSpPr/>
          <p:nvPr/>
        </p:nvSpPr>
        <p:spPr>
          <a:xfrm>
            <a:off x="4095750" y="635058"/>
            <a:ext cx="295275" cy="1898592"/>
          </a:xfrm>
          <a:prstGeom prst="righ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D6B4167-5349-48AA-98A2-0FD4449A4B64}"/>
              </a:ext>
            </a:extLst>
          </p:cNvPr>
          <p:cNvSpPr/>
          <p:nvPr/>
        </p:nvSpPr>
        <p:spPr>
          <a:xfrm>
            <a:off x="4514850" y="1619250"/>
            <a:ext cx="1400175" cy="1076530"/>
          </a:xfrm>
          <a:custGeom>
            <a:avLst/>
            <a:gdLst>
              <a:gd name="connsiteX0" fmla="*/ 0 w 1400175"/>
              <a:gd name="connsiteY0" fmla="*/ 0 h 1076530"/>
              <a:gd name="connsiteX1" fmla="*/ 381000 w 1400175"/>
              <a:gd name="connsiteY1" fmla="*/ 200025 h 1076530"/>
              <a:gd name="connsiteX2" fmla="*/ 419100 w 1400175"/>
              <a:gd name="connsiteY2" fmla="*/ 800100 h 1076530"/>
              <a:gd name="connsiteX3" fmla="*/ 781050 w 1400175"/>
              <a:gd name="connsiteY3" fmla="*/ 1057275 h 1076530"/>
              <a:gd name="connsiteX4" fmla="*/ 1400175 w 1400175"/>
              <a:gd name="connsiteY4" fmla="*/ 1038225 h 1076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0175" h="1076530">
                <a:moveTo>
                  <a:pt x="0" y="0"/>
                </a:moveTo>
                <a:cubicBezTo>
                  <a:pt x="155575" y="33337"/>
                  <a:pt x="311150" y="66675"/>
                  <a:pt x="381000" y="200025"/>
                </a:cubicBezTo>
                <a:cubicBezTo>
                  <a:pt x="450850" y="333375"/>
                  <a:pt x="352425" y="657225"/>
                  <a:pt x="419100" y="800100"/>
                </a:cubicBezTo>
                <a:cubicBezTo>
                  <a:pt x="485775" y="942975"/>
                  <a:pt x="617537" y="1017587"/>
                  <a:pt x="781050" y="1057275"/>
                </a:cubicBezTo>
                <a:cubicBezTo>
                  <a:pt x="944563" y="1096963"/>
                  <a:pt x="1172369" y="1067594"/>
                  <a:pt x="1400175" y="1038225"/>
                </a:cubicBez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F56F0B0-004B-40B6-94CF-13A4E56FDEDA}"/>
              </a:ext>
            </a:extLst>
          </p:cNvPr>
          <p:cNvSpPr txBox="1"/>
          <p:nvPr/>
        </p:nvSpPr>
        <p:spPr>
          <a:xfrm>
            <a:off x="5285144" y="2830824"/>
            <a:ext cx="6661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3.2: Calculate a “quality score” (or “similarity score”) for the residuals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8D7A0E-D78D-4271-AF3C-D4E3FE4B880C}"/>
                  </a:ext>
                </a:extLst>
              </p:cNvPr>
              <p:cNvSpPr txBox="1"/>
              <p:nvPr/>
            </p:nvSpPr>
            <p:spPr>
              <a:xfrm>
                <a:off x="6463887" y="3226295"/>
                <a:ext cx="3610540" cy="470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𝑆𝑖𝑚𝑖𝑙𝑎𝑟𝑖𝑡𝑦</m:t>
                      </m:r>
                      <m:r>
                        <a:rPr lang="en-NZ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NZ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𝑠𝑐𝑜𝑟𝑒</m:t>
                      </m:r>
                      <m:r>
                        <a:rPr lang="en-NZ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NZ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NZ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NZ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NZ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NZ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𝑟𝑒𝑠𝑖𝑑𝑢𝑎𝑙𝑠</m:t>
                                  </m:r>
                                </m:e>
                              </m:nary>
                              <m:r>
                                <a:rPr lang="en-NZ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NZ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NZ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NZ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NZ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NZ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NZ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𝑟𝑒𝑠𝑖𝑑𝑢𝑎𝑙𝑠</m:t>
                          </m:r>
                          <m:r>
                            <a:rPr lang="en-NZ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NZ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NZ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8D7A0E-D78D-4271-AF3C-D4E3FE4B8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3887" y="3226295"/>
                <a:ext cx="3610540" cy="470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D866EB8-DBCB-40CF-BEFD-19A2362E5283}"/>
                  </a:ext>
                </a:extLst>
              </p:cNvPr>
              <p:cNvSpPr txBox="1"/>
              <p:nvPr/>
            </p:nvSpPr>
            <p:spPr>
              <a:xfrm>
                <a:off x="5695167" y="3727153"/>
                <a:ext cx="48263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NZ" dirty="0">
                    <a:solidFill>
                      <a:schemeClr val="bg1"/>
                    </a:solidFill>
                  </a:rPr>
                  <a:t>By assuming the regularization parameter </a:t>
                </a:r>
                <a14:m>
                  <m:oMath xmlns:m="http://schemas.openxmlformats.org/officeDocument/2006/math">
                    <m:r>
                      <a:rPr lang="en-NZ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NZ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NZ" dirty="0">
                    <a:solidFill>
                      <a:schemeClr val="bg1"/>
                    </a:solidFill>
                  </a:rPr>
                  <a:t>  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D866EB8-DBCB-40CF-BEFD-19A2362E5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167" y="3727153"/>
                <a:ext cx="4826321" cy="369332"/>
              </a:xfrm>
              <a:prstGeom prst="rect">
                <a:avLst/>
              </a:prstGeom>
              <a:blipFill>
                <a:blip r:embed="rId3"/>
                <a:stretch>
                  <a:fillRect l="-1010" t="-8197" b="-24590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EDCB212D-D349-4944-9925-59B4B2F14DFA}"/>
              </a:ext>
            </a:extLst>
          </p:cNvPr>
          <p:cNvSpPr txBox="1"/>
          <p:nvPr/>
        </p:nvSpPr>
        <p:spPr>
          <a:xfrm>
            <a:off x="5708485" y="4086325"/>
            <a:ext cx="2479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So for this case, we have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BD82FEB-C370-4652-A686-890744074591}"/>
                  </a:ext>
                </a:extLst>
              </p:cNvPr>
              <p:cNvSpPr txBox="1"/>
              <p:nvPr/>
            </p:nvSpPr>
            <p:spPr>
              <a:xfrm>
                <a:off x="6463887" y="4433367"/>
                <a:ext cx="3164584" cy="336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NZ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𝑆𝑖𝑚𝑖𝑙𝑎𝑟𝑖𝑡𝑦</m:t>
                    </m:r>
                    <m:r>
                      <a:rPr lang="en-NZ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NZ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𝑠𝑐𝑜𝑟𝑒</m:t>
                    </m:r>
                    <m:r>
                      <a:rPr lang="en-NZ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NZ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NZ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NZ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(−10.5+6.5+7.5−7.5)</m:t>
                            </m:r>
                          </m:e>
                          <m:sup>
                            <m:r>
                              <a:rPr lang="en-NZ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NZ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4+0</m:t>
                        </m:r>
                      </m:den>
                    </m:f>
                    <m:r>
                      <a:rPr lang="en-NZ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NZ" sz="1400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BD82FEB-C370-4652-A686-890744074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3887" y="4433367"/>
                <a:ext cx="3164584" cy="336182"/>
              </a:xfrm>
              <a:prstGeom prst="rect">
                <a:avLst/>
              </a:prstGeom>
              <a:blipFill>
                <a:blip r:embed="rId4"/>
                <a:stretch>
                  <a:fillRect l="-2505" r="-2505" b="-20000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5817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96FB9E6-D57D-4CA6-AA13-01BB08B7DFDD}"/>
              </a:ext>
            </a:extLst>
          </p:cNvPr>
          <p:cNvSpPr txBox="1"/>
          <p:nvPr/>
        </p:nvSpPr>
        <p:spPr>
          <a:xfrm>
            <a:off x="446049" y="2782669"/>
            <a:ext cx="207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assume that dataset to be used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E75C17-E57B-4AD8-A50B-6EF60763FEB1}"/>
              </a:ext>
            </a:extLst>
          </p:cNvPr>
          <p:cNvCxnSpPr/>
          <p:nvPr/>
        </p:nvCxnSpPr>
        <p:spPr>
          <a:xfrm flipV="1">
            <a:off x="804125" y="4136567"/>
            <a:ext cx="0" cy="19514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452BFC-42A0-45F6-A583-E1BF6C34D611}"/>
              </a:ext>
            </a:extLst>
          </p:cNvPr>
          <p:cNvCxnSpPr>
            <a:cxnSpLocks/>
          </p:cNvCxnSpPr>
          <p:nvPr/>
        </p:nvCxnSpPr>
        <p:spPr>
          <a:xfrm>
            <a:off x="804125" y="6088031"/>
            <a:ext cx="234547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23A441B-9117-4172-A9BC-213D02735BDF}"/>
              </a:ext>
            </a:extLst>
          </p:cNvPr>
          <p:cNvSpPr txBox="1"/>
          <p:nvPr/>
        </p:nvSpPr>
        <p:spPr>
          <a:xfrm>
            <a:off x="653284" y="60880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158E30-76D0-46F5-94AA-936A1FD01374}"/>
              </a:ext>
            </a:extLst>
          </p:cNvPr>
          <p:cNvSpPr txBox="1"/>
          <p:nvPr/>
        </p:nvSpPr>
        <p:spPr>
          <a:xfrm>
            <a:off x="1675176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ACF9CD-61B8-4FF1-B401-1519489AF176}"/>
              </a:ext>
            </a:extLst>
          </p:cNvPr>
          <p:cNvSpPr txBox="1"/>
          <p:nvPr/>
        </p:nvSpPr>
        <p:spPr>
          <a:xfrm>
            <a:off x="2699298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588DDE-8DF1-4940-BAFB-F46D756CF421}"/>
              </a:ext>
            </a:extLst>
          </p:cNvPr>
          <p:cNvSpPr txBox="1"/>
          <p:nvPr/>
        </p:nvSpPr>
        <p:spPr>
          <a:xfrm>
            <a:off x="477503" y="4887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7D0BC9-73AB-4ACE-8CFD-F1D47452C114}"/>
              </a:ext>
            </a:extLst>
          </p:cNvPr>
          <p:cNvSpPr txBox="1"/>
          <p:nvPr/>
        </p:nvSpPr>
        <p:spPr>
          <a:xfrm>
            <a:off x="477503" y="44837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F10700-3D31-4F9F-B772-97AD5C30812B}"/>
              </a:ext>
            </a:extLst>
          </p:cNvPr>
          <p:cNvSpPr txBox="1"/>
          <p:nvPr/>
        </p:nvSpPr>
        <p:spPr>
          <a:xfrm>
            <a:off x="360485" y="41143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3C6421-4ACF-4B93-ADE7-6F980A776AB3}"/>
              </a:ext>
            </a:extLst>
          </p:cNvPr>
          <p:cNvSpPr txBox="1"/>
          <p:nvPr/>
        </p:nvSpPr>
        <p:spPr>
          <a:xfrm>
            <a:off x="406971" y="528246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072E13-065A-4F19-803C-19B7D6B49AE4}"/>
              </a:ext>
            </a:extLst>
          </p:cNvPr>
          <p:cNvSpPr txBox="1"/>
          <p:nvPr/>
        </p:nvSpPr>
        <p:spPr>
          <a:xfrm>
            <a:off x="325219" y="564621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-10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B22640F-F74D-4AD0-9270-CC7CAC5A689A}"/>
              </a:ext>
            </a:extLst>
          </p:cNvPr>
          <p:cNvSpPr/>
          <p:nvPr/>
        </p:nvSpPr>
        <p:spPr>
          <a:xfrm>
            <a:off x="1104326" y="5736365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525DB76-D683-42A2-83BB-429BCD3BBCEA}"/>
              </a:ext>
            </a:extLst>
          </p:cNvPr>
          <p:cNvSpPr/>
          <p:nvPr/>
        </p:nvSpPr>
        <p:spPr>
          <a:xfrm>
            <a:off x="1657194" y="439364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F042B49-F0CF-4289-96EC-23E56DA843AF}"/>
              </a:ext>
            </a:extLst>
          </p:cNvPr>
          <p:cNvSpPr/>
          <p:nvPr/>
        </p:nvSpPr>
        <p:spPr>
          <a:xfrm>
            <a:off x="1822603" y="4176474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0AFB22C-4602-4A61-936E-1A66F4E768FA}"/>
              </a:ext>
            </a:extLst>
          </p:cNvPr>
          <p:cNvSpPr/>
          <p:nvPr/>
        </p:nvSpPr>
        <p:spPr>
          <a:xfrm>
            <a:off x="2321228" y="534055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9806D73-26E2-488A-A30F-BEF6AFE4C1CE}"/>
              </a:ext>
            </a:extLst>
          </p:cNvPr>
          <p:cNvSpPr/>
          <p:nvPr/>
        </p:nvSpPr>
        <p:spPr>
          <a:xfrm>
            <a:off x="1599931" y="3504045"/>
            <a:ext cx="323386" cy="30153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DB1F79-B7BE-4C77-9486-8C7160E36DDC}"/>
              </a:ext>
            </a:extLst>
          </p:cNvPr>
          <p:cNvSpPr txBox="1"/>
          <p:nvPr/>
        </p:nvSpPr>
        <p:spPr>
          <a:xfrm>
            <a:off x="2093880" y="3470147"/>
            <a:ext cx="159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plot it out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5A12DE-4FE0-4FB0-8D9E-0A61B27B9CA6}"/>
              </a:ext>
            </a:extLst>
          </p:cNvPr>
          <p:cNvSpPr txBox="1"/>
          <p:nvPr/>
        </p:nvSpPr>
        <p:spPr>
          <a:xfrm>
            <a:off x="1297989" y="6375968"/>
            <a:ext cx="135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dosage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0808E6-8C3F-4419-B34F-027DA7B175C5}"/>
              </a:ext>
            </a:extLst>
          </p:cNvPr>
          <p:cNvSpPr txBox="1"/>
          <p:nvPr/>
        </p:nvSpPr>
        <p:spPr>
          <a:xfrm rot="16200000">
            <a:off x="-747581" y="5043735"/>
            <a:ext cx="1914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effectiveness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477E6D-D556-4E16-970B-86380744A78A}"/>
              </a:ext>
            </a:extLst>
          </p:cNvPr>
          <p:cNvCxnSpPr>
            <a:cxnSpLocks/>
          </p:cNvCxnSpPr>
          <p:nvPr/>
        </p:nvCxnSpPr>
        <p:spPr>
          <a:xfrm>
            <a:off x="779189" y="5072145"/>
            <a:ext cx="2338813" cy="896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89CCDB0-85B2-466E-9AE2-F5356E69B250}"/>
              </a:ext>
            </a:extLst>
          </p:cNvPr>
          <p:cNvSpPr txBox="1"/>
          <p:nvPr/>
        </p:nvSpPr>
        <p:spPr>
          <a:xfrm>
            <a:off x="4912606" y="105008"/>
            <a:ext cx="326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make an initial prediction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187C4-805E-42C7-941A-ECE47723D6BC}"/>
              </a:ext>
            </a:extLst>
          </p:cNvPr>
          <p:cNvSpPr txBox="1"/>
          <p:nvPr/>
        </p:nvSpPr>
        <p:spPr>
          <a:xfrm>
            <a:off x="5561556" y="688932"/>
            <a:ext cx="80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Z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F221E9-25F8-49DF-B264-654EFE26B90D}"/>
              </a:ext>
            </a:extLst>
          </p:cNvPr>
          <p:cNvSpPr/>
          <p:nvPr/>
        </p:nvSpPr>
        <p:spPr>
          <a:xfrm>
            <a:off x="5695167" y="581821"/>
            <a:ext cx="801666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0.5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2E5143-FAAA-49F8-8C28-88B72D44A150}"/>
              </a:ext>
            </a:extLst>
          </p:cNvPr>
          <p:cNvSpPr txBox="1"/>
          <p:nvPr/>
        </p:nvSpPr>
        <p:spPr>
          <a:xfrm>
            <a:off x="7146270" y="504877"/>
            <a:ext cx="48761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Let’s assume that the “initial guess” of “predicted drug effectiveness” is 0.5 (so for whatever testing data, the prediction is always 0.5)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67F5A1FD-F620-4DB4-9265-7A8C3A9BFDDD}"/>
              </a:ext>
            </a:extLst>
          </p:cNvPr>
          <p:cNvSpPr/>
          <p:nvPr/>
        </p:nvSpPr>
        <p:spPr>
          <a:xfrm rot="10800000">
            <a:off x="6749747" y="635059"/>
            <a:ext cx="246491" cy="238539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408E55-3A76-4D03-ABE6-89429889E7C9}"/>
              </a:ext>
            </a:extLst>
          </p:cNvPr>
          <p:cNvSpPr txBox="1"/>
          <p:nvPr/>
        </p:nvSpPr>
        <p:spPr>
          <a:xfrm>
            <a:off x="4912606" y="1231462"/>
            <a:ext cx="2772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Obtain the residuals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D67FA3-51F9-4208-B01B-355CFFFB8AFD}"/>
              </a:ext>
            </a:extLst>
          </p:cNvPr>
          <p:cNvSpPr txBox="1"/>
          <p:nvPr/>
        </p:nvSpPr>
        <p:spPr>
          <a:xfrm>
            <a:off x="4912605" y="1620638"/>
            <a:ext cx="2894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Grow a XGBoost tree</a:t>
            </a:r>
          </a:p>
        </p:txBody>
      </p:sp>
      <p:graphicFrame>
        <p:nvGraphicFramePr>
          <p:cNvPr id="39" name="Table 9">
            <a:extLst>
              <a:ext uri="{FF2B5EF4-FFF2-40B4-BE49-F238E27FC236}">
                <a16:creationId xmlns:a16="http://schemas.microsoft.com/office/drawing/2014/main" id="{F7B6F8FC-5F9D-4341-88FA-46A06196AF05}"/>
              </a:ext>
            </a:extLst>
          </p:cNvPr>
          <p:cNvGraphicFramePr>
            <a:graphicFrameLocks noGrp="1"/>
          </p:cNvGraphicFramePr>
          <p:nvPr/>
        </p:nvGraphicFramePr>
        <p:xfrm>
          <a:off x="406971" y="302786"/>
          <a:ext cx="3580673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439">
                  <a:extLst>
                    <a:ext uri="{9D8B030D-6E8A-4147-A177-3AD203B41FA5}">
                      <a16:colId xmlns:a16="http://schemas.microsoft.com/office/drawing/2014/main" val="3944312363"/>
                    </a:ext>
                  </a:extLst>
                </a:gridCol>
                <a:gridCol w="1380617">
                  <a:extLst>
                    <a:ext uri="{9D8B030D-6E8A-4147-A177-3AD203B41FA5}">
                      <a16:colId xmlns:a16="http://schemas.microsoft.com/office/drawing/2014/main" val="530565996"/>
                    </a:ext>
                  </a:extLst>
                </a:gridCol>
                <a:gridCol w="1380617">
                  <a:extLst>
                    <a:ext uri="{9D8B030D-6E8A-4147-A177-3AD203B41FA5}">
                      <a16:colId xmlns:a16="http://schemas.microsoft.com/office/drawing/2014/main" val="2413499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Drug </a:t>
                      </a:r>
                    </a:p>
                    <a:p>
                      <a:r>
                        <a:rPr lang="en-NZ" dirty="0"/>
                        <a:t>dosage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Drug effectiveness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>
                          <a:solidFill>
                            <a:schemeClr val="tx1"/>
                          </a:solidFill>
                        </a:rPr>
                        <a:t>residuals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933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38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6.5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013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551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389073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50261D0B-7DD3-4F1A-9C3A-DE022E274C33}"/>
              </a:ext>
            </a:extLst>
          </p:cNvPr>
          <p:cNvSpPr txBox="1"/>
          <p:nvPr/>
        </p:nvSpPr>
        <p:spPr>
          <a:xfrm>
            <a:off x="5285144" y="2030809"/>
            <a:ext cx="6221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3.1: Start from a single leaf, and all of the residuals go to the leaf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CA91F4-5B32-4891-B26D-A76E911F2DA4}"/>
              </a:ext>
            </a:extLst>
          </p:cNvPr>
          <p:cNvSpPr/>
          <p:nvPr/>
        </p:nvSpPr>
        <p:spPr>
          <a:xfrm>
            <a:off x="6106308" y="2425062"/>
            <a:ext cx="1932792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-10.5,6.5,7.5,-7.5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03785B0F-6203-4EFE-B58D-D99CF34A245D}"/>
              </a:ext>
            </a:extLst>
          </p:cNvPr>
          <p:cNvSpPr/>
          <p:nvPr/>
        </p:nvSpPr>
        <p:spPr>
          <a:xfrm>
            <a:off x="4095750" y="635058"/>
            <a:ext cx="295275" cy="1898592"/>
          </a:xfrm>
          <a:prstGeom prst="righ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D6B4167-5349-48AA-98A2-0FD4449A4B64}"/>
              </a:ext>
            </a:extLst>
          </p:cNvPr>
          <p:cNvSpPr/>
          <p:nvPr/>
        </p:nvSpPr>
        <p:spPr>
          <a:xfrm>
            <a:off x="4514850" y="1619250"/>
            <a:ext cx="1400175" cy="1076530"/>
          </a:xfrm>
          <a:custGeom>
            <a:avLst/>
            <a:gdLst>
              <a:gd name="connsiteX0" fmla="*/ 0 w 1400175"/>
              <a:gd name="connsiteY0" fmla="*/ 0 h 1076530"/>
              <a:gd name="connsiteX1" fmla="*/ 381000 w 1400175"/>
              <a:gd name="connsiteY1" fmla="*/ 200025 h 1076530"/>
              <a:gd name="connsiteX2" fmla="*/ 419100 w 1400175"/>
              <a:gd name="connsiteY2" fmla="*/ 800100 h 1076530"/>
              <a:gd name="connsiteX3" fmla="*/ 781050 w 1400175"/>
              <a:gd name="connsiteY3" fmla="*/ 1057275 h 1076530"/>
              <a:gd name="connsiteX4" fmla="*/ 1400175 w 1400175"/>
              <a:gd name="connsiteY4" fmla="*/ 1038225 h 1076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0175" h="1076530">
                <a:moveTo>
                  <a:pt x="0" y="0"/>
                </a:moveTo>
                <a:cubicBezTo>
                  <a:pt x="155575" y="33337"/>
                  <a:pt x="311150" y="66675"/>
                  <a:pt x="381000" y="200025"/>
                </a:cubicBezTo>
                <a:cubicBezTo>
                  <a:pt x="450850" y="333375"/>
                  <a:pt x="352425" y="657225"/>
                  <a:pt x="419100" y="800100"/>
                </a:cubicBezTo>
                <a:cubicBezTo>
                  <a:pt x="485775" y="942975"/>
                  <a:pt x="617537" y="1017587"/>
                  <a:pt x="781050" y="1057275"/>
                </a:cubicBezTo>
                <a:cubicBezTo>
                  <a:pt x="944563" y="1096963"/>
                  <a:pt x="1172369" y="1067594"/>
                  <a:pt x="1400175" y="1038225"/>
                </a:cubicBez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BD82FEB-C370-4652-A686-890744074591}"/>
                  </a:ext>
                </a:extLst>
              </p:cNvPr>
              <p:cNvSpPr txBox="1"/>
              <p:nvPr/>
            </p:nvSpPr>
            <p:spPr>
              <a:xfrm>
                <a:off x="8269157" y="2425017"/>
                <a:ext cx="135037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1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𝑆𝑖𝑚𝑖𝑙𝑎𝑟𝑖𝑡𝑦</m:t>
                      </m:r>
                      <m:r>
                        <a:rPr lang="en-NZ" sz="1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NZ" sz="1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𝑠𝑐𝑜𝑟𝑒</m:t>
                      </m:r>
                    </m:oMath>
                  </m:oMathPara>
                </a14:m>
                <a:endParaRPr lang="en-NZ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BD82FEB-C370-4652-A686-890744074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9157" y="2425017"/>
                <a:ext cx="1350370" cy="215444"/>
              </a:xfrm>
              <a:prstGeom prst="rect">
                <a:avLst/>
              </a:prstGeom>
              <a:blipFill>
                <a:blip r:embed="rId2"/>
                <a:stretch>
                  <a:fillRect l="-4054" r="-450" b="-31429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E3660DA8-8046-4705-8E08-2C715C299A15}"/>
              </a:ext>
            </a:extLst>
          </p:cNvPr>
          <p:cNvSpPr/>
          <p:nvPr/>
        </p:nvSpPr>
        <p:spPr>
          <a:xfrm>
            <a:off x="7922546" y="2365833"/>
            <a:ext cx="257173" cy="2997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048512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96FB9E6-D57D-4CA6-AA13-01BB08B7DFDD}"/>
              </a:ext>
            </a:extLst>
          </p:cNvPr>
          <p:cNvSpPr txBox="1"/>
          <p:nvPr/>
        </p:nvSpPr>
        <p:spPr>
          <a:xfrm>
            <a:off x="446049" y="2782669"/>
            <a:ext cx="207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assume that dataset to be used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E75C17-E57B-4AD8-A50B-6EF60763FEB1}"/>
              </a:ext>
            </a:extLst>
          </p:cNvPr>
          <p:cNvCxnSpPr/>
          <p:nvPr/>
        </p:nvCxnSpPr>
        <p:spPr>
          <a:xfrm flipV="1">
            <a:off x="804125" y="4136567"/>
            <a:ext cx="0" cy="19514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452BFC-42A0-45F6-A583-E1BF6C34D611}"/>
              </a:ext>
            </a:extLst>
          </p:cNvPr>
          <p:cNvCxnSpPr>
            <a:cxnSpLocks/>
          </p:cNvCxnSpPr>
          <p:nvPr/>
        </p:nvCxnSpPr>
        <p:spPr>
          <a:xfrm>
            <a:off x="804125" y="6088031"/>
            <a:ext cx="234547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23A441B-9117-4172-A9BC-213D02735BDF}"/>
              </a:ext>
            </a:extLst>
          </p:cNvPr>
          <p:cNvSpPr txBox="1"/>
          <p:nvPr/>
        </p:nvSpPr>
        <p:spPr>
          <a:xfrm>
            <a:off x="653284" y="60880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158E30-76D0-46F5-94AA-936A1FD01374}"/>
              </a:ext>
            </a:extLst>
          </p:cNvPr>
          <p:cNvSpPr txBox="1"/>
          <p:nvPr/>
        </p:nvSpPr>
        <p:spPr>
          <a:xfrm>
            <a:off x="1675176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ACF9CD-61B8-4FF1-B401-1519489AF176}"/>
              </a:ext>
            </a:extLst>
          </p:cNvPr>
          <p:cNvSpPr txBox="1"/>
          <p:nvPr/>
        </p:nvSpPr>
        <p:spPr>
          <a:xfrm>
            <a:off x="2699298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588DDE-8DF1-4940-BAFB-F46D756CF421}"/>
              </a:ext>
            </a:extLst>
          </p:cNvPr>
          <p:cNvSpPr txBox="1"/>
          <p:nvPr/>
        </p:nvSpPr>
        <p:spPr>
          <a:xfrm>
            <a:off x="477503" y="4887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7D0BC9-73AB-4ACE-8CFD-F1D47452C114}"/>
              </a:ext>
            </a:extLst>
          </p:cNvPr>
          <p:cNvSpPr txBox="1"/>
          <p:nvPr/>
        </p:nvSpPr>
        <p:spPr>
          <a:xfrm>
            <a:off x="477503" y="44837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F10700-3D31-4F9F-B772-97AD5C30812B}"/>
              </a:ext>
            </a:extLst>
          </p:cNvPr>
          <p:cNvSpPr txBox="1"/>
          <p:nvPr/>
        </p:nvSpPr>
        <p:spPr>
          <a:xfrm>
            <a:off x="360485" y="41143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3C6421-4ACF-4B93-ADE7-6F980A776AB3}"/>
              </a:ext>
            </a:extLst>
          </p:cNvPr>
          <p:cNvSpPr txBox="1"/>
          <p:nvPr/>
        </p:nvSpPr>
        <p:spPr>
          <a:xfrm>
            <a:off x="406971" y="528246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072E13-065A-4F19-803C-19B7D6B49AE4}"/>
              </a:ext>
            </a:extLst>
          </p:cNvPr>
          <p:cNvSpPr txBox="1"/>
          <p:nvPr/>
        </p:nvSpPr>
        <p:spPr>
          <a:xfrm>
            <a:off x="325219" y="564621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-10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B22640F-F74D-4AD0-9270-CC7CAC5A689A}"/>
              </a:ext>
            </a:extLst>
          </p:cNvPr>
          <p:cNvSpPr/>
          <p:nvPr/>
        </p:nvSpPr>
        <p:spPr>
          <a:xfrm>
            <a:off x="1104326" y="5736365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525DB76-D683-42A2-83BB-429BCD3BBCEA}"/>
              </a:ext>
            </a:extLst>
          </p:cNvPr>
          <p:cNvSpPr/>
          <p:nvPr/>
        </p:nvSpPr>
        <p:spPr>
          <a:xfrm>
            <a:off x="1657194" y="439364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F042B49-F0CF-4289-96EC-23E56DA843AF}"/>
              </a:ext>
            </a:extLst>
          </p:cNvPr>
          <p:cNvSpPr/>
          <p:nvPr/>
        </p:nvSpPr>
        <p:spPr>
          <a:xfrm>
            <a:off x="1822603" y="4176474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0AFB22C-4602-4A61-936E-1A66F4E768FA}"/>
              </a:ext>
            </a:extLst>
          </p:cNvPr>
          <p:cNvSpPr/>
          <p:nvPr/>
        </p:nvSpPr>
        <p:spPr>
          <a:xfrm>
            <a:off x="2321228" y="534055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9806D73-26E2-488A-A30F-BEF6AFE4C1CE}"/>
              </a:ext>
            </a:extLst>
          </p:cNvPr>
          <p:cNvSpPr/>
          <p:nvPr/>
        </p:nvSpPr>
        <p:spPr>
          <a:xfrm>
            <a:off x="1599931" y="3504045"/>
            <a:ext cx="323386" cy="30153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DB1F79-B7BE-4C77-9486-8C7160E36DDC}"/>
              </a:ext>
            </a:extLst>
          </p:cNvPr>
          <p:cNvSpPr txBox="1"/>
          <p:nvPr/>
        </p:nvSpPr>
        <p:spPr>
          <a:xfrm>
            <a:off x="2093880" y="3470147"/>
            <a:ext cx="159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plot it out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5A12DE-4FE0-4FB0-8D9E-0A61B27B9CA6}"/>
              </a:ext>
            </a:extLst>
          </p:cNvPr>
          <p:cNvSpPr txBox="1"/>
          <p:nvPr/>
        </p:nvSpPr>
        <p:spPr>
          <a:xfrm>
            <a:off x="1297989" y="6375968"/>
            <a:ext cx="135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dosage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0808E6-8C3F-4419-B34F-027DA7B175C5}"/>
              </a:ext>
            </a:extLst>
          </p:cNvPr>
          <p:cNvSpPr txBox="1"/>
          <p:nvPr/>
        </p:nvSpPr>
        <p:spPr>
          <a:xfrm rot="16200000">
            <a:off x="-747581" y="5043735"/>
            <a:ext cx="1914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effectiveness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477E6D-D556-4E16-970B-86380744A78A}"/>
              </a:ext>
            </a:extLst>
          </p:cNvPr>
          <p:cNvCxnSpPr>
            <a:cxnSpLocks/>
          </p:cNvCxnSpPr>
          <p:nvPr/>
        </p:nvCxnSpPr>
        <p:spPr>
          <a:xfrm>
            <a:off x="779189" y="5072145"/>
            <a:ext cx="2338813" cy="896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89CCDB0-85B2-466E-9AE2-F5356E69B250}"/>
              </a:ext>
            </a:extLst>
          </p:cNvPr>
          <p:cNvSpPr txBox="1"/>
          <p:nvPr/>
        </p:nvSpPr>
        <p:spPr>
          <a:xfrm>
            <a:off x="4912606" y="105008"/>
            <a:ext cx="326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make an initial prediction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187C4-805E-42C7-941A-ECE47723D6BC}"/>
              </a:ext>
            </a:extLst>
          </p:cNvPr>
          <p:cNvSpPr txBox="1"/>
          <p:nvPr/>
        </p:nvSpPr>
        <p:spPr>
          <a:xfrm>
            <a:off x="5561556" y="688932"/>
            <a:ext cx="80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Z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F221E9-25F8-49DF-B264-654EFE26B90D}"/>
              </a:ext>
            </a:extLst>
          </p:cNvPr>
          <p:cNvSpPr/>
          <p:nvPr/>
        </p:nvSpPr>
        <p:spPr>
          <a:xfrm>
            <a:off x="5695167" y="581821"/>
            <a:ext cx="801666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0.5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2E5143-FAAA-49F8-8C28-88B72D44A150}"/>
              </a:ext>
            </a:extLst>
          </p:cNvPr>
          <p:cNvSpPr txBox="1"/>
          <p:nvPr/>
        </p:nvSpPr>
        <p:spPr>
          <a:xfrm>
            <a:off x="7146270" y="504877"/>
            <a:ext cx="48761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Let’s assume that the “initial guess” of “predicted drug effectiveness” is 0.5 (so for whatever testing data, the prediction is always 0.5)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67F5A1FD-F620-4DB4-9265-7A8C3A9BFDDD}"/>
              </a:ext>
            </a:extLst>
          </p:cNvPr>
          <p:cNvSpPr/>
          <p:nvPr/>
        </p:nvSpPr>
        <p:spPr>
          <a:xfrm rot="10800000">
            <a:off x="6749747" y="635059"/>
            <a:ext cx="246491" cy="238539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408E55-3A76-4D03-ABE6-89429889E7C9}"/>
              </a:ext>
            </a:extLst>
          </p:cNvPr>
          <p:cNvSpPr txBox="1"/>
          <p:nvPr/>
        </p:nvSpPr>
        <p:spPr>
          <a:xfrm>
            <a:off x="4912606" y="1231462"/>
            <a:ext cx="2772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Obtain the residuals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D67FA3-51F9-4208-B01B-355CFFFB8AFD}"/>
              </a:ext>
            </a:extLst>
          </p:cNvPr>
          <p:cNvSpPr txBox="1"/>
          <p:nvPr/>
        </p:nvSpPr>
        <p:spPr>
          <a:xfrm>
            <a:off x="4912605" y="1620638"/>
            <a:ext cx="2894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Grow a XGBoost tree</a:t>
            </a:r>
          </a:p>
        </p:txBody>
      </p:sp>
      <p:graphicFrame>
        <p:nvGraphicFramePr>
          <p:cNvPr id="39" name="Table 9">
            <a:extLst>
              <a:ext uri="{FF2B5EF4-FFF2-40B4-BE49-F238E27FC236}">
                <a16:creationId xmlns:a16="http://schemas.microsoft.com/office/drawing/2014/main" id="{F7B6F8FC-5F9D-4341-88FA-46A06196AF05}"/>
              </a:ext>
            </a:extLst>
          </p:cNvPr>
          <p:cNvGraphicFramePr>
            <a:graphicFrameLocks noGrp="1"/>
          </p:cNvGraphicFramePr>
          <p:nvPr/>
        </p:nvGraphicFramePr>
        <p:xfrm>
          <a:off x="406971" y="302786"/>
          <a:ext cx="3580673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439">
                  <a:extLst>
                    <a:ext uri="{9D8B030D-6E8A-4147-A177-3AD203B41FA5}">
                      <a16:colId xmlns:a16="http://schemas.microsoft.com/office/drawing/2014/main" val="3944312363"/>
                    </a:ext>
                  </a:extLst>
                </a:gridCol>
                <a:gridCol w="1380617">
                  <a:extLst>
                    <a:ext uri="{9D8B030D-6E8A-4147-A177-3AD203B41FA5}">
                      <a16:colId xmlns:a16="http://schemas.microsoft.com/office/drawing/2014/main" val="530565996"/>
                    </a:ext>
                  </a:extLst>
                </a:gridCol>
                <a:gridCol w="1380617">
                  <a:extLst>
                    <a:ext uri="{9D8B030D-6E8A-4147-A177-3AD203B41FA5}">
                      <a16:colId xmlns:a16="http://schemas.microsoft.com/office/drawing/2014/main" val="2413499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Drug </a:t>
                      </a:r>
                    </a:p>
                    <a:p>
                      <a:r>
                        <a:rPr lang="en-NZ" dirty="0"/>
                        <a:t>dosage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Drug effectiveness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>
                          <a:solidFill>
                            <a:schemeClr val="tx1"/>
                          </a:solidFill>
                        </a:rPr>
                        <a:t>residuals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933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38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6.5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013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551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389073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50261D0B-7DD3-4F1A-9C3A-DE022E274C33}"/>
              </a:ext>
            </a:extLst>
          </p:cNvPr>
          <p:cNvSpPr txBox="1"/>
          <p:nvPr/>
        </p:nvSpPr>
        <p:spPr>
          <a:xfrm>
            <a:off x="5285144" y="2030809"/>
            <a:ext cx="6221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3.1: Start from a single leaf, and all of the residuals go to the leaf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CA91F4-5B32-4891-B26D-A76E911F2DA4}"/>
              </a:ext>
            </a:extLst>
          </p:cNvPr>
          <p:cNvSpPr/>
          <p:nvPr/>
        </p:nvSpPr>
        <p:spPr>
          <a:xfrm>
            <a:off x="6106308" y="2425062"/>
            <a:ext cx="1932792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-10.5,6.5,7.5,-7.5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03785B0F-6203-4EFE-B58D-D99CF34A245D}"/>
              </a:ext>
            </a:extLst>
          </p:cNvPr>
          <p:cNvSpPr/>
          <p:nvPr/>
        </p:nvSpPr>
        <p:spPr>
          <a:xfrm>
            <a:off x="4095750" y="635058"/>
            <a:ext cx="295275" cy="1898592"/>
          </a:xfrm>
          <a:prstGeom prst="righ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D6B4167-5349-48AA-98A2-0FD4449A4B64}"/>
              </a:ext>
            </a:extLst>
          </p:cNvPr>
          <p:cNvSpPr/>
          <p:nvPr/>
        </p:nvSpPr>
        <p:spPr>
          <a:xfrm>
            <a:off x="4514850" y="1619250"/>
            <a:ext cx="1400175" cy="1076530"/>
          </a:xfrm>
          <a:custGeom>
            <a:avLst/>
            <a:gdLst>
              <a:gd name="connsiteX0" fmla="*/ 0 w 1400175"/>
              <a:gd name="connsiteY0" fmla="*/ 0 h 1076530"/>
              <a:gd name="connsiteX1" fmla="*/ 381000 w 1400175"/>
              <a:gd name="connsiteY1" fmla="*/ 200025 h 1076530"/>
              <a:gd name="connsiteX2" fmla="*/ 419100 w 1400175"/>
              <a:gd name="connsiteY2" fmla="*/ 800100 h 1076530"/>
              <a:gd name="connsiteX3" fmla="*/ 781050 w 1400175"/>
              <a:gd name="connsiteY3" fmla="*/ 1057275 h 1076530"/>
              <a:gd name="connsiteX4" fmla="*/ 1400175 w 1400175"/>
              <a:gd name="connsiteY4" fmla="*/ 1038225 h 1076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0175" h="1076530">
                <a:moveTo>
                  <a:pt x="0" y="0"/>
                </a:moveTo>
                <a:cubicBezTo>
                  <a:pt x="155575" y="33337"/>
                  <a:pt x="311150" y="66675"/>
                  <a:pt x="381000" y="200025"/>
                </a:cubicBezTo>
                <a:cubicBezTo>
                  <a:pt x="450850" y="333375"/>
                  <a:pt x="352425" y="657225"/>
                  <a:pt x="419100" y="800100"/>
                </a:cubicBezTo>
                <a:cubicBezTo>
                  <a:pt x="485775" y="942975"/>
                  <a:pt x="617537" y="1017587"/>
                  <a:pt x="781050" y="1057275"/>
                </a:cubicBezTo>
                <a:cubicBezTo>
                  <a:pt x="944563" y="1096963"/>
                  <a:pt x="1172369" y="1067594"/>
                  <a:pt x="1400175" y="1038225"/>
                </a:cubicBez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BD82FEB-C370-4652-A686-890744074591}"/>
                  </a:ext>
                </a:extLst>
              </p:cNvPr>
              <p:cNvSpPr txBox="1"/>
              <p:nvPr/>
            </p:nvSpPr>
            <p:spPr>
              <a:xfrm>
                <a:off x="8269157" y="2425017"/>
                <a:ext cx="135037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1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𝑆𝑖𝑚𝑖𝑙𝑎𝑟𝑖𝑡𝑦</m:t>
                      </m:r>
                      <m:r>
                        <a:rPr lang="en-NZ" sz="1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NZ" sz="1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𝑠𝑐𝑜𝑟𝑒</m:t>
                      </m:r>
                    </m:oMath>
                  </m:oMathPara>
                </a14:m>
                <a:endParaRPr lang="en-NZ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BD82FEB-C370-4652-A686-890744074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9157" y="2425017"/>
                <a:ext cx="1350370" cy="215444"/>
              </a:xfrm>
              <a:prstGeom prst="rect">
                <a:avLst/>
              </a:prstGeom>
              <a:blipFill>
                <a:blip r:embed="rId2"/>
                <a:stretch>
                  <a:fillRect l="-4054" r="-450" b="-31429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E3660DA8-8046-4705-8E08-2C715C299A15}"/>
              </a:ext>
            </a:extLst>
          </p:cNvPr>
          <p:cNvSpPr/>
          <p:nvPr/>
        </p:nvSpPr>
        <p:spPr>
          <a:xfrm>
            <a:off x="7922546" y="2365833"/>
            <a:ext cx="257173" cy="2997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6CBD28-4F51-43E7-80DC-CA8AF52E7A79}"/>
              </a:ext>
            </a:extLst>
          </p:cNvPr>
          <p:cNvSpPr txBox="1"/>
          <p:nvPr/>
        </p:nvSpPr>
        <p:spPr>
          <a:xfrm>
            <a:off x="5285144" y="2796378"/>
            <a:ext cx="6649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3.2: Whether or not we can do a better job clustering similar Residuals if we split them further</a:t>
            </a:r>
          </a:p>
        </p:txBody>
      </p:sp>
    </p:spTree>
    <p:extLst>
      <p:ext uri="{BB962C8B-B14F-4D97-AF65-F5344CB8AC3E}">
        <p14:creationId xmlns:p14="http://schemas.microsoft.com/office/powerpoint/2010/main" val="2127213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443DFC-8814-474A-9FA9-BE7EAA28CD72}"/>
              </a:ext>
            </a:extLst>
          </p:cNvPr>
          <p:cNvSpPr txBox="1"/>
          <p:nvPr/>
        </p:nvSpPr>
        <p:spPr>
          <a:xfrm>
            <a:off x="691376" y="624468"/>
            <a:ext cx="5653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XGBoost is “extreme” gradient boost, this means that it contains so many components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28C63D-8BAC-4A2E-A327-9BA58DC0527E}"/>
              </a:ext>
            </a:extLst>
          </p:cNvPr>
          <p:cNvSpPr txBox="1"/>
          <p:nvPr/>
        </p:nvSpPr>
        <p:spPr>
          <a:xfrm>
            <a:off x="999893" y="1479395"/>
            <a:ext cx="395069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Gradient Boost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Regularization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A unique Regression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Approximate Greedy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Weighted Quantile Sketch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Sparsity-Aware Split Finding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Parallel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Cache-Aware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Blocks for Out-of-Core Computation</a:t>
            </a:r>
          </a:p>
        </p:txBody>
      </p:sp>
    </p:spTree>
    <p:extLst>
      <p:ext uri="{BB962C8B-B14F-4D97-AF65-F5344CB8AC3E}">
        <p14:creationId xmlns:p14="http://schemas.microsoft.com/office/powerpoint/2010/main" val="7284636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96FB9E6-D57D-4CA6-AA13-01BB08B7DFDD}"/>
              </a:ext>
            </a:extLst>
          </p:cNvPr>
          <p:cNvSpPr txBox="1"/>
          <p:nvPr/>
        </p:nvSpPr>
        <p:spPr>
          <a:xfrm>
            <a:off x="446049" y="2782669"/>
            <a:ext cx="207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assume that dataset to be used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E75C17-E57B-4AD8-A50B-6EF60763FEB1}"/>
              </a:ext>
            </a:extLst>
          </p:cNvPr>
          <p:cNvCxnSpPr/>
          <p:nvPr/>
        </p:nvCxnSpPr>
        <p:spPr>
          <a:xfrm flipV="1">
            <a:off x="804125" y="4136567"/>
            <a:ext cx="0" cy="19514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452BFC-42A0-45F6-A583-E1BF6C34D611}"/>
              </a:ext>
            </a:extLst>
          </p:cNvPr>
          <p:cNvCxnSpPr>
            <a:cxnSpLocks/>
          </p:cNvCxnSpPr>
          <p:nvPr/>
        </p:nvCxnSpPr>
        <p:spPr>
          <a:xfrm>
            <a:off x="804125" y="6088031"/>
            <a:ext cx="234547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23A441B-9117-4172-A9BC-213D02735BDF}"/>
              </a:ext>
            </a:extLst>
          </p:cNvPr>
          <p:cNvSpPr txBox="1"/>
          <p:nvPr/>
        </p:nvSpPr>
        <p:spPr>
          <a:xfrm>
            <a:off x="653284" y="60880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158E30-76D0-46F5-94AA-936A1FD01374}"/>
              </a:ext>
            </a:extLst>
          </p:cNvPr>
          <p:cNvSpPr txBox="1"/>
          <p:nvPr/>
        </p:nvSpPr>
        <p:spPr>
          <a:xfrm>
            <a:off x="1675176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ACF9CD-61B8-4FF1-B401-1519489AF176}"/>
              </a:ext>
            </a:extLst>
          </p:cNvPr>
          <p:cNvSpPr txBox="1"/>
          <p:nvPr/>
        </p:nvSpPr>
        <p:spPr>
          <a:xfrm>
            <a:off x="2699298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588DDE-8DF1-4940-BAFB-F46D756CF421}"/>
              </a:ext>
            </a:extLst>
          </p:cNvPr>
          <p:cNvSpPr txBox="1"/>
          <p:nvPr/>
        </p:nvSpPr>
        <p:spPr>
          <a:xfrm>
            <a:off x="477503" y="4887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7D0BC9-73AB-4ACE-8CFD-F1D47452C114}"/>
              </a:ext>
            </a:extLst>
          </p:cNvPr>
          <p:cNvSpPr txBox="1"/>
          <p:nvPr/>
        </p:nvSpPr>
        <p:spPr>
          <a:xfrm>
            <a:off x="477503" y="44837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F10700-3D31-4F9F-B772-97AD5C30812B}"/>
              </a:ext>
            </a:extLst>
          </p:cNvPr>
          <p:cNvSpPr txBox="1"/>
          <p:nvPr/>
        </p:nvSpPr>
        <p:spPr>
          <a:xfrm>
            <a:off x="360485" y="41143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3C6421-4ACF-4B93-ADE7-6F980A776AB3}"/>
              </a:ext>
            </a:extLst>
          </p:cNvPr>
          <p:cNvSpPr txBox="1"/>
          <p:nvPr/>
        </p:nvSpPr>
        <p:spPr>
          <a:xfrm>
            <a:off x="406971" y="528246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072E13-065A-4F19-803C-19B7D6B49AE4}"/>
              </a:ext>
            </a:extLst>
          </p:cNvPr>
          <p:cNvSpPr txBox="1"/>
          <p:nvPr/>
        </p:nvSpPr>
        <p:spPr>
          <a:xfrm>
            <a:off x="325219" y="564621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-10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B22640F-F74D-4AD0-9270-CC7CAC5A689A}"/>
              </a:ext>
            </a:extLst>
          </p:cNvPr>
          <p:cNvSpPr/>
          <p:nvPr/>
        </p:nvSpPr>
        <p:spPr>
          <a:xfrm>
            <a:off x="1104326" y="5736365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525DB76-D683-42A2-83BB-429BCD3BBCEA}"/>
              </a:ext>
            </a:extLst>
          </p:cNvPr>
          <p:cNvSpPr/>
          <p:nvPr/>
        </p:nvSpPr>
        <p:spPr>
          <a:xfrm>
            <a:off x="1657194" y="439364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F042B49-F0CF-4289-96EC-23E56DA843AF}"/>
              </a:ext>
            </a:extLst>
          </p:cNvPr>
          <p:cNvSpPr/>
          <p:nvPr/>
        </p:nvSpPr>
        <p:spPr>
          <a:xfrm>
            <a:off x="1822603" y="4176474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0AFB22C-4602-4A61-936E-1A66F4E768FA}"/>
              </a:ext>
            </a:extLst>
          </p:cNvPr>
          <p:cNvSpPr/>
          <p:nvPr/>
        </p:nvSpPr>
        <p:spPr>
          <a:xfrm>
            <a:off x="2321228" y="534055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9806D73-26E2-488A-A30F-BEF6AFE4C1CE}"/>
              </a:ext>
            </a:extLst>
          </p:cNvPr>
          <p:cNvSpPr/>
          <p:nvPr/>
        </p:nvSpPr>
        <p:spPr>
          <a:xfrm>
            <a:off x="1599931" y="3504045"/>
            <a:ext cx="323386" cy="30153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DB1F79-B7BE-4C77-9486-8C7160E36DDC}"/>
              </a:ext>
            </a:extLst>
          </p:cNvPr>
          <p:cNvSpPr txBox="1"/>
          <p:nvPr/>
        </p:nvSpPr>
        <p:spPr>
          <a:xfrm>
            <a:off x="2093880" y="3470147"/>
            <a:ext cx="159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plot it out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5A12DE-4FE0-4FB0-8D9E-0A61B27B9CA6}"/>
              </a:ext>
            </a:extLst>
          </p:cNvPr>
          <p:cNvSpPr txBox="1"/>
          <p:nvPr/>
        </p:nvSpPr>
        <p:spPr>
          <a:xfrm>
            <a:off x="1297989" y="6375968"/>
            <a:ext cx="135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dosage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0808E6-8C3F-4419-B34F-027DA7B175C5}"/>
              </a:ext>
            </a:extLst>
          </p:cNvPr>
          <p:cNvSpPr txBox="1"/>
          <p:nvPr/>
        </p:nvSpPr>
        <p:spPr>
          <a:xfrm rot="16200000">
            <a:off x="-747581" y="5043735"/>
            <a:ext cx="1914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effectiveness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477E6D-D556-4E16-970B-86380744A78A}"/>
              </a:ext>
            </a:extLst>
          </p:cNvPr>
          <p:cNvCxnSpPr>
            <a:cxnSpLocks/>
          </p:cNvCxnSpPr>
          <p:nvPr/>
        </p:nvCxnSpPr>
        <p:spPr>
          <a:xfrm>
            <a:off x="779189" y="5072145"/>
            <a:ext cx="2338813" cy="896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89CCDB0-85B2-466E-9AE2-F5356E69B250}"/>
              </a:ext>
            </a:extLst>
          </p:cNvPr>
          <p:cNvSpPr txBox="1"/>
          <p:nvPr/>
        </p:nvSpPr>
        <p:spPr>
          <a:xfrm>
            <a:off x="4912606" y="105008"/>
            <a:ext cx="326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make an initial prediction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187C4-805E-42C7-941A-ECE47723D6BC}"/>
              </a:ext>
            </a:extLst>
          </p:cNvPr>
          <p:cNvSpPr txBox="1"/>
          <p:nvPr/>
        </p:nvSpPr>
        <p:spPr>
          <a:xfrm>
            <a:off x="5561556" y="688932"/>
            <a:ext cx="80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Z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F221E9-25F8-49DF-B264-654EFE26B90D}"/>
              </a:ext>
            </a:extLst>
          </p:cNvPr>
          <p:cNvSpPr/>
          <p:nvPr/>
        </p:nvSpPr>
        <p:spPr>
          <a:xfrm>
            <a:off x="5695167" y="581821"/>
            <a:ext cx="801666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0.5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2E5143-FAAA-49F8-8C28-88B72D44A150}"/>
              </a:ext>
            </a:extLst>
          </p:cNvPr>
          <p:cNvSpPr txBox="1"/>
          <p:nvPr/>
        </p:nvSpPr>
        <p:spPr>
          <a:xfrm>
            <a:off x="7146270" y="504877"/>
            <a:ext cx="48761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Let’s assume that the “initial guess” of “predicted drug effectiveness” is 0.5 (so for whatever testing data, the prediction is always 0.5)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67F5A1FD-F620-4DB4-9265-7A8C3A9BFDDD}"/>
              </a:ext>
            </a:extLst>
          </p:cNvPr>
          <p:cNvSpPr/>
          <p:nvPr/>
        </p:nvSpPr>
        <p:spPr>
          <a:xfrm rot="10800000">
            <a:off x="6749747" y="635059"/>
            <a:ext cx="246491" cy="238539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408E55-3A76-4D03-ABE6-89429889E7C9}"/>
              </a:ext>
            </a:extLst>
          </p:cNvPr>
          <p:cNvSpPr txBox="1"/>
          <p:nvPr/>
        </p:nvSpPr>
        <p:spPr>
          <a:xfrm>
            <a:off x="4912606" y="1231462"/>
            <a:ext cx="2772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Obtain the residuals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D67FA3-51F9-4208-B01B-355CFFFB8AFD}"/>
              </a:ext>
            </a:extLst>
          </p:cNvPr>
          <p:cNvSpPr txBox="1"/>
          <p:nvPr/>
        </p:nvSpPr>
        <p:spPr>
          <a:xfrm>
            <a:off x="4912605" y="1620638"/>
            <a:ext cx="2894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Grow a XGBoost tree</a:t>
            </a:r>
          </a:p>
        </p:txBody>
      </p:sp>
      <p:graphicFrame>
        <p:nvGraphicFramePr>
          <p:cNvPr id="39" name="Table 9">
            <a:extLst>
              <a:ext uri="{FF2B5EF4-FFF2-40B4-BE49-F238E27FC236}">
                <a16:creationId xmlns:a16="http://schemas.microsoft.com/office/drawing/2014/main" id="{F7B6F8FC-5F9D-4341-88FA-46A06196AF05}"/>
              </a:ext>
            </a:extLst>
          </p:cNvPr>
          <p:cNvGraphicFramePr>
            <a:graphicFrameLocks noGrp="1"/>
          </p:cNvGraphicFramePr>
          <p:nvPr/>
        </p:nvGraphicFramePr>
        <p:xfrm>
          <a:off x="406971" y="302786"/>
          <a:ext cx="3580673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439">
                  <a:extLst>
                    <a:ext uri="{9D8B030D-6E8A-4147-A177-3AD203B41FA5}">
                      <a16:colId xmlns:a16="http://schemas.microsoft.com/office/drawing/2014/main" val="3944312363"/>
                    </a:ext>
                  </a:extLst>
                </a:gridCol>
                <a:gridCol w="1380617">
                  <a:extLst>
                    <a:ext uri="{9D8B030D-6E8A-4147-A177-3AD203B41FA5}">
                      <a16:colId xmlns:a16="http://schemas.microsoft.com/office/drawing/2014/main" val="530565996"/>
                    </a:ext>
                  </a:extLst>
                </a:gridCol>
                <a:gridCol w="1380617">
                  <a:extLst>
                    <a:ext uri="{9D8B030D-6E8A-4147-A177-3AD203B41FA5}">
                      <a16:colId xmlns:a16="http://schemas.microsoft.com/office/drawing/2014/main" val="2413499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Drug </a:t>
                      </a:r>
                    </a:p>
                    <a:p>
                      <a:r>
                        <a:rPr lang="en-NZ" dirty="0"/>
                        <a:t>dosage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Drug effectiveness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>
                          <a:solidFill>
                            <a:schemeClr val="tx1"/>
                          </a:solidFill>
                        </a:rPr>
                        <a:t>residuals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933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38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6.5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013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551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389073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50261D0B-7DD3-4F1A-9C3A-DE022E274C33}"/>
              </a:ext>
            </a:extLst>
          </p:cNvPr>
          <p:cNvSpPr txBox="1"/>
          <p:nvPr/>
        </p:nvSpPr>
        <p:spPr>
          <a:xfrm>
            <a:off x="5285144" y="2030809"/>
            <a:ext cx="6221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3.1: Start from a single leaf, and all of the residuals go to the leaf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CA91F4-5B32-4891-B26D-A76E911F2DA4}"/>
              </a:ext>
            </a:extLst>
          </p:cNvPr>
          <p:cNvSpPr/>
          <p:nvPr/>
        </p:nvSpPr>
        <p:spPr>
          <a:xfrm>
            <a:off x="6106308" y="2425062"/>
            <a:ext cx="1932792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-10.5,6.5,7.5,-7.5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03785B0F-6203-4EFE-B58D-D99CF34A245D}"/>
              </a:ext>
            </a:extLst>
          </p:cNvPr>
          <p:cNvSpPr/>
          <p:nvPr/>
        </p:nvSpPr>
        <p:spPr>
          <a:xfrm>
            <a:off x="4095750" y="635058"/>
            <a:ext cx="295275" cy="1898592"/>
          </a:xfrm>
          <a:prstGeom prst="righ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D6B4167-5349-48AA-98A2-0FD4449A4B64}"/>
              </a:ext>
            </a:extLst>
          </p:cNvPr>
          <p:cNvSpPr/>
          <p:nvPr/>
        </p:nvSpPr>
        <p:spPr>
          <a:xfrm>
            <a:off x="4514850" y="1619250"/>
            <a:ext cx="1400175" cy="1076530"/>
          </a:xfrm>
          <a:custGeom>
            <a:avLst/>
            <a:gdLst>
              <a:gd name="connsiteX0" fmla="*/ 0 w 1400175"/>
              <a:gd name="connsiteY0" fmla="*/ 0 h 1076530"/>
              <a:gd name="connsiteX1" fmla="*/ 381000 w 1400175"/>
              <a:gd name="connsiteY1" fmla="*/ 200025 h 1076530"/>
              <a:gd name="connsiteX2" fmla="*/ 419100 w 1400175"/>
              <a:gd name="connsiteY2" fmla="*/ 800100 h 1076530"/>
              <a:gd name="connsiteX3" fmla="*/ 781050 w 1400175"/>
              <a:gd name="connsiteY3" fmla="*/ 1057275 h 1076530"/>
              <a:gd name="connsiteX4" fmla="*/ 1400175 w 1400175"/>
              <a:gd name="connsiteY4" fmla="*/ 1038225 h 1076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0175" h="1076530">
                <a:moveTo>
                  <a:pt x="0" y="0"/>
                </a:moveTo>
                <a:cubicBezTo>
                  <a:pt x="155575" y="33337"/>
                  <a:pt x="311150" y="66675"/>
                  <a:pt x="381000" y="200025"/>
                </a:cubicBezTo>
                <a:cubicBezTo>
                  <a:pt x="450850" y="333375"/>
                  <a:pt x="352425" y="657225"/>
                  <a:pt x="419100" y="800100"/>
                </a:cubicBezTo>
                <a:cubicBezTo>
                  <a:pt x="485775" y="942975"/>
                  <a:pt x="617537" y="1017587"/>
                  <a:pt x="781050" y="1057275"/>
                </a:cubicBezTo>
                <a:cubicBezTo>
                  <a:pt x="944563" y="1096963"/>
                  <a:pt x="1172369" y="1067594"/>
                  <a:pt x="1400175" y="1038225"/>
                </a:cubicBez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BD82FEB-C370-4652-A686-890744074591}"/>
                  </a:ext>
                </a:extLst>
              </p:cNvPr>
              <p:cNvSpPr txBox="1"/>
              <p:nvPr/>
            </p:nvSpPr>
            <p:spPr>
              <a:xfrm>
                <a:off x="8269157" y="2425017"/>
                <a:ext cx="135037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1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𝑆𝑖𝑚𝑖𝑙𝑎𝑟𝑖𝑡𝑦</m:t>
                      </m:r>
                      <m:r>
                        <a:rPr lang="en-NZ" sz="1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NZ" sz="1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𝑠𝑐𝑜𝑟𝑒</m:t>
                      </m:r>
                    </m:oMath>
                  </m:oMathPara>
                </a14:m>
                <a:endParaRPr lang="en-NZ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BD82FEB-C370-4652-A686-890744074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9157" y="2425017"/>
                <a:ext cx="1350370" cy="215444"/>
              </a:xfrm>
              <a:prstGeom prst="rect">
                <a:avLst/>
              </a:prstGeom>
              <a:blipFill>
                <a:blip r:embed="rId2"/>
                <a:stretch>
                  <a:fillRect l="-4054" r="-450" b="-31429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E3660DA8-8046-4705-8E08-2C715C299A15}"/>
              </a:ext>
            </a:extLst>
          </p:cNvPr>
          <p:cNvSpPr/>
          <p:nvPr/>
        </p:nvSpPr>
        <p:spPr>
          <a:xfrm>
            <a:off x="7922546" y="2365833"/>
            <a:ext cx="257173" cy="2997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6CBD28-4F51-43E7-80DC-CA8AF52E7A79}"/>
              </a:ext>
            </a:extLst>
          </p:cNvPr>
          <p:cNvSpPr txBox="1"/>
          <p:nvPr/>
        </p:nvSpPr>
        <p:spPr>
          <a:xfrm>
            <a:off x="5285144" y="2796378"/>
            <a:ext cx="6649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3.2: Whether or not we can do a better job clustering similar Residuals if we split them further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7E93D2-BE41-49AA-AA59-E559C181494E}"/>
              </a:ext>
            </a:extLst>
          </p:cNvPr>
          <p:cNvSpPr txBox="1"/>
          <p:nvPr/>
        </p:nvSpPr>
        <p:spPr>
          <a:xfrm>
            <a:off x="5274785" y="3429000"/>
            <a:ext cx="6917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To answer this, we first look at the first two points, there average is 15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815F8C3-9CD5-4166-81C7-57C9BE032064}"/>
              </a:ext>
            </a:extLst>
          </p:cNvPr>
          <p:cNvSpPr txBox="1"/>
          <p:nvPr/>
        </p:nvSpPr>
        <p:spPr>
          <a:xfrm>
            <a:off x="2170889" y="4423817"/>
            <a:ext cx="1404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First two points to be checked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B670382-B149-4A24-9381-8183F4BABA27}"/>
              </a:ext>
            </a:extLst>
          </p:cNvPr>
          <p:cNvCxnSpPr>
            <a:stCxn id="21" idx="5"/>
            <a:endCxn id="46" idx="1"/>
          </p:cNvCxnSpPr>
          <p:nvPr/>
        </p:nvCxnSpPr>
        <p:spPr>
          <a:xfrm>
            <a:off x="1818545" y="4554998"/>
            <a:ext cx="352344" cy="3304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930F7E7-0665-4BF7-96C0-2E26D80A468E}"/>
              </a:ext>
            </a:extLst>
          </p:cNvPr>
          <p:cNvCxnSpPr>
            <a:stCxn id="20" idx="6"/>
            <a:endCxn id="46" idx="1"/>
          </p:cNvCxnSpPr>
          <p:nvPr/>
        </p:nvCxnSpPr>
        <p:spPr>
          <a:xfrm flipV="1">
            <a:off x="1293361" y="4885482"/>
            <a:ext cx="877528" cy="9454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E35072B-ACAD-459C-9DB8-748507723621}"/>
              </a:ext>
            </a:extLst>
          </p:cNvPr>
          <p:cNvCxnSpPr/>
          <p:nvPr/>
        </p:nvCxnSpPr>
        <p:spPr>
          <a:xfrm>
            <a:off x="1480326" y="4086325"/>
            <a:ext cx="0" cy="2289643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149799A-C808-42C6-BCE1-C735172E37ED}"/>
              </a:ext>
            </a:extLst>
          </p:cNvPr>
          <p:cNvSpPr txBox="1"/>
          <p:nvPr/>
        </p:nvSpPr>
        <p:spPr>
          <a:xfrm>
            <a:off x="902656" y="3775266"/>
            <a:ext cx="1394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highlight>
                  <a:srgbClr val="FFFF00"/>
                </a:highlight>
              </a:rPr>
              <a:t>Average = 15</a:t>
            </a:r>
          </a:p>
        </p:txBody>
      </p:sp>
    </p:spTree>
    <p:extLst>
      <p:ext uri="{BB962C8B-B14F-4D97-AF65-F5344CB8AC3E}">
        <p14:creationId xmlns:p14="http://schemas.microsoft.com/office/powerpoint/2010/main" val="6098800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96FB9E6-D57D-4CA6-AA13-01BB08B7DFDD}"/>
              </a:ext>
            </a:extLst>
          </p:cNvPr>
          <p:cNvSpPr txBox="1"/>
          <p:nvPr/>
        </p:nvSpPr>
        <p:spPr>
          <a:xfrm>
            <a:off x="446049" y="2782669"/>
            <a:ext cx="207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assume that dataset to be used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E75C17-E57B-4AD8-A50B-6EF60763FEB1}"/>
              </a:ext>
            </a:extLst>
          </p:cNvPr>
          <p:cNvCxnSpPr/>
          <p:nvPr/>
        </p:nvCxnSpPr>
        <p:spPr>
          <a:xfrm flipV="1">
            <a:off x="804125" y="4136567"/>
            <a:ext cx="0" cy="19514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452BFC-42A0-45F6-A583-E1BF6C34D611}"/>
              </a:ext>
            </a:extLst>
          </p:cNvPr>
          <p:cNvCxnSpPr>
            <a:cxnSpLocks/>
          </p:cNvCxnSpPr>
          <p:nvPr/>
        </p:nvCxnSpPr>
        <p:spPr>
          <a:xfrm>
            <a:off x="804125" y="6088031"/>
            <a:ext cx="234547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23A441B-9117-4172-A9BC-213D02735BDF}"/>
              </a:ext>
            </a:extLst>
          </p:cNvPr>
          <p:cNvSpPr txBox="1"/>
          <p:nvPr/>
        </p:nvSpPr>
        <p:spPr>
          <a:xfrm>
            <a:off x="653284" y="60880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158E30-76D0-46F5-94AA-936A1FD01374}"/>
              </a:ext>
            </a:extLst>
          </p:cNvPr>
          <p:cNvSpPr txBox="1"/>
          <p:nvPr/>
        </p:nvSpPr>
        <p:spPr>
          <a:xfrm>
            <a:off x="1675176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ACF9CD-61B8-4FF1-B401-1519489AF176}"/>
              </a:ext>
            </a:extLst>
          </p:cNvPr>
          <p:cNvSpPr txBox="1"/>
          <p:nvPr/>
        </p:nvSpPr>
        <p:spPr>
          <a:xfrm>
            <a:off x="2699298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588DDE-8DF1-4940-BAFB-F46D756CF421}"/>
              </a:ext>
            </a:extLst>
          </p:cNvPr>
          <p:cNvSpPr txBox="1"/>
          <p:nvPr/>
        </p:nvSpPr>
        <p:spPr>
          <a:xfrm>
            <a:off x="477503" y="4887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7D0BC9-73AB-4ACE-8CFD-F1D47452C114}"/>
              </a:ext>
            </a:extLst>
          </p:cNvPr>
          <p:cNvSpPr txBox="1"/>
          <p:nvPr/>
        </p:nvSpPr>
        <p:spPr>
          <a:xfrm>
            <a:off x="477503" y="44837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F10700-3D31-4F9F-B772-97AD5C30812B}"/>
              </a:ext>
            </a:extLst>
          </p:cNvPr>
          <p:cNvSpPr txBox="1"/>
          <p:nvPr/>
        </p:nvSpPr>
        <p:spPr>
          <a:xfrm>
            <a:off x="360485" y="41143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3C6421-4ACF-4B93-ADE7-6F980A776AB3}"/>
              </a:ext>
            </a:extLst>
          </p:cNvPr>
          <p:cNvSpPr txBox="1"/>
          <p:nvPr/>
        </p:nvSpPr>
        <p:spPr>
          <a:xfrm>
            <a:off x="406971" y="528246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072E13-065A-4F19-803C-19B7D6B49AE4}"/>
              </a:ext>
            </a:extLst>
          </p:cNvPr>
          <p:cNvSpPr txBox="1"/>
          <p:nvPr/>
        </p:nvSpPr>
        <p:spPr>
          <a:xfrm>
            <a:off x="325219" y="564621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-10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B22640F-F74D-4AD0-9270-CC7CAC5A689A}"/>
              </a:ext>
            </a:extLst>
          </p:cNvPr>
          <p:cNvSpPr/>
          <p:nvPr/>
        </p:nvSpPr>
        <p:spPr>
          <a:xfrm>
            <a:off x="1104326" y="5736365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525DB76-D683-42A2-83BB-429BCD3BBCEA}"/>
              </a:ext>
            </a:extLst>
          </p:cNvPr>
          <p:cNvSpPr/>
          <p:nvPr/>
        </p:nvSpPr>
        <p:spPr>
          <a:xfrm>
            <a:off x="1657194" y="439364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F042B49-F0CF-4289-96EC-23E56DA843AF}"/>
              </a:ext>
            </a:extLst>
          </p:cNvPr>
          <p:cNvSpPr/>
          <p:nvPr/>
        </p:nvSpPr>
        <p:spPr>
          <a:xfrm>
            <a:off x="1822603" y="4176474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0AFB22C-4602-4A61-936E-1A66F4E768FA}"/>
              </a:ext>
            </a:extLst>
          </p:cNvPr>
          <p:cNvSpPr/>
          <p:nvPr/>
        </p:nvSpPr>
        <p:spPr>
          <a:xfrm>
            <a:off x="2321228" y="534055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9806D73-26E2-488A-A30F-BEF6AFE4C1CE}"/>
              </a:ext>
            </a:extLst>
          </p:cNvPr>
          <p:cNvSpPr/>
          <p:nvPr/>
        </p:nvSpPr>
        <p:spPr>
          <a:xfrm>
            <a:off x="1599931" y="3504045"/>
            <a:ext cx="323386" cy="30153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DB1F79-B7BE-4C77-9486-8C7160E36DDC}"/>
              </a:ext>
            </a:extLst>
          </p:cNvPr>
          <p:cNvSpPr txBox="1"/>
          <p:nvPr/>
        </p:nvSpPr>
        <p:spPr>
          <a:xfrm>
            <a:off x="2093880" y="3470147"/>
            <a:ext cx="159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plot it out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5A12DE-4FE0-4FB0-8D9E-0A61B27B9CA6}"/>
              </a:ext>
            </a:extLst>
          </p:cNvPr>
          <p:cNvSpPr txBox="1"/>
          <p:nvPr/>
        </p:nvSpPr>
        <p:spPr>
          <a:xfrm>
            <a:off x="1297989" y="6375968"/>
            <a:ext cx="135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dosage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0808E6-8C3F-4419-B34F-027DA7B175C5}"/>
              </a:ext>
            </a:extLst>
          </p:cNvPr>
          <p:cNvSpPr txBox="1"/>
          <p:nvPr/>
        </p:nvSpPr>
        <p:spPr>
          <a:xfrm rot="16200000">
            <a:off x="-747581" y="5043735"/>
            <a:ext cx="1914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effectiveness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477E6D-D556-4E16-970B-86380744A78A}"/>
              </a:ext>
            </a:extLst>
          </p:cNvPr>
          <p:cNvCxnSpPr>
            <a:cxnSpLocks/>
          </p:cNvCxnSpPr>
          <p:nvPr/>
        </p:nvCxnSpPr>
        <p:spPr>
          <a:xfrm>
            <a:off x="779189" y="5072145"/>
            <a:ext cx="2338813" cy="896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89CCDB0-85B2-466E-9AE2-F5356E69B250}"/>
              </a:ext>
            </a:extLst>
          </p:cNvPr>
          <p:cNvSpPr txBox="1"/>
          <p:nvPr/>
        </p:nvSpPr>
        <p:spPr>
          <a:xfrm>
            <a:off x="4912606" y="105008"/>
            <a:ext cx="326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make an initial prediction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187C4-805E-42C7-941A-ECE47723D6BC}"/>
              </a:ext>
            </a:extLst>
          </p:cNvPr>
          <p:cNvSpPr txBox="1"/>
          <p:nvPr/>
        </p:nvSpPr>
        <p:spPr>
          <a:xfrm>
            <a:off x="5561556" y="688932"/>
            <a:ext cx="80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Z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F221E9-25F8-49DF-B264-654EFE26B90D}"/>
              </a:ext>
            </a:extLst>
          </p:cNvPr>
          <p:cNvSpPr/>
          <p:nvPr/>
        </p:nvSpPr>
        <p:spPr>
          <a:xfrm>
            <a:off x="5695167" y="581821"/>
            <a:ext cx="801666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0.5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2E5143-FAAA-49F8-8C28-88B72D44A150}"/>
              </a:ext>
            </a:extLst>
          </p:cNvPr>
          <p:cNvSpPr txBox="1"/>
          <p:nvPr/>
        </p:nvSpPr>
        <p:spPr>
          <a:xfrm>
            <a:off x="7146270" y="504877"/>
            <a:ext cx="48761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Let’s assume that the “initial guess” of “predicted drug effectiveness” is 0.5 (so for whatever testing data, the prediction is always 0.5)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67F5A1FD-F620-4DB4-9265-7A8C3A9BFDDD}"/>
              </a:ext>
            </a:extLst>
          </p:cNvPr>
          <p:cNvSpPr/>
          <p:nvPr/>
        </p:nvSpPr>
        <p:spPr>
          <a:xfrm rot="10800000">
            <a:off x="6749747" y="635059"/>
            <a:ext cx="246491" cy="238539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408E55-3A76-4D03-ABE6-89429889E7C9}"/>
              </a:ext>
            </a:extLst>
          </p:cNvPr>
          <p:cNvSpPr txBox="1"/>
          <p:nvPr/>
        </p:nvSpPr>
        <p:spPr>
          <a:xfrm>
            <a:off x="4912606" y="1231462"/>
            <a:ext cx="2772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Obtain the residuals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D67FA3-51F9-4208-B01B-355CFFFB8AFD}"/>
              </a:ext>
            </a:extLst>
          </p:cNvPr>
          <p:cNvSpPr txBox="1"/>
          <p:nvPr/>
        </p:nvSpPr>
        <p:spPr>
          <a:xfrm>
            <a:off x="4912605" y="1620638"/>
            <a:ext cx="2894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Grow a XGBoost tree</a:t>
            </a:r>
          </a:p>
        </p:txBody>
      </p:sp>
      <p:graphicFrame>
        <p:nvGraphicFramePr>
          <p:cNvPr id="39" name="Table 9">
            <a:extLst>
              <a:ext uri="{FF2B5EF4-FFF2-40B4-BE49-F238E27FC236}">
                <a16:creationId xmlns:a16="http://schemas.microsoft.com/office/drawing/2014/main" id="{F7B6F8FC-5F9D-4341-88FA-46A06196AF05}"/>
              </a:ext>
            </a:extLst>
          </p:cNvPr>
          <p:cNvGraphicFramePr>
            <a:graphicFrameLocks noGrp="1"/>
          </p:cNvGraphicFramePr>
          <p:nvPr/>
        </p:nvGraphicFramePr>
        <p:xfrm>
          <a:off x="406971" y="302786"/>
          <a:ext cx="3580673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439">
                  <a:extLst>
                    <a:ext uri="{9D8B030D-6E8A-4147-A177-3AD203B41FA5}">
                      <a16:colId xmlns:a16="http://schemas.microsoft.com/office/drawing/2014/main" val="3944312363"/>
                    </a:ext>
                  </a:extLst>
                </a:gridCol>
                <a:gridCol w="1380617">
                  <a:extLst>
                    <a:ext uri="{9D8B030D-6E8A-4147-A177-3AD203B41FA5}">
                      <a16:colId xmlns:a16="http://schemas.microsoft.com/office/drawing/2014/main" val="530565996"/>
                    </a:ext>
                  </a:extLst>
                </a:gridCol>
                <a:gridCol w="1380617">
                  <a:extLst>
                    <a:ext uri="{9D8B030D-6E8A-4147-A177-3AD203B41FA5}">
                      <a16:colId xmlns:a16="http://schemas.microsoft.com/office/drawing/2014/main" val="2413499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Drug </a:t>
                      </a:r>
                    </a:p>
                    <a:p>
                      <a:r>
                        <a:rPr lang="en-NZ" dirty="0"/>
                        <a:t>dosage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Drug effectiveness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>
                          <a:solidFill>
                            <a:schemeClr val="tx1"/>
                          </a:solidFill>
                        </a:rPr>
                        <a:t>residuals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933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38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6.5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013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551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389073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50261D0B-7DD3-4F1A-9C3A-DE022E274C33}"/>
              </a:ext>
            </a:extLst>
          </p:cNvPr>
          <p:cNvSpPr txBox="1"/>
          <p:nvPr/>
        </p:nvSpPr>
        <p:spPr>
          <a:xfrm>
            <a:off x="5285144" y="2030809"/>
            <a:ext cx="6221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3.1: Start from a single leaf, and all of the residuals go to the leaf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CA91F4-5B32-4891-B26D-A76E911F2DA4}"/>
              </a:ext>
            </a:extLst>
          </p:cNvPr>
          <p:cNvSpPr/>
          <p:nvPr/>
        </p:nvSpPr>
        <p:spPr>
          <a:xfrm>
            <a:off x="6106308" y="2425062"/>
            <a:ext cx="1932792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-10.5,6.5,7.5,-7.5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03785B0F-6203-4EFE-B58D-D99CF34A245D}"/>
              </a:ext>
            </a:extLst>
          </p:cNvPr>
          <p:cNvSpPr/>
          <p:nvPr/>
        </p:nvSpPr>
        <p:spPr>
          <a:xfrm>
            <a:off x="4095750" y="635058"/>
            <a:ext cx="295275" cy="1898592"/>
          </a:xfrm>
          <a:prstGeom prst="righ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D6B4167-5349-48AA-98A2-0FD4449A4B64}"/>
              </a:ext>
            </a:extLst>
          </p:cNvPr>
          <p:cNvSpPr/>
          <p:nvPr/>
        </p:nvSpPr>
        <p:spPr>
          <a:xfrm>
            <a:off x="4514850" y="1619250"/>
            <a:ext cx="1400175" cy="1076530"/>
          </a:xfrm>
          <a:custGeom>
            <a:avLst/>
            <a:gdLst>
              <a:gd name="connsiteX0" fmla="*/ 0 w 1400175"/>
              <a:gd name="connsiteY0" fmla="*/ 0 h 1076530"/>
              <a:gd name="connsiteX1" fmla="*/ 381000 w 1400175"/>
              <a:gd name="connsiteY1" fmla="*/ 200025 h 1076530"/>
              <a:gd name="connsiteX2" fmla="*/ 419100 w 1400175"/>
              <a:gd name="connsiteY2" fmla="*/ 800100 h 1076530"/>
              <a:gd name="connsiteX3" fmla="*/ 781050 w 1400175"/>
              <a:gd name="connsiteY3" fmla="*/ 1057275 h 1076530"/>
              <a:gd name="connsiteX4" fmla="*/ 1400175 w 1400175"/>
              <a:gd name="connsiteY4" fmla="*/ 1038225 h 1076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0175" h="1076530">
                <a:moveTo>
                  <a:pt x="0" y="0"/>
                </a:moveTo>
                <a:cubicBezTo>
                  <a:pt x="155575" y="33337"/>
                  <a:pt x="311150" y="66675"/>
                  <a:pt x="381000" y="200025"/>
                </a:cubicBezTo>
                <a:cubicBezTo>
                  <a:pt x="450850" y="333375"/>
                  <a:pt x="352425" y="657225"/>
                  <a:pt x="419100" y="800100"/>
                </a:cubicBezTo>
                <a:cubicBezTo>
                  <a:pt x="485775" y="942975"/>
                  <a:pt x="617537" y="1017587"/>
                  <a:pt x="781050" y="1057275"/>
                </a:cubicBezTo>
                <a:cubicBezTo>
                  <a:pt x="944563" y="1096963"/>
                  <a:pt x="1172369" y="1067594"/>
                  <a:pt x="1400175" y="1038225"/>
                </a:cubicBez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BD82FEB-C370-4652-A686-890744074591}"/>
                  </a:ext>
                </a:extLst>
              </p:cNvPr>
              <p:cNvSpPr txBox="1"/>
              <p:nvPr/>
            </p:nvSpPr>
            <p:spPr>
              <a:xfrm>
                <a:off x="8269157" y="2425017"/>
                <a:ext cx="135037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1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𝑆𝑖𝑚𝑖𝑙𝑎𝑟𝑖𝑡𝑦</m:t>
                      </m:r>
                      <m:r>
                        <a:rPr lang="en-NZ" sz="1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NZ" sz="1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𝑠𝑐𝑜𝑟𝑒</m:t>
                      </m:r>
                    </m:oMath>
                  </m:oMathPara>
                </a14:m>
                <a:endParaRPr lang="en-NZ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BD82FEB-C370-4652-A686-890744074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9157" y="2425017"/>
                <a:ext cx="1350370" cy="215444"/>
              </a:xfrm>
              <a:prstGeom prst="rect">
                <a:avLst/>
              </a:prstGeom>
              <a:blipFill>
                <a:blip r:embed="rId2"/>
                <a:stretch>
                  <a:fillRect l="-4054" r="-450" b="-31429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E3660DA8-8046-4705-8E08-2C715C299A15}"/>
              </a:ext>
            </a:extLst>
          </p:cNvPr>
          <p:cNvSpPr/>
          <p:nvPr/>
        </p:nvSpPr>
        <p:spPr>
          <a:xfrm>
            <a:off x="7922546" y="2365833"/>
            <a:ext cx="257173" cy="2997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6CBD28-4F51-43E7-80DC-CA8AF52E7A79}"/>
              </a:ext>
            </a:extLst>
          </p:cNvPr>
          <p:cNvSpPr txBox="1"/>
          <p:nvPr/>
        </p:nvSpPr>
        <p:spPr>
          <a:xfrm>
            <a:off x="5285144" y="2796378"/>
            <a:ext cx="6649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3.2: Whether or not we can do a better job clustering similar Residuals if we split them further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815F8C3-9CD5-4166-81C7-57C9BE032064}"/>
              </a:ext>
            </a:extLst>
          </p:cNvPr>
          <p:cNvSpPr txBox="1"/>
          <p:nvPr/>
        </p:nvSpPr>
        <p:spPr>
          <a:xfrm>
            <a:off x="2170889" y="4423817"/>
            <a:ext cx="1404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First two points to be checked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B670382-B149-4A24-9381-8183F4BABA27}"/>
              </a:ext>
            </a:extLst>
          </p:cNvPr>
          <p:cNvCxnSpPr>
            <a:stCxn id="21" idx="5"/>
            <a:endCxn id="46" idx="1"/>
          </p:cNvCxnSpPr>
          <p:nvPr/>
        </p:nvCxnSpPr>
        <p:spPr>
          <a:xfrm>
            <a:off x="1818545" y="4554998"/>
            <a:ext cx="352344" cy="3304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930F7E7-0665-4BF7-96C0-2E26D80A468E}"/>
              </a:ext>
            </a:extLst>
          </p:cNvPr>
          <p:cNvCxnSpPr>
            <a:stCxn id="20" idx="6"/>
            <a:endCxn id="46" idx="1"/>
          </p:cNvCxnSpPr>
          <p:nvPr/>
        </p:nvCxnSpPr>
        <p:spPr>
          <a:xfrm flipV="1">
            <a:off x="1293361" y="4885482"/>
            <a:ext cx="877528" cy="9454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E35072B-ACAD-459C-9DB8-748507723621}"/>
              </a:ext>
            </a:extLst>
          </p:cNvPr>
          <p:cNvCxnSpPr/>
          <p:nvPr/>
        </p:nvCxnSpPr>
        <p:spPr>
          <a:xfrm>
            <a:off x="1480326" y="4086325"/>
            <a:ext cx="0" cy="2289643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149799A-C808-42C6-BCE1-C735172E37ED}"/>
              </a:ext>
            </a:extLst>
          </p:cNvPr>
          <p:cNvSpPr txBox="1"/>
          <p:nvPr/>
        </p:nvSpPr>
        <p:spPr>
          <a:xfrm>
            <a:off x="902656" y="3775266"/>
            <a:ext cx="1394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highlight>
                  <a:srgbClr val="FFFF00"/>
                </a:highlight>
              </a:rPr>
              <a:t>Average = 15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047394D-F7D9-485F-B324-81C430AE8C24}"/>
              </a:ext>
            </a:extLst>
          </p:cNvPr>
          <p:cNvSpPr/>
          <p:nvPr/>
        </p:nvSpPr>
        <p:spPr>
          <a:xfrm>
            <a:off x="6393819" y="3879384"/>
            <a:ext cx="1504901" cy="3693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Dosage &lt; 15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B069995-992E-422A-A49B-13812DFCF7EF}"/>
              </a:ext>
            </a:extLst>
          </p:cNvPr>
          <p:cNvSpPr/>
          <p:nvPr/>
        </p:nvSpPr>
        <p:spPr>
          <a:xfrm>
            <a:off x="5898820" y="4498853"/>
            <a:ext cx="850927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627A847-93DC-4AD2-9B9A-DE635AFA773B}"/>
              </a:ext>
            </a:extLst>
          </p:cNvPr>
          <p:cNvSpPr/>
          <p:nvPr/>
        </p:nvSpPr>
        <p:spPr>
          <a:xfrm>
            <a:off x="7418230" y="4475811"/>
            <a:ext cx="850927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9A6D2D0-4C05-4174-AB11-629FE92FDB55}"/>
              </a:ext>
            </a:extLst>
          </p:cNvPr>
          <p:cNvCxnSpPr>
            <a:endCxn id="55" idx="0"/>
          </p:cNvCxnSpPr>
          <p:nvPr/>
        </p:nvCxnSpPr>
        <p:spPr>
          <a:xfrm flipH="1">
            <a:off x="6324284" y="4243669"/>
            <a:ext cx="821986" cy="25518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B2DE67D-2543-4CDD-B58C-773748254AF0}"/>
              </a:ext>
            </a:extLst>
          </p:cNvPr>
          <p:cNvCxnSpPr>
            <a:endCxn id="56" idx="0"/>
          </p:cNvCxnSpPr>
          <p:nvPr/>
        </p:nvCxnSpPr>
        <p:spPr>
          <a:xfrm>
            <a:off x="7146270" y="4243669"/>
            <a:ext cx="697424" cy="23214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60B2474-7C83-4D6A-9BA7-58B2C9931F81}"/>
              </a:ext>
            </a:extLst>
          </p:cNvPr>
          <p:cNvSpPr txBox="1"/>
          <p:nvPr/>
        </p:nvSpPr>
        <p:spPr>
          <a:xfrm>
            <a:off x="8006244" y="3829480"/>
            <a:ext cx="1864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i="1" dirty="0">
                <a:solidFill>
                  <a:schemeClr val="bg1"/>
                </a:solidFill>
              </a:rPr>
              <a:t>So we build a tree based on the dosage &lt; 15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B11E132-693E-4BBC-AB31-E9A328043D27}"/>
              </a:ext>
            </a:extLst>
          </p:cNvPr>
          <p:cNvSpPr txBox="1"/>
          <p:nvPr/>
        </p:nvSpPr>
        <p:spPr>
          <a:xfrm>
            <a:off x="5274785" y="3429000"/>
            <a:ext cx="6917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To answer this, we first look at the first two points, there average is 15</a:t>
            </a:r>
          </a:p>
        </p:txBody>
      </p:sp>
    </p:spTree>
    <p:extLst>
      <p:ext uri="{BB962C8B-B14F-4D97-AF65-F5344CB8AC3E}">
        <p14:creationId xmlns:p14="http://schemas.microsoft.com/office/powerpoint/2010/main" val="3391618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96FB9E6-D57D-4CA6-AA13-01BB08B7DFDD}"/>
              </a:ext>
            </a:extLst>
          </p:cNvPr>
          <p:cNvSpPr txBox="1"/>
          <p:nvPr/>
        </p:nvSpPr>
        <p:spPr>
          <a:xfrm>
            <a:off x="446049" y="2782669"/>
            <a:ext cx="207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assume that dataset to be used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E75C17-E57B-4AD8-A50B-6EF60763FEB1}"/>
              </a:ext>
            </a:extLst>
          </p:cNvPr>
          <p:cNvCxnSpPr/>
          <p:nvPr/>
        </p:nvCxnSpPr>
        <p:spPr>
          <a:xfrm flipV="1">
            <a:off x="804125" y="4136567"/>
            <a:ext cx="0" cy="19514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452BFC-42A0-45F6-A583-E1BF6C34D611}"/>
              </a:ext>
            </a:extLst>
          </p:cNvPr>
          <p:cNvCxnSpPr>
            <a:cxnSpLocks/>
          </p:cNvCxnSpPr>
          <p:nvPr/>
        </p:nvCxnSpPr>
        <p:spPr>
          <a:xfrm>
            <a:off x="804125" y="6088031"/>
            <a:ext cx="234547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23A441B-9117-4172-A9BC-213D02735BDF}"/>
              </a:ext>
            </a:extLst>
          </p:cNvPr>
          <p:cNvSpPr txBox="1"/>
          <p:nvPr/>
        </p:nvSpPr>
        <p:spPr>
          <a:xfrm>
            <a:off x="653284" y="60880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158E30-76D0-46F5-94AA-936A1FD01374}"/>
              </a:ext>
            </a:extLst>
          </p:cNvPr>
          <p:cNvSpPr txBox="1"/>
          <p:nvPr/>
        </p:nvSpPr>
        <p:spPr>
          <a:xfrm>
            <a:off x="1675176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ACF9CD-61B8-4FF1-B401-1519489AF176}"/>
              </a:ext>
            </a:extLst>
          </p:cNvPr>
          <p:cNvSpPr txBox="1"/>
          <p:nvPr/>
        </p:nvSpPr>
        <p:spPr>
          <a:xfrm>
            <a:off x="2699298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588DDE-8DF1-4940-BAFB-F46D756CF421}"/>
              </a:ext>
            </a:extLst>
          </p:cNvPr>
          <p:cNvSpPr txBox="1"/>
          <p:nvPr/>
        </p:nvSpPr>
        <p:spPr>
          <a:xfrm>
            <a:off x="477503" y="4887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7D0BC9-73AB-4ACE-8CFD-F1D47452C114}"/>
              </a:ext>
            </a:extLst>
          </p:cNvPr>
          <p:cNvSpPr txBox="1"/>
          <p:nvPr/>
        </p:nvSpPr>
        <p:spPr>
          <a:xfrm>
            <a:off x="477503" y="44837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F10700-3D31-4F9F-B772-97AD5C30812B}"/>
              </a:ext>
            </a:extLst>
          </p:cNvPr>
          <p:cNvSpPr txBox="1"/>
          <p:nvPr/>
        </p:nvSpPr>
        <p:spPr>
          <a:xfrm>
            <a:off x="360485" y="41143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3C6421-4ACF-4B93-ADE7-6F980A776AB3}"/>
              </a:ext>
            </a:extLst>
          </p:cNvPr>
          <p:cNvSpPr txBox="1"/>
          <p:nvPr/>
        </p:nvSpPr>
        <p:spPr>
          <a:xfrm>
            <a:off x="406971" y="528246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072E13-065A-4F19-803C-19B7D6B49AE4}"/>
              </a:ext>
            </a:extLst>
          </p:cNvPr>
          <p:cNvSpPr txBox="1"/>
          <p:nvPr/>
        </p:nvSpPr>
        <p:spPr>
          <a:xfrm>
            <a:off x="325219" y="564621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-10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B22640F-F74D-4AD0-9270-CC7CAC5A689A}"/>
              </a:ext>
            </a:extLst>
          </p:cNvPr>
          <p:cNvSpPr/>
          <p:nvPr/>
        </p:nvSpPr>
        <p:spPr>
          <a:xfrm>
            <a:off x="1104326" y="5736365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525DB76-D683-42A2-83BB-429BCD3BBCEA}"/>
              </a:ext>
            </a:extLst>
          </p:cNvPr>
          <p:cNvSpPr/>
          <p:nvPr/>
        </p:nvSpPr>
        <p:spPr>
          <a:xfrm>
            <a:off x="1657194" y="439364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F042B49-F0CF-4289-96EC-23E56DA843AF}"/>
              </a:ext>
            </a:extLst>
          </p:cNvPr>
          <p:cNvSpPr/>
          <p:nvPr/>
        </p:nvSpPr>
        <p:spPr>
          <a:xfrm>
            <a:off x="1822603" y="4176474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0AFB22C-4602-4A61-936E-1A66F4E768FA}"/>
              </a:ext>
            </a:extLst>
          </p:cNvPr>
          <p:cNvSpPr/>
          <p:nvPr/>
        </p:nvSpPr>
        <p:spPr>
          <a:xfrm>
            <a:off x="2321228" y="534055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9806D73-26E2-488A-A30F-BEF6AFE4C1CE}"/>
              </a:ext>
            </a:extLst>
          </p:cNvPr>
          <p:cNvSpPr/>
          <p:nvPr/>
        </p:nvSpPr>
        <p:spPr>
          <a:xfrm>
            <a:off x="1599931" y="3504045"/>
            <a:ext cx="323386" cy="30153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DB1F79-B7BE-4C77-9486-8C7160E36DDC}"/>
              </a:ext>
            </a:extLst>
          </p:cNvPr>
          <p:cNvSpPr txBox="1"/>
          <p:nvPr/>
        </p:nvSpPr>
        <p:spPr>
          <a:xfrm>
            <a:off x="2093880" y="3470147"/>
            <a:ext cx="159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plot it out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5A12DE-4FE0-4FB0-8D9E-0A61B27B9CA6}"/>
              </a:ext>
            </a:extLst>
          </p:cNvPr>
          <p:cNvSpPr txBox="1"/>
          <p:nvPr/>
        </p:nvSpPr>
        <p:spPr>
          <a:xfrm>
            <a:off x="1297989" y="6375968"/>
            <a:ext cx="135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dosage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0808E6-8C3F-4419-B34F-027DA7B175C5}"/>
              </a:ext>
            </a:extLst>
          </p:cNvPr>
          <p:cNvSpPr txBox="1"/>
          <p:nvPr/>
        </p:nvSpPr>
        <p:spPr>
          <a:xfrm rot="16200000">
            <a:off x="-747581" y="5043735"/>
            <a:ext cx="1914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effectiveness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477E6D-D556-4E16-970B-86380744A78A}"/>
              </a:ext>
            </a:extLst>
          </p:cNvPr>
          <p:cNvCxnSpPr>
            <a:cxnSpLocks/>
          </p:cNvCxnSpPr>
          <p:nvPr/>
        </p:nvCxnSpPr>
        <p:spPr>
          <a:xfrm>
            <a:off x="779189" y="5072145"/>
            <a:ext cx="2338813" cy="896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89CCDB0-85B2-466E-9AE2-F5356E69B250}"/>
              </a:ext>
            </a:extLst>
          </p:cNvPr>
          <p:cNvSpPr txBox="1"/>
          <p:nvPr/>
        </p:nvSpPr>
        <p:spPr>
          <a:xfrm>
            <a:off x="4912606" y="105008"/>
            <a:ext cx="326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make an initial prediction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187C4-805E-42C7-941A-ECE47723D6BC}"/>
              </a:ext>
            </a:extLst>
          </p:cNvPr>
          <p:cNvSpPr txBox="1"/>
          <p:nvPr/>
        </p:nvSpPr>
        <p:spPr>
          <a:xfrm>
            <a:off x="5561556" y="688932"/>
            <a:ext cx="80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Z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F221E9-25F8-49DF-B264-654EFE26B90D}"/>
              </a:ext>
            </a:extLst>
          </p:cNvPr>
          <p:cNvSpPr/>
          <p:nvPr/>
        </p:nvSpPr>
        <p:spPr>
          <a:xfrm>
            <a:off x="5695167" y="581821"/>
            <a:ext cx="801666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0.5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2E5143-FAAA-49F8-8C28-88B72D44A150}"/>
              </a:ext>
            </a:extLst>
          </p:cNvPr>
          <p:cNvSpPr txBox="1"/>
          <p:nvPr/>
        </p:nvSpPr>
        <p:spPr>
          <a:xfrm>
            <a:off x="7146270" y="504877"/>
            <a:ext cx="48761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Let’s assume that the “initial guess” of “predicted drug effectiveness” is 0.5 (so for whatever testing data, the prediction is always 0.5)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67F5A1FD-F620-4DB4-9265-7A8C3A9BFDDD}"/>
              </a:ext>
            </a:extLst>
          </p:cNvPr>
          <p:cNvSpPr/>
          <p:nvPr/>
        </p:nvSpPr>
        <p:spPr>
          <a:xfrm rot="10800000">
            <a:off x="6749747" y="635059"/>
            <a:ext cx="246491" cy="238539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408E55-3A76-4D03-ABE6-89429889E7C9}"/>
              </a:ext>
            </a:extLst>
          </p:cNvPr>
          <p:cNvSpPr txBox="1"/>
          <p:nvPr/>
        </p:nvSpPr>
        <p:spPr>
          <a:xfrm>
            <a:off x="4912606" y="1231462"/>
            <a:ext cx="2772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Obtain the residuals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D67FA3-51F9-4208-B01B-355CFFFB8AFD}"/>
              </a:ext>
            </a:extLst>
          </p:cNvPr>
          <p:cNvSpPr txBox="1"/>
          <p:nvPr/>
        </p:nvSpPr>
        <p:spPr>
          <a:xfrm>
            <a:off x="4912605" y="1620638"/>
            <a:ext cx="2894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Grow a XGBoost tree</a:t>
            </a:r>
          </a:p>
        </p:txBody>
      </p:sp>
      <p:graphicFrame>
        <p:nvGraphicFramePr>
          <p:cNvPr id="39" name="Table 9">
            <a:extLst>
              <a:ext uri="{FF2B5EF4-FFF2-40B4-BE49-F238E27FC236}">
                <a16:creationId xmlns:a16="http://schemas.microsoft.com/office/drawing/2014/main" id="{F7B6F8FC-5F9D-4341-88FA-46A06196AF05}"/>
              </a:ext>
            </a:extLst>
          </p:cNvPr>
          <p:cNvGraphicFramePr>
            <a:graphicFrameLocks noGrp="1"/>
          </p:cNvGraphicFramePr>
          <p:nvPr/>
        </p:nvGraphicFramePr>
        <p:xfrm>
          <a:off x="406971" y="302786"/>
          <a:ext cx="3580673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439">
                  <a:extLst>
                    <a:ext uri="{9D8B030D-6E8A-4147-A177-3AD203B41FA5}">
                      <a16:colId xmlns:a16="http://schemas.microsoft.com/office/drawing/2014/main" val="3944312363"/>
                    </a:ext>
                  </a:extLst>
                </a:gridCol>
                <a:gridCol w="1380617">
                  <a:extLst>
                    <a:ext uri="{9D8B030D-6E8A-4147-A177-3AD203B41FA5}">
                      <a16:colId xmlns:a16="http://schemas.microsoft.com/office/drawing/2014/main" val="530565996"/>
                    </a:ext>
                  </a:extLst>
                </a:gridCol>
                <a:gridCol w="1380617">
                  <a:extLst>
                    <a:ext uri="{9D8B030D-6E8A-4147-A177-3AD203B41FA5}">
                      <a16:colId xmlns:a16="http://schemas.microsoft.com/office/drawing/2014/main" val="2413499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Drug </a:t>
                      </a:r>
                    </a:p>
                    <a:p>
                      <a:r>
                        <a:rPr lang="en-NZ" dirty="0"/>
                        <a:t>dosage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Drug effectiveness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>
                          <a:solidFill>
                            <a:schemeClr val="tx1"/>
                          </a:solidFill>
                        </a:rPr>
                        <a:t>residuals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933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38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6.5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013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551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389073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50261D0B-7DD3-4F1A-9C3A-DE022E274C33}"/>
              </a:ext>
            </a:extLst>
          </p:cNvPr>
          <p:cNvSpPr txBox="1"/>
          <p:nvPr/>
        </p:nvSpPr>
        <p:spPr>
          <a:xfrm>
            <a:off x="5285144" y="2030809"/>
            <a:ext cx="6221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3.1: Start from a single leaf, and all of the residuals go to the leaf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CA91F4-5B32-4891-B26D-A76E911F2DA4}"/>
              </a:ext>
            </a:extLst>
          </p:cNvPr>
          <p:cNvSpPr/>
          <p:nvPr/>
        </p:nvSpPr>
        <p:spPr>
          <a:xfrm>
            <a:off x="6106308" y="2425062"/>
            <a:ext cx="1932792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-10.5,6.5,7.5,-7.5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03785B0F-6203-4EFE-B58D-D99CF34A245D}"/>
              </a:ext>
            </a:extLst>
          </p:cNvPr>
          <p:cNvSpPr/>
          <p:nvPr/>
        </p:nvSpPr>
        <p:spPr>
          <a:xfrm>
            <a:off x="4095750" y="635058"/>
            <a:ext cx="295275" cy="1898592"/>
          </a:xfrm>
          <a:prstGeom prst="righ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D6B4167-5349-48AA-98A2-0FD4449A4B64}"/>
              </a:ext>
            </a:extLst>
          </p:cNvPr>
          <p:cNvSpPr/>
          <p:nvPr/>
        </p:nvSpPr>
        <p:spPr>
          <a:xfrm>
            <a:off x="4514850" y="1619250"/>
            <a:ext cx="1400175" cy="1076530"/>
          </a:xfrm>
          <a:custGeom>
            <a:avLst/>
            <a:gdLst>
              <a:gd name="connsiteX0" fmla="*/ 0 w 1400175"/>
              <a:gd name="connsiteY0" fmla="*/ 0 h 1076530"/>
              <a:gd name="connsiteX1" fmla="*/ 381000 w 1400175"/>
              <a:gd name="connsiteY1" fmla="*/ 200025 h 1076530"/>
              <a:gd name="connsiteX2" fmla="*/ 419100 w 1400175"/>
              <a:gd name="connsiteY2" fmla="*/ 800100 h 1076530"/>
              <a:gd name="connsiteX3" fmla="*/ 781050 w 1400175"/>
              <a:gd name="connsiteY3" fmla="*/ 1057275 h 1076530"/>
              <a:gd name="connsiteX4" fmla="*/ 1400175 w 1400175"/>
              <a:gd name="connsiteY4" fmla="*/ 1038225 h 1076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0175" h="1076530">
                <a:moveTo>
                  <a:pt x="0" y="0"/>
                </a:moveTo>
                <a:cubicBezTo>
                  <a:pt x="155575" y="33337"/>
                  <a:pt x="311150" y="66675"/>
                  <a:pt x="381000" y="200025"/>
                </a:cubicBezTo>
                <a:cubicBezTo>
                  <a:pt x="450850" y="333375"/>
                  <a:pt x="352425" y="657225"/>
                  <a:pt x="419100" y="800100"/>
                </a:cubicBezTo>
                <a:cubicBezTo>
                  <a:pt x="485775" y="942975"/>
                  <a:pt x="617537" y="1017587"/>
                  <a:pt x="781050" y="1057275"/>
                </a:cubicBezTo>
                <a:cubicBezTo>
                  <a:pt x="944563" y="1096963"/>
                  <a:pt x="1172369" y="1067594"/>
                  <a:pt x="1400175" y="1038225"/>
                </a:cubicBez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BD82FEB-C370-4652-A686-890744074591}"/>
                  </a:ext>
                </a:extLst>
              </p:cNvPr>
              <p:cNvSpPr txBox="1"/>
              <p:nvPr/>
            </p:nvSpPr>
            <p:spPr>
              <a:xfrm>
                <a:off x="8269157" y="2425017"/>
                <a:ext cx="135037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1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𝑆𝑖𝑚𝑖𝑙𝑎𝑟𝑖𝑡𝑦</m:t>
                      </m:r>
                      <m:r>
                        <a:rPr lang="en-NZ" sz="1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NZ" sz="1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𝑠𝑐𝑜𝑟𝑒</m:t>
                      </m:r>
                    </m:oMath>
                  </m:oMathPara>
                </a14:m>
                <a:endParaRPr lang="en-NZ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BD82FEB-C370-4652-A686-890744074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9157" y="2425017"/>
                <a:ext cx="1350370" cy="215444"/>
              </a:xfrm>
              <a:prstGeom prst="rect">
                <a:avLst/>
              </a:prstGeom>
              <a:blipFill>
                <a:blip r:embed="rId2"/>
                <a:stretch>
                  <a:fillRect l="-4054" r="-450" b="-31429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E3660DA8-8046-4705-8E08-2C715C299A15}"/>
              </a:ext>
            </a:extLst>
          </p:cNvPr>
          <p:cNvSpPr/>
          <p:nvPr/>
        </p:nvSpPr>
        <p:spPr>
          <a:xfrm>
            <a:off x="7922546" y="2365833"/>
            <a:ext cx="257173" cy="2997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6CBD28-4F51-43E7-80DC-CA8AF52E7A79}"/>
              </a:ext>
            </a:extLst>
          </p:cNvPr>
          <p:cNvSpPr txBox="1"/>
          <p:nvPr/>
        </p:nvSpPr>
        <p:spPr>
          <a:xfrm>
            <a:off x="5285144" y="2796378"/>
            <a:ext cx="6649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3.2: Whether or not we can do a better job clustering similar Residuals if we split them further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815F8C3-9CD5-4166-81C7-57C9BE032064}"/>
              </a:ext>
            </a:extLst>
          </p:cNvPr>
          <p:cNvSpPr txBox="1"/>
          <p:nvPr/>
        </p:nvSpPr>
        <p:spPr>
          <a:xfrm>
            <a:off x="2170889" y="4423817"/>
            <a:ext cx="1404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First two points to be checked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B670382-B149-4A24-9381-8183F4BABA27}"/>
              </a:ext>
            </a:extLst>
          </p:cNvPr>
          <p:cNvCxnSpPr>
            <a:stCxn id="21" idx="5"/>
            <a:endCxn id="46" idx="1"/>
          </p:cNvCxnSpPr>
          <p:nvPr/>
        </p:nvCxnSpPr>
        <p:spPr>
          <a:xfrm>
            <a:off x="1818545" y="4554998"/>
            <a:ext cx="352344" cy="3304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930F7E7-0665-4BF7-96C0-2E26D80A468E}"/>
              </a:ext>
            </a:extLst>
          </p:cNvPr>
          <p:cNvCxnSpPr>
            <a:stCxn id="20" idx="6"/>
            <a:endCxn id="46" idx="1"/>
          </p:cNvCxnSpPr>
          <p:nvPr/>
        </p:nvCxnSpPr>
        <p:spPr>
          <a:xfrm flipV="1">
            <a:off x="1293361" y="4885482"/>
            <a:ext cx="877528" cy="9454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E35072B-ACAD-459C-9DB8-748507723621}"/>
              </a:ext>
            </a:extLst>
          </p:cNvPr>
          <p:cNvCxnSpPr/>
          <p:nvPr/>
        </p:nvCxnSpPr>
        <p:spPr>
          <a:xfrm>
            <a:off x="1480326" y="4086325"/>
            <a:ext cx="0" cy="2289643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149799A-C808-42C6-BCE1-C735172E37ED}"/>
              </a:ext>
            </a:extLst>
          </p:cNvPr>
          <p:cNvSpPr txBox="1"/>
          <p:nvPr/>
        </p:nvSpPr>
        <p:spPr>
          <a:xfrm>
            <a:off x="902656" y="3775266"/>
            <a:ext cx="1394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highlight>
                  <a:srgbClr val="FFFF00"/>
                </a:highlight>
              </a:rPr>
              <a:t>Average = 15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047394D-F7D9-485F-B324-81C430AE8C24}"/>
              </a:ext>
            </a:extLst>
          </p:cNvPr>
          <p:cNvSpPr/>
          <p:nvPr/>
        </p:nvSpPr>
        <p:spPr>
          <a:xfrm>
            <a:off x="6393819" y="3879384"/>
            <a:ext cx="1504901" cy="3693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Dosage &lt; 15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B069995-992E-422A-A49B-13812DFCF7EF}"/>
              </a:ext>
            </a:extLst>
          </p:cNvPr>
          <p:cNvSpPr/>
          <p:nvPr/>
        </p:nvSpPr>
        <p:spPr>
          <a:xfrm>
            <a:off x="5898820" y="4498853"/>
            <a:ext cx="850927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-10.5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627A847-93DC-4AD2-9B9A-DE635AFA773B}"/>
              </a:ext>
            </a:extLst>
          </p:cNvPr>
          <p:cNvSpPr/>
          <p:nvPr/>
        </p:nvSpPr>
        <p:spPr>
          <a:xfrm>
            <a:off x="7418230" y="4475811"/>
            <a:ext cx="850927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9A6D2D0-4C05-4174-AB11-629FE92FDB55}"/>
              </a:ext>
            </a:extLst>
          </p:cNvPr>
          <p:cNvCxnSpPr>
            <a:endCxn id="55" idx="0"/>
          </p:cNvCxnSpPr>
          <p:nvPr/>
        </p:nvCxnSpPr>
        <p:spPr>
          <a:xfrm flipH="1">
            <a:off x="6324284" y="4243669"/>
            <a:ext cx="821986" cy="25518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B2DE67D-2543-4CDD-B58C-773748254AF0}"/>
              </a:ext>
            </a:extLst>
          </p:cNvPr>
          <p:cNvCxnSpPr>
            <a:endCxn id="56" idx="0"/>
          </p:cNvCxnSpPr>
          <p:nvPr/>
        </p:nvCxnSpPr>
        <p:spPr>
          <a:xfrm>
            <a:off x="7146270" y="4243669"/>
            <a:ext cx="697424" cy="23214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60B2474-7C83-4D6A-9BA7-58B2C9931F81}"/>
              </a:ext>
            </a:extLst>
          </p:cNvPr>
          <p:cNvSpPr txBox="1"/>
          <p:nvPr/>
        </p:nvSpPr>
        <p:spPr>
          <a:xfrm>
            <a:off x="8006244" y="3829480"/>
            <a:ext cx="1864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i="1" dirty="0">
                <a:solidFill>
                  <a:schemeClr val="bg1"/>
                </a:solidFill>
              </a:rPr>
              <a:t>So we build a tree based on the dosage &lt; 15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B11E132-693E-4BBC-AB31-E9A328043D27}"/>
              </a:ext>
            </a:extLst>
          </p:cNvPr>
          <p:cNvSpPr txBox="1"/>
          <p:nvPr/>
        </p:nvSpPr>
        <p:spPr>
          <a:xfrm>
            <a:off x="5274785" y="3429000"/>
            <a:ext cx="6917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To answer this, we first look at the first two points, there average is 15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547A4C8-5F07-4A2F-9009-54C557A120E1}"/>
              </a:ext>
            </a:extLst>
          </p:cNvPr>
          <p:cNvSpPr/>
          <p:nvPr/>
        </p:nvSpPr>
        <p:spPr>
          <a:xfrm>
            <a:off x="807616" y="4012623"/>
            <a:ext cx="640684" cy="2404042"/>
          </a:xfrm>
          <a:prstGeom prst="rect">
            <a:avLst/>
          </a:prstGeom>
          <a:solidFill>
            <a:srgbClr val="FFC00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8FCD21B-E0F6-4EEF-B7FC-BB2F7C63B277}"/>
              </a:ext>
            </a:extLst>
          </p:cNvPr>
          <p:cNvSpPr/>
          <p:nvPr/>
        </p:nvSpPr>
        <p:spPr>
          <a:xfrm>
            <a:off x="1171575" y="4657725"/>
            <a:ext cx="4695825" cy="2036434"/>
          </a:xfrm>
          <a:custGeom>
            <a:avLst/>
            <a:gdLst>
              <a:gd name="connsiteX0" fmla="*/ 0 w 4695825"/>
              <a:gd name="connsiteY0" fmla="*/ 1638300 h 2036434"/>
              <a:gd name="connsiteX1" fmla="*/ 333375 w 4695825"/>
              <a:gd name="connsiteY1" fmla="*/ 1924050 h 2036434"/>
              <a:gd name="connsiteX2" fmla="*/ 1285875 w 4695825"/>
              <a:gd name="connsiteY2" fmla="*/ 1981200 h 2036434"/>
              <a:gd name="connsiteX3" fmla="*/ 2705100 w 4695825"/>
              <a:gd name="connsiteY3" fmla="*/ 1152525 h 2036434"/>
              <a:gd name="connsiteX4" fmla="*/ 3114675 w 4695825"/>
              <a:gd name="connsiteY4" fmla="*/ 428625 h 2036434"/>
              <a:gd name="connsiteX5" fmla="*/ 3457575 w 4695825"/>
              <a:gd name="connsiteY5" fmla="*/ 57150 h 2036434"/>
              <a:gd name="connsiteX6" fmla="*/ 4210050 w 4695825"/>
              <a:gd name="connsiteY6" fmla="*/ 19050 h 2036434"/>
              <a:gd name="connsiteX7" fmla="*/ 4695825 w 4695825"/>
              <a:gd name="connsiteY7" fmla="*/ 0 h 2036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95825" h="2036434">
                <a:moveTo>
                  <a:pt x="0" y="1638300"/>
                </a:moveTo>
                <a:cubicBezTo>
                  <a:pt x="59531" y="1752600"/>
                  <a:pt x="119063" y="1866900"/>
                  <a:pt x="333375" y="1924050"/>
                </a:cubicBezTo>
                <a:cubicBezTo>
                  <a:pt x="547688" y="1981200"/>
                  <a:pt x="890588" y="2109787"/>
                  <a:pt x="1285875" y="1981200"/>
                </a:cubicBezTo>
                <a:cubicBezTo>
                  <a:pt x="1681162" y="1852613"/>
                  <a:pt x="2400300" y="1411287"/>
                  <a:pt x="2705100" y="1152525"/>
                </a:cubicBezTo>
                <a:cubicBezTo>
                  <a:pt x="3009900" y="893763"/>
                  <a:pt x="2989263" y="611187"/>
                  <a:pt x="3114675" y="428625"/>
                </a:cubicBezTo>
                <a:cubicBezTo>
                  <a:pt x="3240088" y="246062"/>
                  <a:pt x="3275013" y="125412"/>
                  <a:pt x="3457575" y="57150"/>
                </a:cubicBezTo>
                <a:cubicBezTo>
                  <a:pt x="3640137" y="-11112"/>
                  <a:pt x="4210050" y="19050"/>
                  <a:pt x="4210050" y="19050"/>
                </a:cubicBezTo>
                <a:lnTo>
                  <a:pt x="4695825" y="0"/>
                </a:lnTo>
              </a:path>
            </a:pathLst>
          </a:custGeom>
          <a:noFill/>
          <a:ln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98F8ACC-5D30-4AF0-AB3D-5B14CA69C024}"/>
              </a:ext>
            </a:extLst>
          </p:cNvPr>
          <p:cNvSpPr txBox="1"/>
          <p:nvPr/>
        </p:nvSpPr>
        <p:spPr>
          <a:xfrm>
            <a:off x="3479047" y="5358182"/>
            <a:ext cx="1864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i="1" dirty="0">
                <a:solidFill>
                  <a:srgbClr val="FFC000"/>
                </a:solidFill>
              </a:rPr>
              <a:t>All the residuals go to the leaf on the left</a:t>
            </a:r>
          </a:p>
        </p:txBody>
      </p:sp>
    </p:spTree>
    <p:extLst>
      <p:ext uri="{BB962C8B-B14F-4D97-AF65-F5344CB8AC3E}">
        <p14:creationId xmlns:p14="http://schemas.microsoft.com/office/powerpoint/2010/main" val="12116022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96FB9E6-D57D-4CA6-AA13-01BB08B7DFDD}"/>
              </a:ext>
            </a:extLst>
          </p:cNvPr>
          <p:cNvSpPr txBox="1"/>
          <p:nvPr/>
        </p:nvSpPr>
        <p:spPr>
          <a:xfrm>
            <a:off x="446049" y="2782669"/>
            <a:ext cx="207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assume that dataset to be used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E75C17-E57B-4AD8-A50B-6EF60763FEB1}"/>
              </a:ext>
            </a:extLst>
          </p:cNvPr>
          <p:cNvCxnSpPr/>
          <p:nvPr/>
        </p:nvCxnSpPr>
        <p:spPr>
          <a:xfrm flipV="1">
            <a:off x="804125" y="4136567"/>
            <a:ext cx="0" cy="19514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452BFC-42A0-45F6-A583-E1BF6C34D611}"/>
              </a:ext>
            </a:extLst>
          </p:cNvPr>
          <p:cNvCxnSpPr>
            <a:cxnSpLocks/>
          </p:cNvCxnSpPr>
          <p:nvPr/>
        </p:nvCxnSpPr>
        <p:spPr>
          <a:xfrm>
            <a:off x="804125" y="6088031"/>
            <a:ext cx="234547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23A441B-9117-4172-A9BC-213D02735BDF}"/>
              </a:ext>
            </a:extLst>
          </p:cNvPr>
          <p:cNvSpPr txBox="1"/>
          <p:nvPr/>
        </p:nvSpPr>
        <p:spPr>
          <a:xfrm>
            <a:off x="653284" y="60880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158E30-76D0-46F5-94AA-936A1FD01374}"/>
              </a:ext>
            </a:extLst>
          </p:cNvPr>
          <p:cNvSpPr txBox="1"/>
          <p:nvPr/>
        </p:nvSpPr>
        <p:spPr>
          <a:xfrm>
            <a:off x="1675176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ACF9CD-61B8-4FF1-B401-1519489AF176}"/>
              </a:ext>
            </a:extLst>
          </p:cNvPr>
          <p:cNvSpPr txBox="1"/>
          <p:nvPr/>
        </p:nvSpPr>
        <p:spPr>
          <a:xfrm>
            <a:off x="2699298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588DDE-8DF1-4940-BAFB-F46D756CF421}"/>
              </a:ext>
            </a:extLst>
          </p:cNvPr>
          <p:cNvSpPr txBox="1"/>
          <p:nvPr/>
        </p:nvSpPr>
        <p:spPr>
          <a:xfrm>
            <a:off x="477503" y="4887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7D0BC9-73AB-4ACE-8CFD-F1D47452C114}"/>
              </a:ext>
            </a:extLst>
          </p:cNvPr>
          <p:cNvSpPr txBox="1"/>
          <p:nvPr/>
        </p:nvSpPr>
        <p:spPr>
          <a:xfrm>
            <a:off x="477503" y="44837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F10700-3D31-4F9F-B772-97AD5C30812B}"/>
              </a:ext>
            </a:extLst>
          </p:cNvPr>
          <p:cNvSpPr txBox="1"/>
          <p:nvPr/>
        </p:nvSpPr>
        <p:spPr>
          <a:xfrm>
            <a:off x="360485" y="41143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3C6421-4ACF-4B93-ADE7-6F980A776AB3}"/>
              </a:ext>
            </a:extLst>
          </p:cNvPr>
          <p:cNvSpPr txBox="1"/>
          <p:nvPr/>
        </p:nvSpPr>
        <p:spPr>
          <a:xfrm>
            <a:off x="406971" y="528246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072E13-065A-4F19-803C-19B7D6B49AE4}"/>
              </a:ext>
            </a:extLst>
          </p:cNvPr>
          <p:cNvSpPr txBox="1"/>
          <p:nvPr/>
        </p:nvSpPr>
        <p:spPr>
          <a:xfrm>
            <a:off x="325219" y="564621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-10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B22640F-F74D-4AD0-9270-CC7CAC5A689A}"/>
              </a:ext>
            </a:extLst>
          </p:cNvPr>
          <p:cNvSpPr/>
          <p:nvPr/>
        </p:nvSpPr>
        <p:spPr>
          <a:xfrm>
            <a:off x="1104326" y="5736365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525DB76-D683-42A2-83BB-429BCD3BBCEA}"/>
              </a:ext>
            </a:extLst>
          </p:cNvPr>
          <p:cNvSpPr/>
          <p:nvPr/>
        </p:nvSpPr>
        <p:spPr>
          <a:xfrm>
            <a:off x="1657194" y="439364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F042B49-F0CF-4289-96EC-23E56DA843AF}"/>
              </a:ext>
            </a:extLst>
          </p:cNvPr>
          <p:cNvSpPr/>
          <p:nvPr/>
        </p:nvSpPr>
        <p:spPr>
          <a:xfrm>
            <a:off x="1822603" y="4176474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0AFB22C-4602-4A61-936E-1A66F4E768FA}"/>
              </a:ext>
            </a:extLst>
          </p:cNvPr>
          <p:cNvSpPr/>
          <p:nvPr/>
        </p:nvSpPr>
        <p:spPr>
          <a:xfrm>
            <a:off x="2321228" y="534055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9806D73-26E2-488A-A30F-BEF6AFE4C1CE}"/>
              </a:ext>
            </a:extLst>
          </p:cNvPr>
          <p:cNvSpPr/>
          <p:nvPr/>
        </p:nvSpPr>
        <p:spPr>
          <a:xfrm>
            <a:off x="1599931" y="3504045"/>
            <a:ext cx="323386" cy="30153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DB1F79-B7BE-4C77-9486-8C7160E36DDC}"/>
              </a:ext>
            </a:extLst>
          </p:cNvPr>
          <p:cNvSpPr txBox="1"/>
          <p:nvPr/>
        </p:nvSpPr>
        <p:spPr>
          <a:xfrm>
            <a:off x="2093880" y="3470147"/>
            <a:ext cx="159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plot it out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5A12DE-4FE0-4FB0-8D9E-0A61B27B9CA6}"/>
              </a:ext>
            </a:extLst>
          </p:cNvPr>
          <p:cNvSpPr txBox="1"/>
          <p:nvPr/>
        </p:nvSpPr>
        <p:spPr>
          <a:xfrm>
            <a:off x="1297989" y="6375968"/>
            <a:ext cx="135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dosage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0808E6-8C3F-4419-B34F-027DA7B175C5}"/>
              </a:ext>
            </a:extLst>
          </p:cNvPr>
          <p:cNvSpPr txBox="1"/>
          <p:nvPr/>
        </p:nvSpPr>
        <p:spPr>
          <a:xfrm rot="16200000">
            <a:off x="-747581" y="5043735"/>
            <a:ext cx="1914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effectiveness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477E6D-D556-4E16-970B-86380744A78A}"/>
              </a:ext>
            </a:extLst>
          </p:cNvPr>
          <p:cNvCxnSpPr>
            <a:cxnSpLocks/>
          </p:cNvCxnSpPr>
          <p:nvPr/>
        </p:nvCxnSpPr>
        <p:spPr>
          <a:xfrm>
            <a:off x="779189" y="5072145"/>
            <a:ext cx="2338813" cy="896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89CCDB0-85B2-466E-9AE2-F5356E69B250}"/>
              </a:ext>
            </a:extLst>
          </p:cNvPr>
          <p:cNvSpPr txBox="1"/>
          <p:nvPr/>
        </p:nvSpPr>
        <p:spPr>
          <a:xfrm>
            <a:off x="4912606" y="105008"/>
            <a:ext cx="326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make an initial prediction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187C4-805E-42C7-941A-ECE47723D6BC}"/>
              </a:ext>
            </a:extLst>
          </p:cNvPr>
          <p:cNvSpPr txBox="1"/>
          <p:nvPr/>
        </p:nvSpPr>
        <p:spPr>
          <a:xfrm>
            <a:off x="5561556" y="688932"/>
            <a:ext cx="80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Z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F221E9-25F8-49DF-B264-654EFE26B90D}"/>
              </a:ext>
            </a:extLst>
          </p:cNvPr>
          <p:cNvSpPr/>
          <p:nvPr/>
        </p:nvSpPr>
        <p:spPr>
          <a:xfrm>
            <a:off x="5695167" y="581821"/>
            <a:ext cx="801666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0.5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2E5143-FAAA-49F8-8C28-88B72D44A150}"/>
              </a:ext>
            </a:extLst>
          </p:cNvPr>
          <p:cNvSpPr txBox="1"/>
          <p:nvPr/>
        </p:nvSpPr>
        <p:spPr>
          <a:xfrm>
            <a:off x="7146270" y="504877"/>
            <a:ext cx="48761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Let’s assume that the “initial guess” of “predicted drug effectiveness” is 0.5 (so for whatever testing data, the prediction is always 0.5)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67F5A1FD-F620-4DB4-9265-7A8C3A9BFDDD}"/>
              </a:ext>
            </a:extLst>
          </p:cNvPr>
          <p:cNvSpPr/>
          <p:nvPr/>
        </p:nvSpPr>
        <p:spPr>
          <a:xfrm rot="10800000">
            <a:off x="6749747" y="635059"/>
            <a:ext cx="246491" cy="238539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408E55-3A76-4D03-ABE6-89429889E7C9}"/>
              </a:ext>
            </a:extLst>
          </p:cNvPr>
          <p:cNvSpPr txBox="1"/>
          <p:nvPr/>
        </p:nvSpPr>
        <p:spPr>
          <a:xfrm>
            <a:off x="4912606" y="1231462"/>
            <a:ext cx="2772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Obtain the residuals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D67FA3-51F9-4208-B01B-355CFFFB8AFD}"/>
              </a:ext>
            </a:extLst>
          </p:cNvPr>
          <p:cNvSpPr txBox="1"/>
          <p:nvPr/>
        </p:nvSpPr>
        <p:spPr>
          <a:xfrm>
            <a:off x="4912605" y="1620638"/>
            <a:ext cx="2894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Grow a XGBoost tree</a:t>
            </a:r>
          </a:p>
        </p:txBody>
      </p:sp>
      <p:graphicFrame>
        <p:nvGraphicFramePr>
          <p:cNvPr id="39" name="Table 9">
            <a:extLst>
              <a:ext uri="{FF2B5EF4-FFF2-40B4-BE49-F238E27FC236}">
                <a16:creationId xmlns:a16="http://schemas.microsoft.com/office/drawing/2014/main" id="{F7B6F8FC-5F9D-4341-88FA-46A06196AF05}"/>
              </a:ext>
            </a:extLst>
          </p:cNvPr>
          <p:cNvGraphicFramePr>
            <a:graphicFrameLocks noGrp="1"/>
          </p:cNvGraphicFramePr>
          <p:nvPr/>
        </p:nvGraphicFramePr>
        <p:xfrm>
          <a:off x="406971" y="302786"/>
          <a:ext cx="3580673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439">
                  <a:extLst>
                    <a:ext uri="{9D8B030D-6E8A-4147-A177-3AD203B41FA5}">
                      <a16:colId xmlns:a16="http://schemas.microsoft.com/office/drawing/2014/main" val="3944312363"/>
                    </a:ext>
                  </a:extLst>
                </a:gridCol>
                <a:gridCol w="1380617">
                  <a:extLst>
                    <a:ext uri="{9D8B030D-6E8A-4147-A177-3AD203B41FA5}">
                      <a16:colId xmlns:a16="http://schemas.microsoft.com/office/drawing/2014/main" val="530565996"/>
                    </a:ext>
                  </a:extLst>
                </a:gridCol>
                <a:gridCol w="1380617">
                  <a:extLst>
                    <a:ext uri="{9D8B030D-6E8A-4147-A177-3AD203B41FA5}">
                      <a16:colId xmlns:a16="http://schemas.microsoft.com/office/drawing/2014/main" val="2413499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Drug </a:t>
                      </a:r>
                    </a:p>
                    <a:p>
                      <a:r>
                        <a:rPr lang="en-NZ" dirty="0"/>
                        <a:t>dosage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Drug effectiveness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>
                          <a:solidFill>
                            <a:schemeClr val="tx1"/>
                          </a:solidFill>
                        </a:rPr>
                        <a:t>residuals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933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38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6.5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013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551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389073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50261D0B-7DD3-4F1A-9C3A-DE022E274C33}"/>
              </a:ext>
            </a:extLst>
          </p:cNvPr>
          <p:cNvSpPr txBox="1"/>
          <p:nvPr/>
        </p:nvSpPr>
        <p:spPr>
          <a:xfrm>
            <a:off x="5285144" y="2030809"/>
            <a:ext cx="6221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3.1: Start from a single leaf, and all of the residuals go to the leaf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CA91F4-5B32-4891-B26D-A76E911F2DA4}"/>
              </a:ext>
            </a:extLst>
          </p:cNvPr>
          <p:cNvSpPr/>
          <p:nvPr/>
        </p:nvSpPr>
        <p:spPr>
          <a:xfrm>
            <a:off x="6106308" y="2425062"/>
            <a:ext cx="1932792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-10.5,6.5,7.5,-7.5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03785B0F-6203-4EFE-B58D-D99CF34A245D}"/>
              </a:ext>
            </a:extLst>
          </p:cNvPr>
          <p:cNvSpPr/>
          <p:nvPr/>
        </p:nvSpPr>
        <p:spPr>
          <a:xfrm>
            <a:off x="4095750" y="635058"/>
            <a:ext cx="295275" cy="1898592"/>
          </a:xfrm>
          <a:prstGeom prst="righ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D6B4167-5349-48AA-98A2-0FD4449A4B64}"/>
              </a:ext>
            </a:extLst>
          </p:cNvPr>
          <p:cNvSpPr/>
          <p:nvPr/>
        </p:nvSpPr>
        <p:spPr>
          <a:xfrm>
            <a:off x="4514850" y="1619250"/>
            <a:ext cx="1400175" cy="1076530"/>
          </a:xfrm>
          <a:custGeom>
            <a:avLst/>
            <a:gdLst>
              <a:gd name="connsiteX0" fmla="*/ 0 w 1400175"/>
              <a:gd name="connsiteY0" fmla="*/ 0 h 1076530"/>
              <a:gd name="connsiteX1" fmla="*/ 381000 w 1400175"/>
              <a:gd name="connsiteY1" fmla="*/ 200025 h 1076530"/>
              <a:gd name="connsiteX2" fmla="*/ 419100 w 1400175"/>
              <a:gd name="connsiteY2" fmla="*/ 800100 h 1076530"/>
              <a:gd name="connsiteX3" fmla="*/ 781050 w 1400175"/>
              <a:gd name="connsiteY3" fmla="*/ 1057275 h 1076530"/>
              <a:gd name="connsiteX4" fmla="*/ 1400175 w 1400175"/>
              <a:gd name="connsiteY4" fmla="*/ 1038225 h 1076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0175" h="1076530">
                <a:moveTo>
                  <a:pt x="0" y="0"/>
                </a:moveTo>
                <a:cubicBezTo>
                  <a:pt x="155575" y="33337"/>
                  <a:pt x="311150" y="66675"/>
                  <a:pt x="381000" y="200025"/>
                </a:cubicBezTo>
                <a:cubicBezTo>
                  <a:pt x="450850" y="333375"/>
                  <a:pt x="352425" y="657225"/>
                  <a:pt x="419100" y="800100"/>
                </a:cubicBezTo>
                <a:cubicBezTo>
                  <a:pt x="485775" y="942975"/>
                  <a:pt x="617537" y="1017587"/>
                  <a:pt x="781050" y="1057275"/>
                </a:cubicBezTo>
                <a:cubicBezTo>
                  <a:pt x="944563" y="1096963"/>
                  <a:pt x="1172369" y="1067594"/>
                  <a:pt x="1400175" y="1038225"/>
                </a:cubicBez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BD82FEB-C370-4652-A686-890744074591}"/>
                  </a:ext>
                </a:extLst>
              </p:cNvPr>
              <p:cNvSpPr txBox="1"/>
              <p:nvPr/>
            </p:nvSpPr>
            <p:spPr>
              <a:xfrm>
                <a:off x="8269157" y="2425017"/>
                <a:ext cx="135037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1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𝑆𝑖𝑚𝑖𝑙𝑎𝑟𝑖𝑡𝑦</m:t>
                      </m:r>
                      <m:r>
                        <a:rPr lang="en-NZ" sz="1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NZ" sz="1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𝑠𝑐𝑜𝑟𝑒</m:t>
                      </m:r>
                    </m:oMath>
                  </m:oMathPara>
                </a14:m>
                <a:endParaRPr lang="en-NZ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BD82FEB-C370-4652-A686-890744074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9157" y="2425017"/>
                <a:ext cx="1350370" cy="215444"/>
              </a:xfrm>
              <a:prstGeom prst="rect">
                <a:avLst/>
              </a:prstGeom>
              <a:blipFill>
                <a:blip r:embed="rId2"/>
                <a:stretch>
                  <a:fillRect l="-4054" r="-450" b="-31429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E3660DA8-8046-4705-8E08-2C715C299A15}"/>
              </a:ext>
            </a:extLst>
          </p:cNvPr>
          <p:cNvSpPr/>
          <p:nvPr/>
        </p:nvSpPr>
        <p:spPr>
          <a:xfrm>
            <a:off x="7922546" y="2365833"/>
            <a:ext cx="257173" cy="2997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6CBD28-4F51-43E7-80DC-CA8AF52E7A79}"/>
              </a:ext>
            </a:extLst>
          </p:cNvPr>
          <p:cNvSpPr txBox="1"/>
          <p:nvPr/>
        </p:nvSpPr>
        <p:spPr>
          <a:xfrm>
            <a:off x="5285144" y="2796378"/>
            <a:ext cx="6649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3.2: Whether or not we can do a better job clustering similar Residuals if we split them further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815F8C3-9CD5-4166-81C7-57C9BE032064}"/>
              </a:ext>
            </a:extLst>
          </p:cNvPr>
          <p:cNvSpPr txBox="1"/>
          <p:nvPr/>
        </p:nvSpPr>
        <p:spPr>
          <a:xfrm>
            <a:off x="2170889" y="4423817"/>
            <a:ext cx="1404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First two points to be checked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B670382-B149-4A24-9381-8183F4BABA27}"/>
              </a:ext>
            </a:extLst>
          </p:cNvPr>
          <p:cNvCxnSpPr>
            <a:stCxn id="21" idx="5"/>
            <a:endCxn id="46" idx="1"/>
          </p:cNvCxnSpPr>
          <p:nvPr/>
        </p:nvCxnSpPr>
        <p:spPr>
          <a:xfrm>
            <a:off x="1818545" y="4554998"/>
            <a:ext cx="352344" cy="3304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930F7E7-0665-4BF7-96C0-2E26D80A468E}"/>
              </a:ext>
            </a:extLst>
          </p:cNvPr>
          <p:cNvCxnSpPr>
            <a:stCxn id="20" idx="6"/>
            <a:endCxn id="46" idx="1"/>
          </p:cNvCxnSpPr>
          <p:nvPr/>
        </p:nvCxnSpPr>
        <p:spPr>
          <a:xfrm flipV="1">
            <a:off x="1293361" y="4885482"/>
            <a:ext cx="877528" cy="9454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E35072B-ACAD-459C-9DB8-748507723621}"/>
              </a:ext>
            </a:extLst>
          </p:cNvPr>
          <p:cNvCxnSpPr/>
          <p:nvPr/>
        </p:nvCxnSpPr>
        <p:spPr>
          <a:xfrm>
            <a:off x="1480326" y="4086325"/>
            <a:ext cx="0" cy="2289643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149799A-C808-42C6-BCE1-C735172E37ED}"/>
              </a:ext>
            </a:extLst>
          </p:cNvPr>
          <p:cNvSpPr txBox="1"/>
          <p:nvPr/>
        </p:nvSpPr>
        <p:spPr>
          <a:xfrm>
            <a:off x="902656" y="3775266"/>
            <a:ext cx="1394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highlight>
                  <a:srgbClr val="FFFF00"/>
                </a:highlight>
              </a:rPr>
              <a:t>Average = 15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047394D-F7D9-485F-B324-81C430AE8C24}"/>
              </a:ext>
            </a:extLst>
          </p:cNvPr>
          <p:cNvSpPr/>
          <p:nvPr/>
        </p:nvSpPr>
        <p:spPr>
          <a:xfrm>
            <a:off x="6393819" y="3879384"/>
            <a:ext cx="1504901" cy="3693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Dosage &lt; 15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B069995-992E-422A-A49B-13812DFCF7EF}"/>
              </a:ext>
            </a:extLst>
          </p:cNvPr>
          <p:cNvSpPr/>
          <p:nvPr/>
        </p:nvSpPr>
        <p:spPr>
          <a:xfrm>
            <a:off x="5898820" y="4498853"/>
            <a:ext cx="850927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-10.5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627A847-93DC-4AD2-9B9A-DE635AFA773B}"/>
              </a:ext>
            </a:extLst>
          </p:cNvPr>
          <p:cNvSpPr/>
          <p:nvPr/>
        </p:nvSpPr>
        <p:spPr>
          <a:xfrm>
            <a:off x="7418230" y="4475811"/>
            <a:ext cx="1504901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6.5, 7.5, -7.5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9A6D2D0-4C05-4174-AB11-629FE92FDB55}"/>
              </a:ext>
            </a:extLst>
          </p:cNvPr>
          <p:cNvCxnSpPr>
            <a:endCxn id="55" idx="0"/>
          </p:cNvCxnSpPr>
          <p:nvPr/>
        </p:nvCxnSpPr>
        <p:spPr>
          <a:xfrm flipH="1">
            <a:off x="6324284" y="4243669"/>
            <a:ext cx="821986" cy="25518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B2DE67D-2543-4CDD-B58C-773748254AF0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7146270" y="4243669"/>
            <a:ext cx="1024411" cy="23214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60B2474-7C83-4D6A-9BA7-58B2C9931F81}"/>
              </a:ext>
            </a:extLst>
          </p:cNvPr>
          <p:cNvSpPr txBox="1"/>
          <p:nvPr/>
        </p:nvSpPr>
        <p:spPr>
          <a:xfrm>
            <a:off x="8006244" y="3829480"/>
            <a:ext cx="1864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i="1" dirty="0">
                <a:solidFill>
                  <a:schemeClr val="bg1"/>
                </a:solidFill>
              </a:rPr>
              <a:t>So we build a tree based on the dosage &lt; 15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B11E132-693E-4BBC-AB31-E9A328043D27}"/>
              </a:ext>
            </a:extLst>
          </p:cNvPr>
          <p:cNvSpPr txBox="1"/>
          <p:nvPr/>
        </p:nvSpPr>
        <p:spPr>
          <a:xfrm>
            <a:off x="5274785" y="3429000"/>
            <a:ext cx="6917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To answer this, we first look at the first two points, there average is 15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547A4C8-5F07-4A2F-9009-54C557A120E1}"/>
              </a:ext>
            </a:extLst>
          </p:cNvPr>
          <p:cNvSpPr/>
          <p:nvPr/>
        </p:nvSpPr>
        <p:spPr>
          <a:xfrm>
            <a:off x="1482364" y="4069603"/>
            <a:ext cx="1104712" cy="2404042"/>
          </a:xfrm>
          <a:prstGeom prst="rect">
            <a:avLst/>
          </a:prstGeom>
          <a:solidFill>
            <a:srgbClr val="FFC00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8FCD21B-E0F6-4EEF-B7FC-BB2F7C63B277}"/>
              </a:ext>
            </a:extLst>
          </p:cNvPr>
          <p:cNvSpPr/>
          <p:nvPr/>
        </p:nvSpPr>
        <p:spPr>
          <a:xfrm>
            <a:off x="1923317" y="4657725"/>
            <a:ext cx="5494913" cy="2036434"/>
          </a:xfrm>
          <a:custGeom>
            <a:avLst/>
            <a:gdLst>
              <a:gd name="connsiteX0" fmla="*/ 0 w 4695825"/>
              <a:gd name="connsiteY0" fmla="*/ 1638300 h 2036434"/>
              <a:gd name="connsiteX1" fmla="*/ 333375 w 4695825"/>
              <a:gd name="connsiteY1" fmla="*/ 1924050 h 2036434"/>
              <a:gd name="connsiteX2" fmla="*/ 1285875 w 4695825"/>
              <a:gd name="connsiteY2" fmla="*/ 1981200 h 2036434"/>
              <a:gd name="connsiteX3" fmla="*/ 2705100 w 4695825"/>
              <a:gd name="connsiteY3" fmla="*/ 1152525 h 2036434"/>
              <a:gd name="connsiteX4" fmla="*/ 3114675 w 4695825"/>
              <a:gd name="connsiteY4" fmla="*/ 428625 h 2036434"/>
              <a:gd name="connsiteX5" fmla="*/ 3457575 w 4695825"/>
              <a:gd name="connsiteY5" fmla="*/ 57150 h 2036434"/>
              <a:gd name="connsiteX6" fmla="*/ 4210050 w 4695825"/>
              <a:gd name="connsiteY6" fmla="*/ 19050 h 2036434"/>
              <a:gd name="connsiteX7" fmla="*/ 4695825 w 4695825"/>
              <a:gd name="connsiteY7" fmla="*/ 0 h 2036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95825" h="2036434">
                <a:moveTo>
                  <a:pt x="0" y="1638300"/>
                </a:moveTo>
                <a:cubicBezTo>
                  <a:pt x="59531" y="1752600"/>
                  <a:pt x="119063" y="1866900"/>
                  <a:pt x="333375" y="1924050"/>
                </a:cubicBezTo>
                <a:cubicBezTo>
                  <a:pt x="547688" y="1981200"/>
                  <a:pt x="890588" y="2109787"/>
                  <a:pt x="1285875" y="1981200"/>
                </a:cubicBezTo>
                <a:cubicBezTo>
                  <a:pt x="1681162" y="1852613"/>
                  <a:pt x="2400300" y="1411287"/>
                  <a:pt x="2705100" y="1152525"/>
                </a:cubicBezTo>
                <a:cubicBezTo>
                  <a:pt x="3009900" y="893763"/>
                  <a:pt x="2989263" y="611187"/>
                  <a:pt x="3114675" y="428625"/>
                </a:cubicBezTo>
                <a:cubicBezTo>
                  <a:pt x="3240088" y="246062"/>
                  <a:pt x="3275013" y="125412"/>
                  <a:pt x="3457575" y="57150"/>
                </a:cubicBezTo>
                <a:cubicBezTo>
                  <a:pt x="3640137" y="-11112"/>
                  <a:pt x="4210050" y="19050"/>
                  <a:pt x="4210050" y="19050"/>
                </a:cubicBezTo>
                <a:lnTo>
                  <a:pt x="4695825" y="0"/>
                </a:lnTo>
              </a:path>
            </a:pathLst>
          </a:custGeom>
          <a:noFill/>
          <a:ln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98F8ACC-5D30-4AF0-AB3D-5B14CA69C024}"/>
              </a:ext>
            </a:extLst>
          </p:cNvPr>
          <p:cNvSpPr txBox="1"/>
          <p:nvPr/>
        </p:nvSpPr>
        <p:spPr>
          <a:xfrm>
            <a:off x="3420616" y="5805902"/>
            <a:ext cx="1864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i="1" dirty="0">
                <a:solidFill>
                  <a:srgbClr val="FFC000"/>
                </a:solidFill>
              </a:rPr>
              <a:t>All the residuals go to the leaf on the right</a:t>
            </a:r>
          </a:p>
        </p:txBody>
      </p:sp>
    </p:spTree>
    <p:extLst>
      <p:ext uri="{BB962C8B-B14F-4D97-AF65-F5344CB8AC3E}">
        <p14:creationId xmlns:p14="http://schemas.microsoft.com/office/powerpoint/2010/main" val="9465732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96FB9E6-D57D-4CA6-AA13-01BB08B7DFDD}"/>
              </a:ext>
            </a:extLst>
          </p:cNvPr>
          <p:cNvSpPr txBox="1"/>
          <p:nvPr/>
        </p:nvSpPr>
        <p:spPr>
          <a:xfrm>
            <a:off x="446049" y="2782669"/>
            <a:ext cx="207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assume that dataset to be used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E75C17-E57B-4AD8-A50B-6EF60763FEB1}"/>
              </a:ext>
            </a:extLst>
          </p:cNvPr>
          <p:cNvCxnSpPr/>
          <p:nvPr/>
        </p:nvCxnSpPr>
        <p:spPr>
          <a:xfrm flipV="1">
            <a:off x="804125" y="4136567"/>
            <a:ext cx="0" cy="19514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452BFC-42A0-45F6-A583-E1BF6C34D611}"/>
              </a:ext>
            </a:extLst>
          </p:cNvPr>
          <p:cNvCxnSpPr>
            <a:cxnSpLocks/>
          </p:cNvCxnSpPr>
          <p:nvPr/>
        </p:nvCxnSpPr>
        <p:spPr>
          <a:xfrm>
            <a:off x="804125" y="6088031"/>
            <a:ext cx="234547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23A441B-9117-4172-A9BC-213D02735BDF}"/>
              </a:ext>
            </a:extLst>
          </p:cNvPr>
          <p:cNvSpPr txBox="1"/>
          <p:nvPr/>
        </p:nvSpPr>
        <p:spPr>
          <a:xfrm>
            <a:off x="653284" y="60880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158E30-76D0-46F5-94AA-936A1FD01374}"/>
              </a:ext>
            </a:extLst>
          </p:cNvPr>
          <p:cNvSpPr txBox="1"/>
          <p:nvPr/>
        </p:nvSpPr>
        <p:spPr>
          <a:xfrm>
            <a:off x="1675176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ACF9CD-61B8-4FF1-B401-1519489AF176}"/>
              </a:ext>
            </a:extLst>
          </p:cNvPr>
          <p:cNvSpPr txBox="1"/>
          <p:nvPr/>
        </p:nvSpPr>
        <p:spPr>
          <a:xfrm>
            <a:off x="2699298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588DDE-8DF1-4940-BAFB-F46D756CF421}"/>
              </a:ext>
            </a:extLst>
          </p:cNvPr>
          <p:cNvSpPr txBox="1"/>
          <p:nvPr/>
        </p:nvSpPr>
        <p:spPr>
          <a:xfrm>
            <a:off x="477503" y="4887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7D0BC9-73AB-4ACE-8CFD-F1D47452C114}"/>
              </a:ext>
            </a:extLst>
          </p:cNvPr>
          <p:cNvSpPr txBox="1"/>
          <p:nvPr/>
        </p:nvSpPr>
        <p:spPr>
          <a:xfrm>
            <a:off x="477503" y="44837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F10700-3D31-4F9F-B772-97AD5C30812B}"/>
              </a:ext>
            </a:extLst>
          </p:cNvPr>
          <p:cNvSpPr txBox="1"/>
          <p:nvPr/>
        </p:nvSpPr>
        <p:spPr>
          <a:xfrm>
            <a:off x="360485" y="41143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3C6421-4ACF-4B93-ADE7-6F980A776AB3}"/>
              </a:ext>
            </a:extLst>
          </p:cNvPr>
          <p:cNvSpPr txBox="1"/>
          <p:nvPr/>
        </p:nvSpPr>
        <p:spPr>
          <a:xfrm>
            <a:off x="406971" y="528246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072E13-065A-4F19-803C-19B7D6B49AE4}"/>
              </a:ext>
            </a:extLst>
          </p:cNvPr>
          <p:cNvSpPr txBox="1"/>
          <p:nvPr/>
        </p:nvSpPr>
        <p:spPr>
          <a:xfrm>
            <a:off x="325219" y="564621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-10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B22640F-F74D-4AD0-9270-CC7CAC5A689A}"/>
              </a:ext>
            </a:extLst>
          </p:cNvPr>
          <p:cNvSpPr/>
          <p:nvPr/>
        </p:nvSpPr>
        <p:spPr>
          <a:xfrm>
            <a:off x="1104326" y="5736365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525DB76-D683-42A2-83BB-429BCD3BBCEA}"/>
              </a:ext>
            </a:extLst>
          </p:cNvPr>
          <p:cNvSpPr/>
          <p:nvPr/>
        </p:nvSpPr>
        <p:spPr>
          <a:xfrm>
            <a:off x="1657194" y="439364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F042B49-F0CF-4289-96EC-23E56DA843AF}"/>
              </a:ext>
            </a:extLst>
          </p:cNvPr>
          <p:cNvSpPr/>
          <p:nvPr/>
        </p:nvSpPr>
        <p:spPr>
          <a:xfrm>
            <a:off x="1822603" y="4176474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0AFB22C-4602-4A61-936E-1A66F4E768FA}"/>
              </a:ext>
            </a:extLst>
          </p:cNvPr>
          <p:cNvSpPr/>
          <p:nvPr/>
        </p:nvSpPr>
        <p:spPr>
          <a:xfrm>
            <a:off x="2321228" y="534055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9806D73-26E2-488A-A30F-BEF6AFE4C1CE}"/>
              </a:ext>
            </a:extLst>
          </p:cNvPr>
          <p:cNvSpPr/>
          <p:nvPr/>
        </p:nvSpPr>
        <p:spPr>
          <a:xfrm>
            <a:off x="1599931" y="3504045"/>
            <a:ext cx="323386" cy="30153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DB1F79-B7BE-4C77-9486-8C7160E36DDC}"/>
              </a:ext>
            </a:extLst>
          </p:cNvPr>
          <p:cNvSpPr txBox="1"/>
          <p:nvPr/>
        </p:nvSpPr>
        <p:spPr>
          <a:xfrm>
            <a:off x="2093880" y="3470147"/>
            <a:ext cx="159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plot it out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5A12DE-4FE0-4FB0-8D9E-0A61B27B9CA6}"/>
              </a:ext>
            </a:extLst>
          </p:cNvPr>
          <p:cNvSpPr txBox="1"/>
          <p:nvPr/>
        </p:nvSpPr>
        <p:spPr>
          <a:xfrm>
            <a:off x="1297989" y="6375968"/>
            <a:ext cx="135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dosage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0808E6-8C3F-4419-B34F-027DA7B175C5}"/>
              </a:ext>
            </a:extLst>
          </p:cNvPr>
          <p:cNvSpPr txBox="1"/>
          <p:nvPr/>
        </p:nvSpPr>
        <p:spPr>
          <a:xfrm rot="16200000">
            <a:off x="-747581" y="5043735"/>
            <a:ext cx="1914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effectiveness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477E6D-D556-4E16-970B-86380744A78A}"/>
              </a:ext>
            </a:extLst>
          </p:cNvPr>
          <p:cNvCxnSpPr>
            <a:cxnSpLocks/>
          </p:cNvCxnSpPr>
          <p:nvPr/>
        </p:nvCxnSpPr>
        <p:spPr>
          <a:xfrm>
            <a:off x="779189" y="5072145"/>
            <a:ext cx="2338813" cy="896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89CCDB0-85B2-466E-9AE2-F5356E69B250}"/>
              </a:ext>
            </a:extLst>
          </p:cNvPr>
          <p:cNvSpPr txBox="1"/>
          <p:nvPr/>
        </p:nvSpPr>
        <p:spPr>
          <a:xfrm>
            <a:off x="4912606" y="105008"/>
            <a:ext cx="326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make an initial prediction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187C4-805E-42C7-941A-ECE47723D6BC}"/>
              </a:ext>
            </a:extLst>
          </p:cNvPr>
          <p:cNvSpPr txBox="1"/>
          <p:nvPr/>
        </p:nvSpPr>
        <p:spPr>
          <a:xfrm>
            <a:off x="5561556" y="688932"/>
            <a:ext cx="80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Z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F221E9-25F8-49DF-B264-654EFE26B90D}"/>
              </a:ext>
            </a:extLst>
          </p:cNvPr>
          <p:cNvSpPr/>
          <p:nvPr/>
        </p:nvSpPr>
        <p:spPr>
          <a:xfrm>
            <a:off x="5695167" y="581821"/>
            <a:ext cx="801666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0.5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2E5143-FAAA-49F8-8C28-88B72D44A150}"/>
              </a:ext>
            </a:extLst>
          </p:cNvPr>
          <p:cNvSpPr txBox="1"/>
          <p:nvPr/>
        </p:nvSpPr>
        <p:spPr>
          <a:xfrm>
            <a:off x="7146270" y="504877"/>
            <a:ext cx="48761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Let’s assume that the “initial guess” of “predicted drug effectiveness” is 0.5 (so for whatever testing data, the prediction is always 0.5)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67F5A1FD-F620-4DB4-9265-7A8C3A9BFDDD}"/>
              </a:ext>
            </a:extLst>
          </p:cNvPr>
          <p:cNvSpPr/>
          <p:nvPr/>
        </p:nvSpPr>
        <p:spPr>
          <a:xfrm rot="10800000">
            <a:off x="6749747" y="635059"/>
            <a:ext cx="246491" cy="238539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408E55-3A76-4D03-ABE6-89429889E7C9}"/>
              </a:ext>
            </a:extLst>
          </p:cNvPr>
          <p:cNvSpPr txBox="1"/>
          <p:nvPr/>
        </p:nvSpPr>
        <p:spPr>
          <a:xfrm>
            <a:off x="4912606" y="1231462"/>
            <a:ext cx="2772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Obtain the residuals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D67FA3-51F9-4208-B01B-355CFFFB8AFD}"/>
              </a:ext>
            </a:extLst>
          </p:cNvPr>
          <p:cNvSpPr txBox="1"/>
          <p:nvPr/>
        </p:nvSpPr>
        <p:spPr>
          <a:xfrm>
            <a:off x="4912605" y="1620638"/>
            <a:ext cx="2894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Grow a XGBoost tree</a:t>
            </a:r>
          </a:p>
        </p:txBody>
      </p:sp>
      <p:graphicFrame>
        <p:nvGraphicFramePr>
          <p:cNvPr id="39" name="Table 9">
            <a:extLst>
              <a:ext uri="{FF2B5EF4-FFF2-40B4-BE49-F238E27FC236}">
                <a16:creationId xmlns:a16="http://schemas.microsoft.com/office/drawing/2014/main" id="{F7B6F8FC-5F9D-4341-88FA-46A06196AF05}"/>
              </a:ext>
            </a:extLst>
          </p:cNvPr>
          <p:cNvGraphicFramePr>
            <a:graphicFrameLocks noGrp="1"/>
          </p:cNvGraphicFramePr>
          <p:nvPr/>
        </p:nvGraphicFramePr>
        <p:xfrm>
          <a:off x="406971" y="302786"/>
          <a:ext cx="3580673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439">
                  <a:extLst>
                    <a:ext uri="{9D8B030D-6E8A-4147-A177-3AD203B41FA5}">
                      <a16:colId xmlns:a16="http://schemas.microsoft.com/office/drawing/2014/main" val="3944312363"/>
                    </a:ext>
                  </a:extLst>
                </a:gridCol>
                <a:gridCol w="1380617">
                  <a:extLst>
                    <a:ext uri="{9D8B030D-6E8A-4147-A177-3AD203B41FA5}">
                      <a16:colId xmlns:a16="http://schemas.microsoft.com/office/drawing/2014/main" val="530565996"/>
                    </a:ext>
                  </a:extLst>
                </a:gridCol>
                <a:gridCol w="1380617">
                  <a:extLst>
                    <a:ext uri="{9D8B030D-6E8A-4147-A177-3AD203B41FA5}">
                      <a16:colId xmlns:a16="http://schemas.microsoft.com/office/drawing/2014/main" val="2413499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Drug </a:t>
                      </a:r>
                    </a:p>
                    <a:p>
                      <a:r>
                        <a:rPr lang="en-NZ" dirty="0"/>
                        <a:t>dosage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Drug effectiveness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>
                          <a:solidFill>
                            <a:schemeClr val="tx1"/>
                          </a:solidFill>
                        </a:rPr>
                        <a:t>residuals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933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38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6.5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013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551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389073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50261D0B-7DD3-4F1A-9C3A-DE022E274C33}"/>
              </a:ext>
            </a:extLst>
          </p:cNvPr>
          <p:cNvSpPr txBox="1"/>
          <p:nvPr/>
        </p:nvSpPr>
        <p:spPr>
          <a:xfrm>
            <a:off x="5285144" y="2030809"/>
            <a:ext cx="6221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3.1: Start from a single leaf, and all of the residuals go to the leaf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CA91F4-5B32-4891-B26D-A76E911F2DA4}"/>
              </a:ext>
            </a:extLst>
          </p:cNvPr>
          <p:cNvSpPr/>
          <p:nvPr/>
        </p:nvSpPr>
        <p:spPr>
          <a:xfrm>
            <a:off x="6106308" y="2425062"/>
            <a:ext cx="1932792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-10.5,6.5,7.5,-7.5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03785B0F-6203-4EFE-B58D-D99CF34A245D}"/>
              </a:ext>
            </a:extLst>
          </p:cNvPr>
          <p:cNvSpPr/>
          <p:nvPr/>
        </p:nvSpPr>
        <p:spPr>
          <a:xfrm>
            <a:off x="4095750" y="635058"/>
            <a:ext cx="295275" cy="1898592"/>
          </a:xfrm>
          <a:prstGeom prst="righ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D6B4167-5349-48AA-98A2-0FD4449A4B64}"/>
              </a:ext>
            </a:extLst>
          </p:cNvPr>
          <p:cNvSpPr/>
          <p:nvPr/>
        </p:nvSpPr>
        <p:spPr>
          <a:xfrm>
            <a:off x="4514850" y="1619250"/>
            <a:ext cx="1400175" cy="1076530"/>
          </a:xfrm>
          <a:custGeom>
            <a:avLst/>
            <a:gdLst>
              <a:gd name="connsiteX0" fmla="*/ 0 w 1400175"/>
              <a:gd name="connsiteY0" fmla="*/ 0 h 1076530"/>
              <a:gd name="connsiteX1" fmla="*/ 381000 w 1400175"/>
              <a:gd name="connsiteY1" fmla="*/ 200025 h 1076530"/>
              <a:gd name="connsiteX2" fmla="*/ 419100 w 1400175"/>
              <a:gd name="connsiteY2" fmla="*/ 800100 h 1076530"/>
              <a:gd name="connsiteX3" fmla="*/ 781050 w 1400175"/>
              <a:gd name="connsiteY3" fmla="*/ 1057275 h 1076530"/>
              <a:gd name="connsiteX4" fmla="*/ 1400175 w 1400175"/>
              <a:gd name="connsiteY4" fmla="*/ 1038225 h 1076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0175" h="1076530">
                <a:moveTo>
                  <a:pt x="0" y="0"/>
                </a:moveTo>
                <a:cubicBezTo>
                  <a:pt x="155575" y="33337"/>
                  <a:pt x="311150" y="66675"/>
                  <a:pt x="381000" y="200025"/>
                </a:cubicBezTo>
                <a:cubicBezTo>
                  <a:pt x="450850" y="333375"/>
                  <a:pt x="352425" y="657225"/>
                  <a:pt x="419100" y="800100"/>
                </a:cubicBezTo>
                <a:cubicBezTo>
                  <a:pt x="485775" y="942975"/>
                  <a:pt x="617537" y="1017587"/>
                  <a:pt x="781050" y="1057275"/>
                </a:cubicBezTo>
                <a:cubicBezTo>
                  <a:pt x="944563" y="1096963"/>
                  <a:pt x="1172369" y="1067594"/>
                  <a:pt x="1400175" y="1038225"/>
                </a:cubicBez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BD82FEB-C370-4652-A686-890744074591}"/>
                  </a:ext>
                </a:extLst>
              </p:cNvPr>
              <p:cNvSpPr txBox="1"/>
              <p:nvPr/>
            </p:nvSpPr>
            <p:spPr>
              <a:xfrm>
                <a:off x="8269157" y="2425017"/>
                <a:ext cx="135037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1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𝑆𝑖𝑚𝑖𝑙𝑎𝑟𝑖𝑡𝑦</m:t>
                      </m:r>
                      <m:r>
                        <a:rPr lang="en-NZ" sz="1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NZ" sz="1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𝑠𝑐𝑜𝑟𝑒</m:t>
                      </m:r>
                    </m:oMath>
                  </m:oMathPara>
                </a14:m>
                <a:endParaRPr lang="en-NZ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BD82FEB-C370-4652-A686-890744074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9157" y="2425017"/>
                <a:ext cx="1350370" cy="215444"/>
              </a:xfrm>
              <a:prstGeom prst="rect">
                <a:avLst/>
              </a:prstGeom>
              <a:blipFill>
                <a:blip r:embed="rId2"/>
                <a:stretch>
                  <a:fillRect l="-4054" r="-450" b="-31429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E3660DA8-8046-4705-8E08-2C715C299A15}"/>
              </a:ext>
            </a:extLst>
          </p:cNvPr>
          <p:cNvSpPr/>
          <p:nvPr/>
        </p:nvSpPr>
        <p:spPr>
          <a:xfrm>
            <a:off x="7922546" y="2365833"/>
            <a:ext cx="257173" cy="2997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6CBD28-4F51-43E7-80DC-CA8AF52E7A79}"/>
              </a:ext>
            </a:extLst>
          </p:cNvPr>
          <p:cNvSpPr txBox="1"/>
          <p:nvPr/>
        </p:nvSpPr>
        <p:spPr>
          <a:xfrm>
            <a:off x="5285144" y="2796378"/>
            <a:ext cx="6649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3.2: Whether or not we can do a better job clustering similar Residuals if we split them further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815F8C3-9CD5-4166-81C7-57C9BE032064}"/>
              </a:ext>
            </a:extLst>
          </p:cNvPr>
          <p:cNvSpPr txBox="1"/>
          <p:nvPr/>
        </p:nvSpPr>
        <p:spPr>
          <a:xfrm>
            <a:off x="2170889" y="4423817"/>
            <a:ext cx="1404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First two points to be checked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B670382-B149-4A24-9381-8183F4BABA27}"/>
              </a:ext>
            </a:extLst>
          </p:cNvPr>
          <p:cNvCxnSpPr>
            <a:stCxn id="21" idx="5"/>
            <a:endCxn id="46" idx="1"/>
          </p:cNvCxnSpPr>
          <p:nvPr/>
        </p:nvCxnSpPr>
        <p:spPr>
          <a:xfrm>
            <a:off x="1818545" y="4554998"/>
            <a:ext cx="352344" cy="3304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930F7E7-0665-4BF7-96C0-2E26D80A468E}"/>
              </a:ext>
            </a:extLst>
          </p:cNvPr>
          <p:cNvCxnSpPr>
            <a:stCxn id="20" idx="6"/>
            <a:endCxn id="46" idx="1"/>
          </p:cNvCxnSpPr>
          <p:nvPr/>
        </p:nvCxnSpPr>
        <p:spPr>
          <a:xfrm flipV="1">
            <a:off x="1293361" y="4885482"/>
            <a:ext cx="877528" cy="9454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E35072B-ACAD-459C-9DB8-748507723621}"/>
              </a:ext>
            </a:extLst>
          </p:cNvPr>
          <p:cNvCxnSpPr/>
          <p:nvPr/>
        </p:nvCxnSpPr>
        <p:spPr>
          <a:xfrm>
            <a:off x="1480326" y="4086325"/>
            <a:ext cx="0" cy="2289643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149799A-C808-42C6-BCE1-C735172E37ED}"/>
              </a:ext>
            </a:extLst>
          </p:cNvPr>
          <p:cNvSpPr txBox="1"/>
          <p:nvPr/>
        </p:nvSpPr>
        <p:spPr>
          <a:xfrm>
            <a:off x="902656" y="3775266"/>
            <a:ext cx="1394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highlight>
                  <a:srgbClr val="FFFF00"/>
                </a:highlight>
              </a:rPr>
              <a:t>Average = 15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047394D-F7D9-485F-B324-81C430AE8C24}"/>
              </a:ext>
            </a:extLst>
          </p:cNvPr>
          <p:cNvSpPr/>
          <p:nvPr/>
        </p:nvSpPr>
        <p:spPr>
          <a:xfrm>
            <a:off x="6393819" y="3879384"/>
            <a:ext cx="1504901" cy="3693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Dosage &lt; 15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B069995-992E-422A-A49B-13812DFCF7EF}"/>
              </a:ext>
            </a:extLst>
          </p:cNvPr>
          <p:cNvSpPr/>
          <p:nvPr/>
        </p:nvSpPr>
        <p:spPr>
          <a:xfrm>
            <a:off x="5898820" y="4498853"/>
            <a:ext cx="850927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-10.5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627A847-93DC-4AD2-9B9A-DE635AFA773B}"/>
              </a:ext>
            </a:extLst>
          </p:cNvPr>
          <p:cNvSpPr/>
          <p:nvPr/>
        </p:nvSpPr>
        <p:spPr>
          <a:xfrm>
            <a:off x="7418230" y="4475811"/>
            <a:ext cx="1504901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6.5, 7.5, -7.5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9A6D2D0-4C05-4174-AB11-629FE92FDB55}"/>
              </a:ext>
            </a:extLst>
          </p:cNvPr>
          <p:cNvCxnSpPr>
            <a:endCxn id="55" idx="0"/>
          </p:cNvCxnSpPr>
          <p:nvPr/>
        </p:nvCxnSpPr>
        <p:spPr>
          <a:xfrm flipH="1">
            <a:off x="6324284" y="4243669"/>
            <a:ext cx="821986" cy="25518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B2DE67D-2543-4CDD-B58C-773748254AF0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7146270" y="4243669"/>
            <a:ext cx="1024411" cy="23214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60B2474-7C83-4D6A-9BA7-58B2C9931F81}"/>
              </a:ext>
            </a:extLst>
          </p:cNvPr>
          <p:cNvSpPr txBox="1"/>
          <p:nvPr/>
        </p:nvSpPr>
        <p:spPr>
          <a:xfrm>
            <a:off x="8006244" y="3829480"/>
            <a:ext cx="1864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i="1" dirty="0">
                <a:solidFill>
                  <a:schemeClr val="bg1"/>
                </a:solidFill>
              </a:rPr>
              <a:t>So we build a tree based on the dosage &lt; 15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B11E132-693E-4BBC-AB31-E9A328043D27}"/>
              </a:ext>
            </a:extLst>
          </p:cNvPr>
          <p:cNvSpPr txBox="1"/>
          <p:nvPr/>
        </p:nvSpPr>
        <p:spPr>
          <a:xfrm>
            <a:off x="5274785" y="3429000"/>
            <a:ext cx="6917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To answer this, we first look at the first two points, there average is 15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23D60B7-BE35-40B0-83F5-4A1D93716D56}"/>
              </a:ext>
            </a:extLst>
          </p:cNvPr>
          <p:cNvSpPr txBox="1"/>
          <p:nvPr/>
        </p:nvSpPr>
        <p:spPr>
          <a:xfrm>
            <a:off x="5274785" y="4933656"/>
            <a:ext cx="5864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Similarly, we can calculate the “similarity score” for the </a:t>
            </a:r>
            <a:r>
              <a:rPr lang="en-NZ" dirty="0" err="1">
                <a:solidFill>
                  <a:schemeClr val="bg1"/>
                </a:solidFill>
              </a:rPr>
              <a:t>leafs</a:t>
            </a:r>
            <a:endParaRPr lang="en-N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5309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96FB9E6-D57D-4CA6-AA13-01BB08B7DFDD}"/>
              </a:ext>
            </a:extLst>
          </p:cNvPr>
          <p:cNvSpPr txBox="1"/>
          <p:nvPr/>
        </p:nvSpPr>
        <p:spPr>
          <a:xfrm>
            <a:off x="446049" y="2782669"/>
            <a:ext cx="207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assume that dataset to be used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E75C17-E57B-4AD8-A50B-6EF60763FEB1}"/>
              </a:ext>
            </a:extLst>
          </p:cNvPr>
          <p:cNvCxnSpPr/>
          <p:nvPr/>
        </p:nvCxnSpPr>
        <p:spPr>
          <a:xfrm flipV="1">
            <a:off x="804125" y="4136567"/>
            <a:ext cx="0" cy="19514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452BFC-42A0-45F6-A583-E1BF6C34D611}"/>
              </a:ext>
            </a:extLst>
          </p:cNvPr>
          <p:cNvCxnSpPr>
            <a:cxnSpLocks/>
          </p:cNvCxnSpPr>
          <p:nvPr/>
        </p:nvCxnSpPr>
        <p:spPr>
          <a:xfrm>
            <a:off x="804125" y="6088031"/>
            <a:ext cx="234547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23A441B-9117-4172-A9BC-213D02735BDF}"/>
              </a:ext>
            </a:extLst>
          </p:cNvPr>
          <p:cNvSpPr txBox="1"/>
          <p:nvPr/>
        </p:nvSpPr>
        <p:spPr>
          <a:xfrm>
            <a:off x="653284" y="60880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158E30-76D0-46F5-94AA-936A1FD01374}"/>
              </a:ext>
            </a:extLst>
          </p:cNvPr>
          <p:cNvSpPr txBox="1"/>
          <p:nvPr/>
        </p:nvSpPr>
        <p:spPr>
          <a:xfrm>
            <a:off x="1675176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ACF9CD-61B8-4FF1-B401-1519489AF176}"/>
              </a:ext>
            </a:extLst>
          </p:cNvPr>
          <p:cNvSpPr txBox="1"/>
          <p:nvPr/>
        </p:nvSpPr>
        <p:spPr>
          <a:xfrm>
            <a:off x="2699298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588DDE-8DF1-4940-BAFB-F46D756CF421}"/>
              </a:ext>
            </a:extLst>
          </p:cNvPr>
          <p:cNvSpPr txBox="1"/>
          <p:nvPr/>
        </p:nvSpPr>
        <p:spPr>
          <a:xfrm>
            <a:off x="477503" y="4887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7D0BC9-73AB-4ACE-8CFD-F1D47452C114}"/>
              </a:ext>
            </a:extLst>
          </p:cNvPr>
          <p:cNvSpPr txBox="1"/>
          <p:nvPr/>
        </p:nvSpPr>
        <p:spPr>
          <a:xfrm>
            <a:off x="477503" y="44837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F10700-3D31-4F9F-B772-97AD5C30812B}"/>
              </a:ext>
            </a:extLst>
          </p:cNvPr>
          <p:cNvSpPr txBox="1"/>
          <p:nvPr/>
        </p:nvSpPr>
        <p:spPr>
          <a:xfrm>
            <a:off x="360485" y="41143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3C6421-4ACF-4B93-ADE7-6F980A776AB3}"/>
              </a:ext>
            </a:extLst>
          </p:cNvPr>
          <p:cNvSpPr txBox="1"/>
          <p:nvPr/>
        </p:nvSpPr>
        <p:spPr>
          <a:xfrm>
            <a:off x="406971" y="528246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072E13-065A-4F19-803C-19B7D6B49AE4}"/>
              </a:ext>
            </a:extLst>
          </p:cNvPr>
          <p:cNvSpPr txBox="1"/>
          <p:nvPr/>
        </p:nvSpPr>
        <p:spPr>
          <a:xfrm>
            <a:off x="325219" y="564621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-10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B22640F-F74D-4AD0-9270-CC7CAC5A689A}"/>
              </a:ext>
            </a:extLst>
          </p:cNvPr>
          <p:cNvSpPr/>
          <p:nvPr/>
        </p:nvSpPr>
        <p:spPr>
          <a:xfrm>
            <a:off x="1104326" y="5736365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525DB76-D683-42A2-83BB-429BCD3BBCEA}"/>
              </a:ext>
            </a:extLst>
          </p:cNvPr>
          <p:cNvSpPr/>
          <p:nvPr/>
        </p:nvSpPr>
        <p:spPr>
          <a:xfrm>
            <a:off x="1657194" y="439364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F042B49-F0CF-4289-96EC-23E56DA843AF}"/>
              </a:ext>
            </a:extLst>
          </p:cNvPr>
          <p:cNvSpPr/>
          <p:nvPr/>
        </p:nvSpPr>
        <p:spPr>
          <a:xfrm>
            <a:off x="1822603" y="4176474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0AFB22C-4602-4A61-936E-1A66F4E768FA}"/>
              </a:ext>
            </a:extLst>
          </p:cNvPr>
          <p:cNvSpPr/>
          <p:nvPr/>
        </p:nvSpPr>
        <p:spPr>
          <a:xfrm>
            <a:off x="2321228" y="534055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9806D73-26E2-488A-A30F-BEF6AFE4C1CE}"/>
              </a:ext>
            </a:extLst>
          </p:cNvPr>
          <p:cNvSpPr/>
          <p:nvPr/>
        </p:nvSpPr>
        <p:spPr>
          <a:xfrm>
            <a:off x="1599931" y="3504045"/>
            <a:ext cx="323386" cy="30153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DB1F79-B7BE-4C77-9486-8C7160E36DDC}"/>
              </a:ext>
            </a:extLst>
          </p:cNvPr>
          <p:cNvSpPr txBox="1"/>
          <p:nvPr/>
        </p:nvSpPr>
        <p:spPr>
          <a:xfrm>
            <a:off x="2093880" y="3470147"/>
            <a:ext cx="159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plot it out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5A12DE-4FE0-4FB0-8D9E-0A61B27B9CA6}"/>
              </a:ext>
            </a:extLst>
          </p:cNvPr>
          <p:cNvSpPr txBox="1"/>
          <p:nvPr/>
        </p:nvSpPr>
        <p:spPr>
          <a:xfrm>
            <a:off x="1297989" y="6375968"/>
            <a:ext cx="135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dosage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0808E6-8C3F-4419-B34F-027DA7B175C5}"/>
              </a:ext>
            </a:extLst>
          </p:cNvPr>
          <p:cNvSpPr txBox="1"/>
          <p:nvPr/>
        </p:nvSpPr>
        <p:spPr>
          <a:xfrm rot="16200000">
            <a:off x="-747581" y="5043735"/>
            <a:ext cx="1914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effectiveness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477E6D-D556-4E16-970B-86380744A78A}"/>
              </a:ext>
            </a:extLst>
          </p:cNvPr>
          <p:cNvCxnSpPr>
            <a:cxnSpLocks/>
          </p:cNvCxnSpPr>
          <p:nvPr/>
        </p:nvCxnSpPr>
        <p:spPr>
          <a:xfrm>
            <a:off x="779189" y="5072145"/>
            <a:ext cx="2338813" cy="896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89CCDB0-85B2-466E-9AE2-F5356E69B250}"/>
              </a:ext>
            </a:extLst>
          </p:cNvPr>
          <p:cNvSpPr txBox="1"/>
          <p:nvPr/>
        </p:nvSpPr>
        <p:spPr>
          <a:xfrm>
            <a:off x="4912606" y="105008"/>
            <a:ext cx="326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make an initial prediction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187C4-805E-42C7-941A-ECE47723D6BC}"/>
              </a:ext>
            </a:extLst>
          </p:cNvPr>
          <p:cNvSpPr txBox="1"/>
          <p:nvPr/>
        </p:nvSpPr>
        <p:spPr>
          <a:xfrm>
            <a:off x="5561556" y="688932"/>
            <a:ext cx="80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Z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F221E9-25F8-49DF-B264-654EFE26B90D}"/>
              </a:ext>
            </a:extLst>
          </p:cNvPr>
          <p:cNvSpPr/>
          <p:nvPr/>
        </p:nvSpPr>
        <p:spPr>
          <a:xfrm>
            <a:off x="5695167" y="581821"/>
            <a:ext cx="801666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0.5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2E5143-FAAA-49F8-8C28-88B72D44A150}"/>
              </a:ext>
            </a:extLst>
          </p:cNvPr>
          <p:cNvSpPr txBox="1"/>
          <p:nvPr/>
        </p:nvSpPr>
        <p:spPr>
          <a:xfrm>
            <a:off x="7146270" y="504877"/>
            <a:ext cx="48761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Let’s assume that the “initial guess” of “predicted drug effectiveness” is 0.5 (so for whatever testing data, the prediction is always 0.5)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67F5A1FD-F620-4DB4-9265-7A8C3A9BFDDD}"/>
              </a:ext>
            </a:extLst>
          </p:cNvPr>
          <p:cNvSpPr/>
          <p:nvPr/>
        </p:nvSpPr>
        <p:spPr>
          <a:xfrm rot="10800000">
            <a:off x="6749747" y="635059"/>
            <a:ext cx="246491" cy="238539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408E55-3A76-4D03-ABE6-89429889E7C9}"/>
              </a:ext>
            </a:extLst>
          </p:cNvPr>
          <p:cNvSpPr txBox="1"/>
          <p:nvPr/>
        </p:nvSpPr>
        <p:spPr>
          <a:xfrm>
            <a:off x="4912606" y="1231462"/>
            <a:ext cx="2772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Obtain the residuals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D67FA3-51F9-4208-B01B-355CFFFB8AFD}"/>
              </a:ext>
            </a:extLst>
          </p:cNvPr>
          <p:cNvSpPr txBox="1"/>
          <p:nvPr/>
        </p:nvSpPr>
        <p:spPr>
          <a:xfrm>
            <a:off x="4912605" y="1620638"/>
            <a:ext cx="2894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Grow a XGBoost tree</a:t>
            </a:r>
          </a:p>
        </p:txBody>
      </p:sp>
      <p:graphicFrame>
        <p:nvGraphicFramePr>
          <p:cNvPr id="39" name="Table 9">
            <a:extLst>
              <a:ext uri="{FF2B5EF4-FFF2-40B4-BE49-F238E27FC236}">
                <a16:creationId xmlns:a16="http://schemas.microsoft.com/office/drawing/2014/main" id="{F7B6F8FC-5F9D-4341-88FA-46A06196AF05}"/>
              </a:ext>
            </a:extLst>
          </p:cNvPr>
          <p:cNvGraphicFramePr>
            <a:graphicFrameLocks noGrp="1"/>
          </p:cNvGraphicFramePr>
          <p:nvPr/>
        </p:nvGraphicFramePr>
        <p:xfrm>
          <a:off x="406971" y="302786"/>
          <a:ext cx="3580673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439">
                  <a:extLst>
                    <a:ext uri="{9D8B030D-6E8A-4147-A177-3AD203B41FA5}">
                      <a16:colId xmlns:a16="http://schemas.microsoft.com/office/drawing/2014/main" val="3944312363"/>
                    </a:ext>
                  </a:extLst>
                </a:gridCol>
                <a:gridCol w="1380617">
                  <a:extLst>
                    <a:ext uri="{9D8B030D-6E8A-4147-A177-3AD203B41FA5}">
                      <a16:colId xmlns:a16="http://schemas.microsoft.com/office/drawing/2014/main" val="530565996"/>
                    </a:ext>
                  </a:extLst>
                </a:gridCol>
                <a:gridCol w="1380617">
                  <a:extLst>
                    <a:ext uri="{9D8B030D-6E8A-4147-A177-3AD203B41FA5}">
                      <a16:colId xmlns:a16="http://schemas.microsoft.com/office/drawing/2014/main" val="2413499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Drug </a:t>
                      </a:r>
                    </a:p>
                    <a:p>
                      <a:r>
                        <a:rPr lang="en-NZ" dirty="0"/>
                        <a:t>dosage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Drug effectiveness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>
                          <a:solidFill>
                            <a:schemeClr val="tx1"/>
                          </a:solidFill>
                        </a:rPr>
                        <a:t>residuals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933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38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6.5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013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551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389073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50261D0B-7DD3-4F1A-9C3A-DE022E274C33}"/>
              </a:ext>
            </a:extLst>
          </p:cNvPr>
          <p:cNvSpPr txBox="1"/>
          <p:nvPr/>
        </p:nvSpPr>
        <p:spPr>
          <a:xfrm>
            <a:off x="5285144" y="2030809"/>
            <a:ext cx="6221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3.1: Start from a single leaf, and all of the residuals go to the leaf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CA91F4-5B32-4891-B26D-A76E911F2DA4}"/>
              </a:ext>
            </a:extLst>
          </p:cNvPr>
          <p:cNvSpPr/>
          <p:nvPr/>
        </p:nvSpPr>
        <p:spPr>
          <a:xfrm>
            <a:off x="6106308" y="2425062"/>
            <a:ext cx="1932792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-10.5,6.5,7.5,-7.5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03785B0F-6203-4EFE-B58D-D99CF34A245D}"/>
              </a:ext>
            </a:extLst>
          </p:cNvPr>
          <p:cNvSpPr/>
          <p:nvPr/>
        </p:nvSpPr>
        <p:spPr>
          <a:xfrm>
            <a:off x="4095750" y="635058"/>
            <a:ext cx="295275" cy="1898592"/>
          </a:xfrm>
          <a:prstGeom prst="righ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D6B4167-5349-48AA-98A2-0FD4449A4B64}"/>
              </a:ext>
            </a:extLst>
          </p:cNvPr>
          <p:cNvSpPr/>
          <p:nvPr/>
        </p:nvSpPr>
        <p:spPr>
          <a:xfrm>
            <a:off x="4514850" y="1619250"/>
            <a:ext cx="1400175" cy="1076530"/>
          </a:xfrm>
          <a:custGeom>
            <a:avLst/>
            <a:gdLst>
              <a:gd name="connsiteX0" fmla="*/ 0 w 1400175"/>
              <a:gd name="connsiteY0" fmla="*/ 0 h 1076530"/>
              <a:gd name="connsiteX1" fmla="*/ 381000 w 1400175"/>
              <a:gd name="connsiteY1" fmla="*/ 200025 h 1076530"/>
              <a:gd name="connsiteX2" fmla="*/ 419100 w 1400175"/>
              <a:gd name="connsiteY2" fmla="*/ 800100 h 1076530"/>
              <a:gd name="connsiteX3" fmla="*/ 781050 w 1400175"/>
              <a:gd name="connsiteY3" fmla="*/ 1057275 h 1076530"/>
              <a:gd name="connsiteX4" fmla="*/ 1400175 w 1400175"/>
              <a:gd name="connsiteY4" fmla="*/ 1038225 h 1076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0175" h="1076530">
                <a:moveTo>
                  <a:pt x="0" y="0"/>
                </a:moveTo>
                <a:cubicBezTo>
                  <a:pt x="155575" y="33337"/>
                  <a:pt x="311150" y="66675"/>
                  <a:pt x="381000" y="200025"/>
                </a:cubicBezTo>
                <a:cubicBezTo>
                  <a:pt x="450850" y="333375"/>
                  <a:pt x="352425" y="657225"/>
                  <a:pt x="419100" y="800100"/>
                </a:cubicBezTo>
                <a:cubicBezTo>
                  <a:pt x="485775" y="942975"/>
                  <a:pt x="617537" y="1017587"/>
                  <a:pt x="781050" y="1057275"/>
                </a:cubicBezTo>
                <a:cubicBezTo>
                  <a:pt x="944563" y="1096963"/>
                  <a:pt x="1172369" y="1067594"/>
                  <a:pt x="1400175" y="1038225"/>
                </a:cubicBez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BD82FEB-C370-4652-A686-890744074591}"/>
                  </a:ext>
                </a:extLst>
              </p:cNvPr>
              <p:cNvSpPr txBox="1"/>
              <p:nvPr/>
            </p:nvSpPr>
            <p:spPr>
              <a:xfrm>
                <a:off x="8269157" y="2425017"/>
                <a:ext cx="135037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1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𝑆𝑖𝑚𝑖𝑙𝑎𝑟𝑖𝑡𝑦</m:t>
                      </m:r>
                      <m:r>
                        <a:rPr lang="en-NZ" sz="1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NZ" sz="1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𝑠𝑐𝑜𝑟𝑒</m:t>
                      </m:r>
                    </m:oMath>
                  </m:oMathPara>
                </a14:m>
                <a:endParaRPr lang="en-NZ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BD82FEB-C370-4652-A686-890744074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9157" y="2425017"/>
                <a:ext cx="1350370" cy="215444"/>
              </a:xfrm>
              <a:prstGeom prst="rect">
                <a:avLst/>
              </a:prstGeom>
              <a:blipFill>
                <a:blip r:embed="rId2"/>
                <a:stretch>
                  <a:fillRect l="-4054" r="-450" b="-31429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E3660DA8-8046-4705-8E08-2C715C299A15}"/>
              </a:ext>
            </a:extLst>
          </p:cNvPr>
          <p:cNvSpPr/>
          <p:nvPr/>
        </p:nvSpPr>
        <p:spPr>
          <a:xfrm>
            <a:off x="7922546" y="2365833"/>
            <a:ext cx="257173" cy="2997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6CBD28-4F51-43E7-80DC-CA8AF52E7A79}"/>
              </a:ext>
            </a:extLst>
          </p:cNvPr>
          <p:cNvSpPr txBox="1"/>
          <p:nvPr/>
        </p:nvSpPr>
        <p:spPr>
          <a:xfrm>
            <a:off x="5285144" y="2796378"/>
            <a:ext cx="6649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3.2: Whether or not we can do a better job clustering similar Residuals if we split them further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815F8C3-9CD5-4166-81C7-57C9BE032064}"/>
              </a:ext>
            </a:extLst>
          </p:cNvPr>
          <p:cNvSpPr txBox="1"/>
          <p:nvPr/>
        </p:nvSpPr>
        <p:spPr>
          <a:xfrm>
            <a:off x="2170889" y="4423817"/>
            <a:ext cx="1404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First two points to be checked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B670382-B149-4A24-9381-8183F4BABA27}"/>
              </a:ext>
            </a:extLst>
          </p:cNvPr>
          <p:cNvCxnSpPr>
            <a:stCxn id="21" idx="5"/>
            <a:endCxn id="46" idx="1"/>
          </p:cNvCxnSpPr>
          <p:nvPr/>
        </p:nvCxnSpPr>
        <p:spPr>
          <a:xfrm>
            <a:off x="1818545" y="4554998"/>
            <a:ext cx="352344" cy="3304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930F7E7-0665-4BF7-96C0-2E26D80A468E}"/>
              </a:ext>
            </a:extLst>
          </p:cNvPr>
          <p:cNvCxnSpPr>
            <a:stCxn id="20" idx="6"/>
            <a:endCxn id="46" idx="1"/>
          </p:cNvCxnSpPr>
          <p:nvPr/>
        </p:nvCxnSpPr>
        <p:spPr>
          <a:xfrm flipV="1">
            <a:off x="1293361" y="4885482"/>
            <a:ext cx="877528" cy="9454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E35072B-ACAD-459C-9DB8-748507723621}"/>
              </a:ext>
            </a:extLst>
          </p:cNvPr>
          <p:cNvCxnSpPr/>
          <p:nvPr/>
        </p:nvCxnSpPr>
        <p:spPr>
          <a:xfrm>
            <a:off x="1480326" y="4086325"/>
            <a:ext cx="0" cy="2289643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149799A-C808-42C6-BCE1-C735172E37ED}"/>
              </a:ext>
            </a:extLst>
          </p:cNvPr>
          <p:cNvSpPr txBox="1"/>
          <p:nvPr/>
        </p:nvSpPr>
        <p:spPr>
          <a:xfrm>
            <a:off x="902656" y="3775266"/>
            <a:ext cx="1394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highlight>
                  <a:srgbClr val="FFFF00"/>
                </a:highlight>
              </a:rPr>
              <a:t>Average = 15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047394D-F7D9-485F-B324-81C430AE8C24}"/>
              </a:ext>
            </a:extLst>
          </p:cNvPr>
          <p:cNvSpPr/>
          <p:nvPr/>
        </p:nvSpPr>
        <p:spPr>
          <a:xfrm>
            <a:off x="6393819" y="3879384"/>
            <a:ext cx="1504901" cy="3693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Dosage &lt; 15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B069995-992E-422A-A49B-13812DFCF7EF}"/>
              </a:ext>
            </a:extLst>
          </p:cNvPr>
          <p:cNvSpPr/>
          <p:nvPr/>
        </p:nvSpPr>
        <p:spPr>
          <a:xfrm>
            <a:off x="5898820" y="4498853"/>
            <a:ext cx="850927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-10.5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627A847-93DC-4AD2-9B9A-DE635AFA773B}"/>
              </a:ext>
            </a:extLst>
          </p:cNvPr>
          <p:cNvSpPr/>
          <p:nvPr/>
        </p:nvSpPr>
        <p:spPr>
          <a:xfrm>
            <a:off x="7418230" y="4475811"/>
            <a:ext cx="1504901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6.5, 7.5, -7.5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9A6D2D0-4C05-4174-AB11-629FE92FDB55}"/>
              </a:ext>
            </a:extLst>
          </p:cNvPr>
          <p:cNvCxnSpPr>
            <a:endCxn id="55" idx="0"/>
          </p:cNvCxnSpPr>
          <p:nvPr/>
        </p:nvCxnSpPr>
        <p:spPr>
          <a:xfrm flipH="1">
            <a:off x="6324284" y="4243669"/>
            <a:ext cx="821986" cy="25518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B2DE67D-2543-4CDD-B58C-773748254AF0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7146270" y="4243669"/>
            <a:ext cx="1024411" cy="23214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60B2474-7C83-4D6A-9BA7-58B2C9931F81}"/>
              </a:ext>
            </a:extLst>
          </p:cNvPr>
          <p:cNvSpPr txBox="1"/>
          <p:nvPr/>
        </p:nvSpPr>
        <p:spPr>
          <a:xfrm>
            <a:off x="8006244" y="3829480"/>
            <a:ext cx="1864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i="1" dirty="0">
                <a:solidFill>
                  <a:schemeClr val="bg1"/>
                </a:solidFill>
              </a:rPr>
              <a:t>So we build a tree based on the dosage &lt; 15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B11E132-693E-4BBC-AB31-E9A328043D27}"/>
              </a:ext>
            </a:extLst>
          </p:cNvPr>
          <p:cNvSpPr txBox="1"/>
          <p:nvPr/>
        </p:nvSpPr>
        <p:spPr>
          <a:xfrm>
            <a:off x="5274785" y="3429000"/>
            <a:ext cx="6917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To answer this, we first look at the first two points, there average is 15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23D60B7-BE35-40B0-83F5-4A1D93716D56}"/>
              </a:ext>
            </a:extLst>
          </p:cNvPr>
          <p:cNvSpPr txBox="1"/>
          <p:nvPr/>
        </p:nvSpPr>
        <p:spPr>
          <a:xfrm>
            <a:off x="5284685" y="4913128"/>
            <a:ext cx="5864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Similarly, we can calculate the “similarity score” for the </a:t>
            </a:r>
            <a:r>
              <a:rPr lang="en-NZ" dirty="0" err="1">
                <a:solidFill>
                  <a:schemeClr val="bg1"/>
                </a:solidFill>
              </a:rPr>
              <a:t>leafs</a:t>
            </a:r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0EFF75A-BA93-4FB1-AC52-B8549F5450BE}"/>
              </a:ext>
            </a:extLst>
          </p:cNvPr>
          <p:cNvSpPr/>
          <p:nvPr/>
        </p:nvSpPr>
        <p:spPr>
          <a:xfrm>
            <a:off x="6533702" y="4359740"/>
            <a:ext cx="823320" cy="2997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110.25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4AAC228-F86E-4CB2-A3B4-37AB2A6E6E71}"/>
              </a:ext>
            </a:extLst>
          </p:cNvPr>
          <p:cNvSpPr/>
          <p:nvPr/>
        </p:nvSpPr>
        <p:spPr>
          <a:xfrm>
            <a:off x="8751998" y="4322293"/>
            <a:ext cx="823320" cy="2997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14.08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8114708-7A92-4590-96A5-4717705949A3}"/>
              </a:ext>
            </a:extLst>
          </p:cNvPr>
          <p:cNvSpPr/>
          <p:nvPr/>
        </p:nvSpPr>
        <p:spPr>
          <a:xfrm rot="12413777">
            <a:off x="7343952" y="4720170"/>
            <a:ext cx="1050547" cy="19342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E217F443-151D-4E98-92E3-E6333ECD546E}"/>
              </a:ext>
            </a:extLst>
          </p:cNvPr>
          <p:cNvSpPr/>
          <p:nvPr/>
        </p:nvSpPr>
        <p:spPr>
          <a:xfrm rot="17453235">
            <a:off x="8870880" y="4740219"/>
            <a:ext cx="390965" cy="22010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E9F147E-F63B-41CA-9925-8FEC2ABF5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6065" y="3839479"/>
            <a:ext cx="2658760" cy="36629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7637369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96FB9E6-D57D-4CA6-AA13-01BB08B7DFDD}"/>
              </a:ext>
            </a:extLst>
          </p:cNvPr>
          <p:cNvSpPr txBox="1"/>
          <p:nvPr/>
        </p:nvSpPr>
        <p:spPr>
          <a:xfrm>
            <a:off x="446049" y="2782669"/>
            <a:ext cx="207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assume that dataset to be used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E75C17-E57B-4AD8-A50B-6EF60763FEB1}"/>
              </a:ext>
            </a:extLst>
          </p:cNvPr>
          <p:cNvCxnSpPr/>
          <p:nvPr/>
        </p:nvCxnSpPr>
        <p:spPr>
          <a:xfrm flipV="1">
            <a:off x="804125" y="4136567"/>
            <a:ext cx="0" cy="19514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452BFC-42A0-45F6-A583-E1BF6C34D611}"/>
              </a:ext>
            </a:extLst>
          </p:cNvPr>
          <p:cNvCxnSpPr>
            <a:cxnSpLocks/>
          </p:cNvCxnSpPr>
          <p:nvPr/>
        </p:nvCxnSpPr>
        <p:spPr>
          <a:xfrm>
            <a:off x="804125" y="6088031"/>
            <a:ext cx="234547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23A441B-9117-4172-A9BC-213D02735BDF}"/>
              </a:ext>
            </a:extLst>
          </p:cNvPr>
          <p:cNvSpPr txBox="1"/>
          <p:nvPr/>
        </p:nvSpPr>
        <p:spPr>
          <a:xfrm>
            <a:off x="653284" y="60880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158E30-76D0-46F5-94AA-936A1FD01374}"/>
              </a:ext>
            </a:extLst>
          </p:cNvPr>
          <p:cNvSpPr txBox="1"/>
          <p:nvPr/>
        </p:nvSpPr>
        <p:spPr>
          <a:xfrm>
            <a:off x="1675176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ACF9CD-61B8-4FF1-B401-1519489AF176}"/>
              </a:ext>
            </a:extLst>
          </p:cNvPr>
          <p:cNvSpPr txBox="1"/>
          <p:nvPr/>
        </p:nvSpPr>
        <p:spPr>
          <a:xfrm>
            <a:off x="2699298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588DDE-8DF1-4940-BAFB-F46D756CF421}"/>
              </a:ext>
            </a:extLst>
          </p:cNvPr>
          <p:cNvSpPr txBox="1"/>
          <p:nvPr/>
        </p:nvSpPr>
        <p:spPr>
          <a:xfrm>
            <a:off x="477503" y="4887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7D0BC9-73AB-4ACE-8CFD-F1D47452C114}"/>
              </a:ext>
            </a:extLst>
          </p:cNvPr>
          <p:cNvSpPr txBox="1"/>
          <p:nvPr/>
        </p:nvSpPr>
        <p:spPr>
          <a:xfrm>
            <a:off x="477503" y="44837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F10700-3D31-4F9F-B772-97AD5C30812B}"/>
              </a:ext>
            </a:extLst>
          </p:cNvPr>
          <p:cNvSpPr txBox="1"/>
          <p:nvPr/>
        </p:nvSpPr>
        <p:spPr>
          <a:xfrm>
            <a:off x="360485" y="41143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3C6421-4ACF-4B93-ADE7-6F980A776AB3}"/>
              </a:ext>
            </a:extLst>
          </p:cNvPr>
          <p:cNvSpPr txBox="1"/>
          <p:nvPr/>
        </p:nvSpPr>
        <p:spPr>
          <a:xfrm>
            <a:off x="406971" y="528246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072E13-065A-4F19-803C-19B7D6B49AE4}"/>
              </a:ext>
            </a:extLst>
          </p:cNvPr>
          <p:cNvSpPr txBox="1"/>
          <p:nvPr/>
        </p:nvSpPr>
        <p:spPr>
          <a:xfrm>
            <a:off x="325219" y="564621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-10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B22640F-F74D-4AD0-9270-CC7CAC5A689A}"/>
              </a:ext>
            </a:extLst>
          </p:cNvPr>
          <p:cNvSpPr/>
          <p:nvPr/>
        </p:nvSpPr>
        <p:spPr>
          <a:xfrm>
            <a:off x="1104326" y="5736365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525DB76-D683-42A2-83BB-429BCD3BBCEA}"/>
              </a:ext>
            </a:extLst>
          </p:cNvPr>
          <p:cNvSpPr/>
          <p:nvPr/>
        </p:nvSpPr>
        <p:spPr>
          <a:xfrm>
            <a:off x="1657194" y="439364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F042B49-F0CF-4289-96EC-23E56DA843AF}"/>
              </a:ext>
            </a:extLst>
          </p:cNvPr>
          <p:cNvSpPr/>
          <p:nvPr/>
        </p:nvSpPr>
        <p:spPr>
          <a:xfrm>
            <a:off x="1822603" y="4176474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0AFB22C-4602-4A61-936E-1A66F4E768FA}"/>
              </a:ext>
            </a:extLst>
          </p:cNvPr>
          <p:cNvSpPr/>
          <p:nvPr/>
        </p:nvSpPr>
        <p:spPr>
          <a:xfrm>
            <a:off x="2321228" y="534055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9806D73-26E2-488A-A30F-BEF6AFE4C1CE}"/>
              </a:ext>
            </a:extLst>
          </p:cNvPr>
          <p:cNvSpPr/>
          <p:nvPr/>
        </p:nvSpPr>
        <p:spPr>
          <a:xfrm>
            <a:off x="1599931" y="3504045"/>
            <a:ext cx="323386" cy="30153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DB1F79-B7BE-4C77-9486-8C7160E36DDC}"/>
              </a:ext>
            </a:extLst>
          </p:cNvPr>
          <p:cNvSpPr txBox="1"/>
          <p:nvPr/>
        </p:nvSpPr>
        <p:spPr>
          <a:xfrm>
            <a:off x="2093880" y="3470147"/>
            <a:ext cx="159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plot it out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5A12DE-4FE0-4FB0-8D9E-0A61B27B9CA6}"/>
              </a:ext>
            </a:extLst>
          </p:cNvPr>
          <p:cNvSpPr txBox="1"/>
          <p:nvPr/>
        </p:nvSpPr>
        <p:spPr>
          <a:xfrm>
            <a:off x="1297989" y="6375968"/>
            <a:ext cx="135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dosage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0808E6-8C3F-4419-B34F-027DA7B175C5}"/>
              </a:ext>
            </a:extLst>
          </p:cNvPr>
          <p:cNvSpPr txBox="1"/>
          <p:nvPr/>
        </p:nvSpPr>
        <p:spPr>
          <a:xfrm rot="16200000">
            <a:off x="-747581" y="5043735"/>
            <a:ext cx="1914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effectiveness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477E6D-D556-4E16-970B-86380744A78A}"/>
              </a:ext>
            </a:extLst>
          </p:cNvPr>
          <p:cNvCxnSpPr>
            <a:cxnSpLocks/>
          </p:cNvCxnSpPr>
          <p:nvPr/>
        </p:nvCxnSpPr>
        <p:spPr>
          <a:xfrm>
            <a:off x="779189" y="5072145"/>
            <a:ext cx="2338813" cy="896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89CCDB0-85B2-466E-9AE2-F5356E69B250}"/>
              </a:ext>
            </a:extLst>
          </p:cNvPr>
          <p:cNvSpPr txBox="1"/>
          <p:nvPr/>
        </p:nvSpPr>
        <p:spPr>
          <a:xfrm>
            <a:off x="4912606" y="105008"/>
            <a:ext cx="326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make an initial prediction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187C4-805E-42C7-941A-ECE47723D6BC}"/>
              </a:ext>
            </a:extLst>
          </p:cNvPr>
          <p:cNvSpPr txBox="1"/>
          <p:nvPr/>
        </p:nvSpPr>
        <p:spPr>
          <a:xfrm>
            <a:off x="5561556" y="688932"/>
            <a:ext cx="80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Z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F221E9-25F8-49DF-B264-654EFE26B90D}"/>
              </a:ext>
            </a:extLst>
          </p:cNvPr>
          <p:cNvSpPr/>
          <p:nvPr/>
        </p:nvSpPr>
        <p:spPr>
          <a:xfrm>
            <a:off x="5695167" y="581821"/>
            <a:ext cx="801666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0.5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2E5143-FAAA-49F8-8C28-88B72D44A150}"/>
              </a:ext>
            </a:extLst>
          </p:cNvPr>
          <p:cNvSpPr txBox="1"/>
          <p:nvPr/>
        </p:nvSpPr>
        <p:spPr>
          <a:xfrm>
            <a:off x="7146270" y="504877"/>
            <a:ext cx="48761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Let’s assume that the “initial guess” of “predicted drug effectiveness” is 0.5 (so for whatever testing data, the prediction is always 0.5)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67F5A1FD-F620-4DB4-9265-7A8C3A9BFDDD}"/>
              </a:ext>
            </a:extLst>
          </p:cNvPr>
          <p:cNvSpPr/>
          <p:nvPr/>
        </p:nvSpPr>
        <p:spPr>
          <a:xfrm rot="10800000">
            <a:off x="6749747" y="635059"/>
            <a:ext cx="246491" cy="238539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408E55-3A76-4D03-ABE6-89429889E7C9}"/>
              </a:ext>
            </a:extLst>
          </p:cNvPr>
          <p:cNvSpPr txBox="1"/>
          <p:nvPr/>
        </p:nvSpPr>
        <p:spPr>
          <a:xfrm>
            <a:off x="4912606" y="1231462"/>
            <a:ext cx="2772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Obtain the residuals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D67FA3-51F9-4208-B01B-355CFFFB8AFD}"/>
              </a:ext>
            </a:extLst>
          </p:cNvPr>
          <p:cNvSpPr txBox="1"/>
          <p:nvPr/>
        </p:nvSpPr>
        <p:spPr>
          <a:xfrm>
            <a:off x="4912605" y="1620638"/>
            <a:ext cx="2894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Grow a XGBoost tree</a:t>
            </a:r>
          </a:p>
        </p:txBody>
      </p:sp>
      <p:graphicFrame>
        <p:nvGraphicFramePr>
          <p:cNvPr id="39" name="Table 9">
            <a:extLst>
              <a:ext uri="{FF2B5EF4-FFF2-40B4-BE49-F238E27FC236}">
                <a16:creationId xmlns:a16="http://schemas.microsoft.com/office/drawing/2014/main" id="{F7B6F8FC-5F9D-4341-88FA-46A06196AF05}"/>
              </a:ext>
            </a:extLst>
          </p:cNvPr>
          <p:cNvGraphicFramePr>
            <a:graphicFrameLocks noGrp="1"/>
          </p:cNvGraphicFramePr>
          <p:nvPr/>
        </p:nvGraphicFramePr>
        <p:xfrm>
          <a:off x="406971" y="302786"/>
          <a:ext cx="3580673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439">
                  <a:extLst>
                    <a:ext uri="{9D8B030D-6E8A-4147-A177-3AD203B41FA5}">
                      <a16:colId xmlns:a16="http://schemas.microsoft.com/office/drawing/2014/main" val="3944312363"/>
                    </a:ext>
                  </a:extLst>
                </a:gridCol>
                <a:gridCol w="1380617">
                  <a:extLst>
                    <a:ext uri="{9D8B030D-6E8A-4147-A177-3AD203B41FA5}">
                      <a16:colId xmlns:a16="http://schemas.microsoft.com/office/drawing/2014/main" val="530565996"/>
                    </a:ext>
                  </a:extLst>
                </a:gridCol>
                <a:gridCol w="1380617">
                  <a:extLst>
                    <a:ext uri="{9D8B030D-6E8A-4147-A177-3AD203B41FA5}">
                      <a16:colId xmlns:a16="http://schemas.microsoft.com/office/drawing/2014/main" val="2413499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Drug </a:t>
                      </a:r>
                    </a:p>
                    <a:p>
                      <a:r>
                        <a:rPr lang="en-NZ" dirty="0"/>
                        <a:t>dosage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Drug effectiveness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>
                          <a:solidFill>
                            <a:schemeClr val="tx1"/>
                          </a:solidFill>
                        </a:rPr>
                        <a:t>residuals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933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38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6.5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013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551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389073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50261D0B-7DD3-4F1A-9C3A-DE022E274C33}"/>
              </a:ext>
            </a:extLst>
          </p:cNvPr>
          <p:cNvSpPr txBox="1"/>
          <p:nvPr/>
        </p:nvSpPr>
        <p:spPr>
          <a:xfrm>
            <a:off x="5285144" y="2030809"/>
            <a:ext cx="6221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3.1: Start from a single leaf, and all of the residuals go to the leaf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CA91F4-5B32-4891-B26D-A76E911F2DA4}"/>
              </a:ext>
            </a:extLst>
          </p:cNvPr>
          <p:cNvSpPr/>
          <p:nvPr/>
        </p:nvSpPr>
        <p:spPr>
          <a:xfrm>
            <a:off x="6106308" y="2425062"/>
            <a:ext cx="1932792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-10.5,6.5,7.5,-7.5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03785B0F-6203-4EFE-B58D-D99CF34A245D}"/>
              </a:ext>
            </a:extLst>
          </p:cNvPr>
          <p:cNvSpPr/>
          <p:nvPr/>
        </p:nvSpPr>
        <p:spPr>
          <a:xfrm>
            <a:off x="4095750" y="635058"/>
            <a:ext cx="295275" cy="1898592"/>
          </a:xfrm>
          <a:prstGeom prst="righ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D6B4167-5349-48AA-98A2-0FD4449A4B64}"/>
              </a:ext>
            </a:extLst>
          </p:cNvPr>
          <p:cNvSpPr/>
          <p:nvPr/>
        </p:nvSpPr>
        <p:spPr>
          <a:xfrm>
            <a:off x="4514850" y="1619250"/>
            <a:ext cx="1400175" cy="1076530"/>
          </a:xfrm>
          <a:custGeom>
            <a:avLst/>
            <a:gdLst>
              <a:gd name="connsiteX0" fmla="*/ 0 w 1400175"/>
              <a:gd name="connsiteY0" fmla="*/ 0 h 1076530"/>
              <a:gd name="connsiteX1" fmla="*/ 381000 w 1400175"/>
              <a:gd name="connsiteY1" fmla="*/ 200025 h 1076530"/>
              <a:gd name="connsiteX2" fmla="*/ 419100 w 1400175"/>
              <a:gd name="connsiteY2" fmla="*/ 800100 h 1076530"/>
              <a:gd name="connsiteX3" fmla="*/ 781050 w 1400175"/>
              <a:gd name="connsiteY3" fmla="*/ 1057275 h 1076530"/>
              <a:gd name="connsiteX4" fmla="*/ 1400175 w 1400175"/>
              <a:gd name="connsiteY4" fmla="*/ 1038225 h 1076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0175" h="1076530">
                <a:moveTo>
                  <a:pt x="0" y="0"/>
                </a:moveTo>
                <a:cubicBezTo>
                  <a:pt x="155575" y="33337"/>
                  <a:pt x="311150" y="66675"/>
                  <a:pt x="381000" y="200025"/>
                </a:cubicBezTo>
                <a:cubicBezTo>
                  <a:pt x="450850" y="333375"/>
                  <a:pt x="352425" y="657225"/>
                  <a:pt x="419100" y="800100"/>
                </a:cubicBezTo>
                <a:cubicBezTo>
                  <a:pt x="485775" y="942975"/>
                  <a:pt x="617537" y="1017587"/>
                  <a:pt x="781050" y="1057275"/>
                </a:cubicBezTo>
                <a:cubicBezTo>
                  <a:pt x="944563" y="1096963"/>
                  <a:pt x="1172369" y="1067594"/>
                  <a:pt x="1400175" y="1038225"/>
                </a:cubicBez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BD82FEB-C370-4652-A686-890744074591}"/>
                  </a:ext>
                </a:extLst>
              </p:cNvPr>
              <p:cNvSpPr txBox="1"/>
              <p:nvPr/>
            </p:nvSpPr>
            <p:spPr>
              <a:xfrm>
                <a:off x="8269157" y="2425017"/>
                <a:ext cx="135037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1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𝑆𝑖𝑚𝑖𝑙𝑎𝑟𝑖𝑡𝑦</m:t>
                      </m:r>
                      <m:r>
                        <a:rPr lang="en-NZ" sz="1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NZ" sz="1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𝑠𝑐𝑜𝑟𝑒</m:t>
                      </m:r>
                    </m:oMath>
                  </m:oMathPara>
                </a14:m>
                <a:endParaRPr lang="en-NZ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BD82FEB-C370-4652-A686-890744074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9157" y="2425017"/>
                <a:ext cx="1350370" cy="215444"/>
              </a:xfrm>
              <a:prstGeom prst="rect">
                <a:avLst/>
              </a:prstGeom>
              <a:blipFill>
                <a:blip r:embed="rId2"/>
                <a:stretch>
                  <a:fillRect l="-4054" r="-450" b="-31429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E3660DA8-8046-4705-8E08-2C715C299A15}"/>
              </a:ext>
            </a:extLst>
          </p:cNvPr>
          <p:cNvSpPr/>
          <p:nvPr/>
        </p:nvSpPr>
        <p:spPr>
          <a:xfrm>
            <a:off x="7922546" y="2365833"/>
            <a:ext cx="257173" cy="2997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6CBD28-4F51-43E7-80DC-CA8AF52E7A79}"/>
              </a:ext>
            </a:extLst>
          </p:cNvPr>
          <p:cNvSpPr txBox="1"/>
          <p:nvPr/>
        </p:nvSpPr>
        <p:spPr>
          <a:xfrm>
            <a:off x="5285144" y="2796378"/>
            <a:ext cx="6649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3.2: Whether or not we can do a better job clustering similar Residuals if we split them further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815F8C3-9CD5-4166-81C7-57C9BE032064}"/>
              </a:ext>
            </a:extLst>
          </p:cNvPr>
          <p:cNvSpPr txBox="1"/>
          <p:nvPr/>
        </p:nvSpPr>
        <p:spPr>
          <a:xfrm>
            <a:off x="2170889" y="4423817"/>
            <a:ext cx="1404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First two points to be checked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B670382-B149-4A24-9381-8183F4BABA27}"/>
              </a:ext>
            </a:extLst>
          </p:cNvPr>
          <p:cNvCxnSpPr>
            <a:stCxn id="21" idx="5"/>
            <a:endCxn id="46" idx="1"/>
          </p:cNvCxnSpPr>
          <p:nvPr/>
        </p:nvCxnSpPr>
        <p:spPr>
          <a:xfrm>
            <a:off x="1818545" y="4554998"/>
            <a:ext cx="352344" cy="3304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930F7E7-0665-4BF7-96C0-2E26D80A468E}"/>
              </a:ext>
            </a:extLst>
          </p:cNvPr>
          <p:cNvCxnSpPr>
            <a:stCxn id="20" idx="6"/>
            <a:endCxn id="46" idx="1"/>
          </p:cNvCxnSpPr>
          <p:nvPr/>
        </p:nvCxnSpPr>
        <p:spPr>
          <a:xfrm flipV="1">
            <a:off x="1293361" y="4885482"/>
            <a:ext cx="877528" cy="9454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E35072B-ACAD-459C-9DB8-748507723621}"/>
              </a:ext>
            </a:extLst>
          </p:cNvPr>
          <p:cNvCxnSpPr/>
          <p:nvPr/>
        </p:nvCxnSpPr>
        <p:spPr>
          <a:xfrm>
            <a:off x="1480326" y="4086325"/>
            <a:ext cx="0" cy="2289643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149799A-C808-42C6-BCE1-C735172E37ED}"/>
              </a:ext>
            </a:extLst>
          </p:cNvPr>
          <p:cNvSpPr txBox="1"/>
          <p:nvPr/>
        </p:nvSpPr>
        <p:spPr>
          <a:xfrm>
            <a:off x="902656" y="3775266"/>
            <a:ext cx="1394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highlight>
                  <a:srgbClr val="FFFF00"/>
                </a:highlight>
              </a:rPr>
              <a:t>Average = 15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047394D-F7D9-485F-B324-81C430AE8C24}"/>
              </a:ext>
            </a:extLst>
          </p:cNvPr>
          <p:cNvSpPr/>
          <p:nvPr/>
        </p:nvSpPr>
        <p:spPr>
          <a:xfrm>
            <a:off x="6393819" y="3879384"/>
            <a:ext cx="1504901" cy="3693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Dosage &lt; 15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B069995-992E-422A-A49B-13812DFCF7EF}"/>
              </a:ext>
            </a:extLst>
          </p:cNvPr>
          <p:cNvSpPr/>
          <p:nvPr/>
        </p:nvSpPr>
        <p:spPr>
          <a:xfrm>
            <a:off x="5898820" y="4498853"/>
            <a:ext cx="850927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-10.5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627A847-93DC-4AD2-9B9A-DE635AFA773B}"/>
              </a:ext>
            </a:extLst>
          </p:cNvPr>
          <p:cNvSpPr/>
          <p:nvPr/>
        </p:nvSpPr>
        <p:spPr>
          <a:xfrm>
            <a:off x="7418230" y="4475811"/>
            <a:ext cx="1504901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6.5, 7.5, -7.5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9A6D2D0-4C05-4174-AB11-629FE92FDB55}"/>
              </a:ext>
            </a:extLst>
          </p:cNvPr>
          <p:cNvCxnSpPr>
            <a:endCxn id="55" idx="0"/>
          </p:cNvCxnSpPr>
          <p:nvPr/>
        </p:nvCxnSpPr>
        <p:spPr>
          <a:xfrm flipH="1">
            <a:off x="6324284" y="4243669"/>
            <a:ext cx="821986" cy="25518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B2DE67D-2543-4CDD-B58C-773748254AF0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7146270" y="4243669"/>
            <a:ext cx="1024411" cy="23214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60B2474-7C83-4D6A-9BA7-58B2C9931F81}"/>
              </a:ext>
            </a:extLst>
          </p:cNvPr>
          <p:cNvSpPr txBox="1"/>
          <p:nvPr/>
        </p:nvSpPr>
        <p:spPr>
          <a:xfrm>
            <a:off x="8006244" y="3829480"/>
            <a:ext cx="1864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i="1" dirty="0">
                <a:solidFill>
                  <a:schemeClr val="bg1"/>
                </a:solidFill>
              </a:rPr>
              <a:t>So we build a tree based on the dosage &lt; 15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B11E132-693E-4BBC-AB31-E9A328043D27}"/>
              </a:ext>
            </a:extLst>
          </p:cNvPr>
          <p:cNvSpPr txBox="1"/>
          <p:nvPr/>
        </p:nvSpPr>
        <p:spPr>
          <a:xfrm>
            <a:off x="5274785" y="3429000"/>
            <a:ext cx="6917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To answer this, we first look at the first two points, there average is 15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23D60B7-BE35-40B0-83F5-4A1D93716D56}"/>
              </a:ext>
            </a:extLst>
          </p:cNvPr>
          <p:cNvSpPr txBox="1"/>
          <p:nvPr/>
        </p:nvSpPr>
        <p:spPr>
          <a:xfrm>
            <a:off x="5284685" y="4913128"/>
            <a:ext cx="5864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Similarly, we can calculate the “similarity score” for the </a:t>
            </a:r>
            <a:r>
              <a:rPr lang="en-NZ" dirty="0" err="1">
                <a:solidFill>
                  <a:schemeClr val="bg1"/>
                </a:solidFill>
              </a:rPr>
              <a:t>leafs</a:t>
            </a:r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0EFF75A-BA93-4FB1-AC52-B8549F5450BE}"/>
              </a:ext>
            </a:extLst>
          </p:cNvPr>
          <p:cNvSpPr/>
          <p:nvPr/>
        </p:nvSpPr>
        <p:spPr>
          <a:xfrm>
            <a:off x="6533702" y="4359740"/>
            <a:ext cx="823320" cy="2997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110.25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4AAC228-F86E-4CB2-A3B4-37AB2A6E6E71}"/>
              </a:ext>
            </a:extLst>
          </p:cNvPr>
          <p:cNvSpPr/>
          <p:nvPr/>
        </p:nvSpPr>
        <p:spPr>
          <a:xfrm>
            <a:off x="8751998" y="4322293"/>
            <a:ext cx="823320" cy="2997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14.08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8114708-7A92-4590-96A5-4717705949A3}"/>
              </a:ext>
            </a:extLst>
          </p:cNvPr>
          <p:cNvSpPr/>
          <p:nvPr/>
        </p:nvSpPr>
        <p:spPr>
          <a:xfrm rot="12413777">
            <a:off x="7343952" y="4720170"/>
            <a:ext cx="1050547" cy="19342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E217F443-151D-4E98-92E3-E6333ECD546E}"/>
              </a:ext>
            </a:extLst>
          </p:cNvPr>
          <p:cNvSpPr/>
          <p:nvPr/>
        </p:nvSpPr>
        <p:spPr>
          <a:xfrm rot="17453235">
            <a:off x="8870880" y="4740219"/>
            <a:ext cx="390965" cy="22010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5995D1-0D9B-4BFE-A4E8-A97BC7049DEE}"/>
              </a:ext>
            </a:extLst>
          </p:cNvPr>
          <p:cNvSpPr txBox="1"/>
          <p:nvPr/>
        </p:nvSpPr>
        <p:spPr>
          <a:xfrm>
            <a:off x="3575345" y="2873744"/>
            <a:ext cx="1597617" cy="646331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This is called “Root” Node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46A0F6F-86CD-4CC4-B2EE-7D9B3CDEF8D6}"/>
              </a:ext>
            </a:extLst>
          </p:cNvPr>
          <p:cNvSpPr txBox="1"/>
          <p:nvPr/>
        </p:nvSpPr>
        <p:spPr>
          <a:xfrm>
            <a:off x="3287698" y="3908667"/>
            <a:ext cx="1903083" cy="646331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These are called “Leaf” Node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705E39ED-A161-4587-9CF7-2325D7A9163F}"/>
              </a:ext>
            </a:extLst>
          </p:cNvPr>
          <p:cNvSpPr/>
          <p:nvPr/>
        </p:nvSpPr>
        <p:spPr>
          <a:xfrm rot="20077370">
            <a:off x="5196899" y="2879940"/>
            <a:ext cx="867597" cy="301857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00137F6C-46E2-4DD8-8D2B-6564695B86FC}"/>
              </a:ext>
            </a:extLst>
          </p:cNvPr>
          <p:cNvSpPr/>
          <p:nvPr/>
        </p:nvSpPr>
        <p:spPr>
          <a:xfrm rot="1765469">
            <a:off x="5225380" y="4317017"/>
            <a:ext cx="867597" cy="301857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73F68903-E38C-4AAB-BBD8-9D8C924FC66A}"/>
              </a:ext>
            </a:extLst>
          </p:cNvPr>
          <p:cNvSpPr/>
          <p:nvPr/>
        </p:nvSpPr>
        <p:spPr>
          <a:xfrm rot="948124">
            <a:off x="5195823" y="4221090"/>
            <a:ext cx="2269681" cy="301857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135426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96FB9E6-D57D-4CA6-AA13-01BB08B7DFDD}"/>
              </a:ext>
            </a:extLst>
          </p:cNvPr>
          <p:cNvSpPr txBox="1"/>
          <p:nvPr/>
        </p:nvSpPr>
        <p:spPr>
          <a:xfrm>
            <a:off x="446049" y="2782669"/>
            <a:ext cx="207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assume that dataset to be used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E75C17-E57B-4AD8-A50B-6EF60763FEB1}"/>
              </a:ext>
            </a:extLst>
          </p:cNvPr>
          <p:cNvCxnSpPr/>
          <p:nvPr/>
        </p:nvCxnSpPr>
        <p:spPr>
          <a:xfrm flipV="1">
            <a:off x="804125" y="4136567"/>
            <a:ext cx="0" cy="19514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452BFC-42A0-45F6-A583-E1BF6C34D611}"/>
              </a:ext>
            </a:extLst>
          </p:cNvPr>
          <p:cNvCxnSpPr>
            <a:cxnSpLocks/>
          </p:cNvCxnSpPr>
          <p:nvPr/>
        </p:nvCxnSpPr>
        <p:spPr>
          <a:xfrm>
            <a:off x="804125" y="6088031"/>
            <a:ext cx="234547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23A441B-9117-4172-A9BC-213D02735BDF}"/>
              </a:ext>
            </a:extLst>
          </p:cNvPr>
          <p:cNvSpPr txBox="1"/>
          <p:nvPr/>
        </p:nvSpPr>
        <p:spPr>
          <a:xfrm>
            <a:off x="653284" y="60880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158E30-76D0-46F5-94AA-936A1FD01374}"/>
              </a:ext>
            </a:extLst>
          </p:cNvPr>
          <p:cNvSpPr txBox="1"/>
          <p:nvPr/>
        </p:nvSpPr>
        <p:spPr>
          <a:xfrm>
            <a:off x="1675176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ACF9CD-61B8-4FF1-B401-1519489AF176}"/>
              </a:ext>
            </a:extLst>
          </p:cNvPr>
          <p:cNvSpPr txBox="1"/>
          <p:nvPr/>
        </p:nvSpPr>
        <p:spPr>
          <a:xfrm>
            <a:off x="2699298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588DDE-8DF1-4940-BAFB-F46D756CF421}"/>
              </a:ext>
            </a:extLst>
          </p:cNvPr>
          <p:cNvSpPr txBox="1"/>
          <p:nvPr/>
        </p:nvSpPr>
        <p:spPr>
          <a:xfrm>
            <a:off x="477503" y="4887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7D0BC9-73AB-4ACE-8CFD-F1D47452C114}"/>
              </a:ext>
            </a:extLst>
          </p:cNvPr>
          <p:cNvSpPr txBox="1"/>
          <p:nvPr/>
        </p:nvSpPr>
        <p:spPr>
          <a:xfrm>
            <a:off x="477503" y="44837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F10700-3D31-4F9F-B772-97AD5C30812B}"/>
              </a:ext>
            </a:extLst>
          </p:cNvPr>
          <p:cNvSpPr txBox="1"/>
          <p:nvPr/>
        </p:nvSpPr>
        <p:spPr>
          <a:xfrm>
            <a:off x="360485" y="41143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3C6421-4ACF-4B93-ADE7-6F980A776AB3}"/>
              </a:ext>
            </a:extLst>
          </p:cNvPr>
          <p:cNvSpPr txBox="1"/>
          <p:nvPr/>
        </p:nvSpPr>
        <p:spPr>
          <a:xfrm>
            <a:off x="406971" y="528246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072E13-065A-4F19-803C-19B7D6B49AE4}"/>
              </a:ext>
            </a:extLst>
          </p:cNvPr>
          <p:cNvSpPr txBox="1"/>
          <p:nvPr/>
        </p:nvSpPr>
        <p:spPr>
          <a:xfrm>
            <a:off x="325219" y="564621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-10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B22640F-F74D-4AD0-9270-CC7CAC5A689A}"/>
              </a:ext>
            </a:extLst>
          </p:cNvPr>
          <p:cNvSpPr/>
          <p:nvPr/>
        </p:nvSpPr>
        <p:spPr>
          <a:xfrm>
            <a:off x="1104326" y="5736365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525DB76-D683-42A2-83BB-429BCD3BBCEA}"/>
              </a:ext>
            </a:extLst>
          </p:cNvPr>
          <p:cNvSpPr/>
          <p:nvPr/>
        </p:nvSpPr>
        <p:spPr>
          <a:xfrm>
            <a:off x="1657194" y="439364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F042B49-F0CF-4289-96EC-23E56DA843AF}"/>
              </a:ext>
            </a:extLst>
          </p:cNvPr>
          <p:cNvSpPr/>
          <p:nvPr/>
        </p:nvSpPr>
        <p:spPr>
          <a:xfrm>
            <a:off x="1822603" y="4176474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0AFB22C-4602-4A61-936E-1A66F4E768FA}"/>
              </a:ext>
            </a:extLst>
          </p:cNvPr>
          <p:cNvSpPr/>
          <p:nvPr/>
        </p:nvSpPr>
        <p:spPr>
          <a:xfrm>
            <a:off x="2321228" y="534055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9806D73-26E2-488A-A30F-BEF6AFE4C1CE}"/>
              </a:ext>
            </a:extLst>
          </p:cNvPr>
          <p:cNvSpPr/>
          <p:nvPr/>
        </p:nvSpPr>
        <p:spPr>
          <a:xfrm>
            <a:off x="1599931" y="3504045"/>
            <a:ext cx="323386" cy="30153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DB1F79-B7BE-4C77-9486-8C7160E36DDC}"/>
              </a:ext>
            </a:extLst>
          </p:cNvPr>
          <p:cNvSpPr txBox="1"/>
          <p:nvPr/>
        </p:nvSpPr>
        <p:spPr>
          <a:xfrm>
            <a:off x="2093880" y="3470147"/>
            <a:ext cx="159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plot it out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5A12DE-4FE0-4FB0-8D9E-0A61B27B9CA6}"/>
              </a:ext>
            </a:extLst>
          </p:cNvPr>
          <p:cNvSpPr txBox="1"/>
          <p:nvPr/>
        </p:nvSpPr>
        <p:spPr>
          <a:xfrm>
            <a:off x="1297989" y="6375968"/>
            <a:ext cx="135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dosage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0808E6-8C3F-4419-B34F-027DA7B175C5}"/>
              </a:ext>
            </a:extLst>
          </p:cNvPr>
          <p:cNvSpPr txBox="1"/>
          <p:nvPr/>
        </p:nvSpPr>
        <p:spPr>
          <a:xfrm rot="16200000">
            <a:off x="-747581" y="5043735"/>
            <a:ext cx="1914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effectiveness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477E6D-D556-4E16-970B-86380744A78A}"/>
              </a:ext>
            </a:extLst>
          </p:cNvPr>
          <p:cNvCxnSpPr>
            <a:cxnSpLocks/>
          </p:cNvCxnSpPr>
          <p:nvPr/>
        </p:nvCxnSpPr>
        <p:spPr>
          <a:xfrm>
            <a:off x="779189" y="5072145"/>
            <a:ext cx="2338813" cy="896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89CCDB0-85B2-466E-9AE2-F5356E69B250}"/>
              </a:ext>
            </a:extLst>
          </p:cNvPr>
          <p:cNvSpPr txBox="1"/>
          <p:nvPr/>
        </p:nvSpPr>
        <p:spPr>
          <a:xfrm>
            <a:off x="4912606" y="105008"/>
            <a:ext cx="326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make an initial prediction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187C4-805E-42C7-941A-ECE47723D6BC}"/>
              </a:ext>
            </a:extLst>
          </p:cNvPr>
          <p:cNvSpPr txBox="1"/>
          <p:nvPr/>
        </p:nvSpPr>
        <p:spPr>
          <a:xfrm>
            <a:off x="5561556" y="688932"/>
            <a:ext cx="80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Z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F221E9-25F8-49DF-B264-654EFE26B90D}"/>
              </a:ext>
            </a:extLst>
          </p:cNvPr>
          <p:cNvSpPr/>
          <p:nvPr/>
        </p:nvSpPr>
        <p:spPr>
          <a:xfrm>
            <a:off x="5695167" y="581821"/>
            <a:ext cx="801666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0.5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2E5143-FAAA-49F8-8C28-88B72D44A150}"/>
              </a:ext>
            </a:extLst>
          </p:cNvPr>
          <p:cNvSpPr txBox="1"/>
          <p:nvPr/>
        </p:nvSpPr>
        <p:spPr>
          <a:xfrm>
            <a:off x="7146270" y="504877"/>
            <a:ext cx="48761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Let’s assume that the “initial guess” of “predicted drug effectiveness” is 0.5 (so for whatever testing data, the prediction is always 0.5)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67F5A1FD-F620-4DB4-9265-7A8C3A9BFDDD}"/>
              </a:ext>
            </a:extLst>
          </p:cNvPr>
          <p:cNvSpPr/>
          <p:nvPr/>
        </p:nvSpPr>
        <p:spPr>
          <a:xfrm rot="10800000">
            <a:off x="6749747" y="635059"/>
            <a:ext cx="246491" cy="238539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408E55-3A76-4D03-ABE6-89429889E7C9}"/>
              </a:ext>
            </a:extLst>
          </p:cNvPr>
          <p:cNvSpPr txBox="1"/>
          <p:nvPr/>
        </p:nvSpPr>
        <p:spPr>
          <a:xfrm>
            <a:off x="4912606" y="1231462"/>
            <a:ext cx="2772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Obtain the residuals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D67FA3-51F9-4208-B01B-355CFFFB8AFD}"/>
              </a:ext>
            </a:extLst>
          </p:cNvPr>
          <p:cNvSpPr txBox="1"/>
          <p:nvPr/>
        </p:nvSpPr>
        <p:spPr>
          <a:xfrm>
            <a:off x="4912605" y="1620638"/>
            <a:ext cx="2894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Grow a XGBoost tree</a:t>
            </a:r>
          </a:p>
        </p:txBody>
      </p:sp>
      <p:graphicFrame>
        <p:nvGraphicFramePr>
          <p:cNvPr id="39" name="Table 9">
            <a:extLst>
              <a:ext uri="{FF2B5EF4-FFF2-40B4-BE49-F238E27FC236}">
                <a16:creationId xmlns:a16="http://schemas.microsoft.com/office/drawing/2014/main" id="{F7B6F8FC-5F9D-4341-88FA-46A06196AF05}"/>
              </a:ext>
            </a:extLst>
          </p:cNvPr>
          <p:cNvGraphicFramePr>
            <a:graphicFrameLocks noGrp="1"/>
          </p:cNvGraphicFramePr>
          <p:nvPr/>
        </p:nvGraphicFramePr>
        <p:xfrm>
          <a:off x="406971" y="302786"/>
          <a:ext cx="3580673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439">
                  <a:extLst>
                    <a:ext uri="{9D8B030D-6E8A-4147-A177-3AD203B41FA5}">
                      <a16:colId xmlns:a16="http://schemas.microsoft.com/office/drawing/2014/main" val="3944312363"/>
                    </a:ext>
                  </a:extLst>
                </a:gridCol>
                <a:gridCol w="1380617">
                  <a:extLst>
                    <a:ext uri="{9D8B030D-6E8A-4147-A177-3AD203B41FA5}">
                      <a16:colId xmlns:a16="http://schemas.microsoft.com/office/drawing/2014/main" val="530565996"/>
                    </a:ext>
                  </a:extLst>
                </a:gridCol>
                <a:gridCol w="1380617">
                  <a:extLst>
                    <a:ext uri="{9D8B030D-6E8A-4147-A177-3AD203B41FA5}">
                      <a16:colId xmlns:a16="http://schemas.microsoft.com/office/drawing/2014/main" val="2413499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Drug </a:t>
                      </a:r>
                    </a:p>
                    <a:p>
                      <a:r>
                        <a:rPr lang="en-NZ" dirty="0"/>
                        <a:t>dosage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Drug effectiveness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>
                          <a:solidFill>
                            <a:schemeClr val="tx1"/>
                          </a:solidFill>
                        </a:rPr>
                        <a:t>residuals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933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38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6.5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013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551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389073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50261D0B-7DD3-4F1A-9C3A-DE022E274C33}"/>
              </a:ext>
            </a:extLst>
          </p:cNvPr>
          <p:cNvSpPr txBox="1"/>
          <p:nvPr/>
        </p:nvSpPr>
        <p:spPr>
          <a:xfrm>
            <a:off x="5285144" y="2030809"/>
            <a:ext cx="6221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3.1: Start from a single leaf, and all of the residuals go to the leaf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CA91F4-5B32-4891-B26D-A76E911F2DA4}"/>
              </a:ext>
            </a:extLst>
          </p:cNvPr>
          <p:cNvSpPr/>
          <p:nvPr/>
        </p:nvSpPr>
        <p:spPr>
          <a:xfrm>
            <a:off x="6106308" y="2425062"/>
            <a:ext cx="1932792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-10.5,6.5,7.5,-7.5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03785B0F-6203-4EFE-B58D-D99CF34A245D}"/>
              </a:ext>
            </a:extLst>
          </p:cNvPr>
          <p:cNvSpPr/>
          <p:nvPr/>
        </p:nvSpPr>
        <p:spPr>
          <a:xfrm>
            <a:off x="4095750" y="635058"/>
            <a:ext cx="295275" cy="1898592"/>
          </a:xfrm>
          <a:prstGeom prst="righ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D6B4167-5349-48AA-98A2-0FD4449A4B64}"/>
              </a:ext>
            </a:extLst>
          </p:cNvPr>
          <p:cNvSpPr/>
          <p:nvPr/>
        </p:nvSpPr>
        <p:spPr>
          <a:xfrm>
            <a:off x="4514850" y="1619250"/>
            <a:ext cx="1400175" cy="1076530"/>
          </a:xfrm>
          <a:custGeom>
            <a:avLst/>
            <a:gdLst>
              <a:gd name="connsiteX0" fmla="*/ 0 w 1400175"/>
              <a:gd name="connsiteY0" fmla="*/ 0 h 1076530"/>
              <a:gd name="connsiteX1" fmla="*/ 381000 w 1400175"/>
              <a:gd name="connsiteY1" fmla="*/ 200025 h 1076530"/>
              <a:gd name="connsiteX2" fmla="*/ 419100 w 1400175"/>
              <a:gd name="connsiteY2" fmla="*/ 800100 h 1076530"/>
              <a:gd name="connsiteX3" fmla="*/ 781050 w 1400175"/>
              <a:gd name="connsiteY3" fmla="*/ 1057275 h 1076530"/>
              <a:gd name="connsiteX4" fmla="*/ 1400175 w 1400175"/>
              <a:gd name="connsiteY4" fmla="*/ 1038225 h 1076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0175" h="1076530">
                <a:moveTo>
                  <a:pt x="0" y="0"/>
                </a:moveTo>
                <a:cubicBezTo>
                  <a:pt x="155575" y="33337"/>
                  <a:pt x="311150" y="66675"/>
                  <a:pt x="381000" y="200025"/>
                </a:cubicBezTo>
                <a:cubicBezTo>
                  <a:pt x="450850" y="333375"/>
                  <a:pt x="352425" y="657225"/>
                  <a:pt x="419100" y="800100"/>
                </a:cubicBezTo>
                <a:cubicBezTo>
                  <a:pt x="485775" y="942975"/>
                  <a:pt x="617537" y="1017587"/>
                  <a:pt x="781050" y="1057275"/>
                </a:cubicBezTo>
                <a:cubicBezTo>
                  <a:pt x="944563" y="1096963"/>
                  <a:pt x="1172369" y="1067594"/>
                  <a:pt x="1400175" y="1038225"/>
                </a:cubicBez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BD82FEB-C370-4652-A686-890744074591}"/>
                  </a:ext>
                </a:extLst>
              </p:cNvPr>
              <p:cNvSpPr txBox="1"/>
              <p:nvPr/>
            </p:nvSpPr>
            <p:spPr>
              <a:xfrm>
                <a:off x="8269157" y="2425017"/>
                <a:ext cx="135037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1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𝑆𝑖𝑚𝑖𝑙𝑎𝑟𝑖𝑡𝑦</m:t>
                      </m:r>
                      <m:r>
                        <a:rPr lang="en-NZ" sz="1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NZ" sz="1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𝑠𝑐𝑜𝑟𝑒</m:t>
                      </m:r>
                    </m:oMath>
                  </m:oMathPara>
                </a14:m>
                <a:endParaRPr lang="en-NZ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BD82FEB-C370-4652-A686-890744074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9157" y="2425017"/>
                <a:ext cx="1350370" cy="215444"/>
              </a:xfrm>
              <a:prstGeom prst="rect">
                <a:avLst/>
              </a:prstGeom>
              <a:blipFill>
                <a:blip r:embed="rId2"/>
                <a:stretch>
                  <a:fillRect l="-4054" r="-450" b="-31429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E3660DA8-8046-4705-8E08-2C715C299A15}"/>
              </a:ext>
            </a:extLst>
          </p:cNvPr>
          <p:cNvSpPr/>
          <p:nvPr/>
        </p:nvSpPr>
        <p:spPr>
          <a:xfrm>
            <a:off x="7922546" y="2365833"/>
            <a:ext cx="257173" cy="2997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6CBD28-4F51-43E7-80DC-CA8AF52E7A79}"/>
              </a:ext>
            </a:extLst>
          </p:cNvPr>
          <p:cNvSpPr txBox="1"/>
          <p:nvPr/>
        </p:nvSpPr>
        <p:spPr>
          <a:xfrm>
            <a:off x="5285144" y="2796378"/>
            <a:ext cx="6649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3.2: Whether or not we can do a better job clustering similar Residuals if we split them further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815F8C3-9CD5-4166-81C7-57C9BE032064}"/>
              </a:ext>
            </a:extLst>
          </p:cNvPr>
          <p:cNvSpPr txBox="1"/>
          <p:nvPr/>
        </p:nvSpPr>
        <p:spPr>
          <a:xfrm>
            <a:off x="2170889" y="4423817"/>
            <a:ext cx="1404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First two points to be checked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B670382-B149-4A24-9381-8183F4BABA27}"/>
              </a:ext>
            </a:extLst>
          </p:cNvPr>
          <p:cNvCxnSpPr>
            <a:stCxn id="21" idx="5"/>
            <a:endCxn id="46" idx="1"/>
          </p:cNvCxnSpPr>
          <p:nvPr/>
        </p:nvCxnSpPr>
        <p:spPr>
          <a:xfrm>
            <a:off x="1818545" y="4554998"/>
            <a:ext cx="352344" cy="3304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930F7E7-0665-4BF7-96C0-2E26D80A468E}"/>
              </a:ext>
            </a:extLst>
          </p:cNvPr>
          <p:cNvCxnSpPr>
            <a:stCxn id="20" idx="6"/>
            <a:endCxn id="46" idx="1"/>
          </p:cNvCxnSpPr>
          <p:nvPr/>
        </p:nvCxnSpPr>
        <p:spPr>
          <a:xfrm flipV="1">
            <a:off x="1293361" y="4885482"/>
            <a:ext cx="877528" cy="9454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E35072B-ACAD-459C-9DB8-748507723621}"/>
              </a:ext>
            </a:extLst>
          </p:cNvPr>
          <p:cNvCxnSpPr/>
          <p:nvPr/>
        </p:nvCxnSpPr>
        <p:spPr>
          <a:xfrm>
            <a:off x="1480326" y="4086325"/>
            <a:ext cx="0" cy="2289643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149799A-C808-42C6-BCE1-C735172E37ED}"/>
              </a:ext>
            </a:extLst>
          </p:cNvPr>
          <p:cNvSpPr txBox="1"/>
          <p:nvPr/>
        </p:nvSpPr>
        <p:spPr>
          <a:xfrm>
            <a:off x="902656" y="3775266"/>
            <a:ext cx="1394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highlight>
                  <a:srgbClr val="FFFF00"/>
                </a:highlight>
              </a:rPr>
              <a:t>Average = 15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047394D-F7D9-485F-B324-81C430AE8C24}"/>
              </a:ext>
            </a:extLst>
          </p:cNvPr>
          <p:cNvSpPr/>
          <p:nvPr/>
        </p:nvSpPr>
        <p:spPr>
          <a:xfrm>
            <a:off x="6393819" y="3879384"/>
            <a:ext cx="1504901" cy="3693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Dosage &lt; 15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B069995-992E-422A-A49B-13812DFCF7EF}"/>
              </a:ext>
            </a:extLst>
          </p:cNvPr>
          <p:cNvSpPr/>
          <p:nvPr/>
        </p:nvSpPr>
        <p:spPr>
          <a:xfrm>
            <a:off x="5898820" y="4498853"/>
            <a:ext cx="850927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-10.5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627A847-93DC-4AD2-9B9A-DE635AFA773B}"/>
              </a:ext>
            </a:extLst>
          </p:cNvPr>
          <p:cNvSpPr/>
          <p:nvPr/>
        </p:nvSpPr>
        <p:spPr>
          <a:xfrm>
            <a:off x="7418230" y="4475811"/>
            <a:ext cx="1504901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6.5, 7.5, -7.5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9A6D2D0-4C05-4174-AB11-629FE92FDB55}"/>
              </a:ext>
            </a:extLst>
          </p:cNvPr>
          <p:cNvCxnSpPr>
            <a:endCxn id="55" idx="0"/>
          </p:cNvCxnSpPr>
          <p:nvPr/>
        </p:nvCxnSpPr>
        <p:spPr>
          <a:xfrm flipH="1">
            <a:off x="6324284" y="4243669"/>
            <a:ext cx="821986" cy="25518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B2DE67D-2543-4CDD-B58C-773748254AF0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7146270" y="4243669"/>
            <a:ext cx="1024411" cy="23214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60B2474-7C83-4D6A-9BA7-58B2C9931F81}"/>
              </a:ext>
            </a:extLst>
          </p:cNvPr>
          <p:cNvSpPr txBox="1"/>
          <p:nvPr/>
        </p:nvSpPr>
        <p:spPr>
          <a:xfrm>
            <a:off x="8006244" y="3829480"/>
            <a:ext cx="1864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i="1" dirty="0">
                <a:solidFill>
                  <a:schemeClr val="bg1"/>
                </a:solidFill>
              </a:rPr>
              <a:t>So we build a tree based on the dosage &lt; 15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B11E132-693E-4BBC-AB31-E9A328043D27}"/>
              </a:ext>
            </a:extLst>
          </p:cNvPr>
          <p:cNvSpPr txBox="1"/>
          <p:nvPr/>
        </p:nvSpPr>
        <p:spPr>
          <a:xfrm>
            <a:off x="5274785" y="3429000"/>
            <a:ext cx="6917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To answer this, we first look at the first two points, there average is 15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23D60B7-BE35-40B0-83F5-4A1D93716D56}"/>
              </a:ext>
            </a:extLst>
          </p:cNvPr>
          <p:cNvSpPr txBox="1"/>
          <p:nvPr/>
        </p:nvSpPr>
        <p:spPr>
          <a:xfrm>
            <a:off x="5284685" y="4913128"/>
            <a:ext cx="5864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Similarly, we can calculate the “similarity score” for the </a:t>
            </a:r>
            <a:r>
              <a:rPr lang="en-NZ" dirty="0" err="1">
                <a:solidFill>
                  <a:schemeClr val="bg1"/>
                </a:solidFill>
              </a:rPr>
              <a:t>leafs</a:t>
            </a:r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0EFF75A-BA93-4FB1-AC52-B8549F5450BE}"/>
              </a:ext>
            </a:extLst>
          </p:cNvPr>
          <p:cNvSpPr/>
          <p:nvPr/>
        </p:nvSpPr>
        <p:spPr>
          <a:xfrm>
            <a:off x="6533702" y="4359740"/>
            <a:ext cx="823320" cy="2997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110.25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4AAC228-F86E-4CB2-A3B4-37AB2A6E6E71}"/>
              </a:ext>
            </a:extLst>
          </p:cNvPr>
          <p:cNvSpPr/>
          <p:nvPr/>
        </p:nvSpPr>
        <p:spPr>
          <a:xfrm>
            <a:off x="8751998" y="4322293"/>
            <a:ext cx="823320" cy="2997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14.08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8114708-7A92-4590-96A5-4717705949A3}"/>
              </a:ext>
            </a:extLst>
          </p:cNvPr>
          <p:cNvSpPr/>
          <p:nvPr/>
        </p:nvSpPr>
        <p:spPr>
          <a:xfrm rot="12413777">
            <a:off x="7343952" y="4720170"/>
            <a:ext cx="1050547" cy="19342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E217F443-151D-4E98-92E3-E6333ECD546E}"/>
              </a:ext>
            </a:extLst>
          </p:cNvPr>
          <p:cNvSpPr/>
          <p:nvPr/>
        </p:nvSpPr>
        <p:spPr>
          <a:xfrm rot="17453235">
            <a:off x="8870880" y="4740219"/>
            <a:ext cx="390965" cy="22010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7EDBAAF-B55D-4983-8FBC-EF163F110B61}"/>
              </a:ext>
            </a:extLst>
          </p:cNvPr>
          <p:cNvSpPr txBox="1"/>
          <p:nvPr/>
        </p:nvSpPr>
        <p:spPr>
          <a:xfrm>
            <a:off x="5285144" y="5282460"/>
            <a:ext cx="4388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Calculate the “Gain” from this particular split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0F027DF-7BA9-4A6D-8343-5CAAF219512F}"/>
                  </a:ext>
                </a:extLst>
              </p:cNvPr>
              <p:cNvSpPr txBox="1"/>
              <p:nvPr/>
            </p:nvSpPr>
            <p:spPr>
              <a:xfrm>
                <a:off x="5734369" y="5705631"/>
                <a:ext cx="6226961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𝐿𝑒𝑎𝑓</m:t>
                          </m:r>
                        </m:e>
                        <m:sub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𝑙𝑒𝑓𝑡</m:t>
                          </m:r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𝑠𝑖𝑚𝑖𝑙𝑎𝑟𝑖𝑡𝑦</m:t>
                          </m:r>
                        </m:sub>
                      </m:sSub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NZ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𝐿𝑒𝑎𝑓</m:t>
                          </m:r>
                        </m:e>
                        <m:sub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𝑟𝑖𝑔h𝑡</m:t>
                          </m:r>
                          <m:r>
                            <a:rPr lang="en-NZ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NZ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𝑠𝑖𝑚𝑖𝑙𝑎𝑟𝑖𝑡𝑦</m:t>
                          </m:r>
                        </m:sub>
                      </m:sSub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NZ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𝑅𝑜𝑜𝑡</m:t>
                          </m:r>
                        </m:e>
                        <m:sub>
                          <m:r>
                            <a:rPr lang="en-NZ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𝑠𝑖𝑚𝑖𝑙𝑎𝑟𝑖𝑡𝑦</m:t>
                          </m:r>
                        </m:sub>
                      </m:sSub>
                    </m:oMath>
                  </m:oMathPara>
                </a14:m>
                <a:endParaRPr lang="en-NZ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0F027DF-7BA9-4A6D-8343-5CAAF2195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369" y="5705631"/>
                <a:ext cx="6226961" cy="299569"/>
              </a:xfrm>
              <a:prstGeom prst="rect">
                <a:avLst/>
              </a:prstGeom>
              <a:blipFill>
                <a:blip r:embed="rId3"/>
                <a:stretch>
                  <a:fillRect l="-490" r="-294" b="-28571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67">
            <a:extLst>
              <a:ext uri="{FF2B5EF4-FFF2-40B4-BE49-F238E27FC236}">
                <a16:creationId xmlns:a16="http://schemas.microsoft.com/office/drawing/2014/main" id="{77CEBB49-6B22-45AC-9D4A-1AB1933AA8F7}"/>
              </a:ext>
            </a:extLst>
          </p:cNvPr>
          <p:cNvSpPr/>
          <p:nvPr/>
        </p:nvSpPr>
        <p:spPr>
          <a:xfrm>
            <a:off x="6896026" y="6015549"/>
            <a:ext cx="823320" cy="2997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110.25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AB98F3F-D6EA-4B06-B065-DAAC241C52E5}"/>
              </a:ext>
            </a:extLst>
          </p:cNvPr>
          <p:cNvSpPr/>
          <p:nvPr/>
        </p:nvSpPr>
        <p:spPr>
          <a:xfrm>
            <a:off x="8938508" y="6059039"/>
            <a:ext cx="823320" cy="2997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14.08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D3ED922-2F5C-4CF9-B45C-38AB08FA3A76}"/>
              </a:ext>
            </a:extLst>
          </p:cNvPr>
          <p:cNvSpPr/>
          <p:nvPr/>
        </p:nvSpPr>
        <p:spPr>
          <a:xfrm>
            <a:off x="11020204" y="6015549"/>
            <a:ext cx="257173" cy="2997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407580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96FB9E6-D57D-4CA6-AA13-01BB08B7DFDD}"/>
              </a:ext>
            </a:extLst>
          </p:cNvPr>
          <p:cNvSpPr txBox="1"/>
          <p:nvPr/>
        </p:nvSpPr>
        <p:spPr>
          <a:xfrm>
            <a:off x="446049" y="2782669"/>
            <a:ext cx="207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assume that dataset to be used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E75C17-E57B-4AD8-A50B-6EF60763FEB1}"/>
              </a:ext>
            </a:extLst>
          </p:cNvPr>
          <p:cNvCxnSpPr/>
          <p:nvPr/>
        </p:nvCxnSpPr>
        <p:spPr>
          <a:xfrm flipV="1">
            <a:off x="804125" y="4136567"/>
            <a:ext cx="0" cy="19514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452BFC-42A0-45F6-A583-E1BF6C34D611}"/>
              </a:ext>
            </a:extLst>
          </p:cNvPr>
          <p:cNvCxnSpPr>
            <a:cxnSpLocks/>
          </p:cNvCxnSpPr>
          <p:nvPr/>
        </p:nvCxnSpPr>
        <p:spPr>
          <a:xfrm>
            <a:off x="804125" y="6088031"/>
            <a:ext cx="234547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23A441B-9117-4172-A9BC-213D02735BDF}"/>
              </a:ext>
            </a:extLst>
          </p:cNvPr>
          <p:cNvSpPr txBox="1"/>
          <p:nvPr/>
        </p:nvSpPr>
        <p:spPr>
          <a:xfrm>
            <a:off x="653284" y="60880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158E30-76D0-46F5-94AA-936A1FD01374}"/>
              </a:ext>
            </a:extLst>
          </p:cNvPr>
          <p:cNvSpPr txBox="1"/>
          <p:nvPr/>
        </p:nvSpPr>
        <p:spPr>
          <a:xfrm>
            <a:off x="1675176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ACF9CD-61B8-4FF1-B401-1519489AF176}"/>
              </a:ext>
            </a:extLst>
          </p:cNvPr>
          <p:cNvSpPr txBox="1"/>
          <p:nvPr/>
        </p:nvSpPr>
        <p:spPr>
          <a:xfrm>
            <a:off x="2699298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588DDE-8DF1-4940-BAFB-F46D756CF421}"/>
              </a:ext>
            </a:extLst>
          </p:cNvPr>
          <p:cNvSpPr txBox="1"/>
          <p:nvPr/>
        </p:nvSpPr>
        <p:spPr>
          <a:xfrm>
            <a:off x="477503" y="4887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7D0BC9-73AB-4ACE-8CFD-F1D47452C114}"/>
              </a:ext>
            </a:extLst>
          </p:cNvPr>
          <p:cNvSpPr txBox="1"/>
          <p:nvPr/>
        </p:nvSpPr>
        <p:spPr>
          <a:xfrm>
            <a:off x="477503" y="44837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F10700-3D31-4F9F-B772-97AD5C30812B}"/>
              </a:ext>
            </a:extLst>
          </p:cNvPr>
          <p:cNvSpPr txBox="1"/>
          <p:nvPr/>
        </p:nvSpPr>
        <p:spPr>
          <a:xfrm>
            <a:off x="360485" y="41143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3C6421-4ACF-4B93-ADE7-6F980A776AB3}"/>
              </a:ext>
            </a:extLst>
          </p:cNvPr>
          <p:cNvSpPr txBox="1"/>
          <p:nvPr/>
        </p:nvSpPr>
        <p:spPr>
          <a:xfrm>
            <a:off x="406971" y="528246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072E13-065A-4F19-803C-19B7D6B49AE4}"/>
              </a:ext>
            </a:extLst>
          </p:cNvPr>
          <p:cNvSpPr txBox="1"/>
          <p:nvPr/>
        </p:nvSpPr>
        <p:spPr>
          <a:xfrm>
            <a:off x="325219" y="564621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-10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B22640F-F74D-4AD0-9270-CC7CAC5A689A}"/>
              </a:ext>
            </a:extLst>
          </p:cNvPr>
          <p:cNvSpPr/>
          <p:nvPr/>
        </p:nvSpPr>
        <p:spPr>
          <a:xfrm>
            <a:off x="1104326" y="5736365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525DB76-D683-42A2-83BB-429BCD3BBCEA}"/>
              </a:ext>
            </a:extLst>
          </p:cNvPr>
          <p:cNvSpPr/>
          <p:nvPr/>
        </p:nvSpPr>
        <p:spPr>
          <a:xfrm>
            <a:off x="1657194" y="439364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F042B49-F0CF-4289-96EC-23E56DA843AF}"/>
              </a:ext>
            </a:extLst>
          </p:cNvPr>
          <p:cNvSpPr/>
          <p:nvPr/>
        </p:nvSpPr>
        <p:spPr>
          <a:xfrm>
            <a:off x="1822603" y="4176474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0AFB22C-4602-4A61-936E-1A66F4E768FA}"/>
              </a:ext>
            </a:extLst>
          </p:cNvPr>
          <p:cNvSpPr/>
          <p:nvPr/>
        </p:nvSpPr>
        <p:spPr>
          <a:xfrm>
            <a:off x="2321228" y="534055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9806D73-26E2-488A-A30F-BEF6AFE4C1CE}"/>
              </a:ext>
            </a:extLst>
          </p:cNvPr>
          <p:cNvSpPr/>
          <p:nvPr/>
        </p:nvSpPr>
        <p:spPr>
          <a:xfrm>
            <a:off x="1599931" y="3504045"/>
            <a:ext cx="323386" cy="30153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DB1F79-B7BE-4C77-9486-8C7160E36DDC}"/>
              </a:ext>
            </a:extLst>
          </p:cNvPr>
          <p:cNvSpPr txBox="1"/>
          <p:nvPr/>
        </p:nvSpPr>
        <p:spPr>
          <a:xfrm>
            <a:off x="2093880" y="3470147"/>
            <a:ext cx="159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plot it out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5A12DE-4FE0-4FB0-8D9E-0A61B27B9CA6}"/>
              </a:ext>
            </a:extLst>
          </p:cNvPr>
          <p:cNvSpPr txBox="1"/>
          <p:nvPr/>
        </p:nvSpPr>
        <p:spPr>
          <a:xfrm>
            <a:off x="1297989" y="6375968"/>
            <a:ext cx="135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dosage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0808E6-8C3F-4419-B34F-027DA7B175C5}"/>
              </a:ext>
            </a:extLst>
          </p:cNvPr>
          <p:cNvSpPr txBox="1"/>
          <p:nvPr/>
        </p:nvSpPr>
        <p:spPr>
          <a:xfrm rot="16200000">
            <a:off x="-747581" y="5043735"/>
            <a:ext cx="1914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effectiveness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477E6D-D556-4E16-970B-86380744A78A}"/>
              </a:ext>
            </a:extLst>
          </p:cNvPr>
          <p:cNvCxnSpPr>
            <a:cxnSpLocks/>
          </p:cNvCxnSpPr>
          <p:nvPr/>
        </p:nvCxnSpPr>
        <p:spPr>
          <a:xfrm>
            <a:off x="779189" y="5072145"/>
            <a:ext cx="2338813" cy="896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89CCDB0-85B2-466E-9AE2-F5356E69B250}"/>
              </a:ext>
            </a:extLst>
          </p:cNvPr>
          <p:cNvSpPr txBox="1"/>
          <p:nvPr/>
        </p:nvSpPr>
        <p:spPr>
          <a:xfrm>
            <a:off x="4912606" y="105008"/>
            <a:ext cx="326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make an initial prediction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187C4-805E-42C7-941A-ECE47723D6BC}"/>
              </a:ext>
            </a:extLst>
          </p:cNvPr>
          <p:cNvSpPr txBox="1"/>
          <p:nvPr/>
        </p:nvSpPr>
        <p:spPr>
          <a:xfrm>
            <a:off x="5561556" y="688932"/>
            <a:ext cx="80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Z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F221E9-25F8-49DF-B264-654EFE26B90D}"/>
              </a:ext>
            </a:extLst>
          </p:cNvPr>
          <p:cNvSpPr/>
          <p:nvPr/>
        </p:nvSpPr>
        <p:spPr>
          <a:xfrm>
            <a:off x="5695167" y="581821"/>
            <a:ext cx="801666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0.5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2E5143-FAAA-49F8-8C28-88B72D44A150}"/>
              </a:ext>
            </a:extLst>
          </p:cNvPr>
          <p:cNvSpPr txBox="1"/>
          <p:nvPr/>
        </p:nvSpPr>
        <p:spPr>
          <a:xfrm>
            <a:off x="7146270" y="504877"/>
            <a:ext cx="48761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Let’s assume that the “initial guess” of “predicted drug effectiveness” is 0.5 (so for whatever testing data, the prediction is always 0.5)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67F5A1FD-F620-4DB4-9265-7A8C3A9BFDDD}"/>
              </a:ext>
            </a:extLst>
          </p:cNvPr>
          <p:cNvSpPr/>
          <p:nvPr/>
        </p:nvSpPr>
        <p:spPr>
          <a:xfrm rot="10800000">
            <a:off x="6749747" y="635059"/>
            <a:ext cx="246491" cy="238539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408E55-3A76-4D03-ABE6-89429889E7C9}"/>
              </a:ext>
            </a:extLst>
          </p:cNvPr>
          <p:cNvSpPr txBox="1"/>
          <p:nvPr/>
        </p:nvSpPr>
        <p:spPr>
          <a:xfrm>
            <a:off x="4912606" y="1231462"/>
            <a:ext cx="2772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Obtain the residuals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D67FA3-51F9-4208-B01B-355CFFFB8AFD}"/>
              </a:ext>
            </a:extLst>
          </p:cNvPr>
          <p:cNvSpPr txBox="1"/>
          <p:nvPr/>
        </p:nvSpPr>
        <p:spPr>
          <a:xfrm>
            <a:off x="4912605" y="1620638"/>
            <a:ext cx="2894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Grow a XGBoost tree</a:t>
            </a:r>
          </a:p>
        </p:txBody>
      </p:sp>
      <p:graphicFrame>
        <p:nvGraphicFramePr>
          <p:cNvPr id="39" name="Table 9">
            <a:extLst>
              <a:ext uri="{FF2B5EF4-FFF2-40B4-BE49-F238E27FC236}">
                <a16:creationId xmlns:a16="http://schemas.microsoft.com/office/drawing/2014/main" id="{F7B6F8FC-5F9D-4341-88FA-46A06196AF05}"/>
              </a:ext>
            </a:extLst>
          </p:cNvPr>
          <p:cNvGraphicFramePr>
            <a:graphicFrameLocks noGrp="1"/>
          </p:cNvGraphicFramePr>
          <p:nvPr/>
        </p:nvGraphicFramePr>
        <p:xfrm>
          <a:off x="406971" y="302786"/>
          <a:ext cx="3580673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439">
                  <a:extLst>
                    <a:ext uri="{9D8B030D-6E8A-4147-A177-3AD203B41FA5}">
                      <a16:colId xmlns:a16="http://schemas.microsoft.com/office/drawing/2014/main" val="3944312363"/>
                    </a:ext>
                  </a:extLst>
                </a:gridCol>
                <a:gridCol w="1380617">
                  <a:extLst>
                    <a:ext uri="{9D8B030D-6E8A-4147-A177-3AD203B41FA5}">
                      <a16:colId xmlns:a16="http://schemas.microsoft.com/office/drawing/2014/main" val="530565996"/>
                    </a:ext>
                  </a:extLst>
                </a:gridCol>
                <a:gridCol w="1380617">
                  <a:extLst>
                    <a:ext uri="{9D8B030D-6E8A-4147-A177-3AD203B41FA5}">
                      <a16:colId xmlns:a16="http://schemas.microsoft.com/office/drawing/2014/main" val="2413499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Drug </a:t>
                      </a:r>
                    </a:p>
                    <a:p>
                      <a:r>
                        <a:rPr lang="en-NZ" dirty="0"/>
                        <a:t>dosage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Drug effectiveness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>
                          <a:solidFill>
                            <a:schemeClr val="tx1"/>
                          </a:solidFill>
                        </a:rPr>
                        <a:t>residuals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933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38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6.5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013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551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389073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50261D0B-7DD3-4F1A-9C3A-DE022E274C33}"/>
              </a:ext>
            </a:extLst>
          </p:cNvPr>
          <p:cNvSpPr txBox="1"/>
          <p:nvPr/>
        </p:nvSpPr>
        <p:spPr>
          <a:xfrm>
            <a:off x="5285144" y="2030809"/>
            <a:ext cx="6221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3.1: Start from a single leaf, and all of the residuals go to the leaf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CA91F4-5B32-4891-B26D-A76E911F2DA4}"/>
              </a:ext>
            </a:extLst>
          </p:cNvPr>
          <p:cNvSpPr/>
          <p:nvPr/>
        </p:nvSpPr>
        <p:spPr>
          <a:xfrm>
            <a:off x="6106308" y="2425062"/>
            <a:ext cx="1932792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-10.5,6.5,7.5,-7.5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03785B0F-6203-4EFE-B58D-D99CF34A245D}"/>
              </a:ext>
            </a:extLst>
          </p:cNvPr>
          <p:cNvSpPr/>
          <p:nvPr/>
        </p:nvSpPr>
        <p:spPr>
          <a:xfrm>
            <a:off x="4095750" y="635058"/>
            <a:ext cx="295275" cy="1898592"/>
          </a:xfrm>
          <a:prstGeom prst="righ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D6B4167-5349-48AA-98A2-0FD4449A4B64}"/>
              </a:ext>
            </a:extLst>
          </p:cNvPr>
          <p:cNvSpPr/>
          <p:nvPr/>
        </p:nvSpPr>
        <p:spPr>
          <a:xfrm>
            <a:off x="4514850" y="1619250"/>
            <a:ext cx="1400175" cy="1076530"/>
          </a:xfrm>
          <a:custGeom>
            <a:avLst/>
            <a:gdLst>
              <a:gd name="connsiteX0" fmla="*/ 0 w 1400175"/>
              <a:gd name="connsiteY0" fmla="*/ 0 h 1076530"/>
              <a:gd name="connsiteX1" fmla="*/ 381000 w 1400175"/>
              <a:gd name="connsiteY1" fmla="*/ 200025 h 1076530"/>
              <a:gd name="connsiteX2" fmla="*/ 419100 w 1400175"/>
              <a:gd name="connsiteY2" fmla="*/ 800100 h 1076530"/>
              <a:gd name="connsiteX3" fmla="*/ 781050 w 1400175"/>
              <a:gd name="connsiteY3" fmla="*/ 1057275 h 1076530"/>
              <a:gd name="connsiteX4" fmla="*/ 1400175 w 1400175"/>
              <a:gd name="connsiteY4" fmla="*/ 1038225 h 1076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0175" h="1076530">
                <a:moveTo>
                  <a:pt x="0" y="0"/>
                </a:moveTo>
                <a:cubicBezTo>
                  <a:pt x="155575" y="33337"/>
                  <a:pt x="311150" y="66675"/>
                  <a:pt x="381000" y="200025"/>
                </a:cubicBezTo>
                <a:cubicBezTo>
                  <a:pt x="450850" y="333375"/>
                  <a:pt x="352425" y="657225"/>
                  <a:pt x="419100" y="800100"/>
                </a:cubicBezTo>
                <a:cubicBezTo>
                  <a:pt x="485775" y="942975"/>
                  <a:pt x="617537" y="1017587"/>
                  <a:pt x="781050" y="1057275"/>
                </a:cubicBezTo>
                <a:cubicBezTo>
                  <a:pt x="944563" y="1096963"/>
                  <a:pt x="1172369" y="1067594"/>
                  <a:pt x="1400175" y="1038225"/>
                </a:cubicBez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BD82FEB-C370-4652-A686-890744074591}"/>
                  </a:ext>
                </a:extLst>
              </p:cNvPr>
              <p:cNvSpPr txBox="1"/>
              <p:nvPr/>
            </p:nvSpPr>
            <p:spPr>
              <a:xfrm>
                <a:off x="8269157" y="2425017"/>
                <a:ext cx="135037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1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𝑆𝑖𝑚𝑖𝑙𝑎𝑟𝑖𝑡𝑦</m:t>
                      </m:r>
                      <m:r>
                        <a:rPr lang="en-NZ" sz="1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NZ" sz="1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𝑠𝑐𝑜𝑟𝑒</m:t>
                      </m:r>
                    </m:oMath>
                  </m:oMathPara>
                </a14:m>
                <a:endParaRPr lang="en-NZ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BD82FEB-C370-4652-A686-890744074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9157" y="2425017"/>
                <a:ext cx="1350370" cy="215444"/>
              </a:xfrm>
              <a:prstGeom prst="rect">
                <a:avLst/>
              </a:prstGeom>
              <a:blipFill>
                <a:blip r:embed="rId2"/>
                <a:stretch>
                  <a:fillRect l="-4054" r="-450" b="-31429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E3660DA8-8046-4705-8E08-2C715C299A15}"/>
              </a:ext>
            </a:extLst>
          </p:cNvPr>
          <p:cNvSpPr/>
          <p:nvPr/>
        </p:nvSpPr>
        <p:spPr>
          <a:xfrm>
            <a:off x="7922546" y="2365833"/>
            <a:ext cx="257173" cy="2997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6CBD28-4F51-43E7-80DC-CA8AF52E7A79}"/>
              </a:ext>
            </a:extLst>
          </p:cNvPr>
          <p:cNvSpPr txBox="1"/>
          <p:nvPr/>
        </p:nvSpPr>
        <p:spPr>
          <a:xfrm>
            <a:off x="5285144" y="2796378"/>
            <a:ext cx="6649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3.2: Whether or not we can do a better job clustering similar Residuals if we split them further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815F8C3-9CD5-4166-81C7-57C9BE032064}"/>
              </a:ext>
            </a:extLst>
          </p:cNvPr>
          <p:cNvSpPr txBox="1"/>
          <p:nvPr/>
        </p:nvSpPr>
        <p:spPr>
          <a:xfrm>
            <a:off x="2170889" y="4423817"/>
            <a:ext cx="1404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First two points to be checked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B670382-B149-4A24-9381-8183F4BABA27}"/>
              </a:ext>
            </a:extLst>
          </p:cNvPr>
          <p:cNvCxnSpPr>
            <a:stCxn id="21" idx="5"/>
            <a:endCxn id="46" idx="1"/>
          </p:cNvCxnSpPr>
          <p:nvPr/>
        </p:nvCxnSpPr>
        <p:spPr>
          <a:xfrm>
            <a:off x="1818545" y="4554998"/>
            <a:ext cx="352344" cy="3304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930F7E7-0665-4BF7-96C0-2E26D80A468E}"/>
              </a:ext>
            </a:extLst>
          </p:cNvPr>
          <p:cNvCxnSpPr>
            <a:stCxn id="20" idx="6"/>
            <a:endCxn id="46" idx="1"/>
          </p:cNvCxnSpPr>
          <p:nvPr/>
        </p:nvCxnSpPr>
        <p:spPr>
          <a:xfrm flipV="1">
            <a:off x="1293361" y="4885482"/>
            <a:ext cx="877528" cy="9454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E35072B-ACAD-459C-9DB8-748507723621}"/>
              </a:ext>
            </a:extLst>
          </p:cNvPr>
          <p:cNvCxnSpPr/>
          <p:nvPr/>
        </p:nvCxnSpPr>
        <p:spPr>
          <a:xfrm>
            <a:off x="1480326" y="4086325"/>
            <a:ext cx="0" cy="2289643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149799A-C808-42C6-BCE1-C735172E37ED}"/>
              </a:ext>
            </a:extLst>
          </p:cNvPr>
          <p:cNvSpPr txBox="1"/>
          <p:nvPr/>
        </p:nvSpPr>
        <p:spPr>
          <a:xfrm>
            <a:off x="902656" y="3775266"/>
            <a:ext cx="1394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highlight>
                  <a:srgbClr val="FFFF00"/>
                </a:highlight>
              </a:rPr>
              <a:t>Average = 15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047394D-F7D9-485F-B324-81C430AE8C24}"/>
              </a:ext>
            </a:extLst>
          </p:cNvPr>
          <p:cNvSpPr/>
          <p:nvPr/>
        </p:nvSpPr>
        <p:spPr>
          <a:xfrm>
            <a:off x="6393819" y="3879384"/>
            <a:ext cx="1504901" cy="3693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Dosage &lt; 15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B069995-992E-422A-A49B-13812DFCF7EF}"/>
              </a:ext>
            </a:extLst>
          </p:cNvPr>
          <p:cNvSpPr/>
          <p:nvPr/>
        </p:nvSpPr>
        <p:spPr>
          <a:xfrm>
            <a:off x="5898820" y="4498853"/>
            <a:ext cx="850927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-10.5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627A847-93DC-4AD2-9B9A-DE635AFA773B}"/>
              </a:ext>
            </a:extLst>
          </p:cNvPr>
          <p:cNvSpPr/>
          <p:nvPr/>
        </p:nvSpPr>
        <p:spPr>
          <a:xfrm>
            <a:off x="7418230" y="4475811"/>
            <a:ext cx="1504901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6.5, 7.5, -7.5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9A6D2D0-4C05-4174-AB11-629FE92FDB55}"/>
              </a:ext>
            </a:extLst>
          </p:cNvPr>
          <p:cNvCxnSpPr>
            <a:endCxn id="55" idx="0"/>
          </p:cNvCxnSpPr>
          <p:nvPr/>
        </p:nvCxnSpPr>
        <p:spPr>
          <a:xfrm flipH="1">
            <a:off x="6324284" y="4243669"/>
            <a:ext cx="821986" cy="25518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B2DE67D-2543-4CDD-B58C-773748254AF0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7146270" y="4243669"/>
            <a:ext cx="1024411" cy="23214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60B2474-7C83-4D6A-9BA7-58B2C9931F81}"/>
              </a:ext>
            </a:extLst>
          </p:cNvPr>
          <p:cNvSpPr txBox="1"/>
          <p:nvPr/>
        </p:nvSpPr>
        <p:spPr>
          <a:xfrm>
            <a:off x="8006244" y="3829480"/>
            <a:ext cx="1864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i="1" dirty="0">
                <a:solidFill>
                  <a:schemeClr val="bg1"/>
                </a:solidFill>
              </a:rPr>
              <a:t>So we build a tree based on the dosage &lt; 15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B11E132-693E-4BBC-AB31-E9A328043D27}"/>
              </a:ext>
            </a:extLst>
          </p:cNvPr>
          <p:cNvSpPr txBox="1"/>
          <p:nvPr/>
        </p:nvSpPr>
        <p:spPr>
          <a:xfrm>
            <a:off x="5274785" y="3429000"/>
            <a:ext cx="6917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To answer this, we first look at the first two points, there average is 15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23D60B7-BE35-40B0-83F5-4A1D93716D56}"/>
              </a:ext>
            </a:extLst>
          </p:cNvPr>
          <p:cNvSpPr txBox="1"/>
          <p:nvPr/>
        </p:nvSpPr>
        <p:spPr>
          <a:xfrm>
            <a:off x="5284685" y="4913128"/>
            <a:ext cx="5864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Similarly, we can calculate the “similarity score” for the </a:t>
            </a:r>
            <a:r>
              <a:rPr lang="en-NZ" dirty="0" err="1">
                <a:solidFill>
                  <a:schemeClr val="bg1"/>
                </a:solidFill>
              </a:rPr>
              <a:t>leafs</a:t>
            </a:r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0EFF75A-BA93-4FB1-AC52-B8549F5450BE}"/>
              </a:ext>
            </a:extLst>
          </p:cNvPr>
          <p:cNvSpPr/>
          <p:nvPr/>
        </p:nvSpPr>
        <p:spPr>
          <a:xfrm>
            <a:off x="6533702" y="4359740"/>
            <a:ext cx="823320" cy="2997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110.25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4AAC228-F86E-4CB2-A3B4-37AB2A6E6E71}"/>
              </a:ext>
            </a:extLst>
          </p:cNvPr>
          <p:cNvSpPr/>
          <p:nvPr/>
        </p:nvSpPr>
        <p:spPr>
          <a:xfrm>
            <a:off x="8751998" y="4322293"/>
            <a:ext cx="823320" cy="2997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14.08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8114708-7A92-4590-96A5-4717705949A3}"/>
              </a:ext>
            </a:extLst>
          </p:cNvPr>
          <p:cNvSpPr/>
          <p:nvPr/>
        </p:nvSpPr>
        <p:spPr>
          <a:xfrm rot="12413777">
            <a:off x="7343952" y="4720170"/>
            <a:ext cx="1050547" cy="19342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E217F443-151D-4E98-92E3-E6333ECD546E}"/>
              </a:ext>
            </a:extLst>
          </p:cNvPr>
          <p:cNvSpPr/>
          <p:nvPr/>
        </p:nvSpPr>
        <p:spPr>
          <a:xfrm rot="17453235">
            <a:off x="8870880" y="4740219"/>
            <a:ext cx="390965" cy="22010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7EDBAAF-B55D-4983-8FBC-EF163F110B61}"/>
              </a:ext>
            </a:extLst>
          </p:cNvPr>
          <p:cNvSpPr txBox="1"/>
          <p:nvPr/>
        </p:nvSpPr>
        <p:spPr>
          <a:xfrm>
            <a:off x="5285144" y="5282460"/>
            <a:ext cx="4388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Calculate the “Gain” from this particular split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0F027DF-7BA9-4A6D-8343-5CAAF219512F}"/>
                  </a:ext>
                </a:extLst>
              </p:cNvPr>
              <p:cNvSpPr txBox="1"/>
              <p:nvPr/>
            </p:nvSpPr>
            <p:spPr>
              <a:xfrm>
                <a:off x="5734369" y="5705631"/>
                <a:ext cx="15284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=120.33</m:t>
                      </m:r>
                    </m:oMath>
                  </m:oMathPara>
                </a14:m>
                <a:endParaRPr lang="en-NZ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0F027DF-7BA9-4A6D-8343-5CAAF2195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369" y="5705631"/>
                <a:ext cx="1528432" cy="276999"/>
              </a:xfrm>
              <a:prstGeom prst="rect">
                <a:avLst/>
              </a:prstGeom>
              <a:blipFill>
                <a:blip r:embed="rId3"/>
                <a:stretch>
                  <a:fillRect l="-3600" r="-3600" b="-8889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2713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96FB9E6-D57D-4CA6-AA13-01BB08B7DFDD}"/>
              </a:ext>
            </a:extLst>
          </p:cNvPr>
          <p:cNvSpPr txBox="1"/>
          <p:nvPr/>
        </p:nvSpPr>
        <p:spPr>
          <a:xfrm>
            <a:off x="446049" y="2782669"/>
            <a:ext cx="207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assume that dataset to be used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E75C17-E57B-4AD8-A50B-6EF60763FEB1}"/>
              </a:ext>
            </a:extLst>
          </p:cNvPr>
          <p:cNvCxnSpPr/>
          <p:nvPr/>
        </p:nvCxnSpPr>
        <p:spPr>
          <a:xfrm flipV="1">
            <a:off x="804125" y="4136567"/>
            <a:ext cx="0" cy="19514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452BFC-42A0-45F6-A583-E1BF6C34D611}"/>
              </a:ext>
            </a:extLst>
          </p:cNvPr>
          <p:cNvCxnSpPr>
            <a:cxnSpLocks/>
          </p:cNvCxnSpPr>
          <p:nvPr/>
        </p:nvCxnSpPr>
        <p:spPr>
          <a:xfrm>
            <a:off x="804125" y="6088031"/>
            <a:ext cx="234547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23A441B-9117-4172-A9BC-213D02735BDF}"/>
              </a:ext>
            </a:extLst>
          </p:cNvPr>
          <p:cNvSpPr txBox="1"/>
          <p:nvPr/>
        </p:nvSpPr>
        <p:spPr>
          <a:xfrm>
            <a:off x="653284" y="60880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158E30-76D0-46F5-94AA-936A1FD01374}"/>
              </a:ext>
            </a:extLst>
          </p:cNvPr>
          <p:cNvSpPr txBox="1"/>
          <p:nvPr/>
        </p:nvSpPr>
        <p:spPr>
          <a:xfrm>
            <a:off x="1675176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ACF9CD-61B8-4FF1-B401-1519489AF176}"/>
              </a:ext>
            </a:extLst>
          </p:cNvPr>
          <p:cNvSpPr txBox="1"/>
          <p:nvPr/>
        </p:nvSpPr>
        <p:spPr>
          <a:xfrm>
            <a:off x="2699298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588DDE-8DF1-4940-BAFB-F46D756CF421}"/>
              </a:ext>
            </a:extLst>
          </p:cNvPr>
          <p:cNvSpPr txBox="1"/>
          <p:nvPr/>
        </p:nvSpPr>
        <p:spPr>
          <a:xfrm>
            <a:off x="477503" y="4887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7D0BC9-73AB-4ACE-8CFD-F1D47452C114}"/>
              </a:ext>
            </a:extLst>
          </p:cNvPr>
          <p:cNvSpPr txBox="1"/>
          <p:nvPr/>
        </p:nvSpPr>
        <p:spPr>
          <a:xfrm>
            <a:off x="477503" y="44837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F10700-3D31-4F9F-B772-97AD5C30812B}"/>
              </a:ext>
            </a:extLst>
          </p:cNvPr>
          <p:cNvSpPr txBox="1"/>
          <p:nvPr/>
        </p:nvSpPr>
        <p:spPr>
          <a:xfrm>
            <a:off x="360485" y="41143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3C6421-4ACF-4B93-ADE7-6F980A776AB3}"/>
              </a:ext>
            </a:extLst>
          </p:cNvPr>
          <p:cNvSpPr txBox="1"/>
          <p:nvPr/>
        </p:nvSpPr>
        <p:spPr>
          <a:xfrm>
            <a:off x="406971" y="528246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072E13-065A-4F19-803C-19B7D6B49AE4}"/>
              </a:ext>
            </a:extLst>
          </p:cNvPr>
          <p:cNvSpPr txBox="1"/>
          <p:nvPr/>
        </p:nvSpPr>
        <p:spPr>
          <a:xfrm>
            <a:off x="325219" y="564621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-10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B22640F-F74D-4AD0-9270-CC7CAC5A689A}"/>
              </a:ext>
            </a:extLst>
          </p:cNvPr>
          <p:cNvSpPr/>
          <p:nvPr/>
        </p:nvSpPr>
        <p:spPr>
          <a:xfrm>
            <a:off x="1104326" y="5736365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525DB76-D683-42A2-83BB-429BCD3BBCEA}"/>
              </a:ext>
            </a:extLst>
          </p:cNvPr>
          <p:cNvSpPr/>
          <p:nvPr/>
        </p:nvSpPr>
        <p:spPr>
          <a:xfrm>
            <a:off x="1657194" y="439364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F042B49-F0CF-4289-96EC-23E56DA843AF}"/>
              </a:ext>
            </a:extLst>
          </p:cNvPr>
          <p:cNvSpPr/>
          <p:nvPr/>
        </p:nvSpPr>
        <p:spPr>
          <a:xfrm>
            <a:off x="1822603" y="4176474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0AFB22C-4602-4A61-936E-1A66F4E768FA}"/>
              </a:ext>
            </a:extLst>
          </p:cNvPr>
          <p:cNvSpPr/>
          <p:nvPr/>
        </p:nvSpPr>
        <p:spPr>
          <a:xfrm>
            <a:off x="2321228" y="534055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9806D73-26E2-488A-A30F-BEF6AFE4C1CE}"/>
              </a:ext>
            </a:extLst>
          </p:cNvPr>
          <p:cNvSpPr/>
          <p:nvPr/>
        </p:nvSpPr>
        <p:spPr>
          <a:xfrm>
            <a:off x="1599931" y="3504045"/>
            <a:ext cx="323386" cy="30153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DB1F79-B7BE-4C77-9486-8C7160E36DDC}"/>
              </a:ext>
            </a:extLst>
          </p:cNvPr>
          <p:cNvSpPr txBox="1"/>
          <p:nvPr/>
        </p:nvSpPr>
        <p:spPr>
          <a:xfrm>
            <a:off x="2093880" y="3470147"/>
            <a:ext cx="159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plot it out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5A12DE-4FE0-4FB0-8D9E-0A61B27B9CA6}"/>
              </a:ext>
            </a:extLst>
          </p:cNvPr>
          <p:cNvSpPr txBox="1"/>
          <p:nvPr/>
        </p:nvSpPr>
        <p:spPr>
          <a:xfrm>
            <a:off x="1297989" y="6375968"/>
            <a:ext cx="135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dosage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0808E6-8C3F-4419-B34F-027DA7B175C5}"/>
              </a:ext>
            </a:extLst>
          </p:cNvPr>
          <p:cNvSpPr txBox="1"/>
          <p:nvPr/>
        </p:nvSpPr>
        <p:spPr>
          <a:xfrm rot="16200000">
            <a:off x="-747581" y="5043735"/>
            <a:ext cx="1914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effectiveness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477E6D-D556-4E16-970B-86380744A78A}"/>
              </a:ext>
            </a:extLst>
          </p:cNvPr>
          <p:cNvCxnSpPr>
            <a:cxnSpLocks/>
          </p:cNvCxnSpPr>
          <p:nvPr/>
        </p:nvCxnSpPr>
        <p:spPr>
          <a:xfrm>
            <a:off x="779189" y="5072145"/>
            <a:ext cx="2338813" cy="896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89CCDB0-85B2-466E-9AE2-F5356E69B250}"/>
              </a:ext>
            </a:extLst>
          </p:cNvPr>
          <p:cNvSpPr txBox="1"/>
          <p:nvPr/>
        </p:nvSpPr>
        <p:spPr>
          <a:xfrm>
            <a:off x="4912606" y="105008"/>
            <a:ext cx="326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make an initial prediction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187C4-805E-42C7-941A-ECE47723D6BC}"/>
              </a:ext>
            </a:extLst>
          </p:cNvPr>
          <p:cNvSpPr txBox="1"/>
          <p:nvPr/>
        </p:nvSpPr>
        <p:spPr>
          <a:xfrm>
            <a:off x="5561556" y="688932"/>
            <a:ext cx="80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Z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F221E9-25F8-49DF-B264-654EFE26B90D}"/>
              </a:ext>
            </a:extLst>
          </p:cNvPr>
          <p:cNvSpPr/>
          <p:nvPr/>
        </p:nvSpPr>
        <p:spPr>
          <a:xfrm>
            <a:off x="5695167" y="581821"/>
            <a:ext cx="801666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0.5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2E5143-FAAA-49F8-8C28-88B72D44A150}"/>
              </a:ext>
            </a:extLst>
          </p:cNvPr>
          <p:cNvSpPr txBox="1"/>
          <p:nvPr/>
        </p:nvSpPr>
        <p:spPr>
          <a:xfrm>
            <a:off x="7146270" y="504877"/>
            <a:ext cx="48761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Let’s assume that the “initial guess” of “predicted drug effectiveness” is 0.5 (so for whatever testing data, the prediction is always 0.5)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67F5A1FD-F620-4DB4-9265-7A8C3A9BFDDD}"/>
              </a:ext>
            </a:extLst>
          </p:cNvPr>
          <p:cNvSpPr/>
          <p:nvPr/>
        </p:nvSpPr>
        <p:spPr>
          <a:xfrm rot="10800000">
            <a:off x="6749747" y="635059"/>
            <a:ext cx="246491" cy="238539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408E55-3A76-4D03-ABE6-89429889E7C9}"/>
              </a:ext>
            </a:extLst>
          </p:cNvPr>
          <p:cNvSpPr txBox="1"/>
          <p:nvPr/>
        </p:nvSpPr>
        <p:spPr>
          <a:xfrm>
            <a:off x="4912606" y="1231462"/>
            <a:ext cx="2772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Obtain the residuals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D67FA3-51F9-4208-B01B-355CFFFB8AFD}"/>
              </a:ext>
            </a:extLst>
          </p:cNvPr>
          <p:cNvSpPr txBox="1"/>
          <p:nvPr/>
        </p:nvSpPr>
        <p:spPr>
          <a:xfrm>
            <a:off x="4912605" y="1620638"/>
            <a:ext cx="2894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Grow a XGBoost tree</a:t>
            </a:r>
          </a:p>
        </p:txBody>
      </p:sp>
      <p:graphicFrame>
        <p:nvGraphicFramePr>
          <p:cNvPr id="39" name="Table 9">
            <a:extLst>
              <a:ext uri="{FF2B5EF4-FFF2-40B4-BE49-F238E27FC236}">
                <a16:creationId xmlns:a16="http://schemas.microsoft.com/office/drawing/2014/main" id="{F7B6F8FC-5F9D-4341-88FA-46A06196AF05}"/>
              </a:ext>
            </a:extLst>
          </p:cNvPr>
          <p:cNvGraphicFramePr>
            <a:graphicFrameLocks noGrp="1"/>
          </p:cNvGraphicFramePr>
          <p:nvPr/>
        </p:nvGraphicFramePr>
        <p:xfrm>
          <a:off x="406971" y="302786"/>
          <a:ext cx="3580673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439">
                  <a:extLst>
                    <a:ext uri="{9D8B030D-6E8A-4147-A177-3AD203B41FA5}">
                      <a16:colId xmlns:a16="http://schemas.microsoft.com/office/drawing/2014/main" val="3944312363"/>
                    </a:ext>
                  </a:extLst>
                </a:gridCol>
                <a:gridCol w="1380617">
                  <a:extLst>
                    <a:ext uri="{9D8B030D-6E8A-4147-A177-3AD203B41FA5}">
                      <a16:colId xmlns:a16="http://schemas.microsoft.com/office/drawing/2014/main" val="530565996"/>
                    </a:ext>
                  </a:extLst>
                </a:gridCol>
                <a:gridCol w="1380617">
                  <a:extLst>
                    <a:ext uri="{9D8B030D-6E8A-4147-A177-3AD203B41FA5}">
                      <a16:colId xmlns:a16="http://schemas.microsoft.com/office/drawing/2014/main" val="2413499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Drug </a:t>
                      </a:r>
                    </a:p>
                    <a:p>
                      <a:r>
                        <a:rPr lang="en-NZ" dirty="0"/>
                        <a:t>dosage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Drug effectiveness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>
                          <a:solidFill>
                            <a:schemeClr val="tx1"/>
                          </a:solidFill>
                        </a:rPr>
                        <a:t>residuals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933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38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6.5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013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551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389073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50261D0B-7DD3-4F1A-9C3A-DE022E274C33}"/>
              </a:ext>
            </a:extLst>
          </p:cNvPr>
          <p:cNvSpPr txBox="1"/>
          <p:nvPr/>
        </p:nvSpPr>
        <p:spPr>
          <a:xfrm>
            <a:off x="5285144" y="2030809"/>
            <a:ext cx="6221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3.1: Start from a single leaf, and all of the residuals go to the leaf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CA91F4-5B32-4891-B26D-A76E911F2DA4}"/>
              </a:ext>
            </a:extLst>
          </p:cNvPr>
          <p:cNvSpPr/>
          <p:nvPr/>
        </p:nvSpPr>
        <p:spPr>
          <a:xfrm>
            <a:off x="6106308" y="2425062"/>
            <a:ext cx="1932792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-10.5,6.5,7.5,-7.5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03785B0F-6203-4EFE-B58D-D99CF34A245D}"/>
              </a:ext>
            </a:extLst>
          </p:cNvPr>
          <p:cNvSpPr/>
          <p:nvPr/>
        </p:nvSpPr>
        <p:spPr>
          <a:xfrm>
            <a:off x="4095750" y="635058"/>
            <a:ext cx="295275" cy="1898592"/>
          </a:xfrm>
          <a:prstGeom prst="righ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D6B4167-5349-48AA-98A2-0FD4449A4B64}"/>
              </a:ext>
            </a:extLst>
          </p:cNvPr>
          <p:cNvSpPr/>
          <p:nvPr/>
        </p:nvSpPr>
        <p:spPr>
          <a:xfrm>
            <a:off x="4514850" y="1619250"/>
            <a:ext cx="1400175" cy="1076530"/>
          </a:xfrm>
          <a:custGeom>
            <a:avLst/>
            <a:gdLst>
              <a:gd name="connsiteX0" fmla="*/ 0 w 1400175"/>
              <a:gd name="connsiteY0" fmla="*/ 0 h 1076530"/>
              <a:gd name="connsiteX1" fmla="*/ 381000 w 1400175"/>
              <a:gd name="connsiteY1" fmla="*/ 200025 h 1076530"/>
              <a:gd name="connsiteX2" fmla="*/ 419100 w 1400175"/>
              <a:gd name="connsiteY2" fmla="*/ 800100 h 1076530"/>
              <a:gd name="connsiteX3" fmla="*/ 781050 w 1400175"/>
              <a:gd name="connsiteY3" fmla="*/ 1057275 h 1076530"/>
              <a:gd name="connsiteX4" fmla="*/ 1400175 w 1400175"/>
              <a:gd name="connsiteY4" fmla="*/ 1038225 h 1076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0175" h="1076530">
                <a:moveTo>
                  <a:pt x="0" y="0"/>
                </a:moveTo>
                <a:cubicBezTo>
                  <a:pt x="155575" y="33337"/>
                  <a:pt x="311150" y="66675"/>
                  <a:pt x="381000" y="200025"/>
                </a:cubicBezTo>
                <a:cubicBezTo>
                  <a:pt x="450850" y="333375"/>
                  <a:pt x="352425" y="657225"/>
                  <a:pt x="419100" y="800100"/>
                </a:cubicBezTo>
                <a:cubicBezTo>
                  <a:pt x="485775" y="942975"/>
                  <a:pt x="617537" y="1017587"/>
                  <a:pt x="781050" y="1057275"/>
                </a:cubicBezTo>
                <a:cubicBezTo>
                  <a:pt x="944563" y="1096963"/>
                  <a:pt x="1172369" y="1067594"/>
                  <a:pt x="1400175" y="1038225"/>
                </a:cubicBez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BD82FEB-C370-4652-A686-890744074591}"/>
                  </a:ext>
                </a:extLst>
              </p:cNvPr>
              <p:cNvSpPr txBox="1"/>
              <p:nvPr/>
            </p:nvSpPr>
            <p:spPr>
              <a:xfrm>
                <a:off x="8269157" y="2425017"/>
                <a:ext cx="135037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1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𝑆𝑖𝑚𝑖𝑙𝑎𝑟𝑖𝑡𝑦</m:t>
                      </m:r>
                      <m:r>
                        <a:rPr lang="en-NZ" sz="1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NZ" sz="1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𝑠𝑐𝑜𝑟𝑒</m:t>
                      </m:r>
                    </m:oMath>
                  </m:oMathPara>
                </a14:m>
                <a:endParaRPr lang="en-NZ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BD82FEB-C370-4652-A686-890744074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9157" y="2425017"/>
                <a:ext cx="1350370" cy="215444"/>
              </a:xfrm>
              <a:prstGeom prst="rect">
                <a:avLst/>
              </a:prstGeom>
              <a:blipFill>
                <a:blip r:embed="rId2"/>
                <a:stretch>
                  <a:fillRect l="-4054" r="-450" b="-31429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E3660DA8-8046-4705-8E08-2C715C299A15}"/>
              </a:ext>
            </a:extLst>
          </p:cNvPr>
          <p:cNvSpPr/>
          <p:nvPr/>
        </p:nvSpPr>
        <p:spPr>
          <a:xfrm>
            <a:off x="7922546" y="2365833"/>
            <a:ext cx="257173" cy="2997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6CBD28-4F51-43E7-80DC-CA8AF52E7A79}"/>
              </a:ext>
            </a:extLst>
          </p:cNvPr>
          <p:cNvSpPr txBox="1"/>
          <p:nvPr/>
        </p:nvSpPr>
        <p:spPr>
          <a:xfrm>
            <a:off x="5285144" y="2796378"/>
            <a:ext cx="6649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3.2: Whether or not we can do a better job clustering similar Residuals if we split them further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815F8C3-9CD5-4166-81C7-57C9BE032064}"/>
              </a:ext>
            </a:extLst>
          </p:cNvPr>
          <p:cNvSpPr txBox="1"/>
          <p:nvPr/>
        </p:nvSpPr>
        <p:spPr>
          <a:xfrm>
            <a:off x="2315006" y="4280758"/>
            <a:ext cx="1404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Second two points to be checked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B670382-B149-4A24-9381-8183F4BABA27}"/>
              </a:ext>
            </a:extLst>
          </p:cNvPr>
          <p:cNvCxnSpPr>
            <a:cxnSpLocks/>
          </p:cNvCxnSpPr>
          <p:nvPr/>
        </p:nvCxnSpPr>
        <p:spPr>
          <a:xfrm>
            <a:off x="1997796" y="4287482"/>
            <a:ext cx="352344" cy="3304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930F7E7-0665-4BF7-96C0-2E26D80A468E}"/>
              </a:ext>
            </a:extLst>
          </p:cNvPr>
          <p:cNvCxnSpPr>
            <a:cxnSpLocks/>
          </p:cNvCxnSpPr>
          <p:nvPr/>
        </p:nvCxnSpPr>
        <p:spPr>
          <a:xfrm>
            <a:off x="1874949" y="4449446"/>
            <a:ext cx="389605" cy="1262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E35072B-ACAD-459C-9DB8-748507723621}"/>
              </a:ext>
            </a:extLst>
          </p:cNvPr>
          <p:cNvCxnSpPr/>
          <p:nvPr/>
        </p:nvCxnSpPr>
        <p:spPr>
          <a:xfrm>
            <a:off x="1846229" y="4069778"/>
            <a:ext cx="0" cy="2289643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149799A-C808-42C6-BCE1-C735172E37ED}"/>
              </a:ext>
            </a:extLst>
          </p:cNvPr>
          <p:cNvSpPr txBox="1"/>
          <p:nvPr/>
        </p:nvSpPr>
        <p:spPr>
          <a:xfrm>
            <a:off x="1187253" y="3765203"/>
            <a:ext cx="1569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highlight>
                  <a:srgbClr val="FFFF00"/>
                </a:highlight>
              </a:rPr>
              <a:t>Average = 22.5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047394D-F7D9-485F-B324-81C430AE8C24}"/>
              </a:ext>
            </a:extLst>
          </p:cNvPr>
          <p:cNvSpPr/>
          <p:nvPr/>
        </p:nvSpPr>
        <p:spPr>
          <a:xfrm>
            <a:off x="5561556" y="3524661"/>
            <a:ext cx="1504901" cy="3693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Dosage &lt; 15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B069995-992E-422A-A49B-13812DFCF7EF}"/>
              </a:ext>
            </a:extLst>
          </p:cNvPr>
          <p:cNvSpPr/>
          <p:nvPr/>
        </p:nvSpPr>
        <p:spPr>
          <a:xfrm>
            <a:off x="5066557" y="4092820"/>
            <a:ext cx="850927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-10.5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627A847-93DC-4AD2-9B9A-DE635AFA773B}"/>
              </a:ext>
            </a:extLst>
          </p:cNvPr>
          <p:cNvSpPr/>
          <p:nvPr/>
        </p:nvSpPr>
        <p:spPr>
          <a:xfrm>
            <a:off x="6585967" y="4069778"/>
            <a:ext cx="1504901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6.5, 7.5, -7.5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9A6D2D0-4C05-4174-AB11-629FE92FDB55}"/>
              </a:ext>
            </a:extLst>
          </p:cNvPr>
          <p:cNvCxnSpPr>
            <a:cxnSpLocks/>
            <a:stCxn id="54" idx="2"/>
            <a:endCxn id="55" idx="0"/>
          </p:cNvCxnSpPr>
          <p:nvPr/>
        </p:nvCxnSpPr>
        <p:spPr>
          <a:xfrm flipH="1">
            <a:off x="5492021" y="3893993"/>
            <a:ext cx="821986" cy="19882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B2DE67D-2543-4CDD-B58C-773748254AF0}"/>
              </a:ext>
            </a:extLst>
          </p:cNvPr>
          <p:cNvCxnSpPr>
            <a:cxnSpLocks/>
            <a:stCxn id="54" idx="2"/>
            <a:endCxn id="56" idx="0"/>
          </p:cNvCxnSpPr>
          <p:nvPr/>
        </p:nvCxnSpPr>
        <p:spPr>
          <a:xfrm>
            <a:off x="6314007" y="3893993"/>
            <a:ext cx="1024411" cy="17578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0F027DF-7BA9-4A6D-8343-5CAAF219512F}"/>
                  </a:ext>
                </a:extLst>
              </p:cNvPr>
              <p:cNvSpPr txBox="1"/>
              <p:nvPr/>
            </p:nvSpPr>
            <p:spPr>
              <a:xfrm>
                <a:off x="5651567" y="4545369"/>
                <a:ext cx="15284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=120.33</m:t>
                      </m:r>
                    </m:oMath>
                  </m:oMathPara>
                </a14:m>
                <a:endParaRPr lang="en-NZ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0F027DF-7BA9-4A6D-8343-5CAAF2195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567" y="4545369"/>
                <a:ext cx="1528432" cy="276999"/>
              </a:xfrm>
              <a:prstGeom prst="rect">
                <a:avLst/>
              </a:prstGeom>
              <a:blipFill>
                <a:blip r:embed="rId3"/>
                <a:stretch>
                  <a:fillRect l="-3586" r="-3586" b="-8889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099BE2DB-8D9E-4331-BB8D-4230DA5B1BDF}"/>
              </a:ext>
            </a:extLst>
          </p:cNvPr>
          <p:cNvSpPr txBox="1"/>
          <p:nvPr/>
        </p:nvSpPr>
        <p:spPr>
          <a:xfrm>
            <a:off x="8362828" y="3765203"/>
            <a:ext cx="371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Then let’s move to the next point sets</a:t>
            </a: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959EF22C-4544-4630-81D8-9129A399D0C1}"/>
              </a:ext>
            </a:extLst>
          </p:cNvPr>
          <p:cNvSpPr/>
          <p:nvPr/>
        </p:nvSpPr>
        <p:spPr>
          <a:xfrm>
            <a:off x="2838450" y="3895673"/>
            <a:ext cx="6410325" cy="1722757"/>
          </a:xfrm>
          <a:custGeom>
            <a:avLst/>
            <a:gdLst>
              <a:gd name="connsiteX0" fmla="*/ 6410325 w 6410325"/>
              <a:gd name="connsiteY0" fmla="*/ 228652 h 1722757"/>
              <a:gd name="connsiteX1" fmla="*/ 5657850 w 6410325"/>
              <a:gd name="connsiteY1" fmla="*/ 1295452 h 1722757"/>
              <a:gd name="connsiteX2" fmla="*/ 3790950 w 6410325"/>
              <a:gd name="connsiteY2" fmla="*/ 1705027 h 1722757"/>
              <a:gd name="connsiteX3" fmla="*/ 1809750 w 6410325"/>
              <a:gd name="connsiteY3" fmla="*/ 771577 h 1722757"/>
              <a:gd name="connsiteX4" fmla="*/ 1428750 w 6410325"/>
              <a:gd name="connsiteY4" fmla="*/ 247702 h 1722757"/>
              <a:gd name="connsiteX5" fmla="*/ 809625 w 6410325"/>
              <a:gd name="connsiteY5" fmla="*/ 19102 h 1722757"/>
              <a:gd name="connsiteX6" fmla="*/ 0 w 6410325"/>
              <a:gd name="connsiteY6" fmla="*/ 28627 h 1722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10325" h="1722757">
                <a:moveTo>
                  <a:pt x="6410325" y="228652"/>
                </a:moveTo>
                <a:cubicBezTo>
                  <a:pt x="6252368" y="639021"/>
                  <a:pt x="6094412" y="1049390"/>
                  <a:pt x="5657850" y="1295452"/>
                </a:cubicBezTo>
                <a:cubicBezTo>
                  <a:pt x="5221288" y="1541514"/>
                  <a:pt x="4432300" y="1792339"/>
                  <a:pt x="3790950" y="1705027"/>
                </a:cubicBezTo>
                <a:cubicBezTo>
                  <a:pt x="3149600" y="1617715"/>
                  <a:pt x="2203450" y="1014465"/>
                  <a:pt x="1809750" y="771577"/>
                </a:cubicBezTo>
                <a:cubicBezTo>
                  <a:pt x="1416050" y="528689"/>
                  <a:pt x="1595438" y="373115"/>
                  <a:pt x="1428750" y="247702"/>
                </a:cubicBezTo>
                <a:cubicBezTo>
                  <a:pt x="1262062" y="122289"/>
                  <a:pt x="1047750" y="55614"/>
                  <a:pt x="809625" y="19102"/>
                </a:cubicBezTo>
                <a:cubicBezTo>
                  <a:pt x="571500" y="-17410"/>
                  <a:pt x="285750" y="5608"/>
                  <a:pt x="0" y="28627"/>
                </a:cubicBezTo>
              </a:path>
            </a:pathLst>
          </a:custGeom>
          <a:noFill/>
          <a:ln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50489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443DFC-8814-474A-9FA9-BE7EAA28CD72}"/>
              </a:ext>
            </a:extLst>
          </p:cNvPr>
          <p:cNvSpPr txBox="1"/>
          <p:nvPr/>
        </p:nvSpPr>
        <p:spPr>
          <a:xfrm>
            <a:off x="691376" y="624468"/>
            <a:ext cx="5653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XGBoost is “extreme” gradient boost, this means that it contains so many components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28C63D-8BAC-4A2E-A327-9BA58DC0527E}"/>
              </a:ext>
            </a:extLst>
          </p:cNvPr>
          <p:cNvSpPr txBox="1"/>
          <p:nvPr/>
        </p:nvSpPr>
        <p:spPr>
          <a:xfrm>
            <a:off x="999893" y="1479395"/>
            <a:ext cx="384060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Gradient Boost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Regularization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A unique Regression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Approximate Greedy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Weighted Quantile Sketch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Sparsity-Aware Split Finding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Parallel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Cache-Aware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Blocks for Out-of-Core Computation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813A62-010A-4D8C-AB07-AD607D6D5EE1}"/>
              </a:ext>
            </a:extLst>
          </p:cNvPr>
          <p:cNvSpPr txBox="1"/>
          <p:nvPr/>
        </p:nvSpPr>
        <p:spPr>
          <a:xfrm>
            <a:off x="691376" y="4273314"/>
            <a:ext cx="565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Luckily, each component is fairly simple</a:t>
            </a:r>
          </a:p>
        </p:txBody>
      </p:sp>
    </p:spTree>
    <p:extLst>
      <p:ext uri="{BB962C8B-B14F-4D97-AF65-F5344CB8AC3E}">
        <p14:creationId xmlns:p14="http://schemas.microsoft.com/office/powerpoint/2010/main" val="42635298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96FB9E6-D57D-4CA6-AA13-01BB08B7DFDD}"/>
              </a:ext>
            </a:extLst>
          </p:cNvPr>
          <p:cNvSpPr txBox="1"/>
          <p:nvPr/>
        </p:nvSpPr>
        <p:spPr>
          <a:xfrm>
            <a:off x="446049" y="2782669"/>
            <a:ext cx="207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assume that dataset to be used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E75C17-E57B-4AD8-A50B-6EF60763FEB1}"/>
              </a:ext>
            </a:extLst>
          </p:cNvPr>
          <p:cNvCxnSpPr/>
          <p:nvPr/>
        </p:nvCxnSpPr>
        <p:spPr>
          <a:xfrm flipV="1">
            <a:off x="804125" y="4136567"/>
            <a:ext cx="0" cy="19514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452BFC-42A0-45F6-A583-E1BF6C34D611}"/>
              </a:ext>
            </a:extLst>
          </p:cNvPr>
          <p:cNvCxnSpPr>
            <a:cxnSpLocks/>
          </p:cNvCxnSpPr>
          <p:nvPr/>
        </p:nvCxnSpPr>
        <p:spPr>
          <a:xfrm>
            <a:off x="804125" y="6088031"/>
            <a:ext cx="234547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23A441B-9117-4172-A9BC-213D02735BDF}"/>
              </a:ext>
            </a:extLst>
          </p:cNvPr>
          <p:cNvSpPr txBox="1"/>
          <p:nvPr/>
        </p:nvSpPr>
        <p:spPr>
          <a:xfrm>
            <a:off x="653284" y="60880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158E30-76D0-46F5-94AA-936A1FD01374}"/>
              </a:ext>
            </a:extLst>
          </p:cNvPr>
          <p:cNvSpPr txBox="1"/>
          <p:nvPr/>
        </p:nvSpPr>
        <p:spPr>
          <a:xfrm>
            <a:off x="1675176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ACF9CD-61B8-4FF1-B401-1519489AF176}"/>
              </a:ext>
            </a:extLst>
          </p:cNvPr>
          <p:cNvSpPr txBox="1"/>
          <p:nvPr/>
        </p:nvSpPr>
        <p:spPr>
          <a:xfrm>
            <a:off x="2699298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588DDE-8DF1-4940-BAFB-F46D756CF421}"/>
              </a:ext>
            </a:extLst>
          </p:cNvPr>
          <p:cNvSpPr txBox="1"/>
          <p:nvPr/>
        </p:nvSpPr>
        <p:spPr>
          <a:xfrm>
            <a:off x="477503" y="4887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7D0BC9-73AB-4ACE-8CFD-F1D47452C114}"/>
              </a:ext>
            </a:extLst>
          </p:cNvPr>
          <p:cNvSpPr txBox="1"/>
          <p:nvPr/>
        </p:nvSpPr>
        <p:spPr>
          <a:xfrm>
            <a:off x="477503" y="44837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F10700-3D31-4F9F-B772-97AD5C30812B}"/>
              </a:ext>
            </a:extLst>
          </p:cNvPr>
          <p:cNvSpPr txBox="1"/>
          <p:nvPr/>
        </p:nvSpPr>
        <p:spPr>
          <a:xfrm>
            <a:off x="360485" y="41143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3C6421-4ACF-4B93-ADE7-6F980A776AB3}"/>
              </a:ext>
            </a:extLst>
          </p:cNvPr>
          <p:cNvSpPr txBox="1"/>
          <p:nvPr/>
        </p:nvSpPr>
        <p:spPr>
          <a:xfrm>
            <a:off x="406971" y="528246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072E13-065A-4F19-803C-19B7D6B49AE4}"/>
              </a:ext>
            </a:extLst>
          </p:cNvPr>
          <p:cNvSpPr txBox="1"/>
          <p:nvPr/>
        </p:nvSpPr>
        <p:spPr>
          <a:xfrm>
            <a:off x="325219" y="564621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-10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B22640F-F74D-4AD0-9270-CC7CAC5A689A}"/>
              </a:ext>
            </a:extLst>
          </p:cNvPr>
          <p:cNvSpPr/>
          <p:nvPr/>
        </p:nvSpPr>
        <p:spPr>
          <a:xfrm>
            <a:off x="1104326" y="5736365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525DB76-D683-42A2-83BB-429BCD3BBCEA}"/>
              </a:ext>
            </a:extLst>
          </p:cNvPr>
          <p:cNvSpPr/>
          <p:nvPr/>
        </p:nvSpPr>
        <p:spPr>
          <a:xfrm>
            <a:off x="1657194" y="439364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F042B49-F0CF-4289-96EC-23E56DA843AF}"/>
              </a:ext>
            </a:extLst>
          </p:cNvPr>
          <p:cNvSpPr/>
          <p:nvPr/>
        </p:nvSpPr>
        <p:spPr>
          <a:xfrm>
            <a:off x="1822603" y="4176474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0AFB22C-4602-4A61-936E-1A66F4E768FA}"/>
              </a:ext>
            </a:extLst>
          </p:cNvPr>
          <p:cNvSpPr/>
          <p:nvPr/>
        </p:nvSpPr>
        <p:spPr>
          <a:xfrm>
            <a:off x="2321228" y="534055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9806D73-26E2-488A-A30F-BEF6AFE4C1CE}"/>
              </a:ext>
            </a:extLst>
          </p:cNvPr>
          <p:cNvSpPr/>
          <p:nvPr/>
        </p:nvSpPr>
        <p:spPr>
          <a:xfrm>
            <a:off x="1599931" y="3504045"/>
            <a:ext cx="323386" cy="30153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DB1F79-B7BE-4C77-9486-8C7160E36DDC}"/>
              </a:ext>
            </a:extLst>
          </p:cNvPr>
          <p:cNvSpPr txBox="1"/>
          <p:nvPr/>
        </p:nvSpPr>
        <p:spPr>
          <a:xfrm>
            <a:off x="2093880" y="3470147"/>
            <a:ext cx="159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plot it out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5A12DE-4FE0-4FB0-8D9E-0A61B27B9CA6}"/>
              </a:ext>
            </a:extLst>
          </p:cNvPr>
          <p:cNvSpPr txBox="1"/>
          <p:nvPr/>
        </p:nvSpPr>
        <p:spPr>
          <a:xfrm>
            <a:off x="1297989" y="6375968"/>
            <a:ext cx="135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dosage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0808E6-8C3F-4419-B34F-027DA7B175C5}"/>
              </a:ext>
            </a:extLst>
          </p:cNvPr>
          <p:cNvSpPr txBox="1"/>
          <p:nvPr/>
        </p:nvSpPr>
        <p:spPr>
          <a:xfrm rot="16200000">
            <a:off x="-747581" y="5043735"/>
            <a:ext cx="1914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effectiveness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477E6D-D556-4E16-970B-86380744A78A}"/>
              </a:ext>
            </a:extLst>
          </p:cNvPr>
          <p:cNvCxnSpPr>
            <a:cxnSpLocks/>
          </p:cNvCxnSpPr>
          <p:nvPr/>
        </p:nvCxnSpPr>
        <p:spPr>
          <a:xfrm>
            <a:off x="779189" y="5072145"/>
            <a:ext cx="2338813" cy="896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89CCDB0-85B2-466E-9AE2-F5356E69B250}"/>
              </a:ext>
            </a:extLst>
          </p:cNvPr>
          <p:cNvSpPr txBox="1"/>
          <p:nvPr/>
        </p:nvSpPr>
        <p:spPr>
          <a:xfrm>
            <a:off x="4912606" y="105008"/>
            <a:ext cx="326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make an initial prediction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187C4-805E-42C7-941A-ECE47723D6BC}"/>
              </a:ext>
            </a:extLst>
          </p:cNvPr>
          <p:cNvSpPr txBox="1"/>
          <p:nvPr/>
        </p:nvSpPr>
        <p:spPr>
          <a:xfrm>
            <a:off x="5561556" y="688932"/>
            <a:ext cx="80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Z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F221E9-25F8-49DF-B264-654EFE26B90D}"/>
              </a:ext>
            </a:extLst>
          </p:cNvPr>
          <p:cNvSpPr/>
          <p:nvPr/>
        </p:nvSpPr>
        <p:spPr>
          <a:xfrm>
            <a:off x="5695167" y="581821"/>
            <a:ext cx="801666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0.5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2E5143-FAAA-49F8-8C28-88B72D44A150}"/>
              </a:ext>
            </a:extLst>
          </p:cNvPr>
          <p:cNvSpPr txBox="1"/>
          <p:nvPr/>
        </p:nvSpPr>
        <p:spPr>
          <a:xfrm>
            <a:off x="7146270" y="504877"/>
            <a:ext cx="48761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Let’s assume that the “initial guess” of “predicted drug effectiveness” is 0.5 (so for whatever testing data, the prediction is always 0.5)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67F5A1FD-F620-4DB4-9265-7A8C3A9BFDDD}"/>
              </a:ext>
            </a:extLst>
          </p:cNvPr>
          <p:cNvSpPr/>
          <p:nvPr/>
        </p:nvSpPr>
        <p:spPr>
          <a:xfrm rot="10800000">
            <a:off x="6749747" y="635059"/>
            <a:ext cx="246491" cy="238539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408E55-3A76-4D03-ABE6-89429889E7C9}"/>
              </a:ext>
            </a:extLst>
          </p:cNvPr>
          <p:cNvSpPr txBox="1"/>
          <p:nvPr/>
        </p:nvSpPr>
        <p:spPr>
          <a:xfrm>
            <a:off x="4912606" y="1231462"/>
            <a:ext cx="2772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Obtain the residuals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D67FA3-51F9-4208-B01B-355CFFFB8AFD}"/>
              </a:ext>
            </a:extLst>
          </p:cNvPr>
          <p:cNvSpPr txBox="1"/>
          <p:nvPr/>
        </p:nvSpPr>
        <p:spPr>
          <a:xfrm>
            <a:off x="4912605" y="1620638"/>
            <a:ext cx="2894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Grow a XGBoost tree</a:t>
            </a:r>
          </a:p>
        </p:txBody>
      </p:sp>
      <p:graphicFrame>
        <p:nvGraphicFramePr>
          <p:cNvPr id="39" name="Table 9">
            <a:extLst>
              <a:ext uri="{FF2B5EF4-FFF2-40B4-BE49-F238E27FC236}">
                <a16:creationId xmlns:a16="http://schemas.microsoft.com/office/drawing/2014/main" id="{F7B6F8FC-5F9D-4341-88FA-46A06196AF05}"/>
              </a:ext>
            </a:extLst>
          </p:cNvPr>
          <p:cNvGraphicFramePr>
            <a:graphicFrameLocks noGrp="1"/>
          </p:cNvGraphicFramePr>
          <p:nvPr/>
        </p:nvGraphicFramePr>
        <p:xfrm>
          <a:off x="406971" y="302786"/>
          <a:ext cx="3580673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439">
                  <a:extLst>
                    <a:ext uri="{9D8B030D-6E8A-4147-A177-3AD203B41FA5}">
                      <a16:colId xmlns:a16="http://schemas.microsoft.com/office/drawing/2014/main" val="3944312363"/>
                    </a:ext>
                  </a:extLst>
                </a:gridCol>
                <a:gridCol w="1380617">
                  <a:extLst>
                    <a:ext uri="{9D8B030D-6E8A-4147-A177-3AD203B41FA5}">
                      <a16:colId xmlns:a16="http://schemas.microsoft.com/office/drawing/2014/main" val="530565996"/>
                    </a:ext>
                  </a:extLst>
                </a:gridCol>
                <a:gridCol w="1380617">
                  <a:extLst>
                    <a:ext uri="{9D8B030D-6E8A-4147-A177-3AD203B41FA5}">
                      <a16:colId xmlns:a16="http://schemas.microsoft.com/office/drawing/2014/main" val="2413499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Drug </a:t>
                      </a:r>
                    </a:p>
                    <a:p>
                      <a:r>
                        <a:rPr lang="en-NZ" dirty="0"/>
                        <a:t>dosage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Drug effectiveness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>
                          <a:solidFill>
                            <a:schemeClr val="tx1"/>
                          </a:solidFill>
                        </a:rPr>
                        <a:t>residuals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933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38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6.5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013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551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389073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50261D0B-7DD3-4F1A-9C3A-DE022E274C33}"/>
              </a:ext>
            </a:extLst>
          </p:cNvPr>
          <p:cNvSpPr txBox="1"/>
          <p:nvPr/>
        </p:nvSpPr>
        <p:spPr>
          <a:xfrm>
            <a:off x="5285144" y="2030809"/>
            <a:ext cx="6221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3.1: Start from a single leaf, and all of the residuals go to the leaf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CA91F4-5B32-4891-B26D-A76E911F2DA4}"/>
              </a:ext>
            </a:extLst>
          </p:cNvPr>
          <p:cNvSpPr/>
          <p:nvPr/>
        </p:nvSpPr>
        <p:spPr>
          <a:xfrm>
            <a:off x="6106308" y="2425062"/>
            <a:ext cx="1932792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-10.5,6.5,7.5,-7.5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03785B0F-6203-4EFE-B58D-D99CF34A245D}"/>
              </a:ext>
            </a:extLst>
          </p:cNvPr>
          <p:cNvSpPr/>
          <p:nvPr/>
        </p:nvSpPr>
        <p:spPr>
          <a:xfrm>
            <a:off x="4095750" y="635058"/>
            <a:ext cx="295275" cy="1898592"/>
          </a:xfrm>
          <a:prstGeom prst="righ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D6B4167-5349-48AA-98A2-0FD4449A4B64}"/>
              </a:ext>
            </a:extLst>
          </p:cNvPr>
          <p:cNvSpPr/>
          <p:nvPr/>
        </p:nvSpPr>
        <p:spPr>
          <a:xfrm>
            <a:off x="4514850" y="1619250"/>
            <a:ext cx="1400175" cy="1076530"/>
          </a:xfrm>
          <a:custGeom>
            <a:avLst/>
            <a:gdLst>
              <a:gd name="connsiteX0" fmla="*/ 0 w 1400175"/>
              <a:gd name="connsiteY0" fmla="*/ 0 h 1076530"/>
              <a:gd name="connsiteX1" fmla="*/ 381000 w 1400175"/>
              <a:gd name="connsiteY1" fmla="*/ 200025 h 1076530"/>
              <a:gd name="connsiteX2" fmla="*/ 419100 w 1400175"/>
              <a:gd name="connsiteY2" fmla="*/ 800100 h 1076530"/>
              <a:gd name="connsiteX3" fmla="*/ 781050 w 1400175"/>
              <a:gd name="connsiteY3" fmla="*/ 1057275 h 1076530"/>
              <a:gd name="connsiteX4" fmla="*/ 1400175 w 1400175"/>
              <a:gd name="connsiteY4" fmla="*/ 1038225 h 1076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0175" h="1076530">
                <a:moveTo>
                  <a:pt x="0" y="0"/>
                </a:moveTo>
                <a:cubicBezTo>
                  <a:pt x="155575" y="33337"/>
                  <a:pt x="311150" y="66675"/>
                  <a:pt x="381000" y="200025"/>
                </a:cubicBezTo>
                <a:cubicBezTo>
                  <a:pt x="450850" y="333375"/>
                  <a:pt x="352425" y="657225"/>
                  <a:pt x="419100" y="800100"/>
                </a:cubicBezTo>
                <a:cubicBezTo>
                  <a:pt x="485775" y="942975"/>
                  <a:pt x="617537" y="1017587"/>
                  <a:pt x="781050" y="1057275"/>
                </a:cubicBezTo>
                <a:cubicBezTo>
                  <a:pt x="944563" y="1096963"/>
                  <a:pt x="1172369" y="1067594"/>
                  <a:pt x="1400175" y="1038225"/>
                </a:cubicBez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BD82FEB-C370-4652-A686-890744074591}"/>
                  </a:ext>
                </a:extLst>
              </p:cNvPr>
              <p:cNvSpPr txBox="1"/>
              <p:nvPr/>
            </p:nvSpPr>
            <p:spPr>
              <a:xfrm>
                <a:off x="8269157" y="2425017"/>
                <a:ext cx="135037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1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𝑆𝑖𝑚𝑖𝑙𝑎𝑟𝑖𝑡𝑦</m:t>
                      </m:r>
                      <m:r>
                        <a:rPr lang="en-NZ" sz="1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NZ" sz="1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𝑠𝑐𝑜𝑟𝑒</m:t>
                      </m:r>
                    </m:oMath>
                  </m:oMathPara>
                </a14:m>
                <a:endParaRPr lang="en-NZ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BD82FEB-C370-4652-A686-890744074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9157" y="2425017"/>
                <a:ext cx="1350370" cy="215444"/>
              </a:xfrm>
              <a:prstGeom prst="rect">
                <a:avLst/>
              </a:prstGeom>
              <a:blipFill>
                <a:blip r:embed="rId2"/>
                <a:stretch>
                  <a:fillRect l="-4054" r="-450" b="-31429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E3660DA8-8046-4705-8E08-2C715C299A15}"/>
              </a:ext>
            </a:extLst>
          </p:cNvPr>
          <p:cNvSpPr/>
          <p:nvPr/>
        </p:nvSpPr>
        <p:spPr>
          <a:xfrm>
            <a:off x="7922546" y="2365833"/>
            <a:ext cx="257173" cy="2997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6CBD28-4F51-43E7-80DC-CA8AF52E7A79}"/>
              </a:ext>
            </a:extLst>
          </p:cNvPr>
          <p:cNvSpPr txBox="1"/>
          <p:nvPr/>
        </p:nvSpPr>
        <p:spPr>
          <a:xfrm>
            <a:off x="5285144" y="2796378"/>
            <a:ext cx="6649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3.2: Whether or not we can do a better job clustering similar Residuals if we split them further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815F8C3-9CD5-4166-81C7-57C9BE032064}"/>
              </a:ext>
            </a:extLst>
          </p:cNvPr>
          <p:cNvSpPr txBox="1"/>
          <p:nvPr/>
        </p:nvSpPr>
        <p:spPr>
          <a:xfrm>
            <a:off x="2315006" y="4280758"/>
            <a:ext cx="1404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Second two points to be checked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B670382-B149-4A24-9381-8183F4BABA27}"/>
              </a:ext>
            </a:extLst>
          </p:cNvPr>
          <p:cNvCxnSpPr>
            <a:cxnSpLocks/>
          </p:cNvCxnSpPr>
          <p:nvPr/>
        </p:nvCxnSpPr>
        <p:spPr>
          <a:xfrm>
            <a:off x="1997796" y="4287482"/>
            <a:ext cx="352344" cy="3304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930F7E7-0665-4BF7-96C0-2E26D80A468E}"/>
              </a:ext>
            </a:extLst>
          </p:cNvPr>
          <p:cNvCxnSpPr>
            <a:cxnSpLocks/>
          </p:cNvCxnSpPr>
          <p:nvPr/>
        </p:nvCxnSpPr>
        <p:spPr>
          <a:xfrm>
            <a:off x="1874949" y="4449446"/>
            <a:ext cx="389605" cy="1262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E35072B-ACAD-459C-9DB8-748507723621}"/>
              </a:ext>
            </a:extLst>
          </p:cNvPr>
          <p:cNvCxnSpPr/>
          <p:nvPr/>
        </p:nvCxnSpPr>
        <p:spPr>
          <a:xfrm>
            <a:off x="1846229" y="4069778"/>
            <a:ext cx="0" cy="2289643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149799A-C808-42C6-BCE1-C735172E37ED}"/>
              </a:ext>
            </a:extLst>
          </p:cNvPr>
          <p:cNvSpPr txBox="1"/>
          <p:nvPr/>
        </p:nvSpPr>
        <p:spPr>
          <a:xfrm>
            <a:off x="1187253" y="3765203"/>
            <a:ext cx="1569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highlight>
                  <a:srgbClr val="FFFF00"/>
                </a:highlight>
              </a:rPr>
              <a:t>Average = 22.5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047394D-F7D9-485F-B324-81C430AE8C24}"/>
              </a:ext>
            </a:extLst>
          </p:cNvPr>
          <p:cNvSpPr/>
          <p:nvPr/>
        </p:nvSpPr>
        <p:spPr>
          <a:xfrm>
            <a:off x="5561556" y="3524661"/>
            <a:ext cx="1504901" cy="3693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Dosage &lt; 15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B069995-992E-422A-A49B-13812DFCF7EF}"/>
              </a:ext>
            </a:extLst>
          </p:cNvPr>
          <p:cNvSpPr/>
          <p:nvPr/>
        </p:nvSpPr>
        <p:spPr>
          <a:xfrm>
            <a:off x="5066557" y="4092820"/>
            <a:ext cx="850927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-10.5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627A847-93DC-4AD2-9B9A-DE635AFA773B}"/>
              </a:ext>
            </a:extLst>
          </p:cNvPr>
          <p:cNvSpPr/>
          <p:nvPr/>
        </p:nvSpPr>
        <p:spPr>
          <a:xfrm>
            <a:off x="6585967" y="4069778"/>
            <a:ext cx="1504901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6.5, 7.5, -7.5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9A6D2D0-4C05-4174-AB11-629FE92FDB55}"/>
              </a:ext>
            </a:extLst>
          </p:cNvPr>
          <p:cNvCxnSpPr>
            <a:cxnSpLocks/>
            <a:stCxn id="54" idx="2"/>
            <a:endCxn id="55" idx="0"/>
          </p:cNvCxnSpPr>
          <p:nvPr/>
        </p:nvCxnSpPr>
        <p:spPr>
          <a:xfrm flipH="1">
            <a:off x="5492021" y="3893993"/>
            <a:ext cx="821986" cy="19882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B2DE67D-2543-4CDD-B58C-773748254AF0}"/>
              </a:ext>
            </a:extLst>
          </p:cNvPr>
          <p:cNvCxnSpPr>
            <a:cxnSpLocks/>
            <a:stCxn id="54" idx="2"/>
            <a:endCxn id="56" idx="0"/>
          </p:cNvCxnSpPr>
          <p:nvPr/>
        </p:nvCxnSpPr>
        <p:spPr>
          <a:xfrm>
            <a:off x="6314007" y="3893993"/>
            <a:ext cx="1024411" cy="17578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0F027DF-7BA9-4A6D-8343-5CAAF219512F}"/>
                  </a:ext>
                </a:extLst>
              </p:cNvPr>
              <p:cNvSpPr txBox="1"/>
              <p:nvPr/>
            </p:nvSpPr>
            <p:spPr>
              <a:xfrm>
                <a:off x="5651567" y="4545369"/>
                <a:ext cx="15284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=120.33</m:t>
                      </m:r>
                    </m:oMath>
                  </m:oMathPara>
                </a14:m>
                <a:endParaRPr lang="en-NZ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0F027DF-7BA9-4A6D-8343-5CAAF2195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567" y="4545369"/>
                <a:ext cx="1528432" cy="276999"/>
              </a:xfrm>
              <a:prstGeom prst="rect">
                <a:avLst/>
              </a:prstGeom>
              <a:blipFill>
                <a:blip r:embed="rId3"/>
                <a:stretch>
                  <a:fillRect l="-3586" r="-3586" b="-8889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>
            <a:extLst>
              <a:ext uri="{FF2B5EF4-FFF2-40B4-BE49-F238E27FC236}">
                <a16:creationId xmlns:a16="http://schemas.microsoft.com/office/drawing/2014/main" id="{BDB4F65D-C9B7-481C-85DE-C13D41DA80EE}"/>
              </a:ext>
            </a:extLst>
          </p:cNvPr>
          <p:cNvSpPr/>
          <p:nvPr/>
        </p:nvSpPr>
        <p:spPr>
          <a:xfrm>
            <a:off x="8867076" y="3492395"/>
            <a:ext cx="1504901" cy="3693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Dosage &lt; 22.5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F5F015F-8BA9-4BD4-B6A2-1E0815BB3A2C}"/>
              </a:ext>
            </a:extLst>
          </p:cNvPr>
          <p:cNvSpPr/>
          <p:nvPr/>
        </p:nvSpPr>
        <p:spPr>
          <a:xfrm>
            <a:off x="8372077" y="4060554"/>
            <a:ext cx="1247450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-10.5, 6.5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A94E2E5-0C87-4F55-ACDD-B8AC9E67AB25}"/>
              </a:ext>
            </a:extLst>
          </p:cNvPr>
          <p:cNvSpPr/>
          <p:nvPr/>
        </p:nvSpPr>
        <p:spPr>
          <a:xfrm>
            <a:off x="9891487" y="4037512"/>
            <a:ext cx="1504901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7.5, -7.5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152C78F-2959-4665-927C-043BB44D44CF}"/>
              </a:ext>
            </a:extLst>
          </p:cNvPr>
          <p:cNvCxnSpPr>
            <a:cxnSpLocks/>
            <a:stCxn id="51" idx="2"/>
            <a:endCxn id="59" idx="0"/>
          </p:cNvCxnSpPr>
          <p:nvPr/>
        </p:nvCxnSpPr>
        <p:spPr>
          <a:xfrm flipH="1">
            <a:off x="8995802" y="3861727"/>
            <a:ext cx="623725" cy="19882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630F114-8891-4742-951F-D03F81D05427}"/>
              </a:ext>
            </a:extLst>
          </p:cNvPr>
          <p:cNvCxnSpPr>
            <a:cxnSpLocks/>
            <a:stCxn id="51" idx="2"/>
            <a:endCxn id="60" idx="0"/>
          </p:cNvCxnSpPr>
          <p:nvPr/>
        </p:nvCxnSpPr>
        <p:spPr>
          <a:xfrm>
            <a:off x="9619527" y="3861727"/>
            <a:ext cx="1024411" cy="17578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2046FFE-C035-4128-A33F-7AC4C9EEA75E}"/>
                  </a:ext>
                </a:extLst>
              </p:cNvPr>
              <p:cNvSpPr txBox="1"/>
              <p:nvPr/>
            </p:nvSpPr>
            <p:spPr>
              <a:xfrm>
                <a:off x="8957087" y="4513103"/>
                <a:ext cx="9673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NZ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2046FFE-C035-4128-A33F-7AC4C9EEA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7087" y="4513103"/>
                <a:ext cx="967381" cy="276999"/>
              </a:xfrm>
              <a:prstGeom prst="rect">
                <a:avLst/>
              </a:prstGeom>
              <a:blipFill>
                <a:blip r:embed="rId4"/>
                <a:stretch>
                  <a:fillRect l="-5660" r="-5660" b="-6522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55737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96FB9E6-D57D-4CA6-AA13-01BB08B7DFDD}"/>
              </a:ext>
            </a:extLst>
          </p:cNvPr>
          <p:cNvSpPr txBox="1"/>
          <p:nvPr/>
        </p:nvSpPr>
        <p:spPr>
          <a:xfrm>
            <a:off x="446049" y="2782669"/>
            <a:ext cx="207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assume that dataset to be used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E75C17-E57B-4AD8-A50B-6EF60763FEB1}"/>
              </a:ext>
            </a:extLst>
          </p:cNvPr>
          <p:cNvCxnSpPr/>
          <p:nvPr/>
        </p:nvCxnSpPr>
        <p:spPr>
          <a:xfrm flipV="1">
            <a:off x="804125" y="4136567"/>
            <a:ext cx="0" cy="19514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452BFC-42A0-45F6-A583-E1BF6C34D611}"/>
              </a:ext>
            </a:extLst>
          </p:cNvPr>
          <p:cNvCxnSpPr>
            <a:cxnSpLocks/>
          </p:cNvCxnSpPr>
          <p:nvPr/>
        </p:nvCxnSpPr>
        <p:spPr>
          <a:xfrm>
            <a:off x="804125" y="6088031"/>
            <a:ext cx="234547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23A441B-9117-4172-A9BC-213D02735BDF}"/>
              </a:ext>
            </a:extLst>
          </p:cNvPr>
          <p:cNvSpPr txBox="1"/>
          <p:nvPr/>
        </p:nvSpPr>
        <p:spPr>
          <a:xfrm>
            <a:off x="653284" y="60880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158E30-76D0-46F5-94AA-936A1FD01374}"/>
              </a:ext>
            </a:extLst>
          </p:cNvPr>
          <p:cNvSpPr txBox="1"/>
          <p:nvPr/>
        </p:nvSpPr>
        <p:spPr>
          <a:xfrm>
            <a:off x="1675176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ACF9CD-61B8-4FF1-B401-1519489AF176}"/>
              </a:ext>
            </a:extLst>
          </p:cNvPr>
          <p:cNvSpPr txBox="1"/>
          <p:nvPr/>
        </p:nvSpPr>
        <p:spPr>
          <a:xfrm>
            <a:off x="2699298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588DDE-8DF1-4940-BAFB-F46D756CF421}"/>
              </a:ext>
            </a:extLst>
          </p:cNvPr>
          <p:cNvSpPr txBox="1"/>
          <p:nvPr/>
        </p:nvSpPr>
        <p:spPr>
          <a:xfrm>
            <a:off x="477503" y="4887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7D0BC9-73AB-4ACE-8CFD-F1D47452C114}"/>
              </a:ext>
            </a:extLst>
          </p:cNvPr>
          <p:cNvSpPr txBox="1"/>
          <p:nvPr/>
        </p:nvSpPr>
        <p:spPr>
          <a:xfrm>
            <a:off x="477503" y="44837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F10700-3D31-4F9F-B772-97AD5C30812B}"/>
              </a:ext>
            </a:extLst>
          </p:cNvPr>
          <p:cNvSpPr txBox="1"/>
          <p:nvPr/>
        </p:nvSpPr>
        <p:spPr>
          <a:xfrm>
            <a:off x="360485" y="41143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3C6421-4ACF-4B93-ADE7-6F980A776AB3}"/>
              </a:ext>
            </a:extLst>
          </p:cNvPr>
          <p:cNvSpPr txBox="1"/>
          <p:nvPr/>
        </p:nvSpPr>
        <p:spPr>
          <a:xfrm>
            <a:off x="406971" y="528246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072E13-065A-4F19-803C-19B7D6B49AE4}"/>
              </a:ext>
            </a:extLst>
          </p:cNvPr>
          <p:cNvSpPr txBox="1"/>
          <p:nvPr/>
        </p:nvSpPr>
        <p:spPr>
          <a:xfrm>
            <a:off x="325219" y="564621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-10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B22640F-F74D-4AD0-9270-CC7CAC5A689A}"/>
              </a:ext>
            </a:extLst>
          </p:cNvPr>
          <p:cNvSpPr/>
          <p:nvPr/>
        </p:nvSpPr>
        <p:spPr>
          <a:xfrm>
            <a:off x="1104326" y="5736365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525DB76-D683-42A2-83BB-429BCD3BBCEA}"/>
              </a:ext>
            </a:extLst>
          </p:cNvPr>
          <p:cNvSpPr/>
          <p:nvPr/>
        </p:nvSpPr>
        <p:spPr>
          <a:xfrm>
            <a:off x="1657194" y="439364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F042B49-F0CF-4289-96EC-23E56DA843AF}"/>
              </a:ext>
            </a:extLst>
          </p:cNvPr>
          <p:cNvSpPr/>
          <p:nvPr/>
        </p:nvSpPr>
        <p:spPr>
          <a:xfrm>
            <a:off x="1822603" y="4176474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0AFB22C-4602-4A61-936E-1A66F4E768FA}"/>
              </a:ext>
            </a:extLst>
          </p:cNvPr>
          <p:cNvSpPr/>
          <p:nvPr/>
        </p:nvSpPr>
        <p:spPr>
          <a:xfrm>
            <a:off x="2321228" y="534055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9806D73-26E2-488A-A30F-BEF6AFE4C1CE}"/>
              </a:ext>
            </a:extLst>
          </p:cNvPr>
          <p:cNvSpPr/>
          <p:nvPr/>
        </p:nvSpPr>
        <p:spPr>
          <a:xfrm>
            <a:off x="1599931" y="3504045"/>
            <a:ext cx="323386" cy="30153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DB1F79-B7BE-4C77-9486-8C7160E36DDC}"/>
              </a:ext>
            </a:extLst>
          </p:cNvPr>
          <p:cNvSpPr txBox="1"/>
          <p:nvPr/>
        </p:nvSpPr>
        <p:spPr>
          <a:xfrm>
            <a:off x="2093880" y="3470147"/>
            <a:ext cx="159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plot it out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5A12DE-4FE0-4FB0-8D9E-0A61B27B9CA6}"/>
              </a:ext>
            </a:extLst>
          </p:cNvPr>
          <p:cNvSpPr txBox="1"/>
          <p:nvPr/>
        </p:nvSpPr>
        <p:spPr>
          <a:xfrm>
            <a:off x="1297989" y="6375968"/>
            <a:ext cx="135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dosage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0808E6-8C3F-4419-B34F-027DA7B175C5}"/>
              </a:ext>
            </a:extLst>
          </p:cNvPr>
          <p:cNvSpPr txBox="1"/>
          <p:nvPr/>
        </p:nvSpPr>
        <p:spPr>
          <a:xfrm rot="16200000">
            <a:off x="-747581" y="5043735"/>
            <a:ext cx="1914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effectiveness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477E6D-D556-4E16-970B-86380744A78A}"/>
              </a:ext>
            </a:extLst>
          </p:cNvPr>
          <p:cNvCxnSpPr>
            <a:cxnSpLocks/>
          </p:cNvCxnSpPr>
          <p:nvPr/>
        </p:nvCxnSpPr>
        <p:spPr>
          <a:xfrm>
            <a:off x="779189" y="5072145"/>
            <a:ext cx="2338813" cy="896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89CCDB0-85B2-466E-9AE2-F5356E69B250}"/>
              </a:ext>
            </a:extLst>
          </p:cNvPr>
          <p:cNvSpPr txBox="1"/>
          <p:nvPr/>
        </p:nvSpPr>
        <p:spPr>
          <a:xfrm>
            <a:off x="4912606" y="105008"/>
            <a:ext cx="326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make an initial prediction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187C4-805E-42C7-941A-ECE47723D6BC}"/>
              </a:ext>
            </a:extLst>
          </p:cNvPr>
          <p:cNvSpPr txBox="1"/>
          <p:nvPr/>
        </p:nvSpPr>
        <p:spPr>
          <a:xfrm>
            <a:off x="5561556" y="688932"/>
            <a:ext cx="80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Z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F221E9-25F8-49DF-B264-654EFE26B90D}"/>
              </a:ext>
            </a:extLst>
          </p:cNvPr>
          <p:cNvSpPr/>
          <p:nvPr/>
        </p:nvSpPr>
        <p:spPr>
          <a:xfrm>
            <a:off x="5695167" y="581821"/>
            <a:ext cx="801666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0.5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2E5143-FAAA-49F8-8C28-88B72D44A150}"/>
              </a:ext>
            </a:extLst>
          </p:cNvPr>
          <p:cNvSpPr txBox="1"/>
          <p:nvPr/>
        </p:nvSpPr>
        <p:spPr>
          <a:xfrm>
            <a:off x="7146270" y="504877"/>
            <a:ext cx="48761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Let’s assume that the “initial guess” of “predicted drug effectiveness” is 0.5 (so for whatever testing data, the prediction is always 0.5)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67F5A1FD-F620-4DB4-9265-7A8C3A9BFDDD}"/>
              </a:ext>
            </a:extLst>
          </p:cNvPr>
          <p:cNvSpPr/>
          <p:nvPr/>
        </p:nvSpPr>
        <p:spPr>
          <a:xfrm rot="10800000">
            <a:off x="6749747" y="635059"/>
            <a:ext cx="246491" cy="238539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408E55-3A76-4D03-ABE6-89429889E7C9}"/>
              </a:ext>
            </a:extLst>
          </p:cNvPr>
          <p:cNvSpPr txBox="1"/>
          <p:nvPr/>
        </p:nvSpPr>
        <p:spPr>
          <a:xfrm>
            <a:off x="4912606" y="1231462"/>
            <a:ext cx="2772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Obtain the residuals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D67FA3-51F9-4208-B01B-355CFFFB8AFD}"/>
              </a:ext>
            </a:extLst>
          </p:cNvPr>
          <p:cNvSpPr txBox="1"/>
          <p:nvPr/>
        </p:nvSpPr>
        <p:spPr>
          <a:xfrm>
            <a:off x="4912605" y="1620638"/>
            <a:ext cx="2894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Grow a XGBoost tree</a:t>
            </a:r>
          </a:p>
        </p:txBody>
      </p:sp>
      <p:graphicFrame>
        <p:nvGraphicFramePr>
          <p:cNvPr id="39" name="Table 9">
            <a:extLst>
              <a:ext uri="{FF2B5EF4-FFF2-40B4-BE49-F238E27FC236}">
                <a16:creationId xmlns:a16="http://schemas.microsoft.com/office/drawing/2014/main" id="{F7B6F8FC-5F9D-4341-88FA-46A06196AF05}"/>
              </a:ext>
            </a:extLst>
          </p:cNvPr>
          <p:cNvGraphicFramePr>
            <a:graphicFrameLocks noGrp="1"/>
          </p:cNvGraphicFramePr>
          <p:nvPr/>
        </p:nvGraphicFramePr>
        <p:xfrm>
          <a:off x="406971" y="302786"/>
          <a:ext cx="3580673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439">
                  <a:extLst>
                    <a:ext uri="{9D8B030D-6E8A-4147-A177-3AD203B41FA5}">
                      <a16:colId xmlns:a16="http://schemas.microsoft.com/office/drawing/2014/main" val="3944312363"/>
                    </a:ext>
                  </a:extLst>
                </a:gridCol>
                <a:gridCol w="1380617">
                  <a:extLst>
                    <a:ext uri="{9D8B030D-6E8A-4147-A177-3AD203B41FA5}">
                      <a16:colId xmlns:a16="http://schemas.microsoft.com/office/drawing/2014/main" val="530565996"/>
                    </a:ext>
                  </a:extLst>
                </a:gridCol>
                <a:gridCol w="1380617">
                  <a:extLst>
                    <a:ext uri="{9D8B030D-6E8A-4147-A177-3AD203B41FA5}">
                      <a16:colId xmlns:a16="http://schemas.microsoft.com/office/drawing/2014/main" val="2413499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Drug </a:t>
                      </a:r>
                    </a:p>
                    <a:p>
                      <a:r>
                        <a:rPr lang="en-NZ" dirty="0"/>
                        <a:t>dosage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Drug effectiveness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>
                          <a:solidFill>
                            <a:schemeClr val="tx1"/>
                          </a:solidFill>
                        </a:rPr>
                        <a:t>residuals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933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38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6.5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013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551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389073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50261D0B-7DD3-4F1A-9C3A-DE022E274C33}"/>
              </a:ext>
            </a:extLst>
          </p:cNvPr>
          <p:cNvSpPr txBox="1"/>
          <p:nvPr/>
        </p:nvSpPr>
        <p:spPr>
          <a:xfrm>
            <a:off x="5285144" y="2030809"/>
            <a:ext cx="6221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3.1: Start from a single leaf, and all of the residuals go to the leaf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CA91F4-5B32-4891-B26D-A76E911F2DA4}"/>
              </a:ext>
            </a:extLst>
          </p:cNvPr>
          <p:cNvSpPr/>
          <p:nvPr/>
        </p:nvSpPr>
        <p:spPr>
          <a:xfrm>
            <a:off x="6106308" y="2425062"/>
            <a:ext cx="1932792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-10.5,6.5,7.5,-7.5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03785B0F-6203-4EFE-B58D-D99CF34A245D}"/>
              </a:ext>
            </a:extLst>
          </p:cNvPr>
          <p:cNvSpPr/>
          <p:nvPr/>
        </p:nvSpPr>
        <p:spPr>
          <a:xfrm>
            <a:off x="4095750" y="635058"/>
            <a:ext cx="295275" cy="1898592"/>
          </a:xfrm>
          <a:prstGeom prst="righ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D6B4167-5349-48AA-98A2-0FD4449A4B64}"/>
              </a:ext>
            </a:extLst>
          </p:cNvPr>
          <p:cNvSpPr/>
          <p:nvPr/>
        </p:nvSpPr>
        <p:spPr>
          <a:xfrm>
            <a:off x="4514850" y="1619250"/>
            <a:ext cx="1400175" cy="1076530"/>
          </a:xfrm>
          <a:custGeom>
            <a:avLst/>
            <a:gdLst>
              <a:gd name="connsiteX0" fmla="*/ 0 w 1400175"/>
              <a:gd name="connsiteY0" fmla="*/ 0 h 1076530"/>
              <a:gd name="connsiteX1" fmla="*/ 381000 w 1400175"/>
              <a:gd name="connsiteY1" fmla="*/ 200025 h 1076530"/>
              <a:gd name="connsiteX2" fmla="*/ 419100 w 1400175"/>
              <a:gd name="connsiteY2" fmla="*/ 800100 h 1076530"/>
              <a:gd name="connsiteX3" fmla="*/ 781050 w 1400175"/>
              <a:gd name="connsiteY3" fmla="*/ 1057275 h 1076530"/>
              <a:gd name="connsiteX4" fmla="*/ 1400175 w 1400175"/>
              <a:gd name="connsiteY4" fmla="*/ 1038225 h 1076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0175" h="1076530">
                <a:moveTo>
                  <a:pt x="0" y="0"/>
                </a:moveTo>
                <a:cubicBezTo>
                  <a:pt x="155575" y="33337"/>
                  <a:pt x="311150" y="66675"/>
                  <a:pt x="381000" y="200025"/>
                </a:cubicBezTo>
                <a:cubicBezTo>
                  <a:pt x="450850" y="333375"/>
                  <a:pt x="352425" y="657225"/>
                  <a:pt x="419100" y="800100"/>
                </a:cubicBezTo>
                <a:cubicBezTo>
                  <a:pt x="485775" y="942975"/>
                  <a:pt x="617537" y="1017587"/>
                  <a:pt x="781050" y="1057275"/>
                </a:cubicBezTo>
                <a:cubicBezTo>
                  <a:pt x="944563" y="1096963"/>
                  <a:pt x="1172369" y="1067594"/>
                  <a:pt x="1400175" y="1038225"/>
                </a:cubicBez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BD82FEB-C370-4652-A686-890744074591}"/>
                  </a:ext>
                </a:extLst>
              </p:cNvPr>
              <p:cNvSpPr txBox="1"/>
              <p:nvPr/>
            </p:nvSpPr>
            <p:spPr>
              <a:xfrm>
                <a:off x="8269157" y="2425017"/>
                <a:ext cx="135037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1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𝑆𝑖𝑚𝑖𝑙𝑎𝑟𝑖𝑡𝑦</m:t>
                      </m:r>
                      <m:r>
                        <a:rPr lang="en-NZ" sz="1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NZ" sz="1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𝑠𝑐𝑜𝑟𝑒</m:t>
                      </m:r>
                    </m:oMath>
                  </m:oMathPara>
                </a14:m>
                <a:endParaRPr lang="en-NZ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BD82FEB-C370-4652-A686-890744074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9157" y="2425017"/>
                <a:ext cx="1350370" cy="215444"/>
              </a:xfrm>
              <a:prstGeom prst="rect">
                <a:avLst/>
              </a:prstGeom>
              <a:blipFill>
                <a:blip r:embed="rId2"/>
                <a:stretch>
                  <a:fillRect l="-4054" r="-450" b="-31429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E3660DA8-8046-4705-8E08-2C715C299A15}"/>
              </a:ext>
            </a:extLst>
          </p:cNvPr>
          <p:cNvSpPr/>
          <p:nvPr/>
        </p:nvSpPr>
        <p:spPr>
          <a:xfrm>
            <a:off x="7922546" y="2365833"/>
            <a:ext cx="257173" cy="2997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6CBD28-4F51-43E7-80DC-CA8AF52E7A79}"/>
              </a:ext>
            </a:extLst>
          </p:cNvPr>
          <p:cNvSpPr txBox="1"/>
          <p:nvPr/>
        </p:nvSpPr>
        <p:spPr>
          <a:xfrm>
            <a:off x="5285144" y="2796378"/>
            <a:ext cx="6649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3.2: Whether or not we can do a better job clustering similar Residuals if we split them further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815F8C3-9CD5-4166-81C7-57C9BE032064}"/>
              </a:ext>
            </a:extLst>
          </p:cNvPr>
          <p:cNvSpPr txBox="1"/>
          <p:nvPr/>
        </p:nvSpPr>
        <p:spPr>
          <a:xfrm>
            <a:off x="2315006" y="4280758"/>
            <a:ext cx="1404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Second two points to be checked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B670382-B149-4A24-9381-8183F4BABA27}"/>
              </a:ext>
            </a:extLst>
          </p:cNvPr>
          <p:cNvCxnSpPr>
            <a:cxnSpLocks/>
          </p:cNvCxnSpPr>
          <p:nvPr/>
        </p:nvCxnSpPr>
        <p:spPr>
          <a:xfrm>
            <a:off x="1997796" y="4287482"/>
            <a:ext cx="352344" cy="3304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930F7E7-0665-4BF7-96C0-2E26D80A468E}"/>
              </a:ext>
            </a:extLst>
          </p:cNvPr>
          <p:cNvCxnSpPr>
            <a:cxnSpLocks/>
          </p:cNvCxnSpPr>
          <p:nvPr/>
        </p:nvCxnSpPr>
        <p:spPr>
          <a:xfrm>
            <a:off x="1874949" y="4449446"/>
            <a:ext cx="389605" cy="1262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E35072B-ACAD-459C-9DB8-748507723621}"/>
              </a:ext>
            </a:extLst>
          </p:cNvPr>
          <p:cNvCxnSpPr/>
          <p:nvPr/>
        </p:nvCxnSpPr>
        <p:spPr>
          <a:xfrm>
            <a:off x="1846229" y="4069778"/>
            <a:ext cx="0" cy="2289643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149799A-C808-42C6-BCE1-C735172E37ED}"/>
              </a:ext>
            </a:extLst>
          </p:cNvPr>
          <p:cNvSpPr txBox="1"/>
          <p:nvPr/>
        </p:nvSpPr>
        <p:spPr>
          <a:xfrm>
            <a:off x="1187253" y="3765203"/>
            <a:ext cx="1569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highlight>
                  <a:srgbClr val="FFFF00"/>
                </a:highlight>
              </a:rPr>
              <a:t>Average = 22.5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047394D-F7D9-485F-B324-81C430AE8C24}"/>
              </a:ext>
            </a:extLst>
          </p:cNvPr>
          <p:cNvSpPr/>
          <p:nvPr/>
        </p:nvSpPr>
        <p:spPr>
          <a:xfrm>
            <a:off x="5561556" y="3524661"/>
            <a:ext cx="1504901" cy="3693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Dosage &lt; 15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B069995-992E-422A-A49B-13812DFCF7EF}"/>
              </a:ext>
            </a:extLst>
          </p:cNvPr>
          <p:cNvSpPr/>
          <p:nvPr/>
        </p:nvSpPr>
        <p:spPr>
          <a:xfrm>
            <a:off x="5066557" y="4092820"/>
            <a:ext cx="850927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-10.5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627A847-93DC-4AD2-9B9A-DE635AFA773B}"/>
              </a:ext>
            </a:extLst>
          </p:cNvPr>
          <p:cNvSpPr/>
          <p:nvPr/>
        </p:nvSpPr>
        <p:spPr>
          <a:xfrm>
            <a:off x="6585967" y="4069778"/>
            <a:ext cx="1504901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6.5, 7.5, -7.5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9A6D2D0-4C05-4174-AB11-629FE92FDB55}"/>
              </a:ext>
            </a:extLst>
          </p:cNvPr>
          <p:cNvCxnSpPr>
            <a:cxnSpLocks/>
            <a:stCxn id="54" idx="2"/>
            <a:endCxn id="55" idx="0"/>
          </p:cNvCxnSpPr>
          <p:nvPr/>
        </p:nvCxnSpPr>
        <p:spPr>
          <a:xfrm flipH="1">
            <a:off x="5492021" y="3893993"/>
            <a:ext cx="821986" cy="19882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B2DE67D-2543-4CDD-B58C-773748254AF0}"/>
              </a:ext>
            </a:extLst>
          </p:cNvPr>
          <p:cNvCxnSpPr>
            <a:cxnSpLocks/>
            <a:stCxn id="54" idx="2"/>
            <a:endCxn id="56" idx="0"/>
          </p:cNvCxnSpPr>
          <p:nvPr/>
        </p:nvCxnSpPr>
        <p:spPr>
          <a:xfrm>
            <a:off x="6314007" y="3893993"/>
            <a:ext cx="1024411" cy="17578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0F027DF-7BA9-4A6D-8343-5CAAF219512F}"/>
                  </a:ext>
                </a:extLst>
              </p:cNvPr>
              <p:cNvSpPr txBox="1"/>
              <p:nvPr/>
            </p:nvSpPr>
            <p:spPr>
              <a:xfrm>
                <a:off x="5651567" y="4545369"/>
                <a:ext cx="15284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=120.33</m:t>
                      </m:r>
                    </m:oMath>
                  </m:oMathPara>
                </a14:m>
                <a:endParaRPr lang="en-NZ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0F027DF-7BA9-4A6D-8343-5CAAF2195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567" y="4545369"/>
                <a:ext cx="1528432" cy="276999"/>
              </a:xfrm>
              <a:prstGeom prst="rect">
                <a:avLst/>
              </a:prstGeom>
              <a:blipFill>
                <a:blip r:embed="rId3"/>
                <a:stretch>
                  <a:fillRect l="-3586" r="-3586" b="-8889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>
            <a:extLst>
              <a:ext uri="{FF2B5EF4-FFF2-40B4-BE49-F238E27FC236}">
                <a16:creationId xmlns:a16="http://schemas.microsoft.com/office/drawing/2014/main" id="{BDB4F65D-C9B7-481C-85DE-C13D41DA80EE}"/>
              </a:ext>
            </a:extLst>
          </p:cNvPr>
          <p:cNvSpPr/>
          <p:nvPr/>
        </p:nvSpPr>
        <p:spPr>
          <a:xfrm>
            <a:off x="8867076" y="3492395"/>
            <a:ext cx="1504901" cy="3693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Dosage &lt; 22.5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F5F015F-8BA9-4BD4-B6A2-1E0815BB3A2C}"/>
              </a:ext>
            </a:extLst>
          </p:cNvPr>
          <p:cNvSpPr/>
          <p:nvPr/>
        </p:nvSpPr>
        <p:spPr>
          <a:xfrm>
            <a:off x="8372077" y="4060554"/>
            <a:ext cx="1247450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-10.5, 6.5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A94E2E5-0C87-4F55-ACDD-B8AC9E67AB25}"/>
              </a:ext>
            </a:extLst>
          </p:cNvPr>
          <p:cNvSpPr/>
          <p:nvPr/>
        </p:nvSpPr>
        <p:spPr>
          <a:xfrm>
            <a:off x="9891487" y="4037512"/>
            <a:ext cx="1504901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7.5, -7.5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152C78F-2959-4665-927C-043BB44D44CF}"/>
              </a:ext>
            </a:extLst>
          </p:cNvPr>
          <p:cNvCxnSpPr>
            <a:cxnSpLocks/>
            <a:stCxn id="51" idx="2"/>
            <a:endCxn id="59" idx="0"/>
          </p:cNvCxnSpPr>
          <p:nvPr/>
        </p:nvCxnSpPr>
        <p:spPr>
          <a:xfrm flipH="1">
            <a:off x="8995802" y="3861727"/>
            <a:ext cx="623725" cy="19882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630F114-8891-4742-951F-D03F81D05427}"/>
              </a:ext>
            </a:extLst>
          </p:cNvPr>
          <p:cNvCxnSpPr>
            <a:cxnSpLocks/>
            <a:stCxn id="51" idx="2"/>
            <a:endCxn id="60" idx="0"/>
          </p:cNvCxnSpPr>
          <p:nvPr/>
        </p:nvCxnSpPr>
        <p:spPr>
          <a:xfrm>
            <a:off x="9619527" y="3861727"/>
            <a:ext cx="1024411" cy="17578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2046FFE-C035-4128-A33F-7AC4C9EEA75E}"/>
                  </a:ext>
                </a:extLst>
              </p:cNvPr>
              <p:cNvSpPr txBox="1"/>
              <p:nvPr/>
            </p:nvSpPr>
            <p:spPr>
              <a:xfrm>
                <a:off x="8957087" y="4513103"/>
                <a:ext cx="9673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NZ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2046FFE-C035-4128-A33F-7AC4C9EEA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7087" y="4513103"/>
                <a:ext cx="967381" cy="276999"/>
              </a:xfrm>
              <a:prstGeom prst="rect">
                <a:avLst/>
              </a:prstGeom>
              <a:blipFill>
                <a:blip r:embed="rId4"/>
                <a:stretch>
                  <a:fillRect l="-5660" r="-5660" b="-6522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154B327-088B-453A-A7AD-826DF3224793}"/>
              </a:ext>
            </a:extLst>
          </p:cNvPr>
          <p:cNvSpPr txBox="1"/>
          <p:nvPr/>
        </p:nvSpPr>
        <p:spPr>
          <a:xfrm>
            <a:off x="6007760" y="5278355"/>
            <a:ext cx="4202670" cy="92333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Since Gain=120.33 is larger than Gain=4, so “Dosage &lt; 15” is better at splitting the Residuals into clusters of similar values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2ED512CB-966A-4568-BADC-6BA3FEFB7DA5}"/>
              </a:ext>
            </a:extLst>
          </p:cNvPr>
          <p:cNvSpPr/>
          <p:nvPr/>
        </p:nvSpPr>
        <p:spPr>
          <a:xfrm rot="13746323">
            <a:off x="6866201" y="4946217"/>
            <a:ext cx="388334" cy="31036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116BFC6D-FB01-4770-967A-6C559D4D2DA9}"/>
              </a:ext>
            </a:extLst>
          </p:cNvPr>
          <p:cNvSpPr/>
          <p:nvPr/>
        </p:nvSpPr>
        <p:spPr>
          <a:xfrm rot="18612473">
            <a:off x="8869636" y="4986611"/>
            <a:ext cx="388334" cy="31036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467940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96FB9E6-D57D-4CA6-AA13-01BB08B7DFDD}"/>
              </a:ext>
            </a:extLst>
          </p:cNvPr>
          <p:cNvSpPr txBox="1"/>
          <p:nvPr/>
        </p:nvSpPr>
        <p:spPr>
          <a:xfrm>
            <a:off x="446049" y="2782669"/>
            <a:ext cx="207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assume that dataset to be used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E75C17-E57B-4AD8-A50B-6EF60763FEB1}"/>
              </a:ext>
            </a:extLst>
          </p:cNvPr>
          <p:cNvCxnSpPr/>
          <p:nvPr/>
        </p:nvCxnSpPr>
        <p:spPr>
          <a:xfrm flipV="1">
            <a:off x="804125" y="4136567"/>
            <a:ext cx="0" cy="19514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452BFC-42A0-45F6-A583-E1BF6C34D611}"/>
              </a:ext>
            </a:extLst>
          </p:cNvPr>
          <p:cNvCxnSpPr>
            <a:cxnSpLocks/>
          </p:cNvCxnSpPr>
          <p:nvPr/>
        </p:nvCxnSpPr>
        <p:spPr>
          <a:xfrm>
            <a:off x="804125" y="6088031"/>
            <a:ext cx="234547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23A441B-9117-4172-A9BC-213D02735BDF}"/>
              </a:ext>
            </a:extLst>
          </p:cNvPr>
          <p:cNvSpPr txBox="1"/>
          <p:nvPr/>
        </p:nvSpPr>
        <p:spPr>
          <a:xfrm>
            <a:off x="653284" y="60880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158E30-76D0-46F5-94AA-936A1FD01374}"/>
              </a:ext>
            </a:extLst>
          </p:cNvPr>
          <p:cNvSpPr txBox="1"/>
          <p:nvPr/>
        </p:nvSpPr>
        <p:spPr>
          <a:xfrm>
            <a:off x="1675176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ACF9CD-61B8-4FF1-B401-1519489AF176}"/>
              </a:ext>
            </a:extLst>
          </p:cNvPr>
          <p:cNvSpPr txBox="1"/>
          <p:nvPr/>
        </p:nvSpPr>
        <p:spPr>
          <a:xfrm>
            <a:off x="2699298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588DDE-8DF1-4940-BAFB-F46D756CF421}"/>
              </a:ext>
            </a:extLst>
          </p:cNvPr>
          <p:cNvSpPr txBox="1"/>
          <p:nvPr/>
        </p:nvSpPr>
        <p:spPr>
          <a:xfrm>
            <a:off x="477503" y="4887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7D0BC9-73AB-4ACE-8CFD-F1D47452C114}"/>
              </a:ext>
            </a:extLst>
          </p:cNvPr>
          <p:cNvSpPr txBox="1"/>
          <p:nvPr/>
        </p:nvSpPr>
        <p:spPr>
          <a:xfrm>
            <a:off x="477503" y="44837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F10700-3D31-4F9F-B772-97AD5C30812B}"/>
              </a:ext>
            </a:extLst>
          </p:cNvPr>
          <p:cNvSpPr txBox="1"/>
          <p:nvPr/>
        </p:nvSpPr>
        <p:spPr>
          <a:xfrm>
            <a:off x="360485" y="41143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3C6421-4ACF-4B93-ADE7-6F980A776AB3}"/>
              </a:ext>
            </a:extLst>
          </p:cNvPr>
          <p:cNvSpPr txBox="1"/>
          <p:nvPr/>
        </p:nvSpPr>
        <p:spPr>
          <a:xfrm>
            <a:off x="406971" y="528246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072E13-065A-4F19-803C-19B7D6B49AE4}"/>
              </a:ext>
            </a:extLst>
          </p:cNvPr>
          <p:cNvSpPr txBox="1"/>
          <p:nvPr/>
        </p:nvSpPr>
        <p:spPr>
          <a:xfrm>
            <a:off x="325219" y="564621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-10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B22640F-F74D-4AD0-9270-CC7CAC5A689A}"/>
              </a:ext>
            </a:extLst>
          </p:cNvPr>
          <p:cNvSpPr/>
          <p:nvPr/>
        </p:nvSpPr>
        <p:spPr>
          <a:xfrm>
            <a:off x="1104326" y="5736365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525DB76-D683-42A2-83BB-429BCD3BBCEA}"/>
              </a:ext>
            </a:extLst>
          </p:cNvPr>
          <p:cNvSpPr/>
          <p:nvPr/>
        </p:nvSpPr>
        <p:spPr>
          <a:xfrm>
            <a:off x="1657194" y="439364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F042B49-F0CF-4289-96EC-23E56DA843AF}"/>
              </a:ext>
            </a:extLst>
          </p:cNvPr>
          <p:cNvSpPr/>
          <p:nvPr/>
        </p:nvSpPr>
        <p:spPr>
          <a:xfrm>
            <a:off x="1822603" y="4176474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0AFB22C-4602-4A61-936E-1A66F4E768FA}"/>
              </a:ext>
            </a:extLst>
          </p:cNvPr>
          <p:cNvSpPr/>
          <p:nvPr/>
        </p:nvSpPr>
        <p:spPr>
          <a:xfrm>
            <a:off x="2321228" y="534055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9806D73-26E2-488A-A30F-BEF6AFE4C1CE}"/>
              </a:ext>
            </a:extLst>
          </p:cNvPr>
          <p:cNvSpPr/>
          <p:nvPr/>
        </p:nvSpPr>
        <p:spPr>
          <a:xfrm>
            <a:off x="1599931" y="3504045"/>
            <a:ext cx="323386" cy="30153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DB1F79-B7BE-4C77-9486-8C7160E36DDC}"/>
              </a:ext>
            </a:extLst>
          </p:cNvPr>
          <p:cNvSpPr txBox="1"/>
          <p:nvPr/>
        </p:nvSpPr>
        <p:spPr>
          <a:xfrm>
            <a:off x="2093880" y="3470147"/>
            <a:ext cx="159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plot it out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5A12DE-4FE0-4FB0-8D9E-0A61B27B9CA6}"/>
              </a:ext>
            </a:extLst>
          </p:cNvPr>
          <p:cNvSpPr txBox="1"/>
          <p:nvPr/>
        </p:nvSpPr>
        <p:spPr>
          <a:xfrm>
            <a:off x="1297989" y="6375968"/>
            <a:ext cx="135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dosage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0808E6-8C3F-4419-B34F-027DA7B175C5}"/>
              </a:ext>
            </a:extLst>
          </p:cNvPr>
          <p:cNvSpPr txBox="1"/>
          <p:nvPr/>
        </p:nvSpPr>
        <p:spPr>
          <a:xfrm rot="16200000">
            <a:off x="-747581" y="5043735"/>
            <a:ext cx="1914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effectiveness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477E6D-D556-4E16-970B-86380744A78A}"/>
              </a:ext>
            </a:extLst>
          </p:cNvPr>
          <p:cNvCxnSpPr>
            <a:cxnSpLocks/>
          </p:cNvCxnSpPr>
          <p:nvPr/>
        </p:nvCxnSpPr>
        <p:spPr>
          <a:xfrm>
            <a:off x="779189" y="5072145"/>
            <a:ext cx="2338813" cy="896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89CCDB0-85B2-466E-9AE2-F5356E69B250}"/>
              </a:ext>
            </a:extLst>
          </p:cNvPr>
          <p:cNvSpPr txBox="1"/>
          <p:nvPr/>
        </p:nvSpPr>
        <p:spPr>
          <a:xfrm>
            <a:off x="4912606" y="105008"/>
            <a:ext cx="326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make an initial prediction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187C4-805E-42C7-941A-ECE47723D6BC}"/>
              </a:ext>
            </a:extLst>
          </p:cNvPr>
          <p:cNvSpPr txBox="1"/>
          <p:nvPr/>
        </p:nvSpPr>
        <p:spPr>
          <a:xfrm>
            <a:off x="5561556" y="688932"/>
            <a:ext cx="80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Z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F221E9-25F8-49DF-B264-654EFE26B90D}"/>
              </a:ext>
            </a:extLst>
          </p:cNvPr>
          <p:cNvSpPr/>
          <p:nvPr/>
        </p:nvSpPr>
        <p:spPr>
          <a:xfrm>
            <a:off x="5695167" y="581821"/>
            <a:ext cx="801666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0.5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2E5143-FAAA-49F8-8C28-88B72D44A150}"/>
              </a:ext>
            </a:extLst>
          </p:cNvPr>
          <p:cNvSpPr txBox="1"/>
          <p:nvPr/>
        </p:nvSpPr>
        <p:spPr>
          <a:xfrm>
            <a:off x="7146270" y="504877"/>
            <a:ext cx="48761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Let’s assume that the “initial guess” of “predicted drug effectiveness” is 0.5 (so for whatever testing data, the prediction is always 0.5)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67F5A1FD-F620-4DB4-9265-7A8C3A9BFDDD}"/>
              </a:ext>
            </a:extLst>
          </p:cNvPr>
          <p:cNvSpPr/>
          <p:nvPr/>
        </p:nvSpPr>
        <p:spPr>
          <a:xfrm rot="10800000">
            <a:off x="6749747" y="635059"/>
            <a:ext cx="246491" cy="238539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408E55-3A76-4D03-ABE6-89429889E7C9}"/>
              </a:ext>
            </a:extLst>
          </p:cNvPr>
          <p:cNvSpPr txBox="1"/>
          <p:nvPr/>
        </p:nvSpPr>
        <p:spPr>
          <a:xfrm>
            <a:off x="4912606" y="1231462"/>
            <a:ext cx="2772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Obtain the residuals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D67FA3-51F9-4208-B01B-355CFFFB8AFD}"/>
              </a:ext>
            </a:extLst>
          </p:cNvPr>
          <p:cNvSpPr txBox="1"/>
          <p:nvPr/>
        </p:nvSpPr>
        <p:spPr>
          <a:xfrm>
            <a:off x="4912605" y="1620638"/>
            <a:ext cx="2894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Grow a XGBoost tree</a:t>
            </a:r>
          </a:p>
        </p:txBody>
      </p:sp>
      <p:graphicFrame>
        <p:nvGraphicFramePr>
          <p:cNvPr id="39" name="Table 9">
            <a:extLst>
              <a:ext uri="{FF2B5EF4-FFF2-40B4-BE49-F238E27FC236}">
                <a16:creationId xmlns:a16="http://schemas.microsoft.com/office/drawing/2014/main" id="{F7B6F8FC-5F9D-4341-88FA-46A06196AF05}"/>
              </a:ext>
            </a:extLst>
          </p:cNvPr>
          <p:cNvGraphicFramePr>
            <a:graphicFrameLocks noGrp="1"/>
          </p:cNvGraphicFramePr>
          <p:nvPr/>
        </p:nvGraphicFramePr>
        <p:xfrm>
          <a:off x="406971" y="302786"/>
          <a:ext cx="3580673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439">
                  <a:extLst>
                    <a:ext uri="{9D8B030D-6E8A-4147-A177-3AD203B41FA5}">
                      <a16:colId xmlns:a16="http://schemas.microsoft.com/office/drawing/2014/main" val="3944312363"/>
                    </a:ext>
                  </a:extLst>
                </a:gridCol>
                <a:gridCol w="1380617">
                  <a:extLst>
                    <a:ext uri="{9D8B030D-6E8A-4147-A177-3AD203B41FA5}">
                      <a16:colId xmlns:a16="http://schemas.microsoft.com/office/drawing/2014/main" val="530565996"/>
                    </a:ext>
                  </a:extLst>
                </a:gridCol>
                <a:gridCol w="1380617">
                  <a:extLst>
                    <a:ext uri="{9D8B030D-6E8A-4147-A177-3AD203B41FA5}">
                      <a16:colId xmlns:a16="http://schemas.microsoft.com/office/drawing/2014/main" val="2413499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Drug </a:t>
                      </a:r>
                    </a:p>
                    <a:p>
                      <a:r>
                        <a:rPr lang="en-NZ" dirty="0"/>
                        <a:t>dosage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Drug effectiveness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>
                          <a:solidFill>
                            <a:schemeClr val="tx1"/>
                          </a:solidFill>
                        </a:rPr>
                        <a:t>residuals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933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38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6.5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013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551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389073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50261D0B-7DD3-4F1A-9C3A-DE022E274C33}"/>
              </a:ext>
            </a:extLst>
          </p:cNvPr>
          <p:cNvSpPr txBox="1"/>
          <p:nvPr/>
        </p:nvSpPr>
        <p:spPr>
          <a:xfrm>
            <a:off x="5285144" y="2030809"/>
            <a:ext cx="6221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3.1: Start from a single leaf, and all of the residuals go to the leaf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CA91F4-5B32-4891-B26D-A76E911F2DA4}"/>
              </a:ext>
            </a:extLst>
          </p:cNvPr>
          <p:cNvSpPr/>
          <p:nvPr/>
        </p:nvSpPr>
        <p:spPr>
          <a:xfrm>
            <a:off x="6106308" y="2425062"/>
            <a:ext cx="1932792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-10.5,6.5,7.5,-7.5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03785B0F-6203-4EFE-B58D-D99CF34A245D}"/>
              </a:ext>
            </a:extLst>
          </p:cNvPr>
          <p:cNvSpPr/>
          <p:nvPr/>
        </p:nvSpPr>
        <p:spPr>
          <a:xfrm>
            <a:off x="4095750" y="635058"/>
            <a:ext cx="295275" cy="1898592"/>
          </a:xfrm>
          <a:prstGeom prst="righ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D6B4167-5349-48AA-98A2-0FD4449A4B64}"/>
              </a:ext>
            </a:extLst>
          </p:cNvPr>
          <p:cNvSpPr/>
          <p:nvPr/>
        </p:nvSpPr>
        <p:spPr>
          <a:xfrm>
            <a:off x="4514850" y="1619250"/>
            <a:ext cx="1400175" cy="1076530"/>
          </a:xfrm>
          <a:custGeom>
            <a:avLst/>
            <a:gdLst>
              <a:gd name="connsiteX0" fmla="*/ 0 w 1400175"/>
              <a:gd name="connsiteY0" fmla="*/ 0 h 1076530"/>
              <a:gd name="connsiteX1" fmla="*/ 381000 w 1400175"/>
              <a:gd name="connsiteY1" fmla="*/ 200025 h 1076530"/>
              <a:gd name="connsiteX2" fmla="*/ 419100 w 1400175"/>
              <a:gd name="connsiteY2" fmla="*/ 800100 h 1076530"/>
              <a:gd name="connsiteX3" fmla="*/ 781050 w 1400175"/>
              <a:gd name="connsiteY3" fmla="*/ 1057275 h 1076530"/>
              <a:gd name="connsiteX4" fmla="*/ 1400175 w 1400175"/>
              <a:gd name="connsiteY4" fmla="*/ 1038225 h 1076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0175" h="1076530">
                <a:moveTo>
                  <a:pt x="0" y="0"/>
                </a:moveTo>
                <a:cubicBezTo>
                  <a:pt x="155575" y="33337"/>
                  <a:pt x="311150" y="66675"/>
                  <a:pt x="381000" y="200025"/>
                </a:cubicBezTo>
                <a:cubicBezTo>
                  <a:pt x="450850" y="333375"/>
                  <a:pt x="352425" y="657225"/>
                  <a:pt x="419100" y="800100"/>
                </a:cubicBezTo>
                <a:cubicBezTo>
                  <a:pt x="485775" y="942975"/>
                  <a:pt x="617537" y="1017587"/>
                  <a:pt x="781050" y="1057275"/>
                </a:cubicBezTo>
                <a:cubicBezTo>
                  <a:pt x="944563" y="1096963"/>
                  <a:pt x="1172369" y="1067594"/>
                  <a:pt x="1400175" y="1038225"/>
                </a:cubicBez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BD82FEB-C370-4652-A686-890744074591}"/>
                  </a:ext>
                </a:extLst>
              </p:cNvPr>
              <p:cNvSpPr txBox="1"/>
              <p:nvPr/>
            </p:nvSpPr>
            <p:spPr>
              <a:xfrm>
                <a:off x="8269157" y="2425017"/>
                <a:ext cx="135037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1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𝑆𝑖𝑚𝑖𝑙𝑎𝑟𝑖𝑡𝑦</m:t>
                      </m:r>
                      <m:r>
                        <a:rPr lang="en-NZ" sz="1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NZ" sz="1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𝑠𝑐𝑜𝑟𝑒</m:t>
                      </m:r>
                    </m:oMath>
                  </m:oMathPara>
                </a14:m>
                <a:endParaRPr lang="en-NZ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BD82FEB-C370-4652-A686-890744074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9157" y="2425017"/>
                <a:ext cx="1350370" cy="215444"/>
              </a:xfrm>
              <a:prstGeom prst="rect">
                <a:avLst/>
              </a:prstGeom>
              <a:blipFill>
                <a:blip r:embed="rId2"/>
                <a:stretch>
                  <a:fillRect l="-4054" r="-450" b="-31429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E3660DA8-8046-4705-8E08-2C715C299A15}"/>
              </a:ext>
            </a:extLst>
          </p:cNvPr>
          <p:cNvSpPr/>
          <p:nvPr/>
        </p:nvSpPr>
        <p:spPr>
          <a:xfrm>
            <a:off x="7922546" y="2365833"/>
            <a:ext cx="257173" cy="2997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6CBD28-4F51-43E7-80DC-CA8AF52E7A79}"/>
              </a:ext>
            </a:extLst>
          </p:cNvPr>
          <p:cNvSpPr txBox="1"/>
          <p:nvPr/>
        </p:nvSpPr>
        <p:spPr>
          <a:xfrm>
            <a:off x="5285144" y="2796378"/>
            <a:ext cx="6649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3.2: Whether or not we can do a better job clustering similar Residuals if we split them further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815F8C3-9CD5-4166-81C7-57C9BE032064}"/>
              </a:ext>
            </a:extLst>
          </p:cNvPr>
          <p:cNvSpPr txBox="1"/>
          <p:nvPr/>
        </p:nvSpPr>
        <p:spPr>
          <a:xfrm>
            <a:off x="2315006" y="4280758"/>
            <a:ext cx="1404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Last two points to be checked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B670382-B149-4A24-9381-8183F4BABA27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2021135" y="4318458"/>
            <a:ext cx="327777" cy="10497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930F7E7-0665-4BF7-96C0-2E26D80A468E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2160403" y="5368241"/>
            <a:ext cx="188509" cy="893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E35072B-ACAD-459C-9DB8-748507723621}"/>
              </a:ext>
            </a:extLst>
          </p:cNvPr>
          <p:cNvCxnSpPr/>
          <p:nvPr/>
        </p:nvCxnSpPr>
        <p:spPr>
          <a:xfrm>
            <a:off x="2138537" y="4060554"/>
            <a:ext cx="0" cy="2289643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149799A-C808-42C6-BCE1-C735172E37ED}"/>
              </a:ext>
            </a:extLst>
          </p:cNvPr>
          <p:cNvSpPr txBox="1"/>
          <p:nvPr/>
        </p:nvSpPr>
        <p:spPr>
          <a:xfrm>
            <a:off x="1486842" y="3726578"/>
            <a:ext cx="1394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highlight>
                  <a:srgbClr val="FFFF00"/>
                </a:highlight>
              </a:rPr>
              <a:t>Average = 30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047394D-F7D9-485F-B324-81C430AE8C24}"/>
              </a:ext>
            </a:extLst>
          </p:cNvPr>
          <p:cNvSpPr/>
          <p:nvPr/>
        </p:nvSpPr>
        <p:spPr>
          <a:xfrm>
            <a:off x="5561556" y="3524661"/>
            <a:ext cx="1504901" cy="3693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Dosage &lt; 15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B069995-992E-422A-A49B-13812DFCF7EF}"/>
              </a:ext>
            </a:extLst>
          </p:cNvPr>
          <p:cNvSpPr/>
          <p:nvPr/>
        </p:nvSpPr>
        <p:spPr>
          <a:xfrm>
            <a:off x="5066557" y="4092820"/>
            <a:ext cx="850927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-10.5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627A847-93DC-4AD2-9B9A-DE635AFA773B}"/>
              </a:ext>
            </a:extLst>
          </p:cNvPr>
          <p:cNvSpPr/>
          <p:nvPr/>
        </p:nvSpPr>
        <p:spPr>
          <a:xfrm>
            <a:off x="6585967" y="4069778"/>
            <a:ext cx="1504901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6.5, 7.5, -7.5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9A6D2D0-4C05-4174-AB11-629FE92FDB55}"/>
              </a:ext>
            </a:extLst>
          </p:cNvPr>
          <p:cNvCxnSpPr>
            <a:cxnSpLocks/>
            <a:stCxn id="54" idx="2"/>
            <a:endCxn id="55" idx="0"/>
          </p:cNvCxnSpPr>
          <p:nvPr/>
        </p:nvCxnSpPr>
        <p:spPr>
          <a:xfrm flipH="1">
            <a:off x="5492021" y="3893993"/>
            <a:ext cx="821986" cy="19882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B2DE67D-2543-4CDD-B58C-773748254AF0}"/>
              </a:ext>
            </a:extLst>
          </p:cNvPr>
          <p:cNvCxnSpPr>
            <a:cxnSpLocks/>
            <a:stCxn id="54" idx="2"/>
            <a:endCxn id="56" idx="0"/>
          </p:cNvCxnSpPr>
          <p:nvPr/>
        </p:nvCxnSpPr>
        <p:spPr>
          <a:xfrm>
            <a:off x="6314007" y="3893993"/>
            <a:ext cx="1024411" cy="17578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0F027DF-7BA9-4A6D-8343-5CAAF219512F}"/>
                  </a:ext>
                </a:extLst>
              </p:cNvPr>
              <p:cNvSpPr txBox="1"/>
              <p:nvPr/>
            </p:nvSpPr>
            <p:spPr>
              <a:xfrm>
                <a:off x="5651567" y="4545369"/>
                <a:ext cx="15284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=120.33</m:t>
                      </m:r>
                    </m:oMath>
                  </m:oMathPara>
                </a14:m>
                <a:endParaRPr lang="en-NZ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0F027DF-7BA9-4A6D-8343-5CAAF2195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567" y="4545369"/>
                <a:ext cx="1528432" cy="276999"/>
              </a:xfrm>
              <a:prstGeom prst="rect">
                <a:avLst/>
              </a:prstGeom>
              <a:blipFill>
                <a:blip r:embed="rId3"/>
                <a:stretch>
                  <a:fillRect l="-3586" r="-3586" b="-8889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>
            <a:extLst>
              <a:ext uri="{FF2B5EF4-FFF2-40B4-BE49-F238E27FC236}">
                <a16:creationId xmlns:a16="http://schemas.microsoft.com/office/drawing/2014/main" id="{BDB4F65D-C9B7-481C-85DE-C13D41DA80EE}"/>
              </a:ext>
            </a:extLst>
          </p:cNvPr>
          <p:cNvSpPr/>
          <p:nvPr/>
        </p:nvSpPr>
        <p:spPr>
          <a:xfrm>
            <a:off x="8867076" y="3492395"/>
            <a:ext cx="1504901" cy="3693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Dosage &lt; 22.5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F5F015F-8BA9-4BD4-B6A2-1E0815BB3A2C}"/>
              </a:ext>
            </a:extLst>
          </p:cNvPr>
          <p:cNvSpPr/>
          <p:nvPr/>
        </p:nvSpPr>
        <p:spPr>
          <a:xfrm>
            <a:off x="8372077" y="4060554"/>
            <a:ext cx="1247450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-10.5, 6.5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A94E2E5-0C87-4F55-ACDD-B8AC9E67AB25}"/>
              </a:ext>
            </a:extLst>
          </p:cNvPr>
          <p:cNvSpPr/>
          <p:nvPr/>
        </p:nvSpPr>
        <p:spPr>
          <a:xfrm>
            <a:off x="9891487" y="4037512"/>
            <a:ext cx="1504901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7.5, -7.5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152C78F-2959-4665-927C-043BB44D44CF}"/>
              </a:ext>
            </a:extLst>
          </p:cNvPr>
          <p:cNvCxnSpPr>
            <a:cxnSpLocks/>
            <a:stCxn id="51" idx="2"/>
            <a:endCxn id="59" idx="0"/>
          </p:cNvCxnSpPr>
          <p:nvPr/>
        </p:nvCxnSpPr>
        <p:spPr>
          <a:xfrm flipH="1">
            <a:off x="8995802" y="3861727"/>
            <a:ext cx="623725" cy="19882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630F114-8891-4742-951F-D03F81D05427}"/>
              </a:ext>
            </a:extLst>
          </p:cNvPr>
          <p:cNvCxnSpPr>
            <a:cxnSpLocks/>
            <a:stCxn id="51" idx="2"/>
            <a:endCxn id="60" idx="0"/>
          </p:cNvCxnSpPr>
          <p:nvPr/>
        </p:nvCxnSpPr>
        <p:spPr>
          <a:xfrm>
            <a:off x="9619527" y="3861727"/>
            <a:ext cx="1024411" cy="17578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2046FFE-C035-4128-A33F-7AC4C9EEA75E}"/>
                  </a:ext>
                </a:extLst>
              </p:cNvPr>
              <p:cNvSpPr txBox="1"/>
              <p:nvPr/>
            </p:nvSpPr>
            <p:spPr>
              <a:xfrm>
                <a:off x="8957087" y="4513103"/>
                <a:ext cx="9673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NZ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2046FFE-C035-4128-A33F-7AC4C9EEA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7087" y="4513103"/>
                <a:ext cx="967381" cy="276999"/>
              </a:xfrm>
              <a:prstGeom prst="rect">
                <a:avLst/>
              </a:prstGeom>
              <a:blipFill>
                <a:blip r:embed="rId4"/>
                <a:stretch>
                  <a:fillRect l="-5660" r="-5660" b="-6522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Rectangle 64">
            <a:extLst>
              <a:ext uri="{FF2B5EF4-FFF2-40B4-BE49-F238E27FC236}">
                <a16:creationId xmlns:a16="http://schemas.microsoft.com/office/drawing/2014/main" id="{0423E9F9-2ABB-4D06-9C00-67EB6531C92E}"/>
              </a:ext>
            </a:extLst>
          </p:cNvPr>
          <p:cNvSpPr/>
          <p:nvPr/>
        </p:nvSpPr>
        <p:spPr>
          <a:xfrm>
            <a:off x="5641369" y="5183575"/>
            <a:ext cx="1504901" cy="3693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Dosage &lt; 30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AAAEB90-8338-4073-9FC2-A032107EF793}"/>
              </a:ext>
            </a:extLst>
          </p:cNvPr>
          <p:cNvSpPr/>
          <p:nvPr/>
        </p:nvSpPr>
        <p:spPr>
          <a:xfrm>
            <a:off x="4921737" y="5751734"/>
            <a:ext cx="1472083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-10.5, 6.5,7.5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EC2503F-430B-436C-A808-741A459B0D65}"/>
              </a:ext>
            </a:extLst>
          </p:cNvPr>
          <p:cNvSpPr/>
          <p:nvPr/>
        </p:nvSpPr>
        <p:spPr>
          <a:xfrm>
            <a:off x="6665780" y="5751734"/>
            <a:ext cx="1504901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-7.5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B3391DC-8BC1-43BC-BA55-77A3D0958D27}"/>
              </a:ext>
            </a:extLst>
          </p:cNvPr>
          <p:cNvCxnSpPr>
            <a:cxnSpLocks/>
            <a:stCxn id="65" idx="2"/>
            <a:endCxn id="66" idx="0"/>
          </p:cNvCxnSpPr>
          <p:nvPr/>
        </p:nvCxnSpPr>
        <p:spPr>
          <a:xfrm flipH="1">
            <a:off x="5657779" y="5552907"/>
            <a:ext cx="736041" cy="19882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6087E3F-074A-492C-A863-0D4682EE8A6C}"/>
              </a:ext>
            </a:extLst>
          </p:cNvPr>
          <p:cNvCxnSpPr>
            <a:cxnSpLocks/>
            <a:stCxn id="65" idx="2"/>
            <a:endCxn id="67" idx="0"/>
          </p:cNvCxnSpPr>
          <p:nvPr/>
        </p:nvCxnSpPr>
        <p:spPr>
          <a:xfrm>
            <a:off x="6393820" y="5552907"/>
            <a:ext cx="1024411" cy="19882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9DE9AAB-106A-4579-913F-379A277C8A91}"/>
                  </a:ext>
                </a:extLst>
              </p:cNvPr>
              <p:cNvSpPr txBox="1"/>
              <p:nvPr/>
            </p:nvSpPr>
            <p:spPr>
              <a:xfrm>
                <a:off x="5731380" y="6204283"/>
                <a:ext cx="14001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=56.33</m:t>
                      </m:r>
                    </m:oMath>
                  </m:oMathPara>
                </a14:m>
                <a:endParaRPr lang="en-NZ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9DE9AAB-106A-4579-913F-379A277C8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1380" y="6204283"/>
                <a:ext cx="1400192" cy="276999"/>
              </a:xfrm>
              <a:prstGeom prst="rect">
                <a:avLst/>
              </a:prstGeom>
              <a:blipFill>
                <a:blip r:embed="rId5"/>
                <a:stretch>
                  <a:fillRect l="-3913" r="-3913" b="-8889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D35D49A9-76A9-4EBB-B741-D6FE0E442EA5}"/>
              </a:ext>
            </a:extLst>
          </p:cNvPr>
          <p:cNvSpPr txBox="1"/>
          <p:nvPr/>
        </p:nvSpPr>
        <p:spPr>
          <a:xfrm>
            <a:off x="8442641" y="5261821"/>
            <a:ext cx="3259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Similarly, we can get the gain for the last two data points</a:t>
            </a:r>
          </a:p>
        </p:txBody>
      </p:sp>
    </p:spTree>
    <p:extLst>
      <p:ext uri="{BB962C8B-B14F-4D97-AF65-F5344CB8AC3E}">
        <p14:creationId xmlns:p14="http://schemas.microsoft.com/office/powerpoint/2010/main" val="3513158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96FB9E6-D57D-4CA6-AA13-01BB08B7DFDD}"/>
              </a:ext>
            </a:extLst>
          </p:cNvPr>
          <p:cNvSpPr txBox="1"/>
          <p:nvPr/>
        </p:nvSpPr>
        <p:spPr>
          <a:xfrm>
            <a:off x="446049" y="2782669"/>
            <a:ext cx="207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assume that dataset to be used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E75C17-E57B-4AD8-A50B-6EF60763FEB1}"/>
              </a:ext>
            </a:extLst>
          </p:cNvPr>
          <p:cNvCxnSpPr/>
          <p:nvPr/>
        </p:nvCxnSpPr>
        <p:spPr>
          <a:xfrm flipV="1">
            <a:off x="804125" y="4136567"/>
            <a:ext cx="0" cy="19514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452BFC-42A0-45F6-A583-E1BF6C34D611}"/>
              </a:ext>
            </a:extLst>
          </p:cNvPr>
          <p:cNvCxnSpPr>
            <a:cxnSpLocks/>
          </p:cNvCxnSpPr>
          <p:nvPr/>
        </p:nvCxnSpPr>
        <p:spPr>
          <a:xfrm>
            <a:off x="804125" y="6088031"/>
            <a:ext cx="234547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23A441B-9117-4172-A9BC-213D02735BDF}"/>
              </a:ext>
            </a:extLst>
          </p:cNvPr>
          <p:cNvSpPr txBox="1"/>
          <p:nvPr/>
        </p:nvSpPr>
        <p:spPr>
          <a:xfrm>
            <a:off x="653284" y="60880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158E30-76D0-46F5-94AA-936A1FD01374}"/>
              </a:ext>
            </a:extLst>
          </p:cNvPr>
          <p:cNvSpPr txBox="1"/>
          <p:nvPr/>
        </p:nvSpPr>
        <p:spPr>
          <a:xfrm>
            <a:off x="1675176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ACF9CD-61B8-4FF1-B401-1519489AF176}"/>
              </a:ext>
            </a:extLst>
          </p:cNvPr>
          <p:cNvSpPr txBox="1"/>
          <p:nvPr/>
        </p:nvSpPr>
        <p:spPr>
          <a:xfrm>
            <a:off x="2699298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588DDE-8DF1-4940-BAFB-F46D756CF421}"/>
              </a:ext>
            </a:extLst>
          </p:cNvPr>
          <p:cNvSpPr txBox="1"/>
          <p:nvPr/>
        </p:nvSpPr>
        <p:spPr>
          <a:xfrm>
            <a:off x="477503" y="4887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7D0BC9-73AB-4ACE-8CFD-F1D47452C114}"/>
              </a:ext>
            </a:extLst>
          </p:cNvPr>
          <p:cNvSpPr txBox="1"/>
          <p:nvPr/>
        </p:nvSpPr>
        <p:spPr>
          <a:xfrm>
            <a:off x="477503" y="44837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F10700-3D31-4F9F-B772-97AD5C30812B}"/>
              </a:ext>
            </a:extLst>
          </p:cNvPr>
          <p:cNvSpPr txBox="1"/>
          <p:nvPr/>
        </p:nvSpPr>
        <p:spPr>
          <a:xfrm>
            <a:off x="360485" y="41143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3C6421-4ACF-4B93-ADE7-6F980A776AB3}"/>
              </a:ext>
            </a:extLst>
          </p:cNvPr>
          <p:cNvSpPr txBox="1"/>
          <p:nvPr/>
        </p:nvSpPr>
        <p:spPr>
          <a:xfrm>
            <a:off x="406971" y="528246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072E13-065A-4F19-803C-19B7D6B49AE4}"/>
              </a:ext>
            </a:extLst>
          </p:cNvPr>
          <p:cNvSpPr txBox="1"/>
          <p:nvPr/>
        </p:nvSpPr>
        <p:spPr>
          <a:xfrm>
            <a:off x="325219" y="564621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-10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B22640F-F74D-4AD0-9270-CC7CAC5A689A}"/>
              </a:ext>
            </a:extLst>
          </p:cNvPr>
          <p:cNvSpPr/>
          <p:nvPr/>
        </p:nvSpPr>
        <p:spPr>
          <a:xfrm>
            <a:off x="1104326" y="5736365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525DB76-D683-42A2-83BB-429BCD3BBCEA}"/>
              </a:ext>
            </a:extLst>
          </p:cNvPr>
          <p:cNvSpPr/>
          <p:nvPr/>
        </p:nvSpPr>
        <p:spPr>
          <a:xfrm>
            <a:off x="1657194" y="439364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F042B49-F0CF-4289-96EC-23E56DA843AF}"/>
              </a:ext>
            </a:extLst>
          </p:cNvPr>
          <p:cNvSpPr/>
          <p:nvPr/>
        </p:nvSpPr>
        <p:spPr>
          <a:xfrm>
            <a:off x="1822603" y="4176474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0AFB22C-4602-4A61-936E-1A66F4E768FA}"/>
              </a:ext>
            </a:extLst>
          </p:cNvPr>
          <p:cNvSpPr/>
          <p:nvPr/>
        </p:nvSpPr>
        <p:spPr>
          <a:xfrm>
            <a:off x="2321228" y="534055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9806D73-26E2-488A-A30F-BEF6AFE4C1CE}"/>
              </a:ext>
            </a:extLst>
          </p:cNvPr>
          <p:cNvSpPr/>
          <p:nvPr/>
        </p:nvSpPr>
        <p:spPr>
          <a:xfrm>
            <a:off x="1599931" y="3504045"/>
            <a:ext cx="323386" cy="30153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DB1F79-B7BE-4C77-9486-8C7160E36DDC}"/>
              </a:ext>
            </a:extLst>
          </p:cNvPr>
          <p:cNvSpPr txBox="1"/>
          <p:nvPr/>
        </p:nvSpPr>
        <p:spPr>
          <a:xfrm>
            <a:off x="2093880" y="3470147"/>
            <a:ext cx="159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plot it out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5A12DE-4FE0-4FB0-8D9E-0A61B27B9CA6}"/>
              </a:ext>
            </a:extLst>
          </p:cNvPr>
          <p:cNvSpPr txBox="1"/>
          <p:nvPr/>
        </p:nvSpPr>
        <p:spPr>
          <a:xfrm>
            <a:off x="1297989" y="6375968"/>
            <a:ext cx="135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dosage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0808E6-8C3F-4419-B34F-027DA7B175C5}"/>
              </a:ext>
            </a:extLst>
          </p:cNvPr>
          <p:cNvSpPr txBox="1"/>
          <p:nvPr/>
        </p:nvSpPr>
        <p:spPr>
          <a:xfrm rot="16200000">
            <a:off x="-747581" y="5043735"/>
            <a:ext cx="1914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effectiveness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477E6D-D556-4E16-970B-86380744A78A}"/>
              </a:ext>
            </a:extLst>
          </p:cNvPr>
          <p:cNvCxnSpPr>
            <a:cxnSpLocks/>
          </p:cNvCxnSpPr>
          <p:nvPr/>
        </p:nvCxnSpPr>
        <p:spPr>
          <a:xfrm>
            <a:off x="779189" y="5072145"/>
            <a:ext cx="2338813" cy="896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89CCDB0-85B2-466E-9AE2-F5356E69B250}"/>
              </a:ext>
            </a:extLst>
          </p:cNvPr>
          <p:cNvSpPr txBox="1"/>
          <p:nvPr/>
        </p:nvSpPr>
        <p:spPr>
          <a:xfrm>
            <a:off x="4912606" y="105008"/>
            <a:ext cx="326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make an initial prediction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187C4-805E-42C7-941A-ECE47723D6BC}"/>
              </a:ext>
            </a:extLst>
          </p:cNvPr>
          <p:cNvSpPr txBox="1"/>
          <p:nvPr/>
        </p:nvSpPr>
        <p:spPr>
          <a:xfrm>
            <a:off x="5561556" y="688932"/>
            <a:ext cx="80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Z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F221E9-25F8-49DF-B264-654EFE26B90D}"/>
              </a:ext>
            </a:extLst>
          </p:cNvPr>
          <p:cNvSpPr/>
          <p:nvPr/>
        </p:nvSpPr>
        <p:spPr>
          <a:xfrm>
            <a:off x="5695167" y="581821"/>
            <a:ext cx="801666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0.5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2E5143-FAAA-49F8-8C28-88B72D44A150}"/>
              </a:ext>
            </a:extLst>
          </p:cNvPr>
          <p:cNvSpPr txBox="1"/>
          <p:nvPr/>
        </p:nvSpPr>
        <p:spPr>
          <a:xfrm>
            <a:off x="7146270" y="504877"/>
            <a:ext cx="48761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Let’s assume that the “initial guess” of “predicted drug effectiveness” is 0.5 (so for whatever testing data, the prediction is always 0.5)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67F5A1FD-F620-4DB4-9265-7A8C3A9BFDDD}"/>
              </a:ext>
            </a:extLst>
          </p:cNvPr>
          <p:cNvSpPr/>
          <p:nvPr/>
        </p:nvSpPr>
        <p:spPr>
          <a:xfrm rot="10800000">
            <a:off x="6749747" y="635059"/>
            <a:ext cx="246491" cy="238539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408E55-3A76-4D03-ABE6-89429889E7C9}"/>
              </a:ext>
            </a:extLst>
          </p:cNvPr>
          <p:cNvSpPr txBox="1"/>
          <p:nvPr/>
        </p:nvSpPr>
        <p:spPr>
          <a:xfrm>
            <a:off x="4912606" y="1231462"/>
            <a:ext cx="2772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Obtain the residuals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D67FA3-51F9-4208-B01B-355CFFFB8AFD}"/>
              </a:ext>
            </a:extLst>
          </p:cNvPr>
          <p:cNvSpPr txBox="1"/>
          <p:nvPr/>
        </p:nvSpPr>
        <p:spPr>
          <a:xfrm>
            <a:off x="4912605" y="1620638"/>
            <a:ext cx="2894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Grow a XGBoost tree</a:t>
            </a:r>
          </a:p>
        </p:txBody>
      </p:sp>
      <p:graphicFrame>
        <p:nvGraphicFramePr>
          <p:cNvPr id="39" name="Table 9">
            <a:extLst>
              <a:ext uri="{FF2B5EF4-FFF2-40B4-BE49-F238E27FC236}">
                <a16:creationId xmlns:a16="http://schemas.microsoft.com/office/drawing/2014/main" id="{F7B6F8FC-5F9D-4341-88FA-46A06196AF05}"/>
              </a:ext>
            </a:extLst>
          </p:cNvPr>
          <p:cNvGraphicFramePr>
            <a:graphicFrameLocks noGrp="1"/>
          </p:cNvGraphicFramePr>
          <p:nvPr/>
        </p:nvGraphicFramePr>
        <p:xfrm>
          <a:off x="406971" y="302786"/>
          <a:ext cx="3580673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439">
                  <a:extLst>
                    <a:ext uri="{9D8B030D-6E8A-4147-A177-3AD203B41FA5}">
                      <a16:colId xmlns:a16="http://schemas.microsoft.com/office/drawing/2014/main" val="3944312363"/>
                    </a:ext>
                  </a:extLst>
                </a:gridCol>
                <a:gridCol w="1380617">
                  <a:extLst>
                    <a:ext uri="{9D8B030D-6E8A-4147-A177-3AD203B41FA5}">
                      <a16:colId xmlns:a16="http://schemas.microsoft.com/office/drawing/2014/main" val="530565996"/>
                    </a:ext>
                  </a:extLst>
                </a:gridCol>
                <a:gridCol w="1380617">
                  <a:extLst>
                    <a:ext uri="{9D8B030D-6E8A-4147-A177-3AD203B41FA5}">
                      <a16:colId xmlns:a16="http://schemas.microsoft.com/office/drawing/2014/main" val="2413499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Drug </a:t>
                      </a:r>
                    </a:p>
                    <a:p>
                      <a:r>
                        <a:rPr lang="en-NZ" dirty="0"/>
                        <a:t>dosage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Drug effectiveness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>
                          <a:solidFill>
                            <a:schemeClr val="tx1"/>
                          </a:solidFill>
                        </a:rPr>
                        <a:t>residuals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933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38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6.5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013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551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389073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50261D0B-7DD3-4F1A-9C3A-DE022E274C33}"/>
              </a:ext>
            </a:extLst>
          </p:cNvPr>
          <p:cNvSpPr txBox="1"/>
          <p:nvPr/>
        </p:nvSpPr>
        <p:spPr>
          <a:xfrm>
            <a:off x="5285144" y="2030809"/>
            <a:ext cx="6221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3.1: Start from a single leaf, and all of the residuals go to the leaf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CA91F4-5B32-4891-B26D-A76E911F2DA4}"/>
              </a:ext>
            </a:extLst>
          </p:cNvPr>
          <p:cNvSpPr/>
          <p:nvPr/>
        </p:nvSpPr>
        <p:spPr>
          <a:xfrm>
            <a:off x="6106308" y="2425062"/>
            <a:ext cx="1932792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-10.5,6.5,7.5,-7.5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03785B0F-6203-4EFE-B58D-D99CF34A245D}"/>
              </a:ext>
            </a:extLst>
          </p:cNvPr>
          <p:cNvSpPr/>
          <p:nvPr/>
        </p:nvSpPr>
        <p:spPr>
          <a:xfrm>
            <a:off x="4095750" y="635058"/>
            <a:ext cx="295275" cy="1898592"/>
          </a:xfrm>
          <a:prstGeom prst="righ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D6B4167-5349-48AA-98A2-0FD4449A4B64}"/>
              </a:ext>
            </a:extLst>
          </p:cNvPr>
          <p:cNvSpPr/>
          <p:nvPr/>
        </p:nvSpPr>
        <p:spPr>
          <a:xfrm>
            <a:off x="4514850" y="1619250"/>
            <a:ext cx="1400175" cy="1076530"/>
          </a:xfrm>
          <a:custGeom>
            <a:avLst/>
            <a:gdLst>
              <a:gd name="connsiteX0" fmla="*/ 0 w 1400175"/>
              <a:gd name="connsiteY0" fmla="*/ 0 h 1076530"/>
              <a:gd name="connsiteX1" fmla="*/ 381000 w 1400175"/>
              <a:gd name="connsiteY1" fmla="*/ 200025 h 1076530"/>
              <a:gd name="connsiteX2" fmla="*/ 419100 w 1400175"/>
              <a:gd name="connsiteY2" fmla="*/ 800100 h 1076530"/>
              <a:gd name="connsiteX3" fmla="*/ 781050 w 1400175"/>
              <a:gd name="connsiteY3" fmla="*/ 1057275 h 1076530"/>
              <a:gd name="connsiteX4" fmla="*/ 1400175 w 1400175"/>
              <a:gd name="connsiteY4" fmla="*/ 1038225 h 1076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0175" h="1076530">
                <a:moveTo>
                  <a:pt x="0" y="0"/>
                </a:moveTo>
                <a:cubicBezTo>
                  <a:pt x="155575" y="33337"/>
                  <a:pt x="311150" y="66675"/>
                  <a:pt x="381000" y="200025"/>
                </a:cubicBezTo>
                <a:cubicBezTo>
                  <a:pt x="450850" y="333375"/>
                  <a:pt x="352425" y="657225"/>
                  <a:pt x="419100" y="800100"/>
                </a:cubicBezTo>
                <a:cubicBezTo>
                  <a:pt x="485775" y="942975"/>
                  <a:pt x="617537" y="1017587"/>
                  <a:pt x="781050" y="1057275"/>
                </a:cubicBezTo>
                <a:cubicBezTo>
                  <a:pt x="944563" y="1096963"/>
                  <a:pt x="1172369" y="1067594"/>
                  <a:pt x="1400175" y="1038225"/>
                </a:cubicBez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BD82FEB-C370-4652-A686-890744074591}"/>
                  </a:ext>
                </a:extLst>
              </p:cNvPr>
              <p:cNvSpPr txBox="1"/>
              <p:nvPr/>
            </p:nvSpPr>
            <p:spPr>
              <a:xfrm>
                <a:off x="8269157" y="2425017"/>
                <a:ext cx="135037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1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𝑆𝑖𝑚𝑖𝑙𝑎𝑟𝑖𝑡𝑦</m:t>
                      </m:r>
                      <m:r>
                        <a:rPr lang="en-NZ" sz="1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NZ" sz="1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𝑠𝑐𝑜𝑟𝑒</m:t>
                      </m:r>
                    </m:oMath>
                  </m:oMathPara>
                </a14:m>
                <a:endParaRPr lang="en-NZ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BD82FEB-C370-4652-A686-890744074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9157" y="2425017"/>
                <a:ext cx="1350370" cy="215444"/>
              </a:xfrm>
              <a:prstGeom prst="rect">
                <a:avLst/>
              </a:prstGeom>
              <a:blipFill>
                <a:blip r:embed="rId2"/>
                <a:stretch>
                  <a:fillRect l="-4054" r="-450" b="-31429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E3660DA8-8046-4705-8E08-2C715C299A15}"/>
              </a:ext>
            </a:extLst>
          </p:cNvPr>
          <p:cNvSpPr/>
          <p:nvPr/>
        </p:nvSpPr>
        <p:spPr>
          <a:xfrm>
            <a:off x="7922546" y="2365833"/>
            <a:ext cx="257173" cy="2997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6CBD28-4F51-43E7-80DC-CA8AF52E7A79}"/>
              </a:ext>
            </a:extLst>
          </p:cNvPr>
          <p:cNvSpPr txBox="1"/>
          <p:nvPr/>
        </p:nvSpPr>
        <p:spPr>
          <a:xfrm>
            <a:off x="5285144" y="2796378"/>
            <a:ext cx="6649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3.2: Whether or not we can do a better job clustering similar Residuals if we split them further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047394D-F7D9-485F-B324-81C430AE8C24}"/>
              </a:ext>
            </a:extLst>
          </p:cNvPr>
          <p:cNvSpPr/>
          <p:nvPr/>
        </p:nvSpPr>
        <p:spPr>
          <a:xfrm>
            <a:off x="5561556" y="3524661"/>
            <a:ext cx="1504901" cy="3693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Dosage &lt; 15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B069995-992E-422A-A49B-13812DFCF7EF}"/>
              </a:ext>
            </a:extLst>
          </p:cNvPr>
          <p:cNvSpPr/>
          <p:nvPr/>
        </p:nvSpPr>
        <p:spPr>
          <a:xfrm>
            <a:off x="5066557" y="4092820"/>
            <a:ext cx="850927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-10.5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627A847-93DC-4AD2-9B9A-DE635AFA773B}"/>
              </a:ext>
            </a:extLst>
          </p:cNvPr>
          <p:cNvSpPr/>
          <p:nvPr/>
        </p:nvSpPr>
        <p:spPr>
          <a:xfrm>
            <a:off x="6585967" y="4069778"/>
            <a:ext cx="1504901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6.5, 7.5, -7.5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9A6D2D0-4C05-4174-AB11-629FE92FDB55}"/>
              </a:ext>
            </a:extLst>
          </p:cNvPr>
          <p:cNvCxnSpPr>
            <a:cxnSpLocks/>
            <a:stCxn id="54" idx="2"/>
            <a:endCxn id="55" idx="0"/>
          </p:cNvCxnSpPr>
          <p:nvPr/>
        </p:nvCxnSpPr>
        <p:spPr>
          <a:xfrm flipH="1">
            <a:off x="5492021" y="3893993"/>
            <a:ext cx="821986" cy="19882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B2DE67D-2543-4CDD-B58C-773748254AF0}"/>
              </a:ext>
            </a:extLst>
          </p:cNvPr>
          <p:cNvCxnSpPr>
            <a:cxnSpLocks/>
            <a:stCxn id="54" idx="2"/>
            <a:endCxn id="56" idx="0"/>
          </p:cNvCxnSpPr>
          <p:nvPr/>
        </p:nvCxnSpPr>
        <p:spPr>
          <a:xfrm>
            <a:off x="6314007" y="3893993"/>
            <a:ext cx="1024411" cy="17578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0F027DF-7BA9-4A6D-8343-5CAAF219512F}"/>
                  </a:ext>
                </a:extLst>
              </p:cNvPr>
              <p:cNvSpPr txBox="1"/>
              <p:nvPr/>
            </p:nvSpPr>
            <p:spPr>
              <a:xfrm>
                <a:off x="5651567" y="4545369"/>
                <a:ext cx="15284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=120.33</m:t>
                      </m:r>
                    </m:oMath>
                  </m:oMathPara>
                </a14:m>
                <a:endParaRPr lang="en-NZ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0F027DF-7BA9-4A6D-8343-5CAAF2195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567" y="4545369"/>
                <a:ext cx="1528432" cy="276999"/>
              </a:xfrm>
              <a:prstGeom prst="rect">
                <a:avLst/>
              </a:prstGeom>
              <a:blipFill>
                <a:blip r:embed="rId3"/>
                <a:stretch>
                  <a:fillRect l="-3586" r="-3586" b="-8889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>
            <a:extLst>
              <a:ext uri="{FF2B5EF4-FFF2-40B4-BE49-F238E27FC236}">
                <a16:creationId xmlns:a16="http://schemas.microsoft.com/office/drawing/2014/main" id="{BDB4F65D-C9B7-481C-85DE-C13D41DA80EE}"/>
              </a:ext>
            </a:extLst>
          </p:cNvPr>
          <p:cNvSpPr/>
          <p:nvPr/>
        </p:nvSpPr>
        <p:spPr>
          <a:xfrm>
            <a:off x="8867076" y="3492395"/>
            <a:ext cx="1504901" cy="3693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Dosage &lt; 22.5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F5F015F-8BA9-4BD4-B6A2-1E0815BB3A2C}"/>
              </a:ext>
            </a:extLst>
          </p:cNvPr>
          <p:cNvSpPr/>
          <p:nvPr/>
        </p:nvSpPr>
        <p:spPr>
          <a:xfrm>
            <a:off x="8372077" y="4060554"/>
            <a:ext cx="1247450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-10.5, 6.5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A94E2E5-0C87-4F55-ACDD-B8AC9E67AB25}"/>
              </a:ext>
            </a:extLst>
          </p:cNvPr>
          <p:cNvSpPr/>
          <p:nvPr/>
        </p:nvSpPr>
        <p:spPr>
          <a:xfrm>
            <a:off x="9891487" y="4037512"/>
            <a:ext cx="1504901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7.5, -7.5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152C78F-2959-4665-927C-043BB44D44CF}"/>
              </a:ext>
            </a:extLst>
          </p:cNvPr>
          <p:cNvCxnSpPr>
            <a:cxnSpLocks/>
            <a:stCxn id="51" idx="2"/>
            <a:endCxn id="59" idx="0"/>
          </p:cNvCxnSpPr>
          <p:nvPr/>
        </p:nvCxnSpPr>
        <p:spPr>
          <a:xfrm flipH="1">
            <a:off x="8995802" y="3861727"/>
            <a:ext cx="623725" cy="19882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630F114-8891-4742-951F-D03F81D05427}"/>
              </a:ext>
            </a:extLst>
          </p:cNvPr>
          <p:cNvCxnSpPr>
            <a:cxnSpLocks/>
            <a:stCxn id="51" idx="2"/>
            <a:endCxn id="60" idx="0"/>
          </p:cNvCxnSpPr>
          <p:nvPr/>
        </p:nvCxnSpPr>
        <p:spPr>
          <a:xfrm>
            <a:off x="9619527" y="3861727"/>
            <a:ext cx="1024411" cy="17578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2046FFE-C035-4128-A33F-7AC4C9EEA75E}"/>
                  </a:ext>
                </a:extLst>
              </p:cNvPr>
              <p:cNvSpPr txBox="1"/>
              <p:nvPr/>
            </p:nvSpPr>
            <p:spPr>
              <a:xfrm>
                <a:off x="8957087" y="4513103"/>
                <a:ext cx="9673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NZ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2046FFE-C035-4128-A33F-7AC4C9EEA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7087" y="4513103"/>
                <a:ext cx="967381" cy="276999"/>
              </a:xfrm>
              <a:prstGeom prst="rect">
                <a:avLst/>
              </a:prstGeom>
              <a:blipFill>
                <a:blip r:embed="rId4"/>
                <a:stretch>
                  <a:fillRect l="-5660" r="-5660" b="-6522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Rectangle 64">
            <a:extLst>
              <a:ext uri="{FF2B5EF4-FFF2-40B4-BE49-F238E27FC236}">
                <a16:creationId xmlns:a16="http://schemas.microsoft.com/office/drawing/2014/main" id="{0423E9F9-2ABB-4D06-9C00-67EB6531C92E}"/>
              </a:ext>
            </a:extLst>
          </p:cNvPr>
          <p:cNvSpPr/>
          <p:nvPr/>
        </p:nvSpPr>
        <p:spPr>
          <a:xfrm>
            <a:off x="5641369" y="5183575"/>
            <a:ext cx="1504901" cy="3693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Dosage &lt; 30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AAAEB90-8338-4073-9FC2-A032107EF793}"/>
              </a:ext>
            </a:extLst>
          </p:cNvPr>
          <p:cNvSpPr/>
          <p:nvPr/>
        </p:nvSpPr>
        <p:spPr>
          <a:xfrm>
            <a:off x="4921737" y="5751734"/>
            <a:ext cx="1472083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-10.5, 6.5,7.5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EC2503F-430B-436C-A808-741A459B0D65}"/>
              </a:ext>
            </a:extLst>
          </p:cNvPr>
          <p:cNvSpPr/>
          <p:nvPr/>
        </p:nvSpPr>
        <p:spPr>
          <a:xfrm>
            <a:off x="6665780" y="5751734"/>
            <a:ext cx="1504901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-7.5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B3391DC-8BC1-43BC-BA55-77A3D0958D27}"/>
              </a:ext>
            </a:extLst>
          </p:cNvPr>
          <p:cNvCxnSpPr>
            <a:cxnSpLocks/>
            <a:stCxn id="65" idx="2"/>
            <a:endCxn id="66" idx="0"/>
          </p:cNvCxnSpPr>
          <p:nvPr/>
        </p:nvCxnSpPr>
        <p:spPr>
          <a:xfrm flipH="1">
            <a:off x="5657779" y="5552907"/>
            <a:ext cx="736041" cy="19882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6087E3F-074A-492C-A863-0D4682EE8A6C}"/>
              </a:ext>
            </a:extLst>
          </p:cNvPr>
          <p:cNvCxnSpPr>
            <a:cxnSpLocks/>
            <a:stCxn id="65" idx="2"/>
            <a:endCxn id="67" idx="0"/>
          </p:cNvCxnSpPr>
          <p:nvPr/>
        </p:nvCxnSpPr>
        <p:spPr>
          <a:xfrm>
            <a:off x="6393820" y="5552907"/>
            <a:ext cx="1024411" cy="19882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9DE9AAB-106A-4579-913F-379A277C8A91}"/>
                  </a:ext>
                </a:extLst>
              </p:cNvPr>
              <p:cNvSpPr txBox="1"/>
              <p:nvPr/>
            </p:nvSpPr>
            <p:spPr>
              <a:xfrm>
                <a:off x="5731380" y="6204283"/>
                <a:ext cx="14001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=56.33</m:t>
                      </m:r>
                    </m:oMath>
                  </m:oMathPara>
                </a14:m>
                <a:endParaRPr lang="en-NZ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9DE9AAB-106A-4579-913F-379A277C8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1380" y="6204283"/>
                <a:ext cx="1400192" cy="276999"/>
              </a:xfrm>
              <a:prstGeom prst="rect">
                <a:avLst/>
              </a:prstGeom>
              <a:blipFill>
                <a:blip r:embed="rId5"/>
                <a:stretch>
                  <a:fillRect l="-3913" r="-3913" b="-8889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D35D49A9-76A9-4EBB-B741-D6FE0E442EA5}"/>
              </a:ext>
            </a:extLst>
          </p:cNvPr>
          <p:cNvSpPr txBox="1"/>
          <p:nvPr/>
        </p:nvSpPr>
        <p:spPr>
          <a:xfrm>
            <a:off x="8592015" y="5126841"/>
            <a:ext cx="3259804" cy="120032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Therefore, “Dosage &lt; 15” is better at splitting the observations into clusters with similar values</a:t>
            </a:r>
          </a:p>
        </p:txBody>
      </p:sp>
    </p:spTree>
    <p:extLst>
      <p:ext uri="{BB962C8B-B14F-4D97-AF65-F5344CB8AC3E}">
        <p14:creationId xmlns:p14="http://schemas.microsoft.com/office/powerpoint/2010/main" val="26813787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96FB9E6-D57D-4CA6-AA13-01BB08B7DFDD}"/>
              </a:ext>
            </a:extLst>
          </p:cNvPr>
          <p:cNvSpPr txBox="1"/>
          <p:nvPr/>
        </p:nvSpPr>
        <p:spPr>
          <a:xfrm>
            <a:off x="446049" y="2782669"/>
            <a:ext cx="207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assume that dataset to be used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E75C17-E57B-4AD8-A50B-6EF60763FEB1}"/>
              </a:ext>
            </a:extLst>
          </p:cNvPr>
          <p:cNvCxnSpPr/>
          <p:nvPr/>
        </p:nvCxnSpPr>
        <p:spPr>
          <a:xfrm flipV="1">
            <a:off x="804125" y="4136567"/>
            <a:ext cx="0" cy="19514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452BFC-42A0-45F6-A583-E1BF6C34D611}"/>
              </a:ext>
            </a:extLst>
          </p:cNvPr>
          <p:cNvCxnSpPr>
            <a:cxnSpLocks/>
          </p:cNvCxnSpPr>
          <p:nvPr/>
        </p:nvCxnSpPr>
        <p:spPr>
          <a:xfrm>
            <a:off x="804125" y="6088031"/>
            <a:ext cx="234547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23A441B-9117-4172-A9BC-213D02735BDF}"/>
              </a:ext>
            </a:extLst>
          </p:cNvPr>
          <p:cNvSpPr txBox="1"/>
          <p:nvPr/>
        </p:nvSpPr>
        <p:spPr>
          <a:xfrm>
            <a:off x="653284" y="60880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158E30-76D0-46F5-94AA-936A1FD01374}"/>
              </a:ext>
            </a:extLst>
          </p:cNvPr>
          <p:cNvSpPr txBox="1"/>
          <p:nvPr/>
        </p:nvSpPr>
        <p:spPr>
          <a:xfrm>
            <a:off x="1675176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ACF9CD-61B8-4FF1-B401-1519489AF176}"/>
              </a:ext>
            </a:extLst>
          </p:cNvPr>
          <p:cNvSpPr txBox="1"/>
          <p:nvPr/>
        </p:nvSpPr>
        <p:spPr>
          <a:xfrm>
            <a:off x="2699298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588DDE-8DF1-4940-BAFB-F46D756CF421}"/>
              </a:ext>
            </a:extLst>
          </p:cNvPr>
          <p:cNvSpPr txBox="1"/>
          <p:nvPr/>
        </p:nvSpPr>
        <p:spPr>
          <a:xfrm>
            <a:off x="477503" y="4887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7D0BC9-73AB-4ACE-8CFD-F1D47452C114}"/>
              </a:ext>
            </a:extLst>
          </p:cNvPr>
          <p:cNvSpPr txBox="1"/>
          <p:nvPr/>
        </p:nvSpPr>
        <p:spPr>
          <a:xfrm>
            <a:off x="477503" y="44837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F10700-3D31-4F9F-B772-97AD5C30812B}"/>
              </a:ext>
            </a:extLst>
          </p:cNvPr>
          <p:cNvSpPr txBox="1"/>
          <p:nvPr/>
        </p:nvSpPr>
        <p:spPr>
          <a:xfrm>
            <a:off x="360485" y="41143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3C6421-4ACF-4B93-ADE7-6F980A776AB3}"/>
              </a:ext>
            </a:extLst>
          </p:cNvPr>
          <p:cNvSpPr txBox="1"/>
          <p:nvPr/>
        </p:nvSpPr>
        <p:spPr>
          <a:xfrm>
            <a:off x="406971" y="528246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072E13-065A-4F19-803C-19B7D6B49AE4}"/>
              </a:ext>
            </a:extLst>
          </p:cNvPr>
          <p:cNvSpPr txBox="1"/>
          <p:nvPr/>
        </p:nvSpPr>
        <p:spPr>
          <a:xfrm>
            <a:off x="325219" y="564621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-10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B22640F-F74D-4AD0-9270-CC7CAC5A689A}"/>
              </a:ext>
            </a:extLst>
          </p:cNvPr>
          <p:cNvSpPr/>
          <p:nvPr/>
        </p:nvSpPr>
        <p:spPr>
          <a:xfrm>
            <a:off x="1104326" y="5736365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525DB76-D683-42A2-83BB-429BCD3BBCEA}"/>
              </a:ext>
            </a:extLst>
          </p:cNvPr>
          <p:cNvSpPr/>
          <p:nvPr/>
        </p:nvSpPr>
        <p:spPr>
          <a:xfrm>
            <a:off x="1657194" y="439364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F042B49-F0CF-4289-96EC-23E56DA843AF}"/>
              </a:ext>
            </a:extLst>
          </p:cNvPr>
          <p:cNvSpPr/>
          <p:nvPr/>
        </p:nvSpPr>
        <p:spPr>
          <a:xfrm>
            <a:off x="1822603" y="4176474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0AFB22C-4602-4A61-936E-1A66F4E768FA}"/>
              </a:ext>
            </a:extLst>
          </p:cNvPr>
          <p:cNvSpPr/>
          <p:nvPr/>
        </p:nvSpPr>
        <p:spPr>
          <a:xfrm>
            <a:off x="2321228" y="534055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9806D73-26E2-488A-A30F-BEF6AFE4C1CE}"/>
              </a:ext>
            </a:extLst>
          </p:cNvPr>
          <p:cNvSpPr/>
          <p:nvPr/>
        </p:nvSpPr>
        <p:spPr>
          <a:xfrm>
            <a:off x="1599931" y="3504045"/>
            <a:ext cx="323386" cy="30153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DB1F79-B7BE-4C77-9486-8C7160E36DDC}"/>
              </a:ext>
            </a:extLst>
          </p:cNvPr>
          <p:cNvSpPr txBox="1"/>
          <p:nvPr/>
        </p:nvSpPr>
        <p:spPr>
          <a:xfrm>
            <a:off x="2093880" y="3470147"/>
            <a:ext cx="159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plot it out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5A12DE-4FE0-4FB0-8D9E-0A61B27B9CA6}"/>
              </a:ext>
            </a:extLst>
          </p:cNvPr>
          <p:cNvSpPr txBox="1"/>
          <p:nvPr/>
        </p:nvSpPr>
        <p:spPr>
          <a:xfrm>
            <a:off x="1297989" y="6375968"/>
            <a:ext cx="135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dosage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0808E6-8C3F-4419-B34F-027DA7B175C5}"/>
              </a:ext>
            </a:extLst>
          </p:cNvPr>
          <p:cNvSpPr txBox="1"/>
          <p:nvPr/>
        </p:nvSpPr>
        <p:spPr>
          <a:xfrm rot="16200000">
            <a:off x="-747581" y="5043735"/>
            <a:ext cx="1914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effectiveness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477E6D-D556-4E16-970B-86380744A78A}"/>
              </a:ext>
            </a:extLst>
          </p:cNvPr>
          <p:cNvCxnSpPr>
            <a:cxnSpLocks/>
          </p:cNvCxnSpPr>
          <p:nvPr/>
        </p:nvCxnSpPr>
        <p:spPr>
          <a:xfrm>
            <a:off x="779189" y="5072145"/>
            <a:ext cx="2338813" cy="896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89CCDB0-85B2-466E-9AE2-F5356E69B250}"/>
              </a:ext>
            </a:extLst>
          </p:cNvPr>
          <p:cNvSpPr txBox="1"/>
          <p:nvPr/>
        </p:nvSpPr>
        <p:spPr>
          <a:xfrm>
            <a:off x="4912606" y="105008"/>
            <a:ext cx="326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make an initial prediction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187C4-805E-42C7-941A-ECE47723D6BC}"/>
              </a:ext>
            </a:extLst>
          </p:cNvPr>
          <p:cNvSpPr txBox="1"/>
          <p:nvPr/>
        </p:nvSpPr>
        <p:spPr>
          <a:xfrm>
            <a:off x="5561556" y="688932"/>
            <a:ext cx="80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Z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F221E9-25F8-49DF-B264-654EFE26B90D}"/>
              </a:ext>
            </a:extLst>
          </p:cNvPr>
          <p:cNvSpPr/>
          <p:nvPr/>
        </p:nvSpPr>
        <p:spPr>
          <a:xfrm>
            <a:off x="5695167" y="581821"/>
            <a:ext cx="801666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0.5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2E5143-FAAA-49F8-8C28-88B72D44A150}"/>
              </a:ext>
            </a:extLst>
          </p:cNvPr>
          <p:cNvSpPr txBox="1"/>
          <p:nvPr/>
        </p:nvSpPr>
        <p:spPr>
          <a:xfrm>
            <a:off x="7146270" y="504877"/>
            <a:ext cx="48761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Let’s assume that the “initial guess” of “predicted drug effectiveness” is 0.5 (so for whatever testing data, the prediction is always 0.5)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67F5A1FD-F620-4DB4-9265-7A8C3A9BFDDD}"/>
              </a:ext>
            </a:extLst>
          </p:cNvPr>
          <p:cNvSpPr/>
          <p:nvPr/>
        </p:nvSpPr>
        <p:spPr>
          <a:xfrm rot="10800000">
            <a:off x="6749747" y="635059"/>
            <a:ext cx="246491" cy="238539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408E55-3A76-4D03-ABE6-89429889E7C9}"/>
              </a:ext>
            </a:extLst>
          </p:cNvPr>
          <p:cNvSpPr txBox="1"/>
          <p:nvPr/>
        </p:nvSpPr>
        <p:spPr>
          <a:xfrm>
            <a:off x="4912606" y="1231462"/>
            <a:ext cx="2772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Obtain the residuals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D67FA3-51F9-4208-B01B-355CFFFB8AFD}"/>
              </a:ext>
            </a:extLst>
          </p:cNvPr>
          <p:cNvSpPr txBox="1"/>
          <p:nvPr/>
        </p:nvSpPr>
        <p:spPr>
          <a:xfrm>
            <a:off x="4912605" y="1620638"/>
            <a:ext cx="2894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Grow a XGBoost tree</a:t>
            </a:r>
          </a:p>
        </p:txBody>
      </p:sp>
      <p:graphicFrame>
        <p:nvGraphicFramePr>
          <p:cNvPr id="39" name="Table 9">
            <a:extLst>
              <a:ext uri="{FF2B5EF4-FFF2-40B4-BE49-F238E27FC236}">
                <a16:creationId xmlns:a16="http://schemas.microsoft.com/office/drawing/2014/main" id="{F7B6F8FC-5F9D-4341-88FA-46A06196AF05}"/>
              </a:ext>
            </a:extLst>
          </p:cNvPr>
          <p:cNvGraphicFramePr>
            <a:graphicFrameLocks noGrp="1"/>
          </p:cNvGraphicFramePr>
          <p:nvPr/>
        </p:nvGraphicFramePr>
        <p:xfrm>
          <a:off x="406971" y="302786"/>
          <a:ext cx="3580673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439">
                  <a:extLst>
                    <a:ext uri="{9D8B030D-6E8A-4147-A177-3AD203B41FA5}">
                      <a16:colId xmlns:a16="http://schemas.microsoft.com/office/drawing/2014/main" val="3944312363"/>
                    </a:ext>
                  </a:extLst>
                </a:gridCol>
                <a:gridCol w="1380617">
                  <a:extLst>
                    <a:ext uri="{9D8B030D-6E8A-4147-A177-3AD203B41FA5}">
                      <a16:colId xmlns:a16="http://schemas.microsoft.com/office/drawing/2014/main" val="530565996"/>
                    </a:ext>
                  </a:extLst>
                </a:gridCol>
                <a:gridCol w="1380617">
                  <a:extLst>
                    <a:ext uri="{9D8B030D-6E8A-4147-A177-3AD203B41FA5}">
                      <a16:colId xmlns:a16="http://schemas.microsoft.com/office/drawing/2014/main" val="2413499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Drug </a:t>
                      </a:r>
                    </a:p>
                    <a:p>
                      <a:r>
                        <a:rPr lang="en-NZ" dirty="0"/>
                        <a:t>dosage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Drug effectiveness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>
                          <a:solidFill>
                            <a:schemeClr val="tx1"/>
                          </a:solidFill>
                        </a:rPr>
                        <a:t>residuals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933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38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6.5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013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551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389073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50261D0B-7DD3-4F1A-9C3A-DE022E274C33}"/>
              </a:ext>
            </a:extLst>
          </p:cNvPr>
          <p:cNvSpPr txBox="1"/>
          <p:nvPr/>
        </p:nvSpPr>
        <p:spPr>
          <a:xfrm>
            <a:off x="5285144" y="2030809"/>
            <a:ext cx="6221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3.1: Start from a single leaf, and all of the residuals go to the leaf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CA91F4-5B32-4891-B26D-A76E911F2DA4}"/>
              </a:ext>
            </a:extLst>
          </p:cNvPr>
          <p:cNvSpPr/>
          <p:nvPr/>
        </p:nvSpPr>
        <p:spPr>
          <a:xfrm>
            <a:off x="6106308" y="2425062"/>
            <a:ext cx="1932792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-10.5,6.5,7.5,-7.5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03785B0F-6203-4EFE-B58D-D99CF34A245D}"/>
              </a:ext>
            </a:extLst>
          </p:cNvPr>
          <p:cNvSpPr/>
          <p:nvPr/>
        </p:nvSpPr>
        <p:spPr>
          <a:xfrm>
            <a:off x="4095750" y="635058"/>
            <a:ext cx="295275" cy="1898592"/>
          </a:xfrm>
          <a:prstGeom prst="righ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D6B4167-5349-48AA-98A2-0FD4449A4B64}"/>
              </a:ext>
            </a:extLst>
          </p:cNvPr>
          <p:cNvSpPr/>
          <p:nvPr/>
        </p:nvSpPr>
        <p:spPr>
          <a:xfrm>
            <a:off x="4514850" y="1619250"/>
            <a:ext cx="1400175" cy="1076530"/>
          </a:xfrm>
          <a:custGeom>
            <a:avLst/>
            <a:gdLst>
              <a:gd name="connsiteX0" fmla="*/ 0 w 1400175"/>
              <a:gd name="connsiteY0" fmla="*/ 0 h 1076530"/>
              <a:gd name="connsiteX1" fmla="*/ 381000 w 1400175"/>
              <a:gd name="connsiteY1" fmla="*/ 200025 h 1076530"/>
              <a:gd name="connsiteX2" fmla="*/ 419100 w 1400175"/>
              <a:gd name="connsiteY2" fmla="*/ 800100 h 1076530"/>
              <a:gd name="connsiteX3" fmla="*/ 781050 w 1400175"/>
              <a:gd name="connsiteY3" fmla="*/ 1057275 h 1076530"/>
              <a:gd name="connsiteX4" fmla="*/ 1400175 w 1400175"/>
              <a:gd name="connsiteY4" fmla="*/ 1038225 h 1076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0175" h="1076530">
                <a:moveTo>
                  <a:pt x="0" y="0"/>
                </a:moveTo>
                <a:cubicBezTo>
                  <a:pt x="155575" y="33337"/>
                  <a:pt x="311150" y="66675"/>
                  <a:pt x="381000" y="200025"/>
                </a:cubicBezTo>
                <a:cubicBezTo>
                  <a:pt x="450850" y="333375"/>
                  <a:pt x="352425" y="657225"/>
                  <a:pt x="419100" y="800100"/>
                </a:cubicBezTo>
                <a:cubicBezTo>
                  <a:pt x="485775" y="942975"/>
                  <a:pt x="617537" y="1017587"/>
                  <a:pt x="781050" y="1057275"/>
                </a:cubicBezTo>
                <a:cubicBezTo>
                  <a:pt x="944563" y="1096963"/>
                  <a:pt x="1172369" y="1067594"/>
                  <a:pt x="1400175" y="1038225"/>
                </a:cubicBez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BD82FEB-C370-4652-A686-890744074591}"/>
                  </a:ext>
                </a:extLst>
              </p:cNvPr>
              <p:cNvSpPr txBox="1"/>
              <p:nvPr/>
            </p:nvSpPr>
            <p:spPr>
              <a:xfrm>
                <a:off x="8269157" y="2425017"/>
                <a:ext cx="135037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1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𝑆𝑖𝑚𝑖𝑙𝑎𝑟𝑖𝑡𝑦</m:t>
                      </m:r>
                      <m:r>
                        <a:rPr lang="en-NZ" sz="1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NZ" sz="1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𝑠𝑐𝑜𝑟𝑒</m:t>
                      </m:r>
                    </m:oMath>
                  </m:oMathPara>
                </a14:m>
                <a:endParaRPr lang="en-NZ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BD82FEB-C370-4652-A686-890744074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9157" y="2425017"/>
                <a:ext cx="1350370" cy="215444"/>
              </a:xfrm>
              <a:prstGeom prst="rect">
                <a:avLst/>
              </a:prstGeom>
              <a:blipFill>
                <a:blip r:embed="rId2"/>
                <a:stretch>
                  <a:fillRect l="-4054" r="-450" b="-31429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E3660DA8-8046-4705-8E08-2C715C299A15}"/>
              </a:ext>
            </a:extLst>
          </p:cNvPr>
          <p:cNvSpPr/>
          <p:nvPr/>
        </p:nvSpPr>
        <p:spPr>
          <a:xfrm>
            <a:off x="7922546" y="2365833"/>
            <a:ext cx="257173" cy="2997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6CBD28-4F51-43E7-80DC-CA8AF52E7A79}"/>
              </a:ext>
            </a:extLst>
          </p:cNvPr>
          <p:cNvSpPr txBox="1"/>
          <p:nvPr/>
        </p:nvSpPr>
        <p:spPr>
          <a:xfrm>
            <a:off x="5285144" y="2796378"/>
            <a:ext cx="6649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3.2: Whether or not we can do a better job clustering similar Residuals if we split them further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047394D-F7D9-485F-B324-81C430AE8C24}"/>
              </a:ext>
            </a:extLst>
          </p:cNvPr>
          <p:cNvSpPr/>
          <p:nvPr/>
        </p:nvSpPr>
        <p:spPr>
          <a:xfrm>
            <a:off x="5561556" y="3524661"/>
            <a:ext cx="1504901" cy="3693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Dosage &lt; 15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B069995-992E-422A-A49B-13812DFCF7EF}"/>
              </a:ext>
            </a:extLst>
          </p:cNvPr>
          <p:cNvSpPr/>
          <p:nvPr/>
        </p:nvSpPr>
        <p:spPr>
          <a:xfrm>
            <a:off x="5066557" y="4092820"/>
            <a:ext cx="850927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-10.5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627A847-93DC-4AD2-9B9A-DE635AFA773B}"/>
              </a:ext>
            </a:extLst>
          </p:cNvPr>
          <p:cNvSpPr/>
          <p:nvPr/>
        </p:nvSpPr>
        <p:spPr>
          <a:xfrm>
            <a:off x="6585967" y="4069778"/>
            <a:ext cx="1504901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6.5, 7.5, -7.5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9A6D2D0-4C05-4174-AB11-629FE92FDB55}"/>
              </a:ext>
            </a:extLst>
          </p:cNvPr>
          <p:cNvCxnSpPr>
            <a:cxnSpLocks/>
            <a:stCxn id="54" idx="2"/>
            <a:endCxn id="55" idx="0"/>
          </p:cNvCxnSpPr>
          <p:nvPr/>
        </p:nvCxnSpPr>
        <p:spPr>
          <a:xfrm flipH="1">
            <a:off x="5492021" y="3893993"/>
            <a:ext cx="821986" cy="19882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B2DE67D-2543-4CDD-B58C-773748254AF0}"/>
              </a:ext>
            </a:extLst>
          </p:cNvPr>
          <p:cNvCxnSpPr>
            <a:cxnSpLocks/>
            <a:stCxn id="54" idx="2"/>
            <a:endCxn id="56" idx="0"/>
          </p:cNvCxnSpPr>
          <p:nvPr/>
        </p:nvCxnSpPr>
        <p:spPr>
          <a:xfrm>
            <a:off x="6314007" y="3893993"/>
            <a:ext cx="1024411" cy="17578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0F027DF-7BA9-4A6D-8343-5CAAF219512F}"/>
                  </a:ext>
                </a:extLst>
              </p:cNvPr>
              <p:cNvSpPr txBox="1"/>
              <p:nvPr/>
            </p:nvSpPr>
            <p:spPr>
              <a:xfrm>
                <a:off x="5651567" y="4545369"/>
                <a:ext cx="15284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=120.33</m:t>
                      </m:r>
                    </m:oMath>
                  </m:oMathPara>
                </a14:m>
                <a:endParaRPr lang="en-NZ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0F027DF-7BA9-4A6D-8343-5CAAF2195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567" y="4545369"/>
                <a:ext cx="1528432" cy="276999"/>
              </a:xfrm>
              <a:prstGeom prst="rect">
                <a:avLst/>
              </a:prstGeom>
              <a:blipFill>
                <a:blip r:embed="rId3"/>
                <a:stretch>
                  <a:fillRect l="-3586" r="-3586" b="-8889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>
            <a:extLst>
              <a:ext uri="{FF2B5EF4-FFF2-40B4-BE49-F238E27FC236}">
                <a16:creationId xmlns:a16="http://schemas.microsoft.com/office/drawing/2014/main" id="{BDB4F65D-C9B7-481C-85DE-C13D41DA80EE}"/>
              </a:ext>
            </a:extLst>
          </p:cNvPr>
          <p:cNvSpPr/>
          <p:nvPr/>
        </p:nvSpPr>
        <p:spPr>
          <a:xfrm>
            <a:off x="8867076" y="3492395"/>
            <a:ext cx="1504901" cy="3693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Dosage &lt; 22.5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F5F015F-8BA9-4BD4-B6A2-1E0815BB3A2C}"/>
              </a:ext>
            </a:extLst>
          </p:cNvPr>
          <p:cNvSpPr/>
          <p:nvPr/>
        </p:nvSpPr>
        <p:spPr>
          <a:xfrm>
            <a:off x="8372077" y="4060554"/>
            <a:ext cx="1247450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-10.5, 6.5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A94E2E5-0C87-4F55-ACDD-B8AC9E67AB25}"/>
              </a:ext>
            </a:extLst>
          </p:cNvPr>
          <p:cNvSpPr/>
          <p:nvPr/>
        </p:nvSpPr>
        <p:spPr>
          <a:xfrm>
            <a:off x="9891487" y="4037512"/>
            <a:ext cx="1504901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7.5, -7.5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152C78F-2959-4665-927C-043BB44D44CF}"/>
              </a:ext>
            </a:extLst>
          </p:cNvPr>
          <p:cNvCxnSpPr>
            <a:cxnSpLocks/>
            <a:stCxn id="51" idx="2"/>
            <a:endCxn id="59" idx="0"/>
          </p:cNvCxnSpPr>
          <p:nvPr/>
        </p:nvCxnSpPr>
        <p:spPr>
          <a:xfrm flipH="1">
            <a:off x="8995802" y="3861727"/>
            <a:ext cx="623725" cy="19882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630F114-8891-4742-951F-D03F81D05427}"/>
              </a:ext>
            </a:extLst>
          </p:cNvPr>
          <p:cNvCxnSpPr>
            <a:cxnSpLocks/>
            <a:stCxn id="51" idx="2"/>
            <a:endCxn id="60" idx="0"/>
          </p:cNvCxnSpPr>
          <p:nvPr/>
        </p:nvCxnSpPr>
        <p:spPr>
          <a:xfrm>
            <a:off x="9619527" y="3861727"/>
            <a:ext cx="1024411" cy="17578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2046FFE-C035-4128-A33F-7AC4C9EEA75E}"/>
                  </a:ext>
                </a:extLst>
              </p:cNvPr>
              <p:cNvSpPr txBox="1"/>
              <p:nvPr/>
            </p:nvSpPr>
            <p:spPr>
              <a:xfrm>
                <a:off x="8957087" y="4513103"/>
                <a:ext cx="9673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NZ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2046FFE-C035-4128-A33F-7AC4C9EEA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7087" y="4513103"/>
                <a:ext cx="967381" cy="276999"/>
              </a:xfrm>
              <a:prstGeom prst="rect">
                <a:avLst/>
              </a:prstGeom>
              <a:blipFill>
                <a:blip r:embed="rId4"/>
                <a:stretch>
                  <a:fillRect l="-5660" r="-5660" b="-6522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Rectangle 64">
            <a:extLst>
              <a:ext uri="{FF2B5EF4-FFF2-40B4-BE49-F238E27FC236}">
                <a16:creationId xmlns:a16="http://schemas.microsoft.com/office/drawing/2014/main" id="{0423E9F9-2ABB-4D06-9C00-67EB6531C92E}"/>
              </a:ext>
            </a:extLst>
          </p:cNvPr>
          <p:cNvSpPr/>
          <p:nvPr/>
        </p:nvSpPr>
        <p:spPr>
          <a:xfrm>
            <a:off x="5641369" y="5183575"/>
            <a:ext cx="1504901" cy="3693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Dosage &lt; 30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AAAEB90-8338-4073-9FC2-A032107EF793}"/>
              </a:ext>
            </a:extLst>
          </p:cNvPr>
          <p:cNvSpPr/>
          <p:nvPr/>
        </p:nvSpPr>
        <p:spPr>
          <a:xfrm>
            <a:off x="4921737" y="5751734"/>
            <a:ext cx="1472083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-10.5, 6.5,7.5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EC2503F-430B-436C-A808-741A459B0D65}"/>
              </a:ext>
            </a:extLst>
          </p:cNvPr>
          <p:cNvSpPr/>
          <p:nvPr/>
        </p:nvSpPr>
        <p:spPr>
          <a:xfrm>
            <a:off x="6665780" y="5751734"/>
            <a:ext cx="1504901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-7.5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B3391DC-8BC1-43BC-BA55-77A3D0958D27}"/>
              </a:ext>
            </a:extLst>
          </p:cNvPr>
          <p:cNvCxnSpPr>
            <a:cxnSpLocks/>
            <a:stCxn id="65" idx="2"/>
            <a:endCxn id="66" idx="0"/>
          </p:cNvCxnSpPr>
          <p:nvPr/>
        </p:nvCxnSpPr>
        <p:spPr>
          <a:xfrm flipH="1">
            <a:off x="5657779" y="5552907"/>
            <a:ext cx="736041" cy="19882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6087E3F-074A-492C-A863-0D4682EE8A6C}"/>
              </a:ext>
            </a:extLst>
          </p:cNvPr>
          <p:cNvCxnSpPr>
            <a:cxnSpLocks/>
            <a:stCxn id="65" idx="2"/>
            <a:endCxn id="67" idx="0"/>
          </p:cNvCxnSpPr>
          <p:nvPr/>
        </p:nvCxnSpPr>
        <p:spPr>
          <a:xfrm>
            <a:off x="6393820" y="5552907"/>
            <a:ext cx="1024411" cy="19882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9DE9AAB-106A-4579-913F-379A277C8A91}"/>
                  </a:ext>
                </a:extLst>
              </p:cNvPr>
              <p:cNvSpPr txBox="1"/>
              <p:nvPr/>
            </p:nvSpPr>
            <p:spPr>
              <a:xfrm>
                <a:off x="5731380" y="6204283"/>
                <a:ext cx="14001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=56.33</m:t>
                      </m:r>
                    </m:oMath>
                  </m:oMathPara>
                </a14:m>
                <a:endParaRPr lang="en-NZ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9DE9AAB-106A-4579-913F-379A277C8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1380" y="6204283"/>
                <a:ext cx="1400192" cy="276999"/>
              </a:xfrm>
              <a:prstGeom prst="rect">
                <a:avLst/>
              </a:prstGeom>
              <a:blipFill>
                <a:blip r:embed="rId5"/>
                <a:stretch>
                  <a:fillRect l="-3913" r="-3913" b="-8889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D35D49A9-76A9-4EBB-B741-D6FE0E442EA5}"/>
              </a:ext>
            </a:extLst>
          </p:cNvPr>
          <p:cNvSpPr txBox="1"/>
          <p:nvPr/>
        </p:nvSpPr>
        <p:spPr>
          <a:xfrm>
            <a:off x="9708965" y="2195920"/>
            <a:ext cx="1740426" cy="92333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For the original “root”, Gain = Similarity score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BAFEFE8-E9C7-49C7-A252-F3E96576E8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4937" y="3124655"/>
            <a:ext cx="6210300" cy="28575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5265446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96FB9E6-D57D-4CA6-AA13-01BB08B7DFDD}"/>
              </a:ext>
            </a:extLst>
          </p:cNvPr>
          <p:cNvSpPr txBox="1"/>
          <p:nvPr/>
        </p:nvSpPr>
        <p:spPr>
          <a:xfrm>
            <a:off x="446049" y="2782669"/>
            <a:ext cx="207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assume that dataset to be used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E75C17-E57B-4AD8-A50B-6EF60763FEB1}"/>
              </a:ext>
            </a:extLst>
          </p:cNvPr>
          <p:cNvCxnSpPr/>
          <p:nvPr/>
        </p:nvCxnSpPr>
        <p:spPr>
          <a:xfrm flipV="1">
            <a:off x="804125" y="4136567"/>
            <a:ext cx="0" cy="19514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452BFC-42A0-45F6-A583-E1BF6C34D611}"/>
              </a:ext>
            </a:extLst>
          </p:cNvPr>
          <p:cNvCxnSpPr>
            <a:cxnSpLocks/>
          </p:cNvCxnSpPr>
          <p:nvPr/>
        </p:nvCxnSpPr>
        <p:spPr>
          <a:xfrm>
            <a:off x="804125" y="6088031"/>
            <a:ext cx="234547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23A441B-9117-4172-A9BC-213D02735BDF}"/>
              </a:ext>
            </a:extLst>
          </p:cNvPr>
          <p:cNvSpPr txBox="1"/>
          <p:nvPr/>
        </p:nvSpPr>
        <p:spPr>
          <a:xfrm>
            <a:off x="653284" y="60880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158E30-76D0-46F5-94AA-936A1FD01374}"/>
              </a:ext>
            </a:extLst>
          </p:cNvPr>
          <p:cNvSpPr txBox="1"/>
          <p:nvPr/>
        </p:nvSpPr>
        <p:spPr>
          <a:xfrm>
            <a:off x="1675176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ACF9CD-61B8-4FF1-B401-1519489AF176}"/>
              </a:ext>
            </a:extLst>
          </p:cNvPr>
          <p:cNvSpPr txBox="1"/>
          <p:nvPr/>
        </p:nvSpPr>
        <p:spPr>
          <a:xfrm>
            <a:off x="2699298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588DDE-8DF1-4940-BAFB-F46D756CF421}"/>
              </a:ext>
            </a:extLst>
          </p:cNvPr>
          <p:cNvSpPr txBox="1"/>
          <p:nvPr/>
        </p:nvSpPr>
        <p:spPr>
          <a:xfrm>
            <a:off x="477503" y="4887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7D0BC9-73AB-4ACE-8CFD-F1D47452C114}"/>
              </a:ext>
            </a:extLst>
          </p:cNvPr>
          <p:cNvSpPr txBox="1"/>
          <p:nvPr/>
        </p:nvSpPr>
        <p:spPr>
          <a:xfrm>
            <a:off x="477503" y="44837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F10700-3D31-4F9F-B772-97AD5C30812B}"/>
              </a:ext>
            </a:extLst>
          </p:cNvPr>
          <p:cNvSpPr txBox="1"/>
          <p:nvPr/>
        </p:nvSpPr>
        <p:spPr>
          <a:xfrm>
            <a:off x="360485" y="41143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3C6421-4ACF-4B93-ADE7-6F980A776AB3}"/>
              </a:ext>
            </a:extLst>
          </p:cNvPr>
          <p:cNvSpPr txBox="1"/>
          <p:nvPr/>
        </p:nvSpPr>
        <p:spPr>
          <a:xfrm>
            <a:off x="406971" y="528246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072E13-065A-4F19-803C-19B7D6B49AE4}"/>
              </a:ext>
            </a:extLst>
          </p:cNvPr>
          <p:cNvSpPr txBox="1"/>
          <p:nvPr/>
        </p:nvSpPr>
        <p:spPr>
          <a:xfrm>
            <a:off x="325219" y="564621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-10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B22640F-F74D-4AD0-9270-CC7CAC5A689A}"/>
              </a:ext>
            </a:extLst>
          </p:cNvPr>
          <p:cNvSpPr/>
          <p:nvPr/>
        </p:nvSpPr>
        <p:spPr>
          <a:xfrm>
            <a:off x="1104326" y="5736365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525DB76-D683-42A2-83BB-429BCD3BBCEA}"/>
              </a:ext>
            </a:extLst>
          </p:cNvPr>
          <p:cNvSpPr/>
          <p:nvPr/>
        </p:nvSpPr>
        <p:spPr>
          <a:xfrm>
            <a:off x="1657194" y="439364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F042B49-F0CF-4289-96EC-23E56DA843AF}"/>
              </a:ext>
            </a:extLst>
          </p:cNvPr>
          <p:cNvSpPr/>
          <p:nvPr/>
        </p:nvSpPr>
        <p:spPr>
          <a:xfrm>
            <a:off x="1822603" y="4176474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0AFB22C-4602-4A61-936E-1A66F4E768FA}"/>
              </a:ext>
            </a:extLst>
          </p:cNvPr>
          <p:cNvSpPr/>
          <p:nvPr/>
        </p:nvSpPr>
        <p:spPr>
          <a:xfrm>
            <a:off x="2321228" y="534055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9806D73-26E2-488A-A30F-BEF6AFE4C1CE}"/>
              </a:ext>
            </a:extLst>
          </p:cNvPr>
          <p:cNvSpPr/>
          <p:nvPr/>
        </p:nvSpPr>
        <p:spPr>
          <a:xfrm>
            <a:off x="1599931" y="3504045"/>
            <a:ext cx="323386" cy="30153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DB1F79-B7BE-4C77-9486-8C7160E36DDC}"/>
              </a:ext>
            </a:extLst>
          </p:cNvPr>
          <p:cNvSpPr txBox="1"/>
          <p:nvPr/>
        </p:nvSpPr>
        <p:spPr>
          <a:xfrm>
            <a:off x="2093880" y="3470147"/>
            <a:ext cx="159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plot it out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5A12DE-4FE0-4FB0-8D9E-0A61B27B9CA6}"/>
              </a:ext>
            </a:extLst>
          </p:cNvPr>
          <p:cNvSpPr txBox="1"/>
          <p:nvPr/>
        </p:nvSpPr>
        <p:spPr>
          <a:xfrm>
            <a:off x="1297989" y="6375968"/>
            <a:ext cx="135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dosage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0808E6-8C3F-4419-B34F-027DA7B175C5}"/>
              </a:ext>
            </a:extLst>
          </p:cNvPr>
          <p:cNvSpPr txBox="1"/>
          <p:nvPr/>
        </p:nvSpPr>
        <p:spPr>
          <a:xfrm rot="16200000">
            <a:off x="-747581" y="5043735"/>
            <a:ext cx="1914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effectiveness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477E6D-D556-4E16-970B-86380744A78A}"/>
              </a:ext>
            </a:extLst>
          </p:cNvPr>
          <p:cNvCxnSpPr>
            <a:cxnSpLocks/>
          </p:cNvCxnSpPr>
          <p:nvPr/>
        </p:nvCxnSpPr>
        <p:spPr>
          <a:xfrm>
            <a:off x="779189" y="5072145"/>
            <a:ext cx="2338813" cy="896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89CCDB0-85B2-466E-9AE2-F5356E69B250}"/>
              </a:ext>
            </a:extLst>
          </p:cNvPr>
          <p:cNvSpPr txBox="1"/>
          <p:nvPr/>
        </p:nvSpPr>
        <p:spPr>
          <a:xfrm>
            <a:off x="4912606" y="105008"/>
            <a:ext cx="326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make an initial prediction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187C4-805E-42C7-941A-ECE47723D6BC}"/>
              </a:ext>
            </a:extLst>
          </p:cNvPr>
          <p:cNvSpPr txBox="1"/>
          <p:nvPr/>
        </p:nvSpPr>
        <p:spPr>
          <a:xfrm>
            <a:off x="5561556" y="688932"/>
            <a:ext cx="80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Z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F221E9-25F8-49DF-B264-654EFE26B90D}"/>
              </a:ext>
            </a:extLst>
          </p:cNvPr>
          <p:cNvSpPr/>
          <p:nvPr/>
        </p:nvSpPr>
        <p:spPr>
          <a:xfrm>
            <a:off x="5695167" y="581821"/>
            <a:ext cx="801666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0.5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2E5143-FAAA-49F8-8C28-88B72D44A150}"/>
              </a:ext>
            </a:extLst>
          </p:cNvPr>
          <p:cNvSpPr txBox="1"/>
          <p:nvPr/>
        </p:nvSpPr>
        <p:spPr>
          <a:xfrm>
            <a:off x="7146270" y="504877"/>
            <a:ext cx="48761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Let’s assume that the “initial guess” of “predicted drug effectiveness” is 0.5 (so for whatever testing data, the prediction is always 0.5)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67F5A1FD-F620-4DB4-9265-7A8C3A9BFDDD}"/>
              </a:ext>
            </a:extLst>
          </p:cNvPr>
          <p:cNvSpPr/>
          <p:nvPr/>
        </p:nvSpPr>
        <p:spPr>
          <a:xfrm rot="10800000">
            <a:off x="6749747" y="635059"/>
            <a:ext cx="246491" cy="238539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408E55-3A76-4D03-ABE6-89429889E7C9}"/>
              </a:ext>
            </a:extLst>
          </p:cNvPr>
          <p:cNvSpPr txBox="1"/>
          <p:nvPr/>
        </p:nvSpPr>
        <p:spPr>
          <a:xfrm>
            <a:off x="4912606" y="1231462"/>
            <a:ext cx="2772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Obtain the residuals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D67FA3-51F9-4208-B01B-355CFFFB8AFD}"/>
              </a:ext>
            </a:extLst>
          </p:cNvPr>
          <p:cNvSpPr txBox="1"/>
          <p:nvPr/>
        </p:nvSpPr>
        <p:spPr>
          <a:xfrm>
            <a:off x="4912605" y="1620638"/>
            <a:ext cx="2894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Grow a XGBoost tree</a:t>
            </a:r>
          </a:p>
        </p:txBody>
      </p:sp>
      <p:graphicFrame>
        <p:nvGraphicFramePr>
          <p:cNvPr id="39" name="Table 9">
            <a:extLst>
              <a:ext uri="{FF2B5EF4-FFF2-40B4-BE49-F238E27FC236}">
                <a16:creationId xmlns:a16="http://schemas.microsoft.com/office/drawing/2014/main" id="{F7B6F8FC-5F9D-4341-88FA-46A06196AF05}"/>
              </a:ext>
            </a:extLst>
          </p:cNvPr>
          <p:cNvGraphicFramePr>
            <a:graphicFrameLocks noGrp="1"/>
          </p:cNvGraphicFramePr>
          <p:nvPr/>
        </p:nvGraphicFramePr>
        <p:xfrm>
          <a:off x="406971" y="302786"/>
          <a:ext cx="3580673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439">
                  <a:extLst>
                    <a:ext uri="{9D8B030D-6E8A-4147-A177-3AD203B41FA5}">
                      <a16:colId xmlns:a16="http://schemas.microsoft.com/office/drawing/2014/main" val="3944312363"/>
                    </a:ext>
                  </a:extLst>
                </a:gridCol>
                <a:gridCol w="1380617">
                  <a:extLst>
                    <a:ext uri="{9D8B030D-6E8A-4147-A177-3AD203B41FA5}">
                      <a16:colId xmlns:a16="http://schemas.microsoft.com/office/drawing/2014/main" val="530565996"/>
                    </a:ext>
                  </a:extLst>
                </a:gridCol>
                <a:gridCol w="1380617">
                  <a:extLst>
                    <a:ext uri="{9D8B030D-6E8A-4147-A177-3AD203B41FA5}">
                      <a16:colId xmlns:a16="http://schemas.microsoft.com/office/drawing/2014/main" val="2413499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Drug </a:t>
                      </a:r>
                    </a:p>
                    <a:p>
                      <a:r>
                        <a:rPr lang="en-NZ" dirty="0"/>
                        <a:t>dosage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Drug effectiveness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>
                          <a:solidFill>
                            <a:schemeClr val="tx1"/>
                          </a:solidFill>
                        </a:rPr>
                        <a:t>residuals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933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38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6.5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013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551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389073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50261D0B-7DD3-4F1A-9C3A-DE022E274C33}"/>
              </a:ext>
            </a:extLst>
          </p:cNvPr>
          <p:cNvSpPr txBox="1"/>
          <p:nvPr/>
        </p:nvSpPr>
        <p:spPr>
          <a:xfrm>
            <a:off x="5285144" y="2030809"/>
            <a:ext cx="6221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3.1: Start from a single leaf, and all of the residuals go to the leaf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CA91F4-5B32-4891-B26D-A76E911F2DA4}"/>
              </a:ext>
            </a:extLst>
          </p:cNvPr>
          <p:cNvSpPr/>
          <p:nvPr/>
        </p:nvSpPr>
        <p:spPr>
          <a:xfrm>
            <a:off x="6106308" y="2425062"/>
            <a:ext cx="1932792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-10.5,6.5,7.5,-7.5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03785B0F-6203-4EFE-B58D-D99CF34A245D}"/>
              </a:ext>
            </a:extLst>
          </p:cNvPr>
          <p:cNvSpPr/>
          <p:nvPr/>
        </p:nvSpPr>
        <p:spPr>
          <a:xfrm>
            <a:off x="4095750" y="635058"/>
            <a:ext cx="295275" cy="1898592"/>
          </a:xfrm>
          <a:prstGeom prst="righ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D6B4167-5349-48AA-98A2-0FD4449A4B64}"/>
              </a:ext>
            </a:extLst>
          </p:cNvPr>
          <p:cNvSpPr/>
          <p:nvPr/>
        </p:nvSpPr>
        <p:spPr>
          <a:xfrm>
            <a:off x="4514850" y="1619250"/>
            <a:ext cx="1400175" cy="1076530"/>
          </a:xfrm>
          <a:custGeom>
            <a:avLst/>
            <a:gdLst>
              <a:gd name="connsiteX0" fmla="*/ 0 w 1400175"/>
              <a:gd name="connsiteY0" fmla="*/ 0 h 1076530"/>
              <a:gd name="connsiteX1" fmla="*/ 381000 w 1400175"/>
              <a:gd name="connsiteY1" fmla="*/ 200025 h 1076530"/>
              <a:gd name="connsiteX2" fmla="*/ 419100 w 1400175"/>
              <a:gd name="connsiteY2" fmla="*/ 800100 h 1076530"/>
              <a:gd name="connsiteX3" fmla="*/ 781050 w 1400175"/>
              <a:gd name="connsiteY3" fmla="*/ 1057275 h 1076530"/>
              <a:gd name="connsiteX4" fmla="*/ 1400175 w 1400175"/>
              <a:gd name="connsiteY4" fmla="*/ 1038225 h 1076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0175" h="1076530">
                <a:moveTo>
                  <a:pt x="0" y="0"/>
                </a:moveTo>
                <a:cubicBezTo>
                  <a:pt x="155575" y="33337"/>
                  <a:pt x="311150" y="66675"/>
                  <a:pt x="381000" y="200025"/>
                </a:cubicBezTo>
                <a:cubicBezTo>
                  <a:pt x="450850" y="333375"/>
                  <a:pt x="352425" y="657225"/>
                  <a:pt x="419100" y="800100"/>
                </a:cubicBezTo>
                <a:cubicBezTo>
                  <a:pt x="485775" y="942975"/>
                  <a:pt x="617537" y="1017587"/>
                  <a:pt x="781050" y="1057275"/>
                </a:cubicBezTo>
                <a:cubicBezTo>
                  <a:pt x="944563" y="1096963"/>
                  <a:pt x="1172369" y="1067594"/>
                  <a:pt x="1400175" y="1038225"/>
                </a:cubicBez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6CBD28-4F51-43E7-80DC-CA8AF52E7A79}"/>
              </a:ext>
            </a:extLst>
          </p:cNvPr>
          <p:cNvSpPr txBox="1"/>
          <p:nvPr/>
        </p:nvSpPr>
        <p:spPr>
          <a:xfrm>
            <a:off x="5285144" y="2796378"/>
            <a:ext cx="6649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3.2: Whether or not we can do a better job clustering similar Residuals if we split them further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047394D-F7D9-485F-B324-81C430AE8C24}"/>
              </a:ext>
            </a:extLst>
          </p:cNvPr>
          <p:cNvSpPr/>
          <p:nvPr/>
        </p:nvSpPr>
        <p:spPr>
          <a:xfrm>
            <a:off x="5561556" y="3524661"/>
            <a:ext cx="1504901" cy="3693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Dosage &lt; 15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B069995-992E-422A-A49B-13812DFCF7EF}"/>
              </a:ext>
            </a:extLst>
          </p:cNvPr>
          <p:cNvSpPr/>
          <p:nvPr/>
        </p:nvSpPr>
        <p:spPr>
          <a:xfrm>
            <a:off x="5066557" y="4092820"/>
            <a:ext cx="850927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-10.5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627A847-93DC-4AD2-9B9A-DE635AFA773B}"/>
              </a:ext>
            </a:extLst>
          </p:cNvPr>
          <p:cNvSpPr/>
          <p:nvPr/>
        </p:nvSpPr>
        <p:spPr>
          <a:xfrm>
            <a:off x="6585967" y="4069778"/>
            <a:ext cx="1504901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6.5, 7.5, -7.5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9A6D2D0-4C05-4174-AB11-629FE92FDB55}"/>
              </a:ext>
            </a:extLst>
          </p:cNvPr>
          <p:cNvCxnSpPr>
            <a:cxnSpLocks/>
            <a:stCxn id="54" idx="2"/>
            <a:endCxn id="55" idx="0"/>
          </p:cNvCxnSpPr>
          <p:nvPr/>
        </p:nvCxnSpPr>
        <p:spPr>
          <a:xfrm flipH="1">
            <a:off x="5492021" y="3893993"/>
            <a:ext cx="821986" cy="19882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B2DE67D-2543-4CDD-B58C-773748254AF0}"/>
              </a:ext>
            </a:extLst>
          </p:cNvPr>
          <p:cNvCxnSpPr>
            <a:cxnSpLocks/>
            <a:stCxn id="54" idx="2"/>
            <a:endCxn id="56" idx="0"/>
          </p:cNvCxnSpPr>
          <p:nvPr/>
        </p:nvCxnSpPr>
        <p:spPr>
          <a:xfrm>
            <a:off x="6314007" y="3893993"/>
            <a:ext cx="1024411" cy="17578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0F027DF-7BA9-4A6D-8343-5CAAF219512F}"/>
                  </a:ext>
                </a:extLst>
              </p:cNvPr>
              <p:cNvSpPr txBox="1"/>
              <p:nvPr/>
            </p:nvSpPr>
            <p:spPr>
              <a:xfrm>
                <a:off x="5651567" y="4545369"/>
                <a:ext cx="15284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=120.33</m:t>
                      </m:r>
                    </m:oMath>
                  </m:oMathPara>
                </a14:m>
                <a:endParaRPr lang="en-NZ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0F027DF-7BA9-4A6D-8343-5CAAF2195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567" y="4545369"/>
                <a:ext cx="1528432" cy="276999"/>
              </a:xfrm>
              <a:prstGeom prst="rect">
                <a:avLst/>
              </a:prstGeom>
              <a:blipFill>
                <a:blip r:embed="rId2"/>
                <a:stretch>
                  <a:fillRect l="-3586" r="-3586" b="-8889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>
            <a:extLst>
              <a:ext uri="{FF2B5EF4-FFF2-40B4-BE49-F238E27FC236}">
                <a16:creationId xmlns:a16="http://schemas.microsoft.com/office/drawing/2014/main" id="{BDB4F65D-C9B7-481C-85DE-C13D41DA80EE}"/>
              </a:ext>
            </a:extLst>
          </p:cNvPr>
          <p:cNvSpPr/>
          <p:nvPr/>
        </p:nvSpPr>
        <p:spPr>
          <a:xfrm>
            <a:off x="8867076" y="3492395"/>
            <a:ext cx="1504901" cy="3693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Dosage &lt; 22.5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F5F015F-8BA9-4BD4-B6A2-1E0815BB3A2C}"/>
              </a:ext>
            </a:extLst>
          </p:cNvPr>
          <p:cNvSpPr/>
          <p:nvPr/>
        </p:nvSpPr>
        <p:spPr>
          <a:xfrm>
            <a:off x="8372077" y="4060554"/>
            <a:ext cx="1247450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-10.5, 6.5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A94E2E5-0C87-4F55-ACDD-B8AC9E67AB25}"/>
              </a:ext>
            </a:extLst>
          </p:cNvPr>
          <p:cNvSpPr/>
          <p:nvPr/>
        </p:nvSpPr>
        <p:spPr>
          <a:xfrm>
            <a:off x="9891487" y="4037512"/>
            <a:ext cx="1504901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7.5, -7.5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152C78F-2959-4665-927C-043BB44D44CF}"/>
              </a:ext>
            </a:extLst>
          </p:cNvPr>
          <p:cNvCxnSpPr>
            <a:cxnSpLocks/>
            <a:stCxn id="51" idx="2"/>
            <a:endCxn id="59" idx="0"/>
          </p:cNvCxnSpPr>
          <p:nvPr/>
        </p:nvCxnSpPr>
        <p:spPr>
          <a:xfrm flipH="1">
            <a:off x="8995802" y="3861727"/>
            <a:ext cx="623725" cy="19882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630F114-8891-4742-951F-D03F81D05427}"/>
              </a:ext>
            </a:extLst>
          </p:cNvPr>
          <p:cNvCxnSpPr>
            <a:cxnSpLocks/>
            <a:stCxn id="51" idx="2"/>
            <a:endCxn id="60" idx="0"/>
          </p:cNvCxnSpPr>
          <p:nvPr/>
        </p:nvCxnSpPr>
        <p:spPr>
          <a:xfrm>
            <a:off x="9619527" y="3861727"/>
            <a:ext cx="1024411" cy="17578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2046FFE-C035-4128-A33F-7AC4C9EEA75E}"/>
                  </a:ext>
                </a:extLst>
              </p:cNvPr>
              <p:cNvSpPr txBox="1"/>
              <p:nvPr/>
            </p:nvSpPr>
            <p:spPr>
              <a:xfrm>
                <a:off x="8957087" y="4513103"/>
                <a:ext cx="9673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NZ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2046FFE-C035-4128-A33F-7AC4C9EEA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7087" y="4513103"/>
                <a:ext cx="967381" cy="276999"/>
              </a:xfrm>
              <a:prstGeom prst="rect">
                <a:avLst/>
              </a:prstGeom>
              <a:blipFill>
                <a:blip r:embed="rId3"/>
                <a:stretch>
                  <a:fillRect l="-5660" r="-5660" b="-6522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Rectangle 64">
            <a:extLst>
              <a:ext uri="{FF2B5EF4-FFF2-40B4-BE49-F238E27FC236}">
                <a16:creationId xmlns:a16="http://schemas.microsoft.com/office/drawing/2014/main" id="{0423E9F9-2ABB-4D06-9C00-67EB6531C92E}"/>
              </a:ext>
            </a:extLst>
          </p:cNvPr>
          <p:cNvSpPr/>
          <p:nvPr/>
        </p:nvSpPr>
        <p:spPr>
          <a:xfrm>
            <a:off x="5641369" y="5183575"/>
            <a:ext cx="1504901" cy="3693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Dosage &lt; 30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AAAEB90-8338-4073-9FC2-A032107EF793}"/>
              </a:ext>
            </a:extLst>
          </p:cNvPr>
          <p:cNvSpPr/>
          <p:nvPr/>
        </p:nvSpPr>
        <p:spPr>
          <a:xfrm>
            <a:off x="4921737" y="5751734"/>
            <a:ext cx="1472083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-10.5, 6.5,7.5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EC2503F-430B-436C-A808-741A459B0D65}"/>
              </a:ext>
            </a:extLst>
          </p:cNvPr>
          <p:cNvSpPr/>
          <p:nvPr/>
        </p:nvSpPr>
        <p:spPr>
          <a:xfrm>
            <a:off x="6665780" y="5751734"/>
            <a:ext cx="1504901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-7.5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B3391DC-8BC1-43BC-BA55-77A3D0958D27}"/>
              </a:ext>
            </a:extLst>
          </p:cNvPr>
          <p:cNvCxnSpPr>
            <a:cxnSpLocks/>
            <a:stCxn id="65" idx="2"/>
            <a:endCxn id="66" idx="0"/>
          </p:cNvCxnSpPr>
          <p:nvPr/>
        </p:nvCxnSpPr>
        <p:spPr>
          <a:xfrm flipH="1">
            <a:off x="5657779" y="5552907"/>
            <a:ext cx="736041" cy="19882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6087E3F-074A-492C-A863-0D4682EE8A6C}"/>
              </a:ext>
            </a:extLst>
          </p:cNvPr>
          <p:cNvCxnSpPr>
            <a:cxnSpLocks/>
            <a:stCxn id="65" idx="2"/>
            <a:endCxn id="67" idx="0"/>
          </p:cNvCxnSpPr>
          <p:nvPr/>
        </p:nvCxnSpPr>
        <p:spPr>
          <a:xfrm>
            <a:off x="6393820" y="5552907"/>
            <a:ext cx="1024411" cy="19882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9DE9AAB-106A-4579-913F-379A277C8A91}"/>
                  </a:ext>
                </a:extLst>
              </p:cNvPr>
              <p:cNvSpPr txBox="1"/>
              <p:nvPr/>
            </p:nvSpPr>
            <p:spPr>
              <a:xfrm>
                <a:off x="5731380" y="6204283"/>
                <a:ext cx="14001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=56.33</m:t>
                      </m:r>
                    </m:oMath>
                  </m:oMathPara>
                </a14:m>
                <a:endParaRPr lang="en-NZ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9DE9AAB-106A-4579-913F-379A277C8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1380" y="6204283"/>
                <a:ext cx="1400192" cy="276999"/>
              </a:xfrm>
              <a:prstGeom prst="rect">
                <a:avLst/>
              </a:prstGeom>
              <a:blipFill>
                <a:blip r:embed="rId4"/>
                <a:stretch>
                  <a:fillRect l="-3913" r="-3913" b="-8889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F4D519B-6FCE-41B1-A7DF-DCACE94C3125}"/>
                  </a:ext>
                </a:extLst>
              </p:cNvPr>
              <p:cNvSpPr txBox="1"/>
              <p:nvPr/>
            </p:nvSpPr>
            <p:spPr>
              <a:xfrm>
                <a:off x="8231586" y="2448370"/>
                <a:ext cx="9673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NZ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F4D519B-6FCE-41B1-A7DF-DCACE94C31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1586" y="2448370"/>
                <a:ext cx="967381" cy="276999"/>
              </a:xfrm>
              <a:prstGeom prst="rect">
                <a:avLst/>
              </a:prstGeom>
              <a:blipFill>
                <a:blip r:embed="rId5"/>
                <a:stretch>
                  <a:fillRect l="-5660" r="-5660" b="-8889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C83F12B6-7FB5-49A0-9825-138CC53D3A9E}"/>
              </a:ext>
            </a:extLst>
          </p:cNvPr>
          <p:cNvSpPr/>
          <p:nvPr/>
        </p:nvSpPr>
        <p:spPr>
          <a:xfrm>
            <a:off x="4856231" y="3344477"/>
            <a:ext cx="3258396" cy="1543002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5FA3B51-591D-45E9-86DA-397DCE6ED706}"/>
              </a:ext>
            </a:extLst>
          </p:cNvPr>
          <p:cNvSpPr/>
          <p:nvPr/>
        </p:nvSpPr>
        <p:spPr>
          <a:xfrm>
            <a:off x="5953302" y="2373570"/>
            <a:ext cx="3362148" cy="505731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80AF6D8-098B-4403-9F0C-A3B0FE27389E}"/>
              </a:ext>
            </a:extLst>
          </p:cNvPr>
          <p:cNvSpPr/>
          <p:nvPr/>
        </p:nvSpPr>
        <p:spPr>
          <a:xfrm>
            <a:off x="4856230" y="4957280"/>
            <a:ext cx="3515847" cy="1681520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4C31A57-720C-456A-956B-86F8D6E785F1}"/>
              </a:ext>
            </a:extLst>
          </p:cNvPr>
          <p:cNvSpPr/>
          <p:nvPr/>
        </p:nvSpPr>
        <p:spPr>
          <a:xfrm>
            <a:off x="8262289" y="3344477"/>
            <a:ext cx="3258396" cy="1543002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1612F6D-A90C-4771-8923-1223B9BA0C41}"/>
              </a:ext>
            </a:extLst>
          </p:cNvPr>
          <p:cNvSpPr txBox="1"/>
          <p:nvPr/>
        </p:nvSpPr>
        <p:spPr>
          <a:xfrm>
            <a:off x="8694313" y="4970696"/>
            <a:ext cx="2352918" cy="175432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NZ" dirty="0"/>
              <a:t>So for all of the available trees, Dosage &lt; 15 has the largest Gain, therefore it will be used as the first tree</a:t>
            </a:r>
          </a:p>
        </p:txBody>
      </p:sp>
    </p:spTree>
    <p:extLst>
      <p:ext uri="{BB962C8B-B14F-4D97-AF65-F5344CB8AC3E}">
        <p14:creationId xmlns:p14="http://schemas.microsoft.com/office/powerpoint/2010/main" val="791893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96FB9E6-D57D-4CA6-AA13-01BB08B7DFDD}"/>
              </a:ext>
            </a:extLst>
          </p:cNvPr>
          <p:cNvSpPr txBox="1"/>
          <p:nvPr/>
        </p:nvSpPr>
        <p:spPr>
          <a:xfrm>
            <a:off x="446049" y="2782669"/>
            <a:ext cx="207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assume that dataset to be used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E75C17-E57B-4AD8-A50B-6EF60763FEB1}"/>
              </a:ext>
            </a:extLst>
          </p:cNvPr>
          <p:cNvCxnSpPr/>
          <p:nvPr/>
        </p:nvCxnSpPr>
        <p:spPr>
          <a:xfrm flipV="1">
            <a:off x="804125" y="4136567"/>
            <a:ext cx="0" cy="19514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452BFC-42A0-45F6-A583-E1BF6C34D611}"/>
              </a:ext>
            </a:extLst>
          </p:cNvPr>
          <p:cNvCxnSpPr>
            <a:cxnSpLocks/>
          </p:cNvCxnSpPr>
          <p:nvPr/>
        </p:nvCxnSpPr>
        <p:spPr>
          <a:xfrm>
            <a:off x="804125" y="6088031"/>
            <a:ext cx="234547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23A441B-9117-4172-A9BC-213D02735BDF}"/>
              </a:ext>
            </a:extLst>
          </p:cNvPr>
          <p:cNvSpPr txBox="1"/>
          <p:nvPr/>
        </p:nvSpPr>
        <p:spPr>
          <a:xfrm>
            <a:off x="653284" y="60880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158E30-76D0-46F5-94AA-936A1FD01374}"/>
              </a:ext>
            </a:extLst>
          </p:cNvPr>
          <p:cNvSpPr txBox="1"/>
          <p:nvPr/>
        </p:nvSpPr>
        <p:spPr>
          <a:xfrm>
            <a:off x="1675176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ACF9CD-61B8-4FF1-B401-1519489AF176}"/>
              </a:ext>
            </a:extLst>
          </p:cNvPr>
          <p:cNvSpPr txBox="1"/>
          <p:nvPr/>
        </p:nvSpPr>
        <p:spPr>
          <a:xfrm>
            <a:off x="2699298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588DDE-8DF1-4940-BAFB-F46D756CF421}"/>
              </a:ext>
            </a:extLst>
          </p:cNvPr>
          <p:cNvSpPr txBox="1"/>
          <p:nvPr/>
        </p:nvSpPr>
        <p:spPr>
          <a:xfrm>
            <a:off x="477503" y="4887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7D0BC9-73AB-4ACE-8CFD-F1D47452C114}"/>
              </a:ext>
            </a:extLst>
          </p:cNvPr>
          <p:cNvSpPr txBox="1"/>
          <p:nvPr/>
        </p:nvSpPr>
        <p:spPr>
          <a:xfrm>
            <a:off x="477503" y="44837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F10700-3D31-4F9F-B772-97AD5C30812B}"/>
              </a:ext>
            </a:extLst>
          </p:cNvPr>
          <p:cNvSpPr txBox="1"/>
          <p:nvPr/>
        </p:nvSpPr>
        <p:spPr>
          <a:xfrm>
            <a:off x="360485" y="41143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3C6421-4ACF-4B93-ADE7-6F980A776AB3}"/>
              </a:ext>
            </a:extLst>
          </p:cNvPr>
          <p:cNvSpPr txBox="1"/>
          <p:nvPr/>
        </p:nvSpPr>
        <p:spPr>
          <a:xfrm>
            <a:off x="406971" y="528246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072E13-065A-4F19-803C-19B7D6B49AE4}"/>
              </a:ext>
            </a:extLst>
          </p:cNvPr>
          <p:cNvSpPr txBox="1"/>
          <p:nvPr/>
        </p:nvSpPr>
        <p:spPr>
          <a:xfrm>
            <a:off x="325219" y="564621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-10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B22640F-F74D-4AD0-9270-CC7CAC5A689A}"/>
              </a:ext>
            </a:extLst>
          </p:cNvPr>
          <p:cNvSpPr/>
          <p:nvPr/>
        </p:nvSpPr>
        <p:spPr>
          <a:xfrm>
            <a:off x="1104326" y="5736365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525DB76-D683-42A2-83BB-429BCD3BBCEA}"/>
              </a:ext>
            </a:extLst>
          </p:cNvPr>
          <p:cNvSpPr/>
          <p:nvPr/>
        </p:nvSpPr>
        <p:spPr>
          <a:xfrm>
            <a:off x="1657194" y="439364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F042B49-F0CF-4289-96EC-23E56DA843AF}"/>
              </a:ext>
            </a:extLst>
          </p:cNvPr>
          <p:cNvSpPr/>
          <p:nvPr/>
        </p:nvSpPr>
        <p:spPr>
          <a:xfrm>
            <a:off x="1822603" y="4176474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0AFB22C-4602-4A61-936E-1A66F4E768FA}"/>
              </a:ext>
            </a:extLst>
          </p:cNvPr>
          <p:cNvSpPr/>
          <p:nvPr/>
        </p:nvSpPr>
        <p:spPr>
          <a:xfrm>
            <a:off x="2321228" y="534055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9806D73-26E2-488A-A30F-BEF6AFE4C1CE}"/>
              </a:ext>
            </a:extLst>
          </p:cNvPr>
          <p:cNvSpPr/>
          <p:nvPr/>
        </p:nvSpPr>
        <p:spPr>
          <a:xfrm>
            <a:off x="1599931" y="3504045"/>
            <a:ext cx="323386" cy="30153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DB1F79-B7BE-4C77-9486-8C7160E36DDC}"/>
              </a:ext>
            </a:extLst>
          </p:cNvPr>
          <p:cNvSpPr txBox="1"/>
          <p:nvPr/>
        </p:nvSpPr>
        <p:spPr>
          <a:xfrm>
            <a:off x="2093880" y="3470147"/>
            <a:ext cx="159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plot it out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5A12DE-4FE0-4FB0-8D9E-0A61B27B9CA6}"/>
              </a:ext>
            </a:extLst>
          </p:cNvPr>
          <p:cNvSpPr txBox="1"/>
          <p:nvPr/>
        </p:nvSpPr>
        <p:spPr>
          <a:xfrm>
            <a:off x="1297989" y="6375968"/>
            <a:ext cx="135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dosage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0808E6-8C3F-4419-B34F-027DA7B175C5}"/>
              </a:ext>
            </a:extLst>
          </p:cNvPr>
          <p:cNvSpPr txBox="1"/>
          <p:nvPr/>
        </p:nvSpPr>
        <p:spPr>
          <a:xfrm rot="16200000">
            <a:off x="-747581" y="5043735"/>
            <a:ext cx="1914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effectiveness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477E6D-D556-4E16-970B-86380744A78A}"/>
              </a:ext>
            </a:extLst>
          </p:cNvPr>
          <p:cNvCxnSpPr>
            <a:cxnSpLocks/>
          </p:cNvCxnSpPr>
          <p:nvPr/>
        </p:nvCxnSpPr>
        <p:spPr>
          <a:xfrm>
            <a:off x="779189" y="5072145"/>
            <a:ext cx="2338813" cy="896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89CCDB0-85B2-466E-9AE2-F5356E69B250}"/>
              </a:ext>
            </a:extLst>
          </p:cNvPr>
          <p:cNvSpPr txBox="1"/>
          <p:nvPr/>
        </p:nvSpPr>
        <p:spPr>
          <a:xfrm>
            <a:off x="4912606" y="105008"/>
            <a:ext cx="326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make an initial prediction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187C4-805E-42C7-941A-ECE47723D6BC}"/>
              </a:ext>
            </a:extLst>
          </p:cNvPr>
          <p:cNvSpPr txBox="1"/>
          <p:nvPr/>
        </p:nvSpPr>
        <p:spPr>
          <a:xfrm>
            <a:off x="5561556" y="688932"/>
            <a:ext cx="80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Z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F221E9-25F8-49DF-B264-654EFE26B90D}"/>
              </a:ext>
            </a:extLst>
          </p:cNvPr>
          <p:cNvSpPr/>
          <p:nvPr/>
        </p:nvSpPr>
        <p:spPr>
          <a:xfrm>
            <a:off x="5695167" y="581821"/>
            <a:ext cx="801666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0.5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2E5143-FAAA-49F8-8C28-88B72D44A150}"/>
              </a:ext>
            </a:extLst>
          </p:cNvPr>
          <p:cNvSpPr txBox="1"/>
          <p:nvPr/>
        </p:nvSpPr>
        <p:spPr>
          <a:xfrm>
            <a:off x="7146270" y="504877"/>
            <a:ext cx="48761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Let’s assume that the “initial guess” of “predicted drug effectiveness” is 0.5 (so for whatever testing data, the prediction is always 0.5)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67F5A1FD-F620-4DB4-9265-7A8C3A9BFDDD}"/>
              </a:ext>
            </a:extLst>
          </p:cNvPr>
          <p:cNvSpPr/>
          <p:nvPr/>
        </p:nvSpPr>
        <p:spPr>
          <a:xfrm rot="10800000">
            <a:off x="6749747" y="635059"/>
            <a:ext cx="246491" cy="238539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408E55-3A76-4D03-ABE6-89429889E7C9}"/>
              </a:ext>
            </a:extLst>
          </p:cNvPr>
          <p:cNvSpPr txBox="1"/>
          <p:nvPr/>
        </p:nvSpPr>
        <p:spPr>
          <a:xfrm>
            <a:off x="4912606" y="1231462"/>
            <a:ext cx="2772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Obtain the residuals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D67FA3-51F9-4208-B01B-355CFFFB8AFD}"/>
              </a:ext>
            </a:extLst>
          </p:cNvPr>
          <p:cNvSpPr txBox="1"/>
          <p:nvPr/>
        </p:nvSpPr>
        <p:spPr>
          <a:xfrm>
            <a:off x="4912605" y="1620638"/>
            <a:ext cx="2894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Grow a XGBoost tree</a:t>
            </a:r>
          </a:p>
        </p:txBody>
      </p:sp>
      <p:graphicFrame>
        <p:nvGraphicFramePr>
          <p:cNvPr id="39" name="Table 9">
            <a:extLst>
              <a:ext uri="{FF2B5EF4-FFF2-40B4-BE49-F238E27FC236}">
                <a16:creationId xmlns:a16="http://schemas.microsoft.com/office/drawing/2014/main" id="{F7B6F8FC-5F9D-4341-88FA-46A06196AF05}"/>
              </a:ext>
            </a:extLst>
          </p:cNvPr>
          <p:cNvGraphicFramePr>
            <a:graphicFrameLocks noGrp="1"/>
          </p:cNvGraphicFramePr>
          <p:nvPr/>
        </p:nvGraphicFramePr>
        <p:xfrm>
          <a:off x="406971" y="302786"/>
          <a:ext cx="3580673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439">
                  <a:extLst>
                    <a:ext uri="{9D8B030D-6E8A-4147-A177-3AD203B41FA5}">
                      <a16:colId xmlns:a16="http://schemas.microsoft.com/office/drawing/2014/main" val="3944312363"/>
                    </a:ext>
                  </a:extLst>
                </a:gridCol>
                <a:gridCol w="1380617">
                  <a:extLst>
                    <a:ext uri="{9D8B030D-6E8A-4147-A177-3AD203B41FA5}">
                      <a16:colId xmlns:a16="http://schemas.microsoft.com/office/drawing/2014/main" val="530565996"/>
                    </a:ext>
                  </a:extLst>
                </a:gridCol>
                <a:gridCol w="1380617">
                  <a:extLst>
                    <a:ext uri="{9D8B030D-6E8A-4147-A177-3AD203B41FA5}">
                      <a16:colId xmlns:a16="http://schemas.microsoft.com/office/drawing/2014/main" val="2413499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Drug </a:t>
                      </a:r>
                    </a:p>
                    <a:p>
                      <a:r>
                        <a:rPr lang="en-NZ" dirty="0"/>
                        <a:t>dosage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Drug effectiveness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>
                          <a:solidFill>
                            <a:schemeClr val="tx1"/>
                          </a:solidFill>
                        </a:rPr>
                        <a:t>residuals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933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38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6.5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013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551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389073"/>
                  </a:ext>
                </a:extLst>
              </a:tr>
            </a:tbl>
          </a:graphicData>
        </a:graphic>
      </p:graphicFrame>
      <p:sp>
        <p:nvSpPr>
          <p:cNvPr id="54" name="Rectangle 53">
            <a:extLst>
              <a:ext uri="{FF2B5EF4-FFF2-40B4-BE49-F238E27FC236}">
                <a16:creationId xmlns:a16="http://schemas.microsoft.com/office/drawing/2014/main" id="{D047394D-F7D9-485F-B324-81C430AE8C24}"/>
              </a:ext>
            </a:extLst>
          </p:cNvPr>
          <p:cNvSpPr/>
          <p:nvPr/>
        </p:nvSpPr>
        <p:spPr>
          <a:xfrm>
            <a:off x="6590999" y="1952180"/>
            <a:ext cx="1504901" cy="3693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Dosage &lt; 15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B069995-992E-422A-A49B-13812DFCF7EF}"/>
              </a:ext>
            </a:extLst>
          </p:cNvPr>
          <p:cNvSpPr/>
          <p:nvPr/>
        </p:nvSpPr>
        <p:spPr>
          <a:xfrm>
            <a:off x="6096000" y="2520339"/>
            <a:ext cx="850927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-10.5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627A847-93DC-4AD2-9B9A-DE635AFA773B}"/>
              </a:ext>
            </a:extLst>
          </p:cNvPr>
          <p:cNvSpPr/>
          <p:nvPr/>
        </p:nvSpPr>
        <p:spPr>
          <a:xfrm>
            <a:off x="7615410" y="2497297"/>
            <a:ext cx="1504901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6.5, 7.5, -7.5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9A6D2D0-4C05-4174-AB11-629FE92FDB55}"/>
              </a:ext>
            </a:extLst>
          </p:cNvPr>
          <p:cNvCxnSpPr>
            <a:cxnSpLocks/>
            <a:stCxn id="54" idx="2"/>
            <a:endCxn id="55" idx="0"/>
          </p:cNvCxnSpPr>
          <p:nvPr/>
        </p:nvCxnSpPr>
        <p:spPr>
          <a:xfrm flipH="1">
            <a:off x="6521464" y="2321512"/>
            <a:ext cx="821986" cy="19882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B2DE67D-2543-4CDD-B58C-773748254AF0}"/>
              </a:ext>
            </a:extLst>
          </p:cNvPr>
          <p:cNvCxnSpPr>
            <a:cxnSpLocks/>
            <a:stCxn id="54" idx="2"/>
            <a:endCxn id="56" idx="0"/>
          </p:cNvCxnSpPr>
          <p:nvPr/>
        </p:nvCxnSpPr>
        <p:spPr>
          <a:xfrm>
            <a:off x="7343450" y="2321512"/>
            <a:ext cx="1024411" cy="17578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2389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96FB9E6-D57D-4CA6-AA13-01BB08B7DFDD}"/>
              </a:ext>
            </a:extLst>
          </p:cNvPr>
          <p:cNvSpPr txBox="1"/>
          <p:nvPr/>
        </p:nvSpPr>
        <p:spPr>
          <a:xfrm>
            <a:off x="446049" y="2782669"/>
            <a:ext cx="207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assume that dataset to be used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E75C17-E57B-4AD8-A50B-6EF60763FEB1}"/>
              </a:ext>
            </a:extLst>
          </p:cNvPr>
          <p:cNvCxnSpPr/>
          <p:nvPr/>
        </p:nvCxnSpPr>
        <p:spPr>
          <a:xfrm flipV="1">
            <a:off x="804125" y="4136567"/>
            <a:ext cx="0" cy="19514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452BFC-42A0-45F6-A583-E1BF6C34D611}"/>
              </a:ext>
            </a:extLst>
          </p:cNvPr>
          <p:cNvCxnSpPr>
            <a:cxnSpLocks/>
          </p:cNvCxnSpPr>
          <p:nvPr/>
        </p:nvCxnSpPr>
        <p:spPr>
          <a:xfrm>
            <a:off x="804125" y="6088031"/>
            <a:ext cx="234547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23A441B-9117-4172-A9BC-213D02735BDF}"/>
              </a:ext>
            </a:extLst>
          </p:cNvPr>
          <p:cNvSpPr txBox="1"/>
          <p:nvPr/>
        </p:nvSpPr>
        <p:spPr>
          <a:xfrm>
            <a:off x="653284" y="60880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158E30-76D0-46F5-94AA-936A1FD01374}"/>
              </a:ext>
            </a:extLst>
          </p:cNvPr>
          <p:cNvSpPr txBox="1"/>
          <p:nvPr/>
        </p:nvSpPr>
        <p:spPr>
          <a:xfrm>
            <a:off x="1675176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ACF9CD-61B8-4FF1-B401-1519489AF176}"/>
              </a:ext>
            </a:extLst>
          </p:cNvPr>
          <p:cNvSpPr txBox="1"/>
          <p:nvPr/>
        </p:nvSpPr>
        <p:spPr>
          <a:xfrm>
            <a:off x="2699298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588DDE-8DF1-4940-BAFB-F46D756CF421}"/>
              </a:ext>
            </a:extLst>
          </p:cNvPr>
          <p:cNvSpPr txBox="1"/>
          <p:nvPr/>
        </p:nvSpPr>
        <p:spPr>
          <a:xfrm>
            <a:off x="477503" y="4887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7D0BC9-73AB-4ACE-8CFD-F1D47452C114}"/>
              </a:ext>
            </a:extLst>
          </p:cNvPr>
          <p:cNvSpPr txBox="1"/>
          <p:nvPr/>
        </p:nvSpPr>
        <p:spPr>
          <a:xfrm>
            <a:off x="477503" y="44837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F10700-3D31-4F9F-B772-97AD5C30812B}"/>
              </a:ext>
            </a:extLst>
          </p:cNvPr>
          <p:cNvSpPr txBox="1"/>
          <p:nvPr/>
        </p:nvSpPr>
        <p:spPr>
          <a:xfrm>
            <a:off x="360485" y="41143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3C6421-4ACF-4B93-ADE7-6F980A776AB3}"/>
              </a:ext>
            </a:extLst>
          </p:cNvPr>
          <p:cNvSpPr txBox="1"/>
          <p:nvPr/>
        </p:nvSpPr>
        <p:spPr>
          <a:xfrm>
            <a:off x="406971" y="528246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072E13-065A-4F19-803C-19B7D6B49AE4}"/>
              </a:ext>
            </a:extLst>
          </p:cNvPr>
          <p:cNvSpPr txBox="1"/>
          <p:nvPr/>
        </p:nvSpPr>
        <p:spPr>
          <a:xfrm>
            <a:off x="325219" y="564621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-10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B22640F-F74D-4AD0-9270-CC7CAC5A689A}"/>
              </a:ext>
            </a:extLst>
          </p:cNvPr>
          <p:cNvSpPr/>
          <p:nvPr/>
        </p:nvSpPr>
        <p:spPr>
          <a:xfrm>
            <a:off x="1104326" y="5736365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525DB76-D683-42A2-83BB-429BCD3BBCEA}"/>
              </a:ext>
            </a:extLst>
          </p:cNvPr>
          <p:cNvSpPr/>
          <p:nvPr/>
        </p:nvSpPr>
        <p:spPr>
          <a:xfrm>
            <a:off x="1657194" y="439364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F042B49-F0CF-4289-96EC-23E56DA843AF}"/>
              </a:ext>
            </a:extLst>
          </p:cNvPr>
          <p:cNvSpPr/>
          <p:nvPr/>
        </p:nvSpPr>
        <p:spPr>
          <a:xfrm>
            <a:off x="1822603" y="4176474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0AFB22C-4602-4A61-936E-1A66F4E768FA}"/>
              </a:ext>
            </a:extLst>
          </p:cNvPr>
          <p:cNvSpPr/>
          <p:nvPr/>
        </p:nvSpPr>
        <p:spPr>
          <a:xfrm>
            <a:off x="2321228" y="534055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9806D73-26E2-488A-A30F-BEF6AFE4C1CE}"/>
              </a:ext>
            </a:extLst>
          </p:cNvPr>
          <p:cNvSpPr/>
          <p:nvPr/>
        </p:nvSpPr>
        <p:spPr>
          <a:xfrm>
            <a:off x="1599931" y="3504045"/>
            <a:ext cx="323386" cy="30153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DB1F79-B7BE-4C77-9486-8C7160E36DDC}"/>
              </a:ext>
            </a:extLst>
          </p:cNvPr>
          <p:cNvSpPr txBox="1"/>
          <p:nvPr/>
        </p:nvSpPr>
        <p:spPr>
          <a:xfrm>
            <a:off x="2093880" y="3470147"/>
            <a:ext cx="159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plot it out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5A12DE-4FE0-4FB0-8D9E-0A61B27B9CA6}"/>
              </a:ext>
            </a:extLst>
          </p:cNvPr>
          <p:cNvSpPr txBox="1"/>
          <p:nvPr/>
        </p:nvSpPr>
        <p:spPr>
          <a:xfrm>
            <a:off x="1297989" y="6375968"/>
            <a:ext cx="135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dosage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0808E6-8C3F-4419-B34F-027DA7B175C5}"/>
              </a:ext>
            </a:extLst>
          </p:cNvPr>
          <p:cNvSpPr txBox="1"/>
          <p:nvPr/>
        </p:nvSpPr>
        <p:spPr>
          <a:xfrm rot="16200000">
            <a:off x="-747581" y="5043735"/>
            <a:ext cx="1914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effectiveness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477E6D-D556-4E16-970B-86380744A78A}"/>
              </a:ext>
            </a:extLst>
          </p:cNvPr>
          <p:cNvCxnSpPr>
            <a:cxnSpLocks/>
          </p:cNvCxnSpPr>
          <p:nvPr/>
        </p:nvCxnSpPr>
        <p:spPr>
          <a:xfrm>
            <a:off x="779189" y="5072145"/>
            <a:ext cx="2338813" cy="896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89CCDB0-85B2-466E-9AE2-F5356E69B250}"/>
              </a:ext>
            </a:extLst>
          </p:cNvPr>
          <p:cNvSpPr txBox="1"/>
          <p:nvPr/>
        </p:nvSpPr>
        <p:spPr>
          <a:xfrm>
            <a:off x="4912606" y="105008"/>
            <a:ext cx="326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make an initial prediction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187C4-805E-42C7-941A-ECE47723D6BC}"/>
              </a:ext>
            </a:extLst>
          </p:cNvPr>
          <p:cNvSpPr txBox="1"/>
          <p:nvPr/>
        </p:nvSpPr>
        <p:spPr>
          <a:xfrm>
            <a:off x="5561556" y="688932"/>
            <a:ext cx="80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Z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F221E9-25F8-49DF-B264-654EFE26B90D}"/>
              </a:ext>
            </a:extLst>
          </p:cNvPr>
          <p:cNvSpPr/>
          <p:nvPr/>
        </p:nvSpPr>
        <p:spPr>
          <a:xfrm>
            <a:off x="5695167" y="581821"/>
            <a:ext cx="801666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0.5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2E5143-FAAA-49F8-8C28-88B72D44A150}"/>
              </a:ext>
            </a:extLst>
          </p:cNvPr>
          <p:cNvSpPr txBox="1"/>
          <p:nvPr/>
        </p:nvSpPr>
        <p:spPr>
          <a:xfrm>
            <a:off x="7146270" y="504877"/>
            <a:ext cx="48761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Let’s assume that the “initial guess” of “predicted drug effectiveness” is 0.5 (so for whatever testing data, the prediction is always 0.5)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67F5A1FD-F620-4DB4-9265-7A8C3A9BFDDD}"/>
              </a:ext>
            </a:extLst>
          </p:cNvPr>
          <p:cNvSpPr/>
          <p:nvPr/>
        </p:nvSpPr>
        <p:spPr>
          <a:xfrm rot="10800000">
            <a:off x="6749747" y="635059"/>
            <a:ext cx="246491" cy="238539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408E55-3A76-4D03-ABE6-89429889E7C9}"/>
              </a:ext>
            </a:extLst>
          </p:cNvPr>
          <p:cNvSpPr txBox="1"/>
          <p:nvPr/>
        </p:nvSpPr>
        <p:spPr>
          <a:xfrm>
            <a:off x="4912606" y="1231462"/>
            <a:ext cx="2772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Obtain the residuals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D67FA3-51F9-4208-B01B-355CFFFB8AFD}"/>
              </a:ext>
            </a:extLst>
          </p:cNvPr>
          <p:cNvSpPr txBox="1"/>
          <p:nvPr/>
        </p:nvSpPr>
        <p:spPr>
          <a:xfrm>
            <a:off x="4912605" y="1620638"/>
            <a:ext cx="2894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Grow a XGBoost tree</a:t>
            </a:r>
          </a:p>
        </p:txBody>
      </p:sp>
      <p:graphicFrame>
        <p:nvGraphicFramePr>
          <p:cNvPr id="39" name="Table 9">
            <a:extLst>
              <a:ext uri="{FF2B5EF4-FFF2-40B4-BE49-F238E27FC236}">
                <a16:creationId xmlns:a16="http://schemas.microsoft.com/office/drawing/2014/main" id="{F7B6F8FC-5F9D-4341-88FA-46A06196AF05}"/>
              </a:ext>
            </a:extLst>
          </p:cNvPr>
          <p:cNvGraphicFramePr>
            <a:graphicFrameLocks noGrp="1"/>
          </p:cNvGraphicFramePr>
          <p:nvPr/>
        </p:nvGraphicFramePr>
        <p:xfrm>
          <a:off x="406971" y="302786"/>
          <a:ext cx="3580673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439">
                  <a:extLst>
                    <a:ext uri="{9D8B030D-6E8A-4147-A177-3AD203B41FA5}">
                      <a16:colId xmlns:a16="http://schemas.microsoft.com/office/drawing/2014/main" val="3944312363"/>
                    </a:ext>
                  </a:extLst>
                </a:gridCol>
                <a:gridCol w="1380617">
                  <a:extLst>
                    <a:ext uri="{9D8B030D-6E8A-4147-A177-3AD203B41FA5}">
                      <a16:colId xmlns:a16="http://schemas.microsoft.com/office/drawing/2014/main" val="530565996"/>
                    </a:ext>
                  </a:extLst>
                </a:gridCol>
                <a:gridCol w="1380617">
                  <a:extLst>
                    <a:ext uri="{9D8B030D-6E8A-4147-A177-3AD203B41FA5}">
                      <a16:colId xmlns:a16="http://schemas.microsoft.com/office/drawing/2014/main" val="2413499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Drug </a:t>
                      </a:r>
                    </a:p>
                    <a:p>
                      <a:r>
                        <a:rPr lang="en-NZ" dirty="0"/>
                        <a:t>dosage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Drug effectiveness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>
                          <a:solidFill>
                            <a:schemeClr val="tx1"/>
                          </a:solidFill>
                        </a:rPr>
                        <a:t>residuals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933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38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6.5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013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551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389073"/>
                  </a:ext>
                </a:extLst>
              </a:tr>
            </a:tbl>
          </a:graphicData>
        </a:graphic>
      </p:graphicFrame>
      <p:sp>
        <p:nvSpPr>
          <p:cNvPr id="54" name="Rectangle 53">
            <a:extLst>
              <a:ext uri="{FF2B5EF4-FFF2-40B4-BE49-F238E27FC236}">
                <a16:creationId xmlns:a16="http://schemas.microsoft.com/office/drawing/2014/main" id="{D047394D-F7D9-485F-B324-81C430AE8C24}"/>
              </a:ext>
            </a:extLst>
          </p:cNvPr>
          <p:cNvSpPr/>
          <p:nvPr/>
        </p:nvSpPr>
        <p:spPr>
          <a:xfrm>
            <a:off x="6590999" y="1952180"/>
            <a:ext cx="1504901" cy="3693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Dosage &lt; 15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B069995-992E-422A-A49B-13812DFCF7EF}"/>
              </a:ext>
            </a:extLst>
          </p:cNvPr>
          <p:cNvSpPr/>
          <p:nvPr/>
        </p:nvSpPr>
        <p:spPr>
          <a:xfrm>
            <a:off x="6096000" y="2520339"/>
            <a:ext cx="850927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-10.5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627A847-93DC-4AD2-9B9A-DE635AFA773B}"/>
              </a:ext>
            </a:extLst>
          </p:cNvPr>
          <p:cNvSpPr/>
          <p:nvPr/>
        </p:nvSpPr>
        <p:spPr>
          <a:xfrm>
            <a:off x="7615410" y="2497297"/>
            <a:ext cx="1504901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6.5, 7.5, -7.5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9A6D2D0-4C05-4174-AB11-629FE92FDB55}"/>
              </a:ext>
            </a:extLst>
          </p:cNvPr>
          <p:cNvCxnSpPr>
            <a:cxnSpLocks/>
            <a:stCxn id="54" idx="2"/>
            <a:endCxn id="55" idx="0"/>
          </p:cNvCxnSpPr>
          <p:nvPr/>
        </p:nvCxnSpPr>
        <p:spPr>
          <a:xfrm flipH="1">
            <a:off x="6521464" y="2321512"/>
            <a:ext cx="821986" cy="19882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B2DE67D-2543-4CDD-B58C-773748254AF0}"/>
              </a:ext>
            </a:extLst>
          </p:cNvPr>
          <p:cNvCxnSpPr>
            <a:cxnSpLocks/>
            <a:stCxn id="54" idx="2"/>
            <a:endCxn id="56" idx="0"/>
          </p:cNvCxnSpPr>
          <p:nvPr/>
        </p:nvCxnSpPr>
        <p:spPr>
          <a:xfrm>
            <a:off x="7343450" y="2321512"/>
            <a:ext cx="1024411" cy="17578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C16226B-0986-4D31-A7A2-E0BD918CB1FB}"/>
              </a:ext>
            </a:extLst>
          </p:cNvPr>
          <p:cNvSpPr txBox="1"/>
          <p:nvPr/>
        </p:nvSpPr>
        <p:spPr>
          <a:xfrm>
            <a:off x="5372172" y="3137333"/>
            <a:ext cx="20027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There is only one residual on the left, we can’t split any further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51950FC2-BAF8-4359-A88B-8A67A8EB4ECA}"/>
              </a:ext>
            </a:extLst>
          </p:cNvPr>
          <p:cNvSpPr/>
          <p:nvPr/>
        </p:nvSpPr>
        <p:spPr>
          <a:xfrm rot="10800000">
            <a:off x="6426949" y="2936237"/>
            <a:ext cx="189030" cy="22894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902597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96FB9E6-D57D-4CA6-AA13-01BB08B7DFDD}"/>
              </a:ext>
            </a:extLst>
          </p:cNvPr>
          <p:cNvSpPr txBox="1"/>
          <p:nvPr/>
        </p:nvSpPr>
        <p:spPr>
          <a:xfrm>
            <a:off x="446049" y="2782669"/>
            <a:ext cx="207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assume that dataset to be used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E75C17-E57B-4AD8-A50B-6EF60763FEB1}"/>
              </a:ext>
            </a:extLst>
          </p:cNvPr>
          <p:cNvCxnSpPr/>
          <p:nvPr/>
        </p:nvCxnSpPr>
        <p:spPr>
          <a:xfrm flipV="1">
            <a:off x="804125" y="4136567"/>
            <a:ext cx="0" cy="19514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452BFC-42A0-45F6-A583-E1BF6C34D611}"/>
              </a:ext>
            </a:extLst>
          </p:cNvPr>
          <p:cNvCxnSpPr>
            <a:cxnSpLocks/>
          </p:cNvCxnSpPr>
          <p:nvPr/>
        </p:nvCxnSpPr>
        <p:spPr>
          <a:xfrm>
            <a:off x="804125" y="6088031"/>
            <a:ext cx="234547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23A441B-9117-4172-A9BC-213D02735BDF}"/>
              </a:ext>
            </a:extLst>
          </p:cNvPr>
          <p:cNvSpPr txBox="1"/>
          <p:nvPr/>
        </p:nvSpPr>
        <p:spPr>
          <a:xfrm>
            <a:off x="653284" y="60880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158E30-76D0-46F5-94AA-936A1FD01374}"/>
              </a:ext>
            </a:extLst>
          </p:cNvPr>
          <p:cNvSpPr txBox="1"/>
          <p:nvPr/>
        </p:nvSpPr>
        <p:spPr>
          <a:xfrm>
            <a:off x="1675176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ACF9CD-61B8-4FF1-B401-1519489AF176}"/>
              </a:ext>
            </a:extLst>
          </p:cNvPr>
          <p:cNvSpPr txBox="1"/>
          <p:nvPr/>
        </p:nvSpPr>
        <p:spPr>
          <a:xfrm>
            <a:off x="2699298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588DDE-8DF1-4940-BAFB-F46D756CF421}"/>
              </a:ext>
            </a:extLst>
          </p:cNvPr>
          <p:cNvSpPr txBox="1"/>
          <p:nvPr/>
        </p:nvSpPr>
        <p:spPr>
          <a:xfrm>
            <a:off x="477503" y="4887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7D0BC9-73AB-4ACE-8CFD-F1D47452C114}"/>
              </a:ext>
            </a:extLst>
          </p:cNvPr>
          <p:cNvSpPr txBox="1"/>
          <p:nvPr/>
        </p:nvSpPr>
        <p:spPr>
          <a:xfrm>
            <a:off x="477503" y="44837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F10700-3D31-4F9F-B772-97AD5C30812B}"/>
              </a:ext>
            </a:extLst>
          </p:cNvPr>
          <p:cNvSpPr txBox="1"/>
          <p:nvPr/>
        </p:nvSpPr>
        <p:spPr>
          <a:xfrm>
            <a:off x="360485" y="41143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3C6421-4ACF-4B93-ADE7-6F980A776AB3}"/>
              </a:ext>
            </a:extLst>
          </p:cNvPr>
          <p:cNvSpPr txBox="1"/>
          <p:nvPr/>
        </p:nvSpPr>
        <p:spPr>
          <a:xfrm>
            <a:off x="406971" y="528246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072E13-065A-4F19-803C-19B7D6B49AE4}"/>
              </a:ext>
            </a:extLst>
          </p:cNvPr>
          <p:cNvSpPr txBox="1"/>
          <p:nvPr/>
        </p:nvSpPr>
        <p:spPr>
          <a:xfrm>
            <a:off x="325219" y="564621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-10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B22640F-F74D-4AD0-9270-CC7CAC5A689A}"/>
              </a:ext>
            </a:extLst>
          </p:cNvPr>
          <p:cNvSpPr/>
          <p:nvPr/>
        </p:nvSpPr>
        <p:spPr>
          <a:xfrm>
            <a:off x="1104326" y="5736365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525DB76-D683-42A2-83BB-429BCD3BBCEA}"/>
              </a:ext>
            </a:extLst>
          </p:cNvPr>
          <p:cNvSpPr/>
          <p:nvPr/>
        </p:nvSpPr>
        <p:spPr>
          <a:xfrm>
            <a:off x="1657194" y="439364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F042B49-F0CF-4289-96EC-23E56DA843AF}"/>
              </a:ext>
            </a:extLst>
          </p:cNvPr>
          <p:cNvSpPr/>
          <p:nvPr/>
        </p:nvSpPr>
        <p:spPr>
          <a:xfrm>
            <a:off x="1822603" y="4176474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0AFB22C-4602-4A61-936E-1A66F4E768FA}"/>
              </a:ext>
            </a:extLst>
          </p:cNvPr>
          <p:cNvSpPr/>
          <p:nvPr/>
        </p:nvSpPr>
        <p:spPr>
          <a:xfrm>
            <a:off x="2321228" y="534055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9806D73-26E2-488A-A30F-BEF6AFE4C1CE}"/>
              </a:ext>
            </a:extLst>
          </p:cNvPr>
          <p:cNvSpPr/>
          <p:nvPr/>
        </p:nvSpPr>
        <p:spPr>
          <a:xfrm>
            <a:off x="1599931" y="3504045"/>
            <a:ext cx="323386" cy="30153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DB1F79-B7BE-4C77-9486-8C7160E36DDC}"/>
              </a:ext>
            </a:extLst>
          </p:cNvPr>
          <p:cNvSpPr txBox="1"/>
          <p:nvPr/>
        </p:nvSpPr>
        <p:spPr>
          <a:xfrm>
            <a:off x="2093880" y="3470147"/>
            <a:ext cx="159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plot it out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5A12DE-4FE0-4FB0-8D9E-0A61B27B9CA6}"/>
              </a:ext>
            </a:extLst>
          </p:cNvPr>
          <p:cNvSpPr txBox="1"/>
          <p:nvPr/>
        </p:nvSpPr>
        <p:spPr>
          <a:xfrm>
            <a:off x="1297989" y="6375968"/>
            <a:ext cx="135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dosage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0808E6-8C3F-4419-B34F-027DA7B175C5}"/>
              </a:ext>
            </a:extLst>
          </p:cNvPr>
          <p:cNvSpPr txBox="1"/>
          <p:nvPr/>
        </p:nvSpPr>
        <p:spPr>
          <a:xfrm rot="16200000">
            <a:off x="-747581" y="5043735"/>
            <a:ext cx="1914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effectiveness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477E6D-D556-4E16-970B-86380744A78A}"/>
              </a:ext>
            </a:extLst>
          </p:cNvPr>
          <p:cNvCxnSpPr>
            <a:cxnSpLocks/>
          </p:cNvCxnSpPr>
          <p:nvPr/>
        </p:nvCxnSpPr>
        <p:spPr>
          <a:xfrm>
            <a:off x="779189" y="5072145"/>
            <a:ext cx="2338813" cy="896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89CCDB0-85B2-466E-9AE2-F5356E69B250}"/>
              </a:ext>
            </a:extLst>
          </p:cNvPr>
          <p:cNvSpPr txBox="1"/>
          <p:nvPr/>
        </p:nvSpPr>
        <p:spPr>
          <a:xfrm>
            <a:off x="4912606" y="105008"/>
            <a:ext cx="326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make an initial prediction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187C4-805E-42C7-941A-ECE47723D6BC}"/>
              </a:ext>
            </a:extLst>
          </p:cNvPr>
          <p:cNvSpPr txBox="1"/>
          <p:nvPr/>
        </p:nvSpPr>
        <p:spPr>
          <a:xfrm>
            <a:off x="5561556" y="688932"/>
            <a:ext cx="80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Z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F221E9-25F8-49DF-B264-654EFE26B90D}"/>
              </a:ext>
            </a:extLst>
          </p:cNvPr>
          <p:cNvSpPr/>
          <p:nvPr/>
        </p:nvSpPr>
        <p:spPr>
          <a:xfrm>
            <a:off x="5695167" y="581821"/>
            <a:ext cx="801666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0.5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2E5143-FAAA-49F8-8C28-88B72D44A150}"/>
              </a:ext>
            </a:extLst>
          </p:cNvPr>
          <p:cNvSpPr txBox="1"/>
          <p:nvPr/>
        </p:nvSpPr>
        <p:spPr>
          <a:xfrm>
            <a:off x="7146270" y="504877"/>
            <a:ext cx="48761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Let’s assume that the “initial guess” of “predicted drug effectiveness” is 0.5 (so for whatever testing data, the prediction is always 0.5)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67F5A1FD-F620-4DB4-9265-7A8C3A9BFDDD}"/>
              </a:ext>
            </a:extLst>
          </p:cNvPr>
          <p:cNvSpPr/>
          <p:nvPr/>
        </p:nvSpPr>
        <p:spPr>
          <a:xfrm rot="10800000">
            <a:off x="6749747" y="635059"/>
            <a:ext cx="246491" cy="238539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408E55-3A76-4D03-ABE6-89429889E7C9}"/>
              </a:ext>
            </a:extLst>
          </p:cNvPr>
          <p:cNvSpPr txBox="1"/>
          <p:nvPr/>
        </p:nvSpPr>
        <p:spPr>
          <a:xfrm>
            <a:off x="4912606" y="1231462"/>
            <a:ext cx="2772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Obtain the residuals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D67FA3-51F9-4208-B01B-355CFFFB8AFD}"/>
              </a:ext>
            </a:extLst>
          </p:cNvPr>
          <p:cNvSpPr txBox="1"/>
          <p:nvPr/>
        </p:nvSpPr>
        <p:spPr>
          <a:xfrm>
            <a:off x="4912605" y="1620638"/>
            <a:ext cx="2894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Grow a XGBoost tree</a:t>
            </a:r>
          </a:p>
        </p:txBody>
      </p:sp>
      <p:graphicFrame>
        <p:nvGraphicFramePr>
          <p:cNvPr id="39" name="Table 9">
            <a:extLst>
              <a:ext uri="{FF2B5EF4-FFF2-40B4-BE49-F238E27FC236}">
                <a16:creationId xmlns:a16="http://schemas.microsoft.com/office/drawing/2014/main" id="{F7B6F8FC-5F9D-4341-88FA-46A06196AF05}"/>
              </a:ext>
            </a:extLst>
          </p:cNvPr>
          <p:cNvGraphicFramePr>
            <a:graphicFrameLocks noGrp="1"/>
          </p:cNvGraphicFramePr>
          <p:nvPr/>
        </p:nvGraphicFramePr>
        <p:xfrm>
          <a:off x="406971" y="302786"/>
          <a:ext cx="3580673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439">
                  <a:extLst>
                    <a:ext uri="{9D8B030D-6E8A-4147-A177-3AD203B41FA5}">
                      <a16:colId xmlns:a16="http://schemas.microsoft.com/office/drawing/2014/main" val="3944312363"/>
                    </a:ext>
                  </a:extLst>
                </a:gridCol>
                <a:gridCol w="1380617">
                  <a:extLst>
                    <a:ext uri="{9D8B030D-6E8A-4147-A177-3AD203B41FA5}">
                      <a16:colId xmlns:a16="http://schemas.microsoft.com/office/drawing/2014/main" val="530565996"/>
                    </a:ext>
                  </a:extLst>
                </a:gridCol>
                <a:gridCol w="1380617">
                  <a:extLst>
                    <a:ext uri="{9D8B030D-6E8A-4147-A177-3AD203B41FA5}">
                      <a16:colId xmlns:a16="http://schemas.microsoft.com/office/drawing/2014/main" val="2413499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Drug </a:t>
                      </a:r>
                    </a:p>
                    <a:p>
                      <a:r>
                        <a:rPr lang="en-NZ" dirty="0"/>
                        <a:t>dosage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Drug effectiveness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>
                          <a:solidFill>
                            <a:schemeClr val="tx1"/>
                          </a:solidFill>
                        </a:rPr>
                        <a:t>residuals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933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38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6.5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013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551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389073"/>
                  </a:ext>
                </a:extLst>
              </a:tr>
            </a:tbl>
          </a:graphicData>
        </a:graphic>
      </p:graphicFrame>
      <p:sp>
        <p:nvSpPr>
          <p:cNvPr id="54" name="Rectangle 53">
            <a:extLst>
              <a:ext uri="{FF2B5EF4-FFF2-40B4-BE49-F238E27FC236}">
                <a16:creationId xmlns:a16="http://schemas.microsoft.com/office/drawing/2014/main" id="{D047394D-F7D9-485F-B324-81C430AE8C24}"/>
              </a:ext>
            </a:extLst>
          </p:cNvPr>
          <p:cNvSpPr/>
          <p:nvPr/>
        </p:nvSpPr>
        <p:spPr>
          <a:xfrm>
            <a:off x="6590999" y="1952180"/>
            <a:ext cx="1504901" cy="3693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Dosage &lt; 15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B069995-992E-422A-A49B-13812DFCF7EF}"/>
              </a:ext>
            </a:extLst>
          </p:cNvPr>
          <p:cNvSpPr/>
          <p:nvPr/>
        </p:nvSpPr>
        <p:spPr>
          <a:xfrm>
            <a:off x="6096000" y="2520339"/>
            <a:ext cx="850927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-10.5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627A847-93DC-4AD2-9B9A-DE635AFA773B}"/>
              </a:ext>
            </a:extLst>
          </p:cNvPr>
          <p:cNvSpPr/>
          <p:nvPr/>
        </p:nvSpPr>
        <p:spPr>
          <a:xfrm>
            <a:off x="7615410" y="2497297"/>
            <a:ext cx="1504901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6.5, 7.5, -7.5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9A6D2D0-4C05-4174-AB11-629FE92FDB55}"/>
              </a:ext>
            </a:extLst>
          </p:cNvPr>
          <p:cNvCxnSpPr>
            <a:cxnSpLocks/>
            <a:stCxn id="54" idx="2"/>
            <a:endCxn id="55" idx="0"/>
          </p:cNvCxnSpPr>
          <p:nvPr/>
        </p:nvCxnSpPr>
        <p:spPr>
          <a:xfrm flipH="1">
            <a:off x="6521464" y="2321512"/>
            <a:ext cx="821986" cy="19882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B2DE67D-2543-4CDD-B58C-773748254AF0}"/>
              </a:ext>
            </a:extLst>
          </p:cNvPr>
          <p:cNvCxnSpPr>
            <a:cxnSpLocks/>
            <a:stCxn id="54" idx="2"/>
            <a:endCxn id="56" idx="0"/>
          </p:cNvCxnSpPr>
          <p:nvPr/>
        </p:nvCxnSpPr>
        <p:spPr>
          <a:xfrm>
            <a:off x="7343450" y="2321512"/>
            <a:ext cx="1024411" cy="17578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C16226B-0986-4D31-A7A2-E0BD918CB1FB}"/>
              </a:ext>
            </a:extLst>
          </p:cNvPr>
          <p:cNvSpPr txBox="1"/>
          <p:nvPr/>
        </p:nvSpPr>
        <p:spPr>
          <a:xfrm>
            <a:off x="7460991" y="3289388"/>
            <a:ext cx="20027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Three residuals on the right, so we can further split it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51950FC2-BAF8-4359-A88B-8A67A8EB4ECA}"/>
              </a:ext>
            </a:extLst>
          </p:cNvPr>
          <p:cNvSpPr/>
          <p:nvPr/>
        </p:nvSpPr>
        <p:spPr>
          <a:xfrm rot="10800000">
            <a:off x="8273346" y="3042414"/>
            <a:ext cx="189030" cy="22894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196667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96FB9E6-D57D-4CA6-AA13-01BB08B7DFDD}"/>
              </a:ext>
            </a:extLst>
          </p:cNvPr>
          <p:cNvSpPr txBox="1"/>
          <p:nvPr/>
        </p:nvSpPr>
        <p:spPr>
          <a:xfrm>
            <a:off x="446049" y="2782669"/>
            <a:ext cx="207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assume that dataset to be used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E75C17-E57B-4AD8-A50B-6EF60763FEB1}"/>
              </a:ext>
            </a:extLst>
          </p:cNvPr>
          <p:cNvCxnSpPr/>
          <p:nvPr/>
        </p:nvCxnSpPr>
        <p:spPr>
          <a:xfrm flipV="1">
            <a:off x="804125" y="4136567"/>
            <a:ext cx="0" cy="19514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452BFC-42A0-45F6-A583-E1BF6C34D611}"/>
              </a:ext>
            </a:extLst>
          </p:cNvPr>
          <p:cNvCxnSpPr>
            <a:cxnSpLocks/>
          </p:cNvCxnSpPr>
          <p:nvPr/>
        </p:nvCxnSpPr>
        <p:spPr>
          <a:xfrm>
            <a:off x="804125" y="6088031"/>
            <a:ext cx="234547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23A441B-9117-4172-A9BC-213D02735BDF}"/>
              </a:ext>
            </a:extLst>
          </p:cNvPr>
          <p:cNvSpPr txBox="1"/>
          <p:nvPr/>
        </p:nvSpPr>
        <p:spPr>
          <a:xfrm>
            <a:off x="653284" y="60880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158E30-76D0-46F5-94AA-936A1FD01374}"/>
              </a:ext>
            </a:extLst>
          </p:cNvPr>
          <p:cNvSpPr txBox="1"/>
          <p:nvPr/>
        </p:nvSpPr>
        <p:spPr>
          <a:xfrm>
            <a:off x="1675176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ACF9CD-61B8-4FF1-B401-1519489AF176}"/>
              </a:ext>
            </a:extLst>
          </p:cNvPr>
          <p:cNvSpPr txBox="1"/>
          <p:nvPr/>
        </p:nvSpPr>
        <p:spPr>
          <a:xfrm>
            <a:off x="2699298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588DDE-8DF1-4940-BAFB-F46D756CF421}"/>
              </a:ext>
            </a:extLst>
          </p:cNvPr>
          <p:cNvSpPr txBox="1"/>
          <p:nvPr/>
        </p:nvSpPr>
        <p:spPr>
          <a:xfrm>
            <a:off x="477503" y="4887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7D0BC9-73AB-4ACE-8CFD-F1D47452C114}"/>
              </a:ext>
            </a:extLst>
          </p:cNvPr>
          <p:cNvSpPr txBox="1"/>
          <p:nvPr/>
        </p:nvSpPr>
        <p:spPr>
          <a:xfrm>
            <a:off x="477503" y="44837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F10700-3D31-4F9F-B772-97AD5C30812B}"/>
              </a:ext>
            </a:extLst>
          </p:cNvPr>
          <p:cNvSpPr txBox="1"/>
          <p:nvPr/>
        </p:nvSpPr>
        <p:spPr>
          <a:xfrm>
            <a:off x="360485" y="41143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3C6421-4ACF-4B93-ADE7-6F980A776AB3}"/>
              </a:ext>
            </a:extLst>
          </p:cNvPr>
          <p:cNvSpPr txBox="1"/>
          <p:nvPr/>
        </p:nvSpPr>
        <p:spPr>
          <a:xfrm>
            <a:off x="406971" y="528246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072E13-065A-4F19-803C-19B7D6B49AE4}"/>
              </a:ext>
            </a:extLst>
          </p:cNvPr>
          <p:cNvSpPr txBox="1"/>
          <p:nvPr/>
        </p:nvSpPr>
        <p:spPr>
          <a:xfrm>
            <a:off x="325219" y="564621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-10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B22640F-F74D-4AD0-9270-CC7CAC5A689A}"/>
              </a:ext>
            </a:extLst>
          </p:cNvPr>
          <p:cNvSpPr/>
          <p:nvPr/>
        </p:nvSpPr>
        <p:spPr>
          <a:xfrm>
            <a:off x="1104326" y="5736365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525DB76-D683-42A2-83BB-429BCD3BBCEA}"/>
              </a:ext>
            </a:extLst>
          </p:cNvPr>
          <p:cNvSpPr/>
          <p:nvPr/>
        </p:nvSpPr>
        <p:spPr>
          <a:xfrm>
            <a:off x="1657194" y="439364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F042B49-F0CF-4289-96EC-23E56DA843AF}"/>
              </a:ext>
            </a:extLst>
          </p:cNvPr>
          <p:cNvSpPr/>
          <p:nvPr/>
        </p:nvSpPr>
        <p:spPr>
          <a:xfrm>
            <a:off x="1822603" y="4176474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0AFB22C-4602-4A61-936E-1A66F4E768FA}"/>
              </a:ext>
            </a:extLst>
          </p:cNvPr>
          <p:cNvSpPr/>
          <p:nvPr/>
        </p:nvSpPr>
        <p:spPr>
          <a:xfrm>
            <a:off x="2321228" y="534055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9806D73-26E2-488A-A30F-BEF6AFE4C1CE}"/>
              </a:ext>
            </a:extLst>
          </p:cNvPr>
          <p:cNvSpPr/>
          <p:nvPr/>
        </p:nvSpPr>
        <p:spPr>
          <a:xfrm>
            <a:off x="1599931" y="3504045"/>
            <a:ext cx="323386" cy="30153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DB1F79-B7BE-4C77-9486-8C7160E36DDC}"/>
              </a:ext>
            </a:extLst>
          </p:cNvPr>
          <p:cNvSpPr txBox="1"/>
          <p:nvPr/>
        </p:nvSpPr>
        <p:spPr>
          <a:xfrm>
            <a:off x="2093880" y="3470147"/>
            <a:ext cx="159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plot it out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5A12DE-4FE0-4FB0-8D9E-0A61B27B9CA6}"/>
              </a:ext>
            </a:extLst>
          </p:cNvPr>
          <p:cNvSpPr txBox="1"/>
          <p:nvPr/>
        </p:nvSpPr>
        <p:spPr>
          <a:xfrm>
            <a:off x="1297989" y="6375968"/>
            <a:ext cx="135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dosage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0808E6-8C3F-4419-B34F-027DA7B175C5}"/>
              </a:ext>
            </a:extLst>
          </p:cNvPr>
          <p:cNvSpPr txBox="1"/>
          <p:nvPr/>
        </p:nvSpPr>
        <p:spPr>
          <a:xfrm rot="16200000">
            <a:off x="-747581" y="5043735"/>
            <a:ext cx="1914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effectiveness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477E6D-D556-4E16-970B-86380744A78A}"/>
              </a:ext>
            </a:extLst>
          </p:cNvPr>
          <p:cNvCxnSpPr>
            <a:cxnSpLocks/>
          </p:cNvCxnSpPr>
          <p:nvPr/>
        </p:nvCxnSpPr>
        <p:spPr>
          <a:xfrm>
            <a:off x="779189" y="5072145"/>
            <a:ext cx="2338813" cy="896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89CCDB0-85B2-466E-9AE2-F5356E69B250}"/>
              </a:ext>
            </a:extLst>
          </p:cNvPr>
          <p:cNvSpPr txBox="1"/>
          <p:nvPr/>
        </p:nvSpPr>
        <p:spPr>
          <a:xfrm>
            <a:off x="4912606" y="105008"/>
            <a:ext cx="326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make an initial prediction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187C4-805E-42C7-941A-ECE47723D6BC}"/>
              </a:ext>
            </a:extLst>
          </p:cNvPr>
          <p:cNvSpPr txBox="1"/>
          <p:nvPr/>
        </p:nvSpPr>
        <p:spPr>
          <a:xfrm>
            <a:off x="5561556" y="688932"/>
            <a:ext cx="80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Z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F221E9-25F8-49DF-B264-654EFE26B90D}"/>
              </a:ext>
            </a:extLst>
          </p:cNvPr>
          <p:cNvSpPr/>
          <p:nvPr/>
        </p:nvSpPr>
        <p:spPr>
          <a:xfrm>
            <a:off x="5695167" y="581821"/>
            <a:ext cx="801666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0.5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2E5143-FAAA-49F8-8C28-88B72D44A150}"/>
              </a:ext>
            </a:extLst>
          </p:cNvPr>
          <p:cNvSpPr txBox="1"/>
          <p:nvPr/>
        </p:nvSpPr>
        <p:spPr>
          <a:xfrm>
            <a:off x="7146270" y="504877"/>
            <a:ext cx="48761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Let’s assume that the “initial guess” of “predicted drug effectiveness” is 0.5 (so for whatever testing data, the prediction is always 0.5)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67F5A1FD-F620-4DB4-9265-7A8C3A9BFDDD}"/>
              </a:ext>
            </a:extLst>
          </p:cNvPr>
          <p:cNvSpPr/>
          <p:nvPr/>
        </p:nvSpPr>
        <p:spPr>
          <a:xfrm rot="10800000">
            <a:off x="6749747" y="635059"/>
            <a:ext cx="246491" cy="238539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408E55-3A76-4D03-ABE6-89429889E7C9}"/>
              </a:ext>
            </a:extLst>
          </p:cNvPr>
          <p:cNvSpPr txBox="1"/>
          <p:nvPr/>
        </p:nvSpPr>
        <p:spPr>
          <a:xfrm>
            <a:off x="4912606" y="1231462"/>
            <a:ext cx="2772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Obtain the residuals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D67FA3-51F9-4208-B01B-355CFFFB8AFD}"/>
              </a:ext>
            </a:extLst>
          </p:cNvPr>
          <p:cNvSpPr txBox="1"/>
          <p:nvPr/>
        </p:nvSpPr>
        <p:spPr>
          <a:xfrm>
            <a:off x="4912605" y="1620638"/>
            <a:ext cx="2894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Grow a XGBoost tree</a:t>
            </a:r>
          </a:p>
        </p:txBody>
      </p:sp>
      <p:graphicFrame>
        <p:nvGraphicFramePr>
          <p:cNvPr id="39" name="Table 9">
            <a:extLst>
              <a:ext uri="{FF2B5EF4-FFF2-40B4-BE49-F238E27FC236}">
                <a16:creationId xmlns:a16="http://schemas.microsoft.com/office/drawing/2014/main" id="{F7B6F8FC-5F9D-4341-88FA-46A06196AF05}"/>
              </a:ext>
            </a:extLst>
          </p:cNvPr>
          <p:cNvGraphicFramePr>
            <a:graphicFrameLocks noGrp="1"/>
          </p:cNvGraphicFramePr>
          <p:nvPr/>
        </p:nvGraphicFramePr>
        <p:xfrm>
          <a:off x="406971" y="302786"/>
          <a:ext cx="3580673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439">
                  <a:extLst>
                    <a:ext uri="{9D8B030D-6E8A-4147-A177-3AD203B41FA5}">
                      <a16:colId xmlns:a16="http://schemas.microsoft.com/office/drawing/2014/main" val="3944312363"/>
                    </a:ext>
                  </a:extLst>
                </a:gridCol>
                <a:gridCol w="1380617">
                  <a:extLst>
                    <a:ext uri="{9D8B030D-6E8A-4147-A177-3AD203B41FA5}">
                      <a16:colId xmlns:a16="http://schemas.microsoft.com/office/drawing/2014/main" val="530565996"/>
                    </a:ext>
                  </a:extLst>
                </a:gridCol>
                <a:gridCol w="1380617">
                  <a:extLst>
                    <a:ext uri="{9D8B030D-6E8A-4147-A177-3AD203B41FA5}">
                      <a16:colId xmlns:a16="http://schemas.microsoft.com/office/drawing/2014/main" val="2413499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Drug </a:t>
                      </a:r>
                    </a:p>
                    <a:p>
                      <a:r>
                        <a:rPr lang="en-NZ" dirty="0"/>
                        <a:t>dosage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Drug effectiveness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>
                          <a:solidFill>
                            <a:schemeClr val="tx1"/>
                          </a:solidFill>
                        </a:rPr>
                        <a:t>residuals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933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38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6.5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013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551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389073"/>
                  </a:ext>
                </a:extLst>
              </a:tr>
            </a:tbl>
          </a:graphicData>
        </a:graphic>
      </p:graphicFrame>
      <p:sp>
        <p:nvSpPr>
          <p:cNvPr id="54" name="Rectangle 53">
            <a:extLst>
              <a:ext uri="{FF2B5EF4-FFF2-40B4-BE49-F238E27FC236}">
                <a16:creationId xmlns:a16="http://schemas.microsoft.com/office/drawing/2014/main" id="{D047394D-F7D9-485F-B324-81C430AE8C24}"/>
              </a:ext>
            </a:extLst>
          </p:cNvPr>
          <p:cNvSpPr/>
          <p:nvPr/>
        </p:nvSpPr>
        <p:spPr>
          <a:xfrm>
            <a:off x="6590999" y="1952180"/>
            <a:ext cx="1504901" cy="3693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Dosage &lt; 15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B069995-992E-422A-A49B-13812DFCF7EF}"/>
              </a:ext>
            </a:extLst>
          </p:cNvPr>
          <p:cNvSpPr/>
          <p:nvPr/>
        </p:nvSpPr>
        <p:spPr>
          <a:xfrm>
            <a:off x="6096000" y="2520339"/>
            <a:ext cx="850927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-10.5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627A847-93DC-4AD2-9B9A-DE635AFA773B}"/>
              </a:ext>
            </a:extLst>
          </p:cNvPr>
          <p:cNvSpPr/>
          <p:nvPr/>
        </p:nvSpPr>
        <p:spPr>
          <a:xfrm>
            <a:off x="7615410" y="2497297"/>
            <a:ext cx="1504901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6.5, 7.5, -7.5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9A6D2D0-4C05-4174-AB11-629FE92FDB55}"/>
              </a:ext>
            </a:extLst>
          </p:cNvPr>
          <p:cNvCxnSpPr>
            <a:cxnSpLocks/>
            <a:stCxn id="54" idx="2"/>
            <a:endCxn id="55" idx="0"/>
          </p:cNvCxnSpPr>
          <p:nvPr/>
        </p:nvCxnSpPr>
        <p:spPr>
          <a:xfrm flipH="1">
            <a:off x="6521464" y="2321512"/>
            <a:ext cx="821986" cy="19882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B2DE67D-2543-4CDD-B58C-773748254AF0}"/>
              </a:ext>
            </a:extLst>
          </p:cNvPr>
          <p:cNvCxnSpPr>
            <a:cxnSpLocks/>
            <a:stCxn id="54" idx="2"/>
            <a:endCxn id="56" idx="0"/>
          </p:cNvCxnSpPr>
          <p:nvPr/>
        </p:nvCxnSpPr>
        <p:spPr>
          <a:xfrm>
            <a:off x="7343450" y="2321512"/>
            <a:ext cx="1024411" cy="17578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C16226B-0986-4D31-A7A2-E0BD918CB1FB}"/>
              </a:ext>
            </a:extLst>
          </p:cNvPr>
          <p:cNvSpPr txBox="1"/>
          <p:nvPr/>
        </p:nvSpPr>
        <p:spPr>
          <a:xfrm>
            <a:off x="7460991" y="3289388"/>
            <a:ext cx="20027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Three residuals on the right, so we can further split it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51950FC2-BAF8-4359-A88B-8A67A8EB4ECA}"/>
              </a:ext>
            </a:extLst>
          </p:cNvPr>
          <p:cNvSpPr/>
          <p:nvPr/>
        </p:nvSpPr>
        <p:spPr>
          <a:xfrm rot="10800000">
            <a:off x="8273346" y="3042414"/>
            <a:ext cx="189030" cy="22894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7B47FA-A8BE-4F59-BD88-181CE627D9A7}"/>
              </a:ext>
            </a:extLst>
          </p:cNvPr>
          <p:cNvSpPr/>
          <p:nvPr/>
        </p:nvSpPr>
        <p:spPr>
          <a:xfrm>
            <a:off x="1495427" y="3971925"/>
            <a:ext cx="1702122" cy="2213886"/>
          </a:xfrm>
          <a:prstGeom prst="rect">
            <a:avLst/>
          </a:prstGeom>
          <a:solidFill>
            <a:schemeClr val="accent4">
              <a:alpha val="2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9D6E33C-0070-47FE-A6B0-35010EA2E9BD}"/>
              </a:ext>
            </a:extLst>
          </p:cNvPr>
          <p:cNvCxnSpPr/>
          <p:nvPr/>
        </p:nvCxnSpPr>
        <p:spPr>
          <a:xfrm>
            <a:off x="1846229" y="3839479"/>
            <a:ext cx="0" cy="2085921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0EADEC2-6D9C-4649-8B2C-9580FC280657}"/>
              </a:ext>
            </a:extLst>
          </p:cNvPr>
          <p:cNvSpPr txBox="1"/>
          <p:nvPr/>
        </p:nvSpPr>
        <p:spPr>
          <a:xfrm>
            <a:off x="2292150" y="4212718"/>
            <a:ext cx="1817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First 2 data points for further split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0C6038A-0347-44E8-A6E1-825A194F67D7}"/>
              </a:ext>
            </a:extLst>
          </p:cNvPr>
          <p:cNvCxnSpPr/>
          <p:nvPr/>
        </p:nvCxnSpPr>
        <p:spPr>
          <a:xfrm>
            <a:off x="1948595" y="4299034"/>
            <a:ext cx="343555" cy="184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69472D2-AA5A-47D1-BB3D-106D4872EAC0}"/>
              </a:ext>
            </a:extLst>
          </p:cNvPr>
          <p:cNvCxnSpPr>
            <a:cxnSpLocks/>
          </p:cNvCxnSpPr>
          <p:nvPr/>
        </p:nvCxnSpPr>
        <p:spPr>
          <a:xfrm>
            <a:off x="1783186" y="4517379"/>
            <a:ext cx="52502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F7A62FE-C04B-4E7D-B409-7DF34E27E12B}"/>
              </a:ext>
            </a:extLst>
          </p:cNvPr>
          <p:cNvSpPr txBox="1"/>
          <p:nvPr/>
        </p:nvSpPr>
        <p:spPr>
          <a:xfrm>
            <a:off x="7460990" y="4230750"/>
            <a:ext cx="2947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Using the first 2 data points on the right side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CC773696-3260-475A-8B33-BADFFAF77AC1}"/>
              </a:ext>
            </a:extLst>
          </p:cNvPr>
          <p:cNvSpPr/>
          <p:nvPr/>
        </p:nvSpPr>
        <p:spPr>
          <a:xfrm>
            <a:off x="4191000" y="4409673"/>
            <a:ext cx="3171825" cy="171852"/>
          </a:xfrm>
          <a:custGeom>
            <a:avLst/>
            <a:gdLst>
              <a:gd name="connsiteX0" fmla="*/ 3171825 w 3171825"/>
              <a:gd name="connsiteY0" fmla="*/ 133752 h 171852"/>
              <a:gd name="connsiteX1" fmla="*/ 1676400 w 3171825"/>
              <a:gd name="connsiteY1" fmla="*/ 402 h 171852"/>
              <a:gd name="connsiteX2" fmla="*/ 0 w 3171825"/>
              <a:gd name="connsiteY2" fmla="*/ 171852 h 171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71825" h="171852">
                <a:moveTo>
                  <a:pt x="3171825" y="133752"/>
                </a:moveTo>
                <a:cubicBezTo>
                  <a:pt x="2688431" y="63902"/>
                  <a:pt x="2205037" y="-5948"/>
                  <a:pt x="1676400" y="402"/>
                </a:cubicBezTo>
                <a:cubicBezTo>
                  <a:pt x="1147762" y="6752"/>
                  <a:pt x="573881" y="89302"/>
                  <a:pt x="0" y="171852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3723351-0258-4E3B-AF73-3E4F10214294}"/>
              </a:ext>
            </a:extLst>
          </p:cNvPr>
          <p:cNvSpPr txBox="1"/>
          <p:nvPr/>
        </p:nvSpPr>
        <p:spPr>
          <a:xfrm>
            <a:off x="7460989" y="4895311"/>
            <a:ext cx="29478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i="1" dirty="0">
                <a:solidFill>
                  <a:srgbClr val="FF0000"/>
                </a:solidFill>
              </a:rPr>
              <a:t>Note that this leaf is just like the original leaf we get from the Step 2, but with less elements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939E9C1-9599-47E8-AB75-72C28A1126E4}"/>
              </a:ext>
            </a:extLst>
          </p:cNvPr>
          <p:cNvSpPr/>
          <p:nvPr/>
        </p:nvSpPr>
        <p:spPr>
          <a:xfrm>
            <a:off x="9353550" y="2638425"/>
            <a:ext cx="1646624" cy="2724150"/>
          </a:xfrm>
          <a:custGeom>
            <a:avLst/>
            <a:gdLst>
              <a:gd name="connsiteX0" fmla="*/ 1066800 w 1646624"/>
              <a:gd name="connsiteY0" fmla="*/ 2724150 h 2724150"/>
              <a:gd name="connsiteX1" fmla="*/ 1600200 w 1646624"/>
              <a:gd name="connsiteY1" fmla="*/ 2286000 h 2724150"/>
              <a:gd name="connsiteX2" fmla="*/ 1571625 w 1646624"/>
              <a:gd name="connsiteY2" fmla="*/ 990600 h 2724150"/>
              <a:gd name="connsiteX3" fmla="*/ 1181100 w 1646624"/>
              <a:gd name="connsiteY3" fmla="*/ 295275 h 2724150"/>
              <a:gd name="connsiteX4" fmla="*/ 0 w 1646624"/>
              <a:gd name="connsiteY4" fmla="*/ 0 h 272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6624" h="2724150">
                <a:moveTo>
                  <a:pt x="1066800" y="2724150"/>
                </a:moveTo>
                <a:cubicBezTo>
                  <a:pt x="1291431" y="2649537"/>
                  <a:pt x="1516062" y="2574925"/>
                  <a:pt x="1600200" y="2286000"/>
                </a:cubicBezTo>
                <a:cubicBezTo>
                  <a:pt x="1684338" y="1997075"/>
                  <a:pt x="1641475" y="1322387"/>
                  <a:pt x="1571625" y="990600"/>
                </a:cubicBezTo>
                <a:cubicBezTo>
                  <a:pt x="1501775" y="658812"/>
                  <a:pt x="1443037" y="460375"/>
                  <a:pt x="1181100" y="295275"/>
                </a:cubicBezTo>
                <a:cubicBezTo>
                  <a:pt x="919163" y="130175"/>
                  <a:pt x="459581" y="65087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A9E46DB-9530-4E7F-B054-A9FB3F2B8FFD}"/>
              </a:ext>
            </a:extLst>
          </p:cNvPr>
          <p:cNvSpPr/>
          <p:nvPr/>
        </p:nvSpPr>
        <p:spPr>
          <a:xfrm>
            <a:off x="8497365" y="5860502"/>
            <a:ext cx="1932792" cy="369332"/>
          </a:xfrm>
          <a:prstGeom prst="rect">
            <a:avLst/>
          </a:prstGeom>
          <a:solidFill>
            <a:srgbClr val="00B05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-10.5,6.5,7.5,-7.5</a:t>
            </a:r>
          </a:p>
        </p:txBody>
      </p:sp>
    </p:spTree>
    <p:extLst>
      <p:ext uri="{BB962C8B-B14F-4D97-AF65-F5344CB8AC3E}">
        <p14:creationId xmlns:p14="http://schemas.microsoft.com/office/powerpoint/2010/main" val="2940534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443DFC-8814-474A-9FA9-BE7EAA28CD72}"/>
              </a:ext>
            </a:extLst>
          </p:cNvPr>
          <p:cNvSpPr txBox="1"/>
          <p:nvPr/>
        </p:nvSpPr>
        <p:spPr>
          <a:xfrm>
            <a:off x="691376" y="624468"/>
            <a:ext cx="5653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XGBoost is “extreme” gradient boost, this means that it contains so many components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28C63D-8BAC-4A2E-A327-9BA58DC0527E}"/>
              </a:ext>
            </a:extLst>
          </p:cNvPr>
          <p:cNvSpPr txBox="1"/>
          <p:nvPr/>
        </p:nvSpPr>
        <p:spPr>
          <a:xfrm>
            <a:off x="999893" y="1479395"/>
            <a:ext cx="384060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Gradient Boost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Regularization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A unique Regression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Approximate Greedy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Weighted Quantile Sketch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Sparsity-Aware Split Finding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Parallel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Cache-Aware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Blocks for Out-of-Core Computation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813A62-010A-4D8C-AB07-AD607D6D5EE1}"/>
              </a:ext>
            </a:extLst>
          </p:cNvPr>
          <p:cNvSpPr txBox="1"/>
          <p:nvPr/>
        </p:nvSpPr>
        <p:spPr>
          <a:xfrm>
            <a:off x="691376" y="4273314"/>
            <a:ext cx="565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Luckily, each component is fairly simple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4680C522-9AB8-4BFF-87B5-44051B1FA411}"/>
              </a:ext>
            </a:extLst>
          </p:cNvPr>
          <p:cNvSpPr/>
          <p:nvPr/>
        </p:nvSpPr>
        <p:spPr>
          <a:xfrm>
            <a:off x="3166946" y="1639229"/>
            <a:ext cx="211874" cy="334537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B19CE8-7898-4394-AE9B-74BB96859EBC}"/>
              </a:ext>
            </a:extLst>
          </p:cNvPr>
          <p:cNvSpPr txBox="1"/>
          <p:nvPr/>
        </p:nvSpPr>
        <p:spPr>
          <a:xfrm>
            <a:off x="3642732" y="1639229"/>
            <a:ext cx="565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We’ve covered these two in previous tutorials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B87381-4772-4D47-87ED-26A3DBBFD0F7}"/>
              </a:ext>
            </a:extLst>
          </p:cNvPr>
          <p:cNvSpPr txBox="1"/>
          <p:nvPr/>
        </p:nvSpPr>
        <p:spPr>
          <a:xfrm>
            <a:off x="4408449" y="2012795"/>
            <a:ext cx="2360341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So let’s start from here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2DFAFF4-7400-4C8E-9DB0-D480E7DC5CF8}"/>
              </a:ext>
            </a:extLst>
          </p:cNvPr>
          <p:cNvSpPr/>
          <p:nvPr/>
        </p:nvSpPr>
        <p:spPr>
          <a:xfrm rot="10800000">
            <a:off x="3996070" y="2105952"/>
            <a:ext cx="207723" cy="22240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245070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96FB9E6-D57D-4CA6-AA13-01BB08B7DFDD}"/>
              </a:ext>
            </a:extLst>
          </p:cNvPr>
          <p:cNvSpPr txBox="1"/>
          <p:nvPr/>
        </p:nvSpPr>
        <p:spPr>
          <a:xfrm>
            <a:off x="446049" y="2782669"/>
            <a:ext cx="207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assume that dataset to be used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E75C17-E57B-4AD8-A50B-6EF60763FEB1}"/>
              </a:ext>
            </a:extLst>
          </p:cNvPr>
          <p:cNvCxnSpPr/>
          <p:nvPr/>
        </p:nvCxnSpPr>
        <p:spPr>
          <a:xfrm flipV="1">
            <a:off x="804125" y="4136567"/>
            <a:ext cx="0" cy="19514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452BFC-42A0-45F6-A583-E1BF6C34D611}"/>
              </a:ext>
            </a:extLst>
          </p:cNvPr>
          <p:cNvCxnSpPr>
            <a:cxnSpLocks/>
          </p:cNvCxnSpPr>
          <p:nvPr/>
        </p:nvCxnSpPr>
        <p:spPr>
          <a:xfrm>
            <a:off x="804125" y="6088031"/>
            <a:ext cx="234547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23A441B-9117-4172-A9BC-213D02735BDF}"/>
              </a:ext>
            </a:extLst>
          </p:cNvPr>
          <p:cNvSpPr txBox="1"/>
          <p:nvPr/>
        </p:nvSpPr>
        <p:spPr>
          <a:xfrm>
            <a:off x="653284" y="60880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158E30-76D0-46F5-94AA-936A1FD01374}"/>
              </a:ext>
            </a:extLst>
          </p:cNvPr>
          <p:cNvSpPr txBox="1"/>
          <p:nvPr/>
        </p:nvSpPr>
        <p:spPr>
          <a:xfrm>
            <a:off x="1675176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ACF9CD-61B8-4FF1-B401-1519489AF176}"/>
              </a:ext>
            </a:extLst>
          </p:cNvPr>
          <p:cNvSpPr txBox="1"/>
          <p:nvPr/>
        </p:nvSpPr>
        <p:spPr>
          <a:xfrm>
            <a:off x="2699298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588DDE-8DF1-4940-BAFB-F46D756CF421}"/>
              </a:ext>
            </a:extLst>
          </p:cNvPr>
          <p:cNvSpPr txBox="1"/>
          <p:nvPr/>
        </p:nvSpPr>
        <p:spPr>
          <a:xfrm>
            <a:off x="477503" y="4887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7D0BC9-73AB-4ACE-8CFD-F1D47452C114}"/>
              </a:ext>
            </a:extLst>
          </p:cNvPr>
          <p:cNvSpPr txBox="1"/>
          <p:nvPr/>
        </p:nvSpPr>
        <p:spPr>
          <a:xfrm>
            <a:off x="477503" y="44837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F10700-3D31-4F9F-B772-97AD5C30812B}"/>
              </a:ext>
            </a:extLst>
          </p:cNvPr>
          <p:cNvSpPr txBox="1"/>
          <p:nvPr/>
        </p:nvSpPr>
        <p:spPr>
          <a:xfrm>
            <a:off x="360485" y="41143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3C6421-4ACF-4B93-ADE7-6F980A776AB3}"/>
              </a:ext>
            </a:extLst>
          </p:cNvPr>
          <p:cNvSpPr txBox="1"/>
          <p:nvPr/>
        </p:nvSpPr>
        <p:spPr>
          <a:xfrm>
            <a:off x="406971" y="528246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072E13-065A-4F19-803C-19B7D6B49AE4}"/>
              </a:ext>
            </a:extLst>
          </p:cNvPr>
          <p:cNvSpPr txBox="1"/>
          <p:nvPr/>
        </p:nvSpPr>
        <p:spPr>
          <a:xfrm>
            <a:off x="325219" y="564621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-10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B22640F-F74D-4AD0-9270-CC7CAC5A689A}"/>
              </a:ext>
            </a:extLst>
          </p:cNvPr>
          <p:cNvSpPr/>
          <p:nvPr/>
        </p:nvSpPr>
        <p:spPr>
          <a:xfrm>
            <a:off x="1104326" y="5736365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525DB76-D683-42A2-83BB-429BCD3BBCEA}"/>
              </a:ext>
            </a:extLst>
          </p:cNvPr>
          <p:cNvSpPr/>
          <p:nvPr/>
        </p:nvSpPr>
        <p:spPr>
          <a:xfrm>
            <a:off x="1657194" y="439364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F042B49-F0CF-4289-96EC-23E56DA843AF}"/>
              </a:ext>
            </a:extLst>
          </p:cNvPr>
          <p:cNvSpPr/>
          <p:nvPr/>
        </p:nvSpPr>
        <p:spPr>
          <a:xfrm>
            <a:off x="1822603" y="4176474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0AFB22C-4602-4A61-936E-1A66F4E768FA}"/>
              </a:ext>
            </a:extLst>
          </p:cNvPr>
          <p:cNvSpPr/>
          <p:nvPr/>
        </p:nvSpPr>
        <p:spPr>
          <a:xfrm>
            <a:off x="2321228" y="534055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9806D73-26E2-488A-A30F-BEF6AFE4C1CE}"/>
              </a:ext>
            </a:extLst>
          </p:cNvPr>
          <p:cNvSpPr/>
          <p:nvPr/>
        </p:nvSpPr>
        <p:spPr>
          <a:xfrm>
            <a:off x="1599931" y="3504045"/>
            <a:ext cx="323386" cy="30153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DB1F79-B7BE-4C77-9486-8C7160E36DDC}"/>
              </a:ext>
            </a:extLst>
          </p:cNvPr>
          <p:cNvSpPr txBox="1"/>
          <p:nvPr/>
        </p:nvSpPr>
        <p:spPr>
          <a:xfrm>
            <a:off x="2093880" y="3470147"/>
            <a:ext cx="159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plot it out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5A12DE-4FE0-4FB0-8D9E-0A61B27B9CA6}"/>
              </a:ext>
            </a:extLst>
          </p:cNvPr>
          <p:cNvSpPr txBox="1"/>
          <p:nvPr/>
        </p:nvSpPr>
        <p:spPr>
          <a:xfrm>
            <a:off x="1297989" y="6375968"/>
            <a:ext cx="135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dosage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0808E6-8C3F-4419-B34F-027DA7B175C5}"/>
              </a:ext>
            </a:extLst>
          </p:cNvPr>
          <p:cNvSpPr txBox="1"/>
          <p:nvPr/>
        </p:nvSpPr>
        <p:spPr>
          <a:xfrm rot="16200000">
            <a:off x="-747581" y="5043735"/>
            <a:ext cx="1914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effectiveness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477E6D-D556-4E16-970B-86380744A78A}"/>
              </a:ext>
            </a:extLst>
          </p:cNvPr>
          <p:cNvCxnSpPr>
            <a:cxnSpLocks/>
          </p:cNvCxnSpPr>
          <p:nvPr/>
        </p:nvCxnSpPr>
        <p:spPr>
          <a:xfrm>
            <a:off x="779189" y="5072145"/>
            <a:ext cx="2338813" cy="896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89CCDB0-85B2-466E-9AE2-F5356E69B250}"/>
              </a:ext>
            </a:extLst>
          </p:cNvPr>
          <p:cNvSpPr txBox="1"/>
          <p:nvPr/>
        </p:nvSpPr>
        <p:spPr>
          <a:xfrm>
            <a:off x="4912606" y="105008"/>
            <a:ext cx="326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make an initial prediction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187C4-805E-42C7-941A-ECE47723D6BC}"/>
              </a:ext>
            </a:extLst>
          </p:cNvPr>
          <p:cNvSpPr txBox="1"/>
          <p:nvPr/>
        </p:nvSpPr>
        <p:spPr>
          <a:xfrm>
            <a:off x="5561556" y="688932"/>
            <a:ext cx="80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Z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F221E9-25F8-49DF-B264-654EFE26B90D}"/>
              </a:ext>
            </a:extLst>
          </p:cNvPr>
          <p:cNvSpPr/>
          <p:nvPr/>
        </p:nvSpPr>
        <p:spPr>
          <a:xfrm>
            <a:off x="5695167" y="581821"/>
            <a:ext cx="801666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0.5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2E5143-FAAA-49F8-8C28-88B72D44A150}"/>
              </a:ext>
            </a:extLst>
          </p:cNvPr>
          <p:cNvSpPr txBox="1"/>
          <p:nvPr/>
        </p:nvSpPr>
        <p:spPr>
          <a:xfrm>
            <a:off x="7146270" y="504877"/>
            <a:ext cx="48761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Let’s assume that the “initial guess” of “predicted drug effectiveness” is 0.5 (so for whatever testing data, the prediction is always 0.5)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67F5A1FD-F620-4DB4-9265-7A8C3A9BFDDD}"/>
              </a:ext>
            </a:extLst>
          </p:cNvPr>
          <p:cNvSpPr/>
          <p:nvPr/>
        </p:nvSpPr>
        <p:spPr>
          <a:xfrm rot="10800000">
            <a:off x="6749747" y="635059"/>
            <a:ext cx="246491" cy="238539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408E55-3A76-4D03-ABE6-89429889E7C9}"/>
              </a:ext>
            </a:extLst>
          </p:cNvPr>
          <p:cNvSpPr txBox="1"/>
          <p:nvPr/>
        </p:nvSpPr>
        <p:spPr>
          <a:xfrm>
            <a:off x="4912606" y="1231462"/>
            <a:ext cx="2772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Obtain the residuals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D67FA3-51F9-4208-B01B-355CFFFB8AFD}"/>
              </a:ext>
            </a:extLst>
          </p:cNvPr>
          <p:cNvSpPr txBox="1"/>
          <p:nvPr/>
        </p:nvSpPr>
        <p:spPr>
          <a:xfrm>
            <a:off x="4912605" y="1620638"/>
            <a:ext cx="2894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Grow a XGBoost tree</a:t>
            </a:r>
          </a:p>
        </p:txBody>
      </p:sp>
      <p:graphicFrame>
        <p:nvGraphicFramePr>
          <p:cNvPr id="39" name="Table 9">
            <a:extLst>
              <a:ext uri="{FF2B5EF4-FFF2-40B4-BE49-F238E27FC236}">
                <a16:creationId xmlns:a16="http://schemas.microsoft.com/office/drawing/2014/main" id="{F7B6F8FC-5F9D-4341-88FA-46A06196AF05}"/>
              </a:ext>
            </a:extLst>
          </p:cNvPr>
          <p:cNvGraphicFramePr>
            <a:graphicFrameLocks noGrp="1"/>
          </p:cNvGraphicFramePr>
          <p:nvPr/>
        </p:nvGraphicFramePr>
        <p:xfrm>
          <a:off x="406971" y="302786"/>
          <a:ext cx="3580673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439">
                  <a:extLst>
                    <a:ext uri="{9D8B030D-6E8A-4147-A177-3AD203B41FA5}">
                      <a16:colId xmlns:a16="http://schemas.microsoft.com/office/drawing/2014/main" val="3944312363"/>
                    </a:ext>
                  </a:extLst>
                </a:gridCol>
                <a:gridCol w="1380617">
                  <a:extLst>
                    <a:ext uri="{9D8B030D-6E8A-4147-A177-3AD203B41FA5}">
                      <a16:colId xmlns:a16="http://schemas.microsoft.com/office/drawing/2014/main" val="530565996"/>
                    </a:ext>
                  </a:extLst>
                </a:gridCol>
                <a:gridCol w="1380617">
                  <a:extLst>
                    <a:ext uri="{9D8B030D-6E8A-4147-A177-3AD203B41FA5}">
                      <a16:colId xmlns:a16="http://schemas.microsoft.com/office/drawing/2014/main" val="2413499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Drug </a:t>
                      </a:r>
                    </a:p>
                    <a:p>
                      <a:r>
                        <a:rPr lang="en-NZ" dirty="0"/>
                        <a:t>dosage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Drug effectiveness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>
                          <a:solidFill>
                            <a:schemeClr val="tx1"/>
                          </a:solidFill>
                        </a:rPr>
                        <a:t>residuals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933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38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6.5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013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551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389073"/>
                  </a:ext>
                </a:extLst>
              </a:tr>
            </a:tbl>
          </a:graphicData>
        </a:graphic>
      </p:graphicFrame>
      <p:sp>
        <p:nvSpPr>
          <p:cNvPr id="54" name="Rectangle 53">
            <a:extLst>
              <a:ext uri="{FF2B5EF4-FFF2-40B4-BE49-F238E27FC236}">
                <a16:creationId xmlns:a16="http://schemas.microsoft.com/office/drawing/2014/main" id="{D047394D-F7D9-485F-B324-81C430AE8C24}"/>
              </a:ext>
            </a:extLst>
          </p:cNvPr>
          <p:cNvSpPr/>
          <p:nvPr/>
        </p:nvSpPr>
        <p:spPr>
          <a:xfrm>
            <a:off x="6590999" y="1952180"/>
            <a:ext cx="1504901" cy="3693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Dosage &lt; 15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B069995-992E-422A-A49B-13812DFCF7EF}"/>
              </a:ext>
            </a:extLst>
          </p:cNvPr>
          <p:cNvSpPr/>
          <p:nvPr/>
        </p:nvSpPr>
        <p:spPr>
          <a:xfrm>
            <a:off x="6096000" y="2520339"/>
            <a:ext cx="850927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-10.5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627A847-93DC-4AD2-9B9A-DE635AFA773B}"/>
              </a:ext>
            </a:extLst>
          </p:cNvPr>
          <p:cNvSpPr/>
          <p:nvPr/>
        </p:nvSpPr>
        <p:spPr>
          <a:xfrm>
            <a:off x="7615410" y="2497297"/>
            <a:ext cx="1504901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6.5, 7.5, -7.5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9A6D2D0-4C05-4174-AB11-629FE92FDB55}"/>
              </a:ext>
            </a:extLst>
          </p:cNvPr>
          <p:cNvCxnSpPr>
            <a:cxnSpLocks/>
            <a:stCxn id="54" idx="2"/>
            <a:endCxn id="55" idx="0"/>
          </p:cNvCxnSpPr>
          <p:nvPr/>
        </p:nvCxnSpPr>
        <p:spPr>
          <a:xfrm flipH="1">
            <a:off x="6521464" y="2321512"/>
            <a:ext cx="821986" cy="19882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B2DE67D-2543-4CDD-B58C-773748254AF0}"/>
              </a:ext>
            </a:extLst>
          </p:cNvPr>
          <p:cNvCxnSpPr>
            <a:cxnSpLocks/>
            <a:stCxn id="54" idx="2"/>
            <a:endCxn id="56" idx="0"/>
          </p:cNvCxnSpPr>
          <p:nvPr/>
        </p:nvCxnSpPr>
        <p:spPr>
          <a:xfrm>
            <a:off x="7343450" y="2321512"/>
            <a:ext cx="1024411" cy="17578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C16226B-0986-4D31-A7A2-E0BD918CB1FB}"/>
              </a:ext>
            </a:extLst>
          </p:cNvPr>
          <p:cNvSpPr txBox="1"/>
          <p:nvPr/>
        </p:nvSpPr>
        <p:spPr>
          <a:xfrm>
            <a:off x="7460991" y="3289388"/>
            <a:ext cx="20027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Three residuals on the right, so we can further split it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51950FC2-BAF8-4359-A88B-8A67A8EB4ECA}"/>
              </a:ext>
            </a:extLst>
          </p:cNvPr>
          <p:cNvSpPr/>
          <p:nvPr/>
        </p:nvSpPr>
        <p:spPr>
          <a:xfrm rot="10800000">
            <a:off x="8273346" y="3042414"/>
            <a:ext cx="189030" cy="22894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7B47FA-A8BE-4F59-BD88-181CE627D9A7}"/>
              </a:ext>
            </a:extLst>
          </p:cNvPr>
          <p:cNvSpPr/>
          <p:nvPr/>
        </p:nvSpPr>
        <p:spPr>
          <a:xfrm>
            <a:off x="1495427" y="3971925"/>
            <a:ext cx="1702122" cy="2213886"/>
          </a:xfrm>
          <a:prstGeom prst="rect">
            <a:avLst/>
          </a:prstGeom>
          <a:solidFill>
            <a:schemeClr val="accent4">
              <a:alpha val="2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9D6E33C-0070-47FE-A6B0-35010EA2E9BD}"/>
              </a:ext>
            </a:extLst>
          </p:cNvPr>
          <p:cNvCxnSpPr/>
          <p:nvPr/>
        </p:nvCxnSpPr>
        <p:spPr>
          <a:xfrm>
            <a:off x="1846229" y="3839479"/>
            <a:ext cx="0" cy="2085921"/>
          </a:xfrm>
          <a:prstGeom prst="line">
            <a:avLst/>
          </a:prstGeom>
          <a:ln w="28575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0EADEC2-6D9C-4649-8B2C-9580FC280657}"/>
              </a:ext>
            </a:extLst>
          </p:cNvPr>
          <p:cNvSpPr txBox="1"/>
          <p:nvPr/>
        </p:nvSpPr>
        <p:spPr>
          <a:xfrm>
            <a:off x="2292150" y="4212718"/>
            <a:ext cx="1817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First 2 data points for further split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0C6038A-0347-44E8-A6E1-825A194F67D7}"/>
              </a:ext>
            </a:extLst>
          </p:cNvPr>
          <p:cNvCxnSpPr/>
          <p:nvPr/>
        </p:nvCxnSpPr>
        <p:spPr>
          <a:xfrm>
            <a:off x="1948595" y="4299034"/>
            <a:ext cx="343555" cy="184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69472D2-AA5A-47D1-BB3D-106D4872EAC0}"/>
              </a:ext>
            </a:extLst>
          </p:cNvPr>
          <p:cNvCxnSpPr>
            <a:cxnSpLocks/>
          </p:cNvCxnSpPr>
          <p:nvPr/>
        </p:nvCxnSpPr>
        <p:spPr>
          <a:xfrm>
            <a:off x="1783186" y="4517379"/>
            <a:ext cx="52502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F7A62FE-C04B-4E7D-B409-7DF34E27E12B}"/>
              </a:ext>
            </a:extLst>
          </p:cNvPr>
          <p:cNvSpPr txBox="1"/>
          <p:nvPr/>
        </p:nvSpPr>
        <p:spPr>
          <a:xfrm>
            <a:off x="7460990" y="4230750"/>
            <a:ext cx="2947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Using the first 2 data points on the right side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CC773696-3260-475A-8B33-BADFFAF77AC1}"/>
              </a:ext>
            </a:extLst>
          </p:cNvPr>
          <p:cNvSpPr/>
          <p:nvPr/>
        </p:nvSpPr>
        <p:spPr>
          <a:xfrm>
            <a:off x="4191000" y="4409673"/>
            <a:ext cx="3171825" cy="171852"/>
          </a:xfrm>
          <a:custGeom>
            <a:avLst/>
            <a:gdLst>
              <a:gd name="connsiteX0" fmla="*/ 3171825 w 3171825"/>
              <a:gd name="connsiteY0" fmla="*/ 133752 h 171852"/>
              <a:gd name="connsiteX1" fmla="*/ 1676400 w 3171825"/>
              <a:gd name="connsiteY1" fmla="*/ 402 h 171852"/>
              <a:gd name="connsiteX2" fmla="*/ 0 w 3171825"/>
              <a:gd name="connsiteY2" fmla="*/ 171852 h 171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71825" h="171852">
                <a:moveTo>
                  <a:pt x="3171825" y="133752"/>
                </a:moveTo>
                <a:cubicBezTo>
                  <a:pt x="2688431" y="63902"/>
                  <a:pt x="2205037" y="-5948"/>
                  <a:pt x="1676400" y="402"/>
                </a:cubicBezTo>
                <a:cubicBezTo>
                  <a:pt x="1147762" y="6752"/>
                  <a:pt x="573881" y="89302"/>
                  <a:pt x="0" y="171852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DC12E20-2C09-4F3D-9777-DD3B27B870E9}"/>
              </a:ext>
            </a:extLst>
          </p:cNvPr>
          <p:cNvSpPr txBox="1"/>
          <p:nvPr/>
        </p:nvSpPr>
        <p:spPr>
          <a:xfrm>
            <a:off x="1191826" y="3734656"/>
            <a:ext cx="1569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highlight>
                  <a:srgbClr val="FFFF00"/>
                </a:highlight>
              </a:rPr>
              <a:t>Average = 22.5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1A3D8E2-2582-4FE0-89DA-B2BD291F1247}"/>
              </a:ext>
            </a:extLst>
          </p:cNvPr>
          <p:cNvSpPr/>
          <p:nvPr/>
        </p:nvSpPr>
        <p:spPr>
          <a:xfrm>
            <a:off x="7873596" y="4951382"/>
            <a:ext cx="1504901" cy="3693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Dosage &lt; 22.5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8BF2D1-3A5D-478F-9639-B46F60F8B175}"/>
              </a:ext>
            </a:extLst>
          </p:cNvPr>
          <p:cNvSpPr/>
          <p:nvPr/>
        </p:nvSpPr>
        <p:spPr>
          <a:xfrm>
            <a:off x="7399128" y="5507548"/>
            <a:ext cx="850927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6.5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5123B17-2BBC-4D38-B6AB-657567B4CAD9}"/>
              </a:ext>
            </a:extLst>
          </p:cNvPr>
          <p:cNvSpPr/>
          <p:nvPr/>
        </p:nvSpPr>
        <p:spPr>
          <a:xfrm>
            <a:off x="8918538" y="5484506"/>
            <a:ext cx="1090445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7.5, -7.5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F87770C-A260-41ED-AEAC-4D7A09F6C407}"/>
              </a:ext>
            </a:extLst>
          </p:cNvPr>
          <p:cNvCxnSpPr>
            <a:cxnSpLocks/>
            <a:endCxn id="51" idx="0"/>
          </p:cNvCxnSpPr>
          <p:nvPr/>
        </p:nvCxnSpPr>
        <p:spPr>
          <a:xfrm flipH="1">
            <a:off x="7824592" y="5308721"/>
            <a:ext cx="821986" cy="19882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5729BED-B51F-401A-A72E-D646AE91E377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8646578" y="5308721"/>
            <a:ext cx="817183" cy="17578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0881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96FB9E6-D57D-4CA6-AA13-01BB08B7DFDD}"/>
              </a:ext>
            </a:extLst>
          </p:cNvPr>
          <p:cNvSpPr txBox="1"/>
          <p:nvPr/>
        </p:nvSpPr>
        <p:spPr>
          <a:xfrm>
            <a:off x="446049" y="2782669"/>
            <a:ext cx="207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assume that dataset to be used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E75C17-E57B-4AD8-A50B-6EF60763FEB1}"/>
              </a:ext>
            </a:extLst>
          </p:cNvPr>
          <p:cNvCxnSpPr/>
          <p:nvPr/>
        </p:nvCxnSpPr>
        <p:spPr>
          <a:xfrm flipV="1">
            <a:off x="804125" y="4136567"/>
            <a:ext cx="0" cy="19514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452BFC-42A0-45F6-A583-E1BF6C34D611}"/>
              </a:ext>
            </a:extLst>
          </p:cNvPr>
          <p:cNvCxnSpPr>
            <a:cxnSpLocks/>
          </p:cNvCxnSpPr>
          <p:nvPr/>
        </p:nvCxnSpPr>
        <p:spPr>
          <a:xfrm>
            <a:off x="804125" y="6088031"/>
            <a:ext cx="234547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23A441B-9117-4172-A9BC-213D02735BDF}"/>
              </a:ext>
            </a:extLst>
          </p:cNvPr>
          <p:cNvSpPr txBox="1"/>
          <p:nvPr/>
        </p:nvSpPr>
        <p:spPr>
          <a:xfrm>
            <a:off x="653284" y="60880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158E30-76D0-46F5-94AA-936A1FD01374}"/>
              </a:ext>
            </a:extLst>
          </p:cNvPr>
          <p:cNvSpPr txBox="1"/>
          <p:nvPr/>
        </p:nvSpPr>
        <p:spPr>
          <a:xfrm>
            <a:off x="1675176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ACF9CD-61B8-4FF1-B401-1519489AF176}"/>
              </a:ext>
            </a:extLst>
          </p:cNvPr>
          <p:cNvSpPr txBox="1"/>
          <p:nvPr/>
        </p:nvSpPr>
        <p:spPr>
          <a:xfrm>
            <a:off x="2699298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588DDE-8DF1-4940-BAFB-F46D756CF421}"/>
              </a:ext>
            </a:extLst>
          </p:cNvPr>
          <p:cNvSpPr txBox="1"/>
          <p:nvPr/>
        </p:nvSpPr>
        <p:spPr>
          <a:xfrm>
            <a:off x="477503" y="4887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7D0BC9-73AB-4ACE-8CFD-F1D47452C114}"/>
              </a:ext>
            </a:extLst>
          </p:cNvPr>
          <p:cNvSpPr txBox="1"/>
          <p:nvPr/>
        </p:nvSpPr>
        <p:spPr>
          <a:xfrm>
            <a:off x="477503" y="44837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F10700-3D31-4F9F-B772-97AD5C30812B}"/>
              </a:ext>
            </a:extLst>
          </p:cNvPr>
          <p:cNvSpPr txBox="1"/>
          <p:nvPr/>
        </p:nvSpPr>
        <p:spPr>
          <a:xfrm>
            <a:off x="360485" y="41143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3C6421-4ACF-4B93-ADE7-6F980A776AB3}"/>
              </a:ext>
            </a:extLst>
          </p:cNvPr>
          <p:cNvSpPr txBox="1"/>
          <p:nvPr/>
        </p:nvSpPr>
        <p:spPr>
          <a:xfrm>
            <a:off x="406971" y="528246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072E13-065A-4F19-803C-19B7D6B49AE4}"/>
              </a:ext>
            </a:extLst>
          </p:cNvPr>
          <p:cNvSpPr txBox="1"/>
          <p:nvPr/>
        </p:nvSpPr>
        <p:spPr>
          <a:xfrm>
            <a:off x="325219" y="564621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-10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B22640F-F74D-4AD0-9270-CC7CAC5A689A}"/>
              </a:ext>
            </a:extLst>
          </p:cNvPr>
          <p:cNvSpPr/>
          <p:nvPr/>
        </p:nvSpPr>
        <p:spPr>
          <a:xfrm>
            <a:off x="1104326" y="5736365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525DB76-D683-42A2-83BB-429BCD3BBCEA}"/>
              </a:ext>
            </a:extLst>
          </p:cNvPr>
          <p:cNvSpPr/>
          <p:nvPr/>
        </p:nvSpPr>
        <p:spPr>
          <a:xfrm>
            <a:off x="1657194" y="439364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F042B49-F0CF-4289-96EC-23E56DA843AF}"/>
              </a:ext>
            </a:extLst>
          </p:cNvPr>
          <p:cNvSpPr/>
          <p:nvPr/>
        </p:nvSpPr>
        <p:spPr>
          <a:xfrm>
            <a:off x="1822603" y="4176474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0AFB22C-4602-4A61-936E-1A66F4E768FA}"/>
              </a:ext>
            </a:extLst>
          </p:cNvPr>
          <p:cNvSpPr/>
          <p:nvPr/>
        </p:nvSpPr>
        <p:spPr>
          <a:xfrm>
            <a:off x="2321228" y="534055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9806D73-26E2-488A-A30F-BEF6AFE4C1CE}"/>
              </a:ext>
            </a:extLst>
          </p:cNvPr>
          <p:cNvSpPr/>
          <p:nvPr/>
        </p:nvSpPr>
        <p:spPr>
          <a:xfrm>
            <a:off x="1599931" y="3504045"/>
            <a:ext cx="323386" cy="30153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DB1F79-B7BE-4C77-9486-8C7160E36DDC}"/>
              </a:ext>
            </a:extLst>
          </p:cNvPr>
          <p:cNvSpPr txBox="1"/>
          <p:nvPr/>
        </p:nvSpPr>
        <p:spPr>
          <a:xfrm>
            <a:off x="2093880" y="3470147"/>
            <a:ext cx="159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plot it out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5A12DE-4FE0-4FB0-8D9E-0A61B27B9CA6}"/>
              </a:ext>
            </a:extLst>
          </p:cNvPr>
          <p:cNvSpPr txBox="1"/>
          <p:nvPr/>
        </p:nvSpPr>
        <p:spPr>
          <a:xfrm>
            <a:off x="1297989" y="6375968"/>
            <a:ext cx="135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dosage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0808E6-8C3F-4419-B34F-027DA7B175C5}"/>
              </a:ext>
            </a:extLst>
          </p:cNvPr>
          <p:cNvSpPr txBox="1"/>
          <p:nvPr/>
        </p:nvSpPr>
        <p:spPr>
          <a:xfrm rot="16200000">
            <a:off x="-747581" y="5043735"/>
            <a:ext cx="1914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effectiveness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477E6D-D556-4E16-970B-86380744A78A}"/>
              </a:ext>
            </a:extLst>
          </p:cNvPr>
          <p:cNvCxnSpPr>
            <a:cxnSpLocks/>
          </p:cNvCxnSpPr>
          <p:nvPr/>
        </p:nvCxnSpPr>
        <p:spPr>
          <a:xfrm>
            <a:off x="779189" y="5072145"/>
            <a:ext cx="2338813" cy="896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89CCDB0-85B2-466E-9AE2-F5356E69B250}"/>
              </a:ext>
            </a:extLst>
          </p:cNvPr>
          <p:cNvSpPr txBox="1"/>
          <p:nvPr/>
        </p:nvSpPr>
        <p:spPr>
          <a:xfrm>
            <a:off x="4912606" y="105008"/>
            <a:ext cx="326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make an initial prediction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187C4-805E-42C7-941A-ECE47723D6BC}"/>
              </a:ext>
            </a:extLst>
          </p:cNvPr>
          <p:cNvSpPr txBox="1"/>
          <p:nvPr/>
        </p:nvSpPr>
        <p:spPr>
          <a:xfrm>
            <a:off x="5561556" y="688932"/>
            <a:ext cx="80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Z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F221E9-25F8-49DF-B264-654EFE26B90D}"/>
              </a:ext>
            </a:extLst>
          </p:cNvPr>
          <p:cNvSpPr/>
          <p:nvPr/>
        </p:nvSpPr>
        <p:spPr>
          <a:xfrm>
            <a:off x="5695167" y="581821"/>
            <a:ext cx="801666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0.5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2E5143-FAAA-49F8-8C28-88B72D44A150}"/>
              </a:ext>
            </a:extLst>
          </p:cNvPr>
          <p:cNvSpPr txBox="1"/>
          <p:nvPr/>
        </p:nvSpPr>
        <p:spPr>
          <a:xfrm>
            <a:off x="7146270" y="504877"/>
            <a:ext cx="48761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Let’s assume that the “initial guess” of “predicted drug effectiveness” is 0.5 (so for whatever testing data, the prediction is always 0.5)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67F5A1FD-F620-4DB4-9265-7A8C3A9BFDDD}"/>
              </a:ext>
            </a:extLst>
          </p:cNvPr>
          <p:cNvSpPr/>
          <p:nvPr/>
        </p:nvSpPr>
        <p:spPr>
          <a:xfrm rot="10800000">
            <a:off x="6749747" y="635059"/>
            <a:ext cx="246491" cy="238539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408E55-3A76-4D03-ABE6-89429889E7C9}"/>
              </a:ext>
            </a:extLst>
          </p:cNvPr>
          <p:cNvSpPr txBox="1"/>
          <p:nvPr/>
        </p:nvSpPr>
        <p:spPr>
          <a:xfrm>
            <a:off x="4912606" y="1231462"/>
            <a:ext cx="2772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Obtain the residuals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D67FA3-51F9-4208-B01B-355CFFFB8AFD}"/>
              </a:ext>
            </a:extLst>
          </p:cNvPr>
          <p:cNvSpPr txBox="1"/>
          <p:nvPr/>
        </p:nvSpPr>
        <p:spPr>
          <a:xfrm>
            <a:off x="4912605" y="1620638"/>
            <a:ext cx="2894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Grow a XGBoost tree</a:t>
            </a:r>
          </a:p>
        </p:txBody>
      </p:sp>
      <p:graphicFrame>
        <p:nvGraphicFramePr>
          <p:cNvPr id="39" name="Table 9">
            <a:extLst>
              <a:ext uri="{FF2B5EF4-FFF2-40B4-BE49-F238E27FC236}">
                <a16:creationId xmlns:a16="http://schemas.microsoft.com/office/drawing/2014/main" id="{F7B6F8FC-5F9D-4341-88FA-46A06196AF05}"/>
              </a:ext>
            </a:extLst>
          </p:cNvPr>
          <p:cNvGraphicFramePr>
            <a:graphicFrameLocks noGrp="1"/>
          </p:cNvGraphicFramePr>
          <p:nvPr/>
        </p:nvGraphicFramePr>
        <p:xfrm>
          <a:off x="406971" y="302786"/>
          <a:ext cx="3580673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439">
                  <a:extLst>
                    <a:ext uri="{9D8B030D-6E8A-4147-A177-3AD203B41FA5}">
                      <a16:colId xmlns:a16="http://schemas.microsoft.com/office/drawing/2014/main" val="3944312363"/>
                    </a:ext>
                  </a:extLst>
                </a:gridCol>
                <a:gridCol w="1380617">
                  <a:extLst>
                    <a:ext uri="{9D8B030D-6E8A-4147-A177-3AD203B41FA5}">
                      <a16:colId xmlns:a16="http://schemas.microsoft.com/office/drawing/2014/main" val="530565996"/>
                    </a:ext>
                  </a:extLst>
                </a:gridCol>
                <a:gridCol w="1380617">
                  <a:extLst>
                    <a:ext uri="{9D8B030D-6E8A-4147-A177-3AD203B41FA5}">
                      <a16:colId xmlns:a16="http://schemas.microsoft.com/office/drawing/2014/main" val="2413499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Drug </a:t>
                      </a:r>
                    </a:p>
                    <a:p>
                      <a:r>
                        <a:rPr lang="en-NZ" dirty="0"/>
                        <a:t>dosage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Drug effectiveness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>
                          <a:solidFill>
                            <a:schemeClr val="tx1"/>
                          </a:solidFill>
                        </a:rPr>
                        <a:t>residuals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933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38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6.5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013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551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389073"/>
                  </a:ext>
                </a:extLst>
              </a:tr>
            </a:tbl>
          </a:graphicData>
        </a:graphic>
      </p:graphicFrame>
      <p:sp>
        <p:nvSpPr>
          <p:cNvPr id="54" name="Rectangle 53">
            <a:extLst>
              <a:ext uri="{FF2B5EF4-FFF2-40B4-BE49-F238E27FC236}">
                <a16:creationId xmlns:a16="http://schemas.microsoft.com/office/drawing/2014/main" id="{D047394D-F7D9-485F-B324-81C430AE8C24}"/>
              </a:ext>
            </a:extLst>
          </p:cNvPr>
          <p:cNvSpPr/>
          <p:nvPr/>
        </p:nvSpPr>
        <p:spPr>
          <a:xfrm>
            <a:off x="6590999" y="1952180"/>
            <a:ext cx="1504901" cy="3693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Dosage &lt; 15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B069995-992E-422A-A49B-13812DFCF7EF}"/>
              </a:ext>
            </a:extLst>
          </p:cNvPr>
          <p:cNvSpPr/>
          <p:nvPr/>
        </p:nvSpPr>
        <p:spPr>
          <a:xfrm>
            <a:off x="6096000" y="2520339"/>
            <a:ext cx="850927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-10.5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627A847-93DC-4AD2-9B9A-DE635AFA773B}"/>
              </a:ext>
            </a:extLst>
          </p:cNvPr>
          <p:cNvSpPr/>
          <p:nvPr/>
        </p:nvSpPr>
        <p:spPr>
          <a:xfrm>
            <a:off x="7615410" y="2497297"/>
            <a:ext cx="1504901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6.5, 7.5, -7.5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9A6D2D0-4C05-4174-AB11-629FE92FDB55}"/>
              </a:ext>
            </a:extLst>
          </p:cNvPr>
          <p:cNvCxnSpPr>
            <a:cxnSpLocks/>
            <a:stCxn id="54" idx="2"/>
            <a:endCxn id="55" idx="0"/>
          </p:cNvCxnSpPr>
          <p:nvPr/>
        </p:nvCxnSpPr>
        <p:spPr>
          <a:xfrm flipH="1">
            <a:off x="6521464" y="2321512"/>
            <a:ext cx="821986" cy="19882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B2DE67D-2543-4CDD-B58C-773748254AF0}"/>
              </a:ext>
            </a:extLst>
          </p:cNvPr>
          <p:cNvCxnSpPr>
            <a:cxnSpLocks/>
            <a:stCxn id="54" idx="2"/>
            <a:endCxn id="56" idx="0"/>
          </p:cNvCxnSpPr>
          <p:nvPr/>
        </p:nvCxnSpPr>
        <p:spPr>
          <a:xfrm>
            <a:off x="7343450" y="2321512"/>
            <a:ext cx="1024411" cy="17578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C16226B-0986-4D31-A7A2-E0BD918CB1FB}"/>
              </a:ext>
            </a:extLst>
          </p:cNvPr>
          <p:cNvSpPr txBox="1"/>
          <p:nvPr/>
        </p:nvSpPr>
        <p:spPr>
          <a:xfrm>
            <a:off x="7460991" y="3289388"/>
            <a:ext cx="20027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Three residuals on the right, so we can further split it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51950FC2-BAF8-4359-A88B-8A67A8EB4ECA}"/>
              </a:ext>
            </a:extLst>
          </p:cNvPr>
          <p:cNvSpPr/>
          <p:nvPr/>
        </p:nvSpPr>
        <p:spPr>
          <a:xfrm rot="10800000">
            <a:off x="8273346" y="3042414"/>
            <a:ext cx="189030" cy="22894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7B47FA-A8BE-4F59-BD88-181CE627D9A7}"/>
              </a:ext>
            </a:extLst>
          </p:cNvPr>
          <p:cNvSpPr/>
          <p:nvPr/>
        </p:nvSpPr>
        <p:spPr>
          <a:xfrm>
            <a:off x="1495427" y="3971925"/>
            <a:ext cx="1702122" cy="2213886"/>
          </a:xfrm>
          <a:prstGeom prst="rect">
            <a:avLst/>
          </a:prstGeom>
          <a:solidFill>
            <a:schemeClr val="accent4">
              <a:alpha val="2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9D6E33C-0070-47FE-A6B0-35010EA2E9BD}"/>
              </a:ext>
            </a:extLst>
          </p:cNvPr>
          <p:cNvCxnSpPr/>
          <p:nvPr/>
        </p:nvCxnSpPr>
        <p:spPr>
          <a:xfrm>
            <a:off x="1846229" y="3839479"/>
            <a:ext cx="0" cy="2085921"/>
          </a:xfrm>
          <a:prstGeom prst="line">
            <a:avLst/>
          </a:prstGeom>
          <a:ln w="28575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0EADEC2-6D9C-4649-8B2C-9580FC280657}"/>
              </a:ext>
            </a:extLst>
          </p:cNvPr>
          <p:cNvSpPr txBox="1"/>
          <p:nvPr/>
        </p:nvSpPr>
        <p:spPr>
          <a:xfrm>
            <a:off x="2292150" y="4212718"/>
            <a:ext cx="1817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First 2 data points for further split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0C6038A-0347-44E8-A6E1-825A194F67D7}"/>
              </a:ext>
            </a:extLst>
          </p:cNvPr>
          <p:cNvCxnSpPr/>
          <p:nvPr/>
        </p:nvCxnSpPr>
        <p:spPr>
          <a:xfrm>
            <a:off x="1948595" y="4299034"/>
            <a:ext cx="343555" cy="184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69472D2-AA5A-47D1-BB3D-106D4872EAC0}"/>
              </a:ext>
            </a:extLst>
          </p:cNvPr>
          <p:cNvCxnSpPr>
            <a:cxnSpLocks/>
          </p:cNvCxnSpPr>
          <p:nvPr/>
        </p:nvCxnSpPr>
        <p:spPr>
          <a:xfrm>
            <a:off x="1783186" y="4517379"/>
            <a:ext cx="52502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F7A62FE-C04B-4E7D-B409-7DF34E27E12B}"/>
              </a:ext>
            </a:extLst>
          </p:cNvPr>
          <p:cNvSpPr txBox="1"/>
          <p:nvPr/>
        </p:nvSpPr>
        <p:spPr>
          <a:xfrm>
            <a:off x="7460990" y="4230750"/>
            <a:ext cx="2947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Using the first 2 data points on the right side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CC773696-3260-475A-8B33-BADFFAF77AC1}"/>
              </a:ext>
            </a:extLst>
          </p:cNvPr>
          <p:cNvSpPr/>
          <p:nvPr/>
        </p:nvSpPr>
        <p:spPr>
          <a:xfrm>
            <a:off x="4191000" y="4409673"/>
            <a:ext cx="3171825" cy="171852"/>
          </a:xfrm>
          <a:custGeom>
            <a:avLst/>
            <a:gdLst>
              <a:gd name="connsiteX0" fmla="*/ 3171825 w 3171825"/>
              <a:gd name="connsiteY0" fmla="*/ 133752 h 171852"/>
              <a:gd name="connsiteX1" fmla="*/ 1676400 w 3171825"/>
              <a:gd name="connsiteY1" fmla="*/ 402 h 171852"/>
              <a:gd name="connsiteX2" fmla="*/ 0 w 3171825"/>
              <a:gd name="connsiteY2" fmla="*/ 171852 h 171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71825" h="171852">
                <a:moveTo>
                  <a:pt x="3171825" y="133752"/>
                </a:moveTo>
                <a:cubicBezTo>
                  <a:pt x="2688431" y="63902"/>
                  <a:pt x="2205037" y="-5948"/>
                  <a:pt x="1676400" y="402"/>
                </a:cubicBezTo>
                <a:cubicBezTo>
                  <a:pt x="1147762" y="6752"/>
                  <a:pt x="573881" y="89302"/>
                  <a:pt x="0" y="171852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DC12E20-2C09-4F3D-9777-DD3B27B870E9}"/>
              </a:ext>
            </a:extLst>
          </p:cNvPr>
          <p:cNvSpPr txBox="1"/>
          <p:nvPr/>
        </p:nvSpPr>
        <p:spPr>
          <a:xfrm>
            <a:off x="1191826" y="3734656"/>
            <a:ext cx="1569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highlight>
                  <a:srgbClr val="FFFF00"/>
                </a:highlight>
              </a:rPr>
              <a:t>Average = 22.5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1A3D8E2-2582-4FE0-89DA-B2BD291F1247}"/>
              </a:ext>
            </a:extLst>
          </p:cNvPr>
          <p:cNvSpPr/>
          <p:nvPr/>
        </p:nvSpPr>
        <p:spPr>
          <a:xfrm>
            <a:off x="7873596" y="4951382"/>
            <a:ext cx="1504901" cy="3693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Dosage &lt; 22.5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8BF2D1-3A5D-478F-9639-B46F60F8B175}"/>
              </a:ext>
            </a:extLst>
          </p:cNvPr>
          <p:cNvSpPr/>
          <p:nvPr/>
        </p:nvSpPr>
        <p:spPr>
          <a:xfrm>
            <a:off x="7399128" y="5507548"/>
            <a:ext cx="850927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6.5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5123B17-2BBC-4D38-B6AB-657567B4CAD9}"/>
              </a:ext>
            </a:extLst>
          </p:cNvPr>
          <p:cNvSpPr/>
          <p:nvPr/>
        </p:nvSpPr>
        <p:spPr>
          <a:xfrm>
            <a:off x="8918538" y="5484506"/>
            <a:ext cx="1090445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7.5, -7.5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F87770C-A260-41ED-AEAC-4D7A09F6C407}"/>
              </a:ext>
            </a:extLst>
          </p:cNvPr>
          <p:cNvCxnSpPr>
            <a:cxnSpLocks/>
            <a:endCxn id="51" idx="0"/>
          </p:cNvCxnSpPr>
          <p:nvPr/>
        </p:nvCxnSpPr>
        <p:spPr>
          <a:xfrm flipH="1">
            <a:off x="7824592" y="5308721"/>
            <a:ext cx="821986" cy="19882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5729BED-B51F-401A-A72E-D646AE91E377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8646578" y="5308721"/>
            <a:ext cx="817183" cy="17578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CD8AF27C-F3FC-49EA-8242-A899EDBE16C6}"/>
              </a:ext>
            </a:extLst>
          </p:cNvPr>
          <p:cNvSpPr/>
          <p:nvPr/>
        </p:nvSpPr>
        <p:spPr>
          <a:xfrm>
            <a:off x="7974375" y="5430945"/>
            <a:ext cx="823320" cy="2997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42.25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E933A23-A6E7-4533-A48D-98C779BC2FE3}"/>
              </a:ext>
            </a:extLst>
          </p:cNvPr>
          <p:cNvSpPr/>
          <p:nvPr/>
        </p:nvSpPr>
        <p:spPr>
          <a:xfrm>
            <a:off x="9838517" y="5409285"/>
            <a:ext cx="823320" cy="2997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0C0BE20-B61E-4511-8001-B799C242FC68}"/>
              </a:ext>
            </a:extLst>
          </p:cNvPr>
          <p:cNvSpPr/>
          <p:nvPr/>
        </p:nvSpPr>
        <p:spPr>
          <a:xfrm>
            <a:off x="8797695" y="2802216"/>
            <a:ext cx="823320" cy="2997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14.08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A05D5C1-CAE0-42DB-9092-53B54B9CDD59}"/>
              </a:ext>
            </a:extLst>
          </p:cNvPr>
          <p:cNvSpPr txBox="1"/>
          <p:nvPr/>
        </p:nvSpPr>
        <p:spPr>
          <a:xfrm>
            <a:off x="10008983" y="3643317"/>
            <a:ext cx="1627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Similarity Score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56023B2-CB5F-4D05-BADC-C8A7D7C82B69}"/>
              </a:ext>
            </a:extLst>
          </p:cNvPr>
          <p:cNvSpPr/>
          <p:nvPr/>
        </p:nvSpPr>
        <p:spPr>
          <a:xfrm>
            <a:off x="9710057" y="2934789"/>
            <a:ext cx="818606" cy="679268"/>
          </a:xfrm>
          <a:custGeom>
            <a:avLst/>
            <a:gdLst>
              <a:gd name="connsiteX0" fmla="*/ 818606 w 818606"/>
              <a:gd name="connsiteY0" fmla="*/ 679268 h 679268"/>
              <a:gd name="connsiteX1" fmla="*/ 478972 w 818606"/>
              <a:gd name="connsiteY1" fmla="*/ 200297 h 679268"/>
              <a:gd name="connsiteX2" fmla="*/ 0 w 818606"/>
              <a:gd name="connsiteY2" fmla="*/ 0 h 679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8606" h="679268">
                <a:moveTo>
                  <a:pt x="818606" y="679268"/>
                </a:moveTo>
                <a:cubicBezTo>
                  <a:pt x="717006" y="496388"/>
                  <a:pt x="615406" y="313508"/>
                  <a:pt x="478972" y="200297"/>
                </a:cubicBezTo>
                <a:cubicBezTo>
                  <a:pt x="342538" y="87086"/>
                  <a:pt x="171269" y="43543"/>
                  <a:pt x="0" y="0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8D997F1B-FA99-4DB1-8878-06ADB2192EFC}"/>
              </a:ext>
            </a:extLst>
          </p:cNvPr>
          <p:cNvSpPr/>
          <p:nvPr/>
        </p:nvSpPr>
        <p:spPr>
          <a:xfrm>
            <a:off x="8438952" y="4084320"/>
            <a:ext cx="2255174" cy="1306286"/>
          </a:xfrm>
          <a:custGeom>
            <a:avLst/>
            <a:gdLst>
              <a:gd name="connsiteX0" fmla="*/ 2255174 w 2255174"/>
              <a:gd name="connsiteY0" fmla="*/ 0 h 1306286"/>
              <a:gd name="connsiteX1" fmla="*/ 2020042 w 2255174"/>
              <a:gd name="connsiteY1" fmla="*/ 557349 h 1306286"/>
              <a:gd name="connsiteX2" fmla="*/ 1131768 w 2255174"/>
              <a:gd name="connsiteY2" fmla="*/ 653143 h 1306286"/>
              <a:gd name="connsiteX3" fmla="*/ 165117 w 2255174"/>
              <a:gd name="connsiteY3" fmla="*/ 818606 h 1306286"/>
              <a:gd name="connsiteX4" fmla="*/ 8362 w 2255174"/>
              <a:gd name="connsiteY4" fmla="*/ 1306286 h 1306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5174" h="1306286">
                <a:moveTo>
                  <a:pt x="2255174" y="0"/>
                </a:moveTo>
                <a:cubicBezTo>
                  <a:pt x="2231225" y="224246"/>
                  <a:pt x="2207276" y="448492"/>
                  <a:pt x="2020042" y="557349"/>
                </a:cubicBezTo>
                <a:cubicBezTo>
                  <a:pt x="1832808" y="666206"/>
                  <a:pt x="1440922" y="609600"/>
                  <a:pt x="1131768" y="653143"/>
                </a:cubicBezTo>
                <a:cubicBezTo>
                  <a:pt x="822614" y="696686"/>
                  <a:pt x="352351" y="709749"/>
                  <a:pt x="165117" y="818606"/>
                </a:cubicBezTo>
                <a:cubicBezTo>
                  <a:pt x="-22117" y="927463"/>
                  <a:pt x="-6878" y="1116874"/>
                  <a:pt x="8362" y="1306286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C57251C-3FBB-48AA-B948-6D61C5D64858}"/>
              </a:ext>
            </a:extLst>
          </p:cNvPr>
          <p:cNvSpPr/>
          <p:nvPr/>
        </p:nvSpPr>
        <p:spPr>
          <a:xfrm>
            <a:off x="10343927" y="4110446"/>
            <a:ext cx="546306" cy="1236617"/>
          </a:xfrm>
          <a:custGeom>
            <a:avLst/>
            <a:gdLst>
              <a:gd name="connsiteX0" fmla="*/ 498244 w 546306"/>
              <a:gd name="connsiteY0" fmla="*/ 0 h 1236617"/>
              <a:gd name="connsiteX1" fmla="*/ 524370 w 546306"/>
              <a:gd name="connsiteY1" fmla="*/ 478971 h 1236617"/>
              <a:gd name="connsiteX2" fmla="*/ 219570 w 546306"/>
              <a:gd name="connsiteY2" fmla="*/ 809897 h 1236617"/>
              <a:gd name="connsiteX3" fmla="*/ 19273 w 546306"/>
              <a:gd name="connsiteY3" fmla="*/ 1158240 h 1236617"/>
              <a:gd name="connsiteX4" fmla="*/ 19273 w 546306"/>
              <a:gd name="connsiteY4" fmla="*/ 1236617 h 1236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306" h="1236617">
                <a:moveTo>
                  <a:pt x="498244" y="0"/>
                </a:moveTo>
                <a:cubicBezTo>
                  <a:pt x="534530" y="171994"/>
                  <a:pt x="570816" y="343988"/>
                  <a:pt x="524370" y="478971"/>
                </a:cubicBezTo>
                <a:cubicBezTo>
                  <a:pt x="477924" y="613954"/>
                  <a:pt x="303753" y="696686"/>
                  <a:pt x="219570" y="809897"/>
                </a:cubicBezTo>
                <a:cubicBezTo>
                  <a:pt x="135387" y="923108"/>
                  <a:pt x="52656" y="1087120"/>
                  <a:pt x="19273" y="1158240"/>
                </a:cubicBezTo>
                <a:cubicBezTo>
                  <a:pt x="-14110" y="1229360"/>
                  <a:pt x="2581" y="1232988"/>
                  <a:pt x="19273" y="1236617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479942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96FB9E6-D57D-4CA6-AA13-01BB08B7DFDD}"/>
              </a:ext>
            </a:extLst>
          </p:cNvPr>
          <p:cNvSpPr txBox="1"/>
          <p:nvPr/>
        </p:nvSpPr>
        <p:spPr>
          <a:xfrm>
            <a:off x="446049" y="2782669"/>
            <a:ext cx="207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assume that dataset to be used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E75C17-E57B-4AD8-A50B-6EF60763FEB1}"/>
              </a:ext>
            </a:extLst>
          </p:cNvPr>
          <p:cNvCxnSpPr/>
          <p:nvPr/>
        </p:nvCxnSpPr>
        <p:spPr>
          <a:xfrm flipV="1">
            <a:off x="804125" y="4136567"/>
            <a:ext cx="0" cy="19514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452BFC-42A0-45F6-A583-E1BF6C34D611}"/>
              </a:ext>
            </a:extLst>
          </p:cNvPr>
          <p:cNvCxnSpPr>
            <a:cxnSpLocks/>
          </p:cNvCxnSpPr>
          <p:nvPr/>
        </p:nvCxnSpPr>
        <p:spPr>
          <a:xfrm>
            <a:off x="804125" y="6088031"/>
            <a:ext cx="234547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23A441B-9117-4172-A9BC-213D02735BDF}"/>
              </a:ext>
            </a:extLst>
          </p:cNvPr>
          <p:cNvSpPr txBox="1"/>
          <p:nvPr/>
        </p:nvSpPr>
        <p:spPr>
          <a:xfrm>
            <a:off x="653284" y="60880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158E30-76D0-46F5-94AA-936A1FD01374}"/>
              </a:ext>
            </a:extLst>
          </p:cNvPr>
          <p:cNvSpPr txBox="1"/>
          <p:nvPr/>
        </p:nvSpPr>
        <p:spPr>
          <a:xfrm>
            <a:off x="1675176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ACF9CD-61B8-4FF1-B401-1519489AF176}"/>
              </a:ext>
            </a:extLst>
          </p:cNvPr>
          <p:cNvSpPr txBox="1"/>
          <p:nvPr/>
        </p:nvSpPr>
        <p:spPr>
          <a:xfrm>
            <a:off x="2699298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588DDE-8DF1-4940-BAFB-F46D756CF421}"/>
              </a:ext>
            </a:extLst>
          </p:cNvPr>
          <p:cNvSpPr txBox="1"/>
          <p:nvPr/>
        </p:nvSpPr>
        <p:spPr>
          <a:xfrm>
            <a:off x="477503" y="4887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7D0BC9-73AB-4ACE-8CFD-F1D47452C114}"/>
              </a:ext>
            </a:extLst>
          </p:cNvPr>
          <p:cNvSpPr txBox="1"/>
          <p:nvPr/>
        </p:nvSpPr>
        <p:spPr>
          <a:xfrm>
            <a:off x="477503" y="44837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F10700-3D31-4F9F-B772-97AD5C30812B}"/>
              </a:ext>
            </a:extLst>
          </p:cNvPr>
          <p:cNvSpPr txBox="1"/>
          <p:nvPr/>
        </p:nvSpPr>
        <p:spPr>
          <a:xfrm>
            <a:off x="360485" y="41143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3C6421-4ACF-4B93-ADE7-6F980A776AB3}"/>
              </a:ext>
            </a:extLst>
          </p:cNvPr>
          <p:cNvSpPr txBox="1"/>
          <p:nvPr/>
        </p:nvSpPr>
        <p:spPr>
          <a:xfrm>
            <a:off x="406971" y="528246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072E13-065A-4F19-803C-19B7D6B49AE4}"/>
              </a:ext>
            </a:extLst>
          </p:cNvPr>
          <p:cNvSpPr txBox="1"/>
          <p:nvPr/>
        </p:nvSpPr>
        <p:spPr>
          <a:xfrm>
            <a:off x="325219" y="564621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-10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B22640F-F74D-4AD0-9270-CC7CAC5A689A}"/>
              </a:ext>
            </a:extLst>
          </p:cNvPr>
          <p:cNvSpPr/>
          <p:nvPr/>
        </p:nvSpPr>
        <p:spPr>
          <a:xfrm>
            <a:off x="1104326" y="5736365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525DB76-D683-42A2-83BB-429BCD3BBCEA}"/>
              </a:ext>
            </a:extLst>
          </p:cNvPr>
          <p:cNvSpPr/>
          <p:nvPr/>
        </p:nvSpPr>
        <p:spPr>
          <a:xfrm>
            <a:off x="1657194" y="439364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F042B49-F0CF-4289-96EC-23E56DA843AF}"/>
              </a:ext>
            </a:extLst>
          </p:cNvPr>
          <p:cNvSpPr/>
          <p:nvPr/>
        </p:nvSpPr>
        <p:spPr>
          <a:xfrm>
            <a:off x="1822603" y="4176474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0AFB22C-4602-4A61-936E-1A66F4E768FA}"/>
              </a:ext>
            </a:extLst>
          </p:cNvPr>
          <p:cNvSpPr/>
          <p:nvPr/>
        </p:nvSpPr>
        <p:spPr>
          <a:xfrm>
            <a:off x="2321228" y="534055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9806D73-26E2-488A-A30F-BEF6AFE4C1CE}"/>
              </a:ext>
            </a:extLst>
          </p:cNvPr>
          <p:cNvSpPr/>
          <p:nvPr/>
        </p:nvSpPr>
        <p:spPr>
          <a:xfrm>
            <a:off x="1599931" y="3504045"/>
            <a:ext cx="323386" cy="30153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DB1F79-B7BE-4C77-9486-8C7160E36DDC}"/>
              </a:ext>
            </a:extLst>
          </p:cNvPr>
          <p:cNvSpPr txBox="1"/>
          <p:nvPr/>
        </p:nvSpPr>
        <p:spPr>
          <a:xfrm>
            <a:off x="2093880" y="3470147"/>
            <a:ext cx="159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plot it out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5A12DE-4FE0-4FB0-8D9E-0A61B27B9CA6}"/>
              </a:ext>
            </a:extLst>
          </p:cNvPr>
          <p:cNvSpPr txBox="1"/>
          <p:nvPr/>
        </p:nvSpPr>
        <p:spPr>
          <a:xfrm>
            <a:off x="1297989" y="6375968"/>
            <a:ext cx="135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dosage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0808E6-8C3F-4419-B34F-027DA7B175C5}"/>
              </a:ext>
            </a:extLst>
          </p:cNvPr>
          <p:cNvSpPr txBox="1"/>
          <p:nvPr/>
        </p:nvSpPr>
        <p:spPr>
          <a:xfrm rot="16200000">
            <a:off x="-747581" y="5043735"/>
            <a:ext cx="1914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effectiveness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477E6D-D556-4E16-970B-86380744A78A}"/>
              </a:ext>
            </a:extLst>
          </p:cNvPr>
          <p:cNvCxnSpPr>
            <a:cxnSpLocks/>
          </p:cNvCxnSpPr>
          <p:nvPr/>
        </p:nvCxnSpPr>
        <p:spPr>
          <a:xfrm>
            <a:off x="779189" y="5072145"/>
            <a:ext cx="2338813" cy="896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89CCDB0-85B2-466E-9AE2-F5356E69B250}"/>
              </a:ext>
            </a:extLst>
          </p:cNvPr>
          <p:cNvSpPr txBox="1"/>
          <p:nvPr/>
        </p:nvSpPr>
        <p:spPr>
          <a:xfrm>
            <a:off x="4912606" y="105008"/>
            <a:ext cx="326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make an initial prediction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187C4-805E-42C7-941A-ECE47723D6BC}"/>
              </a:ext>
            </a:extLst>
          </p:cNvPr>
          <p:cNvSpPr txBox="1"/>
          <p:nvPr/>
        </p:nvSpPr>
        <p:spPr>
          <a:xfrm>
            <a:off x="5561556" y="688932"/>
            <a:ext cx="80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Z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F221E9-25F8-49DF-B264-654EFE26B90D}"/>
              </a:ext>
            </a:extLst>
          </p:cNvPr>
          <p:cNvSpPr/>
          <p:nvPr/>
        </p:nvSpPr>
        <p:spPr>
          <a:xfrm>
            <a:off x="5695167" y="581821"/>
            <a:ext cx="801666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0.5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2E5143-FAAA-49F8-8C28-88B72D44A150}"/>
              </a:ext>
            </a:extLst>
          </p:cNvPr>
          <p:cNvSpPr txBox="1"/>
          <p:nvPr/>
        </p:nvSpPr>
        <p:spPr>
          <a:xfrm>
            <a:off x="7146270" y="504877"/>
            <a:ext cx="48761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Let’s assume that the “initial guess” of “predicted drug effectiveness” is 0.5 (so for whatever testing data, the prediction is always 0.5)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67F5A1FD-F620-4DB4-9265-7A8C3A9BFDDD}"/>
              </a:ext>
            </a:extLst>
          </p:cNvPr>
          <p:cNvSpPr/>
          <p:nvPr/>
        </p:nvSpPr>
        <p:spPr>
          <a:xfrm rot="10800000">
            <a:off x="6749747" y="635059"/>
            <a:ext cx="246491" cy="238539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408E55-3A76-4D03-ABE6-89429889E7C9}"/>
              </a:ext>
            </a:extLst>
          </p:cNvPr>
          <p:cNvSpPr txBox="1"/>
          <p:nvPr/>
        </p:nvSpPr>
        <p:spPr>
          <a:xfrm>
            <a:off x="4912606" y="1231462"/>
            <a:ext cx="2772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Obtain the residuals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D67FA3-51F9-4208-B01B-355CFFFB8AFD}"/>
              </a:ext>
            </a:extLst>
          </p:cNvPr>
          <p:cNvSpPr txBox="1"/>
          <p:nvPr/>
        </p:nvSpPr>
        <p:spPr>
          <a:xfrm>
            <a:off x="4912605" y="1620638"/>
            <a:ext cx="2894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Grow a XGBoost tree</a:t>
            </a:r>
          </a:p>
        </p:txBody>
      </p:sp>
      <p:graphicFrame>
        <p:nvGraphicFramePr>
          <p:cNvPr id="39" name="Table 9">
            <a:extLst>
              <a:ext uri="{FF2B5EF4-FFF2-40B4-BE49-F238E27FC236}">
                <a16:creationId xmlns:a16="http://schemas.microsoft.com/office/drawing/2014/main" id="{F7B6F8FC-5F9D-4341-88FA-46A06196AF05}"/>
              </a:ext>
            </a:extLst>
          </p:cNvPr>
          <p:cNvGraphicFramePr>
            <a:graphicFrameLocks noGrp="1"/>
          </p:cNvGraphicFramePr>
          <p:nvPr/>
        </p:nvGraphicFramePr>
        <p:xfrm>
          <a:off x="406971" y="302786"/>
          <a:ext cx="3580673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439">
                  <a:extLst>
                    <a:ext uri="{9D8B030D-6E8A-4147-A177-3AD203B41FA5}">
                      <a16:colId xmlns:a16="http://schemas.microsoft.com/office/drawing/2014/main" val="3944312363"/>
                    </a:ext>
                  </a:extLst>
                </a:gridCol>
                <a:gridCol w="1380617">
                  <a:extLst>
                    <a:ext uri="{9D8B030D-6E8A-4147-A177-3AD203B41FA5}">
                      <a16:colId xmlns:a16="http://schemas.microsoft.com/office/drawing/2014/main" val="530565996"/>
                    </a:ext>
                  </a:extLst>
                </a:gridCol>
                <a:gridCol w="1380617">
                  <a:extLst>
                    <a:ext uri="{9D8B030D-6E8A-4147-A177-3AD203B41FA5}">
                      <a16:colId xmlns:a16="http://schemas.microsoft.com/office/drawing/2014/main" val="2413499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Drug </a:t>
                      </a:r>
                    </a:p>
                    <a:p>
                      <a:r>
                        <a:rPr lang="en-NZ" dirty="0"/>
                        <a:t>dosage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Drug effectiveness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>
                          <a:solidFill>
                            <a:schemeClr val="tx1"/>
                          </a:solidFill>
                        </a:rPr>
                        <a:t>residuals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933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38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6.5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013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551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389073"/>
                  </a:ext>
                </a:extLst>
              </a:tr>
            </a:tbl>
          </a:graphicData>
        </a:graphic>
      </p:graphicFrame>
      <p:sp>
        <p:nvSpPr>
          <p:cNvPr id="54" name="Rectangle 53">
            <a:extLst>
              <a:ext uri="{FF2B5EF4-FFF2-40B4-BE49-F238E27FC236}">
                <a16:creationId xmlns:a16="http://schemas.microsoft.com/office/drawing/2014/main" id="{D047394D-F7D9-485F-B324-81C430AE8C24}"/>
              </a:ext>
            </a:extLst>
          </p:cNvPr>
          <p:cNvSpPr/>
          <p:nvPr/>
        </p:nvSpPr>
        <p:spPr>
          <a:xfrm>
            <a:off x="6590999" y="1952180"/>
            <a:ext cx="1504901" cy="3693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Dosage &lt; 15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B069995-992E-422A-A49B-13812DFCF7EF}"/>
              </a:ext>
            </a:extLst>
          </p:cNvPr>
          <p:cNvSpPr/>
          <p:nvPr/>
        </p:nvSpPr>
        <p:spPr>
          <a:xfrm>
            <a:off x="6096000" y="2520339"/>
            <a:ext cx="850927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-10.5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627A847-93DC-4AD2-9B9A-DE635AFA773B}"/>
              </a:ext>
            </a:extLst>
          </p:cNvPr>
          <p:cNvSpPr/>
          <p:nvPr/>
        </p:nvSpPr>
        <p:spPr>
          <a:xfrm>
            <a:off x="7615410" y="2497297"/>
            <a:ext cx="1504901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6.5, 7.5, -7.5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9A6D2D0-4C05-4174-AB11-629FE92FDB55}"/>
              </a:ext>
            </a:extLst>
          </p:cNvPr>
          <p:cNvCxnSpPr>
            <a:cxnSpLocks/>
            <a:stCxn id="54" idx="2"/>
            <a:endCxn id="55" idx="0"/>
          </p:cNvCxnSpPr>
          <p:nvPr/>
        </p:nvCxnSpPr>
        <p:spPr>
          <a:xfrm flipH="1">
            <a:off x="6521464" y="2321512"/>
            <a:ext cx="821986" cy="19882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B2DE67D-2543-4CDD-B58C-773748254AF0}"/>
              </a:ext>
            </a:extLst>
          </p:cNvPr>
          <p:cNvCxnSpPr>
            <a:cxnSpLocks/>
            <a:stCxn id="54" idx="2"/>
            <a:endCxn id="56" idx="0"/>
          </p:cNvCxnSpPr>
          <p:nvPr/>
        </p:nvCxnSpPr>
        <p:spPr>
          <a:xfrm>
            <a:off x="7343450" y="2321512"/>
            <a:ext cx="1024411" cy="17578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C16226B-0986-4D31-A7A2-E0BD918CB1FB}"/>
              </a:ext>
            </a:extLst>
          </p:cNvPr>
          <p:cNvSpPr txBox="1"/>
          <p:nvPr/>
        </p:nvSpPr>
        <p:spPr>
          <a:xfrm>
            <a:off x="7460991" y="3289388"/>
            <a:ext cx="20027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Three residuals on the right, so we can further split it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51950FC2-BAF8-4359-A88B-8A67A8EB4ECA}"/>
              </a:ext>
            </a:extLst>
          </p:cNvPr>
          <p:cNvSpPr/>
          <p:nvPr/>
        </p:nvSpPr>
        <p:spPr>
          <a:xfrm rot="10800000">
            <a:off x="8273346" y="3042414"/>
            <a:ext cx="189030" cy="22894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7B47FA-A8BE-4F59-BD88-181CE627D9A7}"/>
              </a:ext>
            </a:extLst>
          </p:cNvPr>
          <p:cNvSpPr/>
          <p:nvPr/>
        </p:nvSpPr>
        <p:spPr>
          <a:xfrm>
            <a:off x="1495427" y="3971925"/>
            <a:ext cx="1702122" cy="2213886"/>
          </a:xfrm>
          <a:prstGeom prst="rect">
            <a:avLst/>
          </a:prstGeom>
          <a:solidFill>
            <a:schemeClr val="accent4">
              <a:alpha val="2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9D6E33C-0070-47FE-A6B0-35010EA2E9BD}"/>
              </a:ext>
            </a:extLst>
          </p:cNvPr>
          <p:cNvCxnSpPr/>
          <p:nvPr/>
        </p:nvCxnSpPr>
        <p:spPr>
          <a:xfrm>
            <a:off x="1846229" y="3839479"/>
            <a:ext cx="0" cy="2085921"/>
          </a:xfrm>
          <a:prstGeom prst="line">
            <a:avLst/>
          </a:prstGeom>
          <a:ln w="28575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0EADEC2-6D9C-4649-8B2C-9580FC280657}"/>
              </a:ext>
            </a:extLst>
          </p:cNvPr>
          <p:cNvSpPr txBox="1"/>
          <p:nvPr/>
        </p:nvSpPr>
        <p:spPr>
          <a:xfrm>
            <a:off x="2292150" y="4212718"/>
            <a:ext cx="1817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First 2 data points for further split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0C6038A-0347-44E8-A6E1-825A194F67D7}"/>
              </a:ext>
            </a:extLst>
          </p:cNvPr>
          <p:cNvCxnSpPr/>
          <p:nvPr/>
        </p:nvCxnSpPr>
        <p:spPr>
          <a:xfrm>
            <a:off x="1948595" y="4299034"/>
            <a:ext cx="343555" cy="184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69472D2-AA5A-47D1-BB3D-106D4872EAC0}"/>
              </a:ext>
            </a:extLst>
          </p:cNvPr>
          <p:cNvCxnSpPr>
            <a:cxnSpLocks/>
          </p:cNvCxnSpPr>
          <p:nvPr/>
        </p:nvCxnSpPr>
        <p:spPr>
          <a:xfrm>
            <a:off x="1783186" y="4517379"/>
            <a:ext cx="52502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F7A62FE-C04B-4E7D-B409-7DF34E27E12B}"/>
              </a:ext>
            </a:extLst>
          </p:cNvPr>
          <p:cNvSpPr txBox="1"/>
          <p:nvPr/>
        </p:nvSpPr>
        <p:spPr>
          <a:xfrm>
            <a:off x="7460990" y="4230750"/>
            <a:ext cx="2947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Using the first 2 data points on the right side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CC773696-3260-475A-8B33-BADFFAF77AC1}"/>
              </a:ext>
            </a:extLst>
          </p:cNvPr>
          <p:cNvSpPr/>
          <p:nvPr/>
        </p:nvSpPr>
        <p:spPr>
          <a:xfrm>
            <a:off x="4191000" y="4409673"/>
            <a:ext cx="3171825" cy="171852"/>
          </a:xfrm>
          <a:custGeom>
            <a:avLst/>
            <a:gdLst>
              <a:gd name="connsiteX0" fmla="*/ 3171825 w 3171825"/>
              <a:gd name="connsiteY0" fmla="*/ 133752 h 171852"/>
              <a:gd name="connsiteX1" fmla="*/ 1676400 w 3171825"/>
              <a:gd name="connsiteY1" fmla="*/ 402 h 171852"/>
              <a:gd name="connsiteX2" fmla="*/ 0 w 3171825"/>
              <a:gd name="connsiteY2" fmla="*/ 171852 h 171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71825" h="171852">
                <a:moveTo>
                  <a:pt x="3171825" y="133752"/>
                </a:moveTo>
                <a:cubicBezTo>
                  <a:pt x="2688431" y="63902"/>
                  <a:pt x="2205037" y="-5948"/>
                  <a:pt x="1676400" y="402"/>
                </a:cubicBezTo>
                <a:cubicBezTo>
                  <a:pt x="1147762" y="6752"/>
                  <a:pt x="573881" y="89302"/>
                  <a:pt x="0" y="171852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DC12E20-2C09-4F3D-9777-DD3B27B870E9}"/>
              </a:ext>
            </a:extLst>
          </p:cNvPr>
          <p:cNvSpPr txBox="1"/>
          <p:nvPr/>
        </p:nvSpPr>
        <p:spPr>
          <a:xfrm>
            <a:off x="1191826" y="3734656"/>
            <a:ext cx="1569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highlight>
                  <a:srgbClr val="FFFF00"/>
                </a:highlight>
              </a:rPr>
              <a:t>Average = 22.5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1A3D8E2-2582-4FE0-89DA-B2BD291F1247}"/>
              </a:ext>
            </a:extLst>
          </p:cNvPr>
          <p:cNvSpPr/>
          <p:nvPr/>
        </p:nvSpPr>
        <p:spPr>
          <a:xfrm>
            <a:off x="7873596" y="4951382"/>
            <a:ext cx="1504901" cy="3693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Dosage &lt; 22.5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8BF2D1-3A5D-478F-9639-B46F60F8B175}"/>
              </a:ext>
            </a:extLst>
          </p:cNvPr>
          <p:cNvSpPr/>
          <p:nvPr/>
        </p:nvSpPr>
        <p:spPr>
          <a:xfrm>
            <a:off x="7399128" y="5507548"/>
            <a:ext cx="850927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6.5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5123B17-2BBC-4D38-B6AB-657567B4CAD9}"/>
              </a:ext>
            </a:extLst>
          </p:cNvPr>
          <p:cNvSpPr/>
          <p:nvPr/>
        </p:nvSpPr>
        <p:spPr>
          <a:xfrm>
            <a:off x="8918538" y="5484506"/>
            <a:ext cx="1090445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7.5, -7.5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F87770C-A260-41ED-AEAC-4D7A09F6C407}"/>
              </a:ext>
            </a:extLst>
          </p:cNvPr>
          <p:cNvCxnSpPr>
            <a:cxnSpLocks/>
            <a:endCxn id="51" idx="0"/>
          </p:cNvCxnSpPr>
          <p:nvPr/>
        </p:nvCxnSpPr>
        <p:spPr>
          <a:xfrm flipH="1">
            <a:off x="7824592" y="5308721"/>
            <a:ext cx="821986" cy="19882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5729BED-B51F-401A-A72E-D646AE91E377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8646578" y="5308721"/>
            <a:ext cx="817183" cy="17578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CD8AF27C-F3FC-49EA-8242-A899EDBE16C6}"/>
              </a:ext>
            </a:extLst>
          </p:cNvPr>
          <p:cNvSpPr/>
          <p:nvPr/>
        </p:nvSpPr>
        <p:spPr>
          <a:xfrm>
            <a:off x="7974375" y="5430945"/>
            <a:ext cx="823320" cy="2997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42.25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E933A23-A6E7-4533-A48D-98C779BC2FE3}"/>
              </a:ext>
            </a:extLst>
          </p:cNvPr>
          <p:cNvSpPr/>
          <p:nvPr/>
        </p:nvSpPr>
        <p:spPr>
          <a:xfrm>
            <a:off x="9838517" y="5409285"/>
            <a:ext cx="823320" cy="2997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0C0BE20-B61E-4511-8001-B799C242FC68}"/>
              </a:ext>
            </a:extLst>
          </p:cNvPr>
          <p:cNvSpPr/>
          <p:nvPr/>
        </p:nvSpPr>
        <p:spPr>
          <a:xfrm>
            <a:off x="8797695" y="2802216"/>
            <a:ext cx="823320" cy="2997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14.08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A05D5C1-CAE0-42DB-9092-53B54B9CDD59}"/>
              </a:ext>
            </a:extLst>
          </p:cNvPr>
          <p:cNvSpPr txBox="1"/>
          <p:nvPr/>
        </p:nvSpPr>
        <p:spPr>
          <a:xfrm>
            <a:off x="10008983" y="3643317"/>
            <a:ext cx="1627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Similarity Score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56023B2-CB5F-4D05-BADC-C8A7D7C82B69}"/>
              </a:ext>
            </a:extLst>
          </p:cNvPr>
          <p:cNvSpPr/>
          <p:nvPr/>
        </p:nvSpPr>
        <p:spPr>
          <a:xfrm>
            <a:off x="9710057" y="2934789"/>
            <a:ext cx="818606" cy="679268"/>
          </a:xfrm>
          <a:custGeom>
            <a:avLst/>
            <a:gdLst>
              <a:gd name="connsiteX0" fmla="*/ 818606 w 818606"/>
              <a:gd name="connsiteY0" fmla="*/ 679268 h 679268"/>
              <a:gd name="connsiteX1" fmla="*/ 478972 w 818606"/>
              <a:gd name="connsiteY1" fmla="*/ 200297 h 679268"/>
              <a:gd name="connsiteX2" fmla="*/ 0 w 818606"/>
              <a:gd name="connsiteY2" fmla="*/ 0 h 679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8606" h="679268">
                <a:moveTo>
                  <a:pt x="818606" y="679268"/>
                </a:moveTo>
                <a:cubicBezTo>
                  <a:pt x="717006" y="496388"/>
                  <a:pt x="615406" y="313508"/>
                  <a:pt x="478972" y="200297"/>
                </a:cubicBezTo>
                <a:cubicBezTo>
                  <a:pt x="342538" y="87086"/>
                  <a:pt x="171269" y="43543"/>
                  <a:pt x="0" y="0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8D997F1B-FA99-4DB1-8878-06ADB2192EFC}"/>
              </a:ext>
            </a:extLst>
          </p:cNvPr>
          <p:cNvSpPr/>
          <p:nvPr/>
        </p:nvSpPr>
        <p:spPr>
          <a:xfrm>
            <a:off x="8438952" y="4084320"/>
            <a:ext cx="2255174" cy="1306286"/>
          </a:xfrm>
          <a:custGeom>
            <a:avLst/>
            <a:gdLst>
              <a:gd name="connsiteX0" fmla="*/ 2255174 w 2255174"/>
              <a:gd name="connsiteY0" fmla="*/ 0 h 1306286"/>
              <a:gd name="connsiteX1" fmla="*/ 2020042 w 2255174"/>
              <a:gd name="connsiteY1" fmla="*/ 557349 h 1306286"/>
              <a:gd name="connsiteX2" fmla="*/ 1131768 w 2255174"/>
              <a:gd name="connsiteY2" fmla="*/ 653143 h 1306286"/>
              <a:gd name="connsiteX3" fmla="*/ 165117 w 2255174"/>
              <a:gd name="connsiteY3" fmla="*/ 818606 h 1306286"/>
              <a:gd name="connsiteX4" fmla="*/ 8362 w 2255174"/>
              <a:gd name="connsiteY4" fmla="*/ 1306286 h 1306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5174" h="1306286">
                <a:moveTo>
                  <a:pt x="2255174" y="0"/>
                </a:moveTo>
                <a:cubicBezTo>
                  <a:pt x="2231225" y="224246"/>
                  <a:pt x="2207276" y="448492"/>
                  <a:pt x="2020042" y="557349"/>
                </a:cubicBezTo>
                <a:cubicBezTo>
                  <a:pt x="1832808" y="666206"/>
                  <a:pt x="1440922" y="609600"/>
                  <a:pt x="1131768" y="653143"/>
                </a:cubicBezTo>
                <a:cubicBezTo>
                  <a:pt x="822614" y="696686"/>
                  <a:pt x="352351" y="709749"/>
                  <a:pt x="165117" y="818606"/>
                </a:cubicBezTo>
                <a:cubicBezTo>
                  <a:pt x="-22117" y="927463"/>
                  <a:pt x="-6878" y="1116874"/>
                  <a:pt x="8362" y="1306286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C57251C-3FBB-48AA-B948-6D61C5D64858}"/>
              </a:ext>
            </a:extLst>
          </p:cNvPr>
          <p:cNvSpPr/>
          <p:nvPr/>
        </p:nvSpPr>
        <p:spPr>
          <a:xfrm>
            <a:off x="10343927" y="4110446"/>
            <a:ext cx="546306" cy="1236617"/>
          </a:xfrm>
          <a:custGeom>
            <a:avLst/>
            <a:gdLst>
              <a:gd name="connsiteX0" fmla="*/ 498244 w 546306"/>
              <a:gd name="connsiteY0" fmla="*/ 0 h 1236617"/>
              <a:gd name="connsiteX1" fmla="*/ 524370 w 546306"/>
              <a:gd name="connsiteY1" fmla="*/ 478971 h 1236617"/>
              <a:gd name="connsiteX2" fmla="*/ 219570 w 546306"/>
              <a:gd name="connsiteY2" fmla="*/ 809897 h 1236617"/>
              <a:gd name="connsiteX3" fmla="*/ 19273 w 546306"/>
              <a:gd name="connsiteY3" fmla="*/ 1158240 h 1236617"/>
              <a:gd name="connsiteX4" fmla="*/ 19273 w 546306"/>
              <a:gd name="connsiteY4" fmla="*/ 1236617 h 1236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306" h="1236617">
                <a:moveTo>
                  <a:pt x="498244" y="0"/>
                </a:moveTo>
                <a:cubicBezTo>
                  <a:pt x="534530" y="171994"/>
                  <a:pt x="570816" y="343988"/>
                  <a:pt x="524370" y="478971"/>
                </a:cubicBezTo>
                <a:cubicBezTo>
                  <a:pt x="477924" y="613954"/>
                  <a:pt x="303753" y="696686"/>
                  <a:pt x="219570" y="809897"/>
                </a:cubicBezTo>
                <a:cubicBezTo>
                  <a:pt x="135387" y="923108"/>
                  <a:pt x="52656" y="1087120"/>
                  <a:pt x="19273" y="1158240"/>
                </a:cubicBezTo>
                <a:cubicBezTo>
                  <a:pt x="-14110" y="1229360"/>
                  <a:pt x="2581" y="1232988"/>
                  <a:pt x="19273" y="1236617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D16F915-43B2-4645-97C4-E65398CDBB31}"/>
                  </a:ext>
                </a:extLst>
              </p:cNvPr>
              <p:cNvSpPr txBox="1"/>
              <p:nvPr/>
            </p:nvSpPr>
            <p:spPr>
              <a:xfrm>
                <a:off x="3865836" y="5996621"/>
                <a:ext cx="7089377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𝐿𝑒𝑎𝑓</m:t>
                          </m:r>
                        </m:e>
                        <m:sub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𝑙𝑒𝑓𝑡</m:t>
                          </m:r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𝑠𝑖𝑚𝑖𝑙𝑎𝑟𝑖𝑡𝑦</m:t>
                          </m:r>
                        </m:sub>
                      </m:sSub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NZ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𝐿𝑒𝑎𝑓</m:t>
                          </m:r>
                        </m:e>
                        <m:sub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𝑟𝑖𝑔h𝑡</m:t>
                          </m:r>
                          <m:r>
                            <a:rPr lang="en-NZ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NZ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𝑠𝑖𝑚𝑖𝑙𝑎𝑟𝑖𝑡𝑦</m:t>
                          </m:r>
                        </m:sub>
                      </m:sSub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NZ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𝑅𝑜𝑜𝑡</m:t>
                          </m:r>
                        </m:e>
                        <m:sub>
                          <m:r>
                            <a:rPr lang="en-NZ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𝑠𝑖𝑚𝑖𝑙𝑎𝑟𝑖𝑡𝑦</m:t>
                          </m:r>
                        </m:sub>
                      </m:sSub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=28.17</m:t>
                      </m:r>
                    </m:oMath>
                  </m:oMathPara>
                </a14:m>
                <a:endParaRPr lang="en-NZ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D16F915-43B2-4645-97C4-E65398CDB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5836" y="5996621"/>
                <a:ext cx="7089377" cy="299569"/>
              </a:xfrm>
              <a:prstGeom prst="rect">
                <a:avLst/>
              </a:prstGeom>
              <a:blipFill>
                <a:blip r:embed="rId2"/>
                <a:stretch>
                  <a:fillRect l="-344" t="-2041" r="-430" b="-28571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 63">
            <a:extLst>
              <a:ext uri="{FF2B5EF4-FFF2-40B4-BE49-F238E27FC236}">
                <a16:creationId xmlns:a16="http://schemas.microsoft.com/office/drawing/2014/main" id="{241A9B7D-2E96-44E9-890F-B10BB74682CD}"/>
              </a:ext>
            </a:extLst>
          </p:cNvPr>
          <p:cNvSpPr/>
          <p:nvPr/>
        </p:nvSpPr>
        <p:spPr>
          <a:xfrm>
            <a:off x="5027493" y="6306539"/>
            <a:ext cx="823320" cy="2997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42.25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9CD1413-80DA-40B2-9052-537892383972}"/>
              </a:ext>
            </a:extLst>
          </p:cNvPr>
          <p:cNvSpPr/>
          <p:nvPr/>
        </p:nvSpPr>
        <p:spPr>
          <a:xfrm>
            <a:off x="7069975" y="6350029"/>
            <a:ext cx="823320" cy="2997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2A5D435-9C72-49C4-99AB-0C4E51C6E026}"/>
              </a:ext>
            </a:extLst>
          </p:cNvPr>
          <p:cNvSpPr/>
          <p:nvPr/>
        </p:nvSpPr>
        <p:spPr>
          <a:xfrm>
            <a:off x="9151671" y="6306539"/>
            <a:ext cx="823320" cy="2997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-14.08</a:t>
            </a:r>
          </a:p>
        </p:txBody>
      </p:sp>
    </p:spTree>
    <p:extLst>
      <p:ext uri="{BB962C8B-B14F-4D97-AF65-F5344CB8AC3E}">
        <p14:creationId xmlns:p14="http://schemas.microsoft.com/office/powerpoint/2010/main" val="14054802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96FB9E6-D57D-4CA6-AA13-01BB08B7DFDD}"/>
              </a:ext>
            </a:extLst>
          </p:cNvPr>
          <p:cNvSpPr txBox="1"/>
          <p:nvPr/>
        </p:nvSpPr>
        <p:spPr>
          <a:xfrm>
            <a:off x="446049" y="2782669"/>
            <a:ext cx="207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assume that dataset to be used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E75C17-E57B-4AD8-A50B-6EF60763FEB1}"/>
              </a:ext>
            </a:extLst>
          </p:cNvPr>
          <p:cNvCxnSpPr/>
          <p:nvPr/>
        </p:nvCxnSpPr>
        <p:spPr>
          <a:xfrm flipV="1">
            <a:off x="804125" y="4136567"/>
            <a:ext cx="0" cy="19514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452BFC-42A0-45F6-A583-E1BF6C34D611}"/>
              </a:ext>
            </a:extLst>
          </p:cNvPr>
          <p:cNvCxnSpPr>
            <a:cxnSpLocks/>
          </p:cNvCxnSpPr>
          <p:nvPr/>
        </p:nvCxnSpPr>
        <p:spPr>
          <a:xfrm>
            <a:off x="804125" y="6088031"/>
            <a:ext cx="234547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23A441B-9117-4172-A9BC-213D02735BDF}"/>
              </a:ext>
            </a:extLst>
          </p:cNvPr>
          <p:cNvSpPr txBox="1"/>
          <p:nvPr/>
        </p:nvSpPr>
        <p:spPr>
          <a:xfrm>
            <a:off x="653284" y="60880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158E30-76D0-46F5-94AA-936A1FD01374}"/>
              </a:ext>
            </a:extLst>
          </p:cNvPr>
          <p:cNvSpPr txBox="1"/>
          <p:nvPr/>
        </p:nvSpPr>
        <p:spPr>
          <a:xfrm>
            <a:off x="1675176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ACF9CD-61B8-4FF1-B401-1519489AF176}"/>
              </a:ext>
            </a:extLst>
          </p:cNvPr>
          <p:cNvSpPr txBox="1"/>
          <p:nvPr/>
        </p:nvSpPr>
        <p:spPr>
          <a:xfrm>
            <a:off x="2699298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588DDE-8DF1-4940-BAFB-F46D756CF421}"/>
              </a:ext>
            </a:extLst>
          </p:cNvPr>
          <p:cNvSpPr txBox="1"/>
          <p:nvPr/>
        </p:nvSpPr>
        <p:spPr>
          <a:xfrm>
            <a:off x="477503" y="4887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7D0BC9-73AB-4ACE-8CFD-F1D47452C114}"/>
              </a:ext>
            </a:extLst>
          </p:cNvPr>
          <p:cNvSpPr txBox="1"/>
          <p:nvPr/>
        </p:nvSpPr>
        <p:spPr>
          <a:xfrm>
            <a:off x="477503" y="44837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F10700-3D31-4F9F-B772-97AD5C30812B}"/>
              </a:ext>
            </a:extLst>
          </p:cNvPr>
          <p:cNvSpPr txBox="1"/>
          <p:nvPr/>
        </p:nvSpPr>
        <p:spPr>
          <a:xfrm>
            <a:off x="360485" y="41143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3C6421-4ACF-4B93-ADE7-6F980A776AB3}"/>
              </a:ext>
            </a:extLst>
          </p:cNvPr>
          <p:cNvSpPr txBox="1"/>
          <p:nvPr/>
        </p:nvSpPr>
        <p:spPr>
          <a:xfrm>
            <a:off x="406971" y="528246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072E13-065A-4F19-803C-19B7D6B49AE4}"/>
              </a:ext>
            </a:extLst>
          </p:cNvPr>
          <p:cNvSpPr txBox="1"/>
          <p:nvPr/>
        </p:nvSpPr>
        <p:spPr>
          <a:xfrm>
            <a:off x="325219" y="564621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-10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B22640F-F74D-4AD0-9270-CC7CAC5A689A}"/>
              </a:ext>
            </a:extLst>
          </p:cNvPr>
          <p:cNvSpPr/>
          <p:nvPr/>
        </p:nvSpPr>
        <p:spPr>
          <a:xfrm>
            <a:off x="1104326" y="5736365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525DB76-D683-42A2-83BB-429BCD3BBCEA}"/>
              </a:ext>
            </a:extLst>
          </p:cNvPr>
          <p:cNvSpPr/>
          <p:nvPr/>
        </p:nvSpPr>
        <p:spPr>
          <a:xfrm>
            <a:off x="1657194" y="439364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F042B49-F0CF-4289-96EC-23E56DA843AF}"/>
              </a:ext>
            </a:extLst>
          </p:cNvPr>
          <p:cNvSpPr/>
          <p:nvPr/>
        </p:nvSpPr>
        <p:spPr>
          <a:xfrm>
            <a:off x="1822603" y="4176474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0AFB22C-4602-4A61-936E-1A66F4E768FA}"/>
              </a:ext>
            </a:extLst>
          </p:cNvPr>
          <p:cNvSpPr/>
          <p:nvPr/>
        </p:nvSpPr>
        <p:spPr>
          <a:xfrm>
            <a:off x="2321228" y="534055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9806D73-26E2-488A-A30F-BEF6AFE4C1CE}"/>
              </a:ext>
            </a:extLst>
          </p:cNvPr>
          <p:cNvSpPr/>
          <p:nvPr/>
        </p:nvSpPr>
        <p:spPr>
          <a:xfrm>
            <a:off x="1599931" y="3504045"/>
            <a:ext cx="323386" cy="30153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DB1F79-B7BE-4C77-9486-8C7160E36DDC}"/>
              </a:ext>
            </a:extLst>
          </p:cNvPr>
          <p:cNvSpPr txBox="1"/>
          <p:nvPr/>
        </p:nvSpPr>
        <p:spPr>
          <a:xfrm>
            <a:off x="2093880" y="3470147"/>
            <a:ext cx="159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plot it out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5A12DE-4FE0-4FB0-8D9E-0A61B27B9CA6}"/>
              </a:ext>
            </a:extLst>
          </p:cNvPr>
          <p:cNvSpPr txBox="1"/>
          <p:nvPr/>
        </p:nvSpPr>
        <p:spPr>
          <a:xfrm>
            <a:off x="1297989" y="6375968"/>
            <a:ext cx="135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dosage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0808E6-8C3F-4419-B34F-027DA7B175C5}"/>
              </a:ext>
            </a:extLst>
          </p:cNvPr>
          <p:cNvSpPr txBox="1"/>
          <p:nvPr/>
        </p:nvSpPr>
        <p:spPr>
          <a:xfrm rot="16200000">
            <a:off x="-747581" y="5043735"/>
            <a:ext cx="1914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effectiveness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477E6D-D556-4E16-970B-86380744A78A}"/>
              </a:ext>
            </a:extLst>
          </p:cNvPr>
          <p:cNvCxnSpPr>
            <a:cxnSpLocks/>
          </p:cNvCxnSpPr>
          <p:nvPr/>
        </p:nvCxnSpPr>
        <p:spPr>
          <a:xfrm>
            <a:off x="779189" y="5072145"/>
            <a:ext cx="2338813" cy="896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89CCDB0-85B2-466E-9AE2-F5356E69B250}"/>
              </a:ext>
            </a:extLst>
          </p:cNvPr>
          <p:cNvSpPr txBox="1"/>
          <p:nvPr/>
        </p:nvSpPr>
        <p:spPr>
          <a:xfrm>
            <a:off x="4912606" y="105008"/>
            <a:ext cx="326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make an initial prediction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187C4-805E-42C7-941A-ECE47723D6BC}"/>
              </a:ext>
            </a:extLst>
          </p:cNvPr>
          <p:cNvSpPr txBox="1"/>
          <p:nvPr/>
        </p:nvSpPr>
        <p:spPr>
          <a:xfrm>
            <a:off x="5561556" y="688932"/>
            <a:ext cx="80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Z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F221E9-25F8-49DF-B264-654EFE26B90D}"/>
              </a:ext>
            </a:extLst>
          </p:cNvPr>
          <p:cNvSpPr/>
          <p:nvPr/>
        </p:nvSpPr>
        <p:spPr>
          <a:xfrm>
            <a:off x="5695167" y="581821"/>
            <a:ext cx="801666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0.5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2E5143-FAAA-49F8-8C28-88B72D44A150}"/>
              </a:ext>
            </a:extLst>
          </p:cNvPr>
          <p:cNvSpPr txBox="1"/>
          <p:nvPr/>
        </p:nvSpPr>
        <p:spPr>
          <a:xfrm>
            <a:off x="7146270" y="504877"/>
            <a:ext cx="48761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Let’s assume that the “initial guess” of “predicted drug effectiveness” is 0.5 (so for whatever testing data, the prediction is always 0.5)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67F5A1FD-F620-4DB4-9265-7A8C3A9BFDDD}"/>
              </a:ext>
            </a:extLst>
          </p:cNvPr>
          <p:cNvSpPr/>
          <p:nvPr/>
        </p:nvSpPr>
        <p:spPr>
          <a:xfrm rot="10800000">
            <a:off x="6749747" y="635059"/>
            <a:ext cx="246491" cy="238539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408E55-3A76-4D03-ABE6-89429889E7C9}"/>
              </a:ext>
            </a:extLst>
          </p:cNvPr>
          <p:cNvSpPr txBox="1"/>
          <p:nvPr/>
        </p:nvSpPr>
        <p:spPr>
          <a:xfrm>
            <a:off x="4912606" y="1231462"/>
            <a:ext cx="2772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Obtain the residuals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D67FA3-51F9-4208-B01B-355CFFFB8AFD}"/>
              </a:ext>
            </a:extLst>
          </p:cNvPr>
          <p:cNvSpPr txBox="1"/>
          <p:nvPr/>
        </p:nvSpPr>
        <p:spPr>
          <a:xfrm>
            <a:off x="4912605" y="1620638"/>
            <a:ext cx="2894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Grow a XGBoost tree</a:t>
            </a:r>
          </a:p>
        </p:txBody>
      </p:sp>
      <p:graphicFrame>
        <p:nvGraphicFramePr>
          <p:cNvPr id="39" name="Table 9">
            <a:extLst>
              <a:ext uri="{FF2B5EF4-FFF2-40B4-BE49-F238E27FC236}">
                <a16:creationId xmlns:a16="http://schemas.microsoft.com/office/drawing/2014/main" id="{F7B6F8FC-5F9D-4341-88FA-46A06196AF05}"/>
              </a:ext>
            </a:extLst>
          </p:cNvPr>
          <p:cNvGraphicFramePr>
            <a:graphicFrameLocks noGrp="1"/>
          </p:cNvGraphicFramePr>
          <p:nvPr/>
        </p:nvGraphicFramePr>
        <p:xfrm>
          <a:off x="406971" y="302786"/>
          <a:ext cx="3580673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439">
                  <a:extLst>
                    <a:ext uri="{9D8B030D-6E8A-4147-A177-3AD203B41FA5}">
                      <a16:colId xmlns:a16="http://schemas.microsoft.com/office/drawing/2014/main" val="3944312363"/>
                    </a:ext>
                  </a:extLst>
                </a:gridCol>
                <a:gridCol w="1380617">
                  <a:extLst>
                    <a:ext uri="{9D8B030D-6E8A-4147-A177-3AD203B41FA5}">
                      <a16:colId xmlns:a16="http://schemas.microsoft.com/office/drawing/2014/main" val="530565996"/>
                    </a:ext>
                  </a:extLst>
                </a:gridCol>
                <a:gridCol w="1380617">
                  <a:extLst>
                    <a:ext uri="{9D8B030D-6E8A-4147-A177-3AD203B41FA5}">
                      <a16:colId xmlns:a16="http://schemas.microsoft.com/office/drawing/2014/main" val="2413499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Drug </a:t>
                      </a:r>
                    </a:p>
                    <a:p>
                      <a:r>
                        <a:rPr lang="en-NZ" dirty="0"/>
                        <a:t>dosage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Drug effectiveness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>
                          <a:solidFill>
                            <a:schemeClr val="tx1"/>
                          </a:solidFill>
                        </a:rPr>
                        <a:t>residuals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933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38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6.5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013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551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389073"/>
                  </a:ext>
                </a:extLst>
              </a:tr>
            </a:tbl>
          </a:graphicData>
        </a:graphic>
      </p:graphicFrame>
      <p:sp>
        <p:nvSpPr>
          <p:cNvPr id="54" name="Rectangle 53">
            <a:extLst>
              <a:ext uri="{FF2B5EF4-FFF2-40B4-BE49-F238E27FC236}">
                <a16:creationId xmlns:a16="http://schemas.microsoft.com/office/drawing/2014/main" id="{D047394D-F7D9-485F-B324-81C430AE8C24}"/>
              </a:ext>
            </a:extLst>
          </p:cNvPr>
          <p:cNvSpPr/>
          <p:nvPr/>
        </p:nvSpPr>
        <p:spPr>
          <a:xfrm>
            <a:off x="6590999" y="1952180"/>
            <a:ext cx="1504901" cy="3693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Dosage &lt; 15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B069995-992E-422A-A49B-13812DFCF7EF}"/>
              </a:ext>
            </a:extLst>
          </p:cNvPr>
          <p:cNvSpPr/>
          <p:nvPr/>
        </p:nvSpPr>
        <p:spPr>
          <a:xfrm>
            <a:off x="6096000" y="2520339"/>
            <a:ext cx="850927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-10.5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627A847-93DC-4AD2-9B9A-DE635AFA773B}"/>
              </a:ext>
            </a:extLst>
          </p:cNvPr>
          <p:cNvSpPr/>
          <p:nvPr/>
        </p:nvSpPr>
        <p:spPr>
          <a:xfrm>
            <a:off x="7615410" y="2497297"/>
            <a:ext cx="1504901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6.5, 7.5, -7.5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9A6D2D0-4C05-4174-AB11-629FE92FDB55}"/>
              </a:ext>
            </a:extLst>
          </p:cNvPr>
          <p:cNvCxnSpPr>
            <a:cxnSpLocks/>
            <a:stCxn id="54" idx="2"/>
            <a:endCxn id="55" idx="0"/>
          </p:cNvCxnSpPr>
          <p:nvPr/>
        </p:nvCxnSpPr>
        <p:spPr>
          <a:xfrm flipH="1">
            <a:off x="6521464" y="2321512"/>
            <a:ext cx="821986" cy="19882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B2DE67D-2543-4CDD-B58C-773748254AF0}"/>
              </a:ext>
            </a:extLst>
          </p:cNvPr>
          <p:cNvCxnSpPr>
            <a:cxnSpLocks/>
            <a:stCxn id="54" idx="2"/>
            <a:endCxn id="56" idx="0"/>
          </p:cNvCxnSpPr>
          <p:nvPr/>
        </p:nvCxnSpPr>
        <p:spPr>
          <a:xfrm>
            <a:off x="7343450" y="2321512"/>
            <a:ext cx="1024411" cy="17578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F7B47FA-A8BE-4F59-BD88-181CE627D9A7}"/>
              </a:ext>
            </a:extLst>
          </p:cNvPr>
          <p:cNvSpPr/>
          <p:nvPr/>
        </p:nvSpPr>
        <p:spPr>
          <a:xfrm>
            <a:off x="1495427" y="3971925"/>
            <a:ext cx="1702122" cy="2213886"/>
          </a:xfrm>
          <a:prstGeom prst="rect">
            <a:avLst/>
          </a:prstGeom>
          <a:solidFill>
            <a:schemeClr val="accent4">
              <a:alpha val="2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9D6E33C-0070-47FE-A6B0-35010EA2E9BD}"/>
              </a:ext>
            </a:extLst>
          </p:cNvPr>
          <p:cNvCxnSpPr/>
          <p:nvPr/>
        </p:nvCxnSpPr>
        <p:spPr>
          <a:xfrm>
            <a:off x="2194572" y="4002110"/>
            <a:ext cx="0" cy="2085921"/>
          </a:xfrm>
          <a:prstGeom prst="line">
            <a:avLst/>
          </a:prstGeom>
          <a:ln w="28575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DC12E20-2C09-4F3D-9777-DD3B27B870E9}"/>
              </a:ext>
            </a:extLst>
          </p:cNvPr>
          <p:cNvSpPr txBox="1"/>
          <p:nvPr/>
        </p:nvSpPr>
        <p:spPr>
          <a:xfrm>
            <a:off x="1409934" y="3726967"/>
            <a:ext cx="1394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highlight>
                  <a:srgbClr val="FFFF00"/>
                </a:highlight>
              </a:rPr>
              <a:t>Average = 30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1A3D8E2-2582-4FE0-89DA-B2BD291F1247}"/>
              </a:ext>
            </a:extLst>
          </p:cNvPr>
          <p:cNvSpPr/>
          <p:nvPr/>
        </p:nvSpPr>
        <p:spPr>
          <a:xfrm>
            <a:off x="5480023" y="3654813"/>
            <a:ext cx="1504901" cy="3693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Dosage &lt; 22.5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8BF2D1-3A5D-478F-9639-B46F60F8B175}"/>
              </a:ext>
            </a:extLst>
          </p:cNvPr>
          <p:cNvSpPr/>
          <p:nvPr/>
        </p:nvSpPr>
        <p:spPr>
          <a:xfrm>
            <a:off x="5005555" y="4210979"/>
            <a:ext cx="850927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6.5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5123B17-2BBC-4D38-B6AB-657567B4CAD9}"/>
              </a:ext>
            </a:extLst>
          </p:cNvPr>
          <p:cNvSpPr/>
          <p:nvPr/>
        </p:nvSpPr>
        <p:spPr>
          <a:xfrm>
            <a:off x="6524965" y="4187937"/>
            <a:ext cx="1090445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7.5, -7.5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D16F915-43B2-4645-97C4-E65398CDBB31}"/>
                  </a:ext>
                </a:extLst>
              </p:cNvPr>
              <p:cNvSpPr txBox="1"/>
              <p:nvPr/>
            </p:nvSpPr>
            <p:spPr>
              <a:xfrm>
                <a:off x="5613554" y="4695094"/>
                <a:ext cx="14001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=28.17</m:t>
                      </m:r>
                    </m:oMath>
                  </m:oMathPara>
                </a14:m>
                <a:endParaRPr lang="en-NZ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D16F915-43B2-4645-97C4-E65398CDB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554" y="4695094"/>
                <a:ext cx="1400190" cy="276999"/>
              </a:xfrm>
              <a:prstGeom prst="rect">
                <a:avLst/>
              </a:prstGeom>
              <a:blipFill>
                <a:blip r:embed="rId2"/>
                <a:stretch>
                  <a:fillRect l="-3913" r="-3478" b="-6522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FE0A118-455A-4FF0-AD06-DA581B79FE5D}"/>
              </a:ext>
            </a:extLst>
          </p:cNvPr>
          <p:cNvCxnSpPr>
            <a:stCxn id="50" idx="2"/>
            <a:endCxn id="51" idx="0"/>
          </p:cNvCxnSpPr>
          <p:nvPr/>
        </p:nvCxnSpPr>
        <p:spPr>
          <a:xfrm flipH="1">
            <a:off x="5431019" y="4024145"/>
            <a:ext cx="801455" cy="18683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1D13289-1B58-4EF1-A40D-308D29C6EA28}"/>
              </a:ext>
            </a:extLst>
          </p:cNvPr>
          <p:cNvCxnSpPr>
            <a:stCxn id="50" idx="2"/>
            <a:endCxn id="52" idx="0"/>
          </p:cNvCxnSpPr>
          <p:nvPr/>
        </p:nvCxnSpPr>
        <p:spPr>
          <a:xfrm>
            <a:off x="6232474" y="4024145"/>
            <a:ext cx="837714" cy="1637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8A2C389-87AC-42F3-97D7-EBB01945E279}"/>
              </a:ext>
            </a:extLst>
          </p:cNvPr>
          <p:cNvSpPr txBox="1"/>
          <p:nvPr/>
        </p:nvSpPr>
        <p:spPr>
          <a:xfrm>
            <a:off x="6872992" y="3021270"/>
            <a:ext cx="3704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Then we move to next points, we get 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1FD805A-34D4-45CE-BDEC-DBF46047AA79}"/>
              </a:ext>
            </a:extLst>
          </p:cNvPr>
          <p:cNvSpPr/>
          <p:nvPr/>
        </p:nvSpPr>
        <p:spPr>
          <a:xfrm>
            <a:off x="8429702" y="3632778"/>
            <a:ext cx="1504901" cy="3693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Dosage &lt; 30.0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FA1F989-8D9F-420D-A5A2-26537F1185BE}"/>
              </a:ext>
            </a:extLst>
          </p:cNvPr>
          <p:cNvSpPr/>
          <p:nvPr/>
        </p:nvSpPr>
        <p:spPr>
          <a:xfrm>
            <a:off x="7955234" y="4188944"/>
            <a:ext cx="850927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6.5,7.5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447CA81-FD96-4D20-9F0B-803279FA1B40}"/>
              </a:ext>
            </a:extLst>
          </p:cNvPr>
          <p:cNvSpPr/>
          <p:nvPr/>
        </p:nvSpPr>
        <p:spPr>
          <a:xfrm>
            <a:off x="9474644" y="4165902"/>
            <a:ext cx="1090445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-7.5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455898C-AACF-4162-AEAD-EE605B458246}"/>
                  </a:ext>
                </a:extLst>
              </p:cNvPr>
              <p:cNvSpPr txBox="1"/>
              <p:nvPr/>
            </p:nvSpPr>
            <p:spPr>
              <a:xfrm>
                <a:off x="8563233" y="4673059"/>
                <a:ext cx="15284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=140.17</m:t>
                      </m:r>
                    </m:oMath>
                  </m:oMathPara>
                </a14:m>
                <a:endParaRPr lang="en-NZ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455898C-AACF-4162-AEAD-EE605B458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3233" y="4673059"/>
                <a:ext cx="1528432" cy="276999"/>
              </a:xfrm>
              <a:prstGeom prst="rect">
                <a:avLst/>
              </a:prstGeom>
              <a:blipFill>
                <a:blip r:embed="rId3"/>
                <a:stretch>
                  <a:fillRect l="-3600" r="-3600" b="-8889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D98F393-EF02-4C06-8DB4-DF87073AF833}"/>
              </a:ext>
            </a:extLst>
          </p:cNvPr>
          <p:cNvCxnSpPr>
            <a:stCxn id="67" idx="2"/>
            <a:endCxn id="68" idx="0"/>
          </p:cNvCxnSpPr>
          <p:nvPr/>
        </p:nvCxnSpPr>
        <p:spPr>
          <a:xfrm flipH="1">
            <a:off x="8380698" y="4002110"/>
            <a:ext cx="801455" cy="18683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B1D0487-BCDB-40B7-AB39-BA77C24BC968}"/>
              </a:ext>
            </a:extLst>
          </p:cNvPr>
          <p:cNvCxnSpPr>
            <a:stCxn id="67" idx="2"/>
            <a:endCxn id="69" idx="0"/>
          </p:cNvCxnSpPr>
          <p:nvPr/>
        </p:nvCxnSpPr>
        <p:spPr>
          <a:xfrm>
            <a:off x="9182153" y="4002110"/>
            <a:ext cx="837714" cy="1637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9080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96FB9E6-D57D-4CA6-AA13-01BB08B7DFDD}"/>
              </a:ext>
            </a:extLst>
          </p:cNvPr>
          <p:cNvSpPr txBox="1"/>
          <p:nvPr/>
        </p:nvSpPr>
        <p:spPr>
          <a:xfrm>
            <a:off x="446049" y="2782669"/>
            <a:ext cx="207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assume that dataset to be used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E75C17-E57B-4AD8-A50B-6EF60763FEB1}"/>
              </a:ext>
            </a:extLst>
          </p:cNvPr>
          <p:cNvCxnSpPr/>
          <p:nvPr/>
        </p:nvCxnSpPr>
        <p:spPr>
          <a:xfrm flipV="1">
            <a:off x="804125" y="4136567"/>
            <a:ext cx="0" cy="19514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452BFC-42A0-45F6-A583-E1BF6C34D611}"/>
              </a:ext>
            </a:extLst>
          </p:cNvPr>
          <p:cNvCxnSpPr>
            <a:cxnSpLocks/>
          </p:cNvCxnSpPr>
          <p:nvPr/>
        </p:nvCxnSpPr>
        <p:spPr>
          <a:xfrm>
            <a:off x="804125" y="6088031"/>
            <a:ext cx="234547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23A441B-9117-4172-A9BC-213D02735BDF}"/>
              </a:ext>
            </a:extLst>
          </p:cNvPr>
          <p:cNvSpPr txBox="1"/>
          <p:nvPr/>
        </p:nvSpPr>
        <p:spPr>
          <a:xfrm>
            <a:off x="653284" y="60880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158E30-76D0-46F5-94AA-936A1FD01374}"/>
              </a:ext>
            </a:extLst>
          </p:cNvPr>
          <p:cNvSpPr txBox="1"/>
          <p:nvPr/>
        </p:nvSpPr>
        <p:spPr>
          <a:xfrm>
            <a:off x="1675176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ACF9CD-61B8-4FF1-B401-1519489AF176}"/>
              </a:ext>
            </a:extLst>
          </p:cNvPr>
          <p:cNvSpPr txBox="1"/>
          <p:nvPr/>
        </p:nvSpPr>
        <p:spPr>
          <a:xfrm>
            <a:off x="2699298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588DDE-8DF1-4940-BAFB-F46D756CF421}"/>
              </a:ext>
            </a:extLst>
          </p:cNvPr>
          <p:cNvSpPr txBox="1"/>
          <p:nvPr/>
        </p:nvSpPr>
        <p:spPr>
          <a:xfrm>
            <a:off x="477503" y="4887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7D0BC9-73AB-4ACE-8CFD-F1D47452C114}"/>
              </a:ext>
            </a:extLst>
          </p:cNvPr>
          <p:cNvSpPr txBox="1"/>
          <p:nvPr/>
        </p:nvSpPr>
        <p:spPr>
          <a:xfrm>
            <a:off x="477503" y="44837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F10700-3D31-4F9F-B772-97AD5C30812B}"/>
              </a:ext>
            </a:extLst>
          </p:cNvPr>
          <p:cNvSpPr txBox="1"/>
          <p:nvPr/>
        </p:nvSpPr>
        <p:spPr>
          <a:xfrm>
            <a:off x="360485" y="41143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3C6421-4ACF-4B93-ADE7-6F980A776AB3}"/>
              </a:ext>
            </a:extLst>
          </p:cNvPr>
          <p:cNvSpPr txBox="1"/>
          <p:nvPr/>
        </p:nvSpPr>
        <p:spPr>
          <a:xfrm>
            <a:off x="406971" y="528246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072E13-065A-4F19-803C-19B7D6B49AE4}"/>
              </a:ext>
            </a:extLst>
          </p:cNvPr>
          <p:cNvSpPr txBox="1"/>
          <p:nvPr/>
        </p:nvSpPr>
        <p:spPr>
          <a:xfrm>
            <a:off x="325219" y="564621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-10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B22640F-F74D-4AD0-9270-CC7CAC5A689A}"/>
              </a:ext>
            </a:extLst>
          </p:cNvPr>
          <p:cNvSpPr/>
          <p:nvPr/>
        </p:nvSpPr>
        <p:spPr>
          <a:xfrm>
            <a:off x="1104326" y="5736365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525DB76-D683-42A2-83BB-429BCD3BBCEA}"/>
              </a:ext>
            </a:extLst>
          </p:cNvPr>
          <p:cNvSpPr/>
          <p:nvPr/>
        </p:nvSpPr>
        <p:spPr>
          <a:xfrm>
            <a:off x="1657194" y="439364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F042B49-F0CF-4289-96EC-23E56DA843AF}"/>
              </a:ext>
            </a:extLst>
          </p:cNvPr>
          <p:cNvSpPr/>
          <p:nvPr/>
        </p:nvSpPr>
        <p:spPr>
          <a:xfrm>
            <a:off x="1822603" y="4176474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0AFB22C-4602-4A61-936E-1A66F4E768FA}"/>
              </a:ext>
            </a:extLst>
          </p:cNvPr>
          <p:cNvSpPr/>
          <p:nvPr/>
        </p:nvSpPr>
        <p:spPr>
          <a:xfrm>
            <a:off x="2321228" y="534055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9806D73-26E2-488A-A30F-BEF6AFE4C1CE}"/>
              </a:ext>
            </a:extLst>
          </p:cNvPr>
          <p:cNvSpPr/>
          <p:nvPr/>
        </p:nvSpPr>
        <p:spPr>
          <a:xfrm>
            <a:off x="1599931" y="3504045"/>
            <a:ext cx="323386" cy="30153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DB1F79-B7BE-4C77-9486-8C7160E36DDC}"/>
              </a:ext>
            </a:extLst>
          </p:cNvPr>
          <p:cNvSpPr txBox="1"/>
          <p:nvPr/>
        </p:nvSpPr>
        <p:spPr>
          <a:xfrm>
            <a:off x="2093880" y="3470147"/>
            <a:ext cx="159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plot it out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5A12DE-4FE0-4FB0-8D9E-0A61B27B9CA6}"/>
              </a:ext>
            </a:extLst>
          </p:cNvPr>
          <p:cNvSpPr txBox="1"/>
          <p:nvPr/>
        </p:nvSpPr>
        <p:spPr>
          <a:xfrm>
            <a:off x="1297989" y="6375968"/>
            <a:ext cx="135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dosage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0808E6-8C3F-4419-B34F-027DA7B175C5}"/>
              </a:ext>
            </a:extLst>
          </p:cNvPr>
          <p:cNvSpPr txBox="1"/>
          <p:nvPr/>
        </p:nvSpPr>
        <p:spPr>
          <a:xfrm rot="16200000">
            <a:off x="-747581" y="5043735"/>
            <a:ext cx="1914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effectiveness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477E6D-D556-4E16-970B-86380744A78A}"/>
              </a:ext>
            </a:extLst>
          </p:cNvPr>
          <p:cNvCxnSpPr>
            <a:cxnSpLocks/>
          </p:cNvCxnSpPr>
          <p:nvPr/>
        </p:nvCxnSpPr>
        <p:spPr>
          <a:xfrm>
            <a:off x="779189" y="5072145"/>
            <a:ext cx="2338813" cy="896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89CCDB0-85B2-466E-9AE2-F5356E69B250}"/>
              </a:ext>
            </a:extLst>
          </p:cNvPr>
          <p:cNvSpPr txBox="1"/>
          <p:nvPr/>
        </p:nvSpPr>
        <p:spPr>
          <a:xfrm>
            <a:off x="4912606" y="105008"/>
            <a:ext cx="326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make an initial prediction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187C4-805E-42C7-941A-ECE47723D6BC}"/>
              </a:ext>
            </a:extLst>
          </p:cNvPr>
          <p:cNvSpPr txBox="1"/>
          <p:nvPr/>
        </p:nvSpPr>
        <p:spPr>
          <a:xfrm>
            <a:off x="5561556" y="688932"/>
            <a:ext cx="80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Z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F221E9-25F8-49DF-B264-654EFE26B90D}"/>
              </a:ext>
            </a:extLst>
          </p:cNvPr>
          <p:cNvSpPr/>
          <p:nvPr/>
        </p:nvSpPr>
        <p:spPr>
          <a:xfrm>
            <a:off x="5695167" y="581821"/>
            <a:ext cx="801666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0.5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2E5143-FAAA-49F8-8C28-88B72D44A150}"/>
              </a:ext>
            </a:extLst>
          </p:cNvPr>
          <p:cNvSpPr txBox="1"/>
          <p:nvPr/>
        </p:nvSpPr>
        <p:spPr>
          <a:xfrm>
            <a:off x="7146270" y="504877"/>
            <a:ext cx="48761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Let’s assume that the “initial guess” of “predicted drug effectiveness” is 0.5 (so for whatever testing data, the prediction is always 0.5)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67F5A1FD-F620-4DB4-9265-7A8C3A9BFDDD}"/>
              </a:ext>
            </a:extLst>
          </p:cNvPr>
          <p:cNvSpPr/>
          <p:nvPr/>
        </p:nvSpPr>
        <p:spPr>
          <a:xfrm rot="10800000">
            <a:off x="6749747" y="635059"/>
            <a:ext cx="246491" cy="238539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408E55-3A76-4D03-ABE6-89429889E7C9}"/>
              </a:ext>
            </a:extLst>
          </p:cNvPr>
          <p:cNvSpPr txBox="1"/>
          <p:nvPr/>
        </p:nvSpPr>
        <p:spPr>
          <a:xfrm>
            <a:off x="4912606" y="1231462"/>
            <a:ext cx="2772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Obtain the residuals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D67FA3-51F9-4208-B01B-355CFFFB8AFD}"/>
              </a:ext>
            </a:extLst>
          </p:cNvPr>
          <p:cNvSpPr txBox="1"/>
          <p:nvPr/>
        </p:nvSpPr>
        <p:spPr>
          <a:xfrm>
            <a:off x="4912605" y="1620638"/>
            <a:ext cx="2894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Grow a XGBoost tree</a:t>
            </a:r>
          </a:p>
        </p:txBody>
      </p:sp>
      <p:graphicFrame>
        <p:nvGraphicFramePr>
          <p:cNvPr id="39" name="Table 9">
            <a:extLst>
              <a:ext uri="{FF2B5EF4-FFF2-40B4-BE49-F238E27FC236}">
                <a16:creationId xmlns:a16="http://schemas.microsoft.com/office/drawing/2014/main" id="{F7B6F8FC-5F9D-4341-88FA-46A06196AF05}"/>
              </a:ext>
            </a:extLst>
          </p:cNvPr>
          <p:cNvGraphicFramePr>
            <a:graphicFrameLocks noGrp="1"/>
          </p:cNvGraphicFramePr>
          <p:nvPr/>
        </p:nvGraphicFramePr>
        <p:xfrm>
          <a:off x="406971" y="302786"/>
          <a:ext cx="3580673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439">
                  <a:extLst>
                    <a:ext uri="{9D8B030D-6E8A-4147-A177-3AD203B41FA5}">
                      <a16:colId xmlns:a16="http://schemas.microsoft.com/office/drawing/2014/main" val="3944312363"/>
                    </a:ext>
                  </a:extLst>
                </a:gridCol>
                <a:gridCol w="1380617">
                  <a:extLst>
                    <a:ext uri="{9D8B030D-6E8A-4147-A177-3AD203B41FA5}">
                      <a16:colId xmlns:a16="http://schemas.microsoft.com/office/drawing/2014/main" val="530565996"/>
                    </a:ext>
                  </a:extLst>
                </a:gridCol>
                <a:gridCol w="1380617">
                  <a:extLst>
                    <a:ext uri="{9D8B030D-6E8A-4147-A177-3AD203B41FA5}">
                      <a16:colId xmlns:a16="http://schemas.microsoft.com/office/drawing/2014/main" val="2413499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Drug </a:t>
                      </a:r>
                    </a:p>
                    <a:p>
                      <a:r>
                        <a:rPr lang="en-NZ" dirty="0"/>
                        <a:t>dosage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Drug effectiveness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>
                          <a:solidFill>
                            <a:schemeClr val="tx1"/>
                          </a:solidFill>
                        </a:rPr>
                        <a:t>residuals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933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38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6.5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013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551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389073"/>
                  </a:ext>
                </a:extLst>
              </a:tr>
            </a:tbl>
          </a:graphicData>
        </a:graphic>
      </p:graphicFrame>
      <p:sp>
        <p:nvSpPr>
          <p:cNvPr id="54" name="Rectangle 53">
            <a:extLst>
              <a:ext uri="{FF2B5EF4-FFF2-40B4-BE49-F238E27FC236}">
                <a16:creationId xmlns:a16="http://schemas.microsoft.com/office/drawing/2014/main" id="{D047394D-F7D9-485F-B324-81C430AE8C24}"/>
              </a:ext>
            </a:extLst>
          </p:cNvPr>
          <p:cNvSpPr/>
          <p:nvPr/>
        </p:nvSpPr>
        <p:spPr>
          <a:xfrm>
            <a:off x="6590999" y="1952180"/>
            <a:ext cx="1504901" cy="3693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Dosage &lt; 15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B069995-992E-422A-A49B-13812DFCF7EF}"/>
              </a:ext>
            </a:extLst>
          </p:cNvPr>
          <p:cNvSpPr/>
          <p:nvPr/>
        </p:nvSpPr>
        <p:spPr>
          <a:xfrm>
            <a:off x="6096000" y="2520339"/>
            <a:ext cx="850927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-10.5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627A847-93DC-4AD2-9B9A-DE635AFA773B}"/>
              </a:ext>
            </a:extLst>
          </p:cNvPr>
          <p:cNvSpPr/>
          <p:nvPr/>
        </p:nvSpPr>
        <p:spPr>
          <a:xfrm>
            <a:off x="7615410" y="2497297"/>
            <a:ext cx="1504901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6.5, 7.5, -7.5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9A6D2D0-4C05-4174-AB11-629FE92FDB55}"/>
              </a:ext>
            </a:extLst>
          </p:cNvPr>
          <p:cNvCxnSpPr>
            <a:cxnSpLocks/>
            <a:stCxn id="54" idx="2"/>
            <a:endCxn id="55" idx="0"/>
          </p:cNvCxnSpPr>
          <p:nvPr/>
        </p:nvCxnSpPr>
        <p:spPr>
          <a:xfrm flipH="1">
            <a:off x="6521464" y="2321512"/>
            <a:ext cx="821986" cy="19882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B2DE67D-2543-4CDD-B58C-773748254AF0}"/>
              </a:ext>
            </a:extLst>
          </p:cNvPr>
          <p:cNvCxnSpPr>
            <a:cxnSpLocks/>
            <a:stCxn id="54" idx="2"/>
            <a:endCxn id="56" idx="0"/>
          </p:cNvCxnSpPr>
          <p:nvPr/>
        </p:nvCxnSpPr>
        <p:spPr>
          <a:xfrm>
            <a:off x="7343450" y="2321512"/>
            <a:ext cx="1024411" cy="17578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F7B47FA-A8BE-4F59-BD88-181CE627D9A7}"/>
              </a:ext>
            </a:extLst>
          </p:cNvPr>
          <p:cNvSpPr/>
          <p:nvPr/>
        </p:nvSpPr>
        <p:spPr>
          <a:xfrm>
            <a:off x="1495427" y="3971925"/>
            <a:ext cx="1702122" cy="2213886"/>
          </a:xfrm>
          <a:prstGeom prst="rect">
            <a:avLst/>
          </a:prstGeom>
          <a:solidFill>
            <a:schemeClr val="accent4">
              <a:alpha val="2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1A3D8E2-2582-4FE0-89DA-B2BD291F1247}"/>
              </a:ext>
            </a:extLst>
          </p:cNvPr>
          <p:cNvSpPr/>
          <p:nvPr/>
        </p:nvSpPr>
        <p:spPr>
          <a:xfrm>
            <a:off x="5610771" y="3420040"/>
            <a:ext cx="1504901" cy="3693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Dosage &lt; 22.5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8BF2D1-3A5D-478F-9639-B46F60F8B175}"/>
              </a:ext>
            </a:extLst>
          </p:cNvPr>
          <p:cNvSpPr/>
          <p:nvPr/>
        </p:nvSpPr>
        <p:spPr>
          <a:xfrm>
            <a:off x="5136303" y="3976206"/>
            <a:ext cx="850927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6.5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5123B17-2BBC-4D38-B6AB-657567B4CAD9}"/>
              </a:ext>
            </a:extLst>
          </p:cNvPr>
          <p:cNvSpPr/>
          <p:nvPr/>
        </p:nvSpPr>
        <p:spPr>
          <a:xfrm>
            <a:off x="6655713" y="3953164"/>
            <a:ext cx="1090445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7.5, -7.5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D16F915-43B2-4645-97C4-E65398CDBB31}"/>
                  </a:ext>
                </a:extLst>
              </p:cNvPr>
              <p:cNvSpPr txBox="1"/>
              <p:nvPr/>
            </p:nvSpPr>
            <p:spPr>
              <a:xfrm>
                <a:off x="5744302" y="4460321"/>
                <a:ext cx="1400190" cy="276999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NZ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=28.17</m:t>
                      </m:r>
                    </m:oMath>
                  </m:oMathPara>
                </a14:m>
                <a:endParaRPr lang="en-NZ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D16F915-43B2-4645-97C4-E65398CDB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4302" y="4460321"/>
                <a:ext cx="1400190" cy="276999"/>
              </a:xfrm>
              <a:prstGeom prst="rect">
                <a:avLst/>
              </a:prstGeom>
              <a:blipFill>
                <a:blip r:embed="rId2"/>
                <a:stretch>
                  <a:fillRect l="-3913" r="-3913" b="-8889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FE0A118-455A-4FF0-AD06-DA581B79FE5D}"/>
              </a:ext>
            </a:extLst>
          </p:cNvPr>
          <p:cNvCxnSpPr>
            <a:stCxn id="50" idx="2"/>
            <a:endCxn id="51" idx="0"/>
          </p:cNvCxnSpPr>
          <p:nvPr/>
        </p:nvCxnSpPr>
        <p:spPr>
          <a:xfrm flipH="1">
            <a:off x="5561767" y="3789372"/>
            <a:ext cx="801455" cy="18683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1D13289-1B58-4EF1-A40D-308D29C6EA28}"/>
              </a:ext>
            </a:extLst>
          </p:cNvPr>
          <p:cNvCxnSpPr>
            <a:stCxn id="50" idx="2"/>
            <a:endCxn id="52" idx="0"/>
          </p:cNvCxnSpPr>
          <p:nvPr/>
        </p:nvCxnSpPr>
        <p:spPr>
          <a:xfrm>
            <a:off x="6363222" y="3789372"/>
            <a:ext cx="837714" cy="1637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31FD805A-34D4-45CE-BDEC-DBF46047AA79}"/>
              </a:ext>
            </a:extLst>
          </p:cNvPr>
          <p:cNvSpPr/>
          <p:nvPr/>
        </p:nvSpPr>
        <p:spPr>
          <a:xfrm>
            <a:off x="8560450" y="3398005"/>
            <a:ext cx="1504901" cy="3693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Dosage &lt; 30.0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FA1F989-8D9F-420D-A5A2-26537F1185BE}"/>
              </a:ext>
            </a:extLst>
          </p:cNvPr>
          <p:cNvSpPr/>
          <p:nvPr/>
        </p:nvSpPr>
        <p:spPr>
          <a:xfrm>
            <a:off x="8085982" y="3954171"/>
            <a:ext cx="850927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6.5,7.5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447CA81-FD96-4D20-9F0B-803279FA1B40}"/>
              </a:ext>
            </a:extLst>
          </p:cNvPr>
          <p:cNvSpPr/>
          <p:nvPr/>
        </p:nvSpPr>
        <p:spPr>
          <a:xfrm>
            <a:off x="9605392" y="3931129"/>
            <a:ext cx="1090445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-7.5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455898C-AACF-4162-AEAD-EE605B458246}"/>
                  </a:ext>
                </a:extLst>
              </p:cNvPr>
              <p:cNvSpPr txBox="1"/>
              <p:nvPr/>
            </p:nvSpPr>
            <p:spPr>
              <a:xfrm>
                <a:off x="8693981" y="4438286"/>
                <a:ext cx="1528432" cy="276999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NZ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=140.17</m:t>
                      </m:r>
                    </m:oMath>
                  </m:oMathPara>
                </a14:m>
                <a:endParaRPr lang="en-NZ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455898C-AACF-4162-AEAD-EE605B458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981" y="4438286"/>
                <a:ext cx="1528432" cy="276999"/>
              </a:xfrm>
              <a:prstGeom prst="rect">
                <a:avLst/>
              </a:prstGeom>
              <a:blipFill>
                <a:blip r:embed="rId3"/>
                <a:stretch>
                  <a:fillRect l="-3586" r="-3586" b="-6522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D98F393-EF02-4C06-8DB4-DF87073AF833}"/>
              </a:ext>
            </a:extLst>
          </p:cNvPr>
          <p:cNvCxnSpPr>
            <a:stCxn id="67" idx="2"/>
            <a:endCxn id="68" idx="0"/>
          </p:cNvCxnSpPr>
          <p:nvPr/>
        </p:nvCxnSpPr>
        <p:spPr>
          <a:xfrm flipH="1">
            <a:off x="8511446" y="3767337"/>
            <a:ext cx="801455" cy="18683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B1D0487-BCDB-40B7-AB39-BA77C24BC968}"/>
              </a:ext>
            </a:extLst>
          </p:cNvPr>
          <p:cNvCxnSpPr>
            <a:stCxn id="67" idx="2"/>
            <a:endCxn id="69" idx="0"/>
          </p:cNvCxnSpPr>
          <p:nvPr/>
        </p:nvCxnSpPr>
        <p:spPr>
          <a:xfrm>
            <a:off x="9312901" y="3767337"/>
            <a:ext cx="837714" cy="1637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4C6DDD2-ACD4-4666-BC52-26FA488112F6}"/>
                  </a:ext>
                </a:extLst>
              </p:cNvPr>
              <p:cNvSpPr txBox="1"/>
              <p:nvPr/>
            </p:nvSpPr>
            <p:spPr>
              <a:xfrm>
                <a:off x="8491434" y="2779094"/>
                <a:ext cx="1400192" cy="276999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NZ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=14.08</m:t>
                      </m:r>
                    </m:oMath>
                  </m:oMathPara>
                </a14:m>
                <a:endParaRPr lang="en-NZ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4C6DDD2-ACD4-4666-BC52-26FA48811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1434" y="2779094"/>
                <a:ext cx="1400192" cy="276999"/>
              </a:xfrm>
              <a:prstGeom prst="rect">
                <a:avLst/>
              </a:prstGeom>
              <a:blipFill>
                <a:blip r:embed="rId4"/>
                <a:stretch>
                  <a:fillRect l="-3913" r="-3478" b="-8889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3414BA3B-60B4-4FC6-BC82-016BF1E03650}"/>
              </a:ext>
            </a:extLst>
          </p:cNvPr>
          <p:cNvSpPr/>
          <p:nvPr/>
        </p:nvSpPr>
        <p:spPr>
          <a:xfrm>
            <a:off x="7489371" y="2394857"/>
            <a:ext cx="2575980" cy="813684"/>
          </a:xfrm>
          <a:prstGeom prst="rect">
            <a:avLst/>
          </a:prstGeom>
          <a:solidFill>
            <a:srgbClr val="FFC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19FA782-E9B0-4EB7-AE15-EF3650D3513B}"/>
              </a:ext>
            </a:extLst>
          </p:cNvPr>
          <p:cNvSpPr/>
          <p:nvPr/>
        </p:nvSpPr>
        <p:spPr>
          <a:xfrm>
            <a:off x="4922024" y="3360495"/>
            <a:ext cx="2871467" cy="1526984"/>
          </a:xfrm>
          <a:prstGeom prst="rect">
            <a:avLst/>
          </a:prstGeom>
          <a:solidFill>
            <a:srgbClr val="FFC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E15FA39-4780-49B3-A892-741B805A1711}"/>
              </a:ext>
            </a:extLst>
          </p:cNvPr>
          <p:cNvSpPr/>
          <p:nvPr/>
        </p:nvSpPr>
        <p:spPr>
          <a:xfrm>
            <a:off x="7960186" y="3360495"/>
            <a:ext cx="2871467" cy="1526984"/>
          </a:xfrm>
          <a:prstGeom prst="rect">
            <a:avLst/>
          </a:prstGeom>
          <a:solidFill>
            <a:srgbClr val="FFC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25D2DB3-9319-4F92-87DC-0BA49BC8FE05}"/>
              </a:ext>
            </a:extLst>
          </p:cNvPr>
          <p:cNvSpPr txBox="1"/>
          <p:nvPr/>
        </p:nvSpPr>
        <p:spPr>
          <a:xfrm>
            <a:off x="5454262" y="5048237"/>
            <a:ext cx="2352918" cy="175432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NZ" dirty="0"/>
              <a:t>So for all of the available trees, Dosage &lt; 30.0 has the largest Gain, therefore it will be used for the further split</a:t>
            </a:r>
          </a:p>
        </p:txBody>
      </p:sp>
    </p:spTree>
    <p:extLst>
      <p:ext uri="{BB962C8B-B14F-4D97-AF65-F5344CB8AC3E}">
        <p14:creationId xmlns:p14="http://schemas.microsoft.com/office/powerpoint/2010/main" val="6075789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96FB9E6-D57D-4CA6-AA13-01BB08B7DFDD}"/>
              </a:ext>
            </a:extLst>
          </p:cNvPr>
          <p:cNvSpPr txBox="1"/>
          <p:nvPr/>
        </p:nvSpPr>
        <p:spPr>
          <a:xfrm>
            <a:off x="446049" y="2782669"/>
            <a:ext cx="207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assume that dataset to be used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E75C17-E57B-4AD8-A50B-6EF60763FEB1}"/>
              </a:ext>
            </a:extLst>
          </p:cNvPr>
          <p:cNvCxnSpPr/>
          <p:nvPr/>
        </p:nvCxnSpPr>
        <p:spPr>
          <a:xfrm flipV="1">
            <a:off x="804125" y="4136567"/>
            <a:ext cx="0" cy="19514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452BFC-42A0-45F6-A583-E1BF6C34D611}"/>
              </a:ext>
            </a:extLst>
          </p:cNvPr>
          <p:cNvCxnSpPr>
            <a:cxnSpLocks/>
          </p:cNvCxnSpPr>
          <p:nvPr/>
        </p:nvCxnSpPr>
        <p:spPr>
          <a:xfrm>
            <a:off x="804125" y="6088031"/>
            <a:ext cx="234547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23A441B-9117-4172-A9BC-213D02735BDF}"/>
              </a:ext>
            </a:extLst>
          </p:cNvPr>
          <p:cNvSpPr txBox="1"/>
          <p:nvPr/>
        </p:nvSpPr>
        <p:spPr>
          <a:xfrm>
            <a:off x="653284" y="60880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158E30-76D0-46F5-94AA-936A1FD01374}"/>
              </a:ext>
            </a:extLst>
          </p:cNvPr>
          <p:cNvSpPr txBox="1"/>
          <p:nvPr/>
        </p:nvSpPr>
        <p:spPr>
          <a:xfrm>
            <a:off x="1675176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ACF9CD-61B8-4FF1-B401-1519489AF176}"/>
              </a:ext>
            </a:extLst>
          </p:cNvPr>
          <p:cNvSpPr txBox="1"/>
          <p:nvPr/>
        </p:nvSpPr>
        <p:spPr>
          <a:xfrm>
            <a:off x="2699298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588DDE-8DF1-4940-BAFB-F46D756CF421}"/>
              </a:ext>
            </a:extLst>
          </p:cNvPr>
          <p:cNvSpPr txBox="1"/>
          <p:nvPr/>
        </p:nvSpPr>
        <p:spPr>
          <a:xfrm>
            <a:off x="477503" y="4887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7D0BC9-73AB-4ACE-8CFD-F1D47452C114}"/>
              </a:ext>
            </a:extLst>
          </p:cNvPr>
          <p:cNvSpPr txBox="1"/>
          <p:nvPr/>
        </p:nvSpPr>
        <p:spPr>
          <a:xfrm>
            <a:off x="477503" y="44837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F10700-3D31-4F9F-B772-97AD5C30812B}"/>
              </a:ext>
            </a:extLst>
          </p:cNvPr>
          <p:cNvSpPr txBox="1"/>
          <p:nvPr/>
        </p:nvSpPr>
        <p:spPr>
          <a:xfrm>
            <a:off x="360485" y="41143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3C6421-4ACF-4B93-ADE7-6F980A776AB3}"/>
              </a:ext>
            </a:extLst>
          </p:cNvPr>
          <p:cNvSpPr txBox="1"/>
          <p:nvPr/>
        </p:nvSpPr>
        <p:spPr>
          <a:xfrm>
            <a:off x="406971" y="528246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072E13-065A-4F19-803C-19B7D6B49AE4}"/>
              </a:ext>
            </a:extLst>
          </p:cNvPr>
          <p:cNvSpPr txBox="1"/>
          <p:nvPr/>
        </p:nvSpPr>
        <p:spPr>
          <a:xfrm>
            <a:off x="325219" y="564621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-10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B22640F-F74D-4AD0-9270-CC7CAC5A689A}"/>
              </a:ext>
            </a:extLst>
          </p:cNvPr>
          <p:cNvSpPr/>
          <p:nvPr/>
        </p:nvSpPr>
        <p:spPr>
          <a:xfrm>
            <a:off x="1104326" y="5736365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525DB76-D683-42A2-83BB-429BCD3BBCEA}"/>
              </a:ext>
            </a:extLst>
          </p:cNvPr>
          <p:cNvSpPr/>
          <p:nvPr/>
        </p:nvSpPr>
        <p:spPr>
          <a:xfrm>
            <a:off x="1657194" y="439364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F042B49-F0CF-4289-96EC-23E56DA843AF}"/>
              </a:ext>
            </a:extLst>
          </p:cNvPr>
          <p:cNvSpPr/>
          <p:nvPr/>
        </p:nvSpPr>
        <p:spPr>
          <a:xfrm>
            <a:off x="1822603" y="4176474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0AFB22C-4602-4A61-936E-1A66F4E768FA}"/>
              </a:ext>
            </a:extLst>
          </p:cNvPr>
          <p:cNvSpPr/>
          <p:nvPr/>
        </p:nvSpPr>
        <p:spPr>
          <a:xfrm>
            <a:off x="2321228" y="534055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9806D73-26E2-488A-A30F-BEF6AFE4C1CE}"/>
              </a:ext>
            </a:extLst>
          </p:cNvPr>
          <p:cNvSpPr/>
          <p:nvPr/>
        </p:nvSpPr>
        <p:spPr>
          <a:xfrm>
            <a:off x="1599931" y="3504045"/>
            <a:ext cx="323386" cy="30153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DB1F79-B7BE-4C77-9486-8C7160E36DDC}"/>
              </a:ext>
            </a:extLst>
          </p:cNvPr>
          <p:cNvSpPr txBox="1"/>
          <p:nvPr/>
        </p:nvSpPr>
        <p:spPr>
          <a:xfrm>
            <a:off x="2093880" y="3470147"/>
            <a:ext cx="159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plot it out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5A12DE-4FE0-4FB0-8D9E-0A61B27B9CA6}"/>
              </a:ext>
            </a:extLst>
          </p:cNvPr>
          <p:cNvSpPr txBox="1"/>
          <p:nvPr/>
        </p:nvSpPr>
        <p:spPr>
          <a:xfrm>
            <a:off x="1297989" y="6375968"/>
            <a:ext cx="135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dosage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0808E6-8C3F-4419-B34F-027DA7B175C5}"/>
              </a:ext>
            </a:extLst>
          </p:cNvPr>
          <p:cNvSpPr txBox="1"/>
          <p:nvPr/>
        </p:nvSpPr>
        <p:spPr>
          <a:xfrm rot="16200000">
            <a:off x="-747581" y="5043735"/>
            <a:ext cx="1914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effectiveness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477E6D-D556-4E16-970B-86380744A78A}"/>
              </a:ext>
            </a:extLst>
          </p:cNvPr>
          <p:cNvCxnSpPr>
            <a:cxnSpLocks/>
          </p:cNvCxnSpPr>
          <p:nvPr/>
        </p:nvCxnSpPr>
        <p:spPr>
          <a:xfrm>
            <a:off x="779189" y="5072145"/>
            <a:ext cx="2338813" cy="896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89CCDB0-85B2-466E-9AE2-F5356E69B250}"/>
              </a:ext>
            </a:extLst>
          </p:cNvPr>
          <p:cNvSpPr txBox="1"/>
          <p:nvPr/>
        </p:nvSpPr>
        <p:spPr>
          <a:xfrm>
            <a:off x="4912606" y="105008"/>
            <a:ext cx="326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make an initial prediction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187C4-805E-42C7-941A-ECE47723D6BC}"/>
              </a:ext>
            </a:extLst>
          </p:cNvPr>
          <p:cNvSpPr txBox="1"/>
          <p:nvPr/>
        </p:nvSpPr>
        <p:spPr>
          <a:xfrm>
            <a:off x="5561556" y="688932"/>
            <a:ext cx="80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Z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F221E9-25F8-49DF-B264-654EFE26B90D}"/>
              </a:ext>
            </a:extLst>
          </p:cNvPr>
          <p:cNvSpPr/>
          <p:nvPr/>
        </p:nvSpPr>
        <p:spPr>
          <a:xfrm>
            <a:off x="5695167" y="581821"/>
            <a:ext cx="801666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0.5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2E5143-FAAA-49F8-8C28-88B72D44A150}"/>
              </a:ext>
            </a:extLst>
          </p:cNvPr>
          <p:cNvSpPr txBox="1"/>
          <p:nvPr/>
        </p:nvSpPr>
        <p:spPr>
          <a:xfrm>
            <a:off x="7146270" y="504877"/>
            <a:ext cx="48761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Let’s assume that the “initial guess” of “predicted drug effectiveness” is 0.5 (so for whatever testing data, the prediction is always 0.5)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67F5A1FD-F620-4DB4-9265-7A8C3A9BFDDD}"/>
              </a:ext>
            </a:extLst>
          </p:cNvPr>
          <p:cNvSpPr/>
          <p:nvPr/>
        </p:nvSpPr>
        <p:spPr>
          <a:xfrm rot="10800000">
            <a:off x="6749747" y="635059"/>
            <a:ext cx="246491" cy="238539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408E55-3A76-4D03-ABE6-89429889E7C9}"/>
              </a:ext>
            </a:extLst>
          </p:cNvPr>
          <p:cNvSpPr txBox="1"/>
          <p:nvPr/>
        </p:nvSpPr>
        <p:spPr>
          <a:xfrm>
            <a:off x="4912606" y="1231462"/>
            <a:ext cx="2772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Obtain the residuals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D67FA3-51F9-4208-B01B-355CFFFB8AFD}"/>
              </a:ext>
            </a:extLst>
          </p:cNvPr>
          <p:cNvSpPr txBox="1"/>
          <p:nvPr/>
        </p:nvSpPr>
        <p:spPr>
          <a:xfrm>
            <a:off x="4912605" y="1620638"/>
            <a:ext cx="2894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Grow a XGBoost tree</a:t>
            </a:r>
          </a:p>
        </p:txBody>
      </p:sp>
      <p:graphicFrame>
        <p:nvGraphicFramePr>
          <p:cNvPr id="39" name="Table 9">
            <a:extLst>
              <a:ext uri="{FF2B5EF4-FFF2-40B4-BE49-F238E27FC236}">
                <a16:creationId xmlns:a16="http://schemas.microsoft.com/office/drawing/2014/main" id="{F7B6F8FC-5F9D-4341-88FA-46A06196AF05}"/>
              </a:ext>
            </a:extLst>
          </p:cNvPr>
          <p:cNvGraphicFramePr>
            <a:graphicFrameLocks noGrp="1"/>
          </p:cNvGraphicFramePr>
          <p:nvPr/>
        </p:nvGraphicFramePr>
        <p:xfrm>
          <a:off x="406971" y="302786"/>
          <a:ext cx="3580673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439">
                  <a:extLst>
                    <a:ext uri="{9D8B030D-6E8A-4147-A177-3AD203B41FA5}">
                      <a16:colId xmlns:a16="http://schemas.microsoft.com/office/drawing/2014/main" val="3944312363"/>
                    </a:ext>
                  </a:extLst>
                </a:gridCol>
                <a:gridCol w="1380617">
                  <a:extLst>
                    <a:ext uri="{9D8B030D-6E8A-4147-A177-3AD203B41FA5}">
                      <a16:colId xmlns:a16="http://schemas.microsoft.com/office/drawing/2014/main" val="530565996"/>
                    </a:ext>
                  </a:extLst>
                </a:gridCol>
                <a:gridCol w="1380617">
                  <a:extLst>
                    <a:ext uri="{9D8B030D-6E8A-4147-A177-3AD203B41FA5}">
                      <a16:colId xmlns:a16="http://schemas.microsoft.com/office/drawing/2014/main" val="2413499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Drug </a:t>
                      </a:r>
                    </a:p>
                    <a:p>
                      <a:r>
                        <a:rPr lang="en-NZ" dirty="0"/>
                        <a:t>dosage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Drug effectiveness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>
                          <a:solidFill>
                            <a:schemeClr val="tx1"/>
                          </a:solidFill>
                        </a:rPr>
                        <a:t>residuals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933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38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6.5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013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551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389073"/>
                  </a:ext>
                </a:extLst>
              </a:tr>
            </a:tbl>
          </a:graphicData>
        </a:graphic>
      </p:graphicFrame>
      <p:sp>
        <p:nvSpPr>
          <p:cNvPr id="54" name="Rectangle 53">
            <a:extLst>
              <a:ext uri="{FF2B5EF4-FFF2-40B4-BE49-F238E27FC236}">
                <a16:creationId xmlns:a16="http://schemas.microsoft.com/office/drawing/2014/main" id="{D047394D-F7D9-485F-B324-81C430AE8C24}"/>
              </a:ext>
            </a:extLst>
          </p:cNvPr>
          <p:cNvSpPr/>
          <p:nvPr/>
        </p:nvSpPr>
        <p:spPr>
          <a:xfrm>
            <a:off x="6590999" y="1952180"/>
            <a:ext cx="1504901" cy="3693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Dosage &lt; 15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B069995-992E-422A-A49B-13812DFCF7EF}"/>
              </a:ext>
            </a:extLst>
          </p:cNvPr>
          <p:cNvSpPr/>
          <p:nvPr/>
        </p:nvSpPr>
        <p:spPr>
          <a:xfrm>
            <a:off x="6096000" y="2520339"/>
            <a:ext cx="850927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-10.5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9A6D2D0-4C05-4174-AB11-629FE92FDB55}"/>
              </a:ext>
            </a:extLst>
          </p:cNvPr>
          <p:cNvCxnSpPr>
            <a:cxnSpLocks/>
            <a:stCxn id="54" idx="2"/>
            <a:endCxn id="55" idx="0"/>
          </p:cNvCxnSpPr>
          <p:nvPr/>
        </p:nvCxnSpPr>
        <p:spPr>
          <a:xfrm flipH="1">
            <a:off x="6521464" y="2321512"/>
            <a:ext cx="821986" cy="19882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B2DE67D-2543-4CDD-B58C-773748254AF0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7343450" y="2321512"/>
            <a:ext cx="1024411" cy="17578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31FD805A-34D4-45CE-BDEC-DBF46047AA79}"/>
              </a:ext>
            </a:extLst>
          </p:cNvPr>
          <p:cNvSpPr/>
          <p:nvPr/>
        </p:nvSpPr>
        <p:spPr>
          <a:xfrm>
            <a:off x="7808000" y="2509453"/>
            <a:ext cx="1504901" cy="3693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Dosage &lt; 30.0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FA1F989-8D9F-420D-A5A2-26537F1185BE}"/>
              </a:ext>
            </a:extLst>
          </p:cNvPr>
          <p:cNvSpPr/>
          <p:nvPr/>
        </p:nvSpPr>
        <p:spPr>
          <a:xfrm>
            <a:off x="7333532" y="3065619"/>
            <a:ext cx="850927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6.5,7.5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447CA81-FD96-4D20-9F0B-803279FA1B40}"/>
              </a:ext>
            </a:extLst>
          </p:cNvPr>
          <p:cNvSpPr/>
          <p:nvPr/>
        </p:nvSpPr>
        <p:spPr>
          <a:xfrm>
            <a:off x="8852942" y="3042577"/>
            <a:ext cx="1090445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-7.5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D98F393-EF02-4C06-8DB4-DF87073AF833}"/>
              </a:ext>
            </a:extLst>
          </p:cNvPr>
          <p:cNvCxnSpPr>
            <a:stCxn id="67" idx="2"/>
            <a:endCxn id="68" idx="0"/>
          </p:cNvCxnSpPr>
          <p:nvPr/>
        </p:nvCxnSpPr>
        <p:spPr>
          <a:xfrm flipH="1">
            <a:off x="7758996" y="2878785"/>
            <a:ext cx="801455" cy="18683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B1D0487-BCDB-40B7-AB39-BA77C24BC968}"/>
              </a:ext>
            </a:extLst>
          </p:cNvPr>
          <p:cNvCxnSpPr>
            <a:stCxn id="67" idx="2"/>
            <a:endCxn id="69" idx="0"/>
          </p:cNvCxnSpPr>
          <p:nvPr/>
        </p:nvCxnSpPr>
        <p:spPr>
          <a:xfrm>
            <a:off x="8560451" y="2878785"/>
            <a:ext cx="837714" cy="1637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6646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96FB9E6-D57D-4CA6-AA13-01BB08B7DFDD}"/>
              </a:ext>
            </a:extLst>
          </p:cNvPr>
          <p:cNvSpPr txBox="1"/>
          <p:nvPr/>
        </p:nvSpPr>
        <p:spPr>
          <a:xfrm>
            <a:off x="446049" y="2782669"/>
            <a:ext cx="207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assume that dataset to be used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E75C17-E57B-4AD8-A50B-6EF60763FEB1}"/>
              </a:ext>
            </a:extLst>
          </p:cNvPr>
          <p:cNvCxnSpPr/>
          <p:nvPr/>
        </p:nvCxnSpPr>
        <p:spPr>
          <a:xfrm flipV="1">
            <a:off x="804125" y="4136567"/>
            <a:ext cx="0" cy="19514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452BFC-42A0-45F6-A583-E1BF6C34D611}"/>
              </a:ext>
            </a:extLst>
          </p:cNvPr>
          <p:cNvCxnSpPr>
            <a:cxnSpLocks/>
          </p:cNvCxnSpPr>
          <p:nvPr/>
        </p:nvCxnSpPr>
        <p:spPr>
          <a:xfrm>
            <a:off x="804125" y="6088031"/>
            <a:ext cx="234547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23A441B-9117-4172-A9BC-213D02735BDF}"/>
              </a:ext>
            </a:extLst>
          </p:cNvPr>
          <p:cNvSpPr txBox="1"/>
          <p:nvPr/>
        </p:nvSpPr>
        <p:spPr>
          <a:xfrm>
            <a:off x="653284" y="60880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158E30-76D0-46F5-94AA-936A1FD01374}"/>
              </a:ext>
            </a:extLst>
          </p:cNvPr>
          <p:cNvSpPr txBox="1"/>
          <p:nvPr/>
        </p:nvSpPr>
        <p:spPr>
          <a:xfrm>
            <a:off x="1675176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ACF9CD-61B8-4FF1-B401-1519489AF176}"/>
              </a:ext>
            </a:extLst>
          </p:cNvPr>
          <p:cNvSpPr txBox="1"/>
          <p:nvPr/>
        </p:nvSpPr>
        <p:spPr>
          <a:xfrm>
            <a:off x="2699298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588DDE-8DF1-4940-BAFB-F46D756CF421}"/>
              </a:ext>
            </a:extLst>
          </p:cNvPr>
          <p:cNvSpPr txBox="1"/>
          <p:nvPr/>
        </p:nvSpPr>
        <p:spPr>
          <a:xfrm>
            <a:off x="477503" y="4887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7D0BC9-73AB-4ACE-8CFD-F1D47452C114}"/>
              </a:ext>
            </a:extLst>
          </p:cNvPr>
          <p:cNvSpPr txBox="1"/>
          <p:nvPr/>
        </p:nvSpPr>
        <p:spPr>
          <a:xfrm>
            <a:off x="477503" y="44837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F10700-3D31-4F9F-B772-97AD5C30812B}"/>
              </a:ext>
            </a:extLst>
          </p:cNvPr>
          <p:cNvSpPr txBox="1"/>
          <p:nvPr/>
        </p:nvSpPr>
        <p:spPr>
          <a:xfrm>
            <a:off x="360485" y="41143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3C6421-4ACF-4B93-ADE7-6F980A776AB3}"/>
              </a:ext>
            </a:extLst>
          </p:cNvPr>
          <p:cNvSpPr txBox="1"/>
          <p:nvPr/>
        </p:nvSpPr>
        <p:spPr>
          <a:xfrm>
            <a:off x="406971" y="528246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072E13-065A-4F19-803C-19B7D6B49AE4}"/>
              </a:ext>
            </a:extLst>
          </p:cNvPr>
          <p:cNvSpPr txBox="1"/>
          <p:nvPr/>
        </p:nvSpPr>
        <p:spPr>
          <a:xfrm>
            <a:off x="325219" y="564621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-10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B22640F-F74D-4AD0-9270-CC7CAC5A689A}"/>
              </a:ext>
            </a:extLst>
          </p:cNvPr>
          <p:cNvSpPr/>
          <p:nvPr/>
        </p:nvSpPr>
        <p:spPr>
          <a:xfrm>
            <a:off x="1104326" y="5736365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525DB76-D683-42A2-83BB-429BCD3BBCEA}"/>
              </a:ext>
            </a:extLst>
          </p:cNvPr>
          <p:cNvSpPr/>
          <p:nvPr/>
        </p:nvSpPr>
        <p:spPr>
          <a:xfrm>
            <a:off x="1657194" y="439364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F042B49-F0CF-4289-96EC-23E56DA843AF}"/>
              </a:ext>
            </a:extLst>
          </p:cNvPr>
          <p:cNvSpPr/>
          <p:nvPr/>
        </p:nvSpPr>
        <p:spPr>
          <a:xfrm>
            <a:off x="1822603" y="4176474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0AFB22C-4602-4A61-936E-1A66F4E768FA}"/>
              </a:ext>
            </a:extLst>
          </p:cNvPr>
          <p:cNvSpPr/>
          <p:nvPr/>
        </p:nvSpPr>
        <p:spPr>
          <a:xfrm>
            <a:off x="2321228" y="534055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9806D73-26E2-488A-A30F-BEF6AFE4C1CE}"/>
              </a:ext>
            </a:extLst>
          </p:cNvPr>
          <p:cNvSpPr/>
          <p:nvPr/>
        </p:nvSpPr>
        <p:spPr>
          <a:xfrm>
            <a:off x="1599931" y="3504045"/>
            <a:ext cx="323386" cy="30153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DB1F79-B7BE-4C77-9486-8C7160E36DDC}"/>
              </a:ext>
            </a:extLst>
          </p:cNvPr>
          <p:cNvSpPr txBox="1"/>
          <p:nvPr/>
        </p:nvSpPr>
        <p:spPr>
          <a:xfrm>
            <a:off x="2093880" y="3470147"/>
            <a:ext cx="159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plot it out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5A12DE-4FE0-4FB0-8D9E-0A61B27B9CA6}"/>
              </a:ext>
            </a:extLst>
          </p:cNvPr>
          <p:cNvSpPr txBox="1"/>
          <p:nvPr/>
        </p:nvSpPr>
        <p:spPr>
          <a:xfrm>
            <a:off x="1297989" y="6375968"/>
            <a:ext cx="135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dosage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0808E6-8C3F-4419-B34F-027DA7B175C5}"/>
              </a:ext>
            </a:extLst>
          </p:cNvPr>
          <p:cNvSpPr txBox="1"/>
          <p:nvPr/>
        </p:nvSpPr>
        <p:spPr>
          <a:xfrm rot="16200000">
            <a:off x="-747581" y="5043735"/>
            <a:ext cx="1914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effectiveness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477E6D-D556-4E16-970B-86380744A78A}"/>
              </a:ext>
            </a:extLst>
          </p:cNvPr>
          <p:cNvCxnSpPr>
            <a:cxnSpLocks/>
          </p:cNvCxnSpPr>
          <p:nvPr/>
        </p:nvCxnSpPr>
        <p:spPr>
          <a:xfrm>
            <a:off x="779189" y="5072145"/>
            <a:ext cx="2338813" cy="896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89CCDB0-85B2-466E-9AE2-F5356E69B250}"/>
              </a:ext>
            </a:extLst>
          </p:cNvPr>
          <p:cNvSpPr txBox="1"/>
          <p:nvPr/>
        </p:nvSpPr>
        <p:spPr>
          <a:xfrm>
            <a:off x="4912606" y="105008"/>
            <a:ext cx="326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make an initial prediction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187C4-805E-42C7-941A-ECE47723D6BC}"/>
              </a:ext>
            </a:extLst>
          </p:cNvPr>
          <p:cNvSpPr txBox="1"/>
          <p:nvPr/>
        </p:nvSpPr>
        <p:spPr>
          <a:xfrm>
            <a:off x="5561556" y="688932"/>
            <a:ext cx="80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Z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F221E9-25F8-49DF-B264-654EFE26B90D}"/>
              </a:ext>
            </a:extLst>
          </p:cNvPr>
          <p:cNvSpPr/>
          <p:nvPr/>
        </p:nvSpPr>
        <p:spPr>
          <a:xfrm>
            <a:off x="5695167" y="581821"/>
            <a:ext cx="801666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0.5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2E5143-FAAA-49F8-8C28-88B72D44A150}"/>
              </a:ext>
            </a:extLst>
          </p:cNvPr>
          <p:cNvSpPr txBox="1"/>
          <p:nvPr/>
        </p:nvSpPr>
        <p:spPr>
          <a:xfrm>
            <a:off x="7146270" y="504877"/>
            <a:ext cx="48761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Let’s assume that the “initial guess” of “predicted drug effectiveness” is 0.5 (so for whatever testing data, the prediction is always 0.5)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67F5A1FD-F620-4DB4-9265-7A8C3A9BFDDD}"/>
              </a:ext>
            </a:extLst>
          </p:cNvPr>
          <p:cNvSpPr/>
          <p:nvPr/>
        </p:nvSpPr>
        <p:spPr>
          <a:xfrm rot="10800000">
            <a:off x="6749747" y="635059"/>
            <a:ext cx="246491" cy="238539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408E55-3A76-4D03-ABE6-89429889E7C9}"/>
              </a:ext>
            </a:extLst>
          </p:cNvPr>
          <p:cNvSpPr txBox="1"/>
          <p:nvPr/>
        </p:nvSpPr>
        <p:spPr>
          <a:xfrm>
            <a:off x="4912606" y="1231462"/>
            <a:ext cx="2772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Obtain the residuals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D67FA3-51F9-4208-B01B-355CFFFB8AFD}"/>
              </a:ext>
            </a:extLst>
          </p:cNvPr>
          <p:cNvSpPr txBox="1"/>
          <p:nvPr/>
        </p:nvSpPr>
        <p:spPr>
          <a:xfrm>
            <a:off x="4912605" y="1620638"/>
            <a:ext cx="2894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Grow a XGBoost tree</a:t>
            </a:r>
          </a:p>
        </p:txBody>
      </p:sp>
      <p:graphicFrame>
        <p:nvGraphicFramePr>
          <p:cNvPr id="39" name="Table 9">
            <a:extLst>
              <a:ext uri="{FF2B5EF4-FFF2-40B4-BE49-F238E27FC236}">
                <a16:creationId xmlns:a16="http://schemas.microsoft.com/office/drawing/2014/main" id="{F7B6F8FC-5F9D-4341-88FA-46A06196AF05}"/>
              </a:ext>
            </a:extLst>
          </p:cNvPr>
          <p:cNvGraphicFramePr>
            <a:graphicFrameLocks noGrp="1"/>
          </p:cNvGraphicFramePr>
          <p:nvPr/>
        </p:nvGraphicFramePr>
        <p:xfrm>
          <a:off x="406971" y="302786"/>
          <a:ext cx="3580673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439">
                  <a:extLst>
                    <a:ext uri="{9D8B030D-6E8A-4147-A177-3AD203B41FA5}">
                      <a16:colId xmlns:a16="http://schemas.microsoft.com/office/drawing/2014/main" val="3944312363"/>
                    </a:ext>
                  </a:extLst>
                </a:gridCol>
                <a:gridCol w="1380617">
                  <a:extLst>
                    <a:ext uri="{9D8B030D-6E8A-4147-A177-3AD203B41FA5}">
                      <a16:colId xmlns:a16="http://schemas.microsoft.com/office/drawing/2014/main" val="530565996"/>
                    </a:ext>
                  </a:extLst>
                </a:gridCol>
                <a:gridCol w="1380617">
                  <a:extLst>
                    <a:ext uri="{9D8B030D-6E8A-4147-A177-3AD203B41FA5}">
                      <a16:colId xmlns:a16="http://schemas.microsoft.com/office/drawing/2014/main" val="2413499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Drug </a:t>
                      </a:r>
                    </a:p>
                    <a:p>
                      <a:r>
                        <a:rPr lang="en-NZ" dirty="0"/>
                        <a:t>dosage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Drug effectiveness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>
                          <a:solidFill>
                            <a:schemeClr val="tx1"/>
                          </a:solidFill>
                        </a:rPr>
                        <a:t>residuals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933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38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6.5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013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551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389073"/>
                  </a:ext>
                </a:extLst>
              </a:tr>
            </a:tbl>
          </a:graphicData>
        </a:graphic>
      </p:graphicFrame>
      <p:sp>
        <p:nvSpPr>
          <p:cNvPr id="54" name="Rectangle 53">
            <a:extLst>
              <a:ext uri="{FF2B5EF4-FFF2-40B4-BE49-F238E27FC236}">
                <a16:creationId xmlns:a16="http://schemas.microsoft.com/office/drawing/2014/main" id="{D047394D-F7D9-485F-B324-81C430AE8C24}"/>
              </a:ext>
            </a:extLst>
          </p:cNvPr>
          <p:cNvSpPr/>
          <p:nvPr/>
        </p:nvSpPr>
        <p:spPr>
          <a:xfrm>
            <a:off x="6590999" y="1952180"/>
            <a:ext cx="1504901" cy="3693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Dosage &lt; 15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B069995-992E-422A-A49B-13812DFCF7EF}"/>
              </a:ext>
            </a:extLst>
          </p:cNvPr>
          <p:cNvSpPr/>
          <p:nvPr/>
        </p:nvSpPr>
        <p:spPr>
          <a:xfrm>
            <a:off x="6096000" y="2520339"/>
            <a:ext cx="850927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-10.5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9A6D2D0-4C05-4174-AB11-629FE92FDB55}"/>
              </a:ext>
            </a:extLst>
          </p:cNvPr>
          <p:cNvCxnSpPr>
            <a:cxnSpLocks/>
            <a:stCxn id="54" idx="2"/>
            <a:endCxn id="55" idx="0"/>
          </p:cNvCxnSpPr>
          <p:nvPr/>
        </p:nvCxnSpPr>
        <p:spPr>
          <a:xfrm flipH="1">
            <a:off x="6521464" y="2321512"/>
            <a:ext cx="821986" cy="19882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B2DE67D-2543-4CDD-B58C-773748254AF0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7343450" y="2321512"/>
            <a:ext cx="1024411" cy="17578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31FD805A-34D4-45CE-BDEC-DBF46047AA79}"/>
              </a:ext>
            </a:extLst>
          </p:cNvPr>
          <p:cNvSpPr/>
          <p:nvPr/>
        </p:nvSpPr>
        <p:spPr>
          <a:xfrm>
            <a:off x="7808000" y="2509453"/>
            <a:ext cx="1504901" cy="3693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Dosage &lt; 30.0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FA1F989-8D9F-420D-A5A2-26537F1185BE}"/>
              </a:ext>
            </a:extLst>
          </p:cNvPr>
          <p:cNvSpPr/>
          <p:nvPr/>
        </p:nvSpPr>
        <p:spPr>
          <a:xfrm>
            <a:off x="7333532" y="3065619"/>
            <a:ext cx="850927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6.5,7.5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447CA81-FD96-4D20-9F0B-803279FA1B40}"/>
              </a:ext>
            </a:extLst>
          </p:cNvPr>
          <p:cNvSpPr/>
          <p:nvPr/>
        </p:nvSpPr>
        <p:spPr>
          <a:xfrm>
            <a:off x="8852942" y="3042577"/>
            <a:ext cx="1090445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-7.5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D98F393-EF02-4C06-8DB4-DF87073AF833}"/>
              </a:ext>
            </a:extLst>
          </p:cNvPr>
          <p:cNvCxnSpPr>
            <a:stCxn id="67" idx="2"/>
            <a:endCxn id="68" idx="0"/>
          </p:cNvCxnSpPr>
          <p:nvPr/>
        </p:nvCxnSpPr>
        <p:spPr>
          <a:xfrm flipH="1">
            <a:off x="7758996" y="2878785"/>
            <a:ext cx="801455" cy="18683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B1D0487-BCDB-40B7-AB39-BA77C24BC968}"/>
              </a:ext>
            </a:extLst>
          </p:cNvPr>
          <p:cNvCxnSpPr>
            <a:stCxn id="67" idx="2"/>
            <a:endCxn id="69" idx="0"/>
          </p:cNvCxnSpPr>
          <p:nvPr/>
        </p:nvCxnSpPr>
        <p:spPr>
          <a:xfrm>
            <a:off x="8560451" y="2878785"/>
            <a:ext cx="837714" cy="1637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1B8538D-2B24-4431-A7AD-D7242D679B2C}"/>
              </a:ext>
            </a:extLst>
          </p:cNvPr>
          <p:cNvSpPr txBox="1"/>
          <p:nvPr/>
        </p:nvSpPr>
        <p:spPr>
          <a:xfrm>
            <a:off x="5238272" y="3655883"/>
            <a:ext cx="5267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We can continue the further split further if we want …</a:t>
            </a:r>
          </a:p>
        </p:txBody>
      </p:sp>
    </p:spTree>
    <p:extLst>
      <p:ext uri="{BB962C8B-B14F-4D97-AF65-F5344CB8AC3E}">
        <p14:creationId xmlns:p14="http://schemas.microsoft.com/office/powerpoint/2010/main" val="14237504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96FB9E6-D57D-4CA6-AA13-01BB08B7DFDD}"/>
              </a:ext>
            </a:extLst>
          </p:cNvPr>
          <p:cNvSpPr txBox="1"/>
          <p:nvPr/>
        </p:nvSpPr>
        <p:spPr>
          <a:xfrm>
            <a:off x="446049" y="2782669"/>
            <a:ext cx="207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assume that dataset to be used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E75C17-E57B-4AD8-A50B-6EF60763FEB1}"/>
              </a:ext>
            </a:extLst>
          </p:cNvPr>
          <p:cNvCxnSpPr/>
          <p:nvPr/>
        </p:nvCxnSpPr>
        <p:spPr>
          <a:xfrm flipV="1">
            <a:off x="804125" y="4136567"/>
            <a:ext cx="0" cy="19514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452BFC-42A0-45F6-A583-E1BF6C34D611}"/>
              </a:ext>
            </a:extLst>
          </p:cNvPr>
          <p:cNvCxnSpPr>
            <a:cxnSpLocks/>
          </p:cNvCxnSpPr>
          <p:nvPr/>
        </p:nvCxnSpPr>
        <p:spPr>
          <a:xfrm>
            <a:off x="804125" y="6088031"/>
            <a:ext cx="234547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23A441B-9117-4172-A9BC-213D02735BDF}"/>
              </a:ext>
            </a:extLst>
          </p:cNvPr>
          <p:cNvSpPr txBox="1"/>
          <p:nvPr/>
        </p:nvSpPr>
        <p:spPr>
          <a:xfrm>
            <a:off x="653284" y="60880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158E30-76D0-46F5-94AA-936A1FD01374}"/>
              </a:ext>
            </a:extLst>
          </p:cNvPr>
          <p:cNvSpPr txBox="1"/>
          <p:nvPr/>
        </p:nvSpPr>
        <p:spPr>
          <a:xfrm>
            <a:off x="1675176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ACF9CD-61B8-4FF1-B401-1519489AF176}"/>
              </a:ext>
            </a:extLst>
          </p:cNvPr>
          <p:cNvSpPr txBox="1"/>
          <p:nvPr/>
        </p:nvSpPr>
        <p:spPr>
          <a:xfrm>
            <a:off x="2699298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588DDE-8DF1-4940-BAFB-F46D756CF421}"/>
              </a:ext>
            </a:extLst>
          </p:cNvPr>
          <p:cNvSpPr txBox="1"/>
          <p:nvPr/>
        </p:nvSpPr>
        <p:spPr>
          <a:xfrm>
            <a:off x="477503" y="4887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7D0BC9-73AB-4ACE-8CFD-F1D47452C114}"/>
              </a:ext>
            </a:extLst>
          </p:cNvPr>
          <p:cNvSpPr txBox="1"/>
          <p:nvPr/>
        </p:nvSpPr>
        <p:spPr>
          <a:xfrm>
            <a:off x="477503" y="44837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F10700-3D31-4F9F-B772-97AD5C30812B}"/>
              </a:ext>
            </a:extLst>
          </p:cNvPr>
          <p:cNvSpPr txBox="1"/>
          <p:nvPr/>
        </p:nvSpPr>
        <p:spPr>
          <a:xfrm>
            <a:off x="360485" y="41143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3C6421-4ACF-4B93-ADE7-6F980A776AB3}"/>
              </a:ext>
            </a:extLst>
          </p:cNvPr>
          <p:cNvSpPr txBox="1"/>
          <p:nvPr/>
        </p:nvSpPr>
        <p:spPr>
          <a:xfrm>
            <a:off x="406971" y="528246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072E13-065A-4F19-803C-19B7D6B49AE4}"/>
              </a:ext>
            </a:extLst>
          </p:cNvPr>
          <p:cNvSpPr txBox="1"/>
          <p:nvPr/>
        </p:nvSpPr>
        <p:spPr>
          <a:xfrm>
            <a:off x="325219" y="564621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-10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B22640F-F74D-4AD0-9270-CC7CAC5A689A}"/>
              </a:ext>
            </a:extLst>
          </p:cNvPr>
          <p:cNvSpPr/>
          <p:nvPr/>
        </p:nvSpPr>
        <p:spPr>
          <a:xfrm>
            <a:off x="1104326" y="5736365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525DB76-D683-42A2-83BB-429BCD3BBCEA}"/>
              </a:ext>
            </a:extLst>
          </p:cNvPr>
          <p:cNvSpPr/>
          <p:nvPr/>
        </p:nvSpPr>
        <p:spPr>
          <a:xfrm>
            <a:off x="1657194" y="439364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F042B49-F0CF-4289-96EC-23E56DA843AF}"/>
              </a:ext>
            </a:extLst>
          </p:cNvPr>
          <p:cNvSpPr/>
          <p:nvPr/>
        </p:nvSpPr>
        <p:spPr>
          <a:xfrm>
            <a:off x="1822603" y="4176474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0AFB22C-4602-4A61-936E-1A66F4E768FA}"/>
              </a:ext>
            </a:extLst>
          </p:cNvPr>
          <p:cNvSpPr/>
          <p:nvPr/>
        </p:nvSpPr>
        <p:spPr>
          <a:xfrm>
            <a:off x="2321228" y="534055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9806D73-26E2-488A-A30F-BEF6AFE4C1CE}"/>
              </a:ext>
            </a:extLst>
          </p:cNvPr>
          <p:cNvSpPr/>
          <p:nvPr/>
        </p:nvSpPr>
        <p:spPr>
          <a:xfrm>
            <a:off x="1599931" y="3504045"/>
            <a:ext cx="323386" cy="30153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DB1F79-B7BE-4C77-9486-8C7160E36DDC}"/>
              </a:ext>
            </a:extLst>
          </p:cNvPr>
          <p:cNvSpPr txBox="1"/>
          <p:nvPr/>
        </p:nvSpPr>
        <p:spPr>
          <a:xfrm>
            <a:off x="2093880" y="3470147"/>
            <a:ext cx="159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plot it out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5A12DE-4FE0-4FB0-8D9E-0A61B27B9CA6}"/>
              </a:ext>
            </a:extLst>
          </p:cNvPr>
          <p:cNvSpPr txBox="1"/>
          <p:nvPr/>
        </p:nvSpPr>
        <p:spPr>
          <a:xfrm>
            <a:off x="1297989" y="6375968"/>
            <a:ext cx="135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dosage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0808E6-8C3F-4419-B34F-027DA7B175C5}"/>
              </a:ext>
            </a:extLst>
          </p:cNvPr>
          <p:cNvSpPr txBox="1"/>
          <p:nvPr/>
        </p:nvSpPr>
        <p:spPr>
          <a:xfrm rot="16200000">
            <a:off x="-747581" y="5043735"/>
            <a:ext cx="1914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effectiveness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477E6D-D556-4E16-970B-86380744A78A}"/>
              </a:ext>
            </a:extLst>
          </p:cNvPr>
          <p:cNvCxnSpPr>
            <a:cxnSpLocks/>
          </p:cNvCxnSpPr>
          <p:nvPr/>
        </p:nvCxnSpPr>
        <p:spPr>
          <a:xfrm>
            <a:off x="779189" y="5072145"/>
            <a:ext cx="2338813" cy="896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89CCDB0-85B2-466E-9AE2-F5356E69B250}"/>
              </a:ext>
            </a:extLst>
          </p:cNvPr>
          <p:cNvSpPr txBox="1"/>
          <p:nvPr/>
        </p:nvSpPr>
        <p:spPr>
          <a:xfrm>
            <a:off x="4912606" y="105008"/>
            <a:ext cx="326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make an initial prediction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187C4-805E-42C7-941A-ECE47723D6BC}"/>
              </a:ext>
            </a:extLst>
          </p:cNvPr>
          <p:cNvSpPr txBox="1"/>
          <p:nvPr/>
        </p:nvSpPr>
        <p:spPr>
          <a:xfrm>
            <a:off x="5561556" y="688932"/>
            <a:ext cx="80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Z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F221E9-25F8-49DF-B264-654EFE26B90D}"/>
              </a:ext>
            </a:extLst>
          </p:cNvPr>
          <p:cNvSpPr/>
          <p:nvPr/>
        </p:nvSpPr>
        <p:spPr>
          <a:xfrm>
            <a:off x="5695167" y="581821"/>
            <a:ext cx="801666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0.5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2E5143-FAAA-49F8-8C28-88B72D44A150}"/>
              </a:ext>
            </a:extLst>
          </p:cNvPr>
          <p:cNvSpPr txBox="1"/>
          <p:nvPr/>
        </p:nvSpPr>
        <p:spPr>
          <a:xfrm>
            <a:off x="7146270" y="504877"/>
            <a:ext cx="48761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Let’s assume that the “initial guess” of “predicted drug effectiveness” is 0.5 (so for whatever testing data, the prediction is always 0.5)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67F5A1FD-F620-4DB4-9265-7A8C3A9BFDDD}"/>
              </a:ext>
            </a:extLst>
          </p:cNvPr>
          <p:cNvSpPr/>
          <p:nvPr/>
        </p:nvSpPr>
        <p:spPr>
          <a:xfrm rot="10800000">
            <a:off x="6749747" y="635059"/>
            <a:ext cx="246491" cy="238539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408E55-3A76-4D03-ABE6-89429889E7C9}"/>
              </a:ext>
            </a:extLst>
          </p:cNvPr>
          <p:cNvSpPr txBox="1"/>
          <p:nvPr/>
        </p:nvSpPr>
        <p:spPr>
          <a:xfrm>
            <a:off x="4912606" y="1231462"/>
            <a:ext cx="2772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Obtain the residuals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D67FA3-51F9-4208-B01B-355CFFFB8AFD}"/>
              </a:ext>
            </a:extLst>
          </p:cNvPr>
          <p:cNvSpPr txBox="1"/>
          <p:nvPr/>
        </p:nvSpPr>
        <p:spPr>
          <a:xfrm>
            <a:off x="4912605" y="1620638"/>
            <a:ext cx="2894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Grow a XGBoost tree</a:t>
            </a:r>
          </a:p>
        </p:txBody>
      </p:sp>
      <p:graphicFrame>
        <p:nvGraphicFramePr>
          <p:cNvPr id="39" name="Table 9">
            <a:extLst>
              <a:ext uri="{FF2B5EF4-FFF2-40B4-BE49-F238E27FC236}">
                <a16:creationId xmlns:a16="http://schemas.microsoft.com/office/drawing/2014/main" id="{F7B6F8FC-5F9D-4341-88FA-46A06196AF05}"/>
              </a:ext>
            </a:extLst>
          </p:cNvPr>
          <p:cNvGraphicFramePr>
            <a:graphicFrameLocks noGrp="1"/>
          </p:cNvGraphicFramePr>
          <p:nvPr/>
        </p:nvGraphicFramePr>
        <p:xfrm>
          <a:off x="406971" y="302786"/>
          <a:ext cx="3580673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439">
                  <a:extLst>
                    <a:ext uri="{9D8B030D-6E8A-4147-A177-3AD203B41FA5}">
                      <a16:colId xmlns:a16="http://schemas.microsoft.com/office/drawing/2014/main" val="3944312363"/>
                    </a:ext>
                  </a:extLst>
                </a:gridCol>
                <a:gridCol w="1380617">
                  <a:extLst>
                    <a:ext uri="{9D8B030D-6E8A-4147-A177-3AD203B41FA5}">
                      <a16:colId xmlns:a16="http://schemas.microsoft.com/office/drawing/2014/main" val="530565996"/>
                    </a:ext>
                  </a:extLst>
                </a:gridCol>
                <a:gridCol w="1380617">
                  <a:extLst>
                    <a:ext uri="{9D8B030D-6E8A-4147-A177-3AD203B41FA5}">
                      <a16:colId xmlns:a16="http://schemas.microsoft.com/office/drawing/2014/main" val="2413499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Drug </a:t>
                      </a:r>
                    </a:p>
                    <a:p>
                      <a:r>
                        <a:rPr lang="en-NZ" dirty="0"/>
                        <a:t>dosage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Drug effectiveness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>
                          <a:solidFill>
                            <a:schemeClr val="tx1"/>
                          </a:solidFill>
                        </a:rPr>
                        <a:t>residuals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933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38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6.5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013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551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389073"/>
                  </a:ext>
                </a:extLst>
              </a:tr>
            </a:tbl>
          </a:graphicData>
        </a:graphic>
      </p:graphicFrame>
      <p:sp>
        <p:nvSpPr>
          <p:cNvPr id="54" name="Rectangle 53">
            <a:extLst>
              <a:ext uri="{FF2B5EF4-FFF2-40B4-BE49-F238E27FC236}">
                <a16:creationId xmlns:a16="http://schemas.microsoft.com/office/drawing/2014/main" id="{D047394D-F7D9-485F-B324-81C430AE8C24}"/>
              </a:ext>
            </a:extLst>
          </p:cNvPr>
          <p:cNvSpPr/>
          <p:nvPr/>
        </p:nvSpPr>
        <p:spPr>
          <a:xfrm>
            <a:off x="6590999" y="1952180"/>
            <a:ext cx="1504901" cy="3693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Dosage &lt; 15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B069995-992E-422A-A49B-13812DFCF7EF}"/>
              </a:ext>
            </a:extLst>
          </p:cNvPr>
          <p:cNvSpPr/>
          <p:nvPr/>
        </p:nvSpPr>
        <p:spPr>
          <a:xfrm>
            <a:off x="6096000" y="2520339"/>
            <a:ext cx="850927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-10.5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9A6D2D0-4C05-4174-AB11-629FE92FDB55}"/>
              </a:ext>
            </a:extLst>
          </p:cNvPr>
          <p:cNvCxnSpPr>
            <a:cxnSpLocks/>
            <a:stCxn id="54" idx="2"/>
            <a:endCxn id="55" idx="0"/>
          </p:cNvCxnSpPr>
          <p:nvPr/>
        </p:nvCxnSpPr>
        <p:spPr>
          <a:xfrm flipH="1">
            <a:off x="6521464" y="2321512"/>
            <a:ext cx="821986" cy="19882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B2DE67D-2543-4CDD-B58C-773748254AF0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7343450" y="2321512"/>
            <a:ext cx="1024411" cy="17578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31FD805A-34D4-45CE-BDEC-DBF46047AA79}"/>
              </a:ext>
            </a:extLst>
          </p:cNvPr>
          <p:cNvSpPr/>
          <p:nvPr/>
        </p:nvSpPr>
        <p:spPr>
          <a:xfrm>
            <a:off x="7808000" y="2509453"/>
            <a:ext cx="1504901" cy="3693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Dosage &lt; 30.0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FA1F989-8D9F-420D-A5A2-26537F1185BE}"/>
              </a:ext>
            </a:extLst>
          </p:cNvPr>
          <p:cNvSpPr/>
          <p:nvPr/>
        </p:nvSpPr>
        <p:spPr>
          <a:xfrm>
            <a:off x="7333532" y="3065619"/>
            <a:ext cx="850927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6.5,7.5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447CA81-FD96-4D20-9F0B-803279FA1B40}"/>
              </a:ext>
            </a:extLst>
          </p:cNvPr>
          <p:cNvSpPr/>
          <p:nvPr/>
        </p:nvSpPr>
        <p:spPr>
          <a:xfrm>
            <a:off x="8852942" y="3042577"/>
            <a:ext cx="1090445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-7.5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D98F393-EF02-4C06-8DB4-DF87073AF833}"/>
              </a:ext>
            </a:extLst>
          </p:cNvPr>
          <p:cNvCxnSpPr>
            <a:stCxn id="67" idx="2"/>
            <a:endCxn id="68" idx="0"/>
          </p:cNvCxnSpPr>
          <p:nvPr/>
        </p:nvCxnSpPr>
        <p:spPr>
          <a:xfrm flipH="1">
            <a:off x="7758996" y="2878785"/>
            <a:ext cx="801455" cy="18683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B1D0487-BCDB-40B7-AB39-BA77C24BC968}"/>
              </a:ext>
            </a:extLst>
          </p:cNvPr>
          <p:cNvCxnSpPr>
            <a:stCxn id="67" idx="2"/>
            <a:endCxn id="69" idx="0"/>
          </p:cNvCxnSpPr>
          <p:nvPr/>
        </p:nvCxnSpPr>
        <p:spPr>
          <a:xfrm>
            <a:off x="8560451" y="2878785"/>
            <a:ext cx="837714" cy="1637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1B8538D-2B24-4431-A7AD-D7242D679B2C}"/>
              </a:ext>
            </a:extLst>
          </p:cNvPr>
          <p:cNvSpPr txBox="1"/>
          <p:nvPr/>
        </p:nvSpPr>
        <p:spPr>
          <a:xfrm>
            <a:off x="6590999" y="3763209"/>
            <a:ext cx="26604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For now, we won’t split this leaf further, so we are done for building this tree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3262103A-9335-4862-BF81-30D243BCA76C}"/>
              </a:ext>
            </a:extLst>
          </p:cNvPr>
          <p:cNvSpPr/>
          <p:nvPr/>
        </p:nvSpPr>
        <p:spPr>
          <a:xfrm rot="16200000">
            <a:off x="7643321" y="3502656"/>
            <a:ext cx="249638" cy="23825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927304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96FB9E6-D57D-4CA6-AA13-01BB08B7DFDD}"/>
              </a:ext>
            </a:extLst>
          </p:cNvPr>
          <p:cNvSpPr txBox="1"/>
          <p:nvPr/>
        </p:nvSpPr>
        <p:spPr>
          <a:xfrm>
            <a:off x="446049" y="2782669"/>
            <a:ext cx="207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assume that dataset to be used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E75C17-E57B-4AD8-A50B-6EF60763FEB1}"/>
              </a:ext>
            </a:extLst>
          </p:cNvPr>
          <p:cNvCxnSpPr/>
          <p:nvPr/>
        </p:nvCxnSpPr>
        <p:spPr>
          <a:xfrm flipV="1">
            <a:off x="804125" y="4136567"/>
            <a:ext cx="0" cy="19514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452BFC-42A0-45F6-A583-E1BF6C34D611}"/>
              </a:ext>
            </a:extLst>
          </p:cNvPr>
          <p:cNvCxnSpPr>
            <a:cxnSpLocks/>
          </p:cNvCxnSpPr>
          <p:nvPr/>
        </p:nvCxnSpPr>
        <p:spPr>
          <a:xfrm>
            <a:off x="804125" y="6088031"/>
            <a:ext cx="234547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23A441B-9117-4172-A9BC-213D02735BDF}"/>
              </a:ext>
            </a:extLst>
          </p:cNvPr>
          <p:cNvSpPr txBox="1"/>
          <p:nvPr/>
        </p:nvSpPr>
        <p:spPr>
          <a:xfrm>
            <a:off x="653284" y="60880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158E30-76D0-46F5-94AA-936A1FD01374}"/>
              </a:ext>
            </a:extLst>
          </p:cNvPr>
          <p:cNvSpPr txBox="1"/>
          <p:nvPr/>
        </p:nvSpPr>
        <p:spPr>
          <a:xfrm>
            <a:off x="1675176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ACF9CD-61B8-4FF1-B401-1519489AF176}"/>
              </a:ext>
            </a:extLst>
          </p:cNvPr>
          <p:cNvSpPr txBox="1"/>
          <p:nvPr/>
        </p:nvSpPr>
        <p:spPr>
          <a:xfrm>
            <a:off x="2699298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588DDE-8DF1-4940-BAFB-F46D756CF421}"/>
              </a:ext>
            </a:extLst>
          </p:cNvPr>
          <p:cNvSpPr txBox="1"/>
          <p:nvPr/>
        </p:nvSpPr>
        <p:spPr>
          <a:xfrm>
            <a:off x="477503" y="4887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7D0BC9-73AB-4ACE-8CFD-F1D47452C114}"/>
              </a:ext>
            </a:extLst>
          </p:cNvPr>
          <p:cNvSpPr txBox="1"/>
          <p:nvPr/>
        </p:nvSpPr>
        <p:spPr>
          <a:xfrm>
            <a:off x="477503" y="44837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F10700-3D31-4F9F-B772-97AD5C30812B}"/>
              </a:ext>
            </a:extLst>
          </p:cNvPr>
          <p:cNvSpPr txBox="1"/>
          <p:nvPr/>
        </p:nvSpPr>
        <p:spPr>
          <a:xfrm>
            <a:off x="360485" y="41143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3C6421-4ACF-4B93-ADE7-6F980A776AB3}"/>
              </a:ext>
            </a:extLst>
          </p:cNvPr>
          <p:cNvSpPr txBox="1"/>
          <p:nvPr/>
        </p:nvSpPr>
        <p:spPr>
          <a:xfrm>
            <a:off x="406971" y="528246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072E13-065A-4F19-803C-19B7D6B49AE4}"/>
              </a:ext>
            </a:extLst>
          </p:cNvPr>
          <p:cNvSpPr txBox="1"/>
          <p:nvPr/>
        </p:nvSpPr>
        <p:spPr>
          <a:xfrm>
            <a:off x="325219" y="564621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-10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B22640F-F74D-4AD0-9270-CC7CAC5A689A}"/>
              </a:ext>
            </a:extLst>
          </p:cNvPr>
          <p:cNvSpPr/>
          <p:nvPr/>
        </p:nvSpPr>
        <p:spPr>
          <a:xfrm>
            <a:off x="1104326" y="5736365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525DB76-D683-42A2-83BB-429BCD3BBCEA}"/>
              </a:ext>
            </a:extLst>
          </p:cNvPr>
          <p:cNvSpPr/>
          <p:nvPr/>
        </p:nvSpPr>
        <p:spPr>
          <a:xfrm>
            <a:off x="1657194" y="439364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F042B49-F0CF-4289-96EC-23E56DA843AF}"/>
              </a:ext>
            </a:extLst>
          </p:cNvPr>
          <p:cNvSpPr/>
          <p:nvPr/>
        </p:nvSpPr>
        <p:spPr>
          <a:xfrm>
            <a:off x="1822603" y="4176474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0AFB22C-4602-4A61-936E-1A66F4E768FA}"/>
              </a:ext>
            </a:extLst>
          </p:cNvPr>
          <p:cNvSpPr/>
          <p:nvPr/>
        </p:nvSpPr>
        <p:spPr>
          <a:xfrm>
            <a:off x="2321228" y="534055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9806D73-26E2-488A-A30F-BEF6AFE4C1CE}"/>
              </a:ext>
            </a:extLst>
          </p:cNvPr>
          <p:cNvSpPr/>
          <p:nvPr/>
        </p:nvSpPr>
        <p:spPr>
          <a:xfrm>
            <a:off x="1599931" y="3504045"/>
            <a:ext cx="323386" cy="30153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DB1F79-B7BE-4C77-9486-8C7160E36DDC}"/>
              </a:ext>
            </a:extLst>
          </p:cNvPr>
          <p:cNvSpPr txBox="1"/>
          <p:nvPr/>
        </p:nvSpPr>
        <p:spPr>
          <a:xfrm>
            <a:off x="2093880" y="3470147"/>
            <a:ext cx="159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plot it out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5A12DE-4FE0-4FB0-8D9E-0A61B27B9CA6}"/>
              </a:ext>
            </a:extLst>
          </p:cNvPr>
          <p:cNvSpPr txBox="1"/>
          <p:nvPr/>
        </p:nvSpPr>
        <p:spPr>
          <a:xfrm>
            <a:off x="1297989" y="6375968"/>
            <a:ext cx="135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dosage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0808E6-8C3F-4419-B34F-027DA7B175C5}"/>
              </a:ext>
            </a:extLst>
          </p:cNvPr>
          <p:cNvSpPr txBox="1"/>
          <p:nvPr/>
        </p:nvSpPr>
        <p:spPr>
          <a:xfrm rot="16200000">
            <a:off x="-747581" y="5043735"/>
            <a:ext cx="1914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effectiveness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477E6D-D556-4E16-970B-86380744A78A}"/>
              </a:ext>
            </a:extLst>
          </p:cNvPr>
          <p:cNvCxnSpPr>
            <a:cxnSpLocks/>
          </p:cNvCxnSpPr>
          <p:nvPr/>
        </p:nvCxnSpPr>
        <p:spPr>
          <a:xfrm>
            <a:off x="779189" y="5072145"/>
            <a:ext cx="2338813" cy="896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89CCDB0-85B2-466E-9AE2-F5356E69B250}"/>
              </a:ext>
            </a:extLst>
          </p:cNvPr>
          <p:cNvSpPr txBox="1"/>
          <p:nvPr/>
        </p:nvSpPr>
        <p:spPr>
          <a:xfrm>
            <a:off x="4912606" y="105008"/>
            <a:ext cx="326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make an initial prediction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187C4-805E-42C7-941A-ECE47723D6BC}"/>
              </a:ext>
            </a:extLst>
          </p:cNvPr>
          <p:cNvSpPr txBox="1"/>
          <p:nvPr/>
        </p:nvSpPr>
        <p:spPr>
          <a:xfrm>
            <a:off x="5561556" y="688932"/>
            <a:ext cx="80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Z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F221E9-25F8-49DF-B264-654EFE26B90D}"/>
              </a:ext>
            </a:extLst>
          </p:cNvPr>
          <p:cNvSpPr/>
          <p:nvPr/>
        </p:nvSpPr>
        <p:spPr>
          <a:xfrm>
            <a:off x="5695167" y="581821"/>
            <a:ext cx="801666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0.5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2E5143-FAAA-49F8-8C28-88B72D44A150}"/>
              </a:ext>
            </a:extLst>
          </p:cNvPr>
          <p:cNvSpPr txBox="1"/>
          <p:nvPr/>
        </p:nvSpPr>
        <p:spPr>
          <a:xfrm>
            <a:off x="7146270" y="504877"/>
            <a:ext cx="48761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Let’s assume that the “initial guess” of “predicted drug effectiveness” is 0.5 (so for whatever testing data, the prediction is always 0.5)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67F5A1FD-F620-4DB4-9265-7A8C3A9BFDDD}"/>
              </a:ext>
            </a:extLst>
          </p:cNvPr>
          <p:cNvSpPr/>
          <p:nvPr/>
        </p:nvSpPr>
        <p:spPr>
          <a:xfrm rot="10800000">
            <a:off x="6749747" y="635059"/>
            <a:ext cx="246491" cy="238539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408E55-3A76-4D03-ABE6-89429889E7C9}"/>
              </a:ext>
            </a:extLst>
          </p:cNvPr>
          <p:cNvSpPr txBox="1"/>
          <p:nvPr/>
        </p:nvSpPr>
        <p:spPr>
          <a:xfrm>
            <a:off x="4912606" y="1231462"/>
            <a:ext cx="2772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Obtain the residuals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D67FA3-51F9-4208-B01B-355CFFFB8AFD}"/>
              </a:ext>
            </a:extLst>
          </p:cNvPr>
          <p:cNvSpPr txBox="1"/>
          <p:nvPr/>
        </p:nvSpPr>
        <p:spPr>
          <a:xfrm>
            <a:off x="4912605" y="1620638"/>
            <a:ext cx="2894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Grow a XGBoost tree</a:t>
            </a:r>
          </a:p>
        </p:txBody>
      </p:sp>
      <p:graphicFrame>
        <p:nvGraphicFramePr>
          <p:cNvPr id="39" name="Table 9">
            <a:extLst>
              <a:ext uri="{FF2B5EF4-FFF2-40B4-BE49-F238E27FC236}">
                <a16:creationId xmlns:a16="http://schemas.microsoft.com/office/drawing/2014/main" id="{F7B6F8FC-5F9D-4341-88FA-46A06196AF05}"/>
              </a:ext>
            </a:extLst>
          </p:cNvPr>
          <p:cNvGraphicFramePr>
            <a:graphicFrameLocks noGrp="1"/>
          </p:cNvGraphicFramePr>
          <p:nvPr/>
        </p:nvGraphicFramePr>
        <p:xfrm>
          <a:off x="406971" y="302786"/>
          <a:ext cx="3580673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439">
                  <a:extLst>
                    <a:ext uri="{9D8B030D-6E8A-4147-A177-3AD203B41FA5}">
                      <a16:colId xmlns:a16="http://schemas.microsoft.com/office/drawing/2014/main" val="3944312363"/>
                    </a:ext>
                  </a:extLst>
                </a:gridCol>
                <a:gridCol w="1380617">
                  <a:extLst>
                    <a:ext uri="{9D8B030D-6E8A-4147-A177-3AD203B41FA5}">
                      <a16:colId xmlns:a16="http://schemas.microsoft.com/office/drawing/2014/main" val="530565996"/>
                    </a:ext>
                  </a:extLst>
                </a:gridCol>
                <a:gridCol w="1380617">
                  <a:extLst>
                    <a:ext uri="{9D8B030D-6E8A-4147-A177-3AD203B41FA5}">
                      <a16:colId xmlns:a16="http://schemas.microsoft.com/office/drawing/2014/main" val="2413499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Drug </a:t>
                      </a:r>
                    </a:p>
                    <a:p>
                      <a:r>
                        <a:rPr lang="en-NZ" dirty="0"/>
                        <a:t>dosage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Drug effectiveness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>
                          <a:solidFill>
                            <a:schemeClr val="tx1"/>
                          </a:solidFill>
                        </a:rPr>
                        <a:t>residuals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933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38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6.5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013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551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389073"/>
                  </a:ext>
                </a:extLst>
              </a:tr>
            </a:tbl>
          </a:graphicData>
        </a:graphic>
      </p:graphicFrame>
      <p:sp>
        <p:nvSpPr>
          <p:cNvPr id="54" name="Rectangle 53">
            <a:extLst>
              <a:ext uri="{FF2B5EF4-FFF2-40B4-BE49-F238E27FC236}">
                <a16:creationId xmlns:a16="http://schemas.microsoft.com/office/drawing/2014/main" id="{D047394D-F7D9-485F-B324-81C430AE8C24}"/>
              </a:ext>
            </a:extLst>
          </p:cNvPr>
          <p:cNvSpPr/>
          <p:nvPr/>
        </p:nvSpPr>
        <p:spPr>
          <a:xfrm>
            <a:off x="6031756" y="2515880"/>
            <a:ext cx="1504901" cy="3693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Dosage &lt; 15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B069995-992E-422A-A49B-13812DFCF7EF}"/>
              </a:ext>
            </a:extLst>
          </p:cNvPr>
          <p:cNvSpPr/>
          <p:nvPr/>
        </p:nvSpPr>
        <p:spPr>
          <a:xfrm>
            <a:off x="5536757" y="3084039"/>
            <a:ext cx="850927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-10.5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9A6D2D0-4C05-4174-AB11-629FE92FDB55}"/>
              </a:ext>
            </a:extLst>
          </p:cNvPr>
          <p:cNvCxnSpPr>
            <a:cxnSpLocks/>
            <a:stCxn id="54" idx="2"/>
            <a:endCxn id="55" idx="0"/>
          </p:cNvCxnSpPr>
          <p:nvPr/>
        </p:nvCxnSpPr>
        <p:spPr>
          <a:xfrm flipH="1">
            <a:off x="5962221" y="2885212"/>
            <a:ext cx="821986" cy="19882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B2DE67D-2543-4CDD-B58C-773748254AF0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6784207" y="2885212"/>
            <a:ext cx="1024411" cy="17578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31FD805A-34D4-45CE-BDEC-DBF46047AA79}"/>
              </a:ext>
            </a:extLst>
          </p:cNvPr>
          <p:cNvSpPr/>
          <p:nvPr/>
        </p:nvSpPr>
        <p:spPr>
          <a:xfrm>
            <a:off x="7248757" y="3073153"/>
            <a:ext cx="1504901" cy="3693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Dosage &lt; 30.0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FA1F989-8D9F-420D-A5A2-26537F1185BE}"/>
              </a:ext>
            </a:extLst>
          </p:cNvPr>
          <p:cNvSpPr/>
          <p:nvPr/>
        </p:nvSpPr>
        <p:spPr>
          <a:xfrm>
            <a:off x="6774289" y="3629319"/>
            <a:ext cx="850927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6.5,7.5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447CA81-FD96-4D20-9F0B-803279FA1B40}"/>
              </a:ext>
            </a:extLst>
          </p:cNvPr>
          <p:cNvSpPr/>
          <p:nvPr/>
        </p:nvSpPr>
        <p:spPr>
          <a:xfrm>
            <a:off x="8293699" y="3606277"/>
            <a:ext cx="1090445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-7.5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D98F393-EF02-4C06-8DB4-DF87073AF833}"/>
              </a:ext>
            </a:extLst>
          </p:cNvPr>
          <p:cNvCxnSpPr>
            <a:stCxn id="67" idx="2"/>
            <a:endCxn id="68" idx="0"/>
          </p:cNvCxnSpPr>
          <p:nvPr/>
        </p:nvCxnSpPr>
        <p:spPr>
          <a:xfrm flipH="1">
            <a:off x="7199753" y="3442485"/>
            <a:ext cx="801455" cy="18683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B1D0487-BCDB-40B7-AB39-BA77C24BC968}"/>
              </a:ext>
            </a:extLst>
          </p:cNvPr>
          <p:cNvCxnSpPr>
            <a:stCxn id="67" idx="2"/>
            <a:endCxn id="69" idx="0"/>
          </p:cNvCxnSpPr>
          <p:nvPr/>
        </p:nvCxnSpPr>
        <p:spPr>
          <a:xfrm>
            <a:off x="8001208" y="3442485"/>
            <a:ext cx="837714" cy="1637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ACA6A4B-A198-4F22-803E-6306B822CA1C}"/>
              </a:ext>
            </a:extLst>
          </p:cNvPr>
          <p:cNvSpPr txBox="1"/>
          <p:nvPr/>
        </p:nvSpPr>
        <p:spPr>
          <a:xfrm>
            <a:off x="4930237" y="1983089"/>
            <a:ext cx="2250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4: Prune the tree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A43F17-F54C-445F-B3DE-E3EF401E6CD8}"/>
              </a:ext>
            </a:extLst>
          </p:cNvPr>
          <p:cNvSpPr txBox="1"/>
          <p:nvPr/>
        </p:nvSpPr>
        <p:spPr>
          <a:xfrm>
            <a:off x="4936202" y="4224573"/>
            <a:ext cx="413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We prune the tree based on its Gain value</a:t>
            </a:r>
          </a:p>
        </p:txBody>
      </p:sp>
    </p:spTree>
    <p:extLst>
      <p:ext uri="{BB962C8B-B14F-4D97-AF65-F5344CB8AC3E}">
        <p14:creationId xmlns:p14="http://schemas.microsoft.com/office/powerpoint/2010/main" val="24923530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96FB9E6-D57D-4CA6-AA13-01BB08B7DFDD}"/>
              </a:ext>
            </a:extLst>
          </p:cNvPr>
          <p:cNvSpPr txBox="1"/>
          <p:nvPr/>
        </p:nvSpPr>
        <p:spPr>
          <a:xfrm>
            <a:off x="446049" y="2782669"/>
            <a:ext cx="207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assume that dataset to be used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E75C17-E57B-4AD8-A50B-6EF60763FEB1}"/>
              </a:ext>
            </a:extLst>
          </p:cNvPr>
          <p:cNvCxnSpPr/>
          <p:nvPr/>
        </p:nvCxnSpPr>
        <p:spPr>
          <a:xfrm flipV="1">
            <a:off x="804125" y="4136567"/>
            <a:ext cx="0" cy="19514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452BFC-42A0-45F6-A583-E1BF6C34D611}"/>
              </a:ext>
            </a:extLst>
          </p:cNvPr>
          <p:cNvCxnSpPr>
            <a:cxnSpLocks/>
          </p:cNvCxnSpPr>
          <p:nvPr/>
        </p:nvCxnSpPr>
        <p:spPr>
          <a:xfrm>
            <a:off x="804125" y="6088031"/>
            <a:ext cx="234547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23A441B-9117-4172-A9BC-213D02735BDF}"/>
              </a:ext>
            </a:extLst>
          </p:cNvPr>
          <p:cNvSpPr txBox="1"/>
          <p:nvPr/>
        </p:nvSpPr>
        <p:spPr>
          <a:xfrm>
            <a:off x="653284" y="60880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158E30-76D0-46F5-94AA-936A1FD01374}"/>
              </a:ext>
            </a:extLst>
          </p:cNvPr>
          <p:cNvSpPr txBox="1"/>
          <p:nvPr/>
        </p:nvSpPr>
        <p:spPr>
          <a:xfrm>
            <a:off x="1675176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ACF9CD-61B8-4FF1-B401-1519489AF176}"/>
              </a:ext>
            </a:extLst>
          </p:cNvPr>
          <p:cNvSpPr txBox="1"/>
          <p:nvPr/>
        </p:nvSpPr>
        <p:spPr>
          <a:xfrm>
            <a:off x="2699298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588DDE-8DF1-4940-BAFB-F46D756CF421}"/>
              </a:ext>
            </a:extLst>
          </p:cNvPr>
          <p:cNvSpPr txBox="1"/>
          <p:nvPr/>
        </p:nvSpPr>
        <p:spPr>
          <a:xfrm>
            <a:off x="477503" y="4887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7D0BC9-73AB-4ACE-8CFD-F1D47452C114}"/>
              </a:ext>
            </a:extLst>
          </p:cNvPr>
          <p:cNvSpPr txBox="1"/>
          <p:nvPr/>
        </p:nvSpPr>
        <p:spPr>
          <a:xfrm>
            <a:off x="477503" y="44837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F10700-3D31-4F9F-B772-97AD5C30812B}"/>
              </a:ext>
            </a:extLst>
          </p:cNvPr>
          <p:cNvSpPr txBox="1"/>
          <p:nvPr/>
        </p:nvSpPr>
        <p:spPr>
          <a:xfrm>
            <a:off x="360485" y="41143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3C6421-4ACF-4B93-ADE7-6F980A776AB3}"/>
              </a:ext>
            </a:extLst>
          </p:cNvPr>
          <p:cNvSpPr txBox="1"/>
          <p:nvPr/>
        </p:nvSpPr>
        <p:spPr>
          <a:xfrm>
            <a:off x="406971" y="528246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072E13-065A-4F19-803C-19B7D6B49AE4}"/>
              </a:ext>
            </a:extLst>
          </p:cNvPr>
          <p:cNvSpPr txBox="1"/>
          <p:nvPr/>
        </p:nvSpPr>
        <p:spPr>
          <a:xfrm>
            <a:off x="325219" y="564621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-10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B22640F-F74D-4AD0-9270-CC7CAC5A689A}"/>
              </a:ext>
            </a:extLst>
          </p:cNvPr>
          <p:cNvSpPr/>
          <p:nvPr/>
        </p:nvSpPr>
        <p:spPr>
          <a:xfrm>
            <a:off x="1104326" y="5736365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525DB76-D683-42A2-83BB-429BCD3BBCEA}"/>
              </a:ext>
            </a:extLst>
          </p:cNvPr>
          <p:cNvSpPr/>
          <p:nvPr/>
        </p:nvSpPr>
        <p:spPr>
          <a:xfrm>
            <a:off x="1657194" y="439364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F042B49-F0CF-4289-96EC-23E56DA843AF}"/>
              </a:ext>
            </a:extLst>
          </p:cNvPr>
          <p:cNvSpPr/>
          <p:nvPr/>
        </p:nvSpPr>
        <p:spPr>
          <a:xfrm>
            <a:off x="1822603" y="4176474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0AFB22C-4602-4A61-936E-1A66F4E768FA}"/>
              </a:ext>
            </a:extLst>
          </p:cNvPr>
          <p:cNvSpPr/>
          <p:nvPr/>
        </p:nvSpPr>
        <p:spPr>
          <a:xfrm>
            <a:off x="2321228" y="534055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9806D73-26E2-488A-A30F-BEF6AFE4C1CE}"/>
              </a:ext>
            </a:extLst>
          </p:cNvPr>
          <p:cNvSpPr/>
          <p:nvPr/>
        </p:nvSpPr>
        <p:spPr>
          <a:xfrm>
            <a:off x="1599931" y="3504045"/>
            <a:ext cx="323386" cy="30153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DB1F79-B7BE-4C77-9486-8C7160E36DDC}"/>
              </a:ext>
            </a:extLst>
          </p:cNvPr>
          <p:cNvSpPr txBox="1"/>
          <p:nvPr/>
        </p:nvSpPr>
        <p:spPr>
          <a:xfrm>
            <a:off x="2093880" y="3470147"/>
            <a:ext cx="159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plot it out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5A12DE-4FE0-4FB0-8D9E-0A61B27B9CA6}"/>
              </a:ext>
            </a:extLst>
          </p:cNvPr>
          <p:cNvSpPr txBox="1"/>
          <p:nvPr/>
        </p:nvSpPr>
        <p:spPr>
          <a:xfrm>
            <a:off x="1297989" y="6375968"/>
            <a:ext cx="135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dosage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0808E6-8C3F-4419-B34F-027DA7B175C5}"/>
              </a:ext>
            </a:extLst>
          </p:cNvPr>
          <p:cNvSpPr txBox="1"/>
          <p:nvPr/>
        </p:nvSpPr>
        <p:spPr>
          <a:xfrm rot="16200000">
            <a:off x="-747581" y="5043735"/>
            <a:ext cx="1914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effectiveness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477E6D-D556-4E16-970B-86380744A78A}"/>
              </a:ext>
            </a:extLst>
          </p:cNvPr>
          <p:cNvCxnSpPr>
            <a:cxnSpLocks/>
          </p:cNvCxnSpPr>
          <p:nvPr/>
        </p:nvCxnSpPr>
        <p:spPr>
          <a:xfrm>
            <a:off x="779189" y="5072145"/>
            <a:ext cx="2338813" cy="896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89CCDB0-85B2-466E-9AE2-F5356E69B250}"/>
              </a:ext>
            </a:extLst>
          </p:cNvPr>
          <p:cNvSpPr txBox="1"/>
          <p:nvPr/>
        </p:nvSpPr>
        <p:spPr>
          <a:xfrm>
            <a:off x="4912606" y="105008"/>
            <a:ext cx="326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make an initial prediction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187C4-805E-42C7-941A-ECE47723D6BC}"/>
              </a:ext>
            </a:extLst>
          </p:cNvPr>
          <p:cNvSpPr txBox="1"/>
          <p:nvPr/>
        </p:nvSpPr>
        <p:spPr>
          <a:xfrm>
            <a:off x="5561556" y="688932"/>
            <a:ext cx="80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Z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F221E9-25F8-49DF-B264-654EFE26B90D}"/>
              </a:ext>
            </a:extLst>
          </p:cNvPr>
          <p:cNvSpPr/>
          <p:nvPr/>
        </p:nvSpPr>
        <p:spPr>
          <a:xfrm>
            <a:off x="5695167" y="581821"/>
            <a:ext cx="801666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0.5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2E5143-FAAA-49F8-8C28-88B72D44A150}"/>
              </a:ext>
            </a:extLst>
          </p:cNvPr>
          <p:cNvSpPr txBox="1"/>
          <p:nvPr/>
        </p:nvSpPr>
        <p:spPr>
          <a:xfrm>
            <a:off x="7146270" y="504877"/>
            <a:ext cx="48761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Let’s assume that the “initial guess” of “predicted drug effectiveness” is 0.5 (so for whatever testing data, the prediction is always 0.5)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67F5A1FD-F620-4DB4-9265-7A8C3A9BFDDD}"/>
              </a:ext>
            </a:extLst>
          </p:cNvPr>
          <p:cNvSpPr/>
          <p:nvPr/>
        </p:nvSpPr>
        <p:spPr>
          <a:xfrm rot="10800000">
            <a:off x="6749747" y="635059"/>
            <a:ext cx="246491" cy="238539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408E55-3A76-4D03-ABE6-89429889E7C9}"/>
              </a:ext>
            </a:extLst>
          </p:cNvPr>
          <p:cNvSpPr txBox="1"/>
          <p:nvPr/>
        </p:nvSpPr>
        <p:spPr>
          <a:xfrm>
            <a:off x="4912606" y="1231462"/>
            <a:ext cx="2772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Obtain the residuals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D67FA3-51F9-4208-B01B-355CFFFB8AFD}"/>
              </a:ext>
            </a:extLst>
          </p:cNvPr>
          <p:cNvSpPr txBox="1"/>
          <p:nvPr/>
        </p:nvSpPr>
        <p:spPr>
          <a:xfrm>
            <a:off x="4912605" y="1620638"/>
            <a:ext cx="2894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Grow a XGBoost tree</a:t>
            </a:r>
          </a:p>
        </p:txBody>
      </p:sp>
      <p:graphicFrame>
        <p:nvGraphicFramePr>
          <p:cNvPr id="39" name="Table 9">
            <a:extLst>
              <a:ext uri="{FF2B5EF4-FFF2-40B4-BE49-F238E27FC236}">
                <a16:creationId xmlns:a16="http://schemas.microsoft.com/office/drawing/2014/main" id="{F7B6F8FC-5F9D-4341-88FA-46A06196AF05}"/>
              </a:ext>
            </a:extLst>
          </p:cNvPr>
          <p:cNvGraphicFramePr>
            <a:graphicFrameLocks noGrp="1"/>
          </p:cNvGraphicFramePr>
          <p:nvPr/>
        </p:nvGraphicFramePr>
        <p:xfrm>
          <a:off x="406971" y="302786"/>
          <a:ext cx="3580673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439">
                  <a:extLst>
                    <a:ext uri="{9D8B030D-6E8A-4147-A177-3AD203B41FA5}">
                      <a16:colId xmlns:a16="http://schemas.microsoft.com/office/drawing/2014/main" val="3944312363"/>
                    </a:ext>
                  </a:extLst>
                </a:gridCol>
                <a:gridCol w="1380617">
                  <a:extLst>
                    <a:ext uri="{9D8B030D-6E8A-4147-A177-3AD203B41FA5}">
                      <a16:colId xmlns:a16="http://schemas.microsoft.com/office/drawing/2014/main" val="530565996"/>
                    </a:ext>
                  </a:extLst>
                </a:gridCol>
                <a:gridCol w="1380617">
                  <a:extLst>
                    <a:ext uri="{9D8B030D-6E8A-4147-A177-3AD203B41FA5}">
                      <a16:colId xmlns:a16="http://schemas.microsoft.com/office/drawing/2014/main" val="2413499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Drug </a:t>
                      </a:r>
                    </a:p>
                    <a:p>
                      <a:r>
                        <a:rPr lang="en-NZ" dirty="0"/>
                        <a:t>dosage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Drug effectiveness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>
                          <a:solidFill>
                            <a:schemeClr val="tx1"/>
                          </a:solidFill>
                        </a:rPr>
                        <a:t>residuals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933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38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6.5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013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551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389073"/>
                  </a:ext>
                </a:extLst>
              </a:tr>
            </a:tbl>
          </a:graphicData>
        </a:graphic>
      </p:graphicFrame>
      <p:sp>
        <p:nvSpPr>
          <p:cNvPr id="54" name="Rectangle 53">
            <a:extLst>
              <a:ext uri="{FF2B5EF4-FFF2-40B4-BE49-F238E27FC236}">
                <a16:creationId xmlns:a16="http://schemas.microsoft.com/office/drawing/2014/main" id="{D047394D-F7D9-485F-B324-81C430AE8C24}"/>
              </a:ext>
            </a:extLst>
          </p:cNvPr>
          <p:cNvSpPr/>
          <p:nvPr/>
        </p:nvSpPr>
        <p:spPr>
          <a:xfrm>
            <a:off x="6031756" y="2515880"/>
            <a:ext cx="1504901" cy="3693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Dosage &lt; 15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B069995-992E-422A-A49B-13812DFCF7EF}"/>
              </a:ext>
            </a:extLst>
          </p:cNvPr>
          <p:cNvSpPr/>
          <p:nvPr/>
        </p:nvSpPr>
        <p:spPr>
          <a:xfrm>
            <a:off x="5536757" y="3084039"/>
            <a:ext cx="850927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-10.5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9A6D2D0-4C05-4174-AB11-629FE92FDB55}"/>
              </a:ext>
            </a:extLst>
          </p:cNvPr>
          <p:cNvCxnSpPr>
            <a:cxnSpLocks/>
            <a:stCxn id="54" idx="2"/>
            <a:endCxn id="55" idx="0"/>
          </p:cNvCxnSpPr>
          <p:nvPr/>
        </p:nvCxnSpPr>
        <p:spPr>
          <a:xfrm flipH="1">
            <a:off x="5962221" y="2885212"/>
            <a:ext cx="821986" cy="19882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B2DE67D-2543-4CDD-B58C-773748254AF0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6784207" y="2885212"/>
            <a:ext cx="1024411" cy="17578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31FD805A-34D4-45CE-BDEC-DBF46047AA79}"/>
              </a:ext>
            </a:extLst>
          </p:cNvPr>
          <p:cNvSpPr/>
          <p:nvPr/>
        </p:nvSpPr>
        <p:spPr>
          <a:xfrm>
            <a:off x="7248757" y="3073153"/>
            <a:ext cx="1504901" cy="3693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Dosage &lt; 30.0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FA1F989-8D9F-420D-A5A2-26537F1185BE}"/>
              </a:ext>
            </a:extLst>
          </p:cNvPr>
          <p:cNvSpPr/>
          <p:nvPr/>
        </p:nvSpPr>
        <p:spPr>
          <a:xfrm>
            <a:off x="6774289" y="3629319"/>
            <a:ext cx="850927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6.5,7.5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447CA81-FD96-4D20-9F0B-803279FA1B40}"/>
              </a:ext>
            </a:extLst>
          </p:cNvPr>
          <p:cNvSpPr/>
          <p:nvPr/>
        </p:nvSpPr>
        <p:spPr>
          <a:xfrm>
            <a:off x="8293699" y="3606277"/>
            <a:ext cx="1090445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-7.5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D98F393-EF02-4C06-8DB4-DF87073AF833}"/>
              </a:ext>
            </a:extLst>
          </p:cNvPr>
          <p:cNvCxnSpPr>
            <a:stCxn id="67" idx="2"/>
            <a:endCxn id="68" idx="0"/>
          </p:cNvCxnSpPr>
          <p:nvPr/>
        </p:nvCxnSpPr>
        <p:spPr>
          <a:xfrm flipH="1">
            <a:off x="7199753" y="3442485"/>
            <a:ext cx="801455" cy="18683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B1D0487-BCDB-40B7-AB39-BA77C24BC968}"/>
              </a:ext>
            </a:extLst>
          </p:cNvPr>
          <p:cNvCxnSpPr>
            <a:stCxn id="67" idx="2"/>
            <a:endCxn id="69" idx="0"/>
          </p:cNvCxnSpPr>
          <p:nvPr/>
        </p:nvCxnSpPr>
        <p:spPr>
          <a:xfrm>
            <a:off x="8001208" y="3442485"/>
            <a:ext cx="837714" cy="1637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ACA6A4B-A198-4F22-803E-6306B822CA1C}"/>
              </a:ext>
            </a:extLst>
          </p:cNvPr>
          <p:cNvSpPr txBox="1"/>
          <p:nvPr/>
        </p:nvSpPr>
        <p:spPr>
          <a:xfrm>
            <a:off x="4930237" y="1983089"/>
            <a:ext cx="2250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4: Prune the tree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A43F17-F54C-445F-B3DE-E3EF401E6CD8}"/>
              </a:ext>
            </a:extLst>
          </p:cNvPr>
          <p:cNvSpPr txBox="1"/>
          <p:nvPr/>
        </p:nvSpPr>
        <p:spPr>
          <a:xfrm>
            <a:off x="4936202" y="4224573"/>
            <a:ext cx="413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We prune the tree based on its Gain value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3A5D0B-8CE0-40C9-922C-77E02DD05DB5}"/>
              </a:ext>
            </a:extLst>
          </p:cNvPr>
          <p:cNvSpPr txBox="1"/>
          <p:nvPr/>
        </p:nvSpPr>
        <p:spPr>
          <a:xfrm>
            <a:off x="7340569" y="2306822"/>
            <a:ext cx="82747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NZ" dirty="0"/>
              <a:t>120.33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380B169-2A37-43EA-B203-F5675E45608E}"/>
              </a:ext>
            </a:extLst>
          </p:cNvPr>
          <p:cNvSpPr txBox="1"/>
          <p:nvPr/>
        </p:nvSpPr>
        <p:spPr>
          <a:xfrm>
            <a:off x="8658085" y="2851344"/>
            <a:ext cx="82747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NZ" dirty="0"/>
              <a:t>140.17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BDEF3075-BD2E-4747-A270-920A27D0F866}"/>
              </a:ext>
            </a:extLst>
          </p:cNvPr>
          <p:cNvSpPr/>
          <p:nvPr/>
        </p:nvSpPr>
        <p:spPr>
          <a:xfrm>
            <a:off x="9649097" y="2306822"/>
            <a:ext cx="225989" cy="766331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>
              <a:solidFill>
                <a:srgbClr val="FFFF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B9F17EB-3161-4DC7-BFF7-E223D37FD9EB}"/>
              </a:ext>
            </a:extLst>
          </p:cNvPr>
          <p:cNvSpPr txBox="1"/>
          <p:nvPr/>
        </p:nvSpPr>
        <p:spPr>
          <a:xfrm>
            <a:off x="10082906" y="2238881"/>
            <a:ext cx="17021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FFFF00"/>
                </a:solidFill>
              </a:rPr>
              <a:t>Previously calculated Gain values</a:t>
            </a:r>
          </a:p>
        </p:txBody>
      </p:sp>
    </p:spTree>
    <p:extLst>
      <p:ext uri="{BB962C8B-B14F-4D97-AF65-F5344CB8AC3E}">
        <p14:creationId xmlns:p14="http://schemas.microsoft.com/office/powerpoint/2010/main" val="2279704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463047D-FBE9-4E14-BC75-19D38C7890F7}"/>
              </a:ext>
            </a:extLst>
          </p:cNvPr>
          <p:cNvGraphicFramePr>
            <a:graphicFrameLocks noGrp="1"/>
          </p:cNvGraphicFramePr>
          <p:nvPr/>
        </p:nvGraphicFramePr>
        <p:xfrm>
          <a:off x="548886" y="474340"/>
          <a:ext cx="2495396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442">
                  <a:extLst>
                    <a:ext uri="{9D8B030D-6E8A-4147-A177-3AD203B41FA5}">
                      <a16:colId xmlns:a16="http://schemas.microsoft.com/office/drawing/2014/main" val="3944312363"/>
                    </a:ext>
                  </a:extLst>
                </a:gridCol>
                <a:gridCol w="1565954">
                  <a:extLst>
                    <a:ext uri="{9D8B030D-6E8A-4147-A177-3AD203B41FA5}">
                      <a16:colId xmlns:a16="http://schemas.microsoft.com/office/drawing/2014/main" val="530565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Drug </a:t>
                      </a:r>
                    </a:p>
                    <a:p>
                      <a:r>
                        <a:rPr lang="en-NZ" dirty="0"/>
                        <a:t>dosage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Drug effectiveness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933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38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013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551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38907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96FB9E6-D57D-4CA6-AA13-01BB08B7DFDD}"/>
              </a:ext>
            </a:extLst>
          </p:cNvPr>
          <p:cNvSpPr txBox="1"/>
          <p:nvPr/>
        </p:nvSpPr>
        <p:spPr>
          <a:xfrm>
            <a:off x="446049" y="2782669"/>
            <a:ext cx="207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assume that dataset to be used</a:t>
            </a:r>
          </a:p>
        </p:txBody>
      </p:sp>
    </p:spTree>
    <p:extLst>
      <p:ext uri="{BB962C8B-B14F-4D97-AF65-F5344CB8AC3E}">
        <p14:creationId xmlns:p14="http://schemas.microsoft.com/office/powerpoint/2010/main" val="315701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96FB9E6-D57D-4CA6-AA13-01BB08B7DFDD}"/>
              </a:ext>
            </a:extLst>
          </p:cNvPr>
          <p:cNvSpPr txBox="1"/>
          <p:nvPr/>
        </p:nvSpPr>
        <p:spPr>
          <a:xfrm>
            <a:off x="446049" y="2782669"/>
            <a:ext cx="207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assume that dataset to be used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E75C17-E57B-4AD8-A50B-6EF60763FEB1}"/>
              </a:ext>
            </a:extLst>
          </p:cNvPr>
          <p:cNvCxnSpPr/>
          <p:nvPr/>
        </p:nvCxnSpPr>
        <p:spPr>
          <a:xfrm flipV="1">
            <a:off x="804125" y="4136567"/>
            <a:ext cx="0" cy="19514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452BFC-42A0-45F6-A583-E1BF6C34D611}"/>
              </a:ext>
            </a:extLst>
          </p:cNvPr>
          <p:cNvCxnSpPr>
            <a:cxnSpLocks/>
          </p:cNvCxnSpPr>
          <p:nvPr/>
        </p:nvCxnSpPr>
        <p:spPr>
          <a:xfrm>
            <a:off x="804125" y="6088031"/>
            <a:ext cx="234547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23A441B-9117-4172-A9BC-213D02735BDF}"/>
              </a:ext>
            </a:extLst>
          </p:cNvPr>
          <p:cNvSpPr txBox="1"/>
          <p:nvPr/>
        </p:nvSpPr>
        <p:spPr>
          <a:xfrm>
            <a:off x="653284" y="60880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158E30-76D0-46F5-94AA-936A1FD01374}"/>
              </a:ext>
            </a:extLst>
          </p:cNvPr>
          <p:cNvSpPr txBox="1"/>
          <p:nvPr/>
        </p:nvSpPr>
        <p:spPr>
          <a:xfrm>
            <a:off x="1675176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ACF9CD-61B8-4FF1-B401-1519489AF176}"/>
              </a:ext>
            </a:extLst>
          </p:cNvPr>
          <p:cNvSpPr txBox="1"/>
          <p:nvPr/>
        </p:nvSpPr>
        <p:spPr>
          <a:xfrm>
            <a:off x="2699298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588DDE-8DF1-4940-BAFB-F46D756CF421}"/>
              </a:ext>
            </a:extLst>
          </p:cNvPr>
          <p:cNvSpPr txBox="1"/>
          <p:nvPr/>
        </p:nvSpPr>
        <p:spPr>
          <a:xfrm>
            <a:off x="477503" y="4887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7D0BC9-73AB-4ACE-8CFD-F1D47452C114}"/>
              </a:ext>
            </a:extLst>
          </p:cNvPr>
          <p:cNvSpPr txBox="1"/>
          <p:nvPr/>
        </p:nvSpPr>
        <p:spPr>
          <a:xfrm>
            <a:off x="477503" y="44837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F10700-3D31-4F9F-B772-97AD5C30812B}"/>
              </a:ext>
            </a:extLst>
          </p:cNvPr>
          <p:cNvSpPr txBox="1"/>
          <p:nvPr/>
        </p:nvSpPr>
        <p:spPr>
          <a:xfrm>
            <a:off x="360485" y="41143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3C6421-4ACF-4B93-ADE7-6F980A776AB3}"/>
              </a:ext>
            </a:extLst>
          </p:cNvPr>
          <p:cNvSpPr txBox="1"/>
          <p:nvPr/>
        </p:nvSpPr>
        <p:spPr>
          <a:xfrm>
            <a:off x="406971" y="528246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072E13-065A-4F19-803C-19B7D6B49AE4}"/>
              </a:ext>
            </a:extLst>
          </p:cNvPr>
          <p:cNvSpPr txBox="1"/>
          <p:nvPr/>
        </p:nvSpPr>
        <p:spPr>
          <a:xfrm>
            <a:off x="325219" y="564621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-10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B22640F-F74D-4AD0-9270-CC7CAC5A689A}"/>
              </a:ext>
            </a:extLst>
          </p:cNvPr>
          <p:cNvSpPr/>
          <p:nvPr/>
        </p:nvSpPr>
        <p:spPr>
          <a:xfrm>
            <a:off x="1104326" y="5736365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525DB76-D683-42A2-83BB-429BCD3BBCEA}"/>
              </a:ext>
            </a:extLst>
          </p:cNvPr>
          <p:cNvSpPr/>
          <p:nvPr/>
        </p:nvSpPr>
        <p:spPr>
          <a:xfrm>
            <a:off x="1657194" y="439364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F042B49-F0CF-4289-96EC-23E56DA843AF}"/>
              </a:ext>
            </a:extLst>
          </p:cNvPr>
          <p:cNvSpPr/>
          <p:nvPr/>
        </p:nvSpPr>
        <p:spPr>
          <a:xfrm>
            <a:off x="1822603" y="4176474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0AFB22C-4602-4A61-936E-1A66F4E768FA}"/>
              </a:ext>
            </a:extLst>
          </p:cNvPr>
          <p:cNvSpPr/>
          <p:nvPr/>
        </p:nvSpPr>
        <p:spPr>
          <a:xfrm>
            <a:off x="2321228" y="534055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9806D73-26E2-488A-A30F-BEF6AFE4C1CE}"/>
              </a:ext>
            </a:extLst>
          </p:cNvPr>
          <p:cNvSpPr/>
          <p:nvPr/>
        </p:nvSpPr>
        <p:spPr>
          <a:xfrm>
            <a:off x="1599931" y="3504045"/>
            <a:ext cx="323386" cy="30153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DB1F79-B7BE-4C77-9486-8C7160E36DDC}"/>
              </a:ext>
            </a:extLst>
          </p:cNvPr>
          <p:cNvSpPr txBox="1"/>
          <p:nvPr/>
        </p:nvSpPr>
        <p:spPr>
          <a:xfrm>
            <a:off x="2093880" y="3470147"/>
            <a:ext cx="159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plot it out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5A12DE-4FE0-4FB0-8D9E-0A61B27B9CA6}"/>
              </a:ext>
            </a:extLst>
          </p:cNvPr>
          <p:cNvSpPr txBox="1"/>
          <p:nvPr/>
        </p:nvSpPr>
        <p:spPr>
          <a:xfrm>
            <a:off x="1297989" y="6375968"/>
            <a:ext cx="135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dosage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0808E6-8C3F-4419-B34F-027DA7B175C5}"/>
              </a:ext>
            </a:extLst>
          </p:cNvPr>
          <p:cNvSpPr txBox="1"/>
          <p:nvPr/>
        </p:nvSpPr>
        <p:spPr>
          <a:xfrm rot="16200000">
            <a:off x="-747581" y="5043735"/>
            <a:ext cx="1914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effectiveness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477E6D-D556-4E16-970B-86380744A78A}"/>
              </a:ext>
            </a:extLst>
          </p:cNvPr>
          <p:cNvCxnSpPr>
            <a:cxnSpLocks/>
          </p:cNvCxnSpPr>
          <p:nvPr/>
        </p:nvCxnSpPr>
        <p:spPr>
          <a:xfrm>
            <a:off x="779189" y="5072145"/>
            <a:ext cx="2338813" cy="896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89CCDB0-85B2-466E-9AE2-F5356E69B250}"/>
              </a:ext>
            </a:extLst>
          </p:cNvPr>
          <p:cNvSpPr txBox="1"/>
          <p:nvPr/>
        </p:nvSpPr>
        <p:spPr>
          <a:xfrm>
            <a:off x="4912606" y="105008"/>
            <a:ext cx="326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make an initial prediction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187C4-805E-42C7-941A-ECE47723D6BC}"/>
              </a:ext>
            </a:extLst>
          </p:cNvPr>
          <p:cNvSpPr txBox="1"/>
          <p:nvPr/>
        </p:nvSpPr>
        <p:spPr>
          <a:xfrm>
            <a:off x="5561556" y="688932"/>
            <a:ext cx="80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Z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F221E9-25F8-49DF-B264-654EFE26B90D}"/>
              </a:ext>
            </a:extLst>
          </p:cNvPr>
          <p:cNvSpPr/>
          <p:nvPr/>
        </p:nvSpPr>
        <p:spPr>
          <a:xfrm>
            <a:off x="5695167" y="581821"/>
            <a:ext cx="801666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0.5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2E5143-FAAA-49F8-8C28-88B72D44A150}"/>
              </a:ext>
            </a:extLst>
          </p:cNvPr>
          <p:cNvSpPr txBox="1"/>
          <p:nvPr/>
        </p:nvSpPr>
        <p:spPr>
          <a:xfrm>
            <a:off x="7146270" y="504877"/>
            <a:ext cx="48761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Let’s assume that the “initial guess” of “predicted drug effectiveness” is 0.5 (so for whatever testing data, the prediction is always 0.5)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67F5A1FD-F620-4DB4-9265-7A8C3A9BFDDD}"/>
              </a:ext>
            </a:extLst>
          </p:cNvPr>
          <p:cNvSpPr/>
          <p:nvPr/>
        </p:nvSpPr>
        <p:spPr>
          <a:xfrm rot="10800000">
            <a:off x="6749747" y="635059"/>
            <a:ext cx="246491" cy="238539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408E55-3A76-4D03-ABE6-89429889E7C9}"/>
              </a:ext>
            </a:extLst>
          </p:cNvPr>
          <p:cNvSpPr txBox="1"/>
          <p:nvPr/>
        </p:nvSpPr>
        <p:spPr>
          <a:xfrm>
            <a:off x="4912606" y="1231462"/>
            <a:ext cx="2772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Obtain the residuals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D67FA3-51F9-4208-B01B-355CFFFB8AFD}"/>
              </a:ext>
            </a:extLst>
          </p:cNvPr>
          <p:cNvSpPr txBox="1"/>
          <p:nvPr/>
        </p:nvSpPr>
        <p:spPr>
          <a:xfrm>
            <a:off x="4912605" y="1620638"/>
            <a:ext cx="2894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Grow a XGBoost tree</a:t>
            </a:r>
          </a:p>
        </p:txBody>
      </p:sp>
      <p:graphicFrame>
        <p:nvGraphicFramePr>
          <p:cNvPr id="39" name="Table 9">
            <a:extLst>
              <a:ext uri="{FF2B5EF4-FFF2-40B4-BE49-F238E27FC236}">
                <a16:creationId xmlns:a16="http://schemas.microsoft.com/office/drawing/2014/main" id="{F7B6F8FC-5F9D-4341-88FA-46A06196AF05}"/>
              </a:ext>
            </a:extLst>
          </p:cNvPr>
          <p:cNvGraphicFramePr>
            <a:graphicFrameLocks noGrp="1"/>
          </p:cNvGraphicFramePr>
          <p:nvPr/>
        </p:nvGraphicFramePr>
        <p:xfrm>
          <a:off x="406971" y="302786"/>
          <a:ext cx="3580673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439">
                  <a:extLst>
                    <a:ext uri="{9D8B030D-6E8A-4147-A177-3AD203B41FA5}">
                      <a16:colId xmlns:a16="http://schemas.microsoft.com/office/drawing/2014/main" val="3944312363"/>
                    </a:ext>
                  </a:extLst>
                </a:gridCol>
                <a:gridCol w="1380617">
                  <a:extLst>
                    <a:ext uri="{9D8B030D-6E8A-4147-A177-3AD203B41FA5}">
                      <a16:colId xmlns:a16="http://schemas.microsoft.com/office/drawing/2014/main" val="530565996"/>
                    </a:ext>
                  </a:extLst>
                </a:gridCol>
                <a:gridCol w="1380617">
                  <a:extLst>
                    <a:ext uri="{9D8B030D-6E8A-4147-A177-3AD203B41FA5}">
                      <a16:colId xmlns:a16="http://schemas.microsoft.com/office/drawing/2014/main" val="2413499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Drug </a:t>
                      </a:r>
                    </a:p>
                    <a:p>
                      <a:r>
                        <a:rPr lang="en-NZ" dirty="0"/>
                        <a:t>dosage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Drug effectiveness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>
                          <a:solidFill>
                            <a:schemeClr val="tx1"/>
                          </a:solidFill>
                        </a:rPr>
                        <a:t>residuals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933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38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6.5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013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551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389073"/>
                  </a:ext>
                </a:extLst>
              </a:tr>
            </a:tbl>
          </a:graphicData>
        </a:graphic>
      </p:graphicFrame>
      <p:sp>
        <p:nvSpPr>
          <p:cNvPr id="54" name="Rectangle 53">
            <a:extLst>
              <a:ext uri="{FF2B5EF4-FFF2-40B4-BE49-F238E27FC236}">
                <a16:creationId xmlns:a16="http://schemas.microsoft.com/office/drawing/2014/main" id="{D047394D-F7D9-485F-B324-81C430AE8C24}"/>
              </a:ext>
            </a:extLst>
          </p:cNvPr>
          <p:cNvSpPr/>
          <p:nvPr/>
        </p:nvSpPr>
        <p:spPr>
          <a:xfrm>
            <a:off x="6031756" y="2515880"/>
            <a:ext cx="1504901" cy="3693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Dosage &lt; 15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B069995-992E-422A-A49B-13812DFCF7EF}"/>
              </a:ext>
            </a:extLst>
          </p:cNvPr>
          <p:cNvSpPr/>
          <p:nvPr/>
        </p:nvSpPr>
        <p:spPr>
          <a:xfrm>
            <a:off x="5536757" y="3084039"/>
            <a:ext cx="850927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-10.5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9A6D2D0-4C05-4174-AB11-629FE92FDB55}"/>
              </a:ext>
            </a:extLst>
          </p:cNvPr>
          <p:cNvCxnSpPr>
            <a:cxnSpLocks/>
            <a:stCxn id="54" idx="2"/>
            <a:endCxn id="55" idx="0"/>
          </p:cNvCxnSpPr>
          <p:nvPr/>
        </p:nvCxnSpPr>
        <p:spPr>
          <a:xfrm flipH="1">
            <a:off x="5962221" y="2885212"/>
            <a:ext cx="821986" cy="19882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B2DE67D-2543-4CDD-B58C-773748254AF0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6784207" y="2885212"/>
            <a:ext cx="1024411" cy="17578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31FD805A-34D4-45CE-BDEC-DBF46047AA79}"/>
              </a:ext>
            </a:extLst>
          </p:cNvPr>
          <p:cNvSpPr/>
          <p:nvPr/>
        </p:nvSpPr>
        <p:spPr>
          <a:xfrm>
            <a:off x="7248757" y="3073153"/>
            <a:ext cx="1504901" cy="3693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Dosage &lt; 30.0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FA1F989-8D9F-420D-A5A2-26537F1185BE}"/>
              </a:ext>
            </a:extLst>
          </p:cNvPr>
          <p:cNvSpPr/>
          <p:nvPr/>
        </p:nvSpPr>
        <p:spPr>
          <a:xfrm>
            <a:off x="6774289" y="3629319"/>
            <a:ext cx="850927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6.5,7.5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447CA81-FD96-4D20-9F0B-803279FA1B40}"/>
              </a:ext>
            </a:extLst>
          </p:cNvPr>
          <p:cNvSpPr/>
          <p:nvPr/>
        </p:nvSpPr>
        <p:spPr>
          <a:xfrm>
            <a:off x="8293699" y="3606277"/>
            <a:ext cx="1090445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-7.5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D98F393-EF02-4C06-8DB4-DF87073AF833}"/>
              </a:ext>
            </a:extLst>
          </p:cNvPr>
          <p:cNvCxnSpPr>
            <a:stCxn id="67" idx="2"/>
            <a:endCxn id="68" idx="0"/>
          </p:cNvCxnSpPr>
          <p:nvPr/>
        </p:nvCxnSpPr>
        <p:spPr>
          <a:xfrm flipH="1">
            <a:off x="7199753" y="3442485"/>
            <a:ext cx="801455" cy="18683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B1D0487-BCDB-40B7-AB39-BA77C24BC968}"/>
              </a:ext>
            </a:extLst>
          </p:cNvPr>
          <p:cNvCxnSpPr>
            <a:stCxn id="67" idx="2"/>
            <a:endCxn id="69" idx="0"/>
          </p:cNvCxnSpPr>
          <p:nvPr/>
        </p:nvCxnSpPr>
        <p:spPr>
          <a:xfrm>
            <a:off x="8001208" y="3442485"/>
            <a:ext cx="837714" cy="1637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ACA6A4B-A198-4F22-803E-6306B822CA1C}"/>
              </a:ext>
            </a:extLst>
          </p:cNvPr>
          <p:cNvSpPr txBox="1"/>
          <p:nvPr/>
        </p:nvSpPr>
        <p:spPr>
          <a:xfrm>
            <a:off x="4930237" y="1983089"/>
            <a:ext cx="2250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4: Prune the tree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A43F17-F54C-445F-B3DE-E3EF401E6CD8}"/>
              </a:ext>
            </a:extLst>
          </p:cNvPr>
          <p:cNvSpPr txBox="1"/>
          <p:nvPr/>
        </p:nvSpPr>
        <p:spPr>
          <a:xfrm>
            <a:off x="4936202" y="4224573"/>
            <a:ext cx="413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We prune the tree based on its Gain value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3A5D0B-8CE0-40C9-922C-77E02DD05DB5}"/>
              </a:ext>
            </a:extLst>
          </p:cNvPr>
          <p:cNvSpPr txBox="1"/>
          <p:nvPr/>
        </p:nvSpPr>
        <p:spPr>
          <a:xfrm>
            <a:off x="7340569" y="2306822"/>
            <a:ext cx="82747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NZ" dirty="0"/>
              <a:t>120.33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380B169-2A37-43EA-B203-F5675E45608E}"/>
              </a:ext>
            </a:extLst>
          </p:cNvPr>
          <p:cNvSpPr txBox="1"/>
          <p:nvPr/>
        </p:nvSpPr>
        <p:spPr>
          <a:xfrm>
            <a:off x="8658085" y="2851344"/>
            <a:ext cx="82747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NZ" dirty="0"/>
              <a:t>140.17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BDEF3075-BD2E-4747-A270-920A27D0F866}"/>
              </a:ext>
            </a:extLst>
          </p:cNvPr>
          <p:cNvSpPr/>
          <p:nvPr/>
        </p:nvSpPr>
        <p:spPr>
          <a:xfrm>
            <a:off x="9649097" y="2306822"/>
            <a:ext cx="225989" cy="766331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>
              <a:solidFill>
                <a:srgbClr val="FFFF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B9F17EB-3161-4DC7-BFF7-E223D37FD9EB}"/>
              </a:ext>
            </a:extLst>
          </p:cNvPr>
          <p:cNvSpPr txBox="1"/>
          <p:nvPr/>
        </p:nvSpPr>
        <p:spPr>
          <a:xfrm>
            <a:off x="10082906" y="2238881"/>
            <a:ext cx="17021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FFFF00"/>
                </a:solidFill>
              </a:rPr>
              <a:t>Previously calculated Gain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55888A-CC31-4C4A-A191-EE94C21BF8F4}"/>
                  </a:ext>
                </a:extLst>
              </p:cNvPr>
              <p:cNvSpPr txBox="1"/>
              <p:nvPr/>
            </p:nvSpPr>
            <p:spPr>
              <a:xfrm>
                <a:off x="5143156" y="4533433"/>
                <a:ext cx="63010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NZ" dirty="0">
                    <a:solidFill>
                      <a:schemeClr val="bg1"/>
                    </a:solidFill>
                  </a:rPr>
                  <a:t>We start by picking up a “random” number, </a:t>
                </a:r>
                <a14:m>
                  <m:oMath xmlns:m="http://schemas.openxmlformats.org/officeDocument/2006/math">
                    <m:r>
                      <a:rPr lang="en-NZ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NZ" dirty="0">
                    <a:solidFill>
                      <a:schemeClr val="bg1"/>
                    </a:solidFill>
                  </a:rPr>
                  <a:t> (gamma) ~ in this case </a:t>
                </a:r>
                <a14:m>
                  <m:oMath xmlns:m="http://schemas.openxmlformats.org/officeDocument/2006/math">
                    <m:r>
                      <a:rPr lang="en-NZ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NZ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=130</m:t>
                    </m:r>
                  </m:oMath>
                </a14:m>
                <a:r>
                  <a:rPr lang="en-NZ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55888A-CC31-4C4A-A191-EE94C21BF8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156" y="4533433"/>
                <a:ext cx="6301085" cy="646331"/>
              </a:xfrm>
              <a:prstGeom prst="rect">
                <a:avLst/>
              </a:prstGeom>
              <a:blipFill>
                <a:blip r:embed="rId2"/>
                <a:stretch>
                  <a:fillRect l="-678" t="-5660" b="-14151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30448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96FB9E6-D57D-4CA6-AA13-01BB08B7DFDD}"/>
              </a:ext>
            </a:extLst>
          </p:cNvPr>
          <p:cNvSpPr txBox="1"/>
          <p:nvPr/>
        </p:nvSpPr>
        <p:spPr>
          <a:xfrm>
            <a:off x="446049" y="2782669"/>
            <a:ext cx="207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assume that dataset to be used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E75C17-E57B-4AD8-A50B-6EF60763FEB1}"/>
              </a:ext>
            </a:extLst>
          </p:cNvPr>
          <p:cNvCxnSpPr/>
          <p:nvPr/>
        </p:nvCxnSpPr>
        <p:spPr>
          <a:xfrm flipV="1">
            <a:off x="804125" y="4136567"/>
            <a:ext cx="0" cy="19514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452BFC-42A0-45F6-A583-E1BF6C34D611}"/>
              </a:ext>
            </a:extLst>
          </p:cNvPr>
          <p:cNvCxnSpPr>
            <a:cxnSpLocks/>
          </p:cNvCxnSpPr>
          <p:nvPr/>
        </p:nvCxnSpPr>
        <p:spPr>
          <a:xfrm>
            <a:off x="804125" y="6088031"/>
            <a:ext cx="234547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23A441B-9117-4172-A9BC-213D02735BDF}"/>
              </a:ext>
            </a:extLst>
          </p:cNvPr>
          <p:cNvSpPr txBox="1"/>
          <p:nvPr/>
        </p:nvSpPr>
        <p:spPr>
          <a:xfrm>
            <a:off x="653284" y="60880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158E30-76D0-46F5-94AA-936A1FD01374}"/>
              </a:ext>
            </a:extLst>
          </p:cNvPr>
          <p:cNvSpPr txBox="1"/>
          <p:nvPr/>
        </p:nvSpPr>
        <p:spPr>
          <a:xfrm>
            <a:off x="1675176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ACF9CD-61B8-4FF1-B401-1519489AF176}"/>
              </a:ext>
            </a:extLst>
          </p:cNvPr>
          <p:cNvSpPr txBox="1"/>
          <p:nvPr/>
        </p:nvSpPr>
        <p:spPr>
          <a:xfrm>
            <a:off x="2699298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588DDE-8DF1-4940-BAFB-F46D756CF421}"/>
              </a:ext>
            </a:extLst>
          </p:cNvPr>
          <p:cNvSpPr txBox="1"/>
          <p:nvPr/>
        </p:nvSpPr>
        <p:spPr>
          <a:xfrm>
            <a:off x="477503" y="4887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7D0BC9-73AB-4ACE-8CFD-F1D47452C114}"/>
              </a:ext>
            </a:extLst>
          </p:cNvPr>
          <p:cNvSpPr txBox="1"/>
          <p:nvPr/>
        </p:nvSpPr>
        <p:spPr>
          <a:xfrm>
            <a:off x="477503" y="44837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F10700-3D31-4F9F-B772-97AD5C30812B}"/>
              </a:ext>
            </a:extLst>
          </p:cNvPr>
          <p:cNvSpPr txBox="1"/>
          <p:nvPr/>
        </p:nvSpPr>
        <p:spPr>
          <a:xfrm>
            <a:off x="360485" y="41143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3C6421-4ACF-4B93-ADE7-6F980A776AB3}"/>
              </a:ext>
            </a:extLst>
          </p:cNvPr>
          <p:cNvSpPr txBox="1"/>
          <p:nvPr/>
        </p:nvSpPr>
        <p:spPr>
          <a:xfrm>
            <a:off x="406971" y="528246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072E13-065A-4F19-803C-19B7D6B49AE4}"/>
              </a:ext>
            </a:extLst>
          </p:cNvPr>
          <p:cNvSpPr txBox="1"/>
          <p:nvPr/>
        </p:nvSpPr>
        <p:spPr>
          <a:xfrm>
            <a:off x="325219" y="564621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-10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B22640F-F74D-4AD0-9270-CC7CAC5A689A}"/>
              </a:ext>
            </a:extLst>
          </p:cNvPr>
          <p:cNvSpPr/>
          <p:nvPr/>
        </p:nvSpPr>
        <p:spPr>
          <a:xfrm>
            <a:off x="1104326" y="5736365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525DB76-D683-42A2-83BB-429BCD3BBCEA}"/>
              </a:ext>
            </a:extLst>
          </p:cNvPr>
          <p:cNvSpPr/>
          <p:nvPr/>
        </p:nvSpPr>
        <p:spPr>
          <a:xfrm>
            <a:off x="1657194" y="439364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F042B49-F0CF-4289-96EC-23E56DA843AF}"/>
              </a:ext>
            </a:extLst>
          </p:cNvPr>
          <p:cNvSpPr/>
          <p:nvPr/>
        </p:nvSpPr>
        <p:spPr>
          <a:xfrm>
            <a:off x="1822603" y="4176474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0AFB22C-4602-4A61-936E-1A66F4E768FA}"/>
              </a:ext>
            </a:extLst>
          </p:cNvPr>
          <p:cNvSpPr/>
          <p:nvPr/>
        </p:nvSpPr>
        <p:spPr>
          <a:xfrm>
            <a:off x="2321228" y="534055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9806D73-26E2-488A-A30F-BEF6AFE4C1CE}"/>
              </a:ext>
            </a:extLst>
          </p:cNvPr>
          <p:cNvSpPr/>
          <p:nvPr/>
        </p:nvSpPr>
        <p:spPr>
          <a:xfrm>
            <a:off x="1599931" y="3504045"/>
            <a:ext cx="323386" cy="30153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DB1F79-B7BE-4C77-9486-8C7160E36DDC}"/>
              </a:ext>
            </a:extLst>
          </p:cNvPr>
          <p:cNvSpPr txBox="1"/>
          <p:nvPr/>
        </p:nvSpPr>
        <p:spPr>
          <a:xfrm>
            <a:off x="2093880" y="3470147"/>
            <a:ext cx="159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plot it out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5A12DE-4FE0-4FB0-8D9E-0A61B27B9CA6}"/>
              </a:ext>
            </a:extLst>
          </p:cNvPr>
          <p:cNvSpPr txBox="1"/>
          <p:nvPr/>
        </p:nvSpPr>
        <p:spPr>
          <a:xfrm>
            <a:off x="1297989" y="6375968"/>
            <a:ext cx="135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dosage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0808E6-8C3F-4419-B34F-027DA7B175C5}"/>
              </a:ext>
            </a:extLst>
          </p:cNvPr>
          <p:cNvSpPr txBox="1"/>
          <p:nvPr/>
        </p:nvSpPr>
        <p:spPr>
          <a:xfrm rot="16200000">
            <a:off x="-747581" y="5043735"/>
            <a:ext cx="1914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effectiveness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477E6D-D556-4E16-970B-86380744A78A}"/>
              </a:ext>
            </a:extLst>
          </p:cNvPr>
          <p:cNvCxnSpPr>
            <a:cxnSpLocks/>
          </p:cNvCxnSpPr>
          <p:nvPr/>
        </p:nvCxnSpPr>
        <p:spPr>
          <a:xfrm>
            <a:off x="779189" y="5072145"/>
            <a:ext cx="2338813" cy="896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89CCDB0-85B2-466E-9AE2-F5356E69B250}"/>
              </a:ext>
            </a:extLst>
          </p:cNvPr>
          <p:cNvSpPr txBox="1"/>
          <p:nvPr/>
        </p:nvSpPr>
        <p:spPr>
          <a:xfrm>
            <a:off x="4912606" y="105008"/>
            <a:ext cx="326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make an initial prediction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187C4-805E-42C7-941A-ECE47723D6BC}"/>
              </a:ext>
            </a:extLst>
          </p:cNvPr>
          <p:cNvSpPr txBox="1"/>
          <p:nvPr/>
        </p:nvSpPr>
        <p:spPr>
          <a:xfrm>
            <a:off x="5561556" y="688932"/>
            <a:ext cx="80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Z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F221E9-25F8-49DF-B264-654EFE26B90D}"/>
              </a:ext>
            </a:extLst>
          </p:cNvPr>
          <p:cNvSpPr/>
          <p:nvPr/>
        </p:nvSpPr>
        <p:spPr>
          <a:xfrm>
            <a:off x="5695167" y="581821"/>
            <a:ext cx="801666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0.5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2E5143-FAAA-49F8-8C28-88B72D44A150}"/>
              </a:ext>
            </a:extLst>
          </p:cNvPr>
          <p:cNvSpPr txBox="1"/>
          <p:nvPr/>
        </p:nvSpPr>
        <p:spPr>
          <a:xfrm>
            <a:off x="7146270" y="504877"/>
            <a:ext cx="48761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Let’s assume that the “initial guess” of “predicted drug effectiveness” is 0.5 (so for whatever testing data, the prediction is always 0.5)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67F5A1FD-F620-4DB4-9265-7A8C3A9BFDDD}"/>
              </a:ext>
            </a:extLst>
          </p:cNvPr>
          <p:cNvSpPr/>
          <p:nvPr/>
        </p:nvSpPr>
        <p:spPr>
          <a:xfrm rot="10800000">
            <a:off x="6749747" y="635059"/>
            <a:ext cx="246491" cy="238539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408E55-3A76-4D03-ABE6-89429889E7C9}"/>
              </a:ext>
            </a:extLst>
          </p:cNvPr>
          <p:cNvSpPr txBox="1"/>
          <p:nvPr/>
        </p:nvSpPr>
        <p:spPr>
          <a:xfrm>
            <a:off x="4912606" y="1231462"/>
            <a:ext cx="2772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Obtain the residuals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D67FA3-51F9-4208-B01B-355CFFFB8AFD}"/>
              </a:ext>
            </a:extLst>
          </p:cNvPr>
          <p:cNvSpPr txBox="1"/>
          <p:nvPr/>
        </p:nvSpPr>
        <p:spPr>
          <a:xfrm>
            <a:off x="4912605" y="1620638"/>
            <a:ext cx="2894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Grow a XGBoost tree</a:t>
            </a:r>
          </a:p>
        </p:txBody>
      </p:sp>
      <p:graphicFrame>
        <p:nvGraphicFramePr>
          <p:cNvPr id="39" name="Table 9">
            <a:extLst>
              <a:ext uri="{FF2B5EF4-FFF2-40B4-BE49-F238E27FC236}">
                <a16:creationId xmlns:a16="http://schemas.microsoft.com/office/drawing/2014/main" id="{F7B6F8FC-5F9D-4341-88FA-46A06196AF05}"/>
              </a:ext>
            </a:extLst>
          </p:cNvPr>
          <p:cNvGraphicFramePr>
            <a:graphicFrameLocks noGrp="1"/>
          </p:cNvGraphicFramePr>
          <p:nvPr/>
        </p:nvGraphicFramePr>
        <p:xfrm>
          <a:off x="406971" y="302786"/>
          <a:ext cx="3580673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439">
                  <a:extLst>
                    <a:ext uri="{9D8B030D-6E8A-4147-A177-3AD203B41FA5}">
                      <a16:colId xmlns:a16="http://schemas.microsoft.com/office/drawing/2014/main" val="3944312363"/>
                    </a:ext>
                  </a:extLst>
                </a:gridCol>
                <a:gridCol w="1380617">
                  <a:extLst>
                    <a:ext uri="{9D8B030D-6E8A-4147-A177-3AD203B41FA5}">
                      <a16:colId xmlns:a16="http://schemas.microsoft.com/office/drawing/2014/main" val="530565996"/>
                    </a:ext>
                  </a:extLst>
                </a:gridCol>
                <a:gridCol w="1380617">
                  <a:extLst>
                    <a:ext uri="{9D8B030D-6E8A-4147-A177-3AD203B41FA5}">
                      <a16:colId xmlns:a16="http://schemas.microsoft.com/office/drawing/2014/main" val="2413499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Drug </a:t>
                      </a:r>
                    </a:p>
                    <a:p>
                      <a:r>
                        <a:rPr lang="en-NZ" dirty="0"/>
                        <a:t>dosage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Drug effectiveness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>
                          <a:solidFill>
                            <a:schemeClr val="tx1"/>
                          </a:solidFill>
                        </a:rPr>
                        <a:t>residuals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933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38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6.5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013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551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389073"/>
                  </a:ext>
                </a:extLst>
              </a:tr>
            </a:tbl>
          </a:graphicData>
        </a:graphic>
      </p:graphicFrame>
      <p:sp>
        <p:nvSpPr>
          <p:cNvPr id="54" name="Rectangle 53">
            <a:extLst>
              <a:ext uri="{FF2B5EF4-FFF2-40B4-BE49-F238E27FC236}">
                <a16:creationId xmlns:a16="http://schemas.microsoft.com/office/drawing/2014/main" id="{D047394D-F7D9-485F-B324-81C430AE8C24}"/>
              </a:ext>
            </a:extLst>
          </p:cNvPr>
          <p:cNvSpPr/>
          <p:nvPr/>
        </p:nvSpPr>
        <p:spPr>
          <a:xfrm>
            <a:off x="6031756" y="2515880"/>
            <a:ext cx="1504901" cy="3693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Dosage &lt; 15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B069995-992E-422A-A49B-13812DFCF7EF}"/>
              </a:ext>
            </a:extLst>
          </p:cNvPr>
          <p:cNvSpPr/>
          <p:nvPr/>
        </p:nvSpPr>
        <p:spPr>
          <a:xfrm>
            <a:off x="5536757" y="3084039"/>
            <a:ext cx="850927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-10.5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9A6D2D0-4C05-4174-AB11-629FE92FDB55}"/>
              </a:ext>
            </a:extLst>
          </p:cNvPr>
          <p:cNvCxnSpPr>
            <a:cxnSpLocks/>
            <a:stCxn id="54" idx="2"/>
            <a:endCxn id="55" idx="0"/>
          </p:cNvCxnSpPr>
          <p:nvPr/>
        </p:nvCxnSpPr>
        <p:spPr>
          <a:xfrm flipH="1">
            <a:off x="5962221" y="2885212"/>
            <a:ext cx="821986" cy="19882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B2DE67D-2543-4CDD-B58C-773748254AF0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6784207" y="2885212"/>
            <a:ext cx="1024411" cy="17578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31FD805A-34D4-45CE-BDEC-DBF46047AA79}"/>
              </a:ext>
            </a:extLst>
          </p:cNvPr>
          <p:cNvSpPr/>
          <p:nvPr/>
        </p:nvSpPr>
        <p:spPr>
          <a:xfrm>
            <a:off x="7248757" y="3073153"/>
            <a:ext cx="1504901" cy="3693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Dosage &lt; 30.0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FA1F989-8D9F-420D-A5A2-26537F1185BE}"/>
              </a:ext>
            </a:extLst>
          </p:cNvPr>
          <p:cNvSpPr/>
          <p:nvPr/>
        </p:nvSpPr>
        <p:spPr>
          <a:xfrm>
            <a:off x="6774289" y="3629319"/>
            <a:ext cx="850927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6.5,7.5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447CA81-FD96-4D20-9F0B-803279FA1B40}"/>
              </a:ext>
            </a:extLst>
          </p:cNvPr>
          <p:cNvSpPr/>
          <p:nvPr/>
        </p:nvSpPr>
        <p:spPr>
          <a:xfrm>
            <a:off x="8293699" y="3606277"/>
            <a:ext cx="1090445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-7.5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D98F393-EF02-4C06-8DB4-DF87073AF833}"/>
              </a:ext>
            </a:extLst>
          </p:cNvPr>
          <p:cNvCxnSpPr>
            <a:stCxn id="67" idx="2"/>
            <a:endCxn id="68" idx="0"/>
          </p:cNvCxnSpPr>
          <p:nvPr/>
        </p:nvCxnSpPr>
        <p:spPr>
          <a:xfrm flipH="1">
            <a:off x="7199753" y="3442485"/>
            <a:ext cx="801455" cy="18683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B1D0487-BCDB-40B7-AB39-BA77C24BC968}"/>
              </a:ext>
            </a:extLst>
          </p:cNvPr>
          <p:cNvCxnSpPr>
            <a:stCxn id="67" idx="2"/>
            <a:endCxn id="69" idx="0"/>
          </p:cNvCxnSpPr>
          <p:nvPr/>
        </p:nvCxnSpPr>
        <p:spPr>
          <a:xfrm>
            <a:off x="8001208" y="3442485"/>
            <a:ext cx="837714" cy="1637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ACA6A4B-A198-4F22-803E-6306B822CA1C}"/>
              </a:ext>
            </a:extLst>
          </p:cNvPr>
          <p:cNvSpPr txBox="1"/>
          <p:nvPr/>
        </p:nvSpPr>
        <p:spPr>
          <a:xfrm>
            <a:off x="4930237" y="1983089"/>
            <a:ext cx="2250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4: Prune the tree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A43F17-F54C-445F-B3DE-E3EF401E6CD8}"/>
              </a:ext>
            </a:extLst>
          </p:cNvPr>
          <p:cNvSpPr txBox="1"/>
          <p:nvPr/>
        </p:nvSpPr>
        <p:spPr>
          <a:xfrm>
            <a:off x="4936202" y="4224573"/>
            <a:ext cx="413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We prune the tree based on its Gain value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3A5D0B-8CE0-40C9-922C-77E02DD05DB5}"/>
              </a:ext>
            </a:extLst>
          </p:cNvPr>
          <p:cNvSpPr txBox="1"/>
          <p:nvPr/>
        </p:nvSpPr>
        <p:spPr>
          <a:xfrm>
            <a:off x="7340569" y="2306822"/>
            <a:ext cx="82747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NZ" dirty="0"/>
              <a:t>120.33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380B169-2A37-43EA-B203-F5675E45608E}"/>
              </a:ext>
            </a:extLst>
          </p:cNvPr>
          <p:cNvSpPr txBox="1"/>
          <p:nvPr/>
        </p:nvSpPr>
        <p:spPr>
          <a:xfrm>
            <a:off x="8658085" y="2851344"/>
            <a:ext cx="82747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NZ" dirty="0"/>
              <a:t>140.17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BDEF3075-BD2E-4747-A270-920A27D0F866}"/>
              </a:ext>
            </a:extLst>
          </p:cNvPr>
          <p:cNvSpPr/>
          <p:nvPr/>
        </p:nvSpPr>
        <p:spPr>
          <a:xfrm>
            <a:off x="9649097" y="2306822"/>
            <a:ext cx="225989" cy="766331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>
              <a:solidFill>
                <a:srgbClr val="FFFF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B9F17EB-3161-4DC7-BFF7-E223D37FD9EB}"/>
              </a:ext>
            </a:extLst>
          </p:cNvPr>
          <p:cNvSpPr txBox="1"/>
          <p:nvPr/>
        </p:nvSpPr>
        <p:spPr>
          <a:xfrm>
            <a:off x="10082906" y="2238881"/>
            <a:ext cx="17021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FFFF00"/>
                </a:solidFill>
              </a:rPr>
              <a:t>Previously calculated Gain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55888A-CC31-4C4A-A191-EE94C21BF8F4}"/>
                  </a:ext>
                </a:extLst>
              </p:cNvPr>
              <p:cNvSpPr txBox="1"/>
              <p:nvPr/>
            </p:nvSpPr>
            <p:spPr>
              <a:xfrm>
                <a:off x="5143156" y="4533433"/>
                <a:ext cx="63010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NZ" dirty="0">
                    <a:solidFill>
                      <a:schemeClr val="bg1"/>
                    </a:solidFill>
                  </a:rPr>
                  <a:t>We start by picking up a “random” number, </a:t>
                </a:r>
                <a14:m>
                  <m:oMath xmlns:m="http://schemas.openxmlformats.org/officeDocument/2006/math">
                    <m:r>
                      <a:rPr lang="en-NZ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NZ" dirty="0">
                    <a:solidFill>
                      <a:schemeClr val="bg1"/>
                    </a:solidFill>
                  </a:rPr>
                  <a:t> (gamma) ~ in this case </a:t>
                </a:r>
                <a14:m>
                  <m:oMath xmlns:m="http://schemas.openxmlformats.org/officeDocument/2006/math">
                    <m:r>
                      <a:rPr lang="en-NZ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NZ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=130</m:t>
                    </m:r>
                  </m:oMath>
                </a14:m>
                <a:r>
                  <a:rPr lang="en-NZ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55888A-CC31-4C4A-A191-EE94C21BF8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156" y="4533433"/>
                <a:ext cx="6301085" cy="646331"/>
              </a:xfrm>
              <a:prstGeom prst="rect">
                <a:avLst/>
              </a:prstGeom>
              <a:blipFill>
                <a:blip r:embed="rId2"/>
                <a:stretch>
                  <a:fillRect l="-678" t="-5660" b="-14151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D823DC8-732D-4204-82AD-3EDC8E1D72C8}"/>
                  </a:ext>
                </a:extLst>
              </p:cNvPr>
              <p:cNvSpPr txBox="1"/>
              <p:nvPr/>
            </p:nvSpPr>
            <p:spPr>
              <a:xfrm>
                <a:off x="5118219" y="5066557"/>
                <a:ext cx="63010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NZ" dirty="0">
                    <a:solidFill>
                      <a:schemeClr val="bg1"/>
                    </a:solidFill>
                  </a:rPr>
                  <a:t>Calculate “Gain - </a:t>
                </a:r>
                <a14:m>
                  <m:oMath xmlns:m="http://schemas.openxmlformats.org/officeDocument/2006/math">
                    <m:r>
                      <a:rPr lang="en-NZ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NZ" dirty="0">
                    <a:solidFill>
                      <a:schemeClr val="bg1"/>
                    </a:solidFill>
                  </a:rPr>
                  <a:t>” from the lowest level of the tree</a:t>
                </a: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D823DC8-732D-4204-82AD-3EDC8E1D7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8219" y="5066557"/>
                <a:ext cx="6301085" cy="369332"/>
              </a:xfrm>
              <a:prstGeom prst="rect">
                <a:avLst/>
              </a:prstGeom>
              <a:blipFill>
                <a:blip r:embed="rId3"/>
                <a:stretch>
                  <a:fillRect l="-678" t="-8197" b="-24590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E4E25715-3C79-4A6A-87CD-AE04DA14E836}"/>
              </a:ext>
            </a:extLst>
          </p:cNvPr>
          <p:cNvSpPr txBox="1"/>
          <p:nvPr/>
        </p:nvSpPr>
        <p:spPr>
          <a:xfrm>
            <a:off x="9313010" y="3165486"/>
            <a:ext cx="214674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NZ" dirty="0"/>
              <a:t>140.17 – 130 = 10.17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7C6FB2-CE1B-41F6-9D74-9D1A7EB58E48}"/>
              </a:ext>
            </a:extLst>
          </p:cNvPr>
          <p:cNvSpPr/>
          <p:nvPr/>
        </p:nvSpPr>
        <p:spPr>
          <a:xfrm>
            <a:off x="8647611" y="3675017"/>
            <a:ext cx="1398325" cy="1436914"/>
          </a:xfrm>
          <a:custGeom>
            <a:avLst/>
            <a:gdLst>
              <a:gd name="connsiteX0" fmla="*/ 0 w 1398325"/>
              <a:gd name="connsiteY0" fmla="*/ 1436914 h 1436914"/>
              <a:gd name="connsiteX1" fmla="*/ 809898 w 1398325"/>
              <a:gd name="connsiteY1" fmla="*/ 1045029 h 1436914"/>
              <a:gd name="connsiteX2" fmla="*/ 1323703 w 1398325"/>
              <a:gd name="connsiteY2" fmla="*/ 357052 h 1436914"/>
              <a:gd name="connsiteX3" fmla="*/ 1384663 w 1398325"/>
              <a:gd name="connsiteY3" fmla="*/ 0 h 1436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8325" h="1436914">
                <a:moveTo>
                  <a:pt x="0" y="1436914"/>
                </a:moveTo>
                <a:cubicBezTo>
                  <a:pt x="294640" y="1330960"/>
                  <a:pt x="589281" y="1225006"/>
                  <a:pt x="809898" y="1045029"/>
                </a:cubicBezTo>
                <a:cubicBezTo>
                  <a:pt x="1030515" y="865052"/>
                  <a:pt x="1227909" y="531223"/>
                  <a:pt x="1323703" y="357052"/>
                </a:cubicBezTo>
                <a:cubicBezTo>
                  <a:pt x="1419497" y="182881"/>
                  <a:pt x="1402080" y="91440"/>
                  <a:pt x="1384663" y="0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841058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96FB9E6-D57D-4CA6-AA13-01BB08B7DFDD}"/>
              </a:ext>
            </a:extLst>
          </p:cNvPr>
          <p:cNvSpPr txBox="1"/>
          <p:nvPr/>
        </p:nvSpPr>
        <p:spPr>
          <a:xfrm>
            <a:off x="446049" y="2782669"/>
            <a:ext cx="207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assume that dataset to be used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E75C17-E57B-4AD8-A50B-6EF60763FEB1}"/>
              </a:ext>
            </a:extLst>
          </p:cNvPr>
          <p:cNvCxnSpPr/>
          <p:nvPr/>
        </p:nvCxnSpPr>
        <p:spPr>
          <a:xfrm flipV="1">
            <a:off x="804125" y="4136567"/>
            <a:ext cx="0" cy="19514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452BFC-42A0-45F6-A583-E1BF6C34D611}"/>
              </a:ext>
            </a:extLst>
          </p:cNvPr>
          <p:cNvCxnSpPr>
            <a:cxnSpLocks/>
          </p:cNvCxnSpPr>
          <p:nvPr/>
        </p:nvCxnSpPr>
        <p:spPr>
          <a:xfrm>
            <a:off x="804125" y="6088031"/>
            <a:ext cx="234547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23A441B-9117-4172-A9BC-213D02735BDF}"/>
              </a:ext>
            </a:extLst>
          </p:cNvPr>
          <p:cNvSpPr txBox="1"/>
          <p:nvPr/>
        </p:nvSpPr>
        <p:spPr>
          <a:xfrm>
            <a:off x="653284" y="60880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158E30-76D0-46F5-94AA-936A1FD01374}"/>
              </a:ext>
            </a:extLst>
          </p:cNvPr>
          <p:cNvSpPr txBox="1"/>
          <p:nvPr/>
        </p:nvSpPr>
        <p:spPr>
          <a:xfrm>
            <a:off x="1675176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ACF9CD-61B8-4FF1-B401-1519489AF176}"/>
              </a:ext>
            </a:extLst>
          </p:cNvPr>
          <p:cNvSpPr txBox="1"/>
          <p:nvPr/>
        </p:nvSpPr>
        <p:spPr>
          <a:xfrm>
            <a:off x="2699298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588DDE-8DF1-4940-BAFB-F46D756CF421}"/>
              </a:ext>
            </a:extLst>
          </p:cNvPr>
          <p:cNvSpPr txBox="1"/>
          <p:nvPr/>
        </p:nvSpPr>
        <p:spPr>
          <a:xfrm>
            <a:off x="477503" y="4887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7D0BC9-73AB-4ACE-8CFD-F1D47452C114}"/>
              </a:ext>
            </a:extLst>
          </p:cNvPr>
          <p:cNvSpPr txBox="1"/>
          <p:nvPr/>
        </p:nvSpPr>
        <p:spPr>
          <a:xfrm>
            <a:off x="477503" y="44837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F10700-3D31-4F9F-B772-97AD5C30812B}"/>
              </a:ext>
            </a:extLst>
          </p:cNvPr>
          <p:cNvSpPr txBox="1"/>
          <p:nvPr/>
        </p:nvSpPr>
        <p:spPr>
          <a:xfrm>
            <a:off x="360485" y="41143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3C6421-4ACF-4B93-ADE7-6F980A776AB3}"/>
              </a:ext>
            </a:extLst>
          </p:cNvPr>
          <p:cNvSpPr txBox="1"/>
          <p:nvPr/>
        </p:nvSpPr>
        <p:spPr>
          <a:xfrm>
            <a:off x="406971" y="528246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072E13-065A-4F19-803C-19B7D6B49AE4}"/>
              </a:ext>
            </a:extLst>
          </p:cNvPr>
          <p:cNvSpPr txBox="1"/>
          <p:nvPr/>
        </p:nvSpPr>
        <p:spPr>
          <a:xfrm>
            <a:off x="325219" y="564621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-10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B22640F-F74D-4AD0-9270-CC7CAC5A689A}"/>
              </a:ext>
            </a:extLst>
          </p:cNvPr>
          <p:cNvSpPr/>
          <p:nvPr/>
        </p:nvSpPr>
        <p:spPr>
          <a:xfrm>
            <a:off x="1104326" y="5736365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525DB76-D683-42A2-83BB-429BCD3BBCEA}"/>
              </a:ext>
            </a:extLst>
          </p:cNvPr>
          <p:cNvSpPr/>
          <p:nvPr/>
        </p:nvSpPr>
        <p:spPr>
          <a:xfrm>
            <a:off x="1657194" y="439364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F042B49-F0CF-4289-96EC-23E56DA843AF}"/>
              </a:ext>
            </a:extLst>
          </p:cNvPr>
          <p:cNvSpPr/>
          <p:nvPr/>
        </p:nvSpPr>
        <p:spPr>
          <a:xfrm>
            <a:off x="1822603" y="4176474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0AFB22C-4602-4A61-936E-1A66F4E768FA}"/>
              </a:ext>
            </a:extLst>
          </p:cNvPr>
          <p:cNvSpPr/>
          <p:nvPr/>
        </p:nvSpPr>
        <p:spPr>
          <a:xfrm>
            <a:off x="2321228" y="534055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9806D73-26E2-488A-A30F-BEF6AFE4C1CE}"/>
              </a:ext>
            </a:extLst>
          </p:cNvPr>
          <p:cNvSpPr/>
          <p:nvPr/>
        </p:nvSpPr>
        <p:spPr>
          <a:xfrm>
            <a:off x="1599931" y="3504045"/>
            <a:ext cx="323386" cy="30153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DB1F79-B7BE-4C77-9486-8C7160E36DDC}"/>
              </a:ext>
            </a:extLst>
          </p:cNvPr>
          <p:cNvSpPr txBox="1"/>
          <p:nvPr/>
        </p:nvSpPr>
        <p:spPr>
          <a:xfrm>
            <a:off x="2093880" y="3470147"/>
            <a:ext cx="159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plot it out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5A12DE-4FE0-4FB0-8D9E-0A61B27B9CA6}"/>
              </a:ext>
            </a:extLst>
          </p:cNvPr>
          <p:cNvSpPr txBox="1"/>
          <p:nvPr/>
        </p:nvSpPr>
        <p:spPr>
          <a:xfrm>
            <a:off x="1297989" y="6375968"/>
            <a:ext cx="135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dosage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0808E6-8C3F-4419-B34F-027DA7B175C5}"/>
              </a:ext>
            </a:extLst>
          </p:cNvPr>
          <p:cNvSpPr txBox="1"/>
          <p:nvPr/>
        </p:nvSpPr>
        <p:spPr>
          <a:xfrm rot="16200000">
            <a:off x="-747581" y="5043735"/>
            <a:ext cx="1914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effectiveness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477E6D-D556-4E16-970B-86380744A78A}"/>
              </a:ext>
            </a:extLst>
          </p:cNvPr>
          <p:cNvCxnSpPr>
            <a:cxnSpLocks/>
          </p:cNvCxnSpPr>
          <p:nvPr/>
        </p:nvCxnSpPr>
        <p:spPr>
          <a:xfrm>
            <a:off x="779189" y="5072145"/>
            <a:ext cx="2338813" cy="896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89CCDB0-85B2-466E-9AE2-F5356E69B250}"/>
              </a:ext>
            </a:extLst>
          </p:cNvPr>
          <p:cNvSpPr txBox="1"/>
          <p:nvPr/>
        </p:nvSpPr>
        <p:spPr>
          <a:xfrm>
            <a:off x="4912606" y="105008"/>
            <a:ext cx="326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make an initial prediction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187C4-805E-42C7-941A-ECE47723D6BC}"/>
              </a:ext>
            </a:extLst>
          </p:cNvPr>
          <p:cNvSpPr txBox="1"/>
          <p:nvPr/>
        </p:nvSpPr>
        <p:spPr>
          <a:xfrm>
            <a:off x="5561556" y="688932"/>
            <a:ext cx="80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Z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F221E9-25F8-49DF-B264-654EFE26B90D}"/>
              </a:ext>
            </a:extLst>
          </p:cNvPr>
          <p:cNvSpPr/>
          <p:nvPr/>
        </p:nvSpPr>
        <p:spPr>
          <a:xfrm>
            <a:off x="5695167" y="581821"/>
            <a:ext cx="801666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0.5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2E5143-FAAA-49F8-8C28-88B72D44A150}"/>
              </a:ext>
            </a:extLst>
          </p:cNvPr>
          <p:cNvSpPr txBox="1"/>
          <p:nvPr/>
        </p:nvSpPr>
        <p:spPr>
          <a:xfrm>
            <a:off x="7146270" y="504877"/>
            <a:ext cx="48761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Let’s assume that the “initial guess” of “predicted drug effectiveness” is 0.5 (so for whatever testing data, the prediction is always 0.5)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67F5A1FD-F620-4DB4-9265-7A8C3A9BFDDD}"/>
              </a:ext>
            </a:extLst>
          </p:cNvPr>
          <p:cNvSpPr/>
          <p:nvPr/>
        </p:nvSpPr>
        <p:spPr>
          <a:xfrm rot="10800000">
            <a:off x="6749747" y="635059"/>
            <a:ext cx="246491" cy="238539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408E55-3A76-4D03-ABE6-89429889E7C9}"/>
              </a:ext>
            </a:extLst>
          </p:cNvPr>
          <p:cNvSpPr txBox="1"/>
          <p:nvPr/>
        </p:nvSpPr>
        <p:spPr>
          <a:xfrm>
            <a:off x="4912606" y="1231462"/>
            <a:ext cx="2772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Obtain the residuals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D67FA3-51F9-4208-B01B-355CFFFB8AFD}"/>
              </a:ext>
            </a:extLst>
          </p:cNvPr>
          <p:cNvSpPr txBox="1"/>
          <p:nvPr/>
        </p:nvSpPr>
        <p:spPr>
          <a:xfrm>
            <a:off x="4912605" y="1620638"/>
            <a:ext cx="2894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Grow a XGBoost tree</a:t>
            </a:r>
          </a:p>
        </p:txBody>
      </p:sp>
      <p:graphicFrame>
        <p:nvGraphicFramePr>
          <p:cNvPr id="39" name="Table 9">
            <a:extLst>
              <a:ext uri="{FF2B5EF4-FFF2-40B4-BE49-F238E27FC236}">
                <a16:creationId xmlns:a16="http://schemas.microsoft.com/office/drawing/2014/main" id="{F7B6F8FC-5F9D-4341-88FA-46A06196AF05}"/>
              </a:ext>
            </a:extLst>
          </p:cNvPr>
          <p:cNvGraphicFramePr>
            <a:graphicFrameLocks noGrp="1"/>
          </p:cNvGraphicFramePr>
          <p:nvPr/>
        </p:nvGraphicFramePr>
        <p:xfrm>
          <a:off x="406971" y="302786"/>
          <a:ext cx="3580673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439">
                  <a:extLst>
                    <a:ext uri="{9D8B030D-6E8A-4147-A177-3AD203B41FA5}">
                      <a16:colId xmlns:a16="http://schemas.microsoft.com/office/drawing/2014/main" val="3944312363"/>
                    </a:ext>
                  </a:extLst>
                </a:gridCol>
                <a:gridCol w="1380617">
                  <a:extLst>
                    <a:ext uri="{9D8B030D-6E8A-4147-A177-3AD203B41FA5}">
                      <a16:colId xmlns:a16="http://schemas.microsoft.com/office/drawing/2014/main" val="530565996"/>
                    </a:ext>
                  </a:extLst>
                </a:gridCol>
                <a:gridCol w="1380617">
                  <a:extLst>
                    <a:ext uri="{9D8B030D-6E8A-4147-A177-3AD203B41FA5}">
                      <a16:colId xmlns:a16="http://schemas.microsoft.com/office/drawing/2014/main" val="2413499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Drug </a:t>
                      </a:r>
                    </a:p>
                    <a:p>
                      <a:r>
                        <a:rPr lang="en-NZ" dirty="0"/>
                        <a:t>dosage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Drug effectiveness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>
                          <a:solidFill>
                            <a:schemeClr val="tx1"/>
                          </a:solidFill>
                        </a:rPr>
                        <a:t>residuals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933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38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6.5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013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551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389073"/>
                  </a:ext>
                </a:extLst>
              </a:tr>
            </a:tbl>
          </a:graphicData>
        </a:graphic>
      </p:graphicFrame>
      <p:sp>
        <p:nvSpPr>
          <p:cNvPr id="54" name="Rectangle 53">
            <a:extLst>
              <a:ext uri="{FF2B5EF4-FFF2-40B4-BE49-F238E27FC236}">
                <a16:creationId xmlns:a16="http://schemas.microsoft.com/office/drawing/2014/main" id="{D047394D-F7D9-485F-B324-81C430AE8C24}"/>
              </a:ext>
            </a:extLst>
          </p:cNvPr>
          <p:cNvSpPr/>
          <p:nvPr/>
        </p:nvSpPr>
        <p:spPr>
          <a:xfrm>
            <a:off x="6031756" y="2515880"/>
            <a:ext cx="1504901" cy="3693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Dosage &lt; 15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B069995-992E-422A-A49B-13812DFCF7EF}"/>
              </a:ext>
            </a:extLst>
          </p:cNvPr>
          <p:cNvSpPr/>
          <p:nvPr/>
        </p:nvSpPr>
        <p:spPr>
          <a:xfrm>
            <a:off x="5536757" y="3084039"/>
            <a:ext cx="850927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-10.5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9A6D2D0-4C05-4174-AB11-629FE92FDB55}"/>
              </a:ext>
            </a:extLst>
          </p:cNvPr>
          <p:cNvCxnSpPr>
            <a:cxnSpLocks/>
            <a:stCxn id="54" idx="2"/>
            <a:endCxn id="55" idx="0"/>
          </p:cNvCxnSpPr>
          <p:nvPr/>
        </p:nvCxnSpPr>
        <p:spPr>
          <a:xfrm flipH="1">
            <a:off x="5962221" y="2885212"/>
            <a:ext cx="821986" cy="19882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B2DE67D-2543-4CDD-B58C-773748254AF0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6784207" y="2885212"/>
            <a:ext cx="1024411" cy="17578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31FD805A-34D4-45CE-BDEC-DBF46047AA79}"/>
              </a:ext>
            </a:extLst>
          </p:cNvPr>
          <p:cNvSpPr/>
          <p:nvPr/>
        </p:nvSpPr>
        <p:spPr>
          <a:xfrm>
            <a:off x="7248757" y="3073153"/>
            <a:ext cx="1504901" cy="3693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Dosage &lt; 30.0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FA1F989-8D9F-420D-A5A2-26537F1185BE}"/>
              </a:ext>
            </a:extLst>
          </p:cNvPr>
          <p:cNvSpPr/>
          <p:nvPr/>
        </p:nvSpPr>
        <p:spPr>
          <a:xfrm>
            <a:off x="6774289" y="3629319"/>
            <a:ext cx="850927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6.5,7.5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447CA81-FD96-4D20-9F0B-803279FA1B40}"/>
              </a:ext>
            </a:extLst>
          </p:cNvPr>
          <p:cNvSpPr/>
          <p:nvPr/>
        </p:nvSpPr>
        <p:spPr>
          <a:xfrm>
            <a:off x="8293699" y="3606277"/>
            <a:ext cx="1090445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-7.5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D98F393-EF02-4C06-8DB4-DF87073AF833}"/>
              </a:ext>
            </a:extLst>
          </p:cNvPr>
          <p:cNvCxnSpPr>
            <a:stCxn id="67" idx="2"/>
            <a:endCxn id="68" idx="0"/>
          </p:cNvCxnSpPr>
          <p:nvPr/>
        </p:nvCxnSpPr>
        <p:spPr>
          <a:xfrm flipH="1">
            <a:off x="7199753" y="3442485"/>
            <a:ext cx="801455" cy="18683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B1D0487-BCDB-40B7-AB39-BA77C24BC968}"/>
              </a:ext>
            </a:extLst>
          </p:cNvPr>
          <p:cNvCxnSpPr>
            <a:stCxn id="67" idx="2"/>
            <a:endCxn id="69" idx="0"/>
          </p:cNvCxnSpPr>
          <p:nvPr/>
        </p:nvCxnSpPr>
        <p:spPr>
          <a:xfrm>
            <a:off x="8001208" y="3442485"/>
            <a:ext cx="837714" cy="1637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ACA6A4B-A198-4F22-803E-6306B822CA1C}"/>
              </a:ext>
            </a:extLst>
          </p:cNvPr>
          <p:cNvSpPr txBox="1"/>
          <p:nvPr/>
        </p:nvSpPr>
        <p:spPr>
          <a:xfrm>
            <a:off x="4930237" y="1983089"/>
            <a:ext cx="2250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4: Prune the tree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A43F17-F54C-445F-B3DE-E3EF401E6CD8}"/>
              </a:ext>
            </a:extLst>
          </p:cNvPr>
          <p:cNvSpPr txBox="1"/>
          <p:nvPr/>
        </p:nvSpPr>
        <p:spPr>
          <a:xfrm>
            <a:off x="4936202" y="4224573"/>
            <a:ext cx="413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We prune the tree based on its Gain value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3A5D0B-8CE0-40C9-922C-77E02DD05DB5}"/>
              </a:ext>
            </a:extLst>
          </p:cNvPr>
          <p:cNvSpPr txBox="1"/>
          <p:nvPr/>
        </p:nvSpPr>
        <p:spPr>
          <a:xfrm>
            <a:off x="7340569" y="2306822"/>
            <a:ext cx="82747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NZ" dirty="0"/>
              <a:t>120.33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380B169-2A37-43EA-B203-F5675E45608E}"/>
              </a:ext>
            </a:extLst>
          </p:cNvPr>
          <p:cNvSpPr txBox="1"/>
          <p:nvPr/>
        </p:nvSpPr>
        <p:spPr>
          <a:xfrm>
            <a:off x="8658085" y="2851344"/>
            <a:ext cx="82747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NZ" dirty="0"/>
              <a:t>140.17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BDEF3075-BD2E-4747-A270-920A27D0F866}"/>
              </a:ext>
            </a:extLst>
          </p:cNvPr>
          <p:cNvSpPr/>
          <p:nvPr/>
        </p:nvSpPr>
        <p:spPr>
          <a:xfrm>
            <a:off x="9649097" y="2306822"/>
            <a:ext cx="225989" cy="766331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>
              <a:solidFill>
                <a:srgbClr val="FFFF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B9F17EB-3161-4DC7-BFF7-E223D37FD9EB}"/>
              </a:ext>
            </a:extLst>
          </p:cNvPr>
          <p:cNvSpPr txBox="1"/>
          <p:nvPr/>
        </p:nvSpPr>
        <p:spPr>
          <a:xfrm>
            <a:off x="10082906" y="2238881"/>
            <a:ext cx="17021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FFFF00"/>
                </a:solidFill>
              </a:rPr>
              <a:t>Previously calculated Gain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55888A-CC31-4C4A-A191-EE94C21BF8F4}"/>
                  </a:ext>
                </a:extLst>
              </p:cNvPr>
              <p:cNvSpPr txBox="1"/>
              <p:nvPr/>
            </p:nvSpPr>
            <p:spPr>
              <a:xfrm>
                <a:off x="5143156" y="4533433"/>
                <a:ext cx="63010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NZ" dirty="0">
                    <a:solidFill>
                      <a:schemeClr val="bg1"/>
                    </a:solidFill>
                  </a:rPr>
                  <a:t>We start by picking up a “random” number, </a:t>
                </a:r>
                <a14:m>
                  <m:oMath xmlns:m="http://schemas.openxmlformats.org/officeDocument/2006/math">
                    <m:r>
                      <a:rPr lang="en-NZ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NZ" dirty="0">
                    <a:solidFill>
                      <a:schemeClr val="bg1"/>
                    </a:solidFill>
                  </a:rPr>
                  <a:t> (gamma) ~ in this case </a:t>
                </a:r>
                <a14:m>
                  <m:oMath xmlns:m="http://schemas.openxmlformats.org/officeDocument/2006/math">
                    <m:r>
                      <a:rPr lang="en-NZ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NZ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=130</m:t>
                    </m:r>
                  </m:oMath>
                </a14:m>
                <a:r>
                  <a:rPr lang="en-NZ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55888A-CC31-4C4A-A191-EE94C21BF8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156" y="4533433"/>
                <a:ext cx="6301085" cy="646331"/>
              </a:xfrm>
              <a:prstGeom prst="rect">
                <a:avLst/>
              </a:prstGeom>
              <a:blipFill>
                <a:blip r:embed="rId2"/>
                <a:stretch>
                  <a:fillRect l="-678" t="-5660" b="-14151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D823DC8-732D-4204-82AD-3EDC8E1D72C8}"/>
                  </a:ext>
                </a:extLst>
              </p:cNvPr>
              <p:cNvSpPr txBox="1"/>
              <p:nvPr/>
            </p:nvSpPr>
            <p:spPr>
              <a:xfrm>
                <a:off x="5118219" y="5066557"/>
                <a:ext cx="63010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NZ" dirty="0">
                    <a:solidFill>
                      <a:schemeClr val="bg1"/>
                    </a:solidFill>
                  </a:rPr>
                  <a:t>Calculate “Gain - </a:t>
                </a:r>
                <a14:m>
                  <m:oMath xmlns:m="http://schemas.openxmlformats.org/officeDocument/2006/math">
                    <m:r>
                      <a:rPr lang="en-NZ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NZ" dirty="0">
                    <a:solidFill>
                      <a:schemeClr val="bg1"/>
                    </a:solidFill>
                  </a:rPr>
                  <a:t>” from the lowest branch of the tree</a:t>
                </a: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D823DC8-732D-4204-82AD-3EDC8E1D7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8219" y="5066557"/>
                <a:ext cx="6301085" cy="369332"/>
              </a:xfrm>
              <a:prstGeom prst="rect">
                <a:avLst/>
              </a:prstGeom>
              <a:blipFill>
                <a:blip r:embed="rId3"/>
                <a:stretch>
                  <a:fillRect l="-678" t="-8197" b="-24590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E4E25715-3C79-4A6A-87CD-AE04DA14E836}"/>
              </a:ext>
            </a:extLst>
          </p:cNvPr>
          <p:cNvSpPr txBox="1"/>
          <p:nvPr/>
        </p:nvSpPr>
        <p:spPr>
          <a:xfrm>
            <a:off x="9313010" y="3165486"/>
            <a:ext cx="214674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NZ" dirty="0"/>
              <a:t>140.17 – 130 = 10.17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7C6FB2-CE1B-41F6-9D74-9D1A7EB58E48}"/>
              </a:ext>
            </a:extLst>
          </p:cNvPr>
          <p:cNvSpPr/>
          <p:nvPr/>
        </p:nvSpPr>
        <p:spPr>
          <a:xfrm>
            <a:off x="8647611" y="3675017"/>
            <a:ext cx="1398325" cy="1436914"/>
          </a:xfrm>
          <a:custGeom>
            <a:avLst/>
            <a:gdLst>
              <a:gd name="connsiteX0" fmla="*/ 0 w 1398325"/>
              <a:gd name="connsiteY0" fmla="*/ 1436914 h 1436914"/>
              <a:gd name="connsiteX1" fmla="*/ 809898 w 1398325"/>
              <a:gd name="connsiteY1" fmla="*/ 1045029 h 1436914"/>
              <a:gd name="connsiteX2" fmla="*/ 1323703 w 1398325"/>
              <a:gd name="connsiteY2" fmla="*/ 357052 h 1436914"/>
              <a:gd name="connsiteX3" fmla="*/ 1384663 w 1398325"/>
              <a:gd name="connsiteY3" fmla="*/ 0 h 1436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8325" h="1436914">
                <a:moveTo>
                  <a:pt x="0" y="1436914"/>
                </a:moveTo>
                <a:cubicBezTo>
                  <a:pt x="294640" y="1330960"/>
                  <a:pt x="589281" y="1225006"/>
                  <a:pt x="809898" y="1045029"/>
                </a:cubicBezTo>
                <a:cubicBezTo>
                  <a:pt x="1030515" y="865052"/>
                  <a:pt x="1227909" y="531223"/>
                  <a:pt x="1323703" y="357052"/>
                </a:cubicBezTo>
                <a:cubicBezTo>
                  <a:pt x="1419497" y="182881"/>
                  <a:pt x="1402080" y="91440"/>
                  <a:pt x="1384663" y="0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0078662-1944-40F0-99CC-02D7593AE6DB}"/>
                  </a:ext>
                </a:extLst>
              </p:cNvPr>
              <p:cNvSpPr txBox="1"/>
              <p:nvPr/>
            </p:nvSpPr>
            <p:spPr>
              <a:xfrm>
                <a:off x="5726356" y="5452321"/>
                <a:ext cx="609600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NZ" dirty="0">
                    <a:solidFill>
                      <a:schemeClr val="bg1"/>
                    </a:solidFill>
                  </a:rPr>
                  <a:t>If “Gain - </a:t>
                </a:r>
                <a14:m>
                  <m:oMath xmlns:m="http://schemas.openxmlformats.org/officeDocument/2006/math">
                    <m:r>
                      <a:rPr lang="en-NZ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NZ" dirty="0">
                    <a:solidFill>
                      <a:schemeClr val="bg1"/>
                    </a:solidFill>
                  </a:rPr>
                  <a:t>” &lt; 0: then the branch will be removed. Otherwise the branch pruning is done (so we don’t continue …)</a:t>
                </a:r>
                <a:endParaRPr lang="en-NZ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0078662-1944-40F0-99CC-02D7593AE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6356" y="5452321"/>
                <a:ext cx="6096000" cy="646331"/>
              </a:xfrm>
              <a:prstGeom prst="rect">
                <a:avLst/>
              </a:prstGeom>
              <a:blipFill>
                <a:blip r:embed="rId4"/>
                <a:stretch>
                  <a:fillRect l="-800" t="-4717" b="-14151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91897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96FB9E6-D57D-4CA6-AA13-01BB08B7DFDD}"/>
              </a:ext>
            </a:extLst>
          </p:cNvPr>
          <p:cNvSpPr txBox="1"/>
          <p:nvPr/>
        </p:nvSpPr>
        <p:spPr>
          <a:xfrm>
            <a:off x="446049" y="2782669"/>
            <a:ext cx="207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assume that dataset to be used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E75C17-E57B-4AD8-A50B-6EF60763FEB1}"/>
              </a:ext>
            </a:extLst>
          </p:cNvPr>
          <p:cNvCxnSpPr/>
          <p:nvPr/>
        </p:nvCxnSpPr>
        <p:spPr>
          <a:xfrm flipV="1">
            <a:off x="804125" y="4136567"/>
            <a:ext cx="0" cy="19514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452BFC-42A0-45F6-A583-E1BF6C34D611}"/>
              </a:ext>
            </a:extLst>
          </p:cNvPr>
          <p:cNvCxnSpPr>
            <a:cxnSpLocks/>
          </p:cNvCxnSpPr>
          <p:nvPr/>
        </p:nvCxnSpPr>
        <p:spPr>
          <a:xfrm>
            <a:off x="804125" y="6088031"/>
            <a:ext cx="234547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23A441B-9117-4172-A9BC-213D02735BDF}"/>
              </a:ext>
            </a:extLst>
          </p:cNvPr>
          <p:cNvSpPr txBox="1"/>
          <p:nvPr/>
        </p:nvSpPr>
        <p:spPr>
          <a:xfrm>
            <a:off x="653284" y="60880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158E30-76D0-46F5-94AA-936A1FD01374}"/>
              </a:ext>
            </a:extLst>
          </p:cNvPr>
          <p:cNvSpPr txBox="1"/>
          <p:nvPr/>
        </p:nvSpPr>
        <p:spPr>
          <a:xfrm>
            <a:off x="1675176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ACF9CD-61B8-4FF1-B401-1519489AF176}"/>
              </a:ext>
            </a:extLst>
          </p:cNvPr>
          <p:cNvSpPr txBox="1"/>
          <p:nvPr/>
        </p:nvSpPr>
        <p:spPr>
          <a:xfrm>
            <a:off x="2699298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588DDE-8DF1-4940-BAFB-F46D756CF421}"/>
              </a:ext>
            </a:extLst>
          </p:cNvPr>
          <p:cNvSpPr txBox="1"/>
          <p:nvPr/>
        </p:nvSpPr>
        <p:spPr>
          <a:xfrm>
            <a:off x="477503" y="4887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7D0BC9-73AB-4ACE-8CFD-F1D47452C114}"/>
              </a:ext>
            </a:extLst>
          </p:cNvPr>
          <p:cNvSpPr txBox="1"/>
          <p:nvPr/>
        </p:nvSpPr>
        <p:spPr>
          <a:xfrm>
            <a:off x="477503" y="44837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F10700-3D31-4F9F-B772-97AD5C30812B}"/>
              </a:ext>
            </a:extLst>
          </p:cNvPr>
          <p:cNvSpPr txBox="1"/>
          <p:nvPr/>
        </p:nvSpPr>
        <p:spPr>
          <a:xfrm>
            <a:off x="360485" y="41143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3C6421-4ACF-4B93-ADE7-6F980A776AB3}"/>
              </a:ext>
            </a:extLst>
          </p:cNvPr>
          <p:cNvSpPr txBox="1"/>
          <p:nvPr/>
        </p:nvSpPr>
        <p:spPr>
          <a:xfrm>
            <a:off x="406971" y="528246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072E13-065A-4F19-803C-19B7D6B49AE4}"/>
              </a:ext>
            </a:extLst>
          </p:cNvPr>
          <p:cNvSpPr txBox="1"/>
          <p:nvPr/>
        </p:nvSpPr>
        <p:spPr>
          <a:xfrm>
            <a:off x="325219" y="564621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-10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B22640F-F74D-4AD0-9270-CC7CAC5A689A}"/>
              </a:ext>
            </a:extLst>
          </p:cNvPr>
          <p:cNvSpPr/>
          <p:nvPr/>
        </p:nvSpPr>
        <p:spPr>
          <a:xfrm>
            <a:off x="1104326" y="5736365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525DB76-D683-42A2-83BB-429BCD3BBCEA}"/>
              </a:ext>
            </a:extLst>
          </p:cNvPr>
          <p:cNvSpPr/>
          <p:nvPr/>
        </p:nvSpPr>
        <p:spPr>
          <a:xfrm>
            <a:off x="1657194" y="439364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F042B49-F0CF-4289-96EC-23E56DA843AF}"/>
              </a:ext>
            </a:extLst>
          </p:cNvPr>
          <p:cNvSpPr/>
          <p:nvPr/>
        </p:nvSpPr>
        <p:spPr>
          <a:xfrm>
            <a:off x="1822603" y="4176474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0AFB22C-4602-4A61-936E-1A66F4E768FA}"/>
              </a:ext>
            </a:extLst>
          </p:cNvPr>
          <p:cNvSpPr/>
          <p:nvPr/>
        </p:nvSpPr>
        <p:spPr>
          <a:xfrm>
            <a:off x="2321228" y="534055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9806D73-26E2-488A-A30F-BEF6AFE4C1CE}"/>
              </a:ext>
            </a:extLst>
          </p:cNvPr>
          <p:cNvSpPr/>
          <p:nvPr/>
        </p:nvSpPr>
        <p:spPr>
          <a:xfrm>
            <a:off x="1599931" y="3504045"/>
            <a:ext cx="323386" cy="30153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DB1F79-B7BE-4C77-9486-8C7160E36DDC}"/>
              </a:ext>
            </a:extLst>
          </p:cNvPr>
          <p:cNvSpPr txBox="1"/>
          <p:nvPr/>
        </p:nvSpPr>
        <p:spPr>
          <a:xfrm>
            <a:off x="2093880" y="3470147"/>
            <a:ext cx="159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plot it out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5A12DE-4FE0-4FB0-8D9E-0A61B27B9CA6}"/>
              </a:ext>
            </a:extLst>
          </p:cNvPr>
          <p:cNvSpPr txBox="1"/>
          <p:nvPr/>
        </p:nvSpPr>
        <p:spPr>
          <a:xfrm>
            <a:off x="1297989" y="6375968"/>
            <a:ext cx="135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dosage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0808E6-8C3F-4419-B34F-027DA7B175C5}"/>
              </a:ext>
            </a:extLst>
          </p:cNvPr>
          <p:cNvSpPr txBox="1"/>
          <p:nvPr/>
        </p:nvSpPr>
        <p:spPr>
          <a:xfrm rot="16200000">
            <a:off x="-747581" y="5043735"/>
            <a:ext cx="1914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effectiveness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477E6D-D556-4E16-970B-86380744A78A}"/>
              </a:ext>
            </a:extLst>
          </p:cNvPr>
          <p:cNvCxnSpPr>
            <a:cxnSpLocks/>
          </p:cNvCxnSpPr>
          <p:nvPr/>
        </p:nvCxnSpPr>
        <p:spPr>
          <a:xfrm>
            <a:off x="779189" y="5072145"/>
            <a:ext cx="2338813" cy="896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89CCDB0-85B2-466E-9AE2-F5356E69B250}"/>
              </a:ext>
            </a:extLst>
          </p:cNvPr>
          <p:cNvSpPr txBox="1"/>
          <p:nvPr/>
        </p:nvSpPr>
        <p:spPr>
          <a:xfrm>
            <a:off x="4912606" y="105008"/>
            <a:ext cx="326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make an initial prediction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187C4-805E-42C7-941A-ECE47723D6BC}"/>
              </a:ext>
            </a:extLst>
          </p:cNvPr>
          <p:cNvSpPr txBox="1"/>
          <p:nvPr/>
        </p:nvSpPr>
        <p:spPr>
          <a:xfrm>
            <a:off x="5561556" y="688932"/>
            <a:ext cx="80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Z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F221E9-25F8-49DF-B264-654EFE26B90D}"/>
              </a:ext>
            </a:extLst>
          </p:cNvPr>
          <p:cNvSpPr/>
          <p:nvPr/>
        </p:nvSpPr>
        <p:spPr>
          <a:xfrm>
            <a:off x="5695167" y="581821"/>
            <a:ext cx="801666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0.5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2E5143-FAAA-49F8-8C28-88B72D44A150}"/>
              </a:ext>
            </a:extLst>
          </p:cNvPr>
          <p:cNvSpPr txBox="1"/>
          <p:nvPr/>
        </p:nvSpPr>
        <p:spPr>
          <a:xfrm>
            <a:off x="7146270" y="504877"/>
            <a:ext cx="48761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Let’s assume that the “initial guess” of “predicted drug effectiveness” is 0.5 (so for whatever testing data, the prediction is always 0.5)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67F5A1FD-F620-4DB4-9265-7A8C3A9BFDDD}"/>
              </a:ext>
            </a:extLst>
          </p:cNvPr>
          <p:cNvSpPr/>
          <p:nvPr/>
        </p:nvSpPr>
        <p:spPr>
          <a:xfrm rot="10800000">
            <a:off x="6749747" y="635059"/>
            <a:ext cx="246491" cy="238539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408E55-3A76-4D03-ABE6-89429889E7C9}"/>
              </a:ext>
            </a:extLst>
          </p:cNvPr>
          <p:cNvSpPr txBox="1"/>
          <p:nvPr/>
        </p:nvSpPr>
        <p:spPr>
          <a:xfrm>
            <a:off x="4912606" y="1231462"/>
            <a:ext cx="2772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Obtain the residuals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D67FA3-51F9-4208-B01B-355CFFFB8AFD}"/>
              </a:ext>
            </a:extLst>
          </p:cNvPr>
          <p:cNvSpPr txBox="1"/>
          <p:nvPr/>
        </p:nvSpPr>
        <p:spPr>
          <a:xfrm>
            <a:off x="4912605" y="1620638"/>
            <a:ext cx="2894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Grow a XGBoost tree</a:t>
            </a:r>
          </a:p>
        </p:txBody>
      </p:sp>
      <p:graphicFrame>
        <p:nvGraphicFramePr>
          <p:cNvPr id="39" name="Table 9">
            <a:extLst>
              <a:ext uri="{FF2B5EF4-FFF2-40B4-BE49-F238E27FC236}">
                <a16:creationId xmlns:a16="http://schemas.microsoft.com/office/drawing/2014/main" id="{F7B6F8FC-5F9D-4341-88FA-46A06196AF05}"/>
              </a:ext>
            </a:extLst>
          </p:cNvPr>
          <p:cNvGraphicFramePr>
            <a:graphicFrameLocks noGrp="1"/>
          </p:cNvGraphicFramePr>
          <p:nvPr/>
        </p:nvGraphicFramePr>
        <p:xfrm>
          <a:off x="406971" y="302786"/>
          <a:ext cx="3580673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439">
                  <a:extLst>
                    <a:ext uri="{9D8B030D-6E8A-4147-A177-3AD203B41FA5}">
                      <a16:colId xmlns:a16="http://schemas.microsoft.com/office/drawing/2014/main" val="3944312363"/>
                    </a:ext>
                  </a:extLst>
                </a:gridCol>
                <a:gridCol w="1380617">
                  <a:extLst>
                    <a:ext uri="{9D8B030D-6E8A-4147-A177-3AD203B41FA5}">
                      <a16:colId xmlns:a16="http://schemas.microsoft.com/office/drawing/2014/main" val="530565996"/>
                    </a:ext>
                  </a:extLst>
                </a:gridCol>
                <a:gridCol w="1380617">
                  <a:extLst>
                    <a:ext uri="{9D8B030D-6E8A-4147-A177-3AD203B41FA5}">
                      <a16:colId xmlns:a16="http://schemas.microsoft.com/office/drawing/2014/main" val="2413499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Drug </a:t>
                      </a:r>
                    </a:p>
                    <a:p>
                      <a:r>
                        <a:rPr lang="en-NZ" dirty="0"/>
                        <a:t>dosage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Drug effectiveness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>
                          <a:solidFill>
                            <a:schemeClr val="tx1"/>
                          </a:solidFill>
                        </a:rPr>
                        <a:t>residuals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933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38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6.5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013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551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389073"/>
                  </a:ext>
                </a:extLst>
              </a:tr>
            </a:tbl>
          </a:graphicData>
        </a:graphic>
      </p:graphicFrame>
      <p:sp>
        <p:nvSpPr>
          <p:cNvPr id="54" name="Rectangle 53">
            <a:extLst>
              <a:ext uri="{FF2B5EF4-FFF2-40B4-BE49-F238E27FC236}">
                <a16:creationId xmlns:a16="http://schemas.microsoft.com/office/drawing/2014/main" id="{D047394D-F7D9-485F-B324-81C430AE8C24}"/>
              </a:ext>
            </a:extLst>
          </p:cNvPr>
          <p:cNvSpPr/>
          <p:nvPr/>
        </p:nvSpPr>
        <p:spPr>
          <a:xfrm>
            <a:off x="6031756" y="2515880"/>
            <a:ext cx="1504901" cy="3693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Dosage &lt; 15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B069995-992E-422A-A49B-13812DFCF7EF}"/>
              </a:ext>
            </a:extLst>
          </p:cNvPr>
          <p:cNvSpPr/>
          <p:nvPr/>
        </p:nvSpPr>
        <p:spPr>
          <a:xfrm>
            <a:off x="5536757" y="3084039"/>
            <a:ext cx="850927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-10.5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9A6D2D0-4C05-4174-AB11-629FE92FDB55}"/>
              </a:ext>
            </a:extLst>
          </p:cNvPr>
          <p:cNvCxnSpPr>
            <a:cxnSpLocks/>
            <a:stCxn id="54" idx="2"/>
            <a:endCxn id="55" idx="0"/>
          </p:cNvCxnSpPr>
          <p:nvPr/>
        </p:nvCxnSpPr>
        <p:spPr>
          <a:xfrm flipH="1">
            <a:off x="5962221" y="2885212"/>
            <a:ext cx="821986" cy="19882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B2DE67D-2543-4CDD-B58C-773748254AF0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6784207" y="2885212"/>
            <a:ext cx="1024411" cy="17578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31FD805A-34D4-45CE-BDEC-DBF46047AA79}"/>
              </a:ext>
            </a:extLst>
          </p:cNvPr>
          <p:cNvSpPr/>
          <p:nvPr/>
        </p:nvSpPr>
        <p:spPr>
          <a:xfrm>
            <a:off x="7248757" y="3073153"/>
            <a:ext cx="1504901" cy="3693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Dosage &lt; 30.0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FA1F989-8D9F-420D-A5A2-26537F1185BE}"/>
              </a:ext>
            </a:extLst>
          </p:cNvPr>
          <p:cNvSpPr/>
          <p:nvPr/>
        </p:nvSpPr>
        <p:spPr>
          <a:xfrm>
            <a:off x="6774289" y="3629319"/>
            <a:ext cx="850927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6.5,7.5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447CA81-FD96-4D20-9F0B-803279FA1B40}"/>
              </a:ext>
            </a:extLst>
          </p:cNvPr>
          <p:cNvSpPr/>
          <p:nvPr/>
        </p:nvSpPr>
        <p:spPr>
          <a:xfrm>
            <a:off x="8293699" y="3606277"/>
            <a:ext cx="1090445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-7.5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D98F393-EF02-4C06-8DB4-DF87073AF833}"/>
              </a:ext>
            </a:extLst>
          </p:cNvPr>
          <p:cNvCxnSpPr>
            <a:stCxn id="67" idx="2"/>
            <a:endCxn id="68" idx="0"/>
          </p:cNvCxnSpPr>
          <p:nvPr/>
        </p:nvCxnSpPr>
        <p:spPr>
          <a:xfrm flipH="1">
            <a:off x="7199753" y="3442485"/>
            <a:ext cx="801455" cy="18683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B1D0487-BCDB-40B7-AB39-BA77C24BC968}"/>
              </a:ext>
            </a:extLst>
          </p:cNvPr>
          <p:cNvCxnSpPr>
            <a:stCxn id="67" idx="2"/>
            <a:endCxn id="69" idx="0"/>
          </p:cNvCxnSpPr>
          <p:nvPr/>
        </p:nvCxnSpPr>
        <p:spPr>
          <a:xfrm>
            <a:off x="8001208" y="3442485"/>
            <a:ext cx="837714" cy="1637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ACA6A4B-A198-4F22-803E-6306B822CA1C}"/>
              </a:ext>
            </a:extLst>
          </p:cNvPr>
          <p:cNvSpPr txBox="1"/>
          <p:nvPr/>
        </p:nvSpPr>
        <p:spPr>
          <a:xfrm>
            <a:off x="4930237" y="1983089"/>
            <a:ext cx="2250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4: Prune the tree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A43F17-F54C-445F-B3DE-E3EF401E6CD8}"/>
              </a:ext>
            </a:extLst>
          </p:cNvPr>
          <p:cNvSpPr txBox="1"/>
          <p:nvPr/>
        </p:nvSpPr>
        <p:spPr>
          <a:xfrm>
            <a:off x="4936202" y="4224573"/>
            <a:ext cx="413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We prune the tree based on its Gain value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3A5D0B-8CE0-40C9-922C-77E02DD05DB5}"/>
              </a:ext>
            </a:extLst>
          </p:cNvPr>
          <p:cNvSpPr txBox="1"/>
          <p:nvPr/>
        </p:nvSpPr>
        <p:spPr>
          <a:xfrm>
            <a:off x="7340569" y="2306822"/>
            <a:ext cx="82747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NZ" dirty="0"/>
              <a:t>120.33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380B169-2A37-43EA-B203-F5675E45608E}"/>
              </a:ext>
            </a:extLst>
          </p:cNvPr>
          <p:cNvSpPr txBox="1"/>
          <p:nvPr/>
        </p:nvSpPr>
        <p:spPr>
          <a:xfrm>
            <a:off x="8658085" y="2851344"/>
            <a:ext cx="82747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NZ" dirty="0"/>
              <a:t>140.17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BDEF3075-BD2E-4747-A270-920A27D0F866}"/>
              </a:ext>
            </a:extLst>
          </p:cNvPr>
          <p:cNvSpPr/>
          <p:nvPr/>
        </p:nvSpPr>
        <p:spPr>
          <a:xfrm>
            <a:off x="9649097" y="2306822"/>
            <a:ext cx="225989" cy="766331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>
              <a:solidFill>
                <a:srgbClr val="FFFF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B9F17EB-3161-4DC7-BFF7-E223D37FD9EB}"/>
              </a:ext>
            </a:extLst>
          </p:cNvPr>
          <p:cNvSpPr txBox="1"/>
          <p:nvPr/>
        </p:nvSpPr>
        <p:spPr>
          <a:xfrm>
            <a:off x="10082906" y="2238881"/>
            <a:ext cx="17021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FFFF00"/>
                </a:solidFill>
              </a:rPr>
              <a:t>Previously calculated Gain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55888A-CC31-4C4A-A191-EE94C21BF8F4}"/>
                  </a:ext>
                </a:extLst>
              </p:cNvPr>
              <p:cNvSpPr txBox="1"/>
              <p:nvPr/>
            </p:nvSpPr>
            <p:spPr>
              <a:xfrm>
                <a:off x="5143156" y="4533433"/>
                <a:ext cx="63010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NZ" dirty="0">
                    <a:solidFill>
                      <a:schemeClr val="bg1"/>
                    </a:solidFill>
                  </a:rPr>
                  <a:t>We start by picking up a “random” number, </a:t>
                </a:r>
                <a14:m>
                  <m:oMath xmlns:m="http://schemas.openxmlformats.org/officeDocument/2006/math">
                    <m:r>
                      <a:rPr lang="en-NZ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NZ" dirty="0">
                    <a:solidFill>
                      <a:schemeClr val="bg1"/>
                    </a:solidFill>
                  </a:rPr>
                  <a:t> (gamma) ~ in this case </a:t>
                </a:r>
                <a14:m>
                  <m:oMath xmlns:m="http://schemas.openxmlformats.org/officeDocument/2006/math">
                    <m:r>
                      <a:rPr lang="en-NZ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NZ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=130</m:t>
                    </m:r>
                  </m:oMath>
                </a14:m>
                <a:r>
                  <a:rPr lang="en-NZ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55888A-CC31-4C4A-A191-EE94C21BF8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156" y="4533433"/>
                <a:ext cx="6301085" cy="646331"/>
              </a:xfrm>
              <a:prstGeom prst="rect">
                <a:avLst/>
              </a:prstGeom>
              <a:blipFill>
                <a:blip r:embed="rId2"/>
                <a:stretch>
                  <a:fillRect l="-678" t="-5660" b="-14151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D823DC8-732D-4204-82AD-3EDC8E1D72C8}"/>
                  </a:ext>
                </a:extLst>
              </p:cNvPr>
              <p:cNvSpPr txBox="1"/>
              <p:nvPr/>
            </p:nvSpPr>
            <p:spPr>
              <a:xfrm>
                <a:off x="5118219" y="5066557"/>
                <a:ext cx="63010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NZ" dirty="0">
                    <a:solidFill>
                      <a:schemeClr val="bg1"/>
                    </a:solidFill>
                  </a:rPr>
                  <a:t>Calculate “Gain - </a:t>
                </a:r>
                <a14:m>
                  <m:oMath xmlns:m="http://schemas.openxmlformats.org/officeDocument/2006/math">
                    <m:r>
                      <a:rPr lang="en-NZ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NZ" dirty="0">
                    <a:solidFill>
                      <a:schemeClr val="bg1"/>
                    </a:solidFill>
                  </a:rPr>
                  <a:t>” from the lowest branch of the tree</a:t>
                </a: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D823DC8-732D-4204-82AD-3EDC8E1D7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8219" y="5066557"/>
                <a:ext cx="6301085" cy="369332"/>
              </a:xfrm>
              <a:prstGeom prst="rect">
                <a:avLst/>
              </a:prstGeom>
              <a:blipFill>
                <a:blip r:embed="rId3"/>
                <a:stretch>
                  <a:fillRect l="-678" t="-8197" b="-24590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E4E25715-3C79-4A6A-87CD-AE04DA14E836}"/>
              </a:ext>
            </a:extLst>
          </p:cNvPr>
          <p:cNvSpPr txBox="1"/>
          <p:nvPr/>
        </p:nvSpPr>
        <p:spPr>
          <a:xfrm>
            <a:off x="9313010" y="3165486"/>
            <a:ext cx="214674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NZ" dirty="0"/>
              <a:t>140.17 – 130 = 10.17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7C6FB2-CE1B-41F6-9D74-9D1A7EB58E48}"/>
              </a:ext>
            </a:extLst>
          </p:cNvPr>
          <p:cNvSpPr/>
          <p:nvPr/>
        </p:nvSpPr>
        <p:spPr>
          <a:xfrm>
            <a:off x="8647611" y="3675017"/>
            <a:ext cx="1398325" cy="1436914"/>
          </a:xfrm>
          <a:custGeom>
            <a:avLst/>
            <a:gdLst>
              <a:gd name="connsiteX0" fmla="*/ 0 w 1398325"/>
              <a:gd name="connsiteY0" fmla="*/ 1436914 h 1436914"/>
              <a:gd name="connsiteX1" fmla="*/ 809898 w 1398325"/>
              <a:gd name="connsiteY1" fmla="*/ 1045029 h 1436914"/>
              <a:gd name="connsiteX2" fmla="*/ 1323703 w 1398325"/>
              <a:gd name="connsiteY2" fmla="*/ 357052 h 1436914"/>
              <a:gd name="connsiteX3" fmla="*/ 1384663 w 1398325"/>
              <a:gd name="connsiteY3" fmla="*/ 0 h 1436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8325" h="1436914">
                <a:moveTo>
                  <a:pt x="0" y="1436914"/>
                </a:moveTo>
                <a:cubicBezTo>
                  <a:pt x="294640" y="1330960"/>
                  <a:pt x="589281" y="1225006"/>
                  <a:pt x="809898" y="1045029"/>
                </a:cubicBezTo>
                <a:cubicBezTo>
                  <a:pt x="1030515" y="865052"/>
                  <a:pt x="1227909" y="531223"/>
                  <a:pt x="1323703" y="357052"/>
                </a:cubicBezTo>
                <a:cubicBezTo>
                  <a:pt x="1419497" y="182881"/>
                  <a:pt x="1402080" y="91440"/>
                  <a:pt x="1384663" y="0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0078662-1944-40F0-99CC-02D7593AE6DB}"/>
                  </a:ext>
                </a:extLst>
              </p:cNvPr>
              <p:cNvSpPr txBox="1"/>
              <p:nvPr/>
            </p:nvSpPr>
            <p:spPr>
              <a:xfrm>
                <a:off x="5726356" y="5452321"/>
                <a:ext cx="609600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NZ" dirty="0">
                    <a:solidFill>
                      <a:schemeClr val="bg1"/>
                    </a:solidFill>
                  </a:rPr>
                  <a:t>If “Gain - </a:t>
                </a:r>
                <a14:m>
                  <m:oMath xmlns:m="http://schemas.openxmlformats.org/officeDocument/2006/math">
                    <m:r>
                      <a:rPr lang="en-NZ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NZ" dirty="0">
                    <a:solidFill>
                      <a:schemeClr val="bg1"/>
                    </a:solidFill>
                  </a:rPr>
                  <a:t>” &lt; 0: then the branch will be removed. Otherwise the branch pruning is done (so we don’t continue …)</a:t>
                </a:r>
                <a:endParaRPr lang="en-NZ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0078662-1944-40F0-99CC-02D7593AE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6356" y="5452321"/>
                <a:ext cx="6096000" cy="646331"/>
              </a:xfrm>
              <a:prstGeom prst="rect">
                <a:avLst/>
              </a:prstGeom>
              <a:blipFill>
                <a:blip r:embed="rId4"/>
                <a:stretch>
                  <a:fillRect l="-800" t="-4717" b="-14151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161DC7D1-AF11-4DE8-B841-94EFE4720E16}"/>
              </a:ext>
            </a:extLst>
          </p:cNvPr>
          <p:cNvSpPr txBox="1"/>
          <p:nvPr/>
        </p:nvSpPr>
        <p:spPr>
          <a:xfrm>
            <a:off x="5143155" y="6067799"/>
            <a:ext cx="630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So in this case we don’t have to prune the tree</a:t>
            </a:r>
          </a:p>
        </p:txBody>
      </p:sp>
    </p:spTree>
    <p:extLst>
      <p:ext uri="{BB962C8B-B14F-4D97-AF65-F5344CB8AC3E}">
        <p14:creationId xmlns:p14="http://schemas.microsoft.com/office/powerpoint/2010/main" val="15016695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96FB9E6-D57D-4CA6-AA13-01BB08B7DFDD}"/>
              </a:ext>
            </a:extLst>
          </p:cNvPr>
          <p:cNvSpPr txBox="1"/>
          <p:nvPr/>
        </p:nvSpPr>
        <p:spPr>
          <a:xfrm>
            <a:off x="446049" y="2782669"/>
            <a:ext cx="207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assume that dataset to be used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E75C17-E57B-4AD8-A50B-6EF60763FEB1}"/>
              </a:ext>
            </a:extLst>
          </p:cNvPr>
          <p:cNvCxnSpPr/>
          <p:nvPr/>
        </p:nvCxnSpPr>
        <p:spPr>
          <a:xfrm flipV="1">
            <a:off x="804125" y="4136567"/>
            <a:ext cx="0" cy="19514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452BFC-42A0-45F6-A583-E1BF6C34D611}"/>
              </a:ext>
            </a:extLst>
          </p:cNvPr>
          <p:cNvCxnSpPr>
            <a:cxnSpLocks/>
          </p:cNvCxnSpPr>
          <p:nvPr/>
        </p:nvCxnSpPr>
        <p:spPr>
          <a:xfrm>
            <a:off x="804125" y="6088031"/>
            <a:ext cx="234547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23A441B-9117-4172-A9BC-213D02735BDF}"/>
              </a:ext>
            </a:extLst>
          </p:cNvPr>
          <p:cNvSpPr txBox="1"/>
          <p:nvPr/>
        </p:nvSpPr>
        <p:spPr>
          <a:xfrm>
            <a:off x="653284" y="60880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158E30-76D0-46F5-94AA-936A1FD01374}"/>
              </a:ext>
            </a:extLst>
          </p:cNvPr>
          <p:cNvSpPr txBox="1"/>
          <p:nvPr/>
        </p:nvSpPr>
        <p:spPr>
          <a:xfrm>
            <a:off x="1675176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ACF9CD-61B8-4FF1-B401-1519489AF176}"/>
              </a:ext>
            </a:extLst>
          </p:cNvPr>
          <p:cNvSpPr txBox="1"/>
          <p:nvPr/>
        </p:nvSpPr>
        <p:spPr>
          <a:xfrm>
            <a:off x="2699298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588DDE-8DF1-4940-BAFB-F46D756CF421}"/>
              </a:ext>
            </a:extLst>
          </p:cNvPr>
          <p:cNvSpPr txBox="1"/>
          <p:nvPr/>
        </p:nvSpPr>
        <p:spPr>
          <a:xfrm>
            <a:off x="477503" y="4887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7D0BC9-73AB-4ACE-8CFD-F1D47452C114}"/>
              </a:ext>
            </a:extLst>
          </p:cNvPr>
          <p:cNvSpPr txBox="1"/>
          <p:nvPr/>
        </p:nvSpPr>
        <p:spPr>
          <a:xfrm>
            <a:off x="477503" y="44837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F10700-3D31-4F9F-B772-97AD5C30812B}"/>
              </a:ext>
            </a:extLst>
          </p:cNvPr>
          <p:cNvSpPr txBox="1"/>
          <p:nvPr/>
        </p:nvSpPr>
        <p:spPr>
          <a:xfrm>
            <a:off x="360485" y="41143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3C6421-4ACF-4B93-ADE7-6F980A776AB3}"/>
              </a:ext>
            </a:extLst>
          </p:cNvPr>
          <p:cNvSpPr txBox="1"/>
          <p:nvPr/>
        </p:nvSpPr>
        <p:spPr>
          <a:xfrm>
            <a:off x="406971" y="528246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072E13-065A-4F19-803C-19B7D6B49AE4}"/>
              </a:ext>
            </a:extLst>
          </p:cNvPr>
          <p:cNvSpPr txBox="1"/>
          <p:nvPr/>
        </p:nvSpPr>
        <p:spPr>
          <a:xfrm>
            <a:off x="325219" y="564621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-10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B22640F-F74D-4AD0-9270-CC7CAC5A689A}"/>
              </a:ext>
            </a:extLst>
          </p:cNvPr>
          <p:cNvSpPr/>
          <p:nvPr/>
        </p:nvSpPr>
        <p:spPr>
          <a:xfrm>
            <a:off x="1104326" y="5736365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525DB76-D683-42A2-83BB-429BCD3BBCEA}"/>
              </a:ext>
            </a:extLst>
          </p:cNvPr>
          <p:cNvSpPr/>
          <p:nvPr/>
        </p:nvSpPr>
        <p:spPr>
          <a:xfrm>
            <a:off x="1657194" y="439364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F042B49-F0CF-4289-96EC-23E56DA843AF}"/>
              </a:ext>
            </a:extLst>
          </p:cNvPr>
          <p:cNvSpPr/>
          <p:nvPr/>
        </p:nvSpPr>
        <p:spPr>
          <a:xfrm>
            <a:off x="1822603" y="4176474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0AFB22C-4602-4A61-936E-1A66F4E768FA}"/>
              </a:ext>
            </a:extLst>
          </p:cNvPr>
          <p:cNvSpPr/>
          <p:nvPr/>
        </p:nvSpPr>
        <p:spPr>
          <a:xfrm>
            <a:off x="2321228" y="534055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9806D73-26E2-488A-A30F-BEF6AFE4C1CE}"/>
              </a:ext>
            </a:extLst>
          </p:cNvPr>
          <p:cNvSpPr/>
          <p:nvPr/>
        </p:nvSpPr>
        <p:spPr>
          <a:xfrm>
            <a:off x="1599931" y="3504045"/>
            <a:ext cx="323386" cy="30153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DB1F79-B7BE-4C77-9486-8C7160E36DDC}"/>
              </a:ext>
            </a:extLst>
          </p:cNvPr>
          <p:cNvSpPr txBox="1"/>
          <p:nvPr/>
        </p:nvSpPr>
        <p:spPr>
          <a:xfrm>
            <a:off x="2093880" y="3470147"/>
            <a:ext cx="159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plot it out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5A12DE-4FE0-4FB0-8D9E-0A61B27B9CA6}"/>
              </a:ext>
            </a:extLst>
          </p:cNvPr>
          <p:cNvSpPr txBox="1"/>
          <p:nvPr/>
        </p:nvSpPr>
        <p:spPr>
          <a:xfrm>
            <a:off x="1297989" y="6375968"/>
            <a:ext cx="135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dosage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0808E6-8C3F-4419-B34F-027DA7B175C5}"/>
              </a:ext>
            </a:extLst>
          </p:cNvPr>
          <p:cNvSpPr txBox="1"/>
          <p:nvPr/>
        </p:nvSpPr>
        <p:spPr>
          <a:xfrm rot="16200000">
            <a:off x="-747581" y="5043735"/>
            <a:ext cx="1914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effectiveness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477E6D-D556-4E16-970B-86380744A78A}"/>
              </a:ext>
            </a:extLst>
          </p:cNvPr>
          <p:cNvCxnSpPr>
            <a:cxnSpLocks/>
          </p:cNvCxnSpPr>
          <p:nvPr/>
        </p:nvCxnSpPr>
        <p:spPr>
          <a:xfrm>
            <a:off x="779189" y="5072145"/>
            <a:ext cx="2338813" cy="896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89CCDB0-85B2-466E-9AE2-F5356E69B250}"/>
              </a:ext>
            </a:extLst>
          </p:cNvPr>
          <p:cNvSpPr txBox="1"/>
          <p:nvPr/>
        </p:nvSpPr>
        <p:spPr>
          <a:xfrm>
            <a:off x="4912606" y="105008"/>
            <a:ext cx="326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make an initial prediction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187C4-805E-42C7-941A-ECE47723D6BC}"/>
              </a:ext>
            </a:extLst>
          </p:cNvPr>
          <p:cNvSpPr txBox="1"/>
          <p:nvPr/>
        </p:nvSpPr>
        <p:spPr>
          <a:xfrm>
            <a:off x="5561556" y="688932"/>
            <a:ext cx="80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Z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F221E9-25F8-49DF-B264-654EFE26B90D}"/>
              </a:ext>
            </a:extLst>
          </p:cNvPr>
          <p:cNvSpPr/>
          <p:nvPr/>
        </p:nvSpPr>
        <p:spPr>
          <a:xfrm>
            <a:off x="5695167" y="581821"/>
            <a:ext cx="801666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0.5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2E5143-FAAA-49F8-8C28-88B72D44A150}"/>
              </a:ext>
            </a:extLst>
          </p:cNvPr>
          <p:cNvSpPr txBox="1"/>
          <p:nvPr/>
        </p:nvSpPr>
        <p:spPr>
          <a:xfrm>
            <a:off x="7146270" y="504877"/>
            <a:ext cx="48761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Let’s assume that the “initial guess” of “predicted drug effectiveness” is 0.5 (so for whatever testing data, the prediction is always 0.5)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67F5A1FD-F620-4DB4-9265-7A8C3A9BFDDD}"/>
              </a:ext>
            </a:extLst>
          </p:cNvPr>
          <p:cNvSpPr/>
          <p:nvPr/>
        </p:nvSpPr>
        <p:spPr>
          <a:xfrm rot="10800000">
            <a:off x="6749747" y="635059"/>
            <a:ext cx="246491" cy="238539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408E55-3A76-4D03-ABE6-89429889E7C9}"/>
              </a:ext>
            </a:extLst>
          </p:cNvPr>
          <p:cNvSpPr txBox="1"/>
          <p:nvPr/>
        </p:nvSpPr>
        <p:spPr>
          <a:xfrm>
            <a:off x="4912606" y="1231462"/>
            <a:ext cx="2772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Obtain the residuals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D67FA3-51F9-4208-B01B-355CFFFB8AFD}"/>
              </a:ext>
            </a:extLst>
          </p:cNvPr>
          <p:cNvSpPr txBox="1"/>
          <p:nvPr/>
        </p:nvSpPr>
        <p:spPr>
          <a:xfrm>
            <a:off x="4912605" y="1620638"/>
            <a:ext cx="2894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Grow a XGBoost tree</a:t>
            </a:r>
          </a:p>
        </p:txBody>
      </p:sp>
      <p:graphicFrame>
        <p:nvGraphicFramePr>
          <p:cNvPr id="39" name="Table 9">
            <a:extLst>
              <a:ext uri="{FF2B5EF4-FFF2-40B4-BE49-F238E27FC236}">
                <a16:creationId xmlns:a16="http://schemas.microsoft.com/office/drawing/2014/main" id="{F7B6F8FC-5F9D-4341-88FA-46A06196AF05}"/>
              </a:ext>
            </a:extLst>
          </p:cNvPr>
          <p:cNvGraphicFramePr>
            <a:graphicFrameLocks noGrp="1"/>
          </p:cNvGraphicFramePr>
          <p:nvPr/>
        </p:nvGraphicFramePr>
        <p:xfrm>
          <a:off x="406971" y="302786"/>
          <a:ext cx="3580673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439">
                  <a:extLst>
                    <a:ext uri="{9D8B030D-6E8A-4147-A177-3AD203B41FA5}">
                      <a16:colId xmlns:a16="http://schemas.microsoft.com/office/drawing/2014/main" val="3944312363"/>
                    </a:ext>
                  </a:extLst>
                </a:gridCol>
                <a:gridCol w="1380617">
                  <a:extLst>
                    <a:ext uri="{9D8B030D-6E8A-4147-A177-3AD203B41FA5}">
                      <a16:colId xmlns:a16="http://schemas.microsoft.com/office/drawing/2014/main" val="530565996"/>
                    </a:ext>
                  </a:extLst>
                </a:gridCol>
                <a:gridCol w="1380617">
                  <a:extLst>
                    <a:ext uri="{9D8B030D-6E8A-4147-A177-3AD203B41FA5}">
                      <a16:colId xmlns:a16="http://schemas.microsoft.com/office/drawing/2014/main" val="2413499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Drug </a:t>
                      </a:r>
                    </a:p>
                    <a:p>
                      <a:r>
                        <a:rPr lang="en-NZ" dirty="0"/>
                        <a:t>dosage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Drug effectiveness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>
                          <a:solidFill>
                            <a:schemeClr val="tx1"/>
                          </a:solidFill>
                        </a:rPr>
                        <a:t>residuals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933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38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6.5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013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551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389073"/>
                  </a:ext>
                </a:extLst>
              </a:tr>
            </a:tbl>
          </a:graphicData>
        </a:graphic>
      </p:graphicFrame>
      <p:sp>
        <p:nvSpPr>
          <p:cNvPr id="54" name="Rectangle 53">
            <a:extLst>
              <a:ext uri="{FF2B5EF4-FFF2-40B4-BE49-F238E27FC236}">
                <a16:creationId xmlns:a16="http://schemas.microsoft.com/office/drawing/2014/main" id="{D047394D-F7D9-485F-B324-81C430AE8C24}"/>
              </a:ext>
            </a:extLst>
          </p:cNvPr>
          <p:cNvSpPr/>
          <p:nvPr/>
        </p:nvSpPr>
        <p:spPr>
          <a:xfrm>
            <a:off x="6031756" y="2515880"/>
            <a:ext cx="1504901" cy="3693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Dosage &lt; 15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B069995-992E-422A-A49B-13812DFCF7EF}"/>
              </a:ext>
            </a:extLst>
          </p:cNvPr>
          <p:cNvSpPr/>
          <p:nvPr/>
        </p:nvSpPr>
        <p:spPr>
          <a:xfrm>
            <a:off x="5536757" y="3084039"/>
            <a:ext cx="850927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-10.5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9A6D2D0-4C05-4174-AB11-629FE92FDB55}"/>
              </a:ext>
            </a:extLst>
          </p:cNvPr>
          <p:cNvCxnSpPr>
            <a:cxnSpLocks/>
            <a:stCxn id="54" idx="2"/>
            <a:endCxn id="55" idx="0"/>
          </p:cNvCxnSpPr>
          <p:nvPr/>
        </p:nvCxnSpPr>
        <p:spPr>
          <a:xfrm flipH="1">
            <a:off x="5962221" y="2885212"/>
            <a:ext cx="821986" cy="19882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B2DE67D-2543-4CDD-B58C-773748254AF0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6784207" y="2885212"/>
            <a:ext cx="1024411" cy="17578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31FD805A-34D4-45CE-BDEC-DBF46047AA79}"/>
              </a:ext>
            </a:extLst>
          </p:cNvPr>
          <p:cNvSpPr/>
          <p:nvPr/>
        </p:nvSpPr>
        <p:spPr>
          <a:xfrm>
            <a:off x="7248757" y="3073153"/>
            <a:ext cx="1504901" cy="3693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Dosage &lt; 30.0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FA1F989-8D9F-420D-A5A2-26537F1185BE}"/>
              </a:ext>
            </a:extLst>
          </p:cNvPr>
          <p:cNvSpPr/>
          <p:nvPr/>
        </p:nvSpPr>
        <p:spPr>
          <a:xfrm>
            <a:off x="6774289" y="3629319"/>
            <a:ext cx="850927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6.5,7.5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447CA81-FD96-4D20-9F0B-803279FA1B40}"/>
              </a:ext>
            </a:extLst>
          </p:cNvPr>
          <p:cNvSpPr/>
          <p:nvPr/>
        </p:nvSpPr>
        <p:spPr>
          <a:xfrm>
            <a:off x="8293699" y="3606277"/>
            <a:ext cx="1090445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-7.5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D98F393-EF02-4C06-8DB4-DF87073AF833}"/>
              </a:ext>
            </a:extLst>
          </p:cNvPr>
          <p:cNvCxnSpPr>
            <a:stCxn id="67" idx="2"/>
            <a:endCxn id="68" idx="0"/>
          </p:cNvCxnSpPr>
          <p:nvPr/>
        </p:nvCxnSpPr>
        <p:spPr>
          <a:xfrm flipH="1">
            <a:off x="7199753" y="3442485"/>
            <a:ext cx="801455" cy="18683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B1D0487-BCDB-40B7-AB39-BA77C24BC968}"/>
              </a:ext>
            </a:extLst>
          </p:cNvPr>
          <p:cNvCxnSpPr>
            <a:stCxn id="67" idx="2"/>
            <a:endCxn id="69" idx="0"/>
          </p:cNvCxnSpPr>
          <p:nvPr/>
        </p:nvCxnSpPr>
        <p:spPr>
          <a:xfrm>
            <a:off x="8001208" y="3442485"/>
            <a:ext cx="837714" cy="1637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ACA6A4B-A198-4F22-803E-6306B822CA1C}"/>
              </a:ext>
            </a:extLst>
          </p:cNvPr>
          <p:cNvSpPr txBox="1"/>
          <p:nvPr/>
        </p:nvSpPr>
        <p:spPr>
          <a:xfrm>
            <a:off x="4930237" y="1983089"/>
            <a:ext cx="2250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4: Prune the tree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A43F17-F54C-445F-B3DE-E3EF401E6CD8}"/>
              </a:ext>
            </a:extLst>
          </p:cNvPr>
          <p:cNvSpPr txBox="1"/>
          <p:nvPr/>
        </p:nvSpPr>
        <p:spPr>
          <a:xfrm>
            <a:off x="4936202" y="4224573"/>
            <a:ext cx="413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We prune the tree based on its Gain value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3A5D0B-8CE0-40C9-922C-77E02DD05DB5}"/>
              </a:ext>
            </a:extLst>
          </p:cNvPr>
          <p:cNvSpPr txBox="1"/>
          <p:nvPr/>
        </p:nvSpPr>
        <p:spPr>
          <a:xfrm>
            <a:off x="7340569" y="2306822"/>
            <a:ext cx="82747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NZ" dirty="0"/>
              <a:t>120.33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380B169-2A37-43EA-B203-F5675E45608E}"/>
              </a:ext>
            </a:extLst>
          </p:cNvPr>
          <p:cNvSpPr txBox="1"/>
          <p:nvPr/>
        </p:nvSpPr>
        <p:spPr>
          <a:xfrm>
            <a:off x="8658085" y="2851344"/>
            <a:ext cx="82747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NZ" dirty="0"/>
              <a:t>140.17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BDEF3075-BD2E-4747-A270-920A27D0F866}"/>
              </a:ext>
            </a:extLst>
          </p:cNvPr>
          <p:cNvSpPr/>
          <p:nvPr/>
        </p:nvSpPr>
        <p:spPr>
          <a:xfrm>
            <a:off x="9649097" y="2306822"/>
            <a:ext cx="225989" cy="766331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>
              <a:solidFill>
                <a:srgbClr val="FFFF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B9F17EB-3161-4DC7-BFF7-E223D37FD9EB}"/>
              </a:ext>
            </a:extLst>
          </p:cNvPr>
          <p:cNvSpPr txBox="1"/>
          <p:nvPr/>
        </p:nvSpPr>
        <p:spPr>
          <a:xfrm>
            <a:off x="10082906" y="2238881"/>
            <a:ext cx="17021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FFFF00"/>
                </a:solidFill>
              </a:rPr>
              <a:t>Previously calculated Gain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55888A-CC31-4C4A-A191-EE94C21BF8F4}"/>
                  </a:ext>
                </a:extLst>
              </p:cNvPr>
              <p:cNvSpPr txBox="1"/>
              <p:nvPr/>
            </p:nvSpPr>
            <p:spPr>
              <a:xfrm>
                <a:off x="5143156" y="4533433"/>
                <a:ext cx="63010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Z" dirty="0">
                    <a:solidFill>
                      <a:schemeClr val="bg1"/>
                    </a:solidFill>
                  </a:rPr>
                  <a:t>If we set </a:t>
                </a:r>
                <a14:m>
                  <m:oMath xmlns:m="http://schemas.openxmlformats.org/officeDocument/2006/math">
                    <m:r>
                      <a:rPr lang="en-NZ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NZ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=150</m:t>
                    </m:r>
                  </m:oMath>
                </a14:m>
                <a:r>
                  <a:rPr lang="en-NZ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55888A-CC31-4C4A-A191-EE94C21BF8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156" y="4533433"/>
                <a:ext cx="6301085" cy="369332"/>
              </a:xfrm>
              <a:prstGeom prst="rect">
                <a:avLst/>
              </a:prstGeom>
              <a:blipFill>
                <a:blip r:embed="rId2"/>
                <a:stretch>
                  <a:fillRect l="-871" t="-10000" b="-26667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E4E25715-3C79-4A6A-87CD-AE04DA14E836}"/>
              </a:ext>
            </a:extLst>
          </p:cNvPr>
          <p:cNvSpPr txBox="1"/>
          <p:nvPr/>
        </p:nvSpPr>
        <p:spPr>
          <a:xfrm>
            <a:off x="9313010" y="3165486"/>
            <a:ext cx="210025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NZ" dirty="0"/>
              <a:t>140.17 – 150 = -9.83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7C6FB2-CE1B-41F6-9D74-9D1A7EB58E48}"/>
              </a:ext>
            </a:extLst>
          </p:cNvPr>
          <p:cNvSpPr/>
          <p:nvPr/>
        </p:nvSpPr>
        <p:spPr>
          <a:xfrm>
            <a:off x="7410994" y="3606277"/>
            <a:ext cx="2958403" cy="1146306"/>
          </a:xfrm>
          <a:custGeom>
            <a:avLst/>
            <a:gdLst>
              <a:gd name="connsiteX0" fmla="*/ 0 w 1398325"/>
              <a:gd name="connsiteY0" fmla="*/ 1436914 h 1436914"/>
              <a:gd name="connsiteX1" fmla="*/ 809898 w 1398325"/>
              <a:gd name="connsiteY1" fmla="*/ 1045029 h 1436914"/>
              <a:gd name="connsiteX2" fmla="*/ 1323703 w 1398325"/>
              <a:gd name="connsiteY2" fmla="*/ 357052 h 1436914"/>
              <a:gd name="connsiteX3" fmla="*/ 1384663 w 1398325"/>
              <a:gd name="connsiteY3" fmla="*/ 0 h 1436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8325" h="1436914">
                <a:moveTo>
                  <a:pt x="0" y="1436914"/>
                </a:moveTo>
                <a:cubicBezTo>
                  <a:pt x="294640" y="1330960"/>
                  <a:pt x="589281" y="1225006"/>
                  <a:pt x="809898" y="1045029"/>
                </a:cubicBezTo>
                <a:cubicBezTo>
                  <a:pt x="1030515" y="865052"/>
                  <a:pt x="1227909" y="531223"/>
                  <a:pt x="1323703" y="357052"/>
                </a:cubicBezTo>
                <a:cubicBezTo>
                  <a:pt x="1419497" y="182881"/>
                  <a:pt x="1402080" y="91440"/>
                  <a:pt x="1384663" y="0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618E53C-C3CC-4B21-B7F3-B2525F431462}"/>
                  </a:ext>
                </a:extLst>
              </p:cNvPr>
              <p:cNvSpPr txBox="1"/>
              <p:nvPr/>
            </p:nvSpPr>
            <p:spPr>
              <a:xfrm>
                <a:off x="5118219" y="4868030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NZ" dirty="0">
                    <a:solidFill>
                      <a:schemeClr val="bg1"/>
                    </a:solidFill>
                  </a:rPr>
                  <a:t>Gain - </a:t>
                </a:r>
                <a14:m>
                  <m:oMath xmlns:m="http://schemas.openxmlformats.org/officeDocument/2006/math">
                    <m:r>
                      <a:rPr lang="en-NZ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NZ" dirty="0">
                    <a:solidFill>
                      <a:schemeClr val="bg1"/>
                    </a:solidFill>
                  </a:rPr>
                  <a:t> = -9.83, so this branch will be removed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618E53C-C3CC-4B21-B7F3-B2525F431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8219" y="4868030"/>
                <a:ext cx="6096000" cy="369332"/>
              </a:xfrm>
              <a:prstGeom prst="rect">
                <a:avLst/>
              </a:prstGeom>
              <a:blipFill>
                <a:blip r:embed="rId3"/>
                <a:stretch>
                  <a:fillRect l="-900" t="-10000" b="-26667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18880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96FB9E6-D57D-4CA6-AA13-01BB08B7DFDD}"/>
              </a:ext>
            </a:extLst>
          </p:cNvPr>
          <p:cNvSpPr txBox="1"/>
          <p:nvPr/>
        </p:nvSpPr>
        <p:spPr>
          <a:xfrm>
            <a:off x="446049" y="2782669"/>
            <a:ext cx="207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assume that dataset to be used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E75C17-E57B-4AD8-A50B-6EF60763FEB1}"/>
              </a:ext>
            </a:extLst>
          </p:cNvPr>
          <p:cNvCxnSpPr/>
          <p:nvPr/>
        </p:nvCxnSpPr>
        <p:spPr>
          <a:xfrm flipV="1">
            <a:off x="804125" y="4136567"/>
            <a:ext cx="0" cy="19514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452BFC-42A0-45F6-A583-E1BF6C34D611}"/>
              </a:ext>
            </a:extLst>
          </p:cNvPr>
          <p:cNvCxnSpPr>
            <a:cxnSpLocks/>
          </p:cNvCxnSpPr>
          <p:nvPr/>
        </p:nvCxnSpPr>
        <p:spPr>
          <a:xfrm>
            <a:off x="804125" y="6088031"/>
            <a:ext cx="234547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23A441B-9117-4172-A9BC-213D02735BDF}"/>
              </a:ext>
            </a:extLst>
          </p:cNvPr>
          <p:cNvSpPr txBox="1"/>
          <p:nvPr/>
        </p:nvSpPr>
        <p:spPr>
          <a:xfrm>
            <a:off x="653284" y="60880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158E30-76D0-46F5-94AA-936A1FD01374}"/>
              </a:ext>
            </a:extLst>
          </p:cNvPr>
          <p:cNvSpPr txBox="1"/>
          <p:nvPr/>
        </p:nvSpPr>
        <p:spPr>
          <a:xfrm>
            <a:off x="1675176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ACF9CD-61B8-4FF1-B401-1519489AF176}"/>
              </a:ext>
            </a:extLst>
          </p:cNvPr>
          <p:cNvSpPr txBox="1"/>
          <p:nvPr/>
        </p:nvSpPr>
        <p:spPr>
          <a:xfrm>
            <a:off x="2699298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588DDE-8DF1-4940-BAFB-F46D756CF421}"/>
              </a:ext>
            </a:extLst>
          </p:cNvPr>
          <p:cNvSpPr txBox="1"/>
          <p:nvPr/>
        </p:nvSpPr>
        <p:spPr>
          <a:xfrm>
            <a:off x="477503" y="4887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7D0BC9-73AB-4ACE-8CFD-F1D47452C114}"/>
              </a:ext>
            </a:extLst>
          </p:cNvPr>
          <p:cNvSpPr txBox="1"/>
          <p:nvPr/>
        </p:nvSpPr>
        <p:spPr>
          <a:xfrm>
            <a:off x="477503" y="44837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F10700-3D31-4F9F-B772-97AD5C30812B}"/>
              </a:ext>
            </a:extLst>
          </p:cNvPr>
          <p:cNvSpPr txBox="1"/>
          <p:nvPr/>
        </p:nvSpPr>
        <p:spPr>
          <a:xfrm>
            <a:off x="360485" y="41143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3C6421-4ACF-4B93-ADE7-6F980A776AB3}"/>
              </a:ext>
            </a:extLst>
          </p:cNvPr>
          <p:cNvSpPr txBox="1"/>
          <p:nvPr/>
        </p:nvSpPr>
        <p:spPr>
          <a:xfrm>
            <a:off x="406971" y="528246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072E13-065A-4F19-803C-19B7D6B49AE4}"/>
              </a:ext>
            </a:extLst>
          </p:cNvPr>
          <p:cNvSpPr txBox="1"/>
          <p:nvPr/>
        </p:nvSpPr>
        <p:spPr>
          <a:xfrm>
            <a:off x="325219" y="564621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-10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B22640F-F74D-4AD0-9270-CC7CAC5A689A}"/>
              </a:ext>
            </a:extLst>
          </p:cNvPr>
          <p:cNvSpPr/>
          <p:nvPr/>
        </p:nvSpPr>
        <p:spPr>
          <a:xfrm>
            <a:off x="1104326" y="5736365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525DB76-D683-42A2-83BB-429BCD3BBCEA}"/>
              </a:ext>
            </a:extLst>
          </p:cNvPr>
          <p:cNvSpPr/>
          <p:nvPr/>
        </p:nvSpPr>
        <p:spPr>
          <a:xfrm>
            <a:off x="1657194" y="439364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F042B49-F0CF-4289-96EC-23E56DA843AF}"/>
              </a:ext>
            </a:extLst>
          </p:cNvPr>
          <p:cNvSpPr/>
          <p:nvPr/>
        </p:nvSpPr>
        <p:spPr>
          <a:xfrm>
            <a:off x="1822603" y="4176474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0AFB22C-4602-4A61-936E-1A66F4E768FA}"/>
              </a:ext>
            </a:extLst>
          </p:cNvPr>
          <p:cNvSpPr/>
          <p:nvPr/>
        </p:nvSpPr>
        <p:spPr>
          <a:xfrm>
            <a:off x="2321228" y="534055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9806D73-26E2-488A-A30F-BEF6AFE4C1CE}"/>
              </a:ext>
            </a:extLst>
          </p:cNvPr>
          <p:cNvSpPr/>
          <p:nvPr/>
        </p:nvSpPr>
        <p:spPr>
          <a:xfrm>
            <a:off x="1599931" y="3504045"/>
            <a:ext cx="323386" cy="30153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DB1F79-B7BE-4C77-9486-8C7160E36DDC}"/>
              </a:ext>
            </a:extLst>
          </p:cNvPr>
          <p:cNvSpPr txBox="1"/>
          <p:nvPr/>
        </p:nvSpPr>
        <p:spPr>
          <a:xfrm>
            <a:off x="2093880" y="3470147"/>
            <a:ext cx="159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plot it out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5A12DE-4FE0-4FB0-8D9E-0A61B27B9CA6}"/>
              </a:ext>
            </a:extLst>
          </p:cNvPr>
          <p:cNvSpPr txBox="1"/>
          <p:nvPr/>
        </p:nvSpPr>
        <p:spPr>
          <a:xfrm>
            <a:off x="1297989" y="6375968"/>
            <a:ext cx="135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dosage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0808E6-8C3F-4419-B34F-027DA7B175C5}"/>
              </a:ext>
            </a:extLst>
          </p:cNvPr>
          <p:cNvSpPr txBox="1"/>
          <p:nvPr/>
        </p:nvSpPr>
        <p:spPr>
          <a:xfrm rot="16200000">
            <a:off x="-747581" y="5043735"/>
            <a:ext cx="1914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effectiveness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477E6D-D556-4E16-970B-86380744A78A}"/>
              </a:ext>
            </a:extLst>
          </p:cNvPr>
          <p:cNvCxnSpPr>
            <a:cxnSpLocks/>
          </p:cNvCxnSpPr>
          <p:nvPr/>
        </p:nvCxnSpPr>
        <p:spPr>
          <a:xfrm>
            <a:off x="779189" y="5072145"/>
            <a:ext cx="2338813" cy="896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89CCDB0-85B2-466E-9AE2-F5356E69B250}"/>
              </a:ext>
            </a:extLst>
          </p:cNvPr>
          <p:cNvSpPr txBox="1"/>
          <p:nvPr/>
        </p:nvSpPr>
        <p:spPr>
          <a:xfrm>
            <a:off x="4912606" y="105008"/>
            <a:ext cx="326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make an initial prediction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187C4-805E-42C7-941A-ECE47723D6BC}"/>
              </a:ext>
            </a:extLst>
          </p:cNvPr>
          <p:cNvSpPr txBox="1"/>
          <p:nvPr/>
        </p:nvSpPr>
        <p:spPr>
          <a:xfrm>
            <a:off x="5561556" y="688932"/>
            <a:ext cx="80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Z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F221E9-25F8-49DF-B264-654EFE26B90D}"/>
              </a:ext>
            </a:extLst>
          </p:cNvPr>
          <p:cNvSpPr/>
          <p:nvPr/>
        </p:nvSpPr>
        <p:spPr>
          <a:xfrm>
            <a:off x="5695167" y="581821"/>
            <a:ext cx="801666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0.5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2E5143-FAAA-49F8-8C28-88B72D44A150}"/>
              </a:ext>
            </a:extLst>
          </p:cNvPr>
          <p:cNvSpPr txBox="1"/>
          <p:nvPr/>
        </p:nvSpPr>
        <p:spPr>
          <a:xfrm>
            <a:off x="7146270" y="504877"/>
            <a:ext cx="48761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Let’s assume that the “initial guess” of “predicted drug effectiveness” is 0.5 (so for whatever testing data, the prediction is always 0.5)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67F5A1FD-F620-4DB4-9265-7A8C3A9BFDDD}"/>
              </a:ext>
            </a:extLst>
          </p:cNvPr>
          <p:cNvSpPr/>
          <p:nvPr/>
        </p:nvSpPr>
        <p:spPr>
          <a:xfrm rot="10800000">
            <a:off x="6749747" y="635059"/>
            <a:ext cx="246491" cy="238539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408E55-3A76-4D03-ABE6-89429889E7C9}"/>
              </a:ext>
            </a:extLst>
          </p:cNvPr>
          <p:cNvSpPr txBox="1"/>
          <p:nvPr/>
        </p:nvSpPr>
        <p:spPr>
          <a:xfrm>
            <a:off x="4912606" y="1231462"/>
            <a:ext cx="2772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Obtain the residuals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D67FA3-51F9-4208-B01B-355CFFFB8AFD}"/>
              </a:ext>
            </a:extLst>
          </p:cNvPr>
          <p:cNvSpPr txBox="1"/>
          <p:nvPr/>
        </p:nvSpPr>
        <p:spPr>
          <a:xfrm>
            <a:off x="4912605" y="1620638"/>
            <a:ext cx="2894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Grow a XGBoost tree</a:t>
            </a:r>
          </a:p>
        </p:txBody>
      </p:sp>
      <p:graphicFrame>
        <p:nvGraphicFramePr>
          <p:cNvPr id="39" name="Table 9">
            <a:extLst>
              <a:ext uri="{FF2B5EF4-FFF2-40B4-BE49-F238E27FC236}">
                <a16:creationId xmlns:a16="http://schemas.microsoft.com/office/drawing/2014/main" id="{F7B6F8FC-5F9D-4341-88FA-46A06196AF05}"/>
              </a:ext>
            </a:extLst>
          </p:cNvPr>
          <p:cNvGraphicFramePr>
            <a:graphicFrameLocks noGrp="1"/>
          </p:cNvGraphicFramePr>
          <p:nvPr/>
        </p:nvGraphicFramePr>
        <p:xfrm>
          <a:off x="406971" y="302786"/>
          <a:ext cx="3580673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439">
                  <a:extLst>
                    <a:ext uri="{9D8B030D-6E8A-4147-A177-3AD203B41FA5}">
                      <a16:colId xmlns:a16="http://schemas.microsoft.com/office/drawing/2014/main" val="3944312363"/>
                    </a:ext>
                  </a:extLst>
                </a:gridCol>
                <a:gridCol w="1380617">
                  <a:extLst>
                    <a:ext uri="{9D8B030D-6E8A-4147-A177-3AD203B41FA5}">
                      <a16:colId xmlns:a16="http://schemas.microsoft.com/office/drawing/2014/main" val="530565996"/>
                    </a:ext>
                  </a:extLst>
                </a:gridCol>
                <a:gridCol w="1380617">
                  <a:extLst>
                    <a:ext uri="{9D8B030D-6E8A-4147-A177-3AD203B41FA5}">
                      <a16:colId xmlns:a16="http://schemas.microsoft.com/office/drawing/2014/main" val="2413499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Drug </a:t>
                      </a:r>
                    </a:p>
                    <a:p>
                      <a:r>
                        <a:rPr lang="en-NZ" dirty="0"/>
                        <a:t>dosage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Drug effectiveness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>
                          <a:solidFill>
                            <a:schemeClr val="tx1"/>
                          </a:solidFill>
                        </a:rPr>
                        <a:t>residuals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933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38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6.5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013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551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389073"/>
                  </a:ext>
                </a:extLst>
              </a:tr>
            </a:tbl>
          </a:graphicData>
        </a:graphic>
      </p:graphicFrame>
      <p:sp>
        <p:nvSpPr>
          <p:cNvPr id="54" name="Rectangle 53">
            <a:extLst>
              <a:ext uri="{FF2B5EF4-FFF2-40B4-BE49-F238E27FC236}">
                <a16:creationId xmlns:a16="http://schemas.microsoft.com/office/drawing/2014/main" id="{D047394D-F7D9-485F-B324-81C430AE8C24}"/>
              </a:ext>
            </a:extLst>
          </p:cNvPr>
          <p:cNvSpPr/>
          <p:nvPr/>
        </p:nvSpPr>
        <p:spPr>
          <a:xfrm>
            <a:off x="6031756" y="2515880"/>
            <a:ext cx="1504901" cy="3693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Dosage &lt; 15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B069995-992E-422A-A49B-13812DFCF7EF}"/>
              </a:ext>
            </a:extLst>
          </p:cNvPr>
          <p:cNvSpPr/>
          <p:nvPr/>
        </p:nvSpPr>
        <p:spPr>
          <a:xfrm>
            <a:off x="5536757" y="3084039"/>
            <a:ext cx="850927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-10.5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9A6D2D0-4C05-4174-AB11-629FE92FDB55}"/>
              </a:ext>
            </a:extLst>
          </p:cNvPr>
          <p:cNvCxnSpPr>
            <a:cxnSpLocks/>
            <a:stCxn id="54" idx="2"/>
            <a:endCxn id="55" idx="0"/>
          </p:cNvCxnSpPr>
          <p:nvPr/>
        </p:nvCxnSpPr>
        <p:spPr>
          <a:xfrm flipH="1">
            <a:off x="5962221" y="2885212"/>
            <a:ext cx="821986" cy="19882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B2DE67D-2543-4CDD-B58C-773748254AF0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6784207" y="2885212"/>
            <a:ext cx="1024411" cy="17578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31FD805A-34D4-45CE-BDEC-DBF46047AA79}"/>
              </a:ext>
            </a:extLst>
          </p:cNvPr>
          <p:cNvSpPr/>
          <p:nvPr/>
        </p:nvSpPr>
        <p:spPr>
          <a:xfrm>
            <a:off x="7248757" y="3073153"/>
            <a:ext cx="1504901" cy="3693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Dosage &lt; 30.0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FA1F989-8D9F-420D-A5A2-26537F1185BE}"/>
              </a:ext>
            </a:extLst>
          </p:cNvPr>
          <p:cNvSpPr/>
          <p:nvPr/>
        </p:nvSpPr>
        <p:spPr>
          <a:xfrm>
            <a:off x="6774289" y="3629319"/>
            <a:ext cx="850927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6.5,7.5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447CA81-FD96-4D20-9F0B-803279FA1B40}"/>
              </a:ext>
            </a:extLst>
          </p:cNvPr>
          <p:cNvSpPr/>
          <p:nvPr/>
        </p:nvSpPr>
        <p:spPr>
          <a:xfrm>
            <a:off x="8293699" y="3606277"/>
            <a:ext cx="1090445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-7.5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D98F393-EF02-4C06-8DB4-DF87073AF833}"/>
              </a:ext>
            </a:extLst>
          </p:cNvPr>
          <p:cNvCxnSpPr>
            <a:stCxn id="67" idx="2"/>
            <a:endCxn id="68" idx="0"/>
          </p:cNvCxnSpPr>
          <p:nvPr/>
        </p:nvCxnSpPr>
        <p:spPr>
          <a:xfrm flipH="1">
            <a:off x="7199753" y="3442485"/>
            <a:ext cx="801455" cy="18683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B1D0487-BCDB-40B7-AB39-BA77C24BC968}"/>
              </a:ext>
            </a:extLst>
          </p:cNvPr>
          <p:cNvCxnSpPr>
            <a:stCxn id="67" idx="2"/>
            <a:endCxn id="69" idx="0"/>
          </p:cNvCxnSpPr>
          <p:nvPr/>
        </p:nvCxnSpPr>
        <p:spPr>
          <a:xfrm>
            <a:off x="8001208" y="3442485"/>
            <a:ext cx="837714" cy="1637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ACA6A4B-A198-4F22-803E-6306B822CA1C}"/>
              </a:ext>
            </a:extLst>
          </p:cNvPr>
          <p:cNvSpPr txBox="1"/>
          <p:nvPr/>
        </p:nvSpPr>
        <p:spPr>
          <a:xfrm>
            <a:off x="4930237" y="1983089"/>
            <a:ext cx="2250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4: Prune the tree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A43F17-F54C-445F-B3DE-E3EF401E6CD8}"/>
              </a:ext>
            </a:extLst>
          </p:cNvPr>
          <p:cNvSpPr txBox="1"/>
          <p:nvPr/>
        </p:nvSpPr>
        <p:spPr>
          <a:xfrm>
            <a:off x="4936202" y="4224573"/>
            <a:ext cx="413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We prune the tree based on its Gain value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3A5D0B-8CE0-40C9-922C-77E02DD05DB5}"/>
              </a:ext>
            </a:extLst>
          </p:cNvPr>
          <p:cNvSpPr txBox="1"/>
          <p:nvPr/>
        </p:nvSpPr>
        <p:spPr>
          <a:xfrm>
            <a:off x="7340569" y="2306822"/>
            <a:ext cx="82747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NZ" dirty="0"/>
              <a:t>120.33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380B169-2A37-43EA-B203-F5675E45608E}"/>
              </a:ext>
            </a:extLst>
          </p:cNvPr>
          <p:cNvSpPr txBox="1"/>
          <p:nvPr/>
        </p:nvSpPr>
        <p:spPr>
          <a:xfrm>
            <a:off x="8658085" y="2851344"/>
            <a:ext cx="82747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NZ" dirty="0"/>
              <a:t>140.17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BDEF3075-BD2E-4747-A270-920A27D0F866}"/>
              </a:ext>
            </a:extLst>
          </p:cNvPr>
          <p:cNvSpPr/>
          <p:nvPr/>
        </p:nvSpPr>
        <p:spPr>
          <a:xfrm>
            <a:off x="9649097" y="2306822"/>
            <a:ext cx="225989" cy="766331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>
              <a:solidFill>
                <a:srgbClr val="FFFF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B9F17EB-3161-4DC7-BFF7-E223D37FD9EB}"/>
              </a:ext>
            </a:extLst>
          </p:cNvPr>
          <p:cNvSpPr txBox="1"/>
          <p:nvPr/>
        </p:nvSpPr>
        <p:spPr>
          <a:xfrm>
            <a:off x="10082906" y="2238881"/>
            <a:ext cx="17021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FFFF00"/>
                </a:solidFill>
              </a:rPr>
              <a:t>Previously calculated Gain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55888A-CC31-4C4A-A191-EE94C21BF8F4}"/>
                  </a:ext>
                </a:extLst>
              </p:cNvPr>
              <p:cNvSpPr txBox="1"/>
              <p:nvPr/>
            </p:nvSpPr>
            <p:spPr>
              <a:xfrm>
                <a:off x="5143156" y="4533433"/>
                <a:ext cx="63010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Z" dirty="0">
                    <a:solidFill>
                      <a:schemeClr val="bg1"/>
                    </a:solidFill>
                  </a:rPr>
                  <a:t>If we set </a:t>
                </a:r>
                <a14:m>
                  <m:oMath xmlns:m="http://schemas.openxmlformats.org/officeDocument/2006/math">
                    <m:r>
                      <a:rPr lang="en-NZ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NZ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=150</m:t>
                    </m:r>
                  </m:oMath>
                </a14:m>
                <a:r>
                  <a:rPr lang="en-NZ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55888A-CC31-4C4A-A191-EE94C21BF8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156" y="4533433"/>
                <a:ext cx="6301085" cy="369332"/>
              </a:xfrm>
              <a:prstGeom prst="rect">
                <a:avLst/>
              </a:prstGeom>
              <a:blipFill>
                <a:blip r:embed="rId2"/>
                <a:stretch>
                  <a:fillRect l="-871" t="-10000" b="-26667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E4E25715-3C79-4A6A-87CD-AE04DA14E836}"/>
              </a:ext>
            </a:extLst>
          </p:cNvPr>
          <p:cNvSpPr txBox="1"/>
          <p:nvPr/>
        </p:nvSpPr>
        <p:spPr>
          <a:xfrm>
            <a:off x="9313010" y="3165486"/>
            <a:ext cx="210025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NZ" dirty="0"/>
              <a:t>140.17 – 150 = -9.83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7C6FB2-CE1B-41F6-9D74-9D1A7EB58E48}"/>
              </a:ext>
            </a:extLst>
          </p:cNvPr>
          <p:cNvSpPr/>
          <p:nvPr/>
        </p:nvSpPr>
        <p:spPr>
          <a:xfrm>
            <a:off x="7410994" y="3606277"/>
            <a:ext cx="2958403" cy="1146306"/>
          </a:xfrm>
          <a:custGeom>
            <a:avLst/>
            <a:gdLst>
              <a:gd name="connsiteX0" fmla="*/ 0 w 1398325"/>
              <a:gd name="connsiteY0" fmla="*/ 1436914 h 1436914"/>
              <a:gd name="connsiteX1" fmla="*/ 809898 w 1398325"/>
              <a:gd name="connsiteY1" fmla="*/ 1045029 h 1436914"/>
              <a:gd name="connsiteX2" fmla="*/ 1323703 w 1398325"/>
              <a:gd name="connsiteY2" fmla="*/ 357052 h 1436914"/>
              <a:gd name="connsiteX3" fmla="*/ 1384663 w 1398325"/>
              <a:gd name="connsiteY3" fmla="*/ 0 h 1436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8325" h="1436914">
                <a:moveTo>
                  <a:pt x="0" y="1436914"/>
                </a:moveTo>
                <a:cubicBezTo>
                  <a:pt x="294640" y="1330960"/>
                  <a:pt x="589281" y="1225006"/>
                  <a:pt x="809898" y="1045029"/>
                </a:cubicBezTo>
                <a:cubicBezTo>
                  <a:pt x="1030515" y="865052"/>
                  <a:pt x="1227909" y="531223"/>
                  <a:pt x="1323703" y="357052"/>
                </a:cubicBezTo>
                <a:cubicBezTo>
                  <a:pt x="1419497" y="182881"/>
                  <a:pt x="1402080" y="91440"/>
                  <a:pt x="1384663" y="0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618E53C-C3CC-4B21-B7F3-B2525F431462}"/>
                  </a:ext>
                </a:extLst>
              </p:cNvPr>
              <p:cNvSpPr txBox="1"/>
              <p:nvPr/>
            </p:nvSpPr>
            <p:spPr>
              <a:xfrm>
                <a:off x="5118219" y="4868030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NZ" dirty="0">
                    <a:solidFill>
                      <a:schemeClr val="bg1"/>
                    </a:solidFill>
                  </a:rPr>
                  <a:t>Gain - </a:t>
                </a:r>
                <a14:m>
                  <m:oMath xmlns:m="http://schemas.openxmlformats.org/officeDocument/2006/math">
                    <m:r>
                      <a:rPr lang="en-NZ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NZ" dirty="0">
                    <a:solidFill>
                      <a:schemeClr val="bg1"/>
                    </a:solidFill>
                  </a:rPr>
                  <a:t> = -9.83, so this branch will be removed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618E53C-C3CC-4B21-B7F3-B2525F431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8219" y="4868030"/>
                <a:ext cx="6096000" cy="369332"/>
              </a:xfrm>
              <a:prstGeom prst="rect">
                <a:avLst/>
              </a:prstGeom>
              <a:blipFill>
                <a:blip r:embed="rId3"/>
                <a:stretch>
                  <a:fillRect l="-900" t="-10000" b="-26667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tangle 48">
            <a:extLst>
              <a:ext uri="{FF2B5EF4-FFF2-40B4-BE49-F238E27FC236}">
                <a16:creationId xmlns:a16="http://schemas.microsoft.com/office/drawing/2014/main" id="{930D838E-088C-4D0A-92F9-CB4F60728D4C}"/>
              </a:ext>
            </a:extLst>
          </p:cNvPr>
          <p:cNvSpPr/>
          <p:nvPr/>
        </p:nvSpPr>
        <p:spPr>
          <a:xfrm>
            <a:off x="4390705" y="5272097"/>
            <a:ext cx="1504901" cy="3693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Dosage &lt; 15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53A86EE-45CA-47E5-8CFB-053D12C57DBD}"/>
              </a:ext>
            </a:extLst>
          </p:cNvPr>
          <p:cNvSpPr/>
          <p:nvPr/>
        </p:nvSpPr>
        <p:spPr>
          <a:xfrm>
            <a:off x="3895706" y="5840256"/>
            <a:ext cx="850927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-10.5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F37BBC6-C4D8-48BC-AA75-5170A334BDAA}"/>
              </a:ext>
            </a:extLst>
          </p:cNvPr>
          <p:cNvCxnSpPr>
            <a:cxnSpLocks/>
            <a:stCxn id="49" idx="2"/>
            <a:endCxn id="50" idx="0"/>
          </p:cNvCxnSpPr>
          <p:nvPr/>
        </p:nvCxnSpPr>
        <p:spPr>
          <a:xfrm flipH="1">
            <a:off x="4321170" y="5641429"/>
            <a:ext cx="821986" cy="19882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F5211E3-E248-45CE-ACC4-9E837039430F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5143156" y="5641429"/>
            <a:ext cx="1024411" cy="17578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C97DE14-8F53-4865-84EA-8A02C6A13ADA}"/>
              </a:ext>
            </a:extLst>
          </p:cNvPr>
          <p:cNvSpPr/>
          <p:nvPr/>
        </p:nvSpPr>
        <p:spPr>
          <a:xfrm>
            <a:off x="5607706" y="5829370"/>
            <a:ext cx="1504901" cy="3693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Dosage &lt; 30.0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E3F5714-BE7C-48DD-A4D7-5FC7AD4F94CD}"/>
              </a:ext>
            </a:extLst>
          </p:cNvPr>
          <p:cNvSpPr/>
          <p:nvPr/>
        </p:nvSpPr>
        <p:spPr>
          <a:xfrm>
            <a:off x="5133238" y="6385536"/>
            <a:ext cx="850927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6.5,7.5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69FC141-6542-4BB6-8DDC-6AAA193A409A}"/>
              </a:ext>
            </a:extLst>
          </p:cNvPr>
          <p:cNvSpPr/>
          <p:nvPr/>
        </p:nvSpPr>
        <p:spPr>
          <a:xfrm>
            <a:off x="6652648" y="6362494"/>
            <a:ext cx="1090445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-7.5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8CE4380-1020-4577-B30C-3F8CC66F53D1}"/>
              </a:ext>
            </a:extLst>
          </p:cNvPr>
          <p:cNvCxnSpPr>
            <a:stCxn id="56" idx="2"/>
            <a:endCxn id="59" idx="0"/>
          </p:cNvCxnSpPr>
          <p:nvPr/>
        </p:nvCxnSpPr>
        <p:spPr>
          <a:xfrm flipH="1">
            <a:off x="5558702" y="6198702"/>
            <a:ext cx="801455" cy="18683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ABD1177-D362-4AAD-B545-76ABF3E8BDB2}"/>
              </a:ext>
            </a:extLst>
          </p:cNvPr>
          <p:cNvCxnSpPr>
            <a:stCxn id="56" idx="2"/>
            <a:endCxn id="60" idx="0"/>
          </p:cNvCxnSpPr>
          <p:nvPr/>
        </p:nvCxnSpPr>
        <p:spPr>
          <a:xfrm>
            <a:off x="6360157" y="6198702"/>
            <a:ext cx="837714" cy="1637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8A237008-6375-4D95-9EB6-8CF7ACECD879}"/>
              </a:ext>
            </a:extLst>
          </p:cNvPr>
          <p:cNvSpPr/>
          <p:nvPr/>
        </p:nvSpPr>
        <p:spPr>
          <a:xfrm>
            <a:off x="8717354" y="5428902"/>
            <a:ext cx="1504901" cy="3693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Dosage &lt; 15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544AEA2-09A8-4174-9493-4211E355F539}"/>
              </a:ext>
            </a:extLst>
          </p:cNvPr>
          <p:cNvSpPr/>
          <p:nvPr/>
        </p:nvSpPr>
        <p:spPr>
          <a:xfrm>
            <a:off x="8222355" y="5997061"/>
            <a:ext cx="850927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-10.5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5BD032F-B3E3-4D33-A8DA-487B5F311021}"/>
              </a:ext>
            </a:extLst>
          </p:cNvPr>
          <p:cNvCxnSpPr>
            <a:cxnSpLocks/>
            <a:stCxn id="64" idx="2"/>
            <a:endCxn id="65" idx="0"/>
          </p:cNvCxnSpPr>
          <p:nvPr/>
        </p:nvCxnSpPr>
        <p:spPr>
          <a:xfrm flipH="1">
            <a:off x="8647819" y="5798234"/>
            <a:ext cx="821986" cy="19882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9FF6788-E00E-4CA9-B0F1-69B8D8B7421C}"/>
              </a:ext>
            </a:extLst>
          </p:cNvPr>
          <p:cNvCxnSpPr>
            <a:cxnSpLocks/>
            <a:stCxn id="64" idx="2"/>
          </p:cNvCxnSpPr>
          <p:nvPr/>
        </p:nvCxnSpPr>
        <p:spPr>
          <a:xfrm>
            <a:off x="9469805" y="5798234"/>
            <a:ext cx="1024411" cy="17578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F42CC14A-D91E-4FDF-AF23-CB792788C01F}"/>
              </a:ext>
            </a:extLst>
          </p:cNvPr>
          <p:cNvSpPr/>
          <p:nvPr/>
        </p:nvSpPr>
        <p:spPr>
          <a:xfrm>
            <a:off x="9934355" y="5986175"/>
            <a:ext cx="1504901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6.5, 7.5, -7.5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9E8EF81D-732B-45F8-AEB5-106C523B7CF4}"/>
              </a:ext>
            </a:extLst>
          </p:cNvPr>
          <p:cNvSpPr/>
          <p:nvPr/>
        </p:nvSpPr>
        <p:spPr>
          <a:xfrm>
            <a:off x="7536657" y="5736365"/>
            <a:ext cx="397936" cy="2915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350707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96FB9E6-D57D-4CA6-AA13-01BB08B7DFDD}"/>
              </a:ext>
            </a:extLst>
          </p:cNvPr>
          <p:cNvSpPr txBox="1"/>
          <p:nvPr/>
        </p:nvSpPr>
        <p:spPr>
          <a:xfrm>
            <a:off x="446049" y="2782669"/>
            <a:ext cx="207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assume that dataset to be used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E75C17-E57B-4AD8-A50B-6EF60763FEB1}"/>
              </a:ext>
            </a:extLst>
          </p:cNvPr>
          <p:cNvCxnSpPr/>
          <p:nvPr/>
        </p:nvCxnSpPr>
        <p:spPr>
          <a:xfrm flipV="1">
            <a:off x="804125" y="4136567"/>
            <a:ext cx="0" cy="19514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452BFC-42A0-45F6-A583-E1BF6C34D611}"/>
              </a:ext>
            </a:extLst>
          </p:cNvPr>
          <p:cNvCxnSpPr>
            <a:cxnSpLocks/>
          </p:cNvCxnSpPr>
          <p:nvPr/>
        </p:nvCxnSpPr>
        <p:spPr>
          <a:xfrm>
            <a:off x="804125" y="6088031"/>
            <a:ext cx="234547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23A441B-9117-4172-A9BC-213D02735BDF}"/>
              </a:ext>
            </a:extLst>
          </p:cNvPr>
          <p:cNvSpPr txBox="1"/>
          <p:nvPr/>
        </p:nvSpPr>
        <p:spPr>
          <a:xfrm>
            <a:off x="653284" y="60880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158E30-76D0-46F5-94AA-936A1FD01374}"/>
              </a:ext>
            </a:extLst>
          </p:cNvPr>
          <p:cNvSpPr txBox="1"/>
          <p:nvPr/>
        </p:nvSpPr>
        <p:spPr>
          <a:xfrm>
            <a:off x="1675176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ACF9CD-61B8-4FF1-B401-1519489AF176}"/>
              </a:ext>
            </a:extLst>
          </p:cNvPr>
          <p:cNvSpPr txBox="1"/>
          <p:nvPr/>
        </p:nvSpPr>
        <p:spPr>
          <a:xfrm>
            <a:off x="2699298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588DDE-8DF1-4940-BAFB-F46D756CF421}"/>
              </a:ext>
            </a:extLst>
          </p:cNvPr>
          <p:cNvSpPr txBox="1"/>
          <p:nvPr/>
        </p:nvSpPr>
        <p:spPr>
          <a:xfrm>
            <a:off x="477503" y="4887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7D0BC9-73AB-4ACE-8CFD-F1D47452C114}"/>
              </a:ext>
            </a:extLst>
          </p:cNvPr>
          <p:cNvSpPr txBox="1"/>
          <p:nvPr/>
        </p:nvSpPr>
        <p:spPr>
          <a:xfrm>
            <a:off x="477503" y="44837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F10700-3D31-4F9F-B772-97AD5C30812B}"/>
              </a:ext>
            </a:extLst>
          </p:cNvPr>
          <p:cNvSpPr txBox="1"/>
          <p:nvPr/>
        </p:nvSpPr>
        <p:spPr>
          <a:xfrm>
            <a:off x="360485" y="41143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3C6421-4ACF-4B93-ADE7-6F980A776AB3}"/>
              </a:ext>
            </a:extLst>
          </p:cNvPr>
          <p:cNvSpPr txBox="1"/>
          <p:nvPr/>
        </p:nvSpPr>
        <p:spPr>
          <a:xfrm>
            <a:off x="406971" y="528246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072E13-065A-4F19-803C-19B7D6B49AE4}"/>
              </a:ext>
            </a:extLst>
          </p:cNvPr>
          <p:cNvSpPr txBox="1"/>
          <p:nvPr/>
        </p:nvSpPr>
        <p:spPr>
          <a:xfrm>
            <a:off x="325219" y="564621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-10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B22640F-F74D-4AD0-9270-CC7CAC5A689A}"/>
              </a:ext>
            </a:extLst>
          </p:cNvPr>
          <p:cNvSpPr/>
          <p:nvPr/>
        </p:nvSpPr>
        <p:spPr>
          <a:xfrm>
            <a:off x="1104326" y="5736365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525DB76-D683-42A2-83BB-429BCD3BBCEA}"/>
              </a:ext>
            </a:extLst>
          </p:cNvPr>
          <p:cNvSpPr/>
          <p:nvPr/>
        </p:nvSpPr>
        <p:spPr>
          <a:xfrm>
            <a:off x="1657194" y="439364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F042B49-F0CF-4289-96EC-23E56DA843AF}"/>
              </a:ext>
            </a:extLst>
          </p:cNvPr>
          <p:cNvSpPr/>
          <p:nvPr/>
        </p:nvSpPr>
        <p:spPr>
          <a:xfrm>
            <a:off x="1822603" y="4176474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0AFB22C-4602-4A61-936E-1A66F4E768FA}"/>
              </a:ext>
            </a:extLst>
          </p:cNvPr>
          <p:cNvSpPr/>
          <p:nvPr/>
        </p:nvSpPr>
        <p:spPr>
          <a:xfrm>
            <a:off x="2321228" y="534055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9806D73-26E2-488A-A30F-BEF6AFE4C1CE}"/>
              </a:ext>
            </a:extLst>
          </p:cNvPr>
          <p:cNvSpPr/>
          <p:nvPr/>
        </p:nvSpPr>
        <p:spPr>
          <a:xfrm>
            <a:off x="1599931" y="3504045"/>
            <a:ext cx="323386" cy="30153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DB1F79-B7BE-4C77-9486-8C7160E36DDC}"/>
              </a:ext>
            </a:extLst>
          </p:cNvPr>
          <p:cNvSpPr txBox="1"/>
          <p:nvPr/>
        </p:nvSpPr>
        <p:spPr>
          <a:xfrm>
            <a:off x="2093880" y="3470147"/>
            <a:ext cx="159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plot it out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5A12DE-4FE0-4FB0-8D9E-0A61B27B9CA6}"/>
              </a:ext>
            </a:extLst>
          </p:cNvPr>
          <p:cNvSpPr txBox="1"/>
          <p:nvPr/>
        </p:nvSpPr>
        <p:spPr>
          <a:xfrm>
            <a:off x="1297989" y="6375968"/>
            <a:ext cx="135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dosage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0808E6-8C3F-4419-B34F-027DA7B175C5}"/>
              </a:ext>
            </a:extLst>
          </p:cNvPr>
          <p:cNvSpPr txBox="1"/>
          <p:nvPr/>
        </p:nvSpPr>
        <p:spPr>
          <a:xfrm rot="16200000">
            <a:off x="-747581" y="5043735"/>
            <a:ext cx="1914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effectiveness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477E6D-D556-4E16-970B-86380744A78A}"/>
              </a:ext>
            </a:extLst>
          </p:cNvPr>
          <p:cNvCxnSpPr>
            <a:cxnSpLocks/>
          </p:cNvCxnSpPr>
          <p:nvPr/>
        </p:nvCxnSpPr>
        <p:spPr>
          <a:xfrm>
            <a:off x="779189" y="5072145"/>
            <a:ext cx="2338813" cy="896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89CCDB0-85B2-466E-9AE2-F5356E69B250}"/>
              </a:ext>
            </a:extLst>
          </p:cNvPr>
          <p:cNvSpPr txBox="1"/>
          <p:nvPr/>
        </p:nvSpPr>
        <p:spPr>
          <a:xfrm>
            <a:off x="4912606" y="105008"/>
            <a:ext cx="326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make an initial prediction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187C4-805E-42C7-941A-ECE47723D6BC}"/>
              </a:ext>
            </a:extLst>
          </p:cNvPr>
          <p:cNvSpPr txBox="1"/>
          <p:nvPr/>
        </p:nvSpPr>
        <p:spPr>
          <a:xfrm>
            <a:off x="5561556" y="688932"/>
            <a:ext cx="80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Z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F221E9-25F8-49DF-B264-654EFE26B90D}"/>
              </a:ext>
            </a:extLst>
          </p:cNvPr>
          <p:cNvSpPr/>
          <p:nvPr/>
        </p:nvSpPr>
        <p:spPr>
          <a:xfrm>
            <a:off x="5695167" y="581821"/>
            <a:ext cx="801666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0.5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2E5143-FAAA-49F8-8C28-88B72D44A150}"/>
              </a:ext>
            </a:extLst>
          </p:cNvPr>
          <p:cNvSpPr txBox="1"/>
          <p:nvPr/>
        </p:nvSpPr>
        <p:spPr>
          <a:xfrm>
            <a:off x="7146270" y="504877"/>
            <a:ext cx="48761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Let’s assume that the “initial guess” of “predicted drug effectiveness” is 0.5 (so for whatever testing data, the prediction is always 0.5)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67F5A1FD-F620-4DB4-9265-7A8C3A9BFDDD}"/>
              </a:ext>
            </a:extLst>
          </p:cNvPr>
          <p:cNvSpPr/>
          <p:nvPr/>
        </p:nvSpPr>
        <p:spPr>
          <a:xfrm rot="10800000">
            <a:off x="6749747" y="635059"/>
            <a:ext cx="246491" cy="238539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408E55-3A76-4D03-ABE6-89429889E7C9}"/>
              </a:ext>
            </a:extLst>
          </p:cNvPr>
          <p:cNvSpPr txBox="1"/>
          <p:nvPr/>
        </p:nvSpPr>
        <p:spPr>
          <a:xfrm>
            <a:off x="4912606" y="1231462"/>
            <a:ext cx="2772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Obtain the residuals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D67FA3-51F9-4208-B01B-355CFFFB8AFD}"/>
              </a:ext>
            </a:extLst>
          </p:cNvPr>
          <p:cNvSpPr txBox="1"/>
          <p:nvPr/>
        </p:nvSpPr>
        <p:spPr>
          <a:xfrm>
            <a:off x="4912605" y="1620638"/>
            <a:ext cx="2894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Grow a XGBoost tree</a:t>
            </a:r>
          </a:p>
        </p:txBody>
      </p:sp>
      <p:graphicFrame>
        <p:nvGraphicFramePr>
          <p:cNvPr id="39" name="Table 9">
            <a:extLst>
              <a:ext uri="{FF2B5EF4-FFF2-40B4-BE49-F238E27FC236}">
                <a16:creationId xmlns:a16="http://schemas.microsoft.com/office/drawing/2014/main" id="{F7B6F8FC-5F9D-4341-88FA-46A06196AF05}"/>
              </a:ext>
            </a:extLst>
          </p:cNvPr>
          <p:cNvGraphicFramePr>
            <a:graphicFrameLocks noGrp="1"/>
          </p:cNvGraphicFramePr>
          <p:nvPr/>
        </p:nvGraphicFramePr>
        <p:xfrm>
          <a:off x="406971" y="302786"/>
          <a:ext cx="3580673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439">
                  <a:extLst>
                    <a:ext uri="{9D8B030D-6E8A-4147-A177-3AD203B41FA5}">
                      <a16:colId xmlns:a16="http://schemas.microsoft.com/office/drawing/2014/main" val="3944312363"/>
                    </a:ext>
                  </a:extLst>
                </a:gridCol>
                <a:gridCol w="1380617">
                  <a:extLst>
                    <a:ext uri="{9D8B030D-6E8A-4147-A177-3AD203B41FA5}">
                      <a16:colId xmlns:a16="http://schemas.microsoft.com/office/drawing/2014/main" val="530565996"/>
                    </a:ext>
                  </a:extLst>
                </a:gridCol>
                <a:gridCol w="1380617">
                  <a:extLst>
                    <a:ext uri="{9D8B030D-6E8A-4147-A177-3AD203B41FA5}">
                      <a16:colId xmlns:a16="http://schemas.microsoft.com/office/drawing/2014/main" val="2413499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Drug </a:t>
                      </a:r>
                    </a:p>
                    <a:p>
                      <a:r>
                        <a:rPr lang="en-NZ" dirty="0"/>
                        <a:t>dosage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Drug effectiveness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>
                          <a:solidFill>
                            <a:schemeClr val="tx1"/>
                          </a:solidFill>
                        </a:rPr>
                        <a:t>residuals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933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38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6.5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013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551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389073"/>
                  </a:ext>
                </a:extLst>
              </a:tr>
            </a:tbl>
          </a:graphicData>
        </a:graphic>
      </p:graphicFrame>
      <p:sp>
        <p:nvSpPr>
          <p:cNvPr id="54" name="Rectangle 53">
            <a:extLst>
              <a:ext uri="{FF2B5EF4-FFF2-40B4-BE49-F238E27FC236}">
                <a16:creationId xmlns:a16="http://schemas.microsoft.com/office/drawing/2014/main" id="{D047394D-F7D9-485F-B324-81C430AE8C24}"/>
              </a:ext>
            </a:extLst>
          </p:cNvPr>
          <p:cNvSpPr/>
          <p:nvPr/>
        </p:nvSpPr>
        <p:spPr>
          <a:xfrm>
            <a:off x="6031756" y="2515880"/>
            <a:ext cx="1504901" cy="3693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Dosage &lt; 15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B069995-992E-422A-A49B-13812DFCF7EF}"/>
              </a:ext>
            </a:extLst>
          </p:cNvPr>
          <p:cNvSpPr/>
          <p:nvPr/>
        </p:nvSpPr>
        <p:spPr>
          <a:xfrm>
            <a:off x="5536757" y="3084039"/>
            <a:ext cx="850927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-10.5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9A6D2D0-4C05-4174-AB11-629FE92FDB55}"/>
              </a:ext>
            </a:extLst>
          </p:cNvPr>
          <p:cNvCxnSpPr>
            <a:cxnSpLocks/>
            <a:stCxn id="54" idx="2"/>
            <a:endCxn id="55" idx="0"/>
          </p:cNvCxnSpPr>
          <p:nvPr/>
        </p:nvCxnSpPr>
        <p:spPr>
          <a:xfrm flipH="1">
            <a:off x="5962221" y="2885212"/>
            <a:ext cx="821986" cy="19882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B2DE67D-2543-4CDD-B58C-773748254AF0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6784207" y="2885212"/>
            <a:ext cx="1024411" cy="17578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31FD805A-34D4-45CE-BDEC-DBF46047AA79}"/>
              </a:ext>
            </a:extLst>
          </p:cNvPr>
          <p:cNvSpPr/>
          <p:nvPr/>
        </p:nvSpPr>
        <p:spPr>
          <a:xfrm>
            <a:off x="7248757" y="3073153"/>
            <a:ext cx="1504901" cy="3693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Dosage &lt; 30.0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FA1F989-8D9F-420D-A5A2-26537F1185BE}"/>
              </a:ext>
            </a:extLst>
          </p:cNvPr>
          <p:cNvSpPr/>
          <p:nvPr/>
        </p:nvSpPr>
        <p:spPr>
          <a:xfrm>
            <a:off x="6774289" y="3629319"/>
            <a:ext cx="850927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6.5,7.5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447CA81-FD96-4D20-9F0B-803279FA1B40}"/>
              </a:ext>
            </a:extLst>
          </p:cNvPr>
          <p:cNvSpPr/>
          <p:nvPr/>
        </p:nvSpPr>
        <p:spPr>
          <a:xfrm>
            <a:off x="8293699" y="3606277"/>
            <a:ext cx="1090445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-7.5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D98F393-EF02-4C06-8DB4-DF87073AF833}"/>
              </a:ext>
            </a:extLst>
          </p:cNvPr>
          <p:cNvCxnSpPr>
            <a:stCxn id="67" idx="2"/>
            <a:endCxn id="68" idx="0"/>
          </p:cNvCxnSpPr>
          <p:nvPr/>
        </p:nvCxnSpPr>
        <p:spPr>
          <a:xfrm flipH="1">
            <a:off x="7199753" y="3442485"/>
            <a:ext cx="801455" cy="18683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B1D0487-BCDB-40B7-AB39-BA77C24BC968}"/>
              </a:ext>
            </a:extLst>
          </p:cNvPr>
          <p:cNvCxnSpPr>
            <a:stCxn id="67" idx="2"/>
            <a:endCxn id="69" idx="0"/>
          </p:cNvCxnSpPr>
          <p:nvPr/>
        </p:nvCxnSpPr>
        <p:spPr>
          <a:xfrm>
            <a:off x="8001208" y="3442485"/>
            <a:ext cx="837714" cy="1637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ACA6A4B-A198-4F22-803E-6306B822CA1C}"/>
              </a:ext>
            </a:extLst>
          </p:cNvPr>
          <p:cNvSpPr txBox="1"/>
          <p:nvPr/>
        </p:nvSpPr>
        <p:spPr>
          <a:xfrm>
            <a:off x="4930237" y="1983089"/>
            <a:ext cx="2250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4: Prune the tree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A43F17-F54C-445F-B3DE-E3EF401E6CD8}"/>
              </a:ext>
            </a:extLst>
          </p:cNvPr>
          <p:cNvSpPr txBox="1"/>
          <p:nvPr/>
        </p:nvSpPr>
        <p:spPr>
          <a:xfrm>
            <a:off x="4936202" y="4224573"/>
            <a:ext cx="413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We prune the tree based on its Gain value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3A5D0B-8CE0-40C9-922C-77E02DD05DB5}"/>
              </a:ext>
            </a:extLst>
          </p:cNvPr>
          <p:cNvSpPr txBox="1"/>
          <p:nvPr/>
        </p:nvSpPr>
        <p:spPr>
          <a:xfrm>
            <a:off x="7340569" y="2306822"/>
            <a:ext cx="82747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NZ" dirty="0"/>
              <a:t>120.33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380B169-2A37-43EA-B203-F5675E45608E}"/>
              </a:ext>
            </a:extLst>
          </p:cNvPr>
          <p:cNvSpPr txBox="1"/>
          <p:nvPr/>
        </p:nvSpPr>
        <p:spPr>
          <a:xfrm>
            <a:off x="8658085" y="2851344"/>
            <a:ext cx="82747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NZ" dirty="0"/>
              <a:t>140.17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BDEF3075-BD2E-4747-A270-920A27D0F866}"/>
              </a:ext>
            </a:extLst>
          </p:cNvPr>
          <p:cNvSpPr/>
          <p:nvPr/>
        </p:nvSpPr>
        <p:spPr>
          <a:xfrm>
            <a:off x="9649097" y="2306822"/>
            <a:ext cx="225989" cy="766331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>
              <a:solidFill>
                <a:srgbClr val="FFFF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B9F17EB-3161-4DC7-BFF7-E223D37FD9EB}"/>
              </a:ext>
            </a:extLst>
          </p:cNvPr>
          <p:cNvSpPr txBox="1"/>
          <p:nvPr/>
        </p:nvSpPr>
        <p:spPr>
          <a:xfrm>
            <a:off x="10082906" y="2238881"/>
            <a:ext cx="17021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FFFF00"/>
                </a:solidFill>
              </a:rPr>
              <a:t>Previously calculated Gain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55888A-CC31-4C4A-A191-EE94C21BF8F4}"/>
                  </a:ext>
                </a:extLst>
              </p:cNvPr>
              <p:cNvSpPr txBox="1"/>
              <p:nvPr/>
            </p:nvSpPr>
            <p:spPr>
              <a:xfrm>
                <a:off x="5143156" y="4533433"/>
                <a:ext cx="63010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Z" dirty="0">
                    <a:solidFill>
                      <a:schemeClr val="bg1"/>
                    </a:solidFill>
                  </a:rPr>
                  <a:t>If we set </a:t>
                </a:r>
                <a14:m>
                  <m:oMath xmlns:m="http://schemas.openxmlformats.org/officeDocument/2006/math">
                    <m:r>
                      <a:rPr lang="en-NZ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NZ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=150</m:t>
                    </m:r>
                  </m:oMath>
                </a14:m>
                <a:r>
                  <a:rPr lang="en-NZ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55888A-CC31-4C4A-A191-EE94C21BF8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156" y="4533433"/>
                <a:ext cx="6301085" cy="369332"/>
              </a:xfrm>
              <a:prstGeom prst="rect">
                <a:avLst/>
              </a:prstGeom>
              <a:blipFill>
                <a:blip r:embed="rId2"/>
                <a:stretch>
                  <a:fillRect l="-871" t="-10000" b="-26667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E4E25715-3C79-4A6A-87CD-AE04DA14E836}"/>
              </a:ext>
            </a:extLst>
          </p:cNvPr>
          <p:cNvSpPr txBox="1"/>
          <p:nvPr/>
        </p:nvSpPr>
        <p:spPr>
          <a:xfrm>
            <a:off x="9313010" y="3165486"/>
            <a:ext cx="210025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NZ" dirty="0"/>
              <a:t>140.17 – 150 = -9.83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7C6FB2-CE1B-41F6-9D74-9D1A7EB58E48}"/>
              </a:ext>
            </a:extLst>
          </p:cNvPr>
          <p:cNvSpPr/>
          <p:nvPr/>
        </p:nvSpPr>
        <p:spPr>
          <a:xfrm>
            <a:off x="7410994" y="3606277"/>
            <a:ext cx="2958403" cy="1146306"/>
          </a:xfrm>
          <a:custGeom>
            <a:avLst/>
            <a:gdLst>
              <a:gd name="connsiteX0" fmla="*/ 0 w 1398325"/>
              <a:gd name="connsiteY0" fmla="*/ 1436914 h 1436914"/>
              <a:gd name="connsiteX1" fmla="*/ 809898 w 1398325"/>
              <a:gd name="connsiteY1" fmla="*/ 1045029 h 1436914"/>
              <a:gd name="connsiteX2" fmla="*/ 1323703 w 1398325"/>
              <a:gd name="connsiteY2" fmla="*/ 357052 h 1436914"/>
              <a:gd name="connsiteX3" fmla="*/ 1384663 w 1398325"/>
              <a:gd name="connsiteY3" fmla="*/ 0 h 1436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8325" h="1436914">
                <a:moveTo>
                  <a:pt x="0" y="1436914"/>
                </a:moveTo>
                <a:cubicBezTo>
                  <a:pt x="294640" y="1330960"/>
                  <a:pt x="589281" y="1225006"/>
                  <a:pt x="809898" y="1045029"/>
                </a:cubicBezTo>
                <a:cubicBezTo>
                  <a:pt x="1030515" y="865052"/>
                  <a:pt x="1227909" y="531223"/>
                  <a:pt x="1323703" y="357052"/>
                </a:cubicBezTo>
                <a:cubicBezTo>
                  <a:pt x="1419497" y="182881"/>
                  <a:pt x="1402080" y="91440"/>
                  <a:pt x="1384663" y="0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618E53C-C3CC-4B21-B7F3-B2525F431462}"/>
                  </a:ext>
                </a:extLst>
              </p:cNvPr>
              <p:cNvSpPr txBox="1"/>
              <p:nvPr/>
            </p:nvSpPr>
            <p:spPr>
              <a:xfrm>
                <a:off x="5118219" y="4868030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NZ" dirty="0">
                    <a:solidFill>
                      <a:schemeClr val="bg1"/>
                    </a:solidFill>
                  </a:rPr>
                  <a:t>Gain - </a:t>
                </a:r>
                <a14:m>
                  <m:oMath xmlns:m="http://schemas.openxmlformats.org/officeDocument/2006/math">
                    <m:r>
                      <a:rPr lang="en-NZ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NZ" dirty="0">
                    <a:solidFill>
                      <a:schemeClr val="bg1"/>
                    </a:solidFill>
                  </a:rPr>
                  <a:t> = -9.83, so this branch will be removed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618E53C-C3CC-4B21-B7F3-B2525F431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8219" y="4868030"/>
                <a:ext cx="6096000" cy="369332"/>
              </a:xfrm>
              <a:prstGeom prst="rect">
                <a:avLst/>
              </a:prstGeom>
              <a:blipFill>
                <a:blip r:embed="rId3"/>
                <a:stretch>
                  <a:fillRect l="-900" t="-10000" b="-26667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tangle 48">
            <a:extLst>
              <a:ext uri="{FF2B5EF4-FFF2-40B4-BE49-F238E27FC236}">
                <a16:creationId xmlns:a16="http://schemas.microsoft.com/office/drawing/2014/main" id="{930D838E-088C-4D0A-92F9-CB4F60728D4C}"/>
              </a:ext>
            </a:extLst>
          </p:cNvPr>
          <p:cNvSpPr/>
          <p:nvPr/>
        </p:nvSpPr>
        <p:spPr>
          <a:xfrm>
            <a:off x="4390705" y="5272097"/>
            <a:ext cx="1504901" cy="3693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Dosage &lt; 15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53A86EE-45CA-47E5-8CFB-053D12C57DBD}"/>
              </a:ext>
            </a:extLst>
          </p:cNvPr>
          <p:cNvSpPr/>
          <p:nvPr/>
        </p:nvSpPr>
        <p:spPr>
          <a:xfrm>
            <a:off x="3895706" y="5840256"/>
            <a:ext cx="850927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-10.5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F37BBC6-C4D8-48BC-AA75-5170A334BDAA}"/>
              </a:ext>
            </a:extLst>
          </p:cNvPr>
          <p:cNvCxnSpPr>
            <a:cxnSpLocks/>
            <a:stCxn id="49" idx="2"/>
            <a:endCxn id="50" idx="0"/>
          </p:cNvCxnSpPr>
          <p:nvPr/>
        </p:nvCxnSpPr>
        <p:spPr>
          <a:xfrm flipH="1">
            <a:off x="4321170" y="5641429"/>
            <a:ext cx="821986" cy="19882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F5211E3-E248-45CE-ACC4-9E837039430F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5143156" y="5641429"/>
            <a:ext cx="1024411" cy="17578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C97DE14-8F53-4865-84EA-8A02C6A13ADA}"/>
              </a:ext>
            </a:extLst>
          </p:cNvPr>
          <p:cNvSpPr/>
          <p:nvPr/>
        </p:nvSpPr>
        <p:spPr>
          <a:xfrm>
            <a:off x="5607706" y="5829370"/>
            <a:ext cx="1504901" cy="3693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Dosage &lt; 30.0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E3F5714-BE7C-48DD-A4D7-5FC7AD4F94CD}"/>
              </a:ext>
            </a:extLst>
          </p:cNvPr>
          <p:cNvSpPr/>
          <p:nvPr/>
        </p:nvSpPr>
        <p:spPr>
          <a:xfrm>
            <a:off x="5133238" y="6385536"/>
            <a:ext cx="850927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6.5,7.5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69FC141-6542-4BB6-8DDC-6AAA193A409A}"/>
              </a:ext>
            </a:extLst>
          </p:cNvPr>
          <p:cNvSpPr/>
          <p:nvPr/>
        </p:nvSpPr>
        <p:spPr>
          <a:xfrm>
            <a:off x="6652648" y="6362494"/>
            <a:ext cx="1090445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-7.5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8CE4380-1020-4577-B30C-3F8CC66F53D1}"/>
              </a:ext>
            </a:extLst>
          </p:cNvPr>
          <p:cNvCxnSpPr>
            <a:stCxn id="56" idx="2"/>
            <a:endCxn id="59" idx="0"/>
          </p:cNvCxnSpPr>
          <p:nvPr/>
        </p:nvCxnSpPr>
        <p:spPr>
          <a:xfrm flipH="1">
            <a:off x="5558702" y="6198702"/>
            <a:ext cx="801455" cy="18683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ABD1177-D362-4AAD-B545-76ABF3E8BDB2}"/>
              </a:ext>
            </a:extLst>
          </p:cNvPr>
          <p:cNvCxnSpPr>
            <a:stCxn id="56" idx="2"/>
            <a:endCxn id="60" idx="0"/>
          </p:cNvCxnSpPr>
          <p:nvPr/>
        </p:nvCxnSpPr>
        <p:spPr>
          <a:xfrm>
            <a:off x="6360157" y="6198702"/>
            <a:ext cx="837714" cy="1637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8A237008-6375-4D95-9EB6-8CF7ACECD879}"/>
              </a:ext>
            </a:extLst>
          </p:cNvPr>
          <p:cNvSpPr/>
          <p:nvPr/>
        </p:nvSpPr>
        <p:spPr>
          <a:xfrm>
            <a:off x="8717354" y="5428902"/>
            <a:ext cx="1504901" cy="3693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Dosage &lt; 15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544AEA2-09A8-4174-9493-4211E355F539}"/>
              </a:ext>
            </a:extLst>
          </p:cNvPr>
          <p:cNvSpPr/>
          <p:nvPr/>
        </p:nvSpPr>
        <p:spPr>
          <a:xfrm>
            <a:off x="8222355" y="5997061"/>
            <a:ext cx="850927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-10.5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5BD032F-B3E3-4D33-A8DA-487B5F311021}"/>
              </a:ext>
            </a:extLst>
          </p:cNvPr>
          <p:cNvCxnSpPr>
            <a:cxnSpLocks/>
            <a:stCxn id="64" idx="2"/>
            <a:endCxn id="65" idx="0"/>
          </p:cNvCxnSpPr>
          <p:nvPr/>
        </p:nvCxnSpPr>
        <p:spPr>
          <a:xfrm flipH="1">
            <a:off x="8647819" y="5798234"/>
            <a:ext cx="821986" cy="19882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9FF6788-E00E-4CA9-B0F1-69B8D8B7421C}"/>
              </a:ext>
            </a:extLst>
          </p:cNvPr>
          <p:cNvCxnSpPr>
            <a:cxnSpLocks/>
            <a:stCxn id="64" idx="2"/>
          </p:cNvCxnSpPr>
          <p:nvPr/>
        </p:nvCxnSpPr>
        <p:spPr>
          <a:xfrm>
            <a:off x="9469805" y="5798234"/>
            <a:ext cx="1024411" cy="17578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F42CC14A-D91E-4FDF-AF23-CB792788C01F}"/>
              </a:ext>
            </a:extLst>
          </p:cNvPr>
          <p:cNvSpPr/>
          <p:nvPr/>
        </p:nvSpPr>
        <p:spPr>
          <a:xfrm>
            <a:off x="9934355" y="5986175"/>
            <a:ext cx="1504901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6.5, 7.5, -7.5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9E8EF81D-732B-45F8-AEB5-106C523B7CF4}"/>
              </a:ext>
            </a:extLst>
          </p:cNvPr>
          <p:cNvSpPr/>
          <p:nvPr/>
        </p:nvSpPr>
        <p:spPr>
          <a:xfrm>
            <a:off x="7536657" y="5736365"/>
            <a:ext cx="397936" cy="2915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751117ED-8E16-4E5A-A039-E1EABAA6EC60}"/>
                  </a:ext>
                </a:extLst>
              </p:cNvPr>
              <p:cNvSpPr txBox="1"/>
              <p:nvPr/>
            </p:nvSpPr>
            <p:spPr>
              <a:xfrm>
                <a:off x="10460611" y="4249858"/>
                <a:ext cx="1693279" cy="1200329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NZ" sz="1200" dirty="0">
                    <a:solidFill>
                      <a:schemeClr val="bg1"/>
                    </a:solidFill>
                  </a:rPr>
                  <a:t>Actually if we want to, we can continue to apply the same </a:t>
                </a:r>
                <a14:m>
                  <m:oMath xmlns:m="http://schemas.openxmlformats.org/officeDocument/2006/math">
                    <m:r>
                      <a:rPr lang="en-NZ" sz="12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NZ" sz="1200" dirty="0">
                    <a:solidFill>
                      <a:schemeClr val="bg1"/>
                    </a:solidFill>
                  </a:rPr>
                  <a:t> to this branch and see we want to keep it. But we are not doing it here</a:t>
                </a: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751117ED-8E16-4E5A-A039-E1EABAA6E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0611" y="4249858"/>
                <a:ext cx="1693279" cy="1200329"/>
              </a:xfrm>
              <a:prstGeom prst="rect">
                <a:avLst/>
              </a:prstGeom>
              <a:blipFill>
                <a:blip r:embed="rId4"/>
                <a:stretch>
                  <a:fillRect l="-360" r="-1439" b="-3046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Arrow: Right 33">
            <a:extLst>
              <a:ext uri="{FF2B5EF4-FFF2-40B4-BE49-F238E27FC236}">
                <a16:creationId xmlns:a16="http://schemas.microsoft.com/office/drawing/2014/main" id="{8BF526A7-A721-48AE-A8E5-ED42FC098407}"/>
              </a:ext>
            </a:extLst>
          </p:cNvPr>
          <p:cNvSpPr/>
          <p:nvPr/>
        </p:nvSpPr>
        <p:spPr>
          <a:xfrm rot="8921799">
            <a:off x="10077345" y="5311064"/>
            <a:ext cx="288889" cy="185503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6325499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96FB9E6-D57D-4CA6-AA13-01BB08B7DFDD}"/>
              </a:ext>
            </a:extLst>
          </p:cNvPr>
          <p:cNvSpPr txBox="1"/>
          <p:nvPr/>
        </p:nvSpPr>
        <p:spPr>
          <a:xfrm>
            <a:off x="446049" y="2782669"/>
            <a:ext cx="207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assume that dataset to be used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E75C17-E57B-4AD8-A50B-6EF60763FEB1}"/>
              </a:ext>
            </a:extLst>
          </p:cNvPr>
          <p:cNvCxnSpPr/>
          <p:nvPr/>
        </p:nvCxnSpPr>
        <p:spPr>
          <a:xfrm flipV="1">
            <a:off x="804125" y="4136567"/>
            <a:ext cx="0" cy="19514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452BFC-42A0-45F6-A583-E1BF6C34D611}"/>
              </a:ext>
            </a:extLst>
          </p:cNvPr>
          <p:cNvCxnSpPr>
            <a:cxnSpLocks/>
          </p:cNvCxnSpPr>
          <p:nvPr/>
        </p:nvCxnSpPr>
        <p:spPr>
          <a:xfrm>
            <a:off x="804125" y="6088031"/>
            <a:ext cx="234547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23A441B-9117-4172-A9BC-213D02735BDF}"/>
              </a:ext>
            </a:extLst>
          </p:cNvPr>
          <p:cNvSpPr txBox="1"/>
          <p:nvPr/>
        </p:nvSpPr>
        <p:spPr>
          <a:xfrm>
            <a:off x="653284" y="60880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158E30-76D0-46F5-94AA-936A1FD01374}"/>
              </a:ext>
            </a:extLst>
          </p:cNvPr>
          <p:cNvSpPr txBox="1"/>
          <p:nvPr/>
        </p:nvSpPr>
        <p:spPr>
          <a:xfrm>
            <a:off x="1675176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ACF9CD-61B8-4FF1-B401-1519489AF176}"/>
              </a:ext>
            </a:extLst>
          </p:cNvPr>
          <p:cNvSpPr txBox="1"/>
          <p:nvPr/>
        </p:nvSpPr>
        <p:spPr>
          <a:xfrm>
            <a:off x="2699298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588DDE-8DF1-4940-BAFB-F46D756CF421}"/>
              </a:ext>
            </a:extLst>
          </p:cNvPr>
          <p:cNvSpPr txBox="1"/>
          <p:nvPr/>
        </p:nvSpPr>
        <p:spPr>
          <a:xfrm>
            <a:off x="477503" y="4887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7D0BC9-73AB-4ACE-8CFD-F1D47452C114}"/>
              </a:ext>
            </a:extLst>
          </p:cNvPr>
          <p:cNvSpPr txBox="1"/>
          <p:nvPr/>
        </p:nvSpPr>
        <p:spPr>
          <a:xfrm>
            <a:off x="477503" y="44837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F10700-3D31-4F9F-B772-97AD5C30812B}"/>
              </a:ext>
            </a:extLst>
          </p:cNvPr>
          <p:cNvSpPr txBox="1"/>
          <p:nvPr/>
        </p:nvSpPr>
        <p:spPr>
          <a:xfrm>
            <a:off x="360485" y="41143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3C6421-4ACF-4B93-ADE7-6F980A776AB3}"/>
              </a:ext>
            </a:extLst>
          </p:cNvPr>
          <p:cNvSpPr txBox="1"/>
          <p:nvPr/>
        </p:nvSpPr>
        <p:spPr>
          <a:xfrm>
            <a:off x="406971" y="528246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072E13-065A-4F19-803C-19B7D6B49AE4}"/>
              </a:ext>
            </a:extLst>
          </p:cNvPr>
          <p:cNvSpPr txBox="1"/>
          <p:nvPr/>
        </p:nvSpPr>
        <p:spPr>
          <a:xfrm>
            <a:off x="325219" y="564621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-10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B22640F-F74D-4AD0-9270-CC7CAC5A689A}"/>
              </a:ext>
            </a:extLst>
          </p:cNvPr>
          <p:cNvSpPr/>
          <p:nvPr/>
        </p:nvSpPr>
        <p:spPr>
          <a:xfrm>
            <a:off x="1104326" y="5736365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525DB76-D683-42A2-83BB-429BCD3BBCEA}"/>
              </a:ext>
            </a:extLst>
          </p:cNvPr>
          <p:cNvSpPr/>
          <p:nvPr/>
        </p:nvSpPr>
        <p:spPr>
          <a:xfrm>
            <a:off x="1657194" y="439364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F042B49-F0CF-4289-96EC-23E56DA843AF}"/>
              </a:ext>
            </a:extLst>
          </p:cNvPr>
          <p:cNvSpPr/>
          <p:nvPr/>
        </p:nvSpPr>
        <p:spPr>
          <a:xfrm>
            <a:off x="1822603" y="4176474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0AFB22C-4602-4A61-936E-1A66F4E768FA}"/>
              </a:ext>
            </a:extLst>
          </p:cNvPr>
          <p:cNvSpPr/>
          <p:nvPr/>
        </p:nvSpPr>
        <p:spPr>
          <a:xfrm>
            <a:off x="2321228" y="534055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9806D73-26E2-488A-A30F-BEF6AFE4C1CE}"/>
              </a:ext>
            </a:extLst>
          </p:cNvPr>
          <p:cNvSpPr/>
          <p:nvPr/>
        </p:nvSpPr>
        <p:spPr>
          <a:xfrm>
            <a:off x="1599931" y="3504045"/>
            <a:ext cx="323386" cy="30153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DB1F79-B7BE-4C77-9486-8C7160E36DDC}"/>
              </a:ext>
            </a:extLst>
          </p:cNvPr>
          <p:cNvSpPr txBox="1"/>
          <p:nvPr/>
        </p:nvSpPr>
        <p:spPr>
          <a:xfrm>
            <a:off x="2093880" y="3470147"/>
            <a:ext cx="159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plot it out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5A12DE-4FE0-4FB0-8D9E-0A61B27B9CA6}"/>
              </a:ext>
            </a:extLst>
          </p:cNvPr>
          <p:cNvSpPr txBox="1"/>
          <p:nvPr/>
        </p:nvSpPr>
        <p:spPr>
          <a:xfrm>
            <a:off x="1297989" y="6375968"/>
            <a:ext cx="135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dosage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0808E6-8C3F-4419-B34F-027DA7B175C5}"/>
              </a:ext>
            </a:extLst>
          </p:cNvPr>
          <p:cNvSpPr txBox="1"/>
          <p:nvPr/>
        </p:nvSpPr>
        <p:spPr>
          <a:xfrm rot="16200000">
            <a:off x="-747581" y="5043735"/>
            <a:ext cx="1914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effectiveness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477E6D-D556-4E16-970B-86380744A78A}"/>
              </a:ext>
            </a:extLst>
          </p:cNvPr>
          <p:cNvCxnSpPr>
            <a:cxnSpLocks/>
          </p:cNvCxnSpPr>
          <p:nvPr/>
        </p:nvCxnSpPr>
        <p:spPr>
          <a:xfrm>
            <a:off x="779189" y="5072145"/>
            <a:ext cx="2338813" cy="896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89CCDB0-85B2-466E-9AE2-F5356E69B250}"/>
              </a:ext>
            </a:extLst>
          </p:cNvPr>
          <p:cNvSpPr txBox="1"/>
          <p:nvPr/>
        </p:nvSpPr>
        <p:spPr>
          <a:xfrm>
            <a:off x="4912606" y="105008"/>
            <a:ext cx="326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make an initial prediction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187C4-805E-42C7-941A-ECE47723D6BC}"/>
              </a:ext>
            </a:extLst>
          </p:cNvPr>
          <p:cNvSpPr txBox="1"/>
          <p:nvPr/>
        </p:nvSpPr>
        <p:spPr>
          <a:xfrm>
            <a:off x="5561556" y="688932"/>
            <a:ext cx="80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Z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F221E9-25F8-49DF-B264-654EFE26B90D}"/>
              </a:ext>
            </a:extLst>
          </p:cNvPr>
          <p:cNvSpPr/>
          <p:nvPr/>
        </p:nvSpPr>
        <p:spPr>
          <a:xfrm>
            <a:off x="5695167" y="581821"/>
            <a:ext cx="801666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0.5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2E5143-FAAA-49F8-8C28-88B72D44A150}"/>
              </a:ext>
            </a:extLst>
          </p:cNvPr>
          <p:cNvSpPr txBox="1"/>
          <p:nvPr/>
        </p:nvSpPr>
        <p:spPr>
          <a:xfrm>
            <a:off x="7146270" y="504877"/>
            <a:ext cx="48761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Let’s assume that the “initial guess” of “predicted drug effectiveness” is 0.5 (so for whatever testing data, the prediction is always 0.5)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67F5A1FD-F620-4DB4-9265-7A8C3A9BFDDD}"/>
              </a:ext>
            </a:extLst>
          </p:cNvPr>
          <p:cNvSpPr/>
          <p:nvPr/>
        </p:nvSpPr>
        <p:spPr>
          <a:xfrm rot="10800000">
            <a:off x="6749747" y="635059"/>
            <a:ext cx="246491" cy="238539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408E55-3A76-4D03-ABE6-89429889E7C9}"/>
              </a:ext>
            </a:extLst>
          </p:cNvPr>
          <p:cNvSpPr txBox="1"/>
          <p:nvPr/>
        </p:nvSpPr>
        <p:spPr>
          <a:xfrm>
            <a:off x="4912606" y="1231462"/>
            <a:ext cx="2772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Obtain the residuals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D67FA3-51F9-4208-B01B-355CFFFB8AFD}"/>
              </a:ext>
            </a:extLst>
          </p:cNvPr>
          <p:cNvSpPr txBox="1"/>
          <p:nvPr/>
        </p:nvSpPr>
        <p:spPr>
          <a:xfrm>
            <a:off x="4912605" y="1620638"/>
            <a:ext cx="2894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Grow a XGBoost tree</a:t>
            </a:r>
          </a:p>
        </p:txBody>
      </p:sp>
      <p:graphicFrame>
        <p:nvGraphicFramePr>
          <p:cNvPr id="39" name="Table 9">
            <a:extLst>
              <a:ext uri="{FF2B5EF4-FFF2-40B4-BE49-F238E27FC236}">
                <a16:creationId xmlns:a16="http://schemas.microsoft.com/office/drawing/2014/main" id="{F7B6F8FC-5F9D-4341-88FA-46A06196AF05}"/>
              </a:ext>
            </a:extLst>
          </p:cNvPr>
          <p:cNvGraphicFramePr>
            <a:graphicFrameLocks noGrp="1"/>
          </p:cNvGraphicFramePr>
          <p:nvPr/>
        </p:nvGraphicFramePr>
        <p:xfrm>
          <a:off x="406971" y="302786"/>
          <a:ext cx="3580673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439">
                  <a:extLst>
                    <a:ext uri="{9D8B030D-6E8A-4147-A177-3AD203B41FA5}">
                      <a16:colId xmlns:a16="http://schemas.microsoft.com/office/drawing/2014/main" val="3944312363"/>
                    </a:ext>
                  </a:extLst>
                </a:gridCol>
                <a:gridCol w="1380617">
                  <a:extLst>
                    <a:ext uri="{9D8B030D-6E8A-4147-A177-3AD203B41FA5}">
                      <a16:colId xmlns:a16="http://schemas.microsoft.com/office/drawing/2014/main" val="530565996"/>
                    </a:ext>
                  </a:extLst>
                </a:gridCol>
                <a:gridCol w="1380617">
                  <a:extLst>
                    <a:ext uri="{9D8B030D-6E8A-4147-A177-3AD203B41FA5}">
                      <a16:colId xmlns:a16="http://schemas.microsoft.com/office/drawing/2014/main" val="2413499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Drug </a:t>
                      </a:r>
                    </a:p>
                    <a:p>
                      <a:r>
                        <a:rPr lang="en-NZ" dirty="0"/>
                        <a:t>dosage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Drug effectiveness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>
                          <a:solidFill>
                            <a:schemeClr val="tx1"/>
                          </a:solidFill>
                        </a:rPr>
                        <a:t>residuals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933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38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6.5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013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551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389073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2ACA6A4B-A198-4F22-803E-6306B822CA1C}"/>
              </a:ext>
            </a:extLst>
          </p:cNvPr>
          <p:cNvSpPr txBox="1"/>
          <p:nvPr/>
        </p:nvSpPr>
        <p:spPr>
          <a:xfrm>
            <a:off x="4930237" y="1983089"/>
            <a:ext cx="2250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4: Prune the tree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A237008-6375-4D95-9EB6-8CF7ACECD879}"/>
              </a:ext>
            </a:extLst>
          </p:cNvPr>
          <p:cNvSpPr/>
          <p:nvPr/>
        </p:nvSpPr>
        <p:spPr>
          <a:xfrm>
            <a:off x="6445420" y="2372274"/>
            <a:ext cx="1504901" cy="3693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Dosage &lt; 15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544AEA2-09A8-4174-9493-4211E355F539}"/>
              </a:ext>
            </a:extLst>
          </p:cNvPr>
          <p:cNvSpPr/>
          <p:nvPr/>
        </p:nvSpPr>
        <p:spPr>
          <a:xfrm>
            <a:off x="5950421" y="2940433"/>
            <a:ext cx="850927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-10.5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5BD032F-B3E3-4D33-A8DA-487B5F311021}"/>
              </a:ext>
            </a:extLst>
          </p:cNvPr>
          <p:cNvCxnSpPr>
            <a:cxnSpLocks/>
            <a:stCxn id="64" idx="2"/>
            <a:endCxn id="65" idx="0"/>
          </p:cNvCxnSpPr>
          <p:nvPr/>
        </p:nvCxnSpPr>
        <p:spPr>
          <a:xfrm flipH="1">
            <a:off x="6375885" y="2741606"/>
            <a:ext cx="821986" cy="19882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9FF6788-E00E-4CA9-B0F1-69B8D8B7421C}"/>
              </a:ext>
            </a:extLst>
          </p:cNvPr>
          <p:cNvCxnSpPr>
            <a:cxnSpLocks/>
            <a:stCxn id="64" idx="2"/>
          </p:cNvCxnSpPr>
          <p:nvPr/>
        </p:nvCxnSpPr>
        <p:spPr>
          <a:xfrm>
            <a:off x="7197871" y="2741606"/>
            <a:ext cx="1024411" cy="17578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F42CC14A-D91E-4FDF-AF23-CB792788C01F}"/>
              </a:ext>
            </a:extLst>
          </p:cNvPr>
          <p:cNvSpPr/>
          <p:nvPr/>
        </p:nvSpPr>
        <p:spPr>
          <a:xfrm>
            <a:off x="7319438" y="2924026"/>
            <a:ext cx="1504901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6.5, 7.5, -7.5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E149C025-80A1-41E3-90E9-46F3195A9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8713" y="1494889"/>
            <a:ext cx="1504902" cy="608649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281791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96FB9E6-D57D-4CA6-AA13-01BB08B7DFDD}"/>
              </a:ext>
            </a:extLst>
          </p:cNvPr>
          <p:cNvSpPr txBox="1"/>
          <p:nvPr/>
        </p:nvSpPr>
        <p:spPr>
          <a:xfrm>
            <a:off x="446049" y="2782669"/>
            <a:ext cx="207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assume that dataset to be used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E75C17-E57B-4AD8-A50B-6EF60763FEB1}"/>
              </a:ext>
            </a:extLst>
          </p:cNvPr>
          <p:cNvCxnSpPr/>
          <p:nvPr/>
        </p:nvCxnSpPr>
        <p:spPr>
          <a:xfrm flipV="1">
            <a:off x="804125" y="4136567"/>
            <a:ext cx="0" cy="19514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452BFC-42A0-45F6-A583-E1BF6C34D611}"/>
              </a:ext>
            </a:extLst>
          </p:cNvPr>
          <p:cNvCxnSpPr>
            <a:cxnSpLocks/>
          </p:cNvCxnSpPr>
          <p:nvPr/>
        </p:nvCxnSpPr>
        <p:spPr>
          <a:xfrm>
            <a:off x="804125" y="6088031"/>
            <a:ext cx="234547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23A441B-9117-4172-A9BC-213D02735BDF}"/>
              </a:ext>
            </a:extLst>
          </p:cNvPr>
          <p:cNvSpPr txBox="1"/>
          <p:nvPr/>
        </p:nvSpPr>
        <p:spPr>
          <a:xfrm>
            <a:off x="653284" y="60880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158E30-76D0-46F5-94AA-936A1FD01374}"/>
              </a:ext>
            </a:extLst>
          </p:cNvPr>
          <p:cNvSpPr txBox="1"/>
          <p:nvPr/>
        </p:nvSpPr>
        <p:spPr>
          <a:xfrm>
            <a:off x="1675176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ACF9CD-61B8-4FF1-B401-1519489AF176}"/>
              </a:ext>
            </a:extLst>
          </p:cNvPr>
          <p:cNvSpPr txBox="1"/>
          <p:nvPr/>
        </p:nvSpPr>
        <p:spPr>
          <a:xfrm>
            <a:off x="2699298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588DDE-8DF1-4940-BAFB-F46D756CF421}"/>
              </a:ext>
            </a:extLst>
          </p:cNvPr>
          <p:cNvSpPr txBox="1"/>
          <p:nvPr/>
        </p:nvSpPr>
        <p:spPr>
          <a:xfrm>
            <a:off x="477503" y="4887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7D0BC9-73AB-4ACE-8CFD-F1D47452C114}"/>
              </a:ext>
            </a:extLst>
          </p:cNvPr>
          <p:cNvSpPr txBox="1"/>
          <p:nvPr/>
        </p:nvSpPr>
        <p:spPr>
          <a:xfrm>
            <a:off x="477503" y="44837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F10700-3D31-4F9F-B772-97AD5C30812B}"/>
              </a:ext>
            </a:extLst>
          </p:cNvPr>
          <p:cNvSpPr txBox="1"/>
          <p:nvPr/>
        </p:nvSpPr>
        <p:spPr>
          <a:xfrm>
            <a:off x="360485" y="41143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3C6421-4ACF-4B93-ADE7-6F980A776AB3}"/>
              </a:ext>
            </a:extLst>
          </p:cNvPr>
          <p:cNvSpPr txBox="1"/>
          <p:nvPr/>
        </p:nvSpPr>
        <p:spPr>
          <a:xfrm>
            <a:off x="406971" y="528246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072E13-065A-4F19-803C-19B7D6B49AE4}"/>
              </a:ext>
            </a:extLst>
          </p:cNvPr>
          <p:cNvSpPr txBox="1"/>
          <p:nvPr/>
        </p:nvSpPr>
        <p:spPr>
          <a:xfrm>
            <a:off x="325219" y="564621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-10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B22640F-F74D-4AD0-9270-CC7CAC5A689A}"/>
              </a:ext>
            </a:extLst>
          </p:cNvPr>
          <p:cNvSpPr/>
          <p:nvPr/>
        </p:nvSpPr>
        <p:spPr>
          <a:xfrm>
            <a:off x="1104326" y="5736365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525DB76-D683-42A2-83BB-429BCD3BBCEA}"/>
              </a:ext>
            </a:extLst>
          </p:cNvPr>
          <p:cNvSpPr/>
          <p:nvPr/>
        </p:nvSpPr>
        <p:spPr>
          <a:xfrm>
            <a:off x="1657194" y="439364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F042B49-F0CF-4289-96EC-23E56DA843AF}"/>
              </a:ext>
            </a:extLst>
          </p:cNvPr>
          <p:cNvSpPr/>
          <p:nvPr/>
        </p:nvSpPr>
        <p:spPr>
          <a:xfrm>
            <a:off x="1822603" y="4176474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0AFB22C-4602-4A61-936E-1A66F4E768FA}"/>
              </a:ext>
            </a:extLst>
          </p:cNvPr>
          <p:cNvSpPr/>
          <p:nvPr/>
        </p:nvSpPr>
        <p:spPr>
          <a:xfrm>
            <a:off x="2321228" y="534055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9806D73-26E2-488A-A30F-BEF6AFE4C1CE}"/>
              </a:ext>
            </a:extLst>
          </p:cNvPr>
          <p:cNvSpPr/>
          <p:nvPr/>
        </p:nvSpPr>
        <p:spPr>
          <a:xfrm>
            <a:off x="1599931" y="3504045"/>
            <a:ext cx="323386" cy="30153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DB1F79-B7BE-4C77-9486-8C7160E36DDC}"/>
              </a:ext>
            </a:extLst>
          </p:cNvPr>
          <p:cNvSpPr txBox="1"/>
          <p:nvPr/>
        </p:nvSpPr>
        <p:spPr>
          <a:xfrm>
            <a:off x="2093880" y="3470147"/>
            <a:ext cx="159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plot it out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5A12DE-4FE0-4FB0-8D9E-0A61B27B9CA6}"/>
              </a:ext>
            </a:extLst>
          </p:cNvPr>
          <p:cNvSpPr txBox="1"/>
          <p:nvPr/>
        </p:nvSpPr>
        <p:spPr>
          <a:xfrm>
            <a:off x="1297989" y="6375968"/>
            <a:ext cx="135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dosage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0808E6-8C3F-4419-B34F-027DA7B175C5}"/>
              </a:ext>
            </a:extLst>
          </p:cNvPr>
          <p:cNvSpPr txBox="1"/>
          <p:nvPr/>
        </p:nvSpPr>
        <p:spPr>
          <a:xfrm rot="16200000">
            <a:off x="-747581" y="5043735"/>
            <a:ext cx="1914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effectiveness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477E6D-D556-4E16-970B-86380744A78A}"/>
              </a:ext>
            </a:extLst>
          </p:cNvPr>
          <p:cNvCxnSpPr>
            <a:cxnSpLocks/>
          </p:cNvCxnSpPr>
          <p:nvPr/>
        </p:nvCxnSpPr>
        <p:spPr>
          <a:xfrm>
            <a:off x="779189" y="5072145"/>
            <a:ext cx="2338813" cy="896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89CCDB0-85B2-466E-9AE2-F5356E69B250}"/>
              </a:ext>
            </a:extLst>
          </p:cNvPr>
          <p:cNvSpPr txBox="1"/>
          <p:nvPr/>
        </p:nvSpPr>
        <p:spPr>
          <a:xfrm>
            <a:off x="4912606" y="105008"/>
            <a:ext cx="326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make an initial prediction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187C4-805E-42C7-941A-ECE47723D6BC}"/>
              </a:ext>
            </a:extLst>
          </p:cNvPr>
          <p:cNvSpPr txBox="1"/>
          <p:nvPr/>
        </p:nvSpPr>
        <p:spPr>
          <a:xfrm>
            <a:off x="5561556" y="688932"/>
            <a:ext cx="80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Z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F221E9-25F8-49DF-B264-654EFE26B90D}"/>
              </a:ext>
            </a:extLst>
          </p:cNvPr>
          <p:cNvSpPr/>
          <p:nvPr/>
        </p:nvSpPr>
        <p:spPr>
          <a:xfrm>
            <a:off x="5695167" y="581821"/>
            <a:ext cx="801666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0.5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2E5143-FAAA-49F8-8C28-88B72D44A150}"/>
              </a:ext>
            </a:extLst>
          </p:cNvPr>
          <p:cNvSpPr txBox="1"/>
          <p:nvPr/>
        </p:nvSpPr>
        <p:spPr>
          <a:xfrm>
            <a:off x="7146270" y="504877"/>
            <a:ext cx="48761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Let’s assume that the “initial guess” of “predicted drug effectiveness” is 0.5 (so for whatever testing data, the prediction is always 0.5)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67F5A1FD-F620-4DB4-9265-7A8C3A9BFDDD}"/>
              </a:ext>
            </a:extLst>
          </p:cNvPr>
          <p:cNvSpPr/>
          <p:nvPr/>
        </p:nvSpPr>
        <p:spPr>
          <a:xfrm rot="10800000">
            <a:off x="6749747" y="635059"/>
            <a:ext cx="246491" cy="238539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408E55-3A76-4D03-ABE6-89429889E7C9}"/>
              </a:ext>
            </a:extLst>
          </p:cNvPr>
          <p:cNvSpPr txBox="1"/>
          <p:nvPr/>
        </p:nvSpPr>
        <p:spPr>
          <a:xfrm>
            <a:off x="4912606" y="1231462"/>
            <a:ext cx="2772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Obtain the residuals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D67FA3-51F9-4208-B01B-355CFFFB8AFD}"/>
              </a:ext>
            </a:extLst>
          </p:cNvPr>
          <p:cNvSpPr txBox="1"/>
          <p:nvPr/>
        </p:nvSpPr>
        <p:spPr>
          <a:xfrm>
            <a:off x="4912605" y="1620638"/>
            <a:ext cx="2894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Grow a XGBoost tree</a:t>
            </a:r>
          </a:p>
        </p:txBody>
      </p:sp>
      <p:graphicFrame>
        <p:nvGraphicFramePr>
          <p:cNvPr id="39" name="Table 9">
            <a:extLst>
              <a:ext uri="{FF2B5EF4-FFF2-40B4-BE49-F238E27FC236}">
                <a16:creationId xmlns:a16="http://schemas.microsoft.com/office/drawing/2014/main" id="{F7B6F8FC-5F9D-4341-88FA-46A06196AF05}"/>
              </a:ext>
            </a:extLst>
          </p:cNvPr>
          <p:cNvGraphicFramePr>
            <a:graphicFrameLocks noGrp="1"/>
          </p:cNvGraphicFramePr>
          <p:nvPr/>
        </p:nvGraphicFramePr>
        <p:xfrm>
          <a:off x="406971" y="302786"/>
          <a:ext cx="3580673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439">
                  <a:extLst>
                    <a:ext uri="{9D8B030D-6E8A-4147-A177-3AD203B41FA5}">
                      <a16:colId xmlns:a16="http://schemas.microsoft.com/office/drawing/2014/main" val="3944312363"/>
                    </a:ext>
                  </a:extLst>
                </a:gridCol>
                <a:gridCol w="1380617">
                  <a:extLst>
                    <a:ext uri="{9D8B030D-6E8A-4147-A177-3AD203B41FA5}">
                      <a16:colId xmlns:a16="http://schemas.microsoft.com/office/drawing/2014/main" val="530565996"/>
                    </a:ext>
                  </a:extLst>
                </a:gridCol>
                <a:gridCol w="1380617">
                  <a:extLst>
                    <a:ext uri="{9D8B030D-6E8A-4147-A177-3AD203B41FA5}">
                      <a16:colId xmlns:a16="http://schemas.microsoft.com/office/drawing/2014/main" val="2413499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Drug </a:t>
                      </a:r>
                    </a:p>
                    <a:p>
                      <a:r>
                        <a:rPr lang="en-NZ" dirty="0"/>
                        <a:t>dosage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Drug effectiveness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>
                          <a:solidFill>
                            <a:schemeClr val="tx1"/>
                          </a:solidFill>
                        </a:rPr>
                        <a:t>residuals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933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38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6.5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013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551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389073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2ACA6A4B-A198-4F22-803E-6306B822CA1C}"/>
              </a:ext>
            </a:extLst>
          </p:cNvPr>
          <p:cNvSpPr txBox="1"/>
          <p:nvPr/>
        </p:nvSpPr>
        <p:spPr>
          <a:xfrm>
            <a:off x="4930237" y="1983089"/>
            <a:ext cx="2250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4: Prune the tree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A237008-6375-4D95-9EB6-8CF7ACECD879}"/>
              </a:ext>
            </a:extLst>
          </p:cNvPr>
          <p:cNvSpPr/>
          <p:nvPr/>
        </p:nvSpPr>
        <p:spPr>
          <a:xfrm>
            <a:off x="6445420" y="2372274"/>
            <a:ext cx="1504901" cy="3693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Dosage &lt; 15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544AEA2-09A8-4174-9493-4211E355F539}"/>
              </a:ext>
            </a:extLst>
          </p:cNvPr>
          <p:cNvSpPr/>
          <p:nvPr/>
        </p:nvSpPr>
        <p:spPr>
          <a:xfrm>
            <a:off x="5950421" y="2940433"/>
            <a:ext cx="850927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-10.5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5BD032F-B3E3-4D33-A8DA-487B5F311021}"/>
              </a:ext>
            </a:extLst>
          </p:cNvPr>
          <p:cNvCxnSpPr>
            <a:cxnSpLocks/>
            <a:stCxn id="64" idx="2"/>
            <a:endCxn id="65" idx="0"/>
          </p:cNvCxnSpPr>
          <p:nvPr/>
        </p:nvCxnSpPr>
        <p:spPr>
          <a:xfrm flipH="1">
            <a:off x="6375885" y="2741606"/>
            <a:ext cx="821986" cy="19882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9FF6788-E00E-4CA9-B0F1-69B8D8B7421C}"/>
              </a:ext>
            </a:extLst>
          </p:cNvPr>
          <p:cNvCxnSpPr>
            <a:cxnSpLocks/>
            <a:stCxn id="64" idx="2"/>
          </p:cNvCxnSpPr>
          <p:nvPr/>
        </p:nvCxnSpPr>
        <p:spPr>
          <a:xfrm>
            <a:off x="7197871" y="2741606"/>
            <a:ext cx="1024411" cy="17578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F42CC14A-D91E-4FDF-AF23-CB792788C01F}"/>
              </a:ext>
            </a:extLst>
          </p:cNvPr>
          <p:cNvSpPr/>
          <p:nvPr/>
        </p:nvSpPr>
        <p:spPr>
          <a:xfrm>
            <a:off x="7319438" y="2924026"/>
            <a:ext cx="1504901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6.5, 7.5, -7.5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E149C025-80A1-41E3-90E9-46F3195A9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8713" y="1494889"/>
            <a:ext cx="1504902" cy="608649"/>
          </a:xfrm>
          <a:prstGeom prst="rect">
            <a:avLst/>
          </a:prstGeom>
          <a:ln>
            <a:solidFill>
              <a:schemeClr val="bg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001F85F-4D22-408A-919E-2459E44CCA01}"/>
                  </a:ext>
                </a:extLst>
              </p:cNvPr>
              <p:cNvSpPr txBox="1"/>
              <p:nvPr/>
            </p:nvSpPr>
            <p:spPr>
              <a:xfrm>
                <a:off x="4912605" y="3437755"/>
                <a:ext cx="620280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Z" dirty="0">
                    <a:solidFill>
                      <a:schemeClr val="bg1"/>
                    </a:solidFill>
                  </a:rPr>
                  <a:t>Now, as a related subject, let’s look at how the regularization parameter </a:t>
                </a:r>
                <a14:m>
                  <m:oMath xmlns:m="http://schemas.openxmlformats.org/officeDocument/2006/math">
                    <m:r>
                      <a:rPr lang="en-NZ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NZ" dirty="0">
                    <a:solidFill>
                      <a:schemeClr val="bg1"/>
                    </a:solidFill>
                  </a:rPr>
                  <a:t> would affect the tree build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001F85F-4D22-408A-919E-2459E44CC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605" y="3437755"/>
                <a:ext cx="6202808" cy="646331"/>
              </a:xfrm>
              <a:prstGeom prst="rect">
                <a:avLst/>
              </a:prstGeom>
              <a:blipFill>
                <a:blip r:embed="rId3"/>
                <a:stretch>
                  <a:fillRect l="-885" t="-5660" b="-14151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259467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96FB9E6-D57D-4CA6-AA13-01BB08B7DFDD}"/>
              </a:ext>
            </a:extLst>
          </p:cNvPr>
          <p:cNvSpPr txBox="1"/>
          <p:nvPr/>
        </p:nvSpPr>
        <p:spPr>
          <a:xfrm>
            <a:off x="446049" y="2782669"/>
            <a:ext cx="207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assume that dataset to be used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E75C17-E57B-4AD8-A50B-6EF60763FEB1}"/>
              </a:ext>
            </a:extLst>
          </p:cNvPr>
          <p:cNvCxnSpPr/>
          <p:nvPr/>
        </p:nvCxnSpPr>
        <p:spPr>
          <a:xfrm flipV="1">
            <a:off x="804125" y="4136567"/>
            <a:ext cx="0" cy="19514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452BFC-42A0-45F6-A583-E1BF6C34D611}"/>
              </a:ext>
            </a:extLst>
          </p:cNvPr>
          <p:cNvCxnSpPr>
            <a:cxnSpLocks/>
          </p:cNvCxnSpPr>
          <p:nvPr/>
        </p:nvCxnSpPr>
        <p:spPr>
          <a:xfrm>
            <a:off x="804125" y="6088031"/>
            <a:ext cx="234547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23A441B-9117-4172-A9BC-213D02735BDF}"/>
              </a:ext>
            </a:extLst>
          </p:cNvPr>
          <p:cNvSpPr txBox="1"/>
          <p:nvPr/>
        </p:nvSpPr>
        <p:spPr>
          <a:xfrm>
            <a:off x="653284" y="60880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158E30-76D0-46F5-94AA-936A1FD01374}"/>
              </a:ext>
            </a:extLst>
          </p:cNvPr>
          <p:cNvSpPr txBox="1"/>
          <p:nvPr/>
        </p:nvSpPr>
        <p:spPr>
          <a:xfrm>
            <a:off x="1675176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ACF9CD-61B8-4FF1-B401-1519489AF176}"/>
              </a:ext>
            </a:extLst>
          </p:cNvPr>
          <p:cNvSpPr txBox="1"/>
          <p:nvPr/>
        </p:nvSpPr>
        <p:spPr>
          <a:xfrm>
            <a:off x="2699298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588DDE-8DF1-4940-BAFB-F46D756CF421}"/>
              </a:ext>
            </a:extLst>
          </p:cNvPr>
          <p:cNvSpPr txBox="1"/>
          <p:nvPr/>
        </p:nvSpPr>
        <p:spPr>
          <a:xfrm>
            <a:off x="477503" y="4887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7D0BC9-73AB-4ACE-8CFD-F1D47452C114}"/>
              </a:ext>
            </a:extLst>
          </p:cNvPr>
          <p:cNvSpPr txBox="1"/>
          <p:nvPr/>
        </p:nvSpPr>
        <p:spPr>
          <a:xfrm>
            <a:off x="477503" y="44837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F10700-3D31-4F9F-B772-97AD5C30812B}"/>
              </a:ext>
            </a:extLst>
          </p:cNvPr>
          <p:cNvSpPr txBox="1"/>
          <p:nvPr/>
        </p:nvSpPr>
        <p:spPr>
          <a:xfrm>
            <a:off x="360485" y="41143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3C6421-4ACF-4B93-ADE7-6F980A776AB3}"/>
              </a:ext>
            </a:extLst>
          </p:cNvPr>
          <p:cNvSpPr txBox="1"/>
          <p:nvPr/>
        </p:nvSpPr>
        <p:spPr>
          <a:xfrm>
            <a:off x="406971" y="528246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072E13-065A-4F19-803C-19B7D6B49AE4}"/>
              </a:ext>
            </a:extLst>
          </p:cNvPr>
          <p:cNvSpPr txBox="1"/>
          <p:nvPr/>
        </p:nvSpPr>
        <p:spPr>
          <a:xfrm>
            <a:off x="325219" y="564621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-10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B22640F-F74D-4AD0-9270-CC7CAC5A689A}"/>
              </a:ext>
            </a:extLst>
          </p:cNvPr>
          <p:cNvSpPr/>
          <p:nvPr/>
        </p:nvSpPr>
        <p:spPr>
          <a:xfrm>
            <a:off x="1104326" y="5736365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525DB76-D683-42A2-83BB-429BCD3BBCEA}"/>
              </a:ext>
            </a:extLst>
          </p:cNvPr>
          <p:cNvSpPr/>
          <p:nvPr/>
        </p:nvSpPr>
        <p:spPr>
          <a:xfrm>
            <a:off x="1657194" y="439364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F042B49-F0CF-4289-96EC-23E56DA843AF}"/>
              </a:ext>
            </a:extLst>
          </p:cNvPr>
          <p:cNvSpPr/>
          <p:nvPr/>
        </p:nvSpPr>
        <p:spPr>
          <a:xfrm>
            <a:off x="1822603" y="4176474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0AFB22C-4602-4A61-936E-1A66F4E768FA}"/>
              </a:ext>
            </a:extLst>
          </p:cNvPr>
          <p:cNvSpPr/>
          <p:nvPr/>
        </p:nvSpPr>
        <p:spPr>
          <a:xfrm>
            <a:off x="2321228" y="534055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9806D73-26E2-488A-A30F-BEF6AFE4C1CE}"/>
              </a:ext>
            </a:extLst>
          </p:cNvPr>
          <p:cNvSpPr/>
          <p:nvPr/>
        </p:nvSpPr>
        <p:spPr>
          <a:xfrm>
            <a:off x="1599931" y="3504045"/>
            <a:ext cx="323386" cy="30153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DB1F79-B7BE-4C77-9486-8C7160E36DDC}"/>
              </a:ext>
            </a:extLst>
          </p:cNvPr>
          <p:cNvSpPr txBox="1"/>
          <p:nvPr/>
        </p:nvSpPr>
        <p:spPr>
          <a:xfrm>
            <a:off x="2093880" y="3470147"/>
            <a:ext cx="159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plot it out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5A12DE-4FE0-4FB0-8D9E-0A61B27B9CA6}"/>
              </a:ext>
            </a:extLst>
          </p:cNvPr>
          <p:cNvSpPr txBox="1"/>
          <p:nvPr/>
        </p:nvSpPr>
        <p:spPr>
          <a:xfrm>
            <a:off x="1297989" y="6375968"/>
            <a:ext cx="135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dosage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0808E6-8C3F-4419-B34F-027DA7B175C5}"/>
              </a:ext>
            </a:extLst>
          </p:cNvPr>
          <p:cNvSpPr txBox="1"/>
          <p:nvPr/>
        </p:nvSpPr>
        <p:spPr>
          <a:xfrm rot="16200000">
            <a:off x="-747581" y="5043735"/>
            <a:ext cx="1914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effectiveness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477E6D-D556-4E16-970B-86380744A78A}"/>
              </a:ext>
            </a:extLst>
          </p:cNvPr>
          <p:cNvCxnSpPr>
            <a:cxnSpLocks/>
          </p:cNvCxnSpPr>
          <p:nvPr/>
        </p:nvCxnSpPr>
        <p:spPr>
          <a:xfrm>
            <a:off x="779189" y="5072145"/>
            <a:ext cx="2338813" cy="896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89CCDB0-85B2-466E-9AE2-F5356E69B250}"/>
              </a:ext>
            </a:extLst>
          </p:cNvPr>
          <p:cNvSpPr txBox="1"/>
          <p:nvPr/>
        </p:nvSpPr>
        <p:spPr>
          <a:xfrm>
            <a:off x="4912606" y="105008"/>
            <a:ext cx="326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make an initial prediction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187C4-805E-42C7-941A-ECE47723D6BC}"/>
              </a:ext>
            </a:extLst>
          </p:cNvPr>
          <p:cNvSpPr txBox="1"/>
          <p:nvPr/>
        </p:nvSpPr>
        <p:spPr>
          <a:xfrm>
            <a:off x="5561556" y="688932"/>
            <a:ext cx="80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Z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F221E9-25F8-49DF-B264-654EFE26B90D}"/>
              </a:ext>
            </a:extLst>
          </p:cNvPr>
          <p:cNvSpPr/>
          <p:nvPr/>
        </p:nvSpPr>
        <p:spPr>
          <a:xfrm>
            <a:off x="5695167" y="581821"/>
            <a:ext cx="801666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0.5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2E5143-FAAA-49F8-8C28-88B72D44A150}"/>
              </a:ext>
            </a:extLst>
          </p:cNvPr>
          <p:cNvSpPr txBox="1"/>
          <p:nvPr/>
        </p:nvSpPr>
        <p:spPr>
          <a:xfrm>
            <a:off x="7146270" y="504877"/>
            <a:ext cx="48761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Let’s assume that the “initial guess” of “predicted drug effectiveness” is 0.5 (so for whatever testing data, the prediction is always 0.5)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67F5A1FD-F620-4DB4-9265-7A8C3A9BFDDD}"/>
              </a:ext>
            </a:extLst>
          </p:cNvPr>
          <p:cNvSpPr/>
          <p:nvPr/>
        </p:nvSpPr>
        <p:spPr>
          <a:xfrm rot="10800000">
            <a:off x="6749747" y="635059"/>
            <a:ext cx="246491" cy="238539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408E55-3A76-4D03-ABE6-89429889E7C9}"/>
              </a:ext>
            </a:extLst>
          </p:cNvPr>
          <p:cNvSpPr txBox="1"/>
          <p:nvPr/>
        </p:nvSpPr>
        <p:spPr>
          <a:xfrm>
            <a:off x="4912606" y="1231462"/>
            <a:ext cx="2772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Obtain the residuals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D67FA3-51F9-4208-B01B-355CFFFB8AFD}"/>
              </a:ext>
            </a:extLst>
          </p:cNvPr>
          <p:cNvSpPr txBox="1"/>
          <p:nvPr/>
        </p:nvSpPr>
        <p:spPr>
          <a:xfrm>
            <a:off x="4912605" y="1620638"/>
            <a:ext cx="2894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Grow a XGBoost tree</a:t>
            </a:r>
          </a:p>
        </p:txBody>
      </p:sp>
      <p:graphicFrame>
        <p:nvGraphicFramePr>
          <p:cNvPr id="39" name="Table 9">
            <a:extLst>
              <a:ext uri="{FF2B5EF4-FFF2-40B4-BE49-F238E27FC236}">
                <a16:creationId xmlns:a16="http://schemas.microsoft.com/office/drawing/2014/main" id="{F7B6F8FC-5F9D-4341-88FA-46A06196AF05}"/>
              </a:ext>
            </a:extLst>
          </p:cNvPr>
          <p:cNvGraphicFramePr>
            <a:graphicFrameLocks noGrp="1"/>
          </p:cNvGraphicFramePr>
          <p:nvPr/>
        </p:nvGraphicFramePr>
        <p:xfrm>
          <a:off x="406971" y="302786"/>
          <a:ext cx="3580673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439">
                  <a:extLst>
                    <a:ext uri="{9D8B030D-6E8A-4147-A177-3AD203B41FA5}">
                      <a16:colId xmlns:a16="http://schemas.microsoft.com/office/drawing/2014/main" val="3944312363"/>
                    </a:ext>
                  </a:extLst>
                </a:gridCol>
                <a:gridCol w="1380617">
                  <a:extLst>
                    <a:ext uri="{9D8B030D-6E8A-4147-A177-3AD203B41FA5}">
                      <a16:colId xmlns:a16="http://schemas.microsoft.com/office/drawing/2014/main" val="530565996"/>
                    </a:ext>
                  </a:extLst>
                </a:gridCol>
                <a:gridCol w="1380617">
                  <a:extLst>
                    <a:ext uri="{9D8B030D-6E8A-4147-A177-3AD203B41FA5}">
                      <a16:colId xmlns:a16="http://schemas.microsoft.com/office/drawing/2014/main" val="2413499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Drug </a:t>
                      </a:r>
                    </a:p>
                    <a:p>
                      <a:r>
                        <a:rPr lang="en-NZ" dirty="0"/>
                        <a:t>dosage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Drug effectiveness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>
                          <a:solidFill>
                            <a:schemeClr val="tx1"/>
                          </a:solidFill>
                        </a:rPr>
                        <a:t>residuals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933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38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6.5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013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551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389073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2ACA6A4B-A198-4F22-803E-6306B822CA1C}"/>
              </a:ext>
            </a:extLst>
          </p:cNvPr>
          <p:cNvSpPr txBox="1"/>
          <p:nvPr/>
        </p:nvSpPr>
        <p:spPr>
          <a:xfrm>
            <a:off x="4930237" y="1983089"/>
            <a:ext cx="2250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4: Prune the tree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A237008-6375-4D95-9EB6-8CF7ACECD879}"/>
              </a:ext>
            </a:extLst>
          </p:cNvPr>
          <p:cNvSpPr/>
          <p:nvPr/>
        </p:nvSpPr>
        <p:spPr>
          <a:xfrm>
            <a:off x="6445420" y="2372274"/>
            <a:ext cx="1504901" cy="3693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Dosage &lt; 15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544AEA2-09A8-4174-9493-4211E355F539}"/>
              </a:ext>
            </a:extLst>
          </p:cNvPr>
          <p:cNvSpPr/>
          <p:nvPr/>
        </p:nvSpPr>
        <p:spPr>
          <a:xfrm>
            <a:off x="5950421" y="2940433"/>
            <a:ext cx="850927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-10.5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5BD032F-B3E3-4D33-A8DA-487B5F311021}"/>
              </a:ext>
            </a:extLst>
          </p:cNvPr>
          <p:cNvCxnSpPr>
            <a:cxnSpLocks/>
            <a:stCxn id="64" idx="2"/>
            <a:endCxn id="65" idx="0"/>
          </p:cNvCxnSpPr>
          <p:nvPr/>
        </p:nvCxnSpPr>
        <p:spPr>
          <a:xfrm flipH="1">
            <a:off x="6375885" y="2741606"/>
            <a:ext cx="821986" cy="19882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9FF6788-E00E-4CA9-B0F1-69B8D8B7421C}"/>
              </a:ext>
            </a:extLst>
          </p:cNvPr>
          <p:cNvCxnSpPr>
            <a:cxnSpLocks/>
            <a:stCxn id="64" idx="2"/>
          </p:cNvCxnSpPr>
          <p:nvPr/>
        </p:nvCxnSpPr>
        <p:spPr>
          <a:xfrm>
            <a:off x="7197871" y="2741606"/>
            <a:ext cx="1024411" cy="17578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F42CC14A-D91E-4FDF-AF23-CB792788C01F}"/>
              </a:ext>
            </a:extLst>
          </p:cNvPr>
          <p:cNvSpPr/>
          <p:nvPr/>
        </p:nvSpPr>
        <p:spPr>
          <a:xfrm>
            <a:off x="7319438" y="2924026"/>
            <a:ext cx="1504901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6.5, 7.5, -7.5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E149C025-80A1-41E3-90E9-46F3195A9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8713" y="1494889"/>
            <a:ext cx="1504902" cy="608649"/>
          </a:xfrm>
          <a:prstGeom prst="rect">
            <a:avLst/>
          </a:prstGeom>
          <a:ln>
            <a:solidFill>
              <a:schemeClr val="bg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001F85F-4D22-408A-919E-2459E44CCA01}"/>
                  </a:ext>
                </a:extLst>
              </p:cNvPr>
              <p:cNvSpPr txBox="1"/>
              <p:nvPr/>
            </p:nvSpPr>
            <p:spPr>
              <a:xfrm>
                <a:off x="4912605" y="3437755"/>
                <a:ext cx="620280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Z" dirty="0">
                    <a:solidFill>
                      <a:schemeClr val="bg1"/>
                    </a:solidFill>
                  </a:rPr>
                  <a:t>Now, as a related subject, let’s look at how the regularization parameter </a:t>
                </a:r>
                <a14:m>
                  <m:oMath xmlns:m="http://schemas.openxmlformats.org/officeDocument/2006/math">
                    <m:r>
                      <a:rPr lang="en-NZ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NZ" dirty="0">
                    <a:solidFill>
                      <a:schemeClr val="bg1"/>
                    </a:solidFill>
                  </a:rPr>
                  <a:t> would affect the tree build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001F85F-4D22-408A-919E-2459E44CC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605" y="3437755"/>
                <a:ext cx="6202808" cy="646331"/>
              </a:xfrm>
              <a:prstGeom prst="rect">
                <a:avLst/>
              </a:prstGeom>
              <a:blipFill>
                <a:blip r:embed="rId3"/>
                <a:stretch>
                  <a:fillRect l="-885" t="-5660" b="-14151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>
            <a:extLst>
              <a:ext uri="{FF2B5EF4-FFF2-40B4-BE49-F238E27FC236}">
                <a16:creationId xmlns:a16="http://schemas.microsoft.com/office/drawing/2014/main" id="{C53D4922-0398-4446-BB9B-098A7E356EEF}"/>
              </a:ext>
            </a:extLst>
          </p:cNvPr>
          <p:cNvSpPr/>
          <p:nvPr/>
        </p:nvSpPr>
        <p:spPr>
          <a:xfrm>
            <a:off x="4829948" y="4455161"/>
            <a:ext cx="1932792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-10.5,6.5,7.5,-7.5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F5A6A23-DAA5-42EA-B73C-E69853CF4D38}"/>
              </a:ext>
            </a:extLst>
          </p:cNvPr>
          <p:cNvSpPr/>
          <p:nvPr/>
        </p:nvSpPr>
        <p:spPr>
          <a:xfrm>
            <a:off x="5056886" y="5005799"/>
            <a:ext cx="1504901" cy="3693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Dosage &lt; 15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D20DFD7-6B89-45AF-87F6-C125C18AFA74}"/>
              </a:ext>
            </a:extLst>
          </p:cNvPr>
          <p:cNvSpPr/>
          <p:nvPr/>
        </p:nvSpPr>
        <p:spPr>
          <a:xfrm>
            <a:off x="4561887" y="5625268"/>
            <a:ext cx="850927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-10.5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1B429AB-8B51-4893-9305-E57DDD10B564}"/>
              </a:ext>
            </a:extLst>
          </p:cNvPr>
          <p:cNvSpPr/>
          <p:nvPr/>
        </p:nvSpPr>
        <p:spPr>
          <a:xfrm>
            <a:off x="6002736" y="5602226"/>
            <a:ext cx="1504901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6.5, 7.5, -7.5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2226D1F-669B-4126-8044-4738856B680C}"/>
              </a:ext>
            </a:extLst>
          </p:cNvPr>
          <p:cNvCxnSpPr>
            <a:endCxn id="43" idx="0"/>
          </p:cNvCxnSpPr>
          <p:nvPr/>
        </p:nvCxnSpPr>
        <p:spPr>
          <a:xfrm flipH="1">
            <a:off x="4987351" y="5370084"/>
            <a:ext cx="821986" cy="25518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D088786-3C8D-452E-A725-50864409A4EE}"/>
              </a:ext>
            </a:extLst>
          </p:cNvPr>
          <p:cNvCxnSpPr>
            <a:cxnSpLocks/>
            <a:stCxn id="41" idx="2"/>
            <a:endCxn id="44" idx="0"/>
          </p:cNvCxnSpPr>
          <p:nvPr/>
        </p:nvCxnSpPr>
        <p:spPr>
          <a:xfrm>
            <a:off x="5809337" y="5375131"/>
            <a:ext cx="945850" cy="2270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9E807961-9A71-4152-8C32-86BD36A2E30D}"/>
              </a:ext>
            </a:extLst>
          </p:cNvPr>
          <p:cNvSpPr/>
          <p:nvPr/>
        </p:nvSpPr>
        <p:spPr>
          <a:xfrm>
            <a:off x="6095262" y="4223173"/>
            <a:ext cx="257173" cy="2997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4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442A2B3-1CF6-4D43-932C-4551FF8CD15D}"/>
              </a:ext>
            </a:extLst>
          </p:cNvPr>
          <p:cNvSpPr/>
          <p:nvPr/>
        </p:nvSpPr>
        <p:spPr>
          <a:xfrm>
            <a:off x="5199416" y="5437297"/>
            <a:ext cx="823320" cy="2997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110.25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51A1578-E554-416F-84A7-360388A9545C}"/>
              </a:ext>
            </a:extLst>
          </p:cNvPr>
          <p:cNvSpPr/>
          <p:nvPr/>
        </p:nvSpPr>
        <p:spPr>
          <a:xfrm>
            <a:off x="6955393" y="5423464"/>
            <a:ext cx="823320" cy="2997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14.08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38CA0A-E2C5-4837-93EB-1D677ED835C9}"/>
              </a:ext>
            </a:extLst>
          </p:cNvPr>
          <p:cNvSpPr txBox="1"/>
          <p:nvPr/>
        </p:nvSpPr>
        <p:spPr>
          <a:xfrm>
            <a:off x="3461277" y="3984224"/>
            <a:ext cx="11218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For example, when we just start splitting the tree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9CA0588-54E2-45A9-81E8-9C75293B00C1}"/>
                  </a:ext>
                </a:extLst>
              </p:cNvPr>
              <p:cNvSpPr txBox="1"/>
              <p:nvPr/>
            </p:nvSpPr>
            <p:spPr>
              <a:xfrm>
                <a:off x="5328012" y="4005176"/>
                <a:ext cx="814110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NZ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NZ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9CA0588-54E2-45A9-81E8-9C75293B0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012" y="4005176"/>
                <a:ext cx="81411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8406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463047D-FBE9-4E14-BC75-19D38C7890F7}"/>
              </a:ext>
            </a:extLst>
          </p:cNvPr>
          <p:cNvGraphicFramePr>
            <a:graphicFrameLocks noGrp="1"/>
          </p:cNvGraphicFramePr>
          <p:nvPr/>
        </p:nvGraphicFramePr>
        <p:xfrm>
          <a:off x="548886" y="474340"/>
          <a:ext cx="2495396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442">
                  <a:extLst>
                    <a:ext uri="{9D8B030D-6E8A-4147-A177-3AD203B41FA5}">
                      <a16:colId xmlns:a16="http://schemas.microsoft.com/office/drawing/2014/main" val="3944312363"/>
                    </a:ext>
                  </a:extLst>
                </a:gridCol>
                <a:gridCol w="1565954">
                  <a:extLst>
                    <a:ext uri="{9D8B030D-6E8A-4147-A177-3AD203B41FA5}">
                      <a16:colId xmlns:a16="http://schemas.microsoft.com/office/drawing/2014/main" val="530565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Drug </a:t>
                      </a:r>
                    </a:p>
                    <a:p>
                      <a:r>
                        <a:rPr lang="en-NZ" dirty="0"/>
                        <a:t>dosage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Drug effectiveness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933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38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013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551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38907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96FB9E6-D57D-4CA6-AA13-01BB08B7DFDD}"/>
              </a:ext>
            </a:extLst>
          </p:cNvPr>
          <p:cNvSpPr txBox="1"/>
          <p:nvPr/>
        </p:nvSpPr>
        <p:spPr>
          <a:xfrm>
            <a:off x="446049" y="2782669"/>
            <a:ext cx="207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assume that dataset to be used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E75C17-E57B-4AD8-A50B-6EF60763FEB1}"/>
              </a:ext>
            </a:extLst>
          </p:cNvPr>
          <p:cNvCxnSpPr/>
          <p:nvPr/>
        </p:nvCxnSpPr>
        <p:spPr>
          <a:xfrm flipV="1">
            <a:off x="804125" y="4136567"/>
            <a:ext cx="0" cy="19514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452BFC-42A0-45F6-A583-E1BF6C34D611}"/>
              </a:ext>
            </a:extLst>
          </p:cNvPr>
          <p:cNvCxnSpPr>
            <a:cxnSpLocks/>
          </p:cNvCxnSpPr>
          <p:nvPr/>
        </p:nvCxnSpPr>
        <p:spPr>
          <a:xfrm>
            <a:off x="804125" y="6088031"/>
            <a:ext cx="234547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23A441B-9117-4172-A9BC-213D02735BDF}"/>
              </a:ext>
            </a:extLst>
          </p:cNvPr>
          <p:cNvSpPr txBox="1"/>
          <p:nvPr/>
        </p:nvSpPr>
        <p:spPr>
          <a:xfrm>
            <a:off x="653284" y="60880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158E30-76D0-46F5-94AA-936A1FD01374}"/>
              </a:ext>
            </a:extLst>
          </p:cNvPr>
          <p:cNvSpPr txBox="1"/>
          <p:nvPr/>
        </p:nvSpPr>
        <p:spPr>
          <a:xfrm>
            <a:off x="1675176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ACF9CD-61B8-4FF1-B401-1519489AF176}"/>
              </a:ext>
            </a:extLst>
          </p:cNvPr>
          <p:cNvSpPr txBox="1"/>
          <p:nvPr/>
        </p:nvSpPr>
        <p:spPr>
          <a:xfrm>
            <a:off x="2699298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588DDE-8DF1-4940-BAFB-F46D756CF421}"/>
              </a:ext>
            </a:extLst>
          </p:cNvPr>
          <p:cNvSpPr txBox="1"/>
          <p:nvPr/>
        </p:nvSpPr>
        <p:spPr>
          <a:xfrm>
            <a:off x="477503" y="4887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7D0BC9-73AB-4ACE-8CFD-F1D47452C114}"/>
              </a:ext>
            </a:extLst>
          </p:cNvPr>
          <p:cNvSpPr txBox="1"/>
          <p:nvPr/>
        </p:nvSpPr>
        <p:spPr>
          <a:xfrm>
            <a:off x="477503" y="44837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F10700-3D31-4F9F-B772-97AD5C30812B}"/>
              </a:ext>
            </a:extLst>
          </p:cNvPr>
          <p:cNvSpPr txBox="1"/>
          <p:nvPr/>
        </p:nvSpPr>
        <p:spPr>
          <a:xfrm>
            <a:off x="360485" y="41143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3C6421-4ACF-4B93-ADE7-6F980A776AB3}"/>
              </a:ext>
            </a:extLst>
          </p:cNvPr>
          <p:cNvSpPr txBox="1"/>
          <p:nvPr/>
        </p:nvSpPr>
        <p:spPr>
          <a:xfrm>
            <a:off x="406971" y="528246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072E13-065A-4F19-803C-19B7D6B49AE4}"/>
              </a:ext>
            </a:extLst>
          </p:cNvPr>
          <p:cNvSpPr txBox="1"/>
          <p:nvPr/>
        </p:nvSpPr>
        <p:spPr>
          <a:xfrm>
            <a:off x="325219" y="564621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-10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B22640F-F74D-4AD0-9270-CC7CAC5A689A}"/>
              </a:ext>
            </a:extLst>
          </p:cNvPr>
          <p:cNvSpPr/>
          <p:nvPr/>
        </p:nvSpPr>
        <p:spPr>
          <a:xfrm>
            <a:off x="1104326" y="5736365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525DB76-D683-42A2-83BB-429BCD3BBCEA}"/>
              </a:ext>
            </a:extLst>
          </p:cNvPr>
          <p:cNvSpPr/>
          <p:nvPr/>
        </p:nvSpPr>
        <p:spPr>
          <a:xfrm>
            <a:off x="1657194" y="439364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F042B49-F0CF-4289-96EC-23E56DA843AF}"/>
              </a:ext>
            </a:extLst>
          </p:cNvPr>
          <p:cNvSpPr/>
          <p:nvPr/>
        </p:nvSpPr>
        <p:spPr>
          <a:xfrm>
            <a:off x="1822603" y="4176474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0AFB22C-4602-4A61-936E-1A66F4E768FA}"/>
              </a:ext>
            </a:extLst>
          </p:cNvPr>
          <p:cNvSpPr/>
          <p:nvPr/>
        </p:nvSpPr>
        <p:spPr>
          <a:xfrm>
            <a:off x="2321228" y="534055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9806D73-26E2-488A-A30F-BEF6AFE4C1CE}"/>
              </a:ext>
            </a:extLst>
          </p:cNvPr>
          <p:cNvSpPr/>
          <p:nvPr/>
        </p:nvSpPr>
        <p:spPr>
          <a:xfrm>
            <a:off x="1599931" y="3504045"/>
            <a:ext cx="323386" cy="30153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DB1F79-B7BE-4C77-9486-8C7160E36DDC}"/>
              </a:ext>
            </a:extLst>
          </p:cNvPr>
          <p:cNvSpPr txBox="1"/>
          <p:nvPr/>
        </p:nvSpPr>
        <p:spPr>
          <a:xfrm>
            <a:off x="2093880" y="3470147"/>
            <a:ext cx="159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plot it out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5A12DE-4FE0-4FB0-8D9E-0A61B27B9CA6}"/>
              </a:ext>
            </a:extLst>
          </p:cNvPr>
          <p:cNvSpPr txBox="1"/>
          <p:nvPr/>
        </p:nvSpPr>
        <p:spPr>
          <a:xfrm>
            <a:off x="1297989" y="6375968"/>
            <a:ext cx="135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dosage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0808E6-8C3F-4419-B34F-027DA7B175C5}"/>
              </a:ext>
            </a:extLst>
          </p:cNvPr>
          <p:cNvSpPr txBox="1"/>
          <p:nvPr/>
        </p:nvSpPr>
        <p:spPr>
          <a:xfrm rot="16200000">
            <a:off x="-747581" y="5043735"/>
            <a:ext cx="1914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effectiveness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8796B0B-B9AF-40AB-996D-DB6918195745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779189" y="5072145"/>
            <a:ext cx="2338813" cy="896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7843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EAB18C5-0412-41EA-8AF4-60EBDA39A283}"/>
                  </a:ext>
                </a:extLst>
              </p:cNvPr>
              <p:cNvSpPr txBox="1"/>
              <p:nvPr/>
            </p:nvSpPr>
            <p:spPr>
              <a:xfrm>
                <a:off x="9235096" y="4012968"/>
                <a:ext cx="814110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NZ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NZ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EAB18C5-0412-41EA-8AF4-60EBDA39A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5096" y="4012968"/>
                <a:ext cx="81411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896FB9E6-D57D-4CA6-AA13-01BB08B7DFDD}"/>
              </a:ext>
            </a:extLst>
          </p:cNvPr>
          <p:cNvSpPr txBox="1"/>
          <p:nvPr/>
        </p:nvSpPr>
        <p:spPr>
          <a:xfrm>
            <a:off x="446049" y="2782669"/>
            <a:ext cx="207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assume that dataset to be used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E75C17-E57B-4AD8-A50B-6EF60763FEB1}"/>
              </a:ext>
            </a:extLst>
          </p:cNvPr>
          <p:cNvCxnSpPr/>
          <p:nvPr/>
        </p:nvCxnSpPr>
        <p:spPr>
          <a:xfrm flipV="1">
            <a:off x="804125" y="4136567"/>
            <a:ext cx="0" cy="19514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452BFC-42A0-45F6-A583-E1BF6C34D611}"/>
              </a:ext>
            </a:extLst>
          </p:cNvPr>
          <p:cNvCxnSpPr>
            <a:cxnSpLocks/>
          </p:cNvCxnSpPr>
          <p:nvPr/>
        </p:nvCxnSpPr>
        <p:spPr>
          <a:xfrm>
            <a:off x="804125" y="6088031"/>
            <a:ext cx="234547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23A441B-9117-4172-A9BC-213D02735BDF}"/>
              </a:ext>
            </a:extLst>
          </p:cNvPr>
          <p:cNvSpPr txBox="1"/>
          <p:nvPr/>
        </p:nvSpPr>
        <p:spPr>
          <a:xfrm>
            <a:off x="653284" y="60880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158E30-76D0-46F5-94AA-936A1FD01374}"/>
              </a:ext>
            </a:extLst>
          </p:cNvPr>
          <p:cNvSpPr txBox="1"/>
          <p:nvPr/>
        </p:nvSpPr>
        <p:spPr>
          <a:xfrm>
            <a:off x="1675176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ACF9CD-61B8-4FF1-B401-1519489AF176}"/>
              </a:ext>
            </a:extLst>
          </p:cNvPr>
          <p:cNvSpPr txBox="1"/>
          <p:nvPr/>
        </p:nvSpPr>
        <p:spPr>
          <a:xfrm>
            <a:off x="2699298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588DDE-8DF1-4940-BAFB-F46D756CF421}"/>
              </a:ext>
            </a:extLst>
          </p:cNvPr>
          <p:cNvSpPr txBox="1"/>
          <p:nvPr/>
        </p:nvSpPr>
        <p:spPr>
          <a:xfrm>
            <a:off x="477503" y="4887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7D0BC9-73AB-4ACE-8CFD-F1D47452C114}"/>
              </a:ext>
            </a:extLst>
          </p:cNvPr>
          <p:cNvSpPr txBox="1"/>
          <p:nvPr/>
        </p:nvSpPr>
        <p:spPr>
          <a:xfrm>
            <a:off x="477503" y="44837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F10700-3D31-4F9F-B772-97AD5C30812B}"/>
              </a:ext>
            </a:extLst>
          </p:cNvPr>
          <p:cNvSpPr txBox="1"/>
          <p:nvPr/>
        </p:nvSpPr>
        <p:spPr>
          <a:xfrm>
            <a:off x="360485" y="41143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3C6421-4ACF-4B93-ADE7-6F980A776AB3}"/>
              </a:ext>
            </a:extLst>
          </p:cNvPr>
          <p:cNvSpPr txBox="1"/>
          <p:nvPr/>
        </p:nvSpPr>
        <p:spPr>
          <a:xfrm>
            <a:off x="406971" y="528246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072E13-065A-4F19-803C-19B7D6B49AE4}"/>
              </a:ext>
            </a:extLst>
          </p:cNvPr>
          <p:cNvSpPr txBox="1"/>
          <p:nvPr/>
        </p:nvSpPr>
        <p:spPr>
          <a:xfrm>
            <a:off x="325219" y="564621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-10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B22640F-F74D-4AD0-9270-CC7CAC5A689A}"/>
              </a:ext>
            </a:extLst>
          </p:cNvPr>
          <p:cNvSpPr/>
          <p:nvPr/>
        </p:nvSpPr>
        <p:spPr>
          <a:xfrm>
            <a:off x="1104326" y="5736365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525DB76-D683-42A2-83BB-429BCD3BBCEA}"/>
              </a:ext>
            </a:extLst>
          </p:cNvPr>
          <p:cNvSpPr/>
          <p:nvPr/>
        </p:nvSpPr>
        <p:spPr>
          <a:xfrm>
            <a:off x="1657194" y="439364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F042B49-F0CF-4289-96EC-23E56DA843AF}"/>
              </a:ext>
            </a:extLst>
          </p:cNvPr>
          <p:cNvSpPr/>
          <p:nvPr/>
        </p:nvSpPr>
        <p:spPr>
          <a:xfrm>
            <a:off x="1822603" y="4176474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0AFB22C-4602-4A61-936E-1A66F4E768FA}"/>
              </a:ext>
            </a:extLst>
          </p:cNvPr>
          <p:cNvSpPr/>
          <p:nvPr/>
        </p:nvSpPr>
        <p:spPr>
          <a:xfrm>
            <a:off x="2321228" y="534055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9806D73-26E2-488A-A30F-BEF6AFE4C1CE}"/>
              </a:ext>
            </a:extLst>
          </p:cNvPr>
          <p:cNvSpPr/>
          <p:nvPr/>
        </p:nvSpPr>
        <p:spPr>
          <a:xfrm>
            <a:off x="1599931" y="3504045"/>
            <a:ext cx="323386" cy="30153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DB1F79-B7BE-4C77-9486-8C7160E36DDC}"/>
              </a:ext>
            </a:extLst>
          </p:cNvPr>
          <p:cNvSpPr txBox="1"/>
          <p:nvPr/>
        </p:nvSpPr>
        <p:spPr>
          <a:xfrm>
            <a:off x="2093880" y="3470147"/>
            <a:ext cx="159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plot it out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5A12DE-4FE0-4FB0-8D9E-0A61B27B9CA6}"/>
              </a:ext>
            </a:extLst>
          </p:cNvPr>
          <p:cNvSpPr txBox="1"/>
          <p:nvPr/>
        </p:nvSpPr>
        <p:spPr>
          <a:xfrm>
            <a:off x="1297989" y="6375968"/>
            <a:ext cx="135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dosage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0808E6-8C3F-4419-B34F-027DA7B175C5}"/>
              </a:ext>
            </a:extLst>
          </p:cNvPr>
          <p:cNvSpPr txBox="1"/>
          <p:nvPr/>
        </p:nvSpPr>
        <p:spPr>
          <a:xfrm rot="16200000">
            <a:off x="-747581" y="5043735"/>
            <a:ext cx="1914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effectiveness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477E6D-D556-4E16-970B-86380744A78A}"/>
              </a:ext>
            </a:extLst>
          </p:cNvPr>
          <p:cNvCxnSpPr>
            <a:cxnSpLocks/>
          </p:cNvCxnSpPr>
          <p:nvPr/>
        </p:nvCxnSpPr>
        <p:spPr>
          <a:xfrm>
            <a:off x="779189" y="5072145"/>
            <a:ext cx="2338813" cy="896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89CCDB0-85B2-466E-9AE2-F5356E69B250}"/>
              </a:ext>
            </a:extLst>
          </p:cNvPr>
          <p:cNvSpPr txBox="1"/>
          <p:nvPr/>
        </p:nvSpPr>
        <p:spPr>
          <a:xfrm>
            <a:off x="4912606" y="105008"/>
            <a:ext cx="326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make an initial prediction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187C4-805E-42C7-941A-ECE47723D6BC}"/>
              </a:ext>
            </a:extLst>
          </p:cNvPr>
          <p:cNvSpPr txBox="1"/>
          <p:nvPr/>
        </p:nvSpPr>
        <p:spPr>
          <a:xfrm>
            <a:off x="5561556" y="688932"/>
            <a:ext cx="80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Z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F221E9-25F8-49DF-B264-654EFE26B90D}"/>
              </a:ext>
            </a:extLst>
          </p:cNvPr>
          <p:cNvSpPr/>
          <p:nvPr/>
        </p:nvSpPr>
        <p:spPr>
          <a:xfrm>
            <a:off x="5695167" y="581821"/>
            <a:ext cx="801666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0.5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2E5143-FAAA-49F8-8C28-88B72D44A150}"/>
              </a:ext>
            </a:extLst>
          </p:cNvPr>
          <p:cNvSpPr txBox="1"/>
          <p:nvPr/>
        </p:nvSpPr>
        <p:spPr>
          <a:xfrm>
            <a:off x="7146270" y="504877"/>
            <a:ext cx="48761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Let’s assume that the “initial guess” of “predicted drug effectiveness” is 0.5 (so for whatever testing data, the prediction is always 0.5)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67F5A1FD-F620-4DB4-9265-7A8C3A9BFDDD}"/>
              </a:ext>
            </a:extLst>
          </p:cNvPr>
          <p:cNvSpPr/>
          <p:nvPr/>
        </p:nvSpPr>
        <p:spPr>
          <a:xfrm rot="10800000">
            <a:off x="6749747" y="635059"/>
            <a:ext cx="246491" cy="238539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408E55-3A76-4D03-ABE6-89429889E7C9}"/>
              </a:ext>
            </a:extLst>
          </p:cNvPr>
          <p:cNvSpPr txBox="1"/>
          <p:nvPr/>
        </p:nvSpPr>
        <p:spPr>
          <a:xfrm>
            <a:off x="4912606" y="1231462"/>
            <a:ext cx="2772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Obtain the residuals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D67FA3-51F9-4208-B01B-355CFFFB8AFD}"/>
              </a:ext>
            </a:extLst>
          </p:cNvPr>
          <p:cNvSpPr txBox="1"/>
          <p:nvPr/>
        </p:nvSpPr>
        <p:spPr>
          <a:xfrm>
            <a:off x="4912605" y="1620638"/>
            <a:ext cx="2894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Grow a XGBoost tree</a:t>
            </a:r>
          </a:p>
        </p:txBody>
      </p:sp>
      <p:graphicFrame>
        <p:nvGraphicFramePr>
          <p:cNvPr id="39" name="Table 9">
            <a:extLst>
              <a:ext uri="{FF2B5EF4-FFF2-40B4-BE49-F238E27FC236}">
                <a16:creationId xmlns:a16="http://schemas.microsoft.com/office/drawing/2014/main" id="{F7B6F8FC-5F9D-4341-88FA-46A06196AF05}"/>
              </a:ext>
            </a:extLst>
          </p:cNvPr>
          <p:cNvGraphicFramePr>
            <a:graphicFrameLocks noGrp="1"/>
          </p:cNvGraphicFramePr>
          <p:nvPr/>
        </p:nvGraphicFramePr>
        <p:xfrm>
          <a:off x="406971" y="302786"/>
          <a:ext cx="3580673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439">
                  <a:extLst>
                    <a:ext uri="{9D8B030D-6E8A-4147-A177-3AD203B41FA5}">
                      <a16:colId xmlns:a16="http://schemas.microsoft.com/office/drawing/2014/main" val="3944312363"/>
                    </a:ext>
                  </a:extLst>
                </a:gridCol>
                <a:gridCol w="1380617">
                  <a:extLst>
                    <a:ext uri="{9D8B030D-6E8A-4147-A177-3AD203B41FA5}">
                      <a16:colId xmlns:a16="http://schemas.microsoft.com/office/drawing/2014/main" val="530565996"/>
                    </a:ext>
                  </a:extLst>
                </a:gridCol>
                <a:gridCol w="1380617">
                  <a:extLst>
                    <a:ext uri="{9D8B030D-6E8A-4147-A177-3AD203B41FA5}">
                      <a16:colId xmlns:a16="http://schemas.microsoft.com/office/drawing/2014/main" val="2413499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Drug </a:t>
                      </a:r>
                    </a:p>
                    <a:p>
                      <a:r>
                        <a:rPr lang="en-NZ" dirty="0"/>
                        <a:t>dosage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Drug effectiveness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>
                          <a:solidFill>
                            <a:schemeClr val="tx1"/>
                          </a:solidFill>
                        </a:rPr>
                        <a:t>residuals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933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38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6.5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013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551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389073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2ACA6A4B-A198-4F22-803E-6306B822CA1C}"/>
              </a:ext>
            </a:extLst>
          </p:cNvPr>
          <p:cNvSpPr txBox="1"/>
          <p:nvPr/>
        </p:nvSpPr>
        <p:spPr>
          <a:xfrm>
            <a:off x="4930237" y="1983089"/>
            <a:ext cx="2250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4: Prune the tree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A237008-6375-4D95-9EB6-8CF7ACECD879}"/>
              </a:ext>
            </a:extLst>
          </p:cNvPr>
          <p:cNvSpPr/>
          <p:nvPr/>
        </p:nvSpPr>
        <p:spPr>
          <a:xfrm>
            <a:off x="6445420" y="2372274"/>
            <a:ext cx="1504901" cy="3693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Dosage &lt; 15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544AEA2-09A8-4174-9493-4211E355F539}"/>
              </a:ext>
            </a:extLst>
          </p:cNvPr>
          <p:cNvSpPr/>
          <p:nvPr/>
        </p:nvSpPr>
        <p:spPr>
          <a:xfrm>
            <a:off x="5950421" y="2940433"/>
            <a:ext cx="850927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-10.5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5BD032F-B3E3-4D33-A8DA-487B5F311021}"/>
              </a:ext>
            </a:extLst>
          </p:cNvPr>
          <p:cNvCxnSpPr>
            <a:cxnSpLocks/>
            <a:stCxn id="64" idx="2"/>
            <a:endCxn id="65" idx="0"/>
          </p:cNvCxnSpPr>
          <p:nvPr/>
        </p:nvCxnSpPr>
        <p:spPr>
          <a:xfrm flipH="1">
            <a:off x="6375885" y="2741606"/>
            <a:ext cx="821986" cy="19882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9FF6788-E00E-4CA9-B0F1-69B8D8B7421C}"/>
              </a:ext>
            </a:extLst>
          </p:cNvPr>
          <p:cNvCxnSpPr>
            <a:cxnSpLocks/>
            <a:stCxn id="64" idx="2"/>
          </p:cNvCxnSpPr>
          <p:nvPr/>
        </p:nvCxnSpPr>
        <p:spPr>
          <a:xfrm>
            <a:off x="7197871" y="2741606"/>
            <a:ext cx="1024411" cy="17578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F42CC14A-D91E-4FDF-AF23-CB792788C01F}"/>
              </a:ext>
            </a:extLst>
          </p:cNvPr>
          <p:cNvSpPr/>
          <p:nvPr/>
        </p:nvSpPr>
        <p:spPr>
          <a:xfrm>
            <a:off x="7319438" y="2924026"/>
            <a:ext cx="1504901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6.5, 7.5, -7.5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E149C025-80A1-41E3-90E9-46F3195A9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8713" y="1494889"/>
            <a:ext cx="1504902" cy="608649"/>
          </a:xfrm>
          <a:prstGeom prst="rect">
            <a:avLst/>
          </a:prstGeom>
          <a:ln>
            <a:solidFill>
              <a:schemeClr val="bg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001F85F-4D22-408A-919E-2459E44CCA01}"/>
                  </a:ext>
                </a:extLst>
              </p:cNvPr>
              <p:cNvSpPr txBox="1"/>
              <p:nvPr/>
            </p:nvSpPr>
            <p:spPr>
              <a:xfrm>
                <a:off x="4912605" y="3437755"/>
                <a:ext cx="620280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Z" dirty="0">
                    <a:solidFill>
                      <a:schemeClr val="bg1"/>
                    </a:solidFill>
                  </a:rPr>
                  <a:t>Now, as a related subject, let’s look at how the regularization parameter </a:t>
                </a:r>
                <a14:m>
                  <m:oMath xmlns:m="http://schemas.openxmlformats.org/officeDocument/2006/math">
                    <m:r>
                      <a:rPr lang="en-NZ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NZ" dirty="0">
                    <a:solidFill>
                      <a:schemeClr val="bg1"/>
                    </a:solidFill>
                  </a:rPr>
                  <a:t> would affect the tree build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001F85F-4D22-408A-919E-2459E44CC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605" y="3437755"/>
                <a:ext cx="6202808" cy="646331"/>
              </a:xfrm>
              <a:prstGeom prst="rect">
                <a:avLst/>
              </a:prstGeom>
              <a:blipFill>
                <a:blip r:embed="rId4"/>
                <a:stretch>
                  <a:fillRect l="-885" t="-5660" b="-14151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>
            <a:extLst>
              <a:ext uri="{FF2B5EF4-FFF2-40B4-BE49-F238E27FC236}">
                <a16:creationId xmlns:a16="http://schemas.microsoft.com/office/drawing/2014/main" id="{C53D4922-0398-4446-BB9B-098A7E356EEF}"/>
              </a:ext>
            </a:extLst>
          </p:cNvPr>
          <p:cNvSpPr/>
          <p:nvPr/>
        </p:nvSpPr>
        <p:spPr>
          <a:xfrm>
            <a:off x="4829948" y="4455161"/>
            <a:ext cx="1932792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-10.5,6.5,7.5,-7.5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F5A6A23-DAA5-42EA-B73C-E69853CF4D38}"/>
              </a:ext>
            </a:extLst>
          </p:cNvPr>
          <p:cNvSpPr/>
          <p:nvPr/>
        </p:nvSpPr>
        <p:spPr>
          <a:xfrm>
            <a:off x="5056886" y="5005799"/>
            <a:ext cx="1504901" cy="3693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Dosage &lt; 15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D20DFD7-6B89-45AF-87F6-C125C18AFA74}"/>
              </a:ext>
            </a:extLst>
          </p:cNvPr>
          <p:cNvSpPr/>
          <p:nvPr/>
        </p:nvSpPr>
        <p:spPr>
          <a:xfrm>
            <a:off x="4561887" y="5625268"/>
            <a:ext cx="850927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-10.5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1B429AB-8B51-4893-9305-E57DDD10B564}"/>
              </a:ext>
            </a:extLst>
          </p:cNvPr>
          <p:cNvSpPr/>
          <p:nvPr/>
        </p:nvSpPr>
        <p:spPr>
          <a:xfrm>
            <a:off x="6002736" y="5602226"/>
            <a:ext cx="1504901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6.5, 7.5, -7.5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2226D1F-669B-4126-8044-4738856B680C}"/>
              </a:ext>
            </a:extLst>
          </p:cNvPr>
          <p:cNvCxnSpPr>
            <a:endCxn id="43" idx="0"/>
          </p:cNvCxnSpPr>
          <p:nvPr/>
        </p:nvCxnSpPr>
        <p:spPr>
          <a:xfrm flipH="1">
            <a:off x="4987351" y="5370084"/>
            <a:ext cx="821986" cy="25518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D088786-3C8D-452E-A725-50864409A4EE}"/>
              </a:ext>
            </a:extLst>
          </p:cNvPr>
          <p:cNvCxnSpPr>
            <a:cxnSpLocks/>
            <a:stCxn id="41" idx="2"/>
            <a:endCxn id="44" idx="0"/>
          </p:cNvCxnSpPr>
          <p:nvPr/>
        </p:nvCxnSpPr>
        <p:spPr>
          <a:xfrm>
            <a:off x="5809337" y="5375131"/>
            <a:ext cx="945850" cy="2270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AA188E9-941B-4349-9511-80929BA62E29}"/>
                  </a:ext>
                </a:extLst>
              </p:cNvPr>
              <p:cNvSpPr txBox="1"/>
              <p:nvPr/>
            </p:nvSpPr>
            <p:spPr>
              <a:xfrm>
                <a:off x="5328012" y="4005176"/>
                <a:ext cx="814110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NZ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NZ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AA188E9-941B-4349-9511-80929BA62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012" y="4005176"/>
                <a:ext cx="81411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47">
            <a:extLst>
              <a:ext uri="{FF2B5EF4-FFF2-40B4-BE49-F238E27FC236}">
                <a16:creationId xmlns:a16="http://schemas.microsoft.com/office/drawing/2014/main" id="{9E807961-9A71-4152-8C32-86BD36A2E30D}"/>
              </a:ext>
            </a:extLst>
          </p:cNvPr>
          <p:cNvSpPr/>
          <p:nvPr/>
        </p:nvSpPr>
        <p:spPr>
          <a:xfrm>
            <a:off x="6095262" y="4223173"/>
            <a:ext cx="257173" cy="2997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4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442A2B3-1CF6-4D43-932C-4551FF8CD15D}"/>
              </a:ext>
            </a:extLst>
          </p:cNvPr>
          <p:cNvSpPr/>
          <p:nvPr/>
        </p:nvSpPr>
        <p:spPr>
          <a:xfrm>
            <a:off x="5199416" y="5437297"/>
            <a:ext cx="823320" cy="2997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110.25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51A1578-E554-416F-84A7-360388A9545C}"/>
              </a:ext>
            </a:extLst>
          </p:cNvPr>
          <p:cNvSpPr/>
          <p:nvPr/>
        </p:nvSpPr>
        <p:spPr>
          <a:xfrm>
            <a:off x="6955393" y="5423464"/>
            <a:ext cx="823320" cy="2997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14.08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38CA0A-E2C5-4837-93EB-1D677ED835C9}"/>
              </a:ext>
            </a:extLst>
          </p:cNvPr>
          <p:cNvSpPr txBox="1"/>
          <p:nvPr/>
        </p:nvSpPr>
        <p:spPr>
          <a:xfrm>
            <a:off x="3461277" y="3984224"/>
            <a:ext cx="11218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For example, when we just start splitting the tree 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6D12F43-A64A-4939-9E4C-9F3CC5CC2448}"/>
              </a:ext>
            </a:extLst>
          </p:cNvPr>
          <p:cNvSpPr/>
          <p:nvPr/>
        </p:nvSpPr>
        <p:spPr>
          <a:xfrm>
            <a:off x="8656278" y="4450320"/>
            <a:ext cx="1932792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-10.5,6.5,7.5,-7.5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D5BDC87-C4F5-4C71-B814-BFBFAB59B00D}"/>
              </a:ext>
            </a:extLst>
          </p:cNvPr>
          <p:cNvSpPr/>
          <p:nvPr/>
        </p:nvSpPr>
        <p:spPr>
          <a:xfrm>
            <a:off x="8883216" y="5000958"/>
            <a:ext cx="1504901" cy="3693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Dosage &lt; 15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A940DB0-6B00-4562-923A-AEEEA6B04704}"/>
              </a:ext>
            </a:extLst>
          </p:cNvPr>
          <p:cNvSpPr/>
          <p:nvPr/>
        </p:nvSpPr>
        <p:spPr>
          <a:xfrm>
            <a:off x="8388217" y="5620427"/>
            <a:ext cx="850927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-10.5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E8B0740-8A2B-4E31-ABDF-989FDD291337}"/>
              </a:ext>
            </a:extLst>
          </p:cNvPr>
          <p:cNvSpPr/>
          <p:nvPr/>
        </p:nvSpPr>
        <p:spPr>
          <a:xfrm>
            <a:off x="9829066" y="5597385"/>
            <a:ext cx="1504901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6.5, 7.5, -7.5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49CB1F3-5937-4237-8899-693C8E32A515}"/>
              </a:ext>
            </a:extLst>
          </p:cNvPr>
          <p:cNvCxnSpPr>
            <a:endCxn id="53" idx="0"/>
          </p:cNvCxnSpPr>
          <p:nvPr/>
        </p:nvCxnSpPr>
        <p:spPr>
          <a:xfrm flipH="1">
            <a:off x="8813681" y="5365243"/>
            <a:ext cx="821986" cy="25518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D5DA39-1692-4273-8B19-1020068C5A23}"/>
              </a:ext>
            </a:extLst>
          </p:cNvPr>
          <p:cNvCxnSpPr>
            <a:cxnSpLocks/>
            <a:stCxn id="52" idx="2"/>
            <a:endCxn id="54" idx="0"/>
          </p:cNvCxnSpPr>
          <p:nvPr/>
        </p:nvCxnSpPr>
        <p:spPr>
          <a:xfrm>
            <a:off x="9635667" y="5370290"/>
            <a:ext cx="945850" cy="2270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B0FDA98A-49C9-4CF6-AFBE-491E3125C945}"/>
              </a:ext>
            </a:extLst>
          </p:cNvPr>
          <p:cNvSpPr/>
          <p:nvPr/>
        </p:nvSpPr>
        <p:spPr>
          <a:xfrm>
            <a:off x="9921592" y="4218332"/>
            <a:ext cx="528694" cy="2997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3.2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68A95FE-E5A1-4626-A123-EA6530E9E1E1}"/>
              </a:ext>
            </a:extLst>
          </p:cNvPr>
          <p:cNvSpPr/>
          <p:nvPr/>
        </p:nvSpPr>
        <p:spPr>
          <a:xfrm>
            <a:off x="9025746" y="5432456"/>
            <a:ext cx="823320" cy="2997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55.12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2AA6077-934B-41F7-AB3D-0EFFA3399F76}"/>
              </a:ext>
            </a:extLst>
          </p:cNvPr>
          <p:cNvSpPr/>
          <p:nvPr/>
        </p:nvSpPr>
        <p:spPr>
          <a:xfrm>
            <a:off x="10781723" y="5418623"/>
            <a:ext cx="823320" cy="2997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10.56</a:t>
            </a:r>
          </a:p>
        </p:txBody>
      </p:sp>
    </p:spTree>
    <p:extLst>
      <p:ext uri="{BB962C8B-B14F-4D97-AF65-F5344CB8AC3E}">
        <p14:creationId xmlns:p14="http://schemas.microsoft.com/office/powerpoint/2010/main" val="2349245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EAB18C5-0412-41EA-8AF4-60EBDA39A283}"/>
                  </a:ext>
                </a:extLst>
              </p:cNvPr>
              <p:cNvSpPr txBox="1"/>
              <p:nvPr/>
            </p:nvSpPr>
            <p:spPr>
              <a:xfrm>
                <a:off x="9235096" y="4012968"/>
                <a:ext cx="814110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NZ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NZ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EAB18C5-0412-41EA-8AF4-60EBDA39A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5096" y="4012968"/>
                <a:ext cx="81411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896FB9E6-D57D-4CA6-AA13-01BB08B7DFDD}"/>
              </a:ext>
            </a:extLst>
          </p:cNvPr>
          <p:cNvSpPr txBox="1"/>
          <p:nvPr/>
        </p:nvSpPr>
        <p:spPr>
          <a:xfrm>
            <a:off x="446049" y="2782669"/>
            <a:ext cx="207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assume that dataset to be used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E75C17-E57B-4AD8-A50B-6EF60763FEB1}"/>
              </a:ext>
            </a:extLst>
          </p:cNvPr>
          <p:cNvCxnSpPr/>
          <p:nvPr/>
        </p:nvCxnSpPr>
        <p:spPr>
          <a:xfrm flipV="1">
            <a:off x="804125" y="4136567"/>
            <a:ext cx="0" cy="19514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452BFC-42A0-45F6-A583-E1BF6C34D611}"/>
              </a:ext>
            </a:extLst>
          </p:cNvPr>
          <p:cNvCxnSpPr>
            <a:cxnSpLocks/>
          </p:cNvCxnSpPr>
          <p:nvPr/>
        </p:nvCxnSpPr>
        <p:spPr>
          <a:xfrm>
            <a:off x="804125" y="6088031"/>
            <a:ext cx="234547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23A441B-9117-4172-A9BC-213D02735BDF}"/>
              </a:ext>
            </a:extLst>
          </p:cNvPr>
          <p:cNvSpPr txBox="1"/>
          <p:nvPr/>
        </p:nvSpPr>
        <p:spPr>
          <a:xfrm>
            <a:off x="653284" y="60880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158E30-76D0-46F5-94AA-936A1FD01374}"/>
              </a:ext>
            </a:extLst>
          </p:cNvPr>
          <p:cNvSpPr txBox="1"/>
          <p:nvPr/>
        </p:nvSpPr>
        <p:spPr>
          <a:xfrm>
            <a:off x="1675176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ACF9CD-61B8-4FF1-B401-1519489AF176}"/>
              </a:ext>
            </a:extLst>
          </p:cNvPr>
          <p:cNvSpPr txBox="1"/>
          <p:nvPr/>
        </p:nvSpPr>
        <p:spPr>
          <a:xfrm>
            <a:off x="2699298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588DDE-8DF1-4940-BAFB-F46D756CF421}"/>
              </a:ext>
            </a:extLst>
          </p:cNvPr>
          <p:cNvSpPr txBox="1"/>
          <p:nvPr/>
        </p:nvSpPr>
        <p:spPr>
          <a:xfrm>
            <a:off x="477503" y="4887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7D0BC9-73AB-4ACE-8CFD-F1D47452C114}"/>
              </a:ext>
            </a:extLst>
          </p:cNvPr>
          <p:cNvSpPr txBox="1"/>
          <p:nvPr/>
        </p:nvSpPr>
        <p:spPr>
          <a:xfrm>
            <a:off x="477503" y="44837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F10700-3D31-4F9F-B772-97AD5C30812B}"/>
              </a:ext>
            </a:extLst>
          </p:cNvPr>
          <p:cNvSpPr txBox="1"/>
          <p:nvPr/>
        </p:nvSpPr>
        <p:spPr>
          <a:xfrm>
            <a:off x="360485" y="41143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3C6421-4ACF-4B93-ADE7-6F980A776AB3}"/>
              </a:ext>
            </a:extLst>
          </p:cNvPr>
          <p:cNvSpPr txBox="1"/>
          <p:nvPr/>
        </p:nvSpPr>
        <p:spPr>
          <a:xfrm>
            <a:off x="406971" y="528246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072E13-065A-4F19-803C-19B7D6B49AE4}"/>
              </a:ext>
            </a:extLst>
          </p:cNvPr>
          <p:cNvSpPr txBox="1"/>
          <p:nvPr/>
        </p:nvSpPr>
        <p:spPr>
          <a:xfrm>
            <a:off x="325219" y="564621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-10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B22640F-F74D-4AD0-9270-CC7CAC5A689A}"/>
              </a:ext>
            </a:extLst>
          </p:cNvPr>
          <p:cNvSpPr/>
          <p:nvPr/>
        </p:nvSpPr>
        <p:spPr>
          <a:xfrm>
            <a:off x="1104326" y="5736365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525DB76-D683-42A2-83BB-429BCD3BBCEA}"/>
              </a:ext>
            </a:extLst>
          </p:cNvPr>
          <p:cNvSpPr/>
          <p:nvPr/>
        </p:nvSpPr>
        <p:spPr>
          <a:xfrm>
            <a:off x="1657194" y="439364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F042B49-F0CF-4289-96EC-23E56DA843AF}"/>
              </a:ext>
            </a:extLst>
          </p:cNvPr>
          <p:cNvSpPr/>
          <p:nvPr/>
        </p:nvSpPr>
        <p:spPr>
          <a:xfrm>
            <a:off x="1822603" y="4176474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0AFB22C-4602-4A61-936E-1A66F4E768FA}"/>
              </a:ext>
            </a:extLst>
          </p:cNvPr>
          <p:cNvSpPr/>
          <p:nvPr/>
        </p:nvSpPr>
        <p:spPr>
          <a:xfrm>
            <a:off x="2321228" y="534055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9806D73-26E2-488A-A30F-BEF6AFE4C1CE}"/>
              </a:ext>
            </a:extLst>
          </p:cNvPr>
          <p:cNvSpPr/>
          <p:nvPr/>
        </p:nvSpPr>
        <p:spPr>
          <a:xfrm>
            <a:off x="1599931" y="3504045"/>
            <a:ext cx="323386" cy="30153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DB1F79-B7BE-4C77-9486-8C7160E36DDC}"/>
              </a:ext>
            </a:extLst>
          </p:cNvPr>
          <p:cNvSpPr txBox="1"/>
          <p:nvPr/>
        </p:nvSpPr>
        <p:spPr>
          <a:xfrm>
            <a:off x="2093880" y="3470147"/>
            <a:ext cx="159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plot it out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5A12DE-4FE0-4FB0-8D9E-0A61B27B9CA6}"/>
              </a:ext>
            </a:extLst>
          </p:cNvPr>
          <p:cNvSpPr txBox="1"/>
          <p:nvPr/>
        </p:nvSpPr>
        <p:spPr>
          <a:xfrm>
            <a:off x="1297989" y="6375968"/>
            <a:ext cx="135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dosage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0808E6-8C3F-4419-B34F-027DA7B175C5}"/>
              </a:ext>
            </a:extLst>
          </p:cNvPr>
          <p:cNvSpPr txBox="1"/>
          <p:nvPr/>
        </p:nvSpPr>
        <p:spPr>
          <a:xfrm rot="16200000">
            <a:off x="-747581" y="5043735"/>
            <a:ext cx="1914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effectiveness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477E6D-D556-4E16-970B-86380744A78A}"/>
              </a:ext>
            </a:extLst>
          </p:cNvPr>
          <p:cNvCxnSpPr>
            <a:cxnSpLocks/>
          </p:cNvCxnSpPr>
          <p:nvPr/>
        </p:nvCxnSpPr>
        <p:spPr>
          <a:xfrm>
            <a:off x="779189" y="5072145"/>
            <a:ext cx="2338813" cy="896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89CCDB0-85B2-466E-9AE2-F5356E69B250}"/>
              </a:ext>
            </a:extLst>
          </p:cNvPr>
          <p:cNvSpPr txBox="1"/>
          <p:nvPr/>
        </p:nvSpPr>
        <p:spPr>
          <a:xfrm>
            <a:off x="4912606" y="105008"/>
            <a:ext cx="326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make an initial prediction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187C4-805E-42C7-941A-ECE47723D6BC}"/>
              </a:ext>
            </a:extLst>
          </p:cNvPr>
          <p:cNvSpPr txBox="1"/>
          <p:nvPr/>
        </p:nvSpPr>
        <p:spPr>
          <a:xfrm>
            <a:off x="5561556" y="688932"/>
            <a:ext cx="80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Z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F221E9-25F8-49DF-B264-654EFE26B90D}"/>
              </a:ext>
            </a:extLst>
          </p:cNvPr>
          <p:cNvSpPr/>
          <p:nvPr/>
        </p:nvSpPr>
        <p:spPr>
          <a:xfrm>
            <a:off x="5695167" y="581821"/>
            <a:ext cx="801666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0.5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2E5143-FAAA-49F8-8C28-88B72D44A150}"/>
              </a:ext>
            </a:extLst>
          </p:cNvPr>
          <p:cNvSpPr txBox="1"/>
          <p:nvPr/>
        </p:nvSpPr>
        <p:spPr>
          <a:xfrm>
            <a:off x="7146270" y="504877"/>
            <a:ext cx="48761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Let’s assume that the “initial guess” of “predicted drug effectiveness” is 0.5 (so for whatever testing data, the prediction is always 0.5)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67F5A1FD-F620-4DB4-9265-7A8C3A9BFDDD}"/>
              </a:ext>
            </a:extLst>
          </p:cNvPr>
          <p:cNvSpPr/>
          <p:nvPr/>
        </p:nvSpPr>
        <p:spPr>
          <a:xfrm rot="10800000">
            <a:off x="6749747" y="635059"/>
            <a:ext cx="246491" cy="238539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408E55-3A76-4D03-ABE6-89429889E7C9}"/>
              </a:ext>
            </a:extLst>
          </p:cNvPr>
          <p:cNvSpPr txBox="1"/>
          <p:nvPr/>
        </p:nvSpPr>
        <p:spPr>
          <a:xfrm>
            <a:off x="4912606" y="1231462"/>
            <a:ext cx="2772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Obtain the residuals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D67FA3-51F9-4208-B01B-355CFFFB8AFD}"/>
              </a:ext>
            </a:extLst>
          </p:cNvPr>
          <p:cNvSpPr txBox="1"/>
          <p:nvPr/>
        </p:nvSpPr>
        <p:spPr>
          <a:xfrm>
            <a:off x="4912605" y="1620638"/>
            <a:ext cx="2894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Grow a XGBoost tree</a:t>
            </a:r>
          </a:p>
        </p:txBody>
      </p:sp>
      <p:graphicFrame>
        <p:nvGraphicFramePr>
          <p:cNvPr id="39" name="Table 9">
            <a:extLst>
              <a:ext uri="{FF2B5EF4-FFF2-40B4-BE49-F238E27FC236}">
                <a16:creationId xmlns:a16="http://schemas.microsoft.com/office/drawing/2014/main" id="{F7B6F8FC-5F9D-4341-88FA-46A06196AF05}"/>
              </a:ext>
            </a:extLst>
          </p:cNvPr>
          <p:cNvGraphicFramePr>
            <a:graphicFrameLocks noGrp="1"/>
          </p:cNvGraphicFramePr>
          <p:nvPr/>
        </p:nvGraphicFramePr>
        <p:xfrm>
          <a:off x="406971" y="302786"/>
          <a:ext cx="3580673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439">
                  <a:extLst>
                    <a:ext uri="{9D8B030D-6E8A-4147-A177-3AD203B41FA5}">
                      <a16:colId xmlns:a16="http://schemas.microsoft.com/office/drawing/2014/main" val="3944312363"/>
                    </a:ext>
                  </a:extLst>
                </a:gridCol>
                <a:gridCol w="1380617">
                  <a:extLst>
                    <a:ext uri="{9D8B030D-6E8A-4147-A177-3AD203B41FA5}">
                      <a16:colId xmlns:a16="http://schemas.microsoft.com/office/drawing/2014/main" val="530565996"/>
                    </a:ext>
                  </a:extLst>
                </a:gridCol>
                <a:gridCol w="1380617">
                  <a:extLst>
                    <a:ext uri="{9D8B030D-6E8A-4147-A177-3AD203B41FA5}">
                      <a16:colId xmlns:a16="http://schemas.microsoft.com/office/drawing/2014/main" val="2413499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Drug </a:t>
                      </a:r>
                    </a:p>
                    <a:p>
                      <a:r>
                        <a:rPr lang="en-NZ" dirty="0"/>
                        <a:t>dosage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Drug effectiveness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>
                          <a:solidFill>
                            <a:schemeClr val="tx1"/>
                          </a:solidFill>
                        </a:rPr>
                        <a:t>residuals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933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38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6.5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013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551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389073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2ACA6A4B-A198-4F22-803E-6306B822CA1C}"/>
              </a:ext>
            </a:extLst>
          </p:cNvPr>
          <p:cNvSpPr txBox="1"/>
          <p:nvPr/>
        </p:nvSpPr>
        <p:spPr>
          <a:xfrm>
            <a:off x="4930237" y="1983089"/>
            <a:ext cx="2250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4: Prune the tree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A237008-6375-4D95-9EB6-8CF7ACECD879}"/>
              </a:ext>
            </a:extLst>
          </p:cNvPr>
          <p:cNvSpPr/>
          <p:nvPr/>
        </p:nvSpPr>
        <p:spPr>
          <a:xfrm>
            <a:off x="6445420" y="2372274"/>
            <a:ext cx="1504901" cy="3693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Dosage &lt; 15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544AEA2-09A8-4174-9493-4211E355F539}"/>
              </a:ext>
            </a:extLst>
          </p:cNvPr>
          <p:cNvSpPr/>
          <p:nvPr/>
        </p:nvSpPr>
        <p:spPr>
          <a:xfrm>
            <a:off x="5950421" y="2940433"/>
            <a:ext cx="850927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-10.5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5BD032F-B3E3-4D33-A8DA-487B5F311021}"/>
              </a:ext>
            </a:extLst>
          </p:cNvPr>
          <p:cNvCxnSpPr>
            <a:cxnSpLocks/>
            <a:stCxn id="64" idx="2"/>
            <a:endCxn id="65" idx="0"/>
          </p:cNvCxnSpPr>
          <p:nvPr/>
        </p:nvCxnSpPr>
        <p:spPr>
          <a:xfrm flipH="1">
            <a:off x="6375885" y="2741606"/>
            <a:ext cx="821986" cy="19882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9FF6788-E00E-4CA9-B0F1-69B8D8B7421C}"/>
              </a:ext>
            </a:extLst>
          </p:cNvPr>
          <p:cNvCxnSpPr>
            <a:cxnSpLocks/>
            <a:stCxn id="64" idx="2"/>
          </p:cNvCxnSpPr>
          <p:nvPr/>
        </p:nvCxnSpPr>
        <p:spPr>
          <a:xfrm>
            <a:off x="7197871" y="2741606"/>
            <a:ext cx="1024411" cy="17578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F42CC14A-D91E-4FDF-AF23-CB792788C01F}"/>
              </a:ext>
            </a:extLst>
          </p:cNvPr>
          <p:cNvSpPr/>
          <p:nvPr/>
        </p:nvSpPr>
        <p:spPr>
          <a:xfrm>
            <a:off x="7319438" y="2924026"/>
            <a:ext cx="1504901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6.5, 7.5, -7.5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E149C025-80A1-41E3-90E9-46F3195A9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8713" y="1494889"/>
            <a:ext cx="1504902" cy="608649"/>
          </a:xfrm>
          <a:prstGeom prst="rect">
            <a:avLst/>
          </a:prstGeom>
          <a:ln>
            <a:solidFill>
              <a:schemeClr val="bg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001F85F-4D22-408A-919E-2459E44CCA01}"/>
                  </a:ext>
                </a:extLst>
              </p:cNvPr>
              <p:cNvSpPr txBox="1"/>
              <p:nvPr/>
            </p:nvSpPr>
            <p:spPr>
              <a:xfrm>
                <a:off x="4912605" y="3437755"/>
                <a:ext cx="620280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Z" dirty="0">
                    <a:solidFill>
                      <a:schemeClr val="bg1"/>
                    </a:solidFill>
                  </a:rPr>
                  <a:t>Now, as a related subject, let’s look at how the regularization parameter </a:t>
                </a:r>
                <a14:m>
                  <m:oMath xmlns:m="http://schemas.openxmlformats.org/officeDocument/2006/math">
                    <m:r>
                      <a:rPr lang="en-NZ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NZ" dirty="0">
                    <a:solidFill>
                      <a:schemeClr val="bg1"/>
                    </a:solidFill>
                  </a:rPr>
                  <a:t> would affect the tree build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001F85F-4D22-408A-919E-2459E44CC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605" y="3437755"/>
                <a:ext cx="6202808" cy="646331"/>
              </a:xfrm>
              <a:prstGeom prst="rect">
                <a:avLst/>
              </a:prstGeom>
              <a:blipFill>
                <a:blip r:embed="rId4"/>
                <a:stretch>
                  <a:fillRect l="-885" t="-5660" b="-14151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>
            <a:extLst>
              <a:ext uri="{FF2B5EF4-FFF2-40B4-BE49-F238E27FC236}">
                <a16:creationId xmlns:a16="http://schemas.microsoft.com/office/drawing/2014/main" id="{C53D4922-0398-4446-BB9B-098A7E356EEF}"/>
              </a:ext>
            </a:extLst>
          </p:cNvPr>
          <p:cNvSpPr/>
          <p:nvPr/>
        </p:nvSpPr>
        <p:spPr>
          <a:xfrm>
            <a:off x="4829948" y="4455161"/>
            <a:ext cx="1932792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-10.5,6.5,7.5,-7.5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F5A6A23-DAA5-42EA-B73C-E69853CF4D38}"/>
              </a:ext>
            </a:extLst>
          </p:cNvPr>
          <p:cNvSpPr/>
          <p:nvPr/>
        </p:nvSpPr>
        <p:spPr>
          <a:xfrm>
            <a:off x="5056886" y="5005799"/>
            <a:ext cx="1504901" cy="3693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Dosage &lt; 15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D20DFD7-6B89-45AF-87F6-C125C18AFA74}"/>
              </a:ext>
            </a:extLst>
          </p:cNvPr>
          <p:cNvSpPr/>
          <p:nvPr/>
        </p:nvSpPr>
        <p:spPr>
          <a:xfrm>
            <a:off x="4561887" y="5625268"/>
            <a:ext cx="850927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-10.5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1B429AB-8B51-4893-9305-E57DDD10B564}"/>
              </a:ext>
            </a:extLst>
          </p:cNvPr>
          <p:cNvSpPr/>
          <p:nvPr/>
        </p:nvSpPr>
        <p:spPr>
          <a:xfrm>
            <a:off x="6002736" y="5602226"/>
            <a:ext cx="1504901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6.5, 7.5, -7.5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2226D1F-669B-4126-8044-4738856B680C}"/>
              </a:ext>
            </a:extLst>
          </p:cNvPr>
          <p:cNvCxnSpPr>
            <a:endCxn id="43" idx="0"/>
          </p:cNvCxnSpPr>
          <p:nvPr/>
        </p:nvCxnSpPr>
        <p:spPr>
          <a:xfrm flipH="1">
            <a:off x="4987351" y="5370084"/>
            <a:ext cx="821986" cy="25518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D088786-3C8D-452E-A725-50864409A4EE}"/>
              </a:ext>
            </a:extLst>
          </p:cNvPr>
          <p:cNvCxnSpPr>
            <a:cxnSpLocks/>
            <a:stCxn id="41" idx="2"/>
            <a:endCxn id="44" idx="0"/>
          </p:cNvCxnSpPr>
          <p:nvPr/>
        </p:nvCxnSpPr>
        <p:spPr>
          <a:xfrm>
            <a:off x="5809337" y="5375131"/>
            <a:ext cx="945850" cy="2270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AA188E9-941B-4349-9511-80929BA62E29}"/>
                  </a:ext>
                </a:extLst>
              </p:cNvPr>
              <p:cNvSpPr txBox="1"/>
              <p:nvPr/>
            </p:nvSpPr>
            <p:spPr>
              <a:xfrm>
                <a:off x="5328012" y="4005176"/>
                <a:ext cx="814110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NZ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NZ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AA188E9-941B-4349-9511-80929BA62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012" y="4005176"/>
                <a:ext cx="81411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47">
            <a:extLst>
              <a:ext uri="{FF2B5EF4-FFF2-40B4-BE49-F238E27FC236}">
                <a16:creationId xmlns:a16="http://schemas.microsoft.com/office/drawing/2014/main" id="{9E807961-9A71-4152-8C32-86BD36A2E30D}"/>
              </a:ext>
            </a:extLst>
          </p:cNvPr>
          <p:cNvSpPr/>
          <p:nvPr/>
        </p:nvSpPr>
        <p:spPr>
          <a:xfrm>
            <a:off x="6095262" y="4223173"/>
            <a:ext cx="257173" cy="2997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4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442A2B3-1CF6-4D43-932C-4551FF8CD15D}"/>
              </a:ext>
            </a:extLst>
          </p:cNvPr>
          <p:cNvSpPr/>
          <p:nvPr/>
        </p:nvSpPr>
        <p:spPr>
          <a:xfrm>
            <a:off x="5199416" y="5437297"/>
            <a:ext cx="823320" cy="2997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110.25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51A1578-E554-416F-84A7-360388A9545C}"/>
              </a:ext>
            </a:extLst>
          </p:cNvPr>
          <p:cNvSpPr/>
          <p:nvPr/>
        </p:nvSpPr>
        <p:spPr>
          <a:xfrm>
            <a:off x="6955393" y="5423464"/>
            <a:ext cx="823320" cy="2997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14.08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38CA0A-E2C5-4837-93EB-1D677ED835C9}"/>
              </a:ext>
            </a:extLst>
          </p:cNvPr>
          <p:cNvSpPr txBox="1"/>
          <p:nvPr/>
        </p:nvSpPr>
        <p:spPr>
          <a:xfrm>
            <a:off x="3461277" y="3984224"/>
            <a:ext cx="11218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For example, when we just start splitting the tree 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6D12F43-A64A-4939-9E4C-9F3CC5CC2448}"/>
              </a:ext>
            </a:extLst>
          </p:cNvPr>
          <p:cNvSpPr/>
          <p:nvPr/>
        </p:nvSpPr>
        <p:spPr>
          <a:xfrm>
            <a:off x="8656278" y="4450320"/>
            <a:ext cx="1932792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-10.5,6.5,7.5,-7.5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D5BDC87-C4F5-4C71-B814-BFBFAB59B00D}"/>
              </a:ext>
            </a:extLst>
          </p:cNvPr>
          <p:cNvSpPr/>
          <p:nvPr/>
        </p:nvSpPr>
        <p:spPr>
          <a:xfrm>
            <a:off x="8883216" y="5000958"/>
            <a:ext cx="1504901" cy="3693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Dosage &lt; 15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A940DB0-6B00-4562-923A-AEEEA6B04704}"/>
              </a:ext>
            </a:extLst>
          </p:cNvPr>
          <p:cNvSpPr/>
          <p:nvPr/>
        </p:nvSpPr>
        <p:spPr>
          <a:xfrm>
            <a:off x="8388217" y="5620427"/>
            <a:ext cx="850927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-10.5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E8B0740-8A2B-4E31-ABDF-989FDD291337}"/>
              </a:ext>
            </a:extLst>
          </p:cNvPr>
          <p:cNvSpPr/>
          <p:nvPr/>
        </p:nvSpPr>
        <p:spPr>
          <a:xfrm>
            <a:off x="9829066" y="5597385"/>
            <a:ext cx="1504901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6.5, 7.5, -7.5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49CB1F3-5937-4237-8899-693C8E32A515}"/>
              </a:ext>
            </a:extLst>
          </p:cNvPr>
          <p:cNvCxnSpPr>
            <a:endCxn id="53" idx="0"/>
          </p:cNvCxnSpPr>
          <p:nvPr/>
        </p:nvCxnSpPr>
        <p:spPr>
          <a:xfrm flipH="1">
            <a:off x="8813681" y="5365243"/>
            <a:ext cx="821986" cy="25518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D5DA39-1692-4273-8B19-1020068C5A23}"/>
              </a:ext>
            </a:extLst>
          </p:cNvPr>
          <p:cNvCxnSpPr>
            <a:cxnSpLocks/>
            <a:stCxn id="52" idx="2"/>
            <a:endCxn id="54" idx="0"/>
          </p:cNvCxnSpPr>
          <p:nvPr/>
        </p:nvCxnSpPr>
        <p:spPr>
          <a:xfrm>
            <a:off x="9635667" y="5370290"/>
            <a:ext cx="945850" cy="2270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B0FDA98A-49C9-4CF6-AFBE-491E3125C945}"/>
              </a:ext>
            </a:extLst>
          </p:cNvPr>
          <p:cNvSpPr/>
          <p:nvPr/>
        </p:nvSpPr>
        <p:spPr>
          <a:xfrm>
            <a:off x="9921592" y="4218332"/>
            <a:ext cx="528694" cy="2997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3.2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68A95FE-E5A1-4626-A123-EA6530E9E1E1}"/>
              </a:ext>
            </a:extLst>
          </p:cNvPr>
          <p:cNvSpPr/>
          <p:nvPr/>
        </p:nvSpPr>
        <p:spPr>
          <a:xfrm>
            <a:off x="9025746" y="5432456"/>
            <a:ext cx="823320" cy="2997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55.12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2AA6077-934B-41F7-AB3D-0EFFA3399F76}"/>
              </a:ext>
            </a:extLst>
          </p:cNvPr>
          <p:cNvSpPr/>
          <p:nvPr/>
        </p:nvSpPr>
        <p:spPr>
          <a:xfrm>
            <a:off x="10781723" y="5418623"/>
            <a:ext cx="823320" cy="2997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10.56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3DF0813-708B-4316-A647-F1FBC0436C7A}"/>
              </a:ext>
            </a:extLst>
          </p:cNvPr>
          <p:cNvSpPr/>
          <p:nvPr/>
        </p:nvSpPr>
        <p:spPr>
          <a:xfrm>
            <a:off x="6435634" y="4090425"/>
            <a:ext cx="3439886" cy="298695"/>
          </a:xfrm>
          <a:custGeom>
            <a:avLst/>
            <a:gdLst>
              <a:gd name="connsiteX0" fmla="*/ 0 w 3439886"/>
              <a:gd name="connsiteY0" fmla="*/ 281278 h 298695"/>
              <a:gd name="connsiteX1" fmla="*/ 1158240 w 3439886"/>
              <a:gd name="connsiteY1" fmla="*/ 2604 h 298695"/>
              <a:gd name="connsiteX2" fmla="*/ 2873829 w 3439886"/>
              <a:gd name="connsiteY2" fmla="*/ 150649 h 298695"/>
              <a:gd name="connsiteX3" fmla="*/ 3439886 w 3439886"/>
              <a:gd name="connsiteY3" fmla="*/ 298695 h 298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9886" h="298695">
                <a:moveTo>
                  <a:pt x="0" y="281278"/>
                </a:moveTo>
                <a:cubicBezTo>
                  <a:pt x="339634" y="152827"/>
                  <a:pt x="679268" y="24376"/>
                  <a:pt x="1158240" y="2604"/>
                </a:cubicBezTo>
                <a:cubicBezTo>
                  <a:pt x="1637212" y="-19168"/>
                  <a:pt x="2493555" y="101301"/>
                  <a:pt x="2873829" y="150649"/>
                </a:cubicBezTo>
                <a:cubicBezTo>
                  <a:pt x="3254103" y="199997"/>
                  <a:pt x="3346994" y="249346"/>
                  <a:pt x="3439886" y="298695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F7EFA960-D639-4126-8EBF-435C670A2F9B}"/>
              </a:ext>
            </a:extLst>
          </p:cNvPr>
          <p:cNvSpPr/>
          <p:nvPr/>
        </p:nvSpPr>
        <p:spPr>
          <a:xfrm>
            <a:off x="5740669" y="5062196"/>
            <a:ext cx="3439886" cy="298695"/>
          </a:xfrm>
          <a:custGeom>
            <a:avLst/>
            <a:gdLst>
              <a:gd name="connsiteX0" fmla="*/ 0 w 3439886"/>
              <a:gd name="connsiteY0" fmla="*/ 281278 h 298695"/>
              <a:gd name="connsiteX1" fmla="*/ 1158240 w 3439886"/>
              <a:gd name="connsiteY1" fmla="*/ 2604 h 298695"/>
              <a:gd name="connsiteX2" fmla="*/ 2873829 w 3439886"/>
              <a:gd name="connsiteY2" fmla="*/ 150649 h 298695"/>
              <a:gd name="connsiteX3" fmla="*/ 3439886 w 3439886"/>
              <a:gd name="connsiteY3" fmla="*/ 298695 h 298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9886" h="298695">
                <a:moveTo>
                  <a:pt x="0" y="281278"/>
                </a:moveTo>
                <a:cubicBezTo>
                  <a:pt x="339634" y="152827"/>
                  <a:pt x="679268" y="24376"/>
                  <a:pt x="1158240" y="2604"/>
                </a:cubicBezTo>
                <a:cubicBezTo>
                  <a:pt x="1637212" y="-19168"/>
                  <a:pt x="2493555" y="101301"/>
                  <a:pt x="2873829" y="150649"/>
                </a:cubicBezTo>
                <a:cubicBezTo>
                  <a:pt x="3254103" y="199997"/>
                  <a:pt x="3346994" y="249346"/>
                  <a:pt x="3439886" y="298695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3595D429-7ADA-41BF-B804-3351EC97357A}"/>
              </a:ext>
            </a:extLst>
          </p:cNvPr>
          <p:cNvSpPr/>
          <p:nvPr/>
        </p:nvSpPr>
        <p:spPr>
          <a:xfrm flipV="1">
            <a:off x="7563672" y="5756735"/>
            <a:ext cx="3439886" cy="295107"/>
          </a:xfrm>
          <a:custGeom>
            <a:avLst/>
            <a:gdLst>
              <a:gd name="connsiteX0" fmla="*/ 0 w 3439886"/>
              <a:gd name="connsiteY0" fmla="*/ 281278 h 298695"/>
              <a:gd name="connsiteX1" fmla="*/ 1158240 w 3439886"/>
              <a:gd name="connsiteY1" fmla="*/ 2604 h 298695"/>
              <a:gd name="connsiteX2" fmla="*/ 2873829 w 3439886"/>
              <a:gd name="connsiteY2" fmla="*/ 150649 h 298695"/>
              <a:gd name="connsiteX3" fmla="*/ 3439886 w 3439886"/>
              <a:gd name="connsiteY3" fmla="*/ 298695 h 298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9886" h="298695">
                <a:moveTo>
                  <a:pt x="0" y="281278"/>
                </a:moveTo>
                <a:cubicBezTo>
                  <a:pt x="339634" y="152827"/>
                  <a:pt x="679268" y="24376"/>
                  <a:pt x="1158240" y="2604"/>
                </a:cubicBezTo>
                <a:cubicBezTo>
                  <a:pt x="1637212" y="-19168"/>
                  <a:pt x="2493555" y="101301"/>
                  <a:pt x="2873829" y="150649"/>
                </a:cubicBezTo>
                <a:cubicBezTo>
                  <a:pt x="3254103" y="199997"/>
                  <a:pt x="3346994" y="249346"/>
                  <a:pt x="3439886" y="298695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D7FA29B-06D6-4BEC-A5FE-6191DE8EFB78}"/>
              </a:ext>
            </a:extLst>
          </p:cNvPr>
          <p:cNvSpPr txBox="1"/>
          <p:nvPr/>
        </p:nvSpPr>
        <p:spPr>
          <a:xfrm>
            <a:off x="6435634" y="4853033"/>
            <a:ext cx="1622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Decreased </a:t>
            </a:r>
            <a:r>
              <a:rPr lang="en-NZ" dirty="0">
                <a:solidFill>
                  <a:schemeClr val="bg1"/>
                </a:solidFill>
                <a:highlight>
                  <a:srgbClr val="0000FF"/>
                </a:highlight>
              </a:rPr>
              <a:t>50%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DE703F8-52ED-4C3B-97FF-2FA2DA39EFA3}"/>
              </a:ext>
            </a:extLst>
          </p:cNvPr>
          <p:cNvSpPr txBox="1"/>
          <p:nvPr/>
        </p:nvSpPr>
        <p:spPr>
          <a:xfrm>
            <a:off x="6671832" y="4047425"/>
            <a:ext cx="1675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Decreased </a:t>
            </a:r>
            <a:r>
              <a:rPr lang="en-NZ" dirty="0">
                <a:solidFill>
                  <a:schemeClr val="bg1"/>
                </a:solidFill>
                <a:highlight>
                  <a:srgbClr val="0000FF"/>
                </a:highlight>
              </a:rPr>
              <a:t>20%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54CF937-C448-4642-A180-3FE6C413237A}"/>
              </a:ext>
            </a:extLst>
          </p:cNvPr>
          <p:cNvSpPr txBox="1"/>
          <p:nvPr/>
        </p:nvSpPr>
        <p:spPr>
          <a:xfrm>
            <a:off x="8283407" y="5903365"/>
            <a:ext cx="1622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Decreased </a:t>
            </a:r>
            <a:r>
              <a:rPr lang="en-NZ" dirty="0">
                <a:solidFill>
                  <a:schemeClr val="bg1"/>
                </a:solidFill>
                <a:highlight>
                  <a:srgbClr val="0000FF"/>
                </a:highlight>
              </a:rPr>
              <a:t>30%</a:t>
            </a:r>
          </a:p>
        </p:txBody>
      </p:sp>
    </p:spTree>
    <p:extLst>
      <p:ext uri="{BB962C8B-B14F-4D97-AF65-F5344CB8AC3E}">
        <p14:creationId xmlns:p14="http://schemas.microsoft.com/office/powerpoint/2010/main" val="421232201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EAB18C5-0412-41EA-8AF4-60EBDA39A283}"/>
                  </a:ext>
                </a:extLst>
              </p:cNvPr>
              <p:cNvSpPr txBox="1"/>
              <p:nvPr/>
            </p:nvSpPr>
            <p:spPr>
              <a:xfrm>
                <a:off x="9235096" y="4012968"/>
                <a:ext cx="814110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NZ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NZ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EAB18C5-0412-41EA-8AF4-60EBDA39A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5096" y="4012968"/>
                <a:ext cx="81411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896FB9E6-D57D-4CA6-AA13-01BB08B7DFDD}"/>
              </a:ext>
            </a:extLst>
          </p:cNvPr>
          <p:cNvSpPr txBox="1"/>
          <p:nvPr/>
        </p:nvSpPr>
        <p:spPr>
          <a:xfrm>
            <a:off x="446049" y="2782669"/>
            <a:ext cx="207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assume that dataset to be used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E75C17-E57B-4AD8-A50B-6EF60763FEB1}"/>
              </a:ext>
            </a:extLst>
          </p:cNvPr>
          <p:cNvCxnSpPr/>
          <p:nvPr/>
        </p:nvCxnSpPr>
        <p:spPr>
          <a:xfrm flipV="1">
            <a:off x="804125" y="4136567"/>
            <a:ext cx="0" cy="19514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452BFC-42A0-45F6-A583-E1BF6C34D611}"/>
              </a:ext>
            </a:extLst>
          </p:cNvPr>
          <p:cNvCxnSpPr>
            <a:cxnSpLocks/>
          </p:cNvCxnSpPr>
          <p:nvPr/>
        </p:nvCxnSpPr>
        <p:spPr>
          <a:xfrm>
            <a:off x="804125" y="6088031"/>
            <a:ext cx="234547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23A441B-9117-4172-A9BC-213D02735BDF}"/>
              </a:ext>
            </a:extLst>
          </p:cNvPr>
          <p:cNvSpPr txBox="1"/>
          <p:nvPr/>
        </p:nvSpPr>
        <p:spPr>
          <a:xfrm>
            <a:off x="653284" y="60880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158E30-76D0-46F5-94AA-936A1FD01374}"/>
              </a:ext>
            </a:extLst>
          </p:cNvPr>
          <p:cNvSpPr txBox="1"/>
          <p:nvPr/>
        </p:nvSpPr>
        <p:spPr>
          <a:xfrm>
            <a:off x="1675176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ACF9CD-61B8-4FF1-B401-1519489AF176}"/>
              </a:ext>
            </a:extLst>
          </p:cNvPr>
          <p:cNvSpPr txBox="1"/>
          <p:nvPr/>
        </p:nvSpPr>
        <p:spPr>
          <a:xfrm>
            <a:off x="2699298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588DDE-8DF1-4940-BAFB-F46D756CF421}"/>
              </a:ext>
            </a:extLst>
          </p:cNvPr>
          <p:cNvSpPr txBox="1"/>
          <p:nvPr/>
        </p:nvSpPr>
        <p:spPr>
          <a:xfrm>
            <a:off x="477503" y="4887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7D0BC9-73AB-4ACE-8CFD-F1D47452C114}"/>
              </a:ext>
            </a:extLst>
          </p:cNvPr>
          <p:cNvSpPr txBox="1"/>
          <p:nvPr/>
        </p:nvSpPr>
        <p:spPr>
          <a:xfrm>
            <a:off x="477503" y="44837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F10700-3D31-4F9F-B772-97AD5C30812B}"/>
              </a:ext>
            </a:extLst>
          </p:cNvPr>
          <p:cNvSpPr txBox="1"/>
          <p:nvPr/>
        </p:nvSpPr>
        <p:spPr>
          <a:xfrm>
            <a:off x="360485" y="41143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3C6421-4ACF-4B93-ADE7-6F980A776AB3}"/>
              </a:ext>
            </a:extLst>
          </p:cNvPr>
          <p:cNvSpPr txBox="1"/>
          <p:nvPr/>
        </p:nvSpPr>
        <p:spPr>
          <a:xfrm>
            <a:off x="406971" y="528246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072E13-065A-4F19-803C-19B7D6B49AE4}"/>
              </a:ext>
            </a:extLst>
          </p:cNvPr>
          <p:cNvSpPr txBox="1"/>
          <p:nvPr/>
        </p:nvSpPr>
        <p:spPr>
          <a:xfrm>
            <a:off x="325219" y="564621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-10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B22640F-F74D-4AD0-9270-CC7CAC5A689A}"/>
              </a:ext>
            </a:extLst>
          </p:cNvPr>
          <p:cNvSpPr/>
          <p:nvPr/>
        </p:nvSpPr>
        <p:spPr>
          <a:xfrm>
            <a:off x="1104326" y="5736365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525DB76-D683-42A2-83BB-429BCD3BBCEA}"/>
              </a:ext>
            </a:extLst>
          </p:cNvPr>
          <p:cNvSpPr/>
          <p:nvPr/>
        </p:nvSpPr>
        <p:spPr>
          <a:xfrm>
            <a:off x="1657194" y="439364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F042B49-F0CF-4289-96EC-23E56DA843AF}"/>
              </a:ext>
            </a:extLst>
          </p:cNvPr>
          <p:cNvSpPr/>
          <p:nvPr/>
        </p:nvSpPr>
        <p:spPr>
          <a:xfrm>
            <a:off x="1822603" y="4176474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0AFB22C-4602-4A61-936E-1A66F4E768FA}"/>
              </a:ext>
            </a:extLst>
          </p:cNvPr>
          <p:cNvSpPr/>
          <p:nvPr/>
        </p:nvSpPr>
        <p:spPr>
          <a:xfrm>
            <a:off x="2321228" y="534055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9806D73-26E2-488A-A30F-BEF6AFE4C1CE}"/>
              </a:ext>
            </a:extLst>
          </p:cNvPr>
          <p:cNvSpPr/>
          <p:nvPr/>
        </p:nvSpPr>
        <p:spPr>
          <a:xfrm>
            <a:off x="1599931" y="3504045"/>
            <a:ext cx="323386" cy="30153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DB1F79-B7BE-4C77-9486-8C7160E36DDC}"/>
              </a:ext>
            </a:extLst>
          </p:cNvPr>
          <p:cNvSpPr txBox="1"/>
          <p:nvPr/>
        </p:nvSpPr>
        <p:spPr>
          <a:xfrm>
            <a:off x="2093880" y="3470147"/>
            <a:ext cx="159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plot it out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5A12DE-4FE0-4FB0-8D9E-0A61B27B9CA6}"/>
              </a:ext>
            </a:extLst>
          </p:cNvPr>
          <p:cNvSpPr txBox="1"/>
          <p:nvPr/>
        </p:nvSpPr>
        <p:spPr>
          <a:xfrm>
            <a:off x="1297989" y="6375968"/>
            <a:ext cx="135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dosage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0808E6-8C3F-4419-B34F-027DA7B175C5}"/>
              </a:ext>
            </a:extLst>
          </p:cNvPr>
          <p:cNvSpPr txBox="1"/>
          <p:nvPr/>
        </p:nvSpPr>
        <p:spPr>
          <a:xfrm rot="16200000">
            <a:off x="-747581" y="5043735"/>
            <a:ext cx="1914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effectiveness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477E6D-D556-4E16-970B-86380744A78A}"/>
              </a:ext>
            </a:extLst>
          </p:cNvPr>
          <p:cNvCxnSpPr>
            <a:cxnSpLocks/>
          </p:cNvCxnSpPr>
          <p:nvPr/>
        </p:nvCxnSpPr>
        <p:spPr>
          <a:xfrm>
            <a:off x="779189" y="5072145"/>
            <a:ext cx="2338813" cy="896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89CCDB0-85B2-466E-9AE2-F5356E69B250}"/>
              </a:ext>
            </a:extLst>
          </p:cNvPr>
          <p:cNvSpPr txBox="1"/>
          <p:nvPr/>
        </p:nvSpPr>
        <p:spPr>
          <a:xfrm>
            <a:off x="4912606" y="105008"/>
            <a:ext cx="326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make an initial prediction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187C4-805E-42C7-941A-ECE47723D6BC}"/>
              </a:ext>
            </a:extLst>
          </p:cNvPr>
          <p:cNvSpPr txBox="1"/>
          <p:nvPr/>
        </p:nvSpPr>
        <p:spPr>
          <a:xfrm>
            <a:off x="5561556" y="688932"/>
            <a:ext cx="80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Z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F221E9-25F8-49DF-B264-654EFE26B90D}"/>
              </a:ext>
            </a:extLst>
          </p:cNvPr>
          <p:cNvSpPr/>
          <p:nvPr/>
        </p:nvSpPr>
        <p:spPr>
          <a:xfrm>
            <a:off x="5695167" y="581821"/>
            <a:ext cx="801666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0.5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2E5143-FAAA-49F8-8C28-88B72D44A150}"/>
              </a:ext>
            </a:extLst>
          </p:cNvPr>
          <p:cNvSpPr txBox="1"/>
          <p:nvPr/>
        </p:nvSpPr>
        <p:spPr>
          <a:xfrm>
            <a:off x="7146270" y="504877"/>
            <a:ext cx="48761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Let’s assume that the “initial guess” of “predicted drug effectiveness” is 0.5 (so for whatever testing data, the prediction is always 0.5)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67F5A1FD-F620-4DB4-9265-7A8C3A9BFDDD}"/>
              </a:ext>
            </a:extLst>
          </p:cNvPr>
          <p:cNvSpPr/>
          <p:nvPr/>
        </p:nvSpPr>
        <p:spPr>
          <a:xfrm rot="10800000">
            <a:off x="6749747" y="635059"/>
            <a:ext cx="246491" cy="238539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408E55-3A76-4D03-ABE6-89429889E7C9}"/>
              </a:ext>
            </a:extLst>
          </p:cNvPr>
          <p:cNvSpPr txBox="1"/>
          <p:nvPr/>
        </p:nvSpPr>
        <p:spPr>
          <a:xfrm>
            <a:off x="4912606" y="1231462"/>
            <a:ext cx="2772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Obtain the residuals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D67FA3-51F9-4208-B01B-355CFFFB8AFD}"/>
              </a:ext>
            </a:extLst>
          </p:cNvPr>
          <p:cNvSpPr txBox="1"/>
          <p:nvPr/>
        </p:nvSpPr>
        <p:spPr>
          <a:xfrm>
            <a:off x="4912605" y="1620638"/>
            <a:ext cx="2894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Grow a XGBoost tree</a:t>
            </a:r>
          </a:p>
        </p:txBody>
      </p:sp>
      <p:graphicFrame>
        <p:nvGraphicFramePr>
          <p:cNvPr id="39" name="Table 9">
            <a:extLst>
              <a:ext uri="{FF2B5EF4-FFF2-40B4-BE49-F238E27FC236}">
                <a16:creationId xmlns:a16="http://schemas.microsoft.com/office/drawing/2014/main" id="{F7B6F8FC-5F9D-4341-88FA-46A06196AF05}"/>
              </a:ext>
            </a:extLst>
          </p:cNvPr>
          <p:cNvGraphicFramePr>
            <a:graphicFrameLocks noGrp="1"/>
          </p:cNvGraphicFramePr>
          <p:nvPr/>
        </p:nvGraphicFramePr>
        <p:xfrm>
          <a:off x="406971" y="302786"/>
          <a:ext cx="3580673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439">
                  <a:extLst>
                    <a:ext uri="{9D8B030D-6E8A-4147-A177-3AD203B41FA5}">
                      <a16:colId xmlns:a16="http://schemas.microsoft.com/office/drawing/2014/main" val="3944312363"/>
                    </a:ext>
                  </a:extLst>
                </a:gridCol>
                <a:gridCol w="1380617">
                  <a:extLst>
                    <a:ext uri="{9D8B030D-6E8A-4147-A177-3AD203B41FA5}">
                      <a16:colId xmlns:a16="http://schemas.microsoft.com/office/drawing/2014/main" val="530565996"/>
                    </a:ext>
                  </a:extLst>
                </a:gridCol>
                <a:gridCol w="1380617">
                  <a:extLst>
                    <a:ext uri="{9D8B030D-6E8A-4147-A177-3AD203B41FA5}">
                      <a16:colId xmlns:a16="http://schemas.microsoft.com/office/drawing/2014/main" val="2413499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Drug </a:t>
                      </a:r>
                    </a:p>
                    <a:p>
                      <a:r>
                        <a:rPr lang="en-NZ" dirty="0"/>
                        <a:t>dosage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Drug effectiveness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>
                          <a:solidFill>
                            <a:schemeClr val="tx1"/>
                          </a:solidFill>
                        </a:rPr>
                        <a:t>residuals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933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38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6.5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013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551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389073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2ACA6A4B-A198-4F22-803E-6306B822CA1C}"/>
              </a:ext>
            </a:extLst>
          </p:cNvPr>
          <p:cNvSpPr txBox="1"/>
          <p:nvPr/>
        </p:nvSpPr>
        <p:spPr>
          <a:xfrm>
            <a:off x="4930237" y="1983089"/>
            <a:ext cx="2250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4: Prune the tree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A237008-6375-4D95-9EB6-8CF7ACECD879}"/>
              </a:ext>
            </a:extLst>
          </p:cNvPr>
          <p:cNvSpPr/>
          <p:nvPr/>
        </p:nvSpPr>
        <p:spPr>
          <a:xfrm>
            <a:off x="6445420" y="2372274"/>
            <a:ext cx="1504901" cy="3693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Dosage &lt; 15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544AEA2-09A8-4174-9493-4211E355F539}"/>
              </a:ext>
            </a:extLst>
          </p:cNvPr>
          <p:cNvSpPr/>
          <p:nvPr/>
        </p:nvSpPr>
        <p:spPr>
          <a:xfrm>
            <a:off x="5950421" y="2940433"/>
            <a:ext cx="850927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-10.5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5BD032F-B3E3-4D33-A8DA-487B5F311021}"/>
              </a:ext>
            </a:extLst>
          </p:cNvPr>
          <p:cNvCxnSpPr>
            <a:cxnSpLocks/>
            <a:stCxn id="64" idx="2"/>
            <a:endCxn id="65" idx="0"/>
          </p:cNvCxnSpPr>
          <p:nvPr/>
        </p:nvCxnSpPr>
        <p:spPr>
          <a:xfrm flipH="1">
            <a:off x="6375885" y="2741606"/>
            <a:ext cx="821986" cy="19882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9FF6788-E00E-4CA9-B0F1-69B8D8B7421C}"/>
              </a:ext>
            </a:extLst>
          </p:cNvPr>
          <p:cNvCxnSpPr>
            <a:cxnSpLocks/>
            <a:stCxn id="64" idx="2"/>
          </p:cNvCxnSpPr>
          <p:nvPr/>
        </p:nvCxnSpPr>
        <p:spPr>
          <a:xfrm>
            <a:off x="7197871" y="2741606"/>
            <a:ext cx="1024411" cy="17578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F42CC14A-D91E-4FDF-AF23-CB792788C01F}"/>
              </a:ext>
            </a:extLst>
          </p:cNvPr>
          <p:cNvSpPr/>
          <p:nvPr/>
        </p:nvSpPr>
        <p:spPr>
          <a:xfrm>
            <a:off x="7319438" y="2924026"/>
            <a:ext cx="1504901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6.5, 7.5, -7.5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E149C025-80A1-41E3-90E9-46F3195A9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8713" y="1494889"/>
            <a:ext cx="1504902" cy="608649"/>
          </a:xfrm>
          <a:prstGeom prst="rect">
            <a:avLst/>
          </a:prstGeom>
          <a:ln>
            <a:solidFill>
              <a:schemeClr val="bg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001F85F-4D22-408A-919E-2459E44CCA01}"/>
                  </a:ext>
                </a:extLst>
              </p:cNvPr>
              <p:cNvSpPr txBox="1"/>
              <p:nvPr/>
            </p:nvSpPr>
            <p:spPr>
              <a:xfrm>
                <a:off x="4912605" y="3437755"/>
                <a:ext cx="620280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Z" dirty="0">
                    <a:solidFill>
                      <a:schemeClr val="bg1"/>
                    </a:solidFill>
                  </a:rPr>
                  <a:t>Now, as a related subject, let’s look at how the regularization parameter </a:t>
                </a:r>
                <a14:m>
                  <m:oMath xmlns:m="http://schemas.openxmlformats.org/officeDocument/2006/math">
                    <m:r>
                      <a:rPr lang="en-NZ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NZ" dirty="0">
                    <a:solidFill>
                      <a:schemeClr val="bg1"/>
                    </a:solidFill>
                  </a:rPr>
                  <a:t> would affect the tree build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001F85F-4D22-408A-919E-2459E44CC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605" y="3437755"/>
                <a:ext cx="6202808" cy="646331"/>
              </a:xfrm>
              <a:prstGeom prst="rect">
                <a:avLst/>
              </a:prstGeom>
              <a:blipFill>
                <a:blip r:embed="rId4"/>
                <a:stretch>
                  <a:fillRect l="-885" t="-5660" b="-14151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>
            <a:extLst>
              <a:ext uri="{FF2B5EF4-FFF2-40B4-BE49-F238E27FC236}">
                <a16:creationId xmlns:a16="http://schemas.microsoft.com/office/drawing/2014/main" id="{C53D4922-0398-4446-BB9B-098A7E356EEF}"/>
              </a:ext>
            </a:extLst>
          </p:cNvPr>
          <p:cNvSpPr/>
          <p:nvPr/>
        </p:nvSpPr>
        <p:spPr>
          <a:xfrm>
            <a:off x="4829948" y="4455161"/>
            <a:ext cx="1932792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-10.5,6.5,7.5,-7.5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F5A6A23-DAA5-42EA-B73C-E69853CF4D38}"/>
              </a:ext>
            </a:extLst>
          </p:cNvPr>
          <p:cNvSpPr/>
          <p:nvPr/>
        </p:nvSpPr>
        <p:spPr>
          <a:xfrm>
            <a:off x="5056886" y="5005799"/>
            <a:ext cx="1504901" cy="3693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Dosage &lt; 15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D20DFD7-6B89-45AF-87F6-C125C18AFA74}"/>
              </a:ext>
            </a:extLst>
          </p:cNvPr>
          <p:cNvSpPr/>
          <p:nvPr/>
        </p:nvSpPr>
        <p:spPr>
          <a:xfrm>
            <a:off x="4561887" y="5625268"/>
            <a:ext cx="850927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-10.5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1B429AB-8B51-4893-9305-E57DDD10B564}"/>
              </a:ext>
            </a:extLst>
          </p:cNvPr>
          <p:cNvSpPr/>
          <p:nvPr/>
        </p:nvSpPr>
        <p:spPr>
          <a:xfrm>
            <a:off x="6002736" y="5602226"/>
            <a:ext cx="1504901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6.5, 7.5, -7.5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2226D1F-669B-4126-8044-4738856B680C}"/>
              </a:ext>
            </a:extLst>
          </p:cNvPr>
          <p:cNvCxnSpPr>
            <a:endCxn id="43" idx="0"/>
          </p:cNvCxnSpPr>
          <p:nvPr/>
        </p:nvCxnSpPr>
        <p:spPr>
          <a:xfrm flipH="1">
            <a:off x="4987351" y="5370084"/>
            <a:ext cx="821986" cy="25518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D088786-3C8D-452E-A725-50864409A4EE}"/>
              </a:ext>
            </a:extLst>
          </p:cNvPr>
          <p:cNvCxnSpPr>
            <a:cxnSpLocks/>
            <a:stCxn id="41" idx="2"/>
            <a:endCxn id="44" idx="0"/>
          </p:cNvCxnSpPr>
          <p:nvPr/>
        </p:nvCxnSpPr>
        <p:spPr>
          <a:xfrm>
            <a:off x="5809337" y="5375131"/>
            <a:ext cx="945850" cy="2270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AA188E9-941B-4349-9511-80929BA62E29}"/>
                  </a:ext>
                </a:extLst>
              </p:cNvPr>
              <p:cNvSpPr txBox="1"/>
              <p:nvPr/>
            </p:nvSpPr>
            <p:spPr>
              <a:xfrm>
                <a:off x="5328012" y="4005176"/>
                <a:ext cx="814110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NZ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NZ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AA188E9-941B-4349-9511-80929BA62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012" y="4005176"/>
                <a:ext cx="81411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47">
            <a:extLst>
              <a:ext uri="{FF2B5EF4-FFF2-40B4-BE49-F238E27FC236}">
                <a16:creationId xmlns:a16="http://schemas.microsoft.com/office/drawing/2014/main" id="{9E807961-9A71-4152-8C32-86BD36A2E30D}"/>
              </a:ext>
            </a:extLst>
          </p:cNvPr>
          <p:cNvSpPr/>
          <p:nvPr/>
        </p:nvSpPr>
        <p:spPr>
          <a:xfrm>
            <a:off x="6095262" y="4223173"/>
            <a:ext cx="257173" cy="2997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4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442A2B3-1CF6-4D43-932C-4551FF8CD15D}"/>
              </a:ext>
            </a:extLst>
          </p:cNvPr>
          <p:cNvSpPr/>
          <p:nvPr/>
        </p:nvSpPr>
        <p:spPr>
          <a:xfrm>
            <a:off x="5199416" y="5437297"/>
            <a:ext cx="823320" cy="2997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110.25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51A1578-E554-416F-84A7-360388A9545C}"/>
              </a:ext>
            </a:extLst>
          </p:cNvPr>
          <p:cNvSpPr/>
          <p:nvPr/>
        </p:nvSpPr>
        <p:spPr>
          <a:xfrm>
            <a:off x="6955393" y="5423464"/>
            <a:ext cx="823320" cy="2997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14.08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38CA0A-E2C5-4837-93EB-1D677ED835C9}"/>
              </a:ext>
            </a:extLst>
          </p:cNvPr>
          <p:cNvSpPr txBox="1"/>
          <p:nvPr/>
        </p:nvSpPr>
        <p:spPr>
          <a:xfrm>
            <a:off x="3461277" y="3984224"/>
            <a:ext cx="11218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For example, when we just start splitting the tree 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6D12F43-A64A-4939-9E4C-9F3CC5CC2448}"/>
              </a:ext>
            </a:extLst>
          </p:cNvPr>
          <p:cNvSpPr/>
          <p:nvPr/>
        </p:nvSpPr>
        <p:spPr>
          <a:xfrm>
            <a:off x="8656278" y="4450320"/>
            <a:ext cx="1932792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-10.5,6.5,7.5,-7.5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D5BDC87-C4F5-4C71-B814-BFBFAB59B00D}"/>
              </a:ext>
            </a:extLst>
          </p:cNvPr>
          <p:cNvSpPr/>
          <p:nvPr/>
        </p:nvSpPr>
        <p:spPr>
          <a:xfrm>
            <a:off x="8883216" y="5000958"/>
            <a:ext cx="1504901" cy="3693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Dosage &lt; 15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A940DB0-6B00-4562-923A-AEEEA6B04704}"/>
              </a:ext>
            </a:extLst>
          </p:cNvPr>
          <p:cNvSpPr/>
          <p:nvPr/>
        </p:nvSpPr>
        <p:spPr>
          <a:xfrm>
            <a:off x="8388217" y="5620427"/>
            <a:ext cx="850927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-10.5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E8B0740-8A2B-4E31-ABDF-989FDD291337}"/>
              </a:ext>
            </a:extLst>
          </p:cNvPr>
          <p:cNvSpPr/>
          <p:nvPr/>
        </p:nvSpPr>
        <p:spPr>
          <a:xfrm>
            <a:off x="9829066" y="5597385"/>
            <a:ext cx="1504901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6.5, 7.5, -7.5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49CB1F3-5937-4237-8899-693C8E32A515}"/>
              </a:ext>
            </a:extLst>
          </p:cNvPr>
          <p:cNvCxnSpPr>
            <a:endCxn id="53" idx="0"/>
          </p:cNvCxnSpPr>
          <p:nvPr/>
        </p:nvCxnSpPr>
        <p:spPr>
          <a:xfrm flipH="1">
            <a:off x="8813681" y="5365243"/>
            <a:ext cx="821986" cy="25518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D5DA39-1692-4273-8B19-1020068C5A23}"/>
              </a:ext>
            </a:extLst>
          </p:cNvPr>
          <p:cNvCxnSpPr>
            <a:cxnSpLocks/>
            <a:stCxn id="52" idx="2"/>
            <a:endCxn id="54" idx="0"/>
          </p:cNvCxnSpPr>
          <p:nvPr/>
        </p:nvCxnSpPr>
        <p:spPr>
          <a:xfrm>
            <a:off x="9635667" y="5370290"/>
            <a:ext cx="945850" cy="2270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B0FDA98A-49C9-4CF6-AFBE-491E3125C945}"/>
              </a:ext>
            </a:extLst>
          </p:cNvPr>
          <p:cNvSpPr/>
          <p:nvPr/>
        </p:nvSpPr>
        <p:spPr>
          <a:xfrm>
            <a:off x="9921592" y="4218332"/>
            <a:ext cx="528694" cy="2997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3.2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68A95FE-E5A1-4626-A123-EA6530E9E1E1}"/>
              </a:ext>
            </a:extLst>
          </p:cNvPr>
          <p:cNvSpPr/>
          <p:nvPr/>
        </p:nvSpPr>
        <p:spPr>
          <a:xfrm>
            <a:off x="9025746" y="5432456"/>
            <a:ext cx="823320" cy="2997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55.12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2AA6077-934B-41F7-AB3D-0EFFA3399F76}"/>
              </a:ext>
            </a:extLst>
          </p:cNvPr>
          <p:cNvSpPr/>
          <p:nvPr/>
        </p:nvSpPr>
        <p:spPr>
          <a:xfrm>
            <a:off x="10781723" y="5418623"/>
            <a:ext cx="823320" cy="2997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10.56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3DF0813-708B-4316-A647-F1FBC0436C7A}"/>
              </a:ext>
            </a:extLst>
          </p:cNvPr>
          <p:cNvSpPr/>
          <p:nvPr/>
        </p:nvSpPr>
        <p:spPr>
          <a:xfrm>
            <a:off x="6435634" y="4090425"/>
            <a:ext cx="3439886" cy="298695"/>
          </a:xfrm>
          <a:custGeom>
            <a:avLst/>
            <a:gdLst>
              <a:gd name="connsiteX0" fmla="*/ 0 w 3439886"/>
              <a:gd name="connsiteY0" fmla="*/ 281278 h 298695"/>
              <a:gd name="connsiteX1" fmla="*/ 1158240 w 3439886"/>
              <a:gd name="connsiteY1" fmla="*/ 2604 h 298695"/>
              <a:gd name="connsiteX2" fmla="*/ 2873829 w 3439886"/>
              <a:gd name="connsiteY2" fmla="*/ 150649 h 298695"/>
              <a:gd name="connsiteX3" fmla="*/ 3439886 w 3439886"/>
              <a:gd name="connsiteY3" fmla="*/ 298695 h 298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9886" h="298695">
                <a:moveTo>
                  <a:pt x="0" y="281278"/>
                </a:moveTo>
                <a:cubicBezTo>
                  <a:pt x="339634" y="152827"/>
                  <a:pt x="679268" y="24376"/>
                  <a:pt x="1158240" y="2604"/>
                </a:cubicBezTo>
                <a:cubicBezTo>
                  <a:pt x="1637212" y="-19168"/>
                  <a:pt x="2493555" y="101301"/>
                  <a:pt x="2873829" y="150649"/>
                </a:cubicBezTo>
                <a:cubicBezTo>
                  <a:pt x="3254103" y="199997"/>
                  <a:pt x="3346994" y="249346"/>
                  <a:pt x="3439886" y="298695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F7EFA960-D639-4126-8EBF-435C670A2F9B}"/>
              </a:ext>
            </a:extLst>
          </p:cNvPr>
          <p:cNvSpPr/>
          <p:nvPr/>
        </p:nvSpPr>
        <p:spPr>
          <a:xfrm>
            <a:off x="5740669" y="5062196"/>
            <a:ext cx="3439886" cy="298695"/>
          </a:xfrm>
          <a:custGeom>
            <a:avLst/>
            <a:gdLst>
              <a:gd name="connsiteX0" fmla="*/ 0 w 3439886"/>
              <a:gd name="connsiteY0" fmla="*/ 281278 h 298695"/>
              <a:gd name="connsiteX1" fmla="*/ 1158240 w 3439886"/>
              <a:gd name="connsiteY1" fmla="*/ 2604 h 298695"/>
              <a:gd name="connsiteX2" fmla="*/ 2873829 w 3439886"/>
              <a:gd name="connsiteY2" fmla="*/ 150649 h 298695"/>
              <a:gd name="connsiteX3" fmla="*/ 3439886 w 3439886"/>
              <a:gd name="connsiteY3" fmla="*/ 298695 h 298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9886" h="298695">
                <a:moveTo>
                  <a:pt x="0" y="281278"/>
                </a:moveTo>
                <a:cubicBezTo>
                  <a:pt x="339634" y="152827"/>
                  <a:pt x="679268" y="24376"/>
                  <a:pt x="1158240" y="2604"/>
                </a:cubicBezTo>
                <a:cubicBezTo>
                  <a:pt x="1637212" y="-19168"/>
                  <a:pt x="2493555" y="101301"/>
                  <a:pt x="2873829" y="150649"/>
                </a:cubicBezTo>
                <a:cubicBezTo>
                  <a:pt x="3254103" y="199997"/>
                  <a:pt x="3346994" y="249346"/>
                  <a:pt x="3439886" y="298695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3595D429-7ADA-41BF-B804-3351EC97357A}"/>
              </a:ext>
            </a:extLst>
          </p:cNvPr>
          <p:cNvSpPr/>
          <p:nvPr/>
        </p:nvSpPr>
        <p:spPr>
          <a:xfrm flipV="1">
            <a:off x="7563672" y="5756735"/>
            <a:ext cx="3439886" cy="295107"/>
          </a:xfrm>
          <a:custGeom>
            <a:avLst/>
            <a:gdLst>
              <a:gd name="connsiteX0" fmla="*/ 0 w 3439886"/>
              <a:gd name="connsiteY0" fmla="*/ 281278 h 298695"/>
              <a:gd name="connsiteX1" fmla="*/ 1158240 w 3439886"/>
              <a:gd name="connsiteY1" fmla="*/ 2604 h 298695"/>
              <a:gd name="connsiteX2" fmla="*/ 2873829 w 3439886"/>
              <a:gd name="connsiteY2" fmla="*/ 150649 h 298695"/>
              <a:gd name="connsiteX3" fmla="*/ 3439886 w 3439886"/>
              <a:gd name="connsiteY3" fmla="*/ 298695 h 298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9886" h="298695">
                <a:moveTo>
                  <a:pt x="0" y="281278"/>
                </a:moveTo>
                <a:cubicBezTo>
                  <a:pt x="339634" y="152827"/>
                  <a:pt x="679268" y="24376"/>
                  <a:pt x="1158240" y="2604"/>
                </a:cubicBezTo>
                <a:cubicBezTo>
                  <a:pt x="1637212" y="-19168"/>
                  <a:pt x="2493555" y="101301"/>
                  <a:pt x="2873829" y="150649"/>
                </a:cubicBezTo>
                <a:cubicBezTo>
                  <a:pt x="3254103" y="199997"/>
                  <a:pt x="3346994" y="249346"/>
                  <a:pt x="3439886" y="298695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D7FA29B-06D6-4BEC-A5FE-6191DE8EFB78}"/>
              </a:ext>
            </a:extLst>
          </p:cNvPr>
          <p:cNvSpPr txBox="1"/>
          <p:nvPr/>
        </p:nvSpPr>
        <p:spPr>
          <a:xfrm>
            <a:off x="6435634" y="4853033"/>
            <a:ext cx="1622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Decreased </a:t>
            </a:r>
            <a:r>
              <a:rPr lang="en-NZ" dirty="0">
                <a:solidFill>
                  <a:schemeClr val="bg1"/>
                </a:solidFill>
                <a:highlight>
                  <a:srgbClr val="0000FF"/>
                </a:highlight>
              </a:rPr>
              <a:t>50%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DE703F8-52ED-4C3B-97FF-2FA2DA39EFA3}"/>
              </a:ext>
            </a:extLst>
          </p:cNvPr>
          <p:cNvSpPr txBox="1"/>
          <p:nvPr/>
        </p:nvSpPr>
        <p:spPr>
          <a:xfrm>
            <a:off x="6671832" y="4047425"/>
            <a:ext cx="1675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Decreased </a:t>
            </a:r>
            <a:r>
              <a:rPr lang="en-NZ" dirty="0">
                <a:solidFill>
                  <a:schemeClr val="bg1"/>
                </a:solidFill>
                <a:highlight>
                  <a:srgbClr val="0000FF"/>
                </a:highlight>
              </a:rPr>
              <a:t>20%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54CF937-C448-4642-A180-3FE6C413237A}"/>
              </a:ext>
            </a:extLst>
          </p:cNvPr>
          <p:cNvSpPr txBox="1"/>
          <p:nvPr/>
        </p:nvSpPr>
        <p:spPr>
          <a:xfrm>
            <a:off x="8283407" y="5903365"/>
            <a:ext cx="1622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Decreased </a:t>
            </a:r>
            <a:r>
              <a:rPr lang="en-NZ" dirty="0">
                <a:solidFill>
                  <a:schemeClr val="bg1"/>
                </a:solidFill>
                <a:highlight>
                  <a:srgbClr val="0000FF"/>
                </a:highlight>
              </a:rPr>
              <a:t>30%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93AB346-CE72-4A98-BC89-2E7E717EBCDF}"/>
                  </a:ext>
                </a:extLst>
              </p:cNvPr>
              <p:cNvSpPr txBox="1"/>
              <p:nvPr/>
            </p:nvSpPr>
            <p:spPr>
              <a:xfrm>
                <a:off x="2019732" y="4231636"/>
                <a:ext cx="2770941" cy="230832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NZ" dirty="0">
                    <a:solidFill>
                      <a:schemeClr val="bg1"/>
                    </a:solidFill>
                  </a:rPr>
                  <a:t>So, we can tell that,</a:t>
                </a:r>
              </a:p>
              <a:p>
                <a:pPr marL="342900" indent="-342900">
                  <a:buAutoNum type="arabicParenBoth"/>
                </a:pPr>
                <a:r>
                  <a:rPr lang="en-NZ" dirty="0">
                    <a:solidFill>
                      <a:schemeClr val="bg1"/>
                    </a:solidFill>
                  </a:rPr>
                  <a:t>With increased </a:t>
                </a:r>
                <a14:m>
                  <m:oMath xmlns:m="http://schemas.openxmlformats.org/officeDocument/2006/math">
                    <m:r>
                      <a:rPr lang="en-NZ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NZ" dirty="0">
                    <a:solidFill>
                      <a:schemeClr val="bg1"/>
                    </a:solidFill>
                  </a:rPr>
                  <a:t>, the similarity score is getting smaller</a:t>
                </a:r>
              </a:p>
              <a:p>
                <a:pPr marL="342900" indent="-342900">
                  <a:buAutoNum type="arabicParenBoth"/>
                </a:pPr>
                <a:r>
                  <a:rPr lang="en-NZ" dirty="0">
                    <a:solidFill>
                      <a:schemeClr val="bg1"/>
                    </a:solidFill>
                  </a:rPr>
                  <a:t>The more residuals in the leaf, the less changes on the similarity score </a:t>
                </a: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93AB346-CE72-4A98-BC89-2E7E717EB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732" y="4231636"/>
                <a:ext cx="2770941" cy="2308324"/>
              </a:xfrm>
              <a:prstGeom prst="rect">
                <a:avLst/>
              </a:prstGeom>
              <a:blipFill>
                <a:blip r:embed="rId6"/>
                <a:stretch>
                  <a:fillRect l="-1758" t="-1319" b="-3166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884274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EAB18C5-0412-41EA-8AF4-60EBDA39A283}"/>
                  </a:ext>
                </a:extLst>
              </p:cNvPr>
              <p:cNvSpPr txBox="1"/>
              <p:nvPr/>
            </p:nvSpPr>
            <p:spPr>
              <a:xfrm>
                <a:off x="9235096" y="4012968"/>
                <a:ext cx="814110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NZ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NZ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EAB18C5-0412-41EA-8AF4-60EBDA39A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5096" y="4012968"/>
                <a:ext cx="81411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896FB9E6-D57D-4CA6-AA13-01BB08B7DFDD}"/>
              </a:ext>
            </a:extLst>
          </p:cNvPr>
          <p:cNvSpPr txBox="1"/>
          <p:nvPr/>
        </p:nvSpPr>
        <p:spPr>
          <a:xfrm>
            <a:off x="446049" y="2782669"/>
            <a:ext cx="207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assume that dataset to be used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E75C17-E57B-4AD8-A50B-6EF60763FEB1}"/>
              </a:ext>
            </a:extLst>
          </p:cNvPr>
          <p:cNvCxnSpPr/>
          <p:nvPr/>
        </p:nvCxnSpPr>
        <p:spPr>
          <a:xfrm flipV="1">
            <a:off x="804125" y="4136567"/>
            <a:ext cx="0" cy="19514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452BFC-42A0-45F6-A583-E1BF6C34D611}"/>
              </a:ext>
            </a:extLst>
          </p:cNvPr>
          <p:cNvCxnSpPr>
            <a:cxnSpLocks/>
          </p:cNvCxnSpPr>
          <p:nvPr/>
        </p:nvCxnSpPr>
        <p:spPr>
          <a:xfrm>
            <a:off x="804125" y="6088031"/>
            <a:ext cx="234547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23A441B-9117-4172-A9BC-213D02735BDF}"/>
              </a:ext>
            </a:extLst>
          </p:cNvPr>
          <p:cNvSpPr txBox="1"/>
          <p:nvPr/>
        </p:nvSpPr>
        <p:spPr>
          <a:xfrm>
            <a:off x="653284" y="60880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158E30-76D0-46F5-94AA-936A1FD01374}"/>
              </a:ext>
            </a:extLst>
          </p:cNvPr>
          <p:cNvSpPr txBox="1"/>
          <p:nvPr/>
        </p:nvSpPr>
        <p:spPr>
          <a:xfrm>
            <a:off x="1675176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ACF9CD-61B8-4FF1-B401-1519489AF176}"/>
              </a:ext>
            </a:extLst>
          </p:cNvPr>
          <p:cNvSpPr txBox="1"/>
          <p:nvPr/>
        </p:nvSpPr>
        <p:spPr>
          <a:xfrm>
            <a:off x="2699298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588DDE-8DF1-4940-BAFB-F46D756CF421}"/>
              </a:ext>
            </a:extLst>
          </p:cNvPr>
          <p:cNvSpPr txBox="1"/>
          <p:nvPr/>
        </p:nvSpPr>
        <p:spPr>
          <a:xfrm>
            <a:off x="477503" y="4887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7D0BC9-73AB-4ACE-8CFD-F1D47452C114}"/>
              </a:ext>
            </a:extLst>
          </p:cNvPr>
          <p:cNvSpPr txBox="1"/>
          <p:nvPr/>
        </p:nvSpPr>
        <p:spPr>
          <a:xfrm>
            <a:off x="477503" y="44837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F10700-3D31-4F9F-B772-97AD5C30812B}"/>
              </a:ext>
            </a:extLst>
          </p:cNvPr>
          <p:cNvSpPr txBox="1"/>
          <p:nvPr/>
        </p:nvSpPr>
        <p:spPr>
          <a:xfrm>
            <a:off x="360485" y="41143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3C6421-4ACF-4B93-ADE7-6F980A776AB3}"/>
              </a:ext>
            </a:extLst>
          </p:cNvPr>
          <p:cNvSpPr txBox="1"/>
          <p:nvPr/>
        </p:nvSpPr>
        <p:spPr>
          <a:xfrm>
            <a:off x="406971" y="528246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072E13-065A-4F19-803C-19B7D6B49AE4}"/>
              </a:ext>
            </a:extLst>
          </p:cNvPr>
          <p:cNvSpPr txBox="1"/>
          <p:nvPr/>
        </p:nvSpPr>
        <p:spPr>
          <a:xfrm>
            <a:off x="325219" y="564621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-10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B22640F-F74D-4AD0-9270-CC7CAC5A689A}"/>
              </a:ext>
            </a:extLst>
          </p:cNvPr>
          <p:cNvSpPr/>
          <p:nvPr/>
        </p:nvSpPr>
        <p:spPr>
          <a:xfrm>
            <a:off x="1104326" y="5736365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525DB76-D683-42A2-83BB-429BCD3BBCEA}"/>
              </a:ext>
            </a:extLst>
          </p:cNvPr>
          <p:cNvSpPr/>
          <p:nvPr/>
        </p:nvSpPr>
        <p:spPr>
          <a:xfrm>
            <a:off x="1657194" y="439364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F042B49-F0CF-4289-96EC-23E56DA843AF}"/>
              </a:ext>
            </a:extLst>
          </p:cNvPr>
          <p:cNvSpPr/>
          <p:nvPr/>
        </p:nvSpPr>
        <p:spPr>
          <a:xfrm>
            <a:off x="1822603" y="4176474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0AFB22C-4602-4A61-936E-1A66F4E768FA}"/>
              </a:ext>
            </a:extLst>
          </p:cNvPr>
          <p:cNvSpPr/>
          <p:nvPr/>
        </p:nvSpPr>
        <p:spPr>
          <a:xfrm>
            <a:off x="2321228" y="534055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9806D73-26E2-488A-A30F-BEF6AFE4C1CE}"/>
              </a:ext>
            </a:extLst>
          </p:cNvPr>
          <p:cNvSpPr/>
          <p:nvPr/>
        </p:nvSpPr>
        <p:spPr>
          <a:xfrm>
            <a:off x="1599931" y="3504045"/>
            <a:ext cx="323386" cy="30153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DB1F79-B7BE-4C77-9486-8C7160E36DDC}"/>
              </a:ext>
            </a:extLst>
          </p:cNvPr>
          <p:cNvSpPr txBox="1"/>
          <p:nvPr/>
        </p:nvSpPr>
        <p:spPr>
          <a:xfrm>
            <a:off x="2093880" y="3470147"/>
            <a:ext cx="159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plot it out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5A12DE-4FE0-4FB0-8D9E-0A61B27B9CA6}"/>
              </a:ext>
            </a:extLst>
          </p:cNvPr>
          <p:cNvSpPr txBox="1"/>
          <p:nvPr/>
        </p:nvSpPr>
        <p:spPr>
          <a:xfrm>
            <a:off x="1297989" y="6375968"/>
            <a:ext cx="135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dosage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0808E6-8C3F-4419-B34F-027DA7B175C5}"/>
              </a:ext>
            </a:extLst>
          </p:cNvPr>
          <p:cNvSpPr txBox="1"/>
          <p:nvPr/>
        </p:nvSpPr>
        <p:spPr>
          <a:xfrm rot="16200000">
            <a:off x="-747581" y="5043735"/>
            <a:ext cx="1914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effectiveness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477E6D-D556-4E16-970B-86380744A78A}"/>
              </a:ext>
            </a:extLst>
          </p:cNvPr>
          <p:cNvCxnSpPr>
            <a:cxnSpLocks/>
          </p:cNvCxnSpPr>
          <p:nvPr/>
        </p:nvCxnSpPr>
        <p:spPr>
          <a:xfrm>
            <a:off x="779189" y="5072145"/>
            <a:ext cx="2338813" cy="896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89CCDB0-85B2-466E-9AE2-F5356E69B250}"/>
              </a:ext>
            </a:extLst>
          </p:cNvPr>
          <p:cNvSpPr txBox="1"/>
          <p:nvPr/>
        </p:nvSpPr>
        <p:spPr>
          <a:xfrm>
            <a:off x="4912606" y="105008"/>
            <a:ext cx="326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make an initial prediction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187C4-805E-42C7-941A-ECE47723D6BC}"/>
              </a:ext>
            </a:extLst>
          </p:cNvPr>
          <p:cNvSpPr txBox="1"/>
          <p:nvPr/>
        </p:nvSpPr>
        <p:spPr>
          <a:xfrm>
            <a:off x="5561556" y="688932"/>
            <a:ext cx="80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Z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F221E9-25F8-49DF-B264-654EFE26B90D}"/>
              </a:ext>
            </a:extLst>
          </p:cNvPr>
          <p:cNvSpPr/>
          <p:nvPr/>
        </p:nvSpPr>
        <p:spPr>
          <a:xfrm>
            <a:off x="5695167" y="581821"/>
            <a:ext cx="801666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0.5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2E5143-FAAA-49F8-8C28-88B72D44A150}"/>
              </a:ext>
            </a:extLst>
          </p:cNvPr>
          <p:cNvSpPr txBox="1"/>
          <p:nvPr/>
        </p:nvSpPr>
        <p:spPr>
          <a:xfrm>
            <a:off x="7146270" y="504877"/>
            <a:ext cx="48761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Let’s assume that the “initial guess” of “predicted drug effectiveness” is 0.5 (so for whatever testing data, the prediction is always 0.5)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67F5A1FD-F620-4DB4-9265-7A8C3A9BFDDD}"/>
              </a:ext>
            </a:extLst>
          </p:cNvPr>
          <p:cNvSpPr/>
          <p:nvPr/>
        </p:nvSpPr>
        <p:spPr>
          <a:xfrm rot="10800000">
            <a:off x="6749747" y="635059"/>
            <a:ext cx="246491" cy="238539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408E55-3A76-4D03-ABE6-89429889E7C9}"/>
              </a:ext>
            </a:extLst>
          </p:cNvPr>
          <p:cNvSpPr txBox="1"/>
          <p:nvPr/>
        </p:nvSpPr>
        <p:spPr>
          <a:xfrm>
            <a:off x="4912606" y="1231462"/>
            <a:ext cx="2772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Obtain the residuals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D67FA3-51F9-4208-B01B-355CFFFB8AFD}"/>
              </a:ext>
            </a:extLst>
          </p:cNvPr>
          <p:cNvSpPr txBox="1"/>
          <p:nvPr/>
        </p:nvSpPr>
        <p:spPr>
          <a:xfrm>
            <a:off x="4912605" y="1620638"/>
            <a:ext cx="2894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Grow a XGBoost tree</a:t>
            </a:r>
          </a:p>
        </p:txBody>
      </p:sp>
      <p:graphicFrame>
        <p:nvGraphicFramePr>
          <p:cNvPr id="39" name="Table 9">
            <a:extLst>
              <a:ext uri="{FF2B5EF4-FFF2-40B4-BE49-F238E27FC236}">
                <a16:creationId xmlns:a16="http://schemas.microsoft.com/office/drawing/2014/main" id="{F7B6F8FC-5F9D-4341-88FA-46A06196AF05}"/>
              </a:ext>
            </a:extLst>
          </p:cNvPr>
          <p:cNvGraphicFramePr>
            <a:graphicFrameLocks noGrp="1"/>
          </p:cNvGraphicFramePr>
          <p:nvPr/>
        </p:nvGraphicFramePr>
        <p:xfrm>
          <a:off x="406971" y="302786"/>
          <a:ext cx="3580673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439">
                  <a:extLst>
                    <a:ext uri="{9D8B030D-6E8A-4147-A177-3AD203B41FA5}">
                      <a16:colId xmlns:a16="http://schemas.microsoft.com/office/drawing/2014/main" val="3944312363"/>
                    </a:ext>
                  </a:extLst>
                </a:gridCol>
                <a:gridCol w="1380617">
                  <a:extLst>
                    <a:ext uri="{9D8B030D-6E8A-4147-A177-3AD203B41FA5}">
                      <a16:colId xmlns:a16="http://schemas.microsoft.com/office/drawing/2014/main" val="530565996"/>
                    </a:ext>
                  </a:extLst>
                </a:gridCol>
                <a:gridCol w="1380617">
                  <a:extLst>
                    <a:ext uri="{9D8B030D-6E8A-4147-A177-3AD203B41FA5}">
                      <a16:colId xmlns:a16="http://schemas.microsoft.com/office/drawing/2014/main" val="2413499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Drug </a:t>
                      </a:r>
                    </a:p>
                    <a:p>
                      <a:r>
                        <a:rPr lang="en-NZ" dirty="0"/>
                        <a:t>dosage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Drug effectiveness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>
                          <a:solidFill>
                            <a:schemeClr val="tx1"/>
                          </a:solidFill>
                        </a:rPr>
                        <a:t>residuals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933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38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6.5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013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551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389073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2ACA6A4B-A198-4F22-803E-6306B822CA1C}"/>
              </a:ext>
            </a:extLst>
          </p:cNvPr>
          <p:cNvSpPr txBox="1"/>
          <p:nvPr/>
        </p:nvSpPr>
        <p:spPr>
          <a:xfrm>
            <a:off x="4930237" y="1983089"/>
            <a:ext cx="2250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4: Prune the tree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A237008-6375-4D95-9EB6-8CF7ACECD879}"/>
              </a:ext>
            </a:extLst>
          </p:cNvPr>
          <p:cNvSpPr/>
          <p:nvPr/>
        </p:nvSpPr>
        <p:spPr>
          <a:xfrm>
            <a:off x="6445420" y="2372274"/>
            <a:ext cx="1504901" cy="3693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Dosage &lt; 15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544AEA2-09A8-4174-9493-4211E355F539}"/>
              </a:ext>
            </a:extLst>
          </p:cNvPr>
          <p:cNvSpPr/>
          <p:nvPr/>
        </p:nvSpPr>
        <p:spPr>
          <a:xfrm>
            <a:off x="5950421" y="2940433"/>
            <a:ext cx="850927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-10.5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5BD032F-B3E3-4D33-A8DA-487B5F311021}"/>
              </a:ext>
            </a:extLst>
          </p:cNvPr>
          <p:cNvCxnSpPr>
            <a:cxnSpLocks/>
            <a:stCxn id="64" idx="2"/>
            <a:endCxn id="65" idx="0"/>
          </p:cNvCxnSpPr>
          <p:nvPr/>
        </p:nvCxnSpPr>
        <p:spPr>
          <a:xfrm flipH="1">
            <a:off x="6375885" y="2741606"/>
            <a:ext cx="821986" cy="19882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9FF6788-E00E-4CA9-B0F1-69B8D8B7421C}"/>
              </a:ext>
            </a:extLst>
          </p:cNvPr>
          <p:cNvCxnSpPr>
            <a:cxnSpLocks/>
            <a:stCxn id="64" idx="2"/>
          </p:cNvCxnSpPr>
          <p:nvPr/>
        </p:nvCxnSpPr>
        <p:spPr>
          <a:xfrm>
            <a:off x="7197871" y="2741606"/>
            <a:ext cx="1024411" cy="17578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F42CC14A-D91E-4FDF-AF23-CB792788C01F}"/>
              </a:ext>
            </a:extLst>
          </p:cNvPr>
          <p:cNvSpPr/>
          <p:nvPr/>
        </p:nvSpPr>
        <p:spPr>
          <a:xfrm>
            <a:off x="7319438" y="2924026"/>
            <a:ext cx="1504901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6.5, 7.5, -7.5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E149C025-80A1-41E3-90E9-46F3195A9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8713" y="1494889"/>
            <a:ext cx="1504902" cy="608649"/>
          </a:xfrm>
          <a:prstGeom prst="rect">
            <a:avLst/>
          </a:prstGeom>
          <a:ln>
            <a:solidFill>
              <a:schemeClr val="bg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001F85F-4D22-408A-919E-2459E44CCA01}"/>
                  </a:ext>
                </a:extLst>
              </p:cNvPr>
              <p:cNvSpPr txBox="1"/>
              <p:nvPr/>
            </p:nvSpPr>
            <p:spPr>
              <a:xfrm>
                <a:off x="4912605" y="3437755"/>
                <a:ext cx="620280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Z" dirty="0">
                    <a:solidFill>
                      <a:schemeClr val="bg1"/>
                    </a:solidFill>
                  </a:rPr>
                  <a:t>Now, as a related subject, let’s look at how the regularization parameter </a:t>
                </a:r>
                <a14:m>
                  <m:oMath xmlns:m="http://schemas.openxmlformats.org/officeDocument/2006/math">
                    <m:r>
                      <a:rPr lang="en-NZ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NZ" dirty="0">
                    <a:solidFill>
                      <a:schemeClr val="bg1"/>
                    </a:solidFill>
                  </a:rPr>
                  <a:t> would affect the tree build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001F85F-4D22-408A-919E-2459E44CC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605" y="3437755"/>
                <a:ext cx="6202808" cy="646331"/>
              </a:xfrm>
              <a:prstGeom prst="rect">
                <a:avLst/>
              </a:prstGeom>
              <a:blipFill>
                <a:blip r:embed="rId4"/>
                <a:stretch>
                  <a:fillRect l="-885" t="-5660" b="-14151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>
            <a:extLst>
              <a:ext uri="{FF2B5EF4-FFF2-40B4-BE49-F238E27FC236}">
                <a16:creationId xmlns:a16="http://schemas.microsoft.com/office/drawing/2014/main" id="{C53D4922-0398-4446-BB9B-098A7E356EEF}"/>
              </a:ext>
            </a:extLst>
          </p:cNvPr>
          <p:cNvSpPr/>
          <p:nvPr/>
        </p:nvSpPr>
        <p:spPr>
          <a:xfrm>
            <a:off x="4829948" y="4455161"/>
            <a:ext cx="1932792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-10.5,6.5,7.5,-7.5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F5A6A23-DAA5-42EA-B73C-E69853CF4D38}"/>
              </a:ext>
            </a:extLst>
          </p:cNvPr>
          <p:cNvSpPr/>
          <p:nvPr/>
        </p:nvSpPr>
        <p:spPr>
          <a:xfrm>
            <a:off x="5056886" y="5005799"/>
            <a:ext cx="1504901" cy="3693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Dosage &lt; 15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D20DFD7-6B89-45AF-87F6-C125C18AFA74}"/>
              </a:ext>
            </a:extLst>
          </p:cNvPr>
          <p:cNvSpPr/>
          <p:nvPr/>
        </p:nvSpPr>
        <p:spPr>
          <a:xfrm>
            <a:off x="4561887" y="5625268"/>
            <a:ext cx="850927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-10.5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1B429AB-8B51-4893-9305-E57DDD10B564}"/>
              </a:ext>
            </a:extLst>
          </p:cNvPr>
          <p:cNvSpPr/>
          <p:nvPr/>
        </p:nvSpPr>
        <p:spPr>
          <a:xfrm>
            <a:off x="6002736" y="5602226"/>
            <a:ext cx="1504901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6.5, 7.5, -7.5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2226D1F-669B-4126-8044-4738856B680C}"/>
              </a:ext>
            </a:extLst>
          </p:cNvPr>
          <p:cNvCxnSpPr>
            <a:endCxn id="43" idx="0"/>
          </p:cNvCxnSpPr>
          <p:nvPr/>
        </p:nvCxnSpPr>
        <p:spPr>
          <a:xfrm flipH="1">
            <a:off x="4987351" y="5370084"/>
            <a:ext cx="821986" cy="25518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D088786-3C8D-452E-A725-50864409A4EE}"/>
              </a:ext>
            </a:extLst>
          </p:cNvPr>
          <p:cNvCxnSpPr>
            <a:cxnSpLocks/>
            <a:stCxn id="41" idx="2"/>
            <a:endCxn id="44" idx="0"/>
          </p:cNvCxnSpPr>
          <p:nvPr/>
        </p:nvCxnSpPr>
        <p:spPr>
          <a:xfrm>
            <a:off x="5809337" y="5375131"/>
            <a:ext cx="945850" cy="2270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AA188E9-941B-4349-9511-80929BA62E29}"/>
                  </a:ext>
                </a:extLst>
              </p:cNvPr>
              <p:cNvSpPr txBox="1"/>
              <p:nvPr/>
            </p:nvSpPr>
            <p:spPr>
              <a:xfrm>
                <a:off x="5328012" y="4005176"/>
                <a:ext cx="814110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NZ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NZ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AA188E9-941B-4349-9511-80929BA62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012" y="4005176"/>
                <a:ext cx="81411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47">
            <a:extLst>
              <a:ext uri="{FF2B5EF4-FFF2-40B4-BE49-F238E27FC236}">
                <a16:creationId xmlns:a16="http://schemas.microsoft.com/office/drawing/2014/main" id="{9E807961-9A71-4152-8C32-86BD36A2E30D}"/>
              </a:ext>
            </a:extLst>
          </p:cNvPr>
          <p:cNvSpPr/>
          <p:nvPr/>
        </p:nvSpPr>
        <p:spPr>
          <a:xfrm>
            <a:off x="6095262" y="4223173"/>
            <a:ext cx="257173" cy="2997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4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442A2B3-1CF6-4D43-932C-4551FF8CD15D}"/>
              </a:ext>
            </a:extLst>
          </p:cNvPr>
          <p:cNvSpPr/>
          <p:nvPr/>
        </p:nvSpPr>
        <p:spPr>
          <a:xfrm>
            <a:off x="5199416" y="5437297"/>
            <a:ext cx="823320" cy="2997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110.25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51A1578-E554-416F-84A7-360388A9545C}"/>
              </a:ext>
            </a:extLst>
          </p:cNvPr>
          <p:cNvSpPr/>
          <p:nvPr/>
        </p:nvSpPr>
        <p:spPr>
          <a:xfrm>
            <a:off x="6955393" y="5423464"/>
            <a:ext cx="823320" cy="2997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14.08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38CA0A-E2C5-4837-93EB-1D677ED835C9}"/>
              </a:ext>
            </a:extLst>
          </p:cNvPr>
          <p:cNvSpPr txBox="1"/>
          <p:nvPr/>
        </p:nvSpPr>
        <p:spPr>
          <a:xfrm>
            <a:off x="3461277" y="3984224"/>
            <a:ext cx="11218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For example, when we just start splitting the tree 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6D12F43-A64A-4939-9E4C-9F3CC5CC2448}"/>
              </a:ext>
            </a:extLst>
          </p:cNvPr>
          <p:cNvSpPr/>
          <p:nvPr/>
        </p:nvSpPr>
        <p:spPr>
          <a:xfrm>
            <a:off x="8656278" y="4450320"/>
            <a:ext cx="1932792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-10.5,6.5,7.5,-7.5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D5BDC87-C4F5-4C71-B814-BFBFAB59B00D}"/>
              </a:ext>
            </a:extLst>
          </p:cNvPr>
          <p:cNvSpPr/>
          <p:nvPr/>
        </p:nvSpPr>
        <p:spPr>
          <a:xfrm>
            <a:off x="8883216" y="5000958"/>
            <a:ext cx="1504901" cy="3693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Dosage &lt; 15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A940DB0-6B00-4562-923A-AEEEA6B04704}"/>
              </a:ext>
            </a:extLst>
          </p:cNvPr>
          <p:cNvSpPr/>
          <p:nvPr/>
        </p:nvSpPr>
        <p:spPr>
          <a:xfrm>
            <a:off x="8388217" y="5620427"/>
            <a:ext cx="850927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-10.5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E8B0740-8A2B-4E31-ABDF-989FDD291337}"/>
              </a:ext>
            </a:extLst>
          </p:cNvPr>
          <p:cNvSpPr/>
          <p:nvPr/>
        </p:nvSpPr>
        <p:spPr>
          <a:xfrm>
            <a:off x="9829066" y="5597385"/>
            <a:ext cx="1504901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6.5, 7.5, -7.5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49CB1F3-5937-4237-8899-693C8E32A515}"/>
              </a:ext>
            </a:extLst>
          </p:cNvPr>
          <p:cNvCxnSpPr>
            <a:endCxn id="53" idx="0"/>
          </p:cNvCxnSpPr>
          <p:nvPr/>
        </p:nvCxnSpPr>
        <p:spPr>
          <a:xfrm flipH="1">
            <a:off x="8813681" y="5365243"/>
            <a:ext cx="821986" cy="25518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D5DA39-1692-4273-8B19-1020068C5A23}"/>
              </a:ext>
            </a:extLst>
          </p:cNvPr>
          <p:cNvCxnSpPr>
            <a:cxnSpLocks/>
            <a:stCxn id="52" idx="2"/>
            <a:endCxn id="54" idx="0"/>
          </p:cNvCxnSpPr>
          <p:nvPr/>
        </p:nvCxnSpPr>
        <p:spPr>
          <a:xfrm>
            <a:off x="9635667" y="5370290"/>
            <a:ext cx="945850" cy="2270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B0FDA98A-49C9-4CF6-AFBE-491E3125C945}"/>
              </a:ext>
            </a:extLst>
          </p:cNvPr>
          <p:cNvSpPr/>
          <p:nvPr/>
        </p:nvSpPr>
        <p:spPr>
          <a:xfrm>
            <a:off x="9921592" y="4218332"/>
            <a:ext cx="528694" cy="2997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3.2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68A95FE-E5A1-4626-A123-EA6530E9E1E1}"/>
              </a:ext>
            </a:extLst>
          </p:cNvPr>
          <p:cNvSpPr/>
          <p:nvPr/>
        </p:nvSpPr>
        <p:spPr>
          <a:xfrm>
            <a:off x="9025746" y="5432456"/>
            <a:ext cx="823320" cy="2997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55.12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2AA6077-934B-41F7-AB3D-0EFFA3399F76}"/>
              </a:ext>
            </a:extLst>
          </p:cNvPr>
          <p:cNvSpPr/>
          <p:nvPr/>
        </p:nvSpPr>
        <p:spPr>
          <a:xfrm>
            <a:off x="10781723" y="5418623"/>
            <a:ext cx="823320" cy="2997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10.56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3DF0813-708B-4316-A647-F1FBC0436C7A}"/>
              </a:ext>
            </a:extLst>
          </p:cNvPr>
          <p:cNvSpPr/>
          <p:nvPr/>
        </p:nvSpPr>
        <p:spPr>
          <a:xfrm>
            <a:off x="6435634" y="4090425"/>
            <a:ext cx="3439886" cy="298695"/>
          </a:xfrm>
          <a:custGeom>
            <a:avLst/>
            <a:gdLst>
              <a:gd name="connsiteX0" fmla="*/ 0 w 3439886"/>
              <a:gd name="connsiteY0" fmla="*/ 281278 h 298695"/>
              <a:gd name="connsiteX1" fmla="*/ 1158240 w 3439886"/>
              <a:gd name="connsiteY1" fmla="*/ 2604 h 298695"/>
              <a:gd name="connsiteX2" fmla="*/ 2873829 w 3439886"/>
              <a:gd name="connsiteY2" fmla="*/ 150649 h 298695"/>
              <a:gd name="connsiteX3" fmla="*/ 3439886 w 3439886"/>
              <a:gd name="connsiteY3" fmla="*/ 298695 h 298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9886" h="298695">
                <a:moveTo>
                  <a:pt x="0" y="281278"/>
                </a:moveTo>
                <a:cubicBezTo>
                  <a:pt x="339634" y="152827"/>
                  <a:pt x="679268" y="24376"/>
                  <a:pt x="1158240" y="2604"/>
                </a:cubicBezTo>
                <a:cubicBezTo>
                  <a:pt x="1637212" y="-19168"/>
                  <a:pt x="2493555" y="101301"/>
                  <a:pt x="2873829" y="150649"/>
                </a:cubicBezTo>
                <a:cubicBezTo>
                  <a:pt x="3254103" y="199997"/>
                  <a:pt x="3346994" y="249346"/>
                  <a:pt x="3439886" y="298695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F7EFA960-D639-4126-8EBF-435C670A2F9B}"/>
              </a:ext>
            </a:extLst>
          </p:cNvPr>
          <p:cNvSpPr/>
          <p:nvPr/>
        </p:nvSpPr>
        <p:spPr>
          <a:xfrm>
            <a:off x="5740669" y="5062196"/>
            <a:ext cx="3439886" cy="298695"/>
          </a:xfrm>
          <a:custGeom>
            <a:avLst/>
            <a:gdLst>
              <a:gd name="connsiteX0" fmla="*/ 0 w 3439886"/>
              <a:gd name="connsiteY0" fmla="*/ 281278 h 298695"/>
              <a:gd name="connsiteX1" fmla="*/ 1158240 w 3439886"/>
              <a:gd name="connsiteY1" fmla="*/ 2604 h 298695"/>
              <a:gd name="connsiteX2" fmla="*/ 2873829 w 3439886"/>
              <a:gd name="connsiteY2" fmla="*/ 150649 h 298695"/>
              <a:gd name="connsiteX3" fmla="*/ 3439886 w 3439886"/>
              <a:gd name="connsiteY3" fmla="*/ 298695 h 298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9886" h="298695">
                <a:moveTo>
                  <a:pt x="0" y="281278"/>
                </a:moveTo>
                <a:cubicBezTo>
                  <a:pt x="339634" y="152827"/>
                  <a:pt x="679268" y="24376"/>
                  <a:pt x="1158240" y="2604"/>
                </a:cubicBezTo>
                <a:cubicBezTo>
                  <a:pt x="1637212" y="-19168"/>
                  <a:pt x="2493555" y="101301"/>
                  <a:pt x="2873829" y="150649"/>
                </a:cubicBezTo>
                <a:cubicBezTo>
                  <a:pt x="3254103" y="199997"/>
                  <a:pt x="3346994" y="249346"/>
                  <a:pt x="3439886" y="298695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3595D429-7ADA-41BF-B804-3351EC97357A}"/>
              </a:ext>
            </a:extLst>
          </p:cNvPr>
          <p:cNvSpPr/>
          <p:nvPr/>
        </p:nvSpPr>
        <p:spPr>
          <a:xfrm flipV="1">
            <a:off x="7563672" y="5756735"/>
            <a:ext cx="3439886" cy="295107"/>
          </a:xfrm>
          <a:custGeom>
            <a:avLst/>
            <a:gdLst>
              <a:gd name="connsiteX0" fmla="*/ 0 w 3439886"/>
              <a:gd name="connsiteY0" fmla="*/ 281278 h 298695"/>
              <a:gd name="connsiteX1" fmla="*/ 1158240 w 3439886"/>
              <a:gd name="connsiteY1" fmla="*/ 2604 h 298695"/>
              <a:gd name="connsiteX2" fmla="*/ 2873829 w 3439886"/>
              <a:gd name="connsiteY2" fmla="*/ 150649 h 298695"/>
              <a:gd name="connsiteX3" fmla="*/ 3439886 w 3439886"/>
              <a:gd name="connsiteY3" fmla="*/ 298695 h 298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9886" h="298695">
                <a:moveTo>
                  <a:pt x="0" y="281278"/>
                </a:moveTo>
                <a:cubicBezTo>
                  <a:pt x="339634" y="152827"/>
                  <a:pt x="679268" y="24376"/>
                  <a:pt x="1158240" y="2604"/>
                </a:cubicBezTo>
                <a:cubicBezTo>
                  <a:pt x="1637212" y="-19168"/>
                  <a:pt x="2493555" y="101301"/>
                  <a:pt x="2873829" y="150649"/>
                </a:cubicBezTo>
                <a:cubicBezTo>
                  <a:pt x="3254103" y="199997"/>
                  <a:pt x="3346994" y="249346"/>
                  <a:pt x="3439886" y="298695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D7FA29B-06D6-4BEC-A5FE-6191DE8EFB78}"/>
              </a:ext>
            </a:extLst>
          </p:cNvPr>
          <p:cNvSpPr txBox="1"/>
          <p:nvPr/>
        </p:nvSpPr>
        <p:spPr>
          <a:xfrm>
            <a:off x="6435634" y="4853033"/>
            <a:ext cx="1622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Decreased </a:t>
            </a:r>
            <a:r>
              <a:rPr lang="en-NZ" dirty="0">
                <a:solidFill>
                  <a:schemeClr val="bg1"/>
                </a:solidFill>
                <a:highlight>
                  <a:srgbClr val="0000FF"/>
                </a:highlight>
              </a:rPr>
              <a:t>50%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DE703F8-52ED-4C3B-97FF-2FA2DA39EFA3}"/>
              </a:ext>
            </a:extLst>
          </p:cNvPr>
          <p:cNvSpPr txBox="1"/>
          <p:nvPr/>
        </p:nvSpPr>
        <p:spPr>
          <a:xfrm>
            <a:off x="6671832" y="4047425"/>
            <a:ext cx="1675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Decreased </a:t>
            </a:r>
            <a:r>
              <a:rPr lang="en-NZ" dirty="0">
                <a:solidFill>
                  <a:schemeClr val="bg1"/>
                </a:solidFill>
                <a:highlight>
                  <a:srgbClr val="0000FF"/>
                </a:highlight>
              </a:rPr>
              <a:t>20%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54CF937-C448-4642-A180-3FE6C413237A}"/>
              </a:ext>
            </a:extLst>
          </p:cNvPr>
          <p:cNvSpPr txBox="1"/>
          <p:nvPr/>
        </p:nvSpPr>
        <p:spPr>
          <a:xfrm>
            <a:off x="8283407" y="5903365"/>
            <a:ext cx="1622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Decreased </a:t>
            </a:r>
            <a:r>
              <a:rPr lang="en-NZ" dirty="0">
                <a:solidFill>
                  <a:schemeClr val="bg1"/>
                </a:solidFill>
                <a:highlight>
                  <a:srgbClr val="0000FF"/>
                </a:highlight>
              </a:rPr>
              <a:t>30%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42D52DB-5743-4635-A2E8-BC710CFA0349}"/>
              </a:ext>
            </a:extLst>
          </p:cNvPr>
          <p:cNvSpPr txBox="1"/>
          <p:nvPr/>
        </p:nvSpPr>
        <p:spPr>
          <a:xfrm>
            <a:off x="8995508" y="6292225"/>
            <a:ext cx="166711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Gain = 62.48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A1638E8-4888-492A-A7DF-EE59A58C24FE}"/>
              </a:ext>
            </a:extLst>
          </p:cNvPr>
          <p:cNvSpPr txBox="1"/>
          <p:nvPr/>
        </p:nvSpPr>
        <p:spPr>
          <a:xfrm>
            <a:off x="5412814" y="6272697"/>
            <a:ext cx="166711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Gain = 120.33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BB7E62E3-E417-4012-9030-FA615B21FD56}"/>
                  </a:ext>
                </a:extLst>
              </p:cNvPr>
              <p:cNvSpPr txBox="1"/>
              <p:nvPr/>
            </p:nvSpPr>
            <p:spPr>
              <a:xfrm>
                <a:off x="1785910" y="6088031"/>
                <a:ext cx="2770941" cy="64633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NZ" dirty="0">
                    <a:solidFill>
                      <a:srgbClr val="FF0000"/>
                    </a:solidFill>
                  </a:rPr>
                  <a:t>The gain is getting much smaller when </a:t>
                </a:r>
                <a14:m>
                  <m:oMath xmlns:m="http://schemas.openxmlformats.org/officeDocument/2006/math">
                    <m:r>
                      <a:rPr lang="en-NZ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NZ" dirty="0">
                    <a:solidFill>
                      <a:srgbClr val="FF0000"/>
                    </a:solidFill>
                  </a:rPr>
                  <a:t> increases</a:t>
                </a: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BB7E62E3-E417-4012-9030-FA615B21F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5910" y="6088031"/>
                <a:ext cx="2770941" cy="646331"/>
              </a:xfrm>
              <a:prstGeom prst="rect">
                <a:avLst/>
              </a:prstGeom>
              <a:blipFill>
                <a:blip r:embed="rId6"/>
                <a:stretch>
                  <a:fillRect l="-1978" t="-5660" b="-14151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rrow: Right 29">
            <a:extLst>
              <a:ext uri="{FF2B5EF4-FFF2-40B4-BE49-F238E27FC236}">
                <a16:creationId xmlns:a16="http://schemas.microsoft.com/office/drawing/2014/main" id="{26F40E90-5E28-43F1-8F8E-CFDA5B11F8B8}"/>
              </a:ext>
            </a:extLst>
          </p:cNvPr>
          <p:cNvSpPr/>
          <p:nvPr/>
        </p:nvSpPr>
        <p:spPr>
          <a:xfrm>
            <a:off x="4788209" y="6293012"/>
            <a:ext cx="332321" cy="266061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0432956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96FB9E6-D57D-4CA6-AA13-01BB08B7DFDD}"/>
              </a:ext>
            </a:extLst>
          </p:cNvPr>
          <p:cNvSpPr txBox="1"/>
          <p:nvPr/>
        </p:nvSpPr>
        <p:spPr>
          <a:xfrm>
            <a:off x="446049" y="2782669"/>
            <a:ext cx="207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assume that dataset to be used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E75C17-E57B-4AD8-A50B-6EF60763FEB1}"/>
              </a:ext>
            </a:extLst>
          </p:cNvPr>
          <p:cNvCxnSpPr/>
          <p:nvPr/>
        </p:nvCxnSpPr>
        <p:spPr>
          <a:xfrm flipV="1">
            <a:off x="804125" y="4136567"/>
            <a:ext cx="0" cy="19514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452BFC-42A0-45F6-A583-E1BF6C34D611}"/>
              </a:ext>
            </a:extLst>
          </p:cNvPr>
          <p:cNvCxnSpPr>
            <a:cxnSpLocks/>
          </p:cNvCxnSpPr>
          <p:nvPr/>
        </p:nvCxnSpPr>
        <p:spPr>
          <a:xfrm>
            <a:off x="804125" y="6088031"/>
            <a:ext cx="234547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23A441B-9117-4172-A9BC-213D02735BDF}"/>
              </a:ext>
            </a:extLst>
          </p:cNvPr>
          <p:cNvSpPr txBox="1"/>
          <p:nvPr/>
        </p:nvSpPr>
        <p:spPr>
          <a:xfrm>
            <a:off x="653284" y="60880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158E30-76D0-46F5-94AA-936A1FD01374}"/>
              </a:ext>
            </a:extLst>
          </p:cNvPr>
          <p:cNvSpPr txBox="1"/>
          <p:nvPr/>
        </p:nvSpPr>
        <p:spPr>
          <a:xfrm>
            <a:off x="1675176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ACF9CD-61B8-4FF1-B401-1519489AF176}"/>
              </a:ext>
            </a:extLst>
          </p:cNvPr>
          <p:cNvSpPr txBox="1"/>
          <p:nvPr/>
        </p:nvSpPr>
        <p:spPr>
          <a:xfrm>
            <a:off x="2699298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588DDE-8DF1-4940-BAFB-F46D756CF421}"/>
              </a:ext>
            </a:extLst>
          </p:cNvPr>
          <p:cNvSpPr txBox="1"/>
          <p:nvPr/>
        </p:nvSpPr>
        <p:spPr>
          <a:xfrm>
            <a:off x="477503" y="4887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7D0BC9-73AB-4ACE-8CFD-F1D47452C114}"/>
              </a:ext>
            </a:extLst>
          </p:cNvPr>
          <p:cNvSpPr txBox="1"/>
          <p:nvPr/>
        </p:nvSpPr>
        <p:spPr>
          <a:xfrm>
            <a:off x="477503" y="44837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F10700-3D31-4F9F-B772-97AD5C30812B}"/>
              </a:ext>
            </a:extLst>
          </p:cNvPr>
          <p:cNvSpPr txBox="1"/>
          <p:nvPr/>
        </p:nvSpPr>
        <p:spPr>
          <a:xfrm>
            <a:off x="360485" y="41143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3C6421-4ACF-4B93-ADE7-6F980A776AB3}"/>
              </a:ext>
            </a:extLst>
          </p:cNvPr>
          <p:cNvSpPr txBox="1"/>
          <p:nvPr/>
        </p:nvSpPr>
        <p:spPr>
          <a:xfrm>
            <a:off x="406971" y="528246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072E13-065A-4F19-803C-19B7D6B49AE4}"/>
              </a:ext>
            </a:extLst>
          </p:cNvPr>
          <p:cNvSpPr txBox="1"/>
          <p:nvPr/>
        </p:nvSpPr>
        <p:spPr>
          <a:xfrm>
            <a:off x="325219" y="564621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-10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B22640F-F74D-4AD0-9270-CC7CAC5A689A}"/>
              </a:ext>
            </a:extLst>
          </p:cNvPr>
          <p:cNvSpPr/>
          <p:nvPr/>
        </p:nvSpPr>
        <p:spPr>
          <a:xfrm>
            <a:off x="1104326" y="5736365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525DB76-D683-42A2-83BB-429BCD3BBCEA}"/>
              </a:ext>
            </a:extLst>
          </p:cNvPr>
          <p:cNvSpPr/>
          <p:nvPr/>
        </p:nvSpPr>
        <p:spPr>
          <a:xfrm>
            <a:off x="1657194" y="439364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F042B49-F0CF-4289-96EC-23E56DA843AF}"/>
              </a:ext>
            </a:extLst>
          </p:cNvPr>
          <p:cNvSpPr/>
          <p:nvPr/>
        </p:nvSpPr>
        <p:spPr>
          <a:xfrm>
            <a:off x="1822603" y="4176474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0AFB22C-4602-4A61-936E-1A66F4E768FA}"/>
              </a:ext>
            </a:extLst>
          </p:cNvPr>
          <p:cNvSpPr/>
          <p:nvPr/>
        </p:nvSpPr>
        <p:spPr>
          <a:xfrm>
            <a:off x="2321228" y="534055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9806D73-26E2-488A-A30F-BEF6AFE4C1CE}"/>
              </a:ext>
            </a:extLst>
          </p:cNvPr>
          <p:cNvSpPr/>
          <p:nvPr/>
        </p:nvSpPr>
        <p:spPr>
          <a:xfrm>
            <a:off x="1599931" y="3504045"/>
            <a:ext cx="323386" cy="30153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DB1F79-B7BE-4C77-9486-8C7160E36DDC}"/>
              </a:ext>
            </a:extLst>
          </p:cNvPr>
          <p:cNvSpPr txBox="1"/>
          <p:nvPr/>
        </p:nvSpPr>
        <p:spPr>
          <a:xfrm>
            <a:off x="2093880" y="3470147"/>
            <a:ext cx="159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plot it out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5A12DE-4FE0-4FB0-8D9E-0A61B27B9CA6}"/>
              </a:ext>
            </a:extLst>
          </p:cNvPr>
          <p:cNvSpPr txBox="1"/>
          <p:nvPr/>
        </p:nvSpPr>
        <p:spPr>
          <a:xfrm>
            <a:off x="1297989" y="6375968"/>
            <a:ext cx="135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dosage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0808E6-8C3F-4419-B34F-027DA7B175C5}"/>
              </a:ext>
            </a:extLst>
          </p:cNvPr>
          <p:cNvSpPr txBox="1"/>
          <p:nvPr/>
        </p:nvSpPr>
        <p:spPr>
          <a:xfrm rot="16200000">
            <a:off x="-747581" y="5043735"/>
            <a:ext cx="1914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effectiveness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477E6D-D556-4E16-970B-86380744A78A}"/>
              </a:ext>
            </a:extLst>
          </p:cNvPr>
          <p:cNvCxnSpPr>
            <a:cxnSpLocks/>
          </p:cNvCxnSpPr>
          <p:nvPr/>
        </p:nvCxnSpPr>
        <p:spPr>
          <a:xfrm>
            <a:off x="779189" y="5072145"/>
            <a:ext cx="2338813" cy="896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89CCDB0-85B2-466E-9AE2-F5356E69B250}"/>
              </a:ext>
            </a:extLst>
          </p:cNvPr>
          <p:cNvSpPr txBox="1"/>
          <p:nvPr/>
        </p:nvSpPr>
        <p:spPr>
          <a:xfrm>
            <a:off x="4912606" y="105008"/>
            <a:ext cx="326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make an initial prediction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187C4-805E-42C7-941A-ECE47723D6BC}"/>
              </a:ext>
            </a:extLst>
          </p:cNvPr>
          <p:cNvSpPr txBox="1"/>
          <p:nvPr/>
        </p:nvSpPr>
        <p:spPr>
          <a:xfrm>
            <a:off x="5561556" y="688932"/>
            <a:ext cx="80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Z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F221E9-25F8-49DF-B264-654EFE26B90D}"/>
              </a:ext>
            </a:extLst>
          </p:cNvPr>
          <p:cNvSpPr/>
          <p:nvPr/>
        </p:nvSpPr>
        <p:spPr>
          <a:xfrm>
            <a:off x="5695167" y="581821"/>
            <a:ext cx="801666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0.5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2E5143-FAAA-49F8-8C28-88B72D44A150}"/>
              </a:ext>
            </a:extLst>
          </p:cNvPr>
          <p:cNvSpPr txBox="1"/>
          <p:nvPr/>
        </p:nvSpPr>
        <p:spPr>
          <a:xfrm>
            <a:off x="7146270" y="504877"/>
            <a:ext cx="48761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Let’s assume that the “initial guess” of “predicted drug effectiveness” is 0.5 (so for whatever testing data, the prediction is always 0.5)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67F5A1FD-F620-4DB4-9265-7A8C3A9BFDDD}"/>
              </a:ext>
            </a:extLst>
          </p:cNvPr>
          <p:cNvSpPr/>
          <p:nvPr/>
        </p:nvSpPr>
        <p:spPr>
          <a:xfrm rot="10800000">
            <a:off x="6749747" y="635059"/>
            <a:ext cx="246491" cy="238539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408E55-3A76-4D03-ABE6-89429889E7C9}"/>
              </a:ext>
            </a:extLst>
          </p:cNvPr>
          <p:cNvSpPr txBox="1"/>
          <p:nvPr/>
        </p:nvSpPr>
        <p:spPr>
          <a:xfrm>
            <a:off x="4912606" y="1231462"/>
            <a:ext cx="2772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Obtain the residuals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D67FA3-51F9-4208-B01B-355CFFFB8AFD}"/>
              </a:ext>
            </a:extLst>
          </p:cNvPr>
          <p:cNvSpPr txBox="1"/>
          <p:nvPr/>
        </p:nvSpPr>
        <p:spPr>
          <a:xfrm>
            <a:off x="4912605" y="1620638"/>
            <a:ext cx="2894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Grow a XGBoost tree</a:t>
            </a:r>
          </a:p>
        </p:txBody>
      </p:sp>
      <p:graphicFrame>
        <p:nvGraphicFramePr>
          <p:cNvPr id="39" name="Table 9">
            <a:extLst>
              <a:ext uri="{FF2B5EF4-FFF2-40B4-BE49-F238E27FC236}">
                <a16:creationId xmlns:a16="http://schemas.microsoft.com/office/drawing/2014/main" id="{F7B6F8FC-5F9D-4341-88FA-46A06196AF05}"/>
              </a:ext>
            </a:extLst>
          </p:cNvPr>
          <p:cNvGraphicFramePr>
            <a:graphicFrameLocks noGrp="1"/>
          </p:cNvGraphicFramePr>
          <p:nvPr/>
        </p:nvGraphicFramePr>
        <p:xfrm>
          <a:off x="406971" y="302786"/>
          <a:ext cx="3580673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439">
                  <a:extLst>
                    <a:ext uri="{9D8B030D-6E8A-4147-A177-3AD203B41FA5}">
                      <a16:colId xmlns:a16="http://schemas.microsoft.com/office/drawing/2014/main" val="3944312363"/>
                    </a:ext>
                  </a:extLst>
                </a:gridCol>
                <a:gridCol w="1380617">
                  <a:extLst>
                    <a:ext uri="{9D8B030D-6E8A-4147-A177-3AD203B41FA5}">
                      <a16:colId xmlns:a16="http://schemas.microsoft.com/office/drawing/2014/main" val="530565996"/>
                    </a:ext>
                  </a:extLst>
                </a:gridCol>
                <a:gridCol w="1380617">
                  <a:extLst>
                    <a:ext uri="{9D8B030D-6E8A-4147-A177-3AD203B41FA5}">
                      <a16:colId xmlns:a16="http://schemas.microsoft.com/office/drawing/2014/main" val="2413499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Drug </a:t>
                      </a:r>
                    </a:p>
                    <a:p>
                      <a:r>
                        <a:rPr lang="en-NZ" dirty="0"/>
                        <a:t>dosage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Drug effectiveness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>
                          <a:solidFill>
                            <a:schemeClr val="tx1"/>
                          </a:solidFill>
                        </a:rPr>
                        <a:t>residuals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933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38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6.5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013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551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389073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2ACA6A4B-A198-4F22-803E-6306B822CA1C}"/>
              </a:ext>
            </a:extLst>
          </p:cNvPr>
          <p:cNvSpPr txBox="1"/>
          <p:nvPr/>
        </p:nvSpPr>
        <p:spPr>
          <a:xfrm>
            <a:off x="4930237" y="1983089"/>
            <a:ext cx="2250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4: Prune the tree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A237008-6375-4D95-9EB6-8CF7ACECD879}"/>
              </a:ext>
            </a:extLst>
          </p:cNvPr>
          <p:cNvSpPr/>
          <p:nvPr/>
        </p:nvSpPr>
        <p:spPr>
          <a:xfrm>
            <a:off x="6445420" y="2372274"/>
            <a:ext cx="1504901" cy="3693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Dosage &lt; 15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544AEA2-09A8-4174-9493-4211E355F539}"/>
              </a:ext>
            </a:extLst>
          </p:cNvPr>
          <p:cNvSpPr/>
          <p:nvPr/>
        </p:nvSpPr>
        <p:spPr>
          <a:xfrm>
            <a:off x="5950421" y="2940433"/>
            <a:ext cx="850927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-10.5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5BD032F-B3E3-4D33-A8DA-487B5F311021}"/>
              </a:ext>
            </a:extLst>
          </p:cNvPr>
          <p:cNvCxnSpPr>
            <a:cxnSpLocks/>
            <a:stCxn id="64" idx="2"/>
            <a:endCxn id="65" idx="0"/>
          </p:cNvCxnSpPr>
          <p:nvPr/>
        </p:nvCxnSpPr>
        <p:spPr>
          <a:xfrm flipH="1">
            <a:off x="6375885" y="2741606"/>
            <a:ext cx="821986" cy="19882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9FF6788-E00E-4CA9-B0F1-69B8D8B7421C}"/>
              </a:ext>
            </a:extLst>
          </p:cNvPr>
          <p:cNvCxnSpPr>
            <a:cxnSpLocks/>
            <a:stCxn id="64" idx="2"/>
          </p:cNvCxnSpPr>
          <p:nvPr/>
        </p:nvCxnSpPr>
        <p:spPr>
          <a:xfrm>
            <a:off x="7197871" y="2741606"/>
            <a:ext cx="1024411" cy="17578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F42CC14A-D91E-4FDF-AF23-CB792788C01F}"/>
              </a:ext>
            </a:extLst>
          </p:cNvPr>
          <p:cNvSpPr/>
          <p:nvPr/>
        </p:nvSpPr>
        <p:spPr>
          <a:xfrm>
            <a:off x="7319438" y="2924026"/>
            <a:ext cx="1504901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6.5, 7.5, -7.5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E149C025-80A1-41E3-90E9-46F3195A9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8713" y="1494889"/>
            <a:ext cx="1504902" cy="608649"/>
          </a:xfrm>
          <a:prstGeom prst="rect">
            <a:avLst/>
          </a:prstGeom>
          <a:ln>
            <a:solidFill>
              <a:schemeClr val="bg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001F85F-4D22-408A-919E-2459E44CCA01}"/>
                  </a:ext>
                </a:extLst>
              </p:cNvPr>
              <p:cNvSpPr txBox="1"/>
              <p:nvPr/>
            </p:nvSpPr>
            <p:spPr>
              <a:xfrm>
                <a:off x="4912605" y="3437755"/>
                <a:ext cx="620280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Z" dirty="0">
                    <a:solidFill>
                      <a:schemeClr val="bg1"/>
                    </a:solidFill>
                  </a:rPr>
                  <a:t>Now, as a related subject, let’s look at how the regularization parameter </a:t>
                </a:r>
                <a14:m>
                  <m:oMath xmlns:m="http://schemas.openxmlformats.org/officeDocument/2006/math">
                    <m:r>
                      <a:rPr lang="en-NZ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NZ" dirty="0">
                    <a:solidFill>
                      <a:schemeClr val="bg1"/>
                    </a:solidFill>
                  </a:rPr>
                  <a:t> would affect the tree build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001F85F-4D22-408A-919E-2459E44CC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605" y="3437755"/>
                <a:ext cx="6202808" cy="646331"/>
              </a:xfrm>
              <a:prstGeom prst="rect">
                <a:avLst/>
              </a:prstGeom>
              <a:blipFill>
                <a:blip r:embed="rId3"/>
                <a:stretch>
                  <a:fillRect l="-885" t="-5660" b="-14151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" name="Picture 70">
            <a:extLst>
              <a:ext uri="{FF2B5EF4-FFF2-40B4-BE49-F238E27FC236}">
                <a16:creationId xmlns:a16="http://schemas.microsoft.com/office/drawing/2014/main" id="{8511B706-0B79-4AE4-A6CE-EBB7AB215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494" y="4228483"/>
            <a:ext cx="3159852" cy="127798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B8A8390-7FBB-4E98-A148-3DFFDD90CA88}"/>
              </a:ext>
            </a:extLst>
          </p:cNvPr>
          <p:cNvSpPr txBox="1"/>
          <p:nvPr/>
        </p:nvSpPr>
        <p:spPr>
          <a:xfrm>
            <a:off x="8179719" y="4615070"/>
            <a:ext cx="3475403" cy="5232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NZ" sz="1400" b="0" i="0" dirty="0">
                <a:solidFill>
                  <a:schemeClr val="bg1"/>
                </a:solidFill>
                <a:effectLst/>
                <a:latin typeface="Google Sans"/>
              </a:rPr>
              <a:t>Similarly, The “Gain” for the subsequent branch will be smaller</a:t>
            </a:r>
            <a:r>
              <a:rPr lang="en-NZ" sz="1400" dirty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F3FA57A5-EB7B-49A3-A79E-30E1261EAAAA}"/>
              </a:ext>
            </a:extLst>
          </p:cNvPr>
          <p:cNvSpPr/>
          <p:nvPr/>
        </p:nvSpPr>
        <p:spPr>
          <a:xfrm rot="10800000">
            <a:off x="7815938" y="4757919"/>
            <a:ext cx="313764" cy="21911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E28F196-C621-4569-B858-53D814D1796F}"/>
                  </a:ext>
                </a:extLst>
              </p:cNvPr>
              <p:cNvSpPr txBox="1"/>
              <p:nvPr/>
            </p:nvSpPr>
            <p:spPr>
              <a:xfrm>
                <a:off x="7143170" y="4009381"/>
                <a:ext cx="4280889" cy="52322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NZ" sz="1400" b="0" i="0" dirty="0">
                    <a:solidFill>
                      <a:schemeClr val="bg1"/>
                    </a:solidFill>
                    <a:effectLst/>
                    <a:latin typeface="Google Sans"/>
                  </a:rPr>
                  <a:t>Gain is reduced from 120.33 to 62.48 when </a:t>
                </a:r>
                <a14:m>
                  <m:oMath xmlns:m="http://schemas.openxmlformats.org/officeDocument/2006/math">
                    <m:r>
                      <a:rPr lang="en-NZ" sz="1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NZ" sz="1400" b="0" i="0" dirty="0">
                    <a:solidFill>
                      <a:schemeClr val="bg1"/>
                    </a:solidFill>
                    <a:effectLst/>
                    <a:latin typeface="Google Sans"/>
                  </a:rPr>
                  <a:t> is increased from 0 to 1 </a:t>
                </a:r>
                <a:endParaRPr lang="en-NZ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E28F196-C621-4569-B858-53D814D17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170" y="4009381"/>
                <a:ext cx="4280889" cy="523220"/>
              </a:xfrm>
              <a:prstGeom prst="rect">
                <a:avLst/>
              </a:prstGeom>
              <a:blipFill>
                <a:blip r:embed="rId4"/>
                <a:stretch>
                  <a:fillRect l="-427" t="-2326" b="-10465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Arrow: Right 76">
            <a:extLst>
              <a:ext uri="{FF2B5EF4-FFF2-40B4-BE49-F238E27FC236}">
                <a16:creationId xmlns:a16="http://schemas.microsoft.com/office/drawing/2014/main" id="{5636D2F8-84FB-42D6-854B-5F917BB4D7D4}"/>
              </a:ext>
            </a:extLst>
          </p:cNvPr>
          <p:cNvSpPr/>
          <p:nvPr/>
        </p:nvSpPr>
        <p:spPr>
          <a:xfrm rot="10800000">
            <a:off x="6663997" y="4233412"/>
            <a:ext cx="313764" cy="21911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0536734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96FB9E6-D57D-4CA6-AA13-01BB08B7DFDD}"/>
              </a:ext>
            </a:extLst>
          </p:cNvPr>
          <p:cNvSpPr txBox="1"/>
          <p:nvPr/>
        </p:nvSpPr>
        <p:spPr>
          <a:xfrm>
            <a:off x="446049" y="2782669"/>
            <a:ext cx="207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assume that dataset to be used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E75C17-E57B-4AD8-A50B-6EF60763FEB1}"/>
              </a:ext>
            </a:extLst>
          </p:cNvPr>
          <p:cNvCxnSpPr/>
          <p:nvPr/>
        </p:nvCxnSpPr>
        <p:spPr>
          <a:xfrm flipV="1">
            <a:off x="804125" y="4136567"/>
            <a:ext cx="0" cy="19514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452BFC-42A0-45F6-A583-E1BF6C34D611}"/>
              </a:ext>
            </a:extLst>
          </p:cNvPr>
          <p:cNvCxnSpPr>
            <a:cxnSpLocks/>
          </p:cNvCxnSpPr>
          <p:nvPr/>
        </p:nvCxnSpPr>
        <p:spPr>
          <a:xfrm>
            <a:off x="804125" y="6088031"/>
            <a:ext cx="234547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23A441B-9117-4172-A9BC-213D02735BDF}"/>
              </a:ext>
            </a:extLst>
          </p:cNvPr>
          <p:cNvSpPr txBox="1"/>
          <p:nvPr/>
        </p:nvSpPr>
        <p:spPr>
          <a:xfrm>
            <a:off x="653284" y="60880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158E30-76D0-46F5-94AA-936A1FD01374}"/>
              </a:ext>
            </a:extLst>
          </p:cNvPr>
          <p:cNvSpPr txBox="1"/>
          <p:nvPr/>
        </p:nvSpPr>
        <p:spPr>
          <a:xfrm>
            <a:off x="1675176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ACF9CD-61B8-4FF1-B401-1519489AF176}"/>
              </a:ext>
            </a:extLst>
          </p:cNvPr>
          <p:cNvSpPr txBox="1"/>
          <p:nvPr/>
        </p:nvSpPr>
        <p:spPr>
          <a:xfrm>
            <a:off x="2699298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588DDE-8DF1-4940-BAFB-F46D756CF421}"/>
              </a:ext>
            </a:extLst>
          </p:cNvPr>
          <p:cNvSpPr txBox="1"/>
          <p:nvPr/>
        </p:nvSpPr>
        <p:spPr>
          <a:xfrm>
            <a:off x="477503" y="4887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7D0BC9-73AB-4ACE-8CFD-F1D47452C114}"/>
              </a:ext>
            </a:extLst>
          </p:cNvPr>
          <p:cNvSpPr txBox="1"/>
          <p:nvPr/>
        </p:nvSpPr>
        <p:spPr>
          <a:xfrm>
            <a:off x="477503" y="44837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F10700-3D31-4F9F-B772-97AD5C30812B}"/>
              </a:ext>
            </a:extLst>
          </p:cNvPr>
          <p:cNvSpPr txBox="1"/>
          <p:nvPr/>
        </p:nvSpPr>
        <p:spPr>
          <a:xfrm>
            <a:off x="360485" y="41143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3C6421-4ACF-4B93-ADE7-6F980A776AB3}"/>
              </a:ext>
            </a:extLst>
          </p:cNvPr>
          <p:cNvSpPr txBox="1"/>
          <p:nvPr/>
        </p:nvSpPr>
        <p:spPr>
          <a:xfrm>
            <a:off x="406971" y="528246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072E13-065A-4F19-803C-19B7D6B49AE4}"/>
              </a:ext>
            </a:extLst>
          </p:cNvPr>
          <p:cNvSpPr txBox="1"/>
          <p:nvPr/>
        </p:nvSpPr>
        <p:spPr>
          <a:xfrm>
            <a:off x="325219" y="564621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-10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B22640F-F74D-4AD0-9270-CC7CAC5A689A}"/>
              </a:ext>
            </a:extLst>
          </p:cNvPr>
          <p:cNvSpPr/>
          <p:nvPr/>
        </p:nvSpPr>
        <p:spPr>
          <a:xfrm>
            <a:off x="1104326" y="5736365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525DB76-D683-42A2-83BB-429BCD3BBCEA}"/>
              </a:ext>
            </a:extLst>
          </p:cNvPr>
          <p:cNvSpPr/>
          <p:nvPr/>
        </p:nvSpPr>
        <p:spPr>
          <a:xfrm>
            <a:off x="1657194" y="439364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F042B49-F0CF-4289-96EC-23E56DA843AF}"/>
              </a:ext>
            </a:extLst>
          </p:cNvPr>
          <p:cNvSpPr/>
          <p:nvPr/>
        </p:nvSpPr>
        <p:spPr>
          <a:xfrm>
            <a:off x="1822603" y="4176474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0AFB22C-4602-4A61-936E-1A66F4E768FA}"/>
              </a:ext>
            </a:extLst>
          </p:cNvPr>
          <p:cNvSpPr/>
          <p:nvPr/>
        </p:nvSpPr>
        <p:spPr>
          <a:xfrm>
            <a:off x="2321228" y="534055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9806D73-26E2-488A-A30F-BEF6AFE4C1CE}"/>
              </a:ext>
            </a:extLst>
          </p:cNvPr>
          <p:cNvSpPr/>
          <p:nvPr/>
        </p:nvSpPr>
        <p:spPr>
          <a:xfrm>
            <a:off x="1599931" y="3504045"/>
            <a:ext cx="323386" cy="30153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DB1F79-B7BE-4C77-9486-8C7160E36DDC}"/>
              </a:ext>
            </a:extLst>
          </p:cNvPr>
          <p:cNvSpPr txBox="1"/>
          <p:nvPr/>
        </p:nvSpPr>
        <p:spPr>
          <a:xfrm>
            <a:off x="2093880" y="3470147"/>
            <a:ext cx="159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plot it out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5A12DE-4FE0-4FB0-8D9E-0A61B27B9CA6}"/>
              </a:ext>
            </a:extLst>
          </p:cNvPr>
          <p:cNvSpPr txBox="1"/>
          <p:nvPr/>
        </p:nvSpPr>
        <p:spPr>
          <a:xfrm>
            <a:off x="1297989" y="6375968"/>
            <a:ext cx="135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dosage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0808E6-8C3F-4419-B34F-027DA7B175C5}"/>
              </a:ext>
            </a:extLst>
          </p:cNvPr>
          <p:cNvSpPr txBox="1"/>
          <p:nvPr/>
        </p:nvSpPr>
        <p:spPr>
          <a:xfrm rot="16200000">
            <a:off x="-747581" y="5043735"/>
            <a:ext cx="1914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effectiveness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477E6D-D556-4E16-970B-86380744A78A}"/>
              </a:ext>
            </a:extLst>
          </p:cNvPr>
          <p:cNvCxnSpPr>
            <a:cxnSpLocks/>
          </p:cNvCxnSpPr>
          <p:nvPr/>
        </p:nvCxnSpPr>
        <p:spPr>
          <a:xfrm>
            <a:off x="779189" y="5072145"/>
            <a:ext cx="2338813" cy="896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89CCDB0-85B2-466E-9AE2-F5356E69B250}"/>
              </a:ext>
            </a:extLst>
          </p:cNvPr>
          <p:cNvSpPr txBox="1"/>
          <p:nvPr/>
        </p:nvSpPr>
        <p:spPr>
          <a:xfrm>
            <a:off x="4912606" y="105008"/>
            <a:ext cx="326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make an initial prediction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187C4-805E-42C7-941A-ECE47723D6BC}"/>
              </a:ext>
            </a:extLst>
          </p:cNvPr>
          <p:cNvSpPr txBox="1"/>
          <p:nvPr/>
        </p:nvSpPr>
        <p:spPr>
          <a:xfrm>
            <a:off x="5561556" y="688932"/>
            <a:ext cx="80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Z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F221E9-25F8-49DF-B264-654EFE26B90D}"/>
              </a:ext>
            </a:extLst>
          </p:cNvPr>
          <p:cNvSpPr/>
          <p:nvPr/>
        </p:nvSpPr>
        <p:spPr>
          <a:xfrm>
            <a:off x="5695167" y="581821"/>
            <a:ext cx="801666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0.5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2E5143-FAAA-49F8-8C28-88B72D44A150}"/>
              </a:ext>
            </a:extLst>
          </p:cNvPr>
          <p:cNvSpPr txBox="1"/>
          <p:nvPr/>
        </p:nvSpPr>
        <p:spPr>
          <a:xfrm>
            <a:off x="7146270" y="504877"/>
            <a:ext cx="48761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Let’s assume that the “initial guess” of “predicted drug effectiveness” is 0.5 (so for whatever testing data, the prediction is always 0.5)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67F5A1FD-F620-4DB4-9265-7A8C3A9BFDDD}"/>
              </a:ext>
            </a:extLst>
          </p:cNvPr>
          <p:cNvSpPr/>
          <p:nvPr/>
        </p:nvSpPr>
        <p:spPr>
          <a:xfrm rot="10800000">
            <a:off x="6749747" y="635059"/>
            <a:ext cx="246491" cy="238539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408E55-3A76-4D03-ABE6-89429889E7C9}"/>
              </a:ext>
            </a:extLst>
          </p:cNvPr>
          <p:cNvSpPr txBox="1"/>
          <p:nvPr/>
        </p:nvSpPr>
        <p:spPr>
          <a:xfrm>
            <a:off x="4912606" y="1231462"/>
            <a:ext cx="2772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Obtain the residuals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D67FA3-51F9-4208-B01B-355CFFFB8AFD}"/>
              </a:ext>
            </a:extLst>
          </p:cNvPr>
          <p:cNvSpPr txBox="1"/>
          <p:nvPr/>
        </p:nvSpPr>
        <p:spPr>
          <a:xfrm>
            <a:off x="4912605" y="1620638"/>
            <a:ext cx="2894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Grow a XGBoost tree</a:t>
            </a:r>
          </a:p>
        </p:txBody>
      </p:sp>
      <p:graphicFrame>
        <p:nvGraphicFramePr>
          <p:cNvPr id="39" name="Table 9">
            <a:extLst>
              <a:ext uri="{FF2B5EF4-FFF2-40B4-BE49-F238E27FC236}">
                <a16:creationId xmlns:a16="http://schemas.microsoft.com/office/drawing/2014/main" id="{F7B6F8FC-5F9D-4341-88FA-46A06196AF05}"/>
              </a:ext>
            </a:extLst>
          </p:cNvPr>
          <p:cNvGraphicFramePr>
            <a:graphicFrameLocks noGrp="1"/>
          </p:cNvGraphicFramePr>
          <p:nvPr/>
        </p:nvGraphicFramePr>
        <p:xfrm>
          <a:off x="406971" y="302786"/>
          <a:ext cx="3580673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439">
                  <a:extLst>
                    <a:ext uri="{9D8B030D-6E8A-4147-A177-3AD203B41FA5}">
                      <a16:colId xmlns:a16="http://schemas.microsoft.com/office/drawing/2014/main" val="3944312363"/>
                    </a:ext>
                  </a:extLst>
                </a:gridCol>
                <a:gridCol w="1380617">
                  <a:extLst>
                    <a:ext uri="{9D8B030D-6E8A-4147-A177-3AD203B41FA5}">
                      <a16:colId xmlns:a16="http://schemas.microsoft.com/office/drawing/2014/main" val="530565996"/>
                    </a:ext>
                  </a:extLst>
                </a:gridCol>
                <a:gridCol w="1380617">
                  <a:extLst>
                    <a:ext uri="{9D8B030D-6E8A-4147-A177-3AD203B41FA5}">
                      <a16:colId xmlns:a16="http://schemas.microsoft.com/office/drawing/2014/main" val="2413499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Drug </a:t>
                      </a:r>
                    </a:p>
                    <a:p>
                      <a:r>
                        <a:rPr lang="en-NZ" dirty="0"/>
                        <a:t>dosage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Drug effectiveness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>
                          <a:solidFill>
                            <a:schemeClr val="tx1"/>
                          </a:solidFill>
                        </a:rPr>
                        <a:t>residuals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933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38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6.5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013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551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389073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2ACA6A4B-A198-4F22-803E-6306B822CA1C}"/>
              </a:ext>
            </a:extLst>
          </p:cNvPr>
          <p:cNvSpPr txBox="1"/>
          <p:nvPr/>
        </p:nvSpPr>
        <p:spPr>
          <a:xfrm>
            <a:off x="4930237" y="1983089"/>
            <a:ext cx="2250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4: Prune the tree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A237008-6375-4D95-9EB6-8CF7ACECD879}"/>
              </a:ext>
            </a:extLst>
          </p:cNvPr>
          <p:cNvSpPr/>
          <p:nvPr/>
        </p:nvSpPr>
        <p:spPr>
          <a:xfrm>
            <a:off x="6445420" y="2372274"/>
            <a:ext cx="1504901" cy="3693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Dosage &lt; 15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544AEA2-09A8-4174-9493-4211E355F539}"/>
              </a:ext>
            </a:extLst>
          </p:cNvPr>
          <p:cNvSpPr/>
          <p:nvPr/>
        </p:nvSpPr>
        <p:spPr>
          <a:xfrm>
            <a:off x="5950421" y="2940433"/>
            <a:ext cx="850927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-10.5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5BD032F-B3E3-4D33-A8DA-487B5F311021}"/>
              </a:ext>
            </a:extLst>
          </p:cNvPr>
          <p:cNvCxnSpPr>
            <a:cxnSpLocks/>
            <a:stCxn id="64" idx="2"/>
            <a:endCxn id="65" idx="0"/>
          </p:cNvCxnSpPr>
          <p:nvPr/>
        </p:nvCxnSpPr>
        <p:spPr>
          <a:xfrm flipH="1">
            <a:off x="6375885" y="2741606"/>
            <a:ext cx="821986" cy="19882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9FF6788-E00E-4CA9-B0F1-69B8D8B7421C}"/>
              </a:ext>
            </a:extLst>
          </p:cNvPr>
          <p:cNvCxnSpPr>
            <a:cxnSpLocks/>
            <a:stCxn id="64" idx="2"/>
          </p:cNvCxnSpPr>
          <p:nvPr/>
        </p:nvCxnSpPr>
        <p:spPr>
          <a:xfrm>
            <a:off x="7197871" y="2741606"/>
            <a:ext cx="1024411" cy="17578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F42CC14A-D91E-4FDF-AF23-CB792788C01F}"/>
              </a:ext>
            </a:extLst>
          </p:cNvPr>
          <p:cNvSpPr/>
          <p:nvPr/>
        </p:nvSpPr>
        <p:spPr>
          <a:xfrm>
            <a:off x="7319438" y="2924026"/>
            <a:ext cx="1504901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6.5, 7.5, -7.5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E149C025-80A1-41E3-90E9-46F3195A9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8713" y="1494889"/>
            <a:ext cx="1504902" cy="608649"/>
          </a:xfrm>
          <a:prstGeom prst="rect">
            <a:avLst/>
          </a:prstGeom>
          <a:ln>
            <a:solidFill>
              <a:schemeClr val="bg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001F85F-4D22-408A-919E-2459E44CCA01}"/>
                  </a:ext>
                </a:extLst>
              </p:cNvPr>
              <p:cNvSpPr txBox="1"/>
              <p:nvPr/>
            </p:nvSpPr>
            <p:spPr>
              <a:xfrm>
                <a:off x="4912605" y="3437755"/>
                <a:ext cx="620280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Z" dirty="0">
                    <a:solidFill>
                      <a:schemeClr val="bg1"/>
                    </a:solidFill>
                  </a:rPr>
                  <a:t>Now, as a related subject, let’s look at how the regularization parameter </a:t>
                </a:r>
                <a14:m>
                  <m:oMath xmlns:m="http://schemas.openxmlformats.org/officeDocument/2006/math">
                    <m:r>
                      <a:rPr lang="en-NZ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NZ" dirty="0">
                    <a:solidFill>
                      <a:schemeClr val="bg1"/>
                    </a:solidFill>
                  </a:rPr>
                  <a:t> would affect the tree build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001F85F-4D22-408A-919E-2459E44CC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605" y="3437755"/>
                <a:ext cx="6202808" cy="646331"/>
              </a:xfrm>
              <a:prstGeom prst="rect">
                <a:avLst/>
              </a:prstGeom>
              <a:blipFill>
                <a:blip r:embed="rId3"/>
                <a:stretch>
                  <a:fillRect l="-885" t="-5660" b="-14151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" name="Picture 70">
            <a:extLst>
              <a:ext uri="{FF2B5EF4-FFF2-40B4-BE49-F238E27FC236}">
                <a16:creationId xmlns:a16="http://schemas.microsoft.com/office/drawing/2014/main" id="{8511B706-0B79-4AE4-A6CE-EBB7AB215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494" y="4228483"/>
            <a:ext cx="3159852" cy="127798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B8A8390-7FBB-4E98-A148-3DFFDD90CA88}"/>
              </a:ext>
            </a:extLst>
          </p:cNvPr>
          <p:cNvSpPr txBox="1"/>
          <p:nvPr/>
        </p:nvSpPr>
        <p:spPr>
          <a:xfrm>
            <a:off x="8222282" y="4625869"/>
            <a:ext cx="2200858" cy="5232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NZ" sz="1400" b="0" i="0" dirty="0">
                <a:solidFill>
                  <a:schemeClr val="bg1"/>
                </a:solidFill>
                <a:effectLst/>
                <a:latin typeface="Google Sans"/>
              </a:rPr>
              <a:t>In this case, Gain is reduced from 140.17 to 82.9</a:t>
            </a:r>
            <a:endParaRPr lang="en-NZ" sz="1400" dirty="0">
              <a:solidFill>
                <a:schemeClr val="bg1"/>
              </a:solidFill>
            </a:endParaRP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F3FA57A5-EB7B-49A3-A79E-30E1261EAAAA}"/>
              </a:ext>
            </a:extLst>
          </p:cNvPr>
          <p:cNvSpPr/>
          <p:nvPr/>
        </p:nvSpPr>
        <p:spPr>
          <a:xfrm rot="10800000">
            <a:off x="7815938" y="4757919"/>
            <a:ext cx="313764" cy="21911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E28F196-C621-4569-B858-53D814D1796F}"/>
                  </a:ext>
                </a:extLst>
              </p:cNvPr>
              <p:cNvSpPr txBox="1"/>
              <p:nvPr/>
            </p:nvSpPr>
            <p:spPr>
              <a:xfrm>
                <a:off x="7143170" y="4009381"/>
                <a:ext cx="4280889" cy="52322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NZ" sz="1400" b="0" i="0" dirty="0">
                    <a:solidFill>
                      <a:schemeClr val="bg1"/>
                    </a:solidFill>
                    <a:effectLst/>
                    <a:latin typeface="Google Sans"/>
                  </a:rPr>
                  <a:t>Gain is reduced from 120.33 to 62.48 when </a:t>
                </a:r>
                <a14:m>
                  <m:oMath xmlns:m="http://schemas.openxmlformats.org/officeDocument/2006/math">
                    <m:r>
                      <a:rPr lang="en-NZ" sz="1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NZ" sz="1400" b="0" i="0" dirty="0">
                    <a:solidFill>
                      <a:schemeClr val="bg1"/>
                    </a:solidFill>
                    <a:effectLst/>
                    <a:latin typeface="Google Sans"/>
                  </a:rPr>
                  <a:t> is increased from 0 to 1 </a:t>
                </a:r>
                <a:endParaRPr lang="en-NZ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E28F196-C621-4569-B858-53D814D17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170" y="4009381"/>
                <a:ext cx="4280889" cy="523220"/>
              </a:xfrm>
              <a:prstGeom prst="rect">
                <a:avLst/>
              </a:prstGeom>
              <a:blipFill>
                <a:blip r:embed="rId4"/>
                <a:stretch>
                  <a:fillRect l="-427" t="-2326" b="-10465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Arrow: Right 76">
            <a:extLst>
              <a:ext uri="{FF2B5EF4-FFF2-40B4-BE49-F238E27FC236}">
                <a16:creationId xmlns:a16="http://schemas.microsoft.com/office/drawing/2014/main" id="{5636D2F8-84FB-42D6-854B-5F917BB4D7D4}"/>
              </a:ext>
            </a:extLst>
          </p:cNvPr>
          <p:cNvSpPr/>
          <p:nvPr/>
        </p:nvSpPr>
        <p:spPr>
          <a:xfrm rot="10800000">
            <a:off x="6663997" y="4233412"/>
            <a:ext cx="313764" cy="21911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6160100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96FB9E6-D57D-4CA6-AA13-01BB08B7DFDD}"/>
              </a:ext>
            </a:extLst>
          </p:cNvPr>
          <p:cNvSpPr txBox="1"/>
          <p:nvPr/>
        </p:nvSpPr>
        <p:spPr>
          <a:xfrm>
            <a:off x="446049" y="2782669"/>
            <a:ext cx="207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assume that dataset to be used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E75C17-E57B-4AD8-A50B-6EF60763FEB1}"/>
              </a:ext>
            </a:extLst>
          </p:cNvPr>
          <p:cNvCxnSpPr/>
          <p:nvPr/>
        </p:nvCxnSpPr>
        <p:spPr>
          <a:xfrm flipV="1">
            <a:off x="804125" y="4136567"/>
            <a:ext cx="0" cy="19514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452BFC-42A0-45F6-A583-E1BF6C34D611}"/>
              </a:ext>
            </a:extLst>
          </p:cNvPr>
          <p:cNvCxnSpPr>
            <a:cxnSpLocks/>
          </p:cNvCxnSpPr>
          <p:nvPr/>
        </p:nvCxnSpPr>
        <p:spPr>
          <a:xfrm>
            <a:off x="804125" y="6088031"/>
            <a:ext cx="234547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23A441B-9117-4172-A9BC-213D02735BDF}"/>
              </a:ext>
            </a:extLst>
          </p:cNvPr>
          <p:cNvSpPr txBox="1"/>
          <p:nvPr/>
        </p:nvSpPr>
        <p:spPr>
          <a:xfrm>
            <a:off x="653284" y="60880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158E30-76D0-46F5-94AA-936A1FD01374}"/>
              </a:ext>
            </a:extLst>
          </p:cNvPr>
          <p:cNvSpPr txBox="1"/>
          <p:nvPr/>
        </p:nvSpPr>
        <p:spPr>
          <a:xfrm>
            <a:off x="1675176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ACF9CD-61B8-4FF1-B401-1519489AF176}"/>
              </a:ext>
            </a:extLst>
          </p:cNvPr>
          <p:cNvSpPr txBox="1"/>
          <p:nvPr/>
        </p:nvSpPr>
        <p:spPr>
          <a:xfrm>
            <a:off x="2699298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588DDE-8DF1-4940-BAFB-F46D756CF421}"/>
              </a:ext>
            </a:extLst>
          </p:cNvPr>
          <p:cNvSpPr txBox="1"/>
          <p:nvPr/>
        </p:nvSpPr>
        <p:spPr>
          <a:xfrm>
            <a:off x="477503" y="4887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7D0BC9-73AB-4ACE-8CFD-F1D47452C114}"/>
              </a:ext>
            </a:extLst>
          </p:cNvPr>
          <p:cNvSpPr txBox="1"/>
          <p:nvPr/>
        </p:nvSpPr>
        <p:spPr>
          <a:xfrm>
            <a:off x="477503" y="44837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F10700-3D31-4F9F-B772-97AD5C30812B}"/>
              </a:ext>
            </a:extLst>
          </p:cNvPr>
          <p:cNvSpPr txBox="1"/>
          <p:nvPr/>
        </p:nvSpPr>
        <p:spPr>
          <a:xfrm>
            <a:off x="360485" y="41143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3C6421-4ACF-4B93-ADE7-6F980A776AB3}"/>
              </a:ext>
            </a:extLst>
          </p:cNvPr>
          <p:cNvSpPr txBox="1"/>
          <p:nvPr/>
        </p:nvSpPr>
        <p:spPr>
          <a:xfrm>
            <a:off x="406971" y="528246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072E13-065A-4F19-803C-19B7D6B49AE4}"/>
              </a:ext>
            </a:extLst>
          </p:cNvPr>
          <p:cNvSpPr txBox="1"/>
          <p:nvPr/>
        </p:nvSpPr>
        <p:spPr>
          <a:xfrm>
            <a:off x="325219" y="564621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-10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B22640F-F74D-4AD0-9270-CC7CAC5A689A}"/>
              </a:ext>
            </a:extLst>
          </p:cNvPr>
          <p:cNvSpPr/>
          <p:nvPr/>
        </p:nvSpPr>
        <p:spPr>
          <a:xfrm>
            <a:off x="1104326" y="5736365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525DB76-D683-42A2-83BB-429BCD3BBCEA}"/>
              </a:ext>
            </a:extLst>
          </p:cNvPr>
          <p:cNvSpPr/>
          <p:nvPr/>
        </p:nvSpPr>
        <p:spPr>
          <a:xfrm>
            <a:off x="1657194" y="439364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F042B49-F0CF-4289-96EC-23E56DA843AF}"/>
              </a:ext>
            </a:extLst>
          </p:cNvPr>
          <p:cNvSpPr/>
          <p:nvPr/>
        </p:nvSpPr>
        <p:spPr>
          <a:xfrm>
            <a:off x="1822603" y="4176474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0AFB22C-4602-4A61-936E-1A66F4E768FA}"/>
              </a:ext>
            </a:extLst>
          </p:cNvPr>
          <p:cNvSpPr/>
          <p:nvPr/>
        </p:nvSpPr>
        <p:spPr>
          <a:xfrm>
            <a:off x="2321228" y="534055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9806D73-26E2-488A-A30F-BEF6AFE4C1CE}"/>
              </a:ext>
            </a:extLst>
          </p:cNvPr>
          <p:cNvSpPr/>
          <p:nvPr/>
        </p:nvSpPr>
        <p:spPr>
          <a:xfrm>
            <a:off x="1599931" y="3504045"/>
            <a:ext cx="323386" cy="30153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DB1F79-B7BE-4C77-9486-8C7160E36DDC}"/>
              </a:ext>
            </a:extLst>
          </p:cNvPr>
          <p:cNvSpPr txBox="1"/>
          <p:nvPr/>
        </p:nvSpPr>
        <p:spPr>
          <a:xfrm>
            <a:off x="2093880" y="3470147"/>
            <a:ext cx="159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plot it out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5A12DE-4FE0-4FB0-8D9E-0A61B27B9CA6}"/>
              </a:ext>
            </a:extLst>
          </p:cNvPr>
          <p:cNvSpPr txBox="1"/>
          <p:nvPr/>
        </p:nvSpPr>
        <p:spPr>
          <a:xfrm>
            <a:off x="1297989" y="6375968"/>
            <a:ext cx="135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dosage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0808E6-8C3F-4419-B34F-027DA7B175C5}"/>
              </a:ext>
            </a:extLst>
          </p:cNvPr>
          <p:cNvSpPr txBox="1"/>
          <p:nvPr/>
        </p:nvSpPr>
        <p:spPr>
          <a:xfrm rot="16200000">
            <a:off x="-747581" y="5043735"/>
            <a:ext cx="1914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effectiveness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477E6D-D556-4E16-970B-86380744A78A}"/>
              </a:ext>
            </a:extLst>
          </p:cNvPr>
          <p:cNvCxnSpPr>
            <a:cxnSpLocks/>
          </p:cNvCxnSpPr>
          <p:nvPr/>
        </p:nvCxnSpPr>
        <p:spPr>
          <a:xfrm>
            <a:off x="779189" y="5072145"/>
            <a:ext cx="2338813" cy="896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89CCDB0-85B2-466E-9AE2-F5356E69B250}"/>
              </a:ext>
            </a:extLst>
          </p:cNvPr>
          <p:cNvSpPr txBox="1"/>
          <p:nvPr/>
        </p:nvSpPr>
        <p:spPr>
          <a:xfrm>
            <a:off x="4912606" y="105008"/>
            <a:ext cx="326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make an initial prediction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187C4-805E-42C7-941A-ECE47723D6BC}"/>
              </a:ext>
            </a:extLst>
          </p:cNvPr>
          <p:cNvSpPr txBox="1"/>
          <p:nvPr/>
        </p:nvSpPr>
        <p:spPr>
          <a:xfrm>
            <a:off x="5561556" y="688932"/>
            <a:ext cx="80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Z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F221E9-25F8-49DF-B264-654EFE26B90D}"/>
              </a:ext>
            </a:extLst>
          </p:cNvPr>
          <p:cNvSpPr/>
          <p:nvPr/>
        </p:nvSpPr>
        <p:spPr>
          <a:xfrm>
            <a:off x="5695167" y="581821"/>
            <a:ext cx="801666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0.5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2E5143-FAAA-49F8-8C28-88B72D44A150}"/>
              </a:ext>
            </a:extLst>
          </p:cNvPr>
          <p:cNvSpPr txBox="1"/>
          <p:nvPr/>
        </p:nvSpPr>
        <p:spPr>
          <a:xfrm>
            <a:off x="7146270" y="504877"/>
            <a:ext cx="48761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Let’s assume that the “initial guess” of “predicted drug effectiveness” is 0.5 (so for whatever testing data, the prediction is always 0.5)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67F5A1FD-F620-4DB4-9265-7A8C3A9BFDDD}"/>
              </a:ext>
            </a:extLst>
          </p:cNvPr>
          <p:cNvSpPr/>
          <p:nvPr/>
        </p:nvSpPr>
        <p:spPr>
          <a:xfrm rot="10800000">
            <a:off x="6749747" y="635059"/>
            <a:ext cx="246491" cy="238539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408E55-3A76-4D03-ABE6-89429889E7C9}"/>
              </a:ext>
            </a:extLst>
          </p:cNvPr>
          <p:cNvSpPr txBox="1"/>
          <p:nvPr/>
        </p:nvSpPr>
        <p:spPr>
          <a:xfrm>
            <a:off x="4912606" y="1231462"/>
            <a:ext cx="2772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Obtain the residuals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D67FA3-51F9-4208-B01B-355CFFFB8AFD}"/>
              </a:ext>
            </a:extLst>
          </p:cNvPr>
          <p:cNvSpPr txBox="1"/>
          <p:nvPr/>
        </p:nvSpPr>
        <p:spPr>
          <a:xfrm>
            <a:off x="4912605" y="1620638"/>
            <a:ext cx="2894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Grow a XGBoost tree</a:t>
            </a:r>
          </a:p>
        </p:txBody>
      </p:sp>
      <p:graphicFrame>
        <p:nvGraphicFramePr>
          <p:cNvPr id="39" name="Table 9">
            <a:extLst>
              <a:ext uri="{FF2B5EF4-FFF2-40B4-BE49-F238E27FC236}">
                <a16:creationId xmlns:a16="http://schemas.microsoft.com/office/drawing/2014/main" id="{F7B6F8FC-5F9D-4341-88FA-46A06196AF05}"/>
              </a:ext>
            </a:extLst>
          </p:cNvPr>
          <p:cNvGraphicFramePr>
            <a:graphicFrameLocks noGrp="1"/>
          </p:cNvGraphicFramePr>
          <p:nvPr/>
        </p:nvGraphicFramePr>
        <p:xfrm>
          <a:off x="406971" y="302786"/>
          <a:ext cx="3580673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439">
                  <a:extLst>
                    <a:ext uri="{9D8B030D-6E8A-4147-A177-3AD203B41FA5}">
                      <a16:colId xmlns:a16="http://schemas.microsoft.com/office/drawing/2014/main" val="3944312363"/>
                    </a:ext>
                  </a:extLst>
                </a:gridCol>
                <a:gridCol w="1380617">
                  <a:extLst>
                    <a:ext uri="{9D8B030D-6E8A-4147-A177-3AD203B41FA5}">
                      <a16:colId xmlns:a16="http://schemas.microsoft.com/office/drawing/2014/main" val="530565996"/>
                    </a:ext>
                  </a:extLst>
                </a:gridCol>
                <a:gridCol w="1380617">
                  <a:extLst>
                    <a:ext uri="{9D8B030D-6E8A-4147-A177-3AD203B41FA5}">
                      <a16:colId xmlns:a16="http://schemas.microsoft.com/office/drawing/2014/main" val="2413499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Drug </a:t>
                      </a:r>
                    </a:p>
                    <a:p>
                      <a:r>
                        <a:rPr lang="en-NZ" dirty="0"/>
                        <a:t>dosage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Drug effectiveness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>
                          <a:solidFill>
                            <a:schemeClr val="tx1"/>
                          </a:solidFill>
                        </a:rPr>
                        <a:t>residuals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933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38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6.5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013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551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389073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2ACA6A4B-A198-4F22-803E-6306B822CA1C}"/>
              </a:ext>
            </a:extLst>
          </p:cNvPr>
          <p:cNvSpPr txBox="1"/>
          <p:nvPr/>
        </p:nvSpPr>
        <p:spPr>
          <a:xfrm>
            <a:off x="4930237" y="1983089"/>
            <a:ext cx="2250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4: Prune the tree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A237008-6375-4D95-9EB6-8CF7ACECD879}"/>
              </a:ext>
            </a:extLst>
          </p:cNvPr>
          <p:cNvSpPr/>
          <p:nvPr/>
        </p:nvSpPr>
        <p:spPr>
          <a:xfrm>
            <a:off x="6445420" y="2372274"/>
            <a:ext cx="1504901" cy="3693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Dosage &lt; 15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544AEA2-09A8-4174-9493-4211E355F539}"/>
              </a:ext>
            </a:extLst>
          </p:cNvPr>
          <p:cNvSpPr/>
          <p:nvPr/>
        </p:nvSpPr>
        <p:spPr>
          <a:xfrm>
            <a:off x="5950421" y="2940433"/>
            <a:ext cx="850927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-10.5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5BD032F-B3E3-4D33-A8DA-487B5F311021}"/>
              </a:ext>
            </a:extLst>
          </p:cNvPr>
          <p:cNvCxnSpPr>
            <a:cxnSpLocks/>
            <a:stCxn id="64" idx="2"/>
            <a:endCxn id="65" idx="0"/>
          </p:cNvCxnSpPr>
          <p:nvPr/>
        </p:nvCxnSpPr>
        <p:spPr>
          <a:xfrm flipH="1">
            <a:off x="6375885" y="2741606"/>
            <a:ext cx="821986" cy="19882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9FF6788-E00E-4CA9-B0F1-69B8D8B7421C}"/>
              </a:ext>
            </a:extLst>
          </p:cNvPr>
          <p:cNvCxnSpPr>
            <a:cxnSpLocks/>
            <a:stCxn id="64" idx="2"/>
          </p:cNvCxnSpPr>
          <p:nvPr/>
        </p:nvCxnSpPr>
        <p:spPr>
          <a:xfrm>
            <a:off x="7197871" y="2741606"/>
            <a:ext cx="1024411" cy="17578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F42CC14A-D91E-4FDF-AF23-CB792788C01F}"/>
              </a:ext>
            </a:extLst>
          </p:cNvPr>
          <p:cNvSpPr/>
          <p:nvPr/>
        </p:nvSpPr>
        <p:spPr>
          <a:xfrm>
            <a:off x="7319438" y="2924026"/>
            <a:ext cx="1504901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6.5, 7.5, -7.5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E149C025-80A1-41E3-90E9-46F3195A9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8713" y="1494889"/>
            <a:ext cx="1504902" cy="608649"/>
          </a:xfrm>
          <a:prstGeom prst="rect">
            <a:avLst/>
          </a:prstGeom>
          <a:ln>
            <a:solidFill>
              <a:schemeClr val="bg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001F85F-4D22-408A-919E-2459E44CCA01}"/>
                  </a:ext>
                </a:extLst>
              </p:cNvPr>
              <p:cNvSpPr txBox="1"/>
              <p:nvPr/>
            </p:nvSpPr>
            <p:spPr>
              <a:xfrm>
                <a:off x="4912605" y="3437755"/>
                <a:ext cx="620280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Z" dirty="0">
                    <a:solidFill>
                      <a:schemeClr val="bg1"/>
                    </a:solidFill>
                  </a:rPr>
                  <a:t>Now, as a related subject, let’s look at how the regularization parameter </a:t>
                </a:r>
                <a14:m>
                  <m:oMath xmlns:m="http://schemas.openxmlformats.org/officeDocument/2006/math">
                    <m:r>
                      <a:rPr lang="en-NZ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NZ" dirty="0">
                    <a:solidFill>
                      <a:schemeClr val="bg1"/>
                    </a:solidFill>
                  </a:rPr>
                  <a:t> would affect the tree build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001F85F-4D22-408A-919E-2459E44CC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605" y="3437755"/>
                <a:ext cx="6202808" cy="646331"/>
              </a:xfrm>
              <a:prstGeom prst="rect">
                <a:avLst/>
              </a:prstGeom>
              <a:blipFill>
                <a:blip r:embed="rId3"/>
                <a:stretch>
                  <a:fillRect l="-885" t="-5660" b="-14151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" name="Picture 70">
            <a:extLst>
              <a:ext uri="{FF2B5EF4-FFF2-40B4-BE49-F238E27FC236}">
                <a16:creationId xmlns:a16="http://schemas.microsoft.com/office/drawing/2014/main" id="{8511B706-0B79-4AE4-A6CE-EBB7AB215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494" y="4228483"/>
            <a:ext cx="3159852" cy="127798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B8A8390-7FBB-4E98-A148-3DFFDD90CA88}"/>
              </a:ext>
            </a:extLst>
          </p:cNvPr>
          <p:cNvSpPr txBox="1"/>
          <p:nvPr/>
        </p:nvSpPr>
        <p:spPr>
          <a:xfrm>
            <a:off x="8222282" y="4625869"/>
            <a:ext cx="2200858" cy="5232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NZ" sz="1400" b="0" i="0" dirty="0">
                <a:solidFill>
                  <a:schemeClr val="bg1"/>
                </a:solidFill>
                <a:effectLst/>
                <a:latin typeface="Google Sans"/>
              </a:rPr>
              <a:t>In this case, Gain is reduced from </a:t>
            </a:r>
            <a:r>
              <a:rPr lang="en-NZ" sz="1400" b="0" i="0" dirty="0">
                <a:effectLst/>
                <a:highlight>
                  <a:srgbClr val="FFFF00"/>
                </a:highlight>
                <a:latin typeface="Google Sans"/>
              </a:rPr>
              <a:t>140.17</a:t>
            </a:r>
            <a:r>
              <a:rPr lang="en-NZ" sz="1400" b="0" i="0" dirty="0">
                <a:solidFill>
                  <a:schemeClr val="bg1"/>
                </a:solidFill>
                <a:effectLst/>
                <a:latin typeface="Google Sans"/>
              </a:rPr>
              <a:t> to </a:t>
            </a:r>
            <a:r>
              <a:rPr lang="en-NZ" sz="1400" b="0" i="0" dirty="0">
                <a:solidFill>
                  <a:schemeClr val="bg1"/>
                </a:solidFill>
                <a:effectLst/>
                <a:highlight>
                  <a:srgbClr val="008000"/>
                </a:highlight>
                <a:latin typeface="Google Sans"/>
              </a:rPr>
              <a:t>82.9</a:t>
            </a:r>
            <a:endParaRPr lang="en-NZ" sz="1400" dirty="0">
              <a:solidFill>
                <a:schemeClr val="bg1"/>
              </a:solidFill>
              <a:highlight>
                <a:srgbClr val="008000"/>
              </a:highlight>
            </a:endParaRP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F3FA57A5-EB7B-49A3-A79E-30E1261EAAAA}"/>
              </a:ext>
            </a:extLst>
          </p:cNvPr>
          <p:cNvSpPr/>
          <p:nvPr/>
        </p:nvSpPr>
        <p:spPr>
          <a:xfrm rot="10800000">
            <a:off x="7815938" y="4757919"/>
            <a:ext cx="313764" cy="21911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E28F196-C621-4569-B858-53D814D1796F}"/>
                  </a:ext>
                </a:extLst>
              </p:cNvPr>
              <p:cNvSpPr txBox="1"/>
              <p:nvPr/>
            </p:nvSpPr>
            <p:spPr>
              <a:xfrm>
                <a:off x="7143170" y="4009381"/>
                <a:ext cx="4280889" cy="52322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NZ" sz="1400" b="0" i="0" dirty="0">
                    <a:solidFill>
                      <a:schemeClr val="bg1"/>
                    </a:solidFill>
                    <a:effectLst/>
                    <a:latin typeface="Google Sans"/>
                  </a:rPr>
                  <a:t>Gain is reduced from 120.33 to 62.48 when </a:t>
                </a:r>
                <a14:m>
                  <m:oMath xmlns:m="http://schemas.openxmlformats.org/officeDocument/2006/math">
                    <m:r>
                      <a:rPr lang="en-NZ" sz="1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NZ" sz="1400" b="0" i="0" dirty="0">
                    <a:solidFill>
                      <a:schemeClr val="bg1"/>
                    </a:solidFill>
                    <a:effectLst/>
                    <a:latin typeface="Google Sans"/>
                  </a:rPr>
                  <a:t> is increased from 0 to 1 </a:t>
                </a:r>
                <a:endParaRPr lang="en-NZ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E28F196-C621-4569-B858-53D814D17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170" y="4009381"/>
                <a:ext cx="4280889" cy="523220"/>
              </a:xfrm>
              <a:prstGeom prst="rect">
                <a:avLst/>
              </a:prstGeom>
              <a:blipFill>
                <a:blip r:embed="rId4"/>
                <a:stretch>
                  <a:fillRect l="-427" t="-2326" b="-10465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Arrow: Right 76">
            <a:extLst>
              <a:ext uri="{FF2B5EF4-FFF2-40B4-BE49-F238E27FC236}">
                <a16:creationId xmlns:a16="http://schemas.microsoft.com/office/drawing/2014/main" id="{5636D2F8-84FB-42D6-854B-5F917BB4D7D4}"/>
              </a:ext>
            </a:extLst>
          </p:cNvPr>
          <p:cNvSpPr/>
          <p:nvPr/>
        </p:nvSpPr>
        <p:spPr>
          <a:xfrm rot="10800000">
            <a:off x="6663997" y="4233412"/>
            <a:ext cx="313764" cy="21911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52EE4A-1EA6-43DF-98CF-D2F761EDB4D6}"/>
                  </a:ext>
                </a:extLst>
              </p:cNvPr>
              <p:cNvSpPr txBox="1"/>
              <p:nvPr/>
            </p:nvSpPr>
            <p:spPr>
              <a:xfrm>
                <a:off x="5067972" y="5467126"/>
                <a:ext cx="6682153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Z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So when </a:t>
                </a:r>
                <a14:m>
                  <m:oMath xmlns:m="http://schemas.openxmlformats.org/officeDocument/2006/math">
                    <m:r>
                      <a:rPr lang="en-NZ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NZ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=130</m:t>
                    </m:r>
                  </m:oMath>
                </a14:m>
                <a:r>
                  <a:rPr lang="en-NZ" dirty="0">
                    <a:solidFill>
                      <a:schemeClr val="bg1"/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NZ" dirty="0">
                    <a:solidFill>
                      <a:srgbClr val="FFFF00"/>
                    </a:solidFill>
                  </a:rPr>
                  <a:t>When </a:t>
                </a:r>
                <a14:m>
                  <m:oMath xmlns:m="http://schemas.openxmlformats.org/officeDocument/2006/math">
                    <m:r>
                      <a:rPr lang="en-NZ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NZ" dirty="0">
                    <a:solidFill>
                      <a:srgbClr val="FFFF00"/>
                    </a:solidFill>
                  </a:rPr>
                  <a:t>=0: we don’t prune the tree at all (the last branch has the gain of 140.0)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NZ" dirty="0">
                    <a:solidFill>
                      <a:srgbClr val="92D050"/>
                    </a:solidFill>
                  </a:rPr>
                  <a:t>When </a:t>
                </a:r>
                <a14:m>
                  <m:oMath xmlns:m="http://schemas.openxmlformats.org/officeDocument/2006/math">
                    <m:r>
                      <a:rPr lang="en-NZ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NZ" dirty="0">
                    <a:solidFill>
                      <a:srgbClr val="92D050"/>
                    </a:solidFill>
                  </a:rPr>
                  <a:t>=1: we need to prune the tree (so the predictions is less dependant on the variables 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52EE4A-1EA6-43DF-98CF-D2F761EDB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972" y="5467126"/>
                <a:ext cx="6682153" cy="1477328"/>
              </a:xfrm>
              <a:prstGeom prst="rect">
                <a:avLst/>
              </a:prstGeom>
              <a:blipFill>
                <a:blip r:embed="rId5"/>
                <a:stretch>
                  <a:fillRect l="-729" t="-2479" b="-5785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D7E06085-F80C-498B-8A0E-F3FDD806BF82}"/>
              </a:ext>
            </a:extLst>
          </p:cNvPr>
          <p:cNvSpPr txBox="1"/>
          <p:nvPr/>
        </p:nvSpPr>
        <p:spPr>
          <a:xfrm>
            <a:off x="8145162" y="5225962"/>
            <a:ext cx="1138453" cy="2616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NZ" sz="1050" dirty="0"/>
              <a:t>140.17 – 130 &gt; 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5B59EBC-5F3B-4AAC-B37F-A483F232BD14}"/>
              </a:ext>
            </a:extLst>
          </p:cNvPr>
          <p:cNvSpPr txBox="1"/>
          <p:nvPr/>
        </p:nvSpPr>
        <p:spPr>
          <a:xfrm>
            <a:off x="9470675" y="5234465"/>
            <a:ext cx="957313" cy="2539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NZ" sz="1050" dirty="0"/>
              <a:t>82.9 – 130 &lt; 0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19B7F613-8862-43F1-AE73-BF49FA74819C}"/>
              </a:ext>
            </a:extLst>
          </p:cNvPr>
          <p:cNvSpPr/>
          <p:nvPr/>
        </p:nvSpPr>
        <p:spPr>
          <a:xfrm rot="19274959">
            <a:off x="8162117" y="5581838"/>
            <a:ext cx="425890" cy="295008"/>
          </a:xfrm>
          <a:prstGeom prst="rightArrow">
            <a:avLst>
              <a:gd name="adj1" fmla="val 26371"/>
              <a:gd name="adj2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9B74CEE1-E1F0-4D63-B587-B4ED28289283}"/>
              </a:ext>
            </a:extLst>
          </p:cNvPr>
          <p:cNvSpPr/>
          <p:nvPr/>
        </p:nvSpPr>
        <p:spPr>
          <a:xfrm rot="17945233">
            <a:off x="9172922" y="5774760"/>
            <a:ext cx="878076" cy="402298"/>
          </a:xfrm>
          <a:prstGeom prst="rightArrow">
            <a:avLst>
              <a:gd name="adj1" fmla="val 26371"/>
              <a:gd name="adj2" fmla="val 50000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51228CFE-257C-4110-A7BF-04409DA7A7EE}"/>
              </a:ext>
            </a:extLst>
          </p:cNvPr>
          <p:cNvSpPr/>
          <p:nvPr/>
        </p:nvSpPr>
        <p:spPr>
          <a:xfrm rot="3588997">
            <a:off x="9604174" y="5029343"/>
            <a:ext cx="241056" cy="241915"/>
          </a:xfrm>
          <a:prstGeom prst="rightArrow">
            <a:avLst>
              <a:gd name="adj1" fmla="val 26371"/>
              <a:gd name="adj2" fmla="val 50000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B02D7209-67CE-4C85-B768-64AAAE082673}"/>
              </a:ext>
            </a:extLst>
          </p:cNvPr>
          <p:cNvSpPr/>
          <p:nvPr/>
        </p:nvSpPr>
        <p:spPr>
          <a:xfrm rot="7229945">
            <a:off x="8690181" y="5060346"/>
            <a:ext cx="241056" cy="241915"/>
          </a:xfrm>
          <a:prstGeom prst="rightArrow">
            <a:avLst>
              <a:gd name="adj1" fmla="val 26371"/>
              <a:gd name="adj2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3852197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96FB9E6-D57D-4CA6-AA13-01BB08B7DFDD}"/>
              </a:ext>
            </a:extLst>
          </p:cNvPr>
          <p:cNvSpPr txBox="1"/>
          <p:nvPr/>
        </p:nvSpPr>
        <p:spPr>
          <a:xfrm>
            <a:off x="446049" y="2782669"/>
            <a:ext cx="207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assume that dataset to be used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E75C17-E57B-4AD8-A50B-6EF60763FEB1}"/>
              </a:ext>
            </a:extLst>
          </p:cNvPr>
          <p:cNvCxnSpPr/>
          <p:nvPr/>
        </p:nvCxnSpPr>
        <p:spPr>
          <a:xfrm flipV="1">
            <a:off x="804125" y="4136567"/>
            <a:ext cx="0" cy="19514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452BFC-42A0-45F6-A583-E1BF6C34D611}"/>
              </a:ext>
            </a:extLst>
          </p:cNvPr>
          <p:cNvCxnSpPr>
            <a:cxnSpLocks/>
          </p:cNvCxnSpPr>
          <p:nvPr/>
        </p:nvCxnSpPr>
        <p:spPr>
          <a:xfrm>
            <a:off x="804125" y="6088031"/>
            <a:ext cx="234547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23A441B-9117-4172-A9BC-213D02735BDF}"/>
              </a:ext>
            </a:extLst>
          </p:cNvPr>
          <p:cNvSpPr txBox="1"/>
          <p:nvPr/>
        </p:nvSpPr>
        <p:spPr>
          <a:xfrm>
            <a:off x="653284" y="60880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158E30-76D0-46F5-94AA-936A1FD01374}"/>
              </a:ext>
            </a:extLst>
          </p:cNvPr>
          <p:cNvSpPr txBox="1"/>
          <p:nvPr/>
        </p:nvSpPr>
        <p:spPr>
          <a:xfrm>
            <a:off x="1675176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ACF9CD-61B8-4FF1-B401-1519489AF176}"/>
              </a:ext>
            </a:extLst>
          </p:cNvPr>
          <p:cNvSpPr txBox="1"/>
          <p:nvPr/>
        </p:nvSpPr>
        <p:spPr>
          <a:xfrm>
            <a:off x="2699298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588DDE-8DF1-4940-BAFB-F46D756CF421}"/>
              </a:ext>
            </a:extLst>
          </p:cNvPr>
          <p:cNvSpPr txBox="1"/>
          <p:nvPr/>
        </p:nvSpPr>
        <p:spPr>
          <a:xfrm>
            <a:off x="477503" y="4887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7D0BC9-73AB-4ACE-8CFD-F1D47452C114}"/>
              </a:ext>
            </a:extLst>
          </p:cNvPr>
          <p:cNvSpPr txBox="1"/>
          <p:nvPr/>
        </p:nvSpPr>
        <p:spPr>
          <a:xfrm>
            <a:off x="477503" y="44837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F10700-3D31-4F9F-B772-97AD5C30812B}"/>
              </a:ext>
            </a:extLst>
          </p:cNvPr>
          <p:cNvSpPr txBox="1"/>
          <p:nvPr/>
        </p:nvSpPr>
        <p:spPr>
          <a:xfrm>
            <a:off x="360485" y="41143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3C6421-4ACF-4B93-ADE7-6F980A776AB3}"/>
              </a:ext>
            </a:extLst>
          </p:cNvPr>
          <p:cNvSpPr txBox="1"/>
          <p:nvPr/>
        </p:nvSpPr>
        <p:spPr>
          <a:xfrm>
            <a:off x="406971" y="528246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072E13-065A-4F19-803C-19B7D6B49AE4}"/>
              </a:ext>
            </a:extLst>
          </p:cNvPr>
          <p:cNvSpPr txBox="1"/>
          <p:nvPr/>
        </p:nvSpPr>
        <p:spPr>
          <a:xfrm>
            <a:off x="325219" y="564621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-10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B22640F-F74D-4AD0-9270-CC7CAC5A689A}"/>
              </a:ext>
            </a:extLst>
          </p:cNvPr>
          <p:cNvSpPr/>
          <p:nvPr/>
        </p:nvSpPr>
        <p:spPr>
          <a:xfrm>
            <a:off x="1104326" y="5736365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525DB76-D683-42A2-83BB-429BCD3BBCEA}"/>
              </a:ext>
            </a:extLst>
          </p:cNvPr>
          <p:cNvSpPr/>
          <p:nvPr/>
        </p:nvSpPr>
        <p:spPr>
          <a:xfrm>
            <a:off x="1657194" y="439364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F042B49-F0CF-4289-96EC-23E56DA843AF}"/>
              </a:ext>
            </a:extLst>
          </p:cNvPr>
          <p:cNvSpPr/>
          <p:nvPr/>
        </p:nvSpPr>
        <p:spPr>
          <a:xfrm>
            <a:off x="1822603" y="4176474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0AFB22C-4602-4A61-936E-1A66F4E768FA}"/>
              </a:ext>
            </a:extLst>
          </p:cNvPr>
          <p:cNvSpPr/>
          <p:nvPr/>
        </p:nvSpPr>
        <p:spPr>
          <a:xfrm>
            <a:off x="2321228" y="534055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9806D73-26E2-488A-A30F-BEF6AFE4C1CE}"/>
              </a:ext>
            </a:extLst>
          </p:cNvPr>
          <p:cNvSpPr/>
          <p:nvPr/>
        </p:nvSpPr>
        <p:spPr>
          <a:xfrm>
            <a:off x="1599931" y="3504045"/>
            <a:ext cx="323386" cy="30153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DB1F79-B7BE-4C77-9486-8C7160E36DDC}"/>
              </a:ext>
            </a:extLst>
          </p:cNvPr>
          <p:cNvSpPr txBox="1"/>
          <p:nvPr/>
        </p:nvSpPr>
        <p:spPr>
          <a:xfrm>
            <a:off x="2093880" y="3470147"/>
            <a:ext cx="159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plot it out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5A12DE-4FE0-4FB0-8D9E-0A61B27B9CA6}"/>
              </a:ext>
            </a:extLst>
          </p:cNvPr>
          <p:cNvSpPr txBox="1"/>
          <p:nvPr/>
        </p:nvSpPr>
        <p:spPr>
          <a:xfrm>
            <a:off x="1297989" y="6375968"/>
            <a:ext cx="135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dosage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0808E6-8C3F-4419-B34F-027DA7B175C5}"/>
              </a:ext>
            </a:extLst>
          </p:cNvPr>
          <p:cNvSpPr txBox="1"/>
          <p:nvPr/>
        </p:nvSpPr>
        <p:spPr>
          <a:xfrm rot="16200000">
            <a:off x="-747581" y="5043735"/>
            <a:ext cx="1914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effectiveness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477E6D-D556-4E16-970B-86380744A78A}"/>
              </a:ext>
            </a:extLst>
          </p:cNvPr>
          <p:cNvCxnSpPr>
            <a:cxnSpLocks/>
          </p:cNvCxnSpPr>
          <p:nvPr/>
        </p:nvCxnSpPr>
        <p:spPr>
          <a:xfrm>
            <a:off x="779189" y="5072145"/>
            <a:ext cx="2338813" cy="896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89CCDB0-85B2-466E-9AE2-F5356E69B250}"/>
              </a:ext>
            </a:extLst>
          </p:cNvPr>
          <p:cNvSpPr txBox="1"/>
          <p:nvPr/>
        </p:nvSpPr>
        <p:spPr>
          <a:xfrm>
            <a:off x="4912606" y="105008"/>
            <a:ext cx="326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make an initial prediction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187C4-805E-42C7-941A-ECE47723D6BC}"/>
              </a:ext>
            </a:extLst>
          </p:cNvPr>
          <p:cNvSpPr txBox="1"/>
          <p:nvPr/>
        </p:nvSpPr>
        <p:spPr>
          <a:xfrm>
            <a:off x="5561556" y="688932"/>
            <a:ext cx="80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Z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F221E9-25F8-49DF-B264-654EFE26B90D}"/>
              </a:ext>
            </a:extLst>
          </p:cNvPr>
          <p:cNvSpPr/>
          <p:nvPr/>
        </p:nvSpPr>
        <p:spPr>
          <a:xfrm>
            <a:off x="5695167" y="581821"/>
            <a:ext cx="801666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0.5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2E5143-FAAA-49F8-8C28-88B72D44A150}"/>
              </a:ext>
            </a:extLst>
          </p:cNvPr>
          <p:cNvSpPr txBox="1"/>
          <p:nvPr/>
        </p:nvSpPr>
        <p:spPr>
          <a:xfrm>
            <a:off x="7146270" y="504877"/>
            <a:ext cx="48761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Let’s assume that the “initial guess” of “predicted drug effectiveness” is 0.5 (so for whatever testing data, the prediction is always 0.5)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67F5A1FD-F620-4DB4-9265-7A8C3A9BFDDD}"/>
              </a:ext>
            </a:extLst>
          </p:cNvPr>
          <p:cNvSpPr/>
          <p:nvPr/>
        </p:nvSpPr>
        <p:spPr>
          <a:xfrm rot="10800000">
            <a:off x="6749747" y="635059"/>
            <a:ext cx="246491" cy="238539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408E55-3A76-4D03-ABE6-89429889E7C9}"/>
              </a:ext>
            </a:extLst>
          </p:cNvPr>
          <p:cNvSpPr txBox="1"/>
          <p:nvPr/>
        </p:nvSpPr>
        <p:spPr>
          <a:xfrm>
            <a:off x="4912606" y="1231462"/>
            <a:ext cx="2772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Obtain the residuals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D67FA3-51F9-4208-B01B-355CFFFB8AFD}"/>
              </a:ext>
            </a:extLst>
          </p:cNvPr>
          <p:cNvSpPr txBox="1"/>
          <p:nvPr/>
        </p:nvSpPr>
        <p:spPr>
          <a:xfrm>
            <a:off x="4912605" y="1620638"/>
            <a:ext cx="2894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Grow a XGBoost tree</a:t>
            </a:r>
          </a:p>
        </p:txBody>
      </p:sp>
      <p:graphicFrame>
        <p:nvGraphicFramePr>
          <p:cNvPr id="39" name="Table 9">
            <a:extLst>
              <a:ext uri="{FF2B5EF4-FFF2-40B4-BE49-F238E27FC236}">
                <a16:creationId xmlns:a16="http://schemas.microsoft.com/office/drawing/2014/main" id="{F7B6F8FC-5F9D-4341-88FA-46A06196AF05}"/>
              </a:ext>
            </a:extLst>
          </p:cNvPr>
          <p:cNvGraphicFramePr>
            <a:graphicFrameLocks noGrp="1"/>
          </p:cNvGraphicFramePr>
          <p:nvPr/>
        </p:nvGraphicFramePr>
        <p:xfrm>
          <a:off x="406971" y="302786"/>
          <a:ext cx="3580673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439">
                  <a:extLst>
                    <a:ext uri="{9D8B030D-6E8A-4147-A177-3AD203B41FA5}">
                      <a16:colId xmlns:a16="http://schemas.microsoft.com/office/drawing/2014/main" val="3944312363"/>
                    </a:ext>
                  </a:extLst>
                </a:gridCol>
                <a:gridCol w="1380617">
                  <a:extLst>
                    <a:ext uri="{9D8B030D-6E8A-4147-A177-3AD203B41FA5}">
                      <a16:colId xmlns:a16="http://schemas.microsoft.com/office/drawing/2014/main" val="530565996"/>
                    </a:ext>
                  </a:extLst>
                </a:gridCol>
                <a:gridCol w="1380617">
                  <a:extLst>
                    <a:ext uri="{9D8B030D-6E8A-4147-A177-3AD203B41FA5}">
                      <a16:colId xmlns:a16="http://schemas.microsoft.com/office/drawing/2014/main" val="2413499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Drug </a:t>
                      </a:r>
                    </a:p>
                    <a:p>
                      <a:r>
                        <a:rPr lang="en-NZ" dirty="0"/>
                        <a:t>dosage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Drug effectiveness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>
                          <a:solidFill>
                            <a:schemeClr val="tx1"/>
                          </a:solidFill>
                        </a:rPr>
                        <a:t>residuals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933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38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6.5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013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551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389073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2ACA6A4B-A198-4F22-803E-6306B822CA1C}"/>
              </a:ext>
            </a:extLst>
          </p:cNvPr>
          <p:cNvSpPr txBox="1"/>
          <p:nvPr/>
        </p:nvSpPr>
        <p:spPr>
          <a:xfrm>
            <a:off x="4930237" y="1983089"/>
            <a:ext cx="2250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4: Prune the tree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A237008-6375-4D95-9EB6-8CF7ACECD879}"/>
              </a:ext>
            </a:extLst>
          </p:cNvPr>
          <p:cNvSpPr/>
          <p:nvPr/>
        </p:nvSpPr>
        <p:spPr>
          <a:xfrm>
            <a:off x="6445420" y="2372274"/>
            <a:ext cx="1504901" cy="3693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Dosage &lt; 15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544AEA2-09A8-4174-9493-4211E355F539}"/>
              </a:ext>
            </a:extLst>
          </p:cNvPr>
          <p:cNvSpPr/>
          <p:nvPr/>
        </p:nvSpPr>
        <p:spPr>
          <a:xfrm>
            <a:off x="5950421" y="2940433"/>
            <a:ext cx="850927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-10.5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5BD032F-B3E3-4D33-A8DA-487B5F311021}"/>
              </a:ext>
            </a:extLst>
          </p:cNvPr>
          <p:cNvCxnSpPr>
            <a:cxnSpLocks/>
            <a:stCxn id="64" idx="2"/>
            <a:endCxn id="65" idx="0"/>
          </p:cNvCxnSpPr>
          <p:nvPr/>
        </p:nvCxnSpPr>
        <p:spPr>
          <a:xfrm flipH="1">
            <a:off x="6375885" y="2741606"/>
            <a:ext cx="821986" cy="19882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9FF6788-E00E-4CA9-B0F1-69B8D8B7421C}"/>
              </a:ext>
            </a:extLst>
          </p:cNvPr>
          <p:cNvCxnSpPr>
            <a:cxnSpLocks/>
            <a:stCxn id="64" idx="2"/>
          </p:cNvCxnSpPr>
          <p:nvPr/>
        </p:nvCxnSpPr>
        <p:spPr>
          <a:xfrm>
            <a:off x="7197871" y="2741606"/>
            <a:ext cx="1024411" cy="17578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F42CC14A-D91E-4FDF-AF23-CB792788C01F}"/>
              </a:ext>
            </a:extLst>
          </p:cNvPr>
          <p:cNvSpPr/>
          <p:nvPr/>
        </p:nvSpPr>
        <p:spPr>
          <a:xfrm>
            <a:off x="7319438" y="2924026"/>
            <a:ext cx="1504901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6.5, 7.5, -7.5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E149C025-80A1-41E3-90E9-46F3195A9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8713" y="1494889"/>
            <a:ext cx="1504902" cy="608649"/>
          </a:xfrm>
          <a:prstGeom prst="rect">
            <a:avLst/>
          </a:prstGeom>
          <a:ln>
            <a:solidFill>
              <a:schemeClr val="bg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001F85F-4D22-408A-919E-2459E44CCA01}"/>
                  </a:ext>
                </a:extLst>
              </p:cNvPr>
              <p:cNvSpPr txBox="1"/>
              <p:nvPr/>
            </p:nvSpPr>
            <p:spPr>
              <a:xfrm>
                <a:off x="4912605" y="3437755"/>
                <a:ext cx="620280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Z" dirty="0">
                    <a:solidFill>
                      <a:schemeClr val="bg1"/>
                    </a:solidFill>
                  </a:rPr>
                  <a:t>Now, as a related subject, let’s look at how the regularization parameter </a:t>
                </a:r>
                <a14:m>
                  <m:oMath xmlns:m="http://schemas.openxmlformats.org/officeDocument/2006/math">
                    <m:r>
                      <a:rPr lang="en-NZ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NZ" dirty="0">
                    <a:solidFill>
                      <a:schemeClr val="bg1"/>
                    </a:solidFill>
                  </a:rPr>
                  <a:t> would affect the tree build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001F85F-4D22-408A-919E-2459E44CC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605" y="3437755"/>
                <a:ext cx="6202808" cy="646331"/>
              </a:xfrm>
              <a:prstGeom prst="rect">
                <a:avLst/>
              </a:prstGeom>
              <a:blipFill>
                <a:blip r:embed="rId3"/>
                <a:stretch>
                  <a:fillRect l="-885" t="-5660" b="-14151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4D6D03F-D01D-4F13-AB8D-1682BEE9A76E}"/>
                  </a:ext>
                </a:extLst>
              </p:cNvPr>
              <p:cNvSpPr txBox="1"/>
              <p:nvPr/>
            </p:nvSpPr>
            <p:spPr>
              <a:xfrm>
                <a:off x="5429760" y="4094812"/>
                <a:ext cx="6202808" cy="92333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NZ" dirty="0">
                    <a:solidFill>
                      <a:schemeClr val="bg1"/>
                    </a:solidFill>
                  </a:rPr>
                  <a:t>Conclusion, if </a:t>
                </a:r>
                <a14:m>
                  <m:oMath xmlns:m="http://schemas.openxmlformats.org/officeDocument/2006/math">
                    <m:r>
                      <a:rPr lang="en-NZ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NZ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NZ" dirty="0">
                    <a:solidFill>
                      <a:schemeClr val="bg1"/>
                    </a:solidFill>
                  </a:rPr>
                  <a:t>, it’s easier to prune leaves because the values for Gain are smaller, and therefore prevent overfitting data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4D6D03F-D01D-4F13-AB8D-1682BEE9A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760" y="4094812"/>
                <a:ext cx="6202808" cy="923330"/>
              </a:xfrm>
              <a:prstGeom prst="rect">
                <a:avLst/>
              </a:prstGeom>
              <a:blipFill>
                <a:blip r:embed="rId4"/>
                <a:stretch>
                  <a:fillRect l="-885" t="-3974" b="-9934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746330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96FB9E6-D57D-4CA6-AA13-01BB08B7DFDD}"/>
              </a:ext>
            </a:extLst>
          </p:cNvPr>
          <p:cNvSpPr txBox="1"/>
          <p:nvPr/>
        </p:nvSpPr>
        <p:spPr>
          <a:xfrm>
            <a:off x="446049" y="2782669"/>
            <a:ext cx="207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assume that dataset to be used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E75C17-E57B-4AD8-A50B-6EF60763FEB1}"/>
              </a:ext>
            </a:extLst>
          </p:cNvPr>
          <p:cNvCxnSpPr/>
          <p:nvPr/>
        </p:nvCxnSpPr>
        <p:spPr>
          <a:xfrm flipV="1">
            <a:off x="804125" y="4136567"/>
            <a:ext cx="0" cy="19514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452BFC-42A0-45F6-A583-E1BF6C34D611}"/>
              </a:ext>
            </a:extLst>
          </p:cNvPr>
          <p:cNvCxnSpPr>
            <a:cxnSpLocks/>
          </p:cNvCxnSpPr>
          <p:nvPr/>
        </p:nvCxnSpPr>
        <p:spPr>
          <a:xfrm>
            <a:off x="804125" y="6088031"/>
            <a:ext cx="234547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23A441B-9117-4172-A9BC-213D02735BDF}"/>
              </a:ext>
            </a:extLst>
          </p:cNvPr>
          <p:cNvSpPr txBox="1"/>
          <p:nvPr/>
        </p:nvSpPr>
        <p:spPr>
          <a:xfrm>
            <a:off x="653284" y="60880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158E30-76D0-46F5-94AA-936A1FD01374}"/>
              </a:ext>
            </a:extLst>
          </p:cNvPr>
          <p:cNvSpPr txBox="1"/>
          <p:nvPr/>
        </p:nvSpPr>
        <p:spPr>
          <a:xfrm>
            <a:off x="1675176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ACF9CD-61B8-4FF1-B401-1519489AF176}"/>
              </a:ext>
            </a:extLst>
          </p:cNvPr>
          <p:cNvSpPr txBox="1"/>
          <p:nvPr/>
        </p:nvSpPr>
        <p:spPr>
          <a:xfrm>
            <a:off x="2699298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588DDE-8DF1-4940-BAFB-F46D756CF421}"/>
              </a:ext>
            </a:extLst>
          </p:cNvPr>
          <p:cNvSpPr txBox="1"/>
          <p:nvPr/>
        </p:nvSpPr>
        <p:spPr>
          <a:xfrm>
            <a:off x="477503" y="4887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7D0BC9-73AB-4ACE-8CFD-F1D47452C114}"/>
              </a:ext>
            </a:extLst>
          </p:cNvPr>
          <p:cNvSpPr txBox="1"/>
          <p:nvPr/>
        </p:nvSpPr>
        <p:spPr>
          <a:xfrm>
            <a:off x="477503" y="44837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F10700-3D31-4F9F-B772-97AD5C30812B}"/>
              </a:ext>
            </a:extLst>
          </p:cNvPr>
          <p:cNvSpPr txBox="1"/>
          <p:nvPr/>
        </p:nvSpPr>
        <p:spPr>
          <a:xfrm>
            <a:off x="360485" y="41143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3C6421-4ACF-4B93-ADE7-6F980A776AB3}"/>
              </a:ext>
            </a:extLst>
          </p:cNvPr>
          <p:cNvSpPr txBox="1"/>
          <p:nvPr/>
        </p:nvSpPr>
        <p:spPr>
          <a:xfrm>
            <a:off x="406971" y="528246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072E13-065A-4F19-803C-19B7D6B49AE4}"/>
              </a:ext>
            </a:extLst>
          </p:cNvPr>
          <p:cNvSpPr txBox="1"/>
          <p:nvPr/>
        </p:nvSpPr>
        <p:spPr>
          <a:xfrm>
            <a:off x="325219" y="564621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-10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B22640F-F74D-4AD0-9270-CC7CAC5A689A}"/>
              </a:ext>
            </a:extLst>
          </p:cNvPr>
          <p:cNvSpPr/>
          <p:nvPr/>
        </p:nvSpPr>
        <p:spPr>
          <a:xfrm>
            <a:off x="1104326" y="5736365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525DB76-D683-42A2-83BB-429BCD3BBCEA}"/>
              </a:ext>
            </a:extLst>
          </p:cNvPr>
          <p:cNvSpPr/>
          <p:nvPr/>
        </p:nvSpPr>
        <p:spPr>
          <a:xfrm>
            <a:off x="1657194" y="439364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F042B49-F0CF-4289-96EC-23E56DA843AF}"/>
              </a:ext>
            </a:extLst>
          </p:cNvPr>
          <p:cNvSpPr/>
          <p:nvPr/>
        </p:nvSpPr>
        <p:spPr>
          <a:xfrm>
            <a:off x="1822603" y="4176474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0AFB22C-4602-4A61-936E-1A66F4E768FA}"/>
              </a:ext>
            </a:extLst>
          </p:cNvPr>
          <p:cNvSpPr/>
          <p:nvPr/>
        </p:nvSpPr>
        <p:spPr>
          <a:xfrm>
            <a:off x="2321228" y="534055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9806D73-26E2-488A-A30F-BEF6AFE4C1CE}"/>
              </a:ext>
            </a:extLst>
          </p:cNvPr>
          <p:cNvSpPr/>
          <p:nvPr/>
        </p:nvSpPr>
        <p:spPr>
          <a:xfrm>
            <a:off x="1599931" y="3504045"/>
            <a:ext cx="323386" cy="30153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DB1F79-B7BE-4C77-9486-8C7160E36DDC}"/>
              </a:ext>
            </a:extLst>
          </p:cNvPr>
          <p:cNvSpPr txBox="1"/>
          <p:nvPr/>
        </p:nvSpPr>
        <p:spPr>
          <a:xfrm>
            <a:off x="2093880" y="3470147"/>
            <a:ext cx="159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plot it out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5A12DE-4FE0-4FB0-8D9E-0A61B27B9CA6}"/>
              </a:ext>
            </a:extLst>
          </p:cNvPr>
          <p:cNvSpPr txBox="1"/>
          <p:nvPr/>
        </p:nvSpPr>
        <p:spPr>
          <a:xfrm>
            <a:off x="1297989" y="6375968"/>
            <a:ext cx="135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dosage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0808E6-8C3F-4419-B34F-027DA7B175C5}"/>
              </a:ext>
            </a:extLst>
          </p:cNvPr>
          <p:cNvSpPr txBox="1"/>
          <p:nvPr/>
        </p:nvSpPr>
        <p:spPr>
          <a:xfrm rot="16200000">
            <a:off x="-747581" y="5043735"/>
            <a:ext cx="1914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effectiveness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477E6D-D556-4E16-970B-86380744A78A}"/>
              </a:ext>
            </a:extLst>
          </p:cNvPr>
          <p:cNvCxnSpPr>
            <a:cxnSpLocks/>
          </p:cNvCxnSpPr>
          <p:nvPr/>
        </p:nvCxnSpPr>
        <p:spPr>
          <a:xfrm>
            <a:off x="779189" y="5072145"/>
            <a:ext cx="2338813" cy="896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89CCDB0-85B2-466E-9AE2-F5356E69B250}"/>
              </a:ext>
            </a:extLst>
          </p:cNvPr>
          <p:cNvSpPr txBox="1"/>
          <p:nvPr/>
        </p:nvSpPr>
        <p:spPr>
          <a:xfrm>
            <a:off x="4912606" y="105008"/>
            <a:ext cx="326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make an initial prediction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187C4-805E-42C7-941A-ECE47723D6BC}"/>
              </a:ext>
            </a:extLst>
          </p:cNvPr>
          <p:cNvSpPr txBox="1"/>
          <p:nvPr/>
        </p:nvSpPr>
        <p:spPr>
          <a:xfrm>
            <a:off x="5561556" y="688932"/>
            <a:ext cx="80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Z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F221E9-25F8-49DF-B264-654EFE26B90D}"/>
              </a:ext>
            </a:extLst>
          </p:cNvPr>
          <p:cNvSpPr/>
          <p:nvPr/>
        </p:nvSpPr>
        <p:spPr>
          <a:xfrm>
            <a:off x="5695167" y="581821"/>
            <a:ext cx="801666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0.5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2E5143-FAAA-49F8-8C28-88B72D44A150}"/>
              </a:ext>
            </a:extLst>
          </p:cNvPr>
          <p:cNvSpPr txBox="1"/>
          <p:nvPr/>
        </p:nvSpPr>
        <p:spPr>
          <a:xfrm>
            <a:off x="7146270" y="504877"/>
            <a:ext cx="48761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Let’s assume that the “initial guess” of “predicted drug effectiveness” is 0.5 (so for whatever testing data, the prediction is always 0.5)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67F5A1FD-F620-4DB4-9265-7A8C3A9BFDDD}"/>
              </a:ext>
            </a:extLst>
          </p:cNvPr>
          <p:cNvSpPr/>
          <p:nvPr/>
        </p:nvSpPr>
        <p:spPr>
          <a:xfrm rot="10800000">
            <a:off x="6749747" y="635059"/>
            <a:ext cx="246491" cy="238539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408E55-3A76-4D03-ABE6-89429889E7C9}"/>
              </a:ext>
            </a:extLst>
          </p:cNvPr>
          <p:cNvSpPr txBox="1"/>
          <p:nvPr/>
        </p:nvSpPr>
        <p:spPr>
          <a:xfrm>
            <a:off x="4912606" y="1231462"/>
            <a:ext cx="2772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Obtain the residuals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D67FA3-51F9-4208-B01B-355CFFFB8AFD}"/>
              </a:ext>
            </a:extLst>
          </p:cNvPr>
          <p:cNvSpPr txBox="1"/>
          <p:nvPr/>
        </p:nvSpPr>
        <p:spPr>
          <a:xfrm>
            <a:off x="4912605" y="1620638"/>
            <a:ext cx="2894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Grow a XGBoost tree</a:t>
            </a:r>
          </a:p>
        </p:txBody>
      </p:sp>
      <p:graphicFrame>
        <p:nvGraphicFramePr>
          <p:cNvPr id="39" name="Table 9">
            <a:extLst>
              <a:ext uri="{FF2B5EF4-FFF2-40B4-BE49-F238E27FC236}">
                <a16:creationId xmlns:a16="http://schemas.microsoft.com/office/drawing/2014/main" id="{F7B6F8FC-5F9D-4341-88FA-46A06196AF05}"/>
              </a:ext>
            </a:extLst>
          </p:cNvPr>
          <p:cNvGraphicFramePr>
            <a:graphicFrameLocks noGrp="1"/>
          </p:cNvGraphicFramePr>
          <p:nvPr/>
        </p:nvGraphicFramePr>
        <p:xfrm>
          <a:off x="406971" y="302786"/>
          <a:ext cx="3580673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439">
                  <a:extLst>
                    <a:ext uri="{9D8B030D-6E8A-4147-A177-3AD203B41FA5}">
                      <a16:colId xmlns:a16="http://schemas.microsoft.com/office/drawing/2014/main" val="3944312363"/>
                    </a:ext>
                  </a:extLst>
                </a:gridCol>
                <a:gridCol w="1380617">
                  <a:extLst>
                    <a:ext uri="{9D8B030D-6E8A-4147-A177-3AD203B41FA5}">
                      <a16:colId xmlns:a16="http://schemas.microsoft.com/office/drawing/2014/main" val="530565996"/>
                    </a:ext>
                  </a:extLst>
                </a:gridCol>
                <a:gridCol w="1380617">
                  <a:extLst>
                    <a:ext uri="{9D8B030D-6E8A-4147-A177-3AD203B41FA5}">
                      <a16:colId xmlns:a16="http://schemas.microsoft.com/office/drawing/2014/main" val="2413499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Drug </a:t>
                      </a:r>
                    </a:p>
                    <a:p>
                      <a:r>
                        <a:rPr lang="en-NZ" dirty="0"/>
                        <a:t>dosage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Drug effectiveness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>
                          <a:solidFill>
                            <a:schemeClr val="tx1"/>
                          </a:solidFill>
                        </a:rPr>
                        <a:t>residuals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933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38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6.5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013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551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389073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2ACA6A4B-A198-4F22-803E-6306B822CA1C}"/>
              </a:ext>
            </a:extLst>
          </p:cNvPr>
          <p:cNvSpPr txBox="1"/>
          <p:nvPr/>
        </p:nvSpPr>
        <p:spPr>
          <a:xfrm>
            <a:off x="4930237" y="1983089"/>
            <a:ext cx="2250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4: Prune the tree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F0313CB-A44A-4454-9DF2-AC2E0B41FACD}"/>
              </a:ext>
            </a:extLst>
          </p:cNvPr>
          <p:cNvSpPr txBox="1"/>
          <p:nvPr/>
        </p:nvSpPr>
        <p:spPr>
          <a:xfrm>
            <a:off x="4930236" y="2363019"/>
            <a:ext cx="2723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5: Get the tree output</a:t>
            </a:r>
          </a:p>
        </p:txBody>
      </p:sp>
    </p:spTree>
    <p:extLst>
      <p:ext uri="{BB962C8B-B14F-4D97-AF65-F5344CB8AC3E}">
        <p14:creationId xmlns:p14="http://schemas.microsoft.com/office/powerpoint/2010/main" val="377234682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96FB9E6-D57D-4CA6-AA13-01BB08B7DFDD}"/>
              </a:ext>
            </a:extLst>
          </p:cNvPr>
          <p:cNvSpPr txBox="1"/>
          <p:nvPr/>
        </p:nvSpPr>
        <p:spPr>
          <a:xfrm>
            <a:off x="446049" y="2782669"/>
            <a:ext cx="207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assume that dataset to be used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E75C17-E57B-4AD8-A50B-6EF60763FEB1}"/>
              </a:ext>
            </a:extLst>
          </p:cNvPr>
          <p:cNvCxnSpPr/>
          <p:nvPr/>
        </p:nvCxnSpPr>
        <p:spPr>
          <a:xfrm flipV="1">
            <a:off x="804125" y="4136567"/>
            <a:ext cx="0" cy="19514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452BFC-42A0-45F6-A583-E1BF6C34D611}"/>
              </a:ext>
            </a:extLst>
          </p:cNvPr>
          <p:cNvCxnSpPr>
            <a:cxnSpLocks/>
          </p:cNvCxnSpPr>
          <p:nvPr/>
        </p:nvCxnSpPr>
        <p:spPr>
          <a:xfrm>
            <a:off x="804125" y="6088031"/>
            <a:ext cx="234547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23A441B-9117-4172-A9BC-213D02735BDF}"/>
              </a:ext>
            </a:extLst>
          </p:cNvPr>
          <p:cNvSpPr txBox="1"/>
          <p:nvPr/>
        </p:nvSpPr>
        <p:spPr>
          <a:xfrm>
            <a:off x="653284" y="60880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158E30-76D0-46F5-94AA-936A1FD01374}"/>
              </a:ext>
            </a:extLst>
          </p:cNvPr>
          <p:cNvSpPr txBox="1"/>
          <p:nvPr/>
        </p:nvSpPr>
        <p:spPr>
          <a:xfrm>
            <a:off x="1675176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ACF9CD-61B8-4FF1-B401-1519489AF176}"/>
              </a:ext>
            </a:extLst>
          </p:cNvPr>
          <p:cNvSpPr txBox="1"/>
          <p:nvPr/>
        </p:nvSpPr>
        <p:spPr>
          <a:xfrm>
            <a:off x="2699298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588DDE-8DF1-4940-BAFB-F46D756CF421}"/>
              </a:ext>
            </a:extLst>
          </p:cNvPr>
          <p:cNvSpPr txBox="1"/>
          <p:nvPr/>
        </p:nvSpPr>
        <p:spPr>
          <a:xfrm>
            <a:off x="477503" y="4887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7D0BC9-73AB-4ACE-8CFD-F1D47452C114}"/>
              </a:ext>
            </a:extLst>
          </p:cNvPr>
          <p:cNvSpPr txBox="1"/>
          <p:nvPr/>
        </p:nvSpPr>
        <p:spPr>
          <a:xfrm>
            <a:off x="477503" y="44837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F10700-3D31-4F9F-B772-97AD5C30812B}"/>
              </a:ext>
            </a:extLst>
          </p:cNvPr>
          <p:cNvSpPr txBox="1"/>
          <p:nvPr/>
        </p:nvSpPr>
        <p:spPr>
          <a:xfrm>
            <a:off x="360485" y="41143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3C6421-4ACF-4B93-ADE7-6F980A776AB3}"/>
              </a:ext>
            </a:extLst>
          </p:cNvPr>
          <p:cNvSpPr txBox="1"/>
          <p:nvPr/>
        </p:nvSpPr>
        <p:spPr>
          <a:xfrm>
            <a:off x="406971" y="528246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072E13-065A-4F19-803C-19B7D6B49AE4}"/>
              </a:ext>
            </a:extLst>
          </p:cNvPr>
          <p:cNvSpPr txBox="1"/>
          <p:nvPr/>
        </p:nvSpPr>
        <p:spPr>
          <a:xfrm>
            <a:off x="325219" y="564621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-10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B22640F-F74D-4AD0-9270-CC7CAC5A689A}"/>
              </a:ext>
            </a:extLst>
          </p:cNvPr>
          <p:cNvSpPr/>
          <p:nvPr/>
        </p:nvSpPr>
        <p:spPr>
          <a:xfrm>
            <a:off x="1104326" y="5736365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525DB76-D683-42A2-83BB-429BCD3BBCEA}"/>
              </a:ext>
            </a:extLst>
          </p:cNvPr>
          <p:cNvSpPr/>
          <p:nvPr/>
        </p:nvSpPr>
        <p:spPr>
          <a:xfrm>
            <a:off x="1657194" y="439364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F042B49-F0CF-4289-96EC-23E56DA843AF}"/>
              </a:ext>
            </a:extLst>
          </p:cNvPr>
          <p:cNvSpPr/>
          <p:nvPr/>
        </p:nvSpPr>
        <p:spPr>
          <a:xfrm>
            <a:off x="1822603" y="4176474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0AFB22C-4602-4A61-936E-1A66F4E768FA}"/>
              </a:ext>
            </a:extLst>
          </p:cNvPr>
          <p:cNvSpPr/>
          <p:nvPr/>
        </p:nvSpPr>
        <p:spPr>
          <a:xfrm>
            <a:off x="2321228" y="534055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9806D73-26E2-488A-A30F-BEF6AFE4C1CE}"/>
              </a:ext>
            </a:extLst>
          </p:cNvPr>
          <p:cNvSpPr/>
          <p:nvPr/>
        </p:nvSpPr>
        <p:spPr>
          <a:xfrm>
            <a:off x="1599931" y="3504045"/>
            <a:ext cx="323386" cy="30153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DB1F79-B7BE-4C77-9486-8C7160E36DDC}"/>
              </a:ext>
            </a:extLst>
          </p:cNvPr>
          <p:cNvSpPr txBox="1"/>
          <p:nvPr/>
        </p:nvSpPr>
        <p:spPr>
          <a:xfrm>
            <a:off x="2093880" y="3470147"/>
            <a:ext cx="159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plot it out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5A12DE-4FE0-4FB0-8D9E-0A61B27B9CA6}"/>
              </a:ext>
            </a:extLst>
          </p:cNvPr>
          <p:cNvSpPr txBox="1"/>
          <p:nvPr/>
        </p:nvSpPr>
        <p:spPr>
          <a:xfrm>
            <a:off x="1297989" y="6375968"/>
            <a:ext cx="135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dosage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0808E6-8C3F-4419-B34F-027DA7B175C5}"/>
              </a:ext>
            </a:extLst>
          </p:cNvPr>
          <p:cNvSpPr txBox="1"/>
          <p:nvPr/>
        </p:nvSpPr>
        <p:spPr>
          <a:xfrm rot="16200000">
            <a:off x="-747581" y="5043735"/>
            <a:ext cx="1914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effectiveness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477E6D-D556-4E16-970B-86380744A78A}"/>
              </a:ext>
            </a:extLst>
          </p:cNvPr>
          <p:cNvCxnSpPr>
            <a:cxnSpLocks/>
          </p:cNvCxnSpPr>
          <p:nvPr/>
        </p:nvCxnSpPr>
        <p:spPr>
          <a:xfrm>
            <a:off x="779189" y="5072145"/>
            <a:ext cx="2338813" cy="896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89CCDB0-85B2-466E-9AE2-F5356E69B250}"/>
              </a:ext>
            </a:extLst>
          </p:cNvPr>
          <p:cNvSpPr txBox="1"/>
          <p:nvPr/>
        </p:nvSpPr>
        <p:spPr>
          <a:xfrm>
            <a:off x="4912606" y="105008"/>
            <a:ext cx="326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make an initial prediction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187C4-805E-42C7-941A-ECE47723D6BC}"/>
              </a:ext>
            </a:extLst>
          </p:cNvPr>
          <p:cNvSpPr txBox="1"/>
          <p:nvPr/>
        </p:nvSpPr>
        <p:spPr>
          <a:xfrm>
            <a:off x="5561556" y="688932"/>
            <a:ext cx="80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Z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F221E9-25F8-49DF-B264-654EFE26B90D}"/>
              </a:ext>
            </a:extLst>
          </p:cNvPr>
          <p:cNvSpPr/>
          <p:nvPr/>
        </p:nvSpPr>
        <p:spPr>
          <a:xfrm>
            <a:off x="5695167" y="581821"/>
            <a:ext cx="801666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0.5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2E5143-FAAA-49F8-8C28-88B72D44A150}"/>
              </a:ext>
            </a:extLst>
          </p:cNvPr>
          <p:cNvSpPr txBox="1"/>
          <p:nvPr/>
        </p:nvSpPr>
        <p:spPr>
          <a:xfrm>
            <a:off x="7146270" y="504877"/>
            <a:ext cx="48761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Let’s assume that the “initial guess” of “predicted drug effectiveness” is 0.5 (so for whatever testing data, the prediction is always 0.5)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67F5A1FD-F620-4DB4-9265-7A8C3A9BFDDD}"/>
              </a:ext>
            </a:extLst>
          </p:cNvPr>
          <p:cNvSpPr/>
          <p:nvPr/>
        </p:nvSpPr>
        <p:spPr>
          <a:xfrm rot="10800000">
            <a:off x="6749747" y="635059"/>
            <a:ext cx="246491" cy="238539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408E55-3A76-4D03-ABE6-89429889E7C9}"/>
              </a:ext>
            </a:extLst>
          </p:cNvPr>
          <p:cNvSpPr txBox="1"/>
          <p:nvPr/>
        </p:nvSpPr>
        <p:spPr>
          <a:xfrm>
            <a:off x="4912606" y="1231462"/>
            <a:ext cx="2772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Obtain the residuals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D67FA3-51F9-4208-B01B-355CFFFB8AFD}"/>
              </a:ext>
            </a:extLst>
          </p:cNvPr>
          <p:cNvSpPr txBox="1"/>
          <p:nvPr/>
        </p:nvSpPr>
        <p:spPr>
          <a:xfrm>
            <a:off x="4912605" y="1620638"/>
            <a:ext cx="2894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Grow a XGBoost tree</a:t>
            </a:r>
          </a:p>
        </p:txBody>
      </p:sp>
      <p:graphicFrame>
        <p:nvGraphicFramePr>
          <p:cNvPr id="39" name="Table 9">
            <a:extLst>
              <a:ext uri="{FF2B5EF4-FFF2-40B4-BE49-F238E27FC236}">
                <a16:creationId xmlns:a16="http://schemas.microsoft.com/office/drawing/2014/main" id="{F7B6F8FC-5F9D-4341-88FA-46A06196AF05}"/>
              </a:ext>
            </a:extLst>
          </p:cNvPr>
          <p:cNvGraphicFramePr>
            <a:graphicFrameLocks noGrp="1"/>
          </p:cNvGraphicFramePr>
          <p:nvPr/>
        </p:nvGraphicFramePr>
        <p:xfrm>
          <a:off x="406971" y="302786"/>
          <a:ext cx="3580673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439">
                  <a:extLst>
                    <a:ext uri="{9D8B030D-6E8A-4147-A177-3AD203B41FA5}">
                      <a16:colId xmlns:a16="http://schemas.microsoft.com/office/drawing/2014/main" val="3944312363"/>
                    </a:ext>
                  </a:extLst>
                </a:gridCol>
                <a:gridCol w="1380617">
                  <a:extLst>
                    <a:ext uri="{9D8B030D-6E8A-4147-A177-3AD203B41FA5}">
                      <a16:colId xmlns:a16="http://schemas.microsoft.com/office/drawing/2014/main" val="530565996"/>
                    </a:ext>
                  </a:extLst>
                </a:gridCol>
                <a:gridCol w="1380617">
                  <a:extLst>
                    <a:ext uri="{9D8B030D-6E8A-4147-A177-3AD203B41FA5}">
                      <a16:colId xmlns:a16="http://schemas.microsoft.com/office/drawing/2014/main" val="2413499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Drug </a:t>
                      </a:r>
                    </a:p>
                    <a:p>
                      <a:r>
                        <a:rPr lang="en-NZ" dirty="0"/>
                        <a:t>dosage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Drug effectiveness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>
                          <a:solidFill>
                            <a:schemeClr val="tx1"/>
                          </a:solidFill>
                        </a:rPr>
                        <a:t>residuals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933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38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6.5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013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551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389073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2ACA6A4B-A198-4F22-803E-6306B822CA1C}"/>
              </a:ext>
            </a:extLst>
          </p:cNvPr>
          <p:cNvSpPr txBox="1"/>
          <p:nvPr/>
        </p:nvSpPr>
        <p:spPr>
          <a:xfrm>
            <a:off x="4930237" y="1983089"/>
            <a:ext cx="2250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4: Prune the tree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F0313CB-A44A-4454-9DF2-AC2E0B41FACD}"/>
              </a:ext>
            </a:extLst>
          </p:cNvPr>
          <p:cNvSpPr txBox="1"/>
          <p:nvPr/>
        </p:nvSpPr>
        <p:spPr>
          <a:xfrm>
            <a:off x="4930236" y="2363019"/>
            <a:ext cx="2723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5: Get the tree output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0C8F401-F26A-4CB7-8134-E47049B18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4570" y="2791275"/>
            <a:ext cx="2681262" cy="1084421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5B16B8D-1451-432D-89EC-AC0282383F8D}"/>
              </a:ext>
            </a:extLst>
          </p:cNvPr>
          <p:cNvSpPr txBox="1"/>
          <p:nvPr/>
        </p:nvSpPr>
        <p:spPr>
          <a:xfrm>
            <a:off x="8083808" y="3008482"/>
            <a:ext cx="3662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Assuming that after all the pruning, this is the tree we get</a:t>
            </a:r>
          </a:p>
        </p:txBody>
      </p:sp>
    </p:spTree>
    <p:extLst>
      <p:ext uri="{BB962C8B-B14F-4D97-AF65-F5344CB8AC3E}">
        <p14:creationId xmlns:p14="http://schemas.microsoft.com/office/powerpoint/2010/main" val="2922606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463047D-FBE9-4E14-BC75-19D38C7890F7}"/>
              </a:ext>
            </a:extLst>
          </p:cNvPr>
          <p:cNvGraphicFramePr>
            <a:graphicFrameLocks noGrp="1"/>
          </p:cNvGraphicFramePr>
          <p:nvPr/>
        </p:nvGraphicFramePr>
        <p:xfrm>
          <a:off x="548886" y="474340"/>
          <a:ext cx="2495396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442">
                  <a:extLst>
                    <a:ext uri="{9D8B030D-6E8A-4147-A177-3AD203B41FA5}">
                      <a16:colId xmlns:a16="http://schemas.microsoft.com/office/drawing/2014/main" val="3944312363"/>
                    </a:ext>
                  </a:extLst>
                </a:gridCol>
                <a:gridCol w="1565954">
                  <a:extLst>
                    <a:ext uri="{9D8B030D-6E8A-4147-A177-3AD203B41FA5}">
                      <a16:colId xmlns:a16="http://schemas.microsoft.com/office/drawing/2014/main" val="530565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Drug </a:t>
                      </a:r>
                    </a:p>
                    <a:p>
                      <a:r>
                        <a:rPr lang="en-NZ" dirty="0"/>
                        <a:t>dosage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Drug effectiveness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933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38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013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551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38907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96FB9E6-D57D-4CA6-AA13-01BB08B7DFDD}"/>
              </a:ext>
            </a:extLst>
          </p:cNvPr>
          <p:cNvSpPr txBox="1"/>
          <p:nvPr/>
        </p:nvSpPr>
        <p:spPr>
          <a:xfrm>
            <a:off x="446049" y="2782669"/>
            <a:ext cx="207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assume that dataset to be used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E75C17-E57B-4AD8-A50B-6EF60763FEB1}"/>
              </a:ext>
            </a:extLst>
          </p:cNvPr>
          <p:cNvCxnSpPr/>
          <p:nvPr/>
        </p:nvCxnSpPr>
        <p:spPr>
          <a:xfrm flipV="1">
            <a:off x="804125" y="4136567"/>
            <a:ext cx="0" cy="19514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452BFC-42A0-45F6-A583-E1BF6C34D611}"/>
              </a:ext>
            </a:extLst>
          </p:cNvPr>
          <p:cNvCxnSpPr>
            <a:cxnSpLocks/>
          </p:cNvCxnSpPr>
          <p:nvPr/>
        </p:nvCxnSpPr>
        <p:spPr>
          <a:xfrm>
            <a:off x="804125" y="6088031"/>
            <a:ext cx="234547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23A441B-9117-4172-A9BC-213D02735BDF}"/>
              </a:ext>
            </a:extLst>
          </p:cNvPr>
          <p:cNvSpPr txBox="1"/>
          <p:nvPr/>
        </p:nvSpPr>
        <p:spPr>
          <a:xfrm>
            <a:off x="653284" y="60880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158E30-76D0-46F5-94AA-936A1FD01374}"/>
              </a:ext>
            </a:extLst>
          </p:cNvPr>
          <p:cNvSpPr txBox="1"/>
          <p:nvPr/>
        </p:nvSpPr>
        <p:spPr>
          <a:xfrm>
            <a:off x="1675176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ACF9CD-61B8-4FF1-B401-1519489AF176}"/>
              </a:ext>
            </a:extLst>
          </p:cNvPr>
          <p:cNvSpPr txBox="1"/>
          <p:nvPr/>
        </p:nvSpPr>
        <p:spPr>
          <a:xfrm>
            <a:off x="2699298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588DDE-8DF1-4940-BAFB-F46D756CF421}"/>
              </a:ext>
            </a:extLst>
          </p:cNvPr>
          <p:cNvSpPr txBox="1"/>
          <p:nvPr/>
        </p:nvSpPr>
        <p:spPr>
          <a:xfrm>
            <a:off x="477503" y="4887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7D0BC9-73AB-4ACE-8CFD-F1D47452C114}"/>
              </a:ext>
            </a:extLst>
          </p:cNvPr>
          <p:cNvSpPr txBox="1"/>
          <p:nvPr/>
        </p:nvSpPr>
        <p:spPr>
          <a:xfrm>
            <a:off x="477503" y="44837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F10700-3D31-4F9F-B772-97AD5C30812B}"/>
              </a:ext>
            </a:extLst>
          </p:cNvPr>
          <p:cNvSpPr txBox="1"/>
          <p:nvPr/>
        </p:nvSpPr>
        <p:spPr>
          <a:xfrm>
            <a:off x="360485" y="41143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3C6421-4ACF-4B93-ADE7-6F980A776AB3}"/>
              </a:ext>
            </a:extLst>
          </p:cNvPr>
          <p:cNvSpPr txBox="1"/>
          <p:nvPr/>
        </p:nvSpPr>
        <p:spPr>
          <a:xfrm>
            <a:off x="406971" y="528246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072E13-065A-4F19-803C-19B7D6B49AE4}"/>
              </a:ext>
            </a:extLst>
          </p:cNvPr>
          <p:cNvSpPr txBox="1"/>
          <p:nvPr/>
        </p:nvSpPr>
        <p:spPr>
          <a:xfrm>
            <a:off x="325219" y="564621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-10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B22640F-F74D-4AD0-9270-CC7CAC5A689A}"/>
              </a:ext>
            </a:extLst>
          </p:cNvPr>
          <p:cNvSpPr/>
          <p:nvPr/>
        </p:nvSpPr>
        <p:spPr>
          <a:xfrm>
            <a:off x="1104326" y="5736365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525DB76-D683-42A2-83BB-429BCD3BBCEA}"/>
              </a:ext>
            </a:extLst>
          </p:cNvPr>
          <p:cNvSpPr/>
          <p:nvPr/>
        </p:nvSpPr>
        <p:spPr>
          <a:xfrm>
            <a:off x="1657194" y="439364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F042B49-F0CF-4289-96EC-23E56DA843AF}"/>
              </a:ext>
            </a:extLst>
          </p:cNvPr>
          <p:cNvSpPr/>
          <p:nvPr/>
        </p:nvSpPr>
        <p:spPr>
          <a:xfrm>
            <a:off x="1822603" y="4176474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0AFB22C-4602-4A61-936E-1A66F4E768FA}"/>
              </a:ext>
            </a:extLst>
          </p:cNvPr>
          <p:cNvSpPr/>
          <p:nvPr/>
        </p:nvSpPr>
        <p:spPr>
          <a:xfrm>
            <a:off x="2321228" y="534055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9806D73-26E2-488A-A30F-BEF6AFE4C1CE}"/>
              </a:ext>
            </a:extLst>
          </p:cNvPr>
          <p:cNvSpPr/>
          <p:nvPr/>
        </p:nvSpPr>
        <p:spPr>
          <a:xfrm>
            <a:off x="1599931" y="3504045"/>
            <a:ext cx="323386" cy="30153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DB1F79-B7BE-4C77-9486-8C7160E36DDC}"/>
              </a:ext>
            </a:extLst>
          </p:cNvPr>
          <p:cNvSpPr txBox="1"/>
          <p:nvPr/>
        </p:nvSpPr>
        <p:spPr>
          <a:xfrm>
            <a:off x="2093880" y="3470147"/>
            <a:ext cx="159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plot it out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5A12DE-4FE0-4FB0-8D9E-0A61B27B9CA6}"/>
              </a:ext>
            </a:extLst>
          </p:cNvPr>
          <p:cNvSpPr txBox="1"/>
          <p:nvPr/>
        </p:nvSpPr>
        <p:spPr>
          <a:xfrm>
            <a:off x="1297989" y="6375968"/>
            <a:ext cx="135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dosage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0808E6-8C3F-4419-B34F-027DA7B175C5}"/>
              </a:ext>
            </a:extLst>
          </p:cNvPr>
          <p:cNvSpPr txBox="1"/>
          <p:nvPr/>
        </p:nvSpPr>
        <p:spPr>
          <a:xfrm rot="16200000">
            <a:off x="-747581" y="5043735"/>
            <a:ext cx="1914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effectiveness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477E6D-D556-4E16-970B-86380744A78A}"/>
              </a:ext>
            </a:extLst>
          </p:cNvPr>
          <p:cNvCxnSpPr>
            <a:cxnSpLocks/>
          </p:cNvCxnSpPr>
          <p:nvPr/>
        </p:nvCxnSpPr>
        <p:spPr>
          <a:xfrm>
            <a:off x="779189" y="5072145"/>
            <a:ext cx="2338813" cy="896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0FCEB41-F46B-4C89-89B8-5237E3D137F6}"/>
              </a:ext>
            </a:extLst>
          </p:cNvPr>
          <p:cNvSpPr txBox="1"/>
          <p:nvPr/>
        </p:nvSpPr>
        <p:spPr>
          <a:xfrm>
            <a:off x="3149598" y="5279069"/>
            <a:ext cx="1763008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NZ" dirty="0"/>
              <a:t>Drug did more harm than good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552FD1-9FC4-4ACC-94B8-F680FFEEED94}"/>
              </a:ext>
            </a:extLst>
          </p:cNvPr>
          <p:cNvSpPr txBox="1"/>
          <p:nvPr/>
        </p:nvSpPr>
        <p:spPr>
          <a:xfrm>
            <a:off x="3149598" y="4425814"/>
            <a:ext cx="159761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NZ" dirty="0"/>
              <a:t>Drug is helpful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DF379C8F-B988-44BD-A515-A00DDDFA53BD}"/>
              </a:ext>
            </a:extLst>
          </p:cNvPr>
          <p:cNvSpPr/>
          <p:nvPr/>
        </p:nvSpPr>
        <p:spPr>
          <a:xfrm rot="10800000">
            <a:off x="2723587" y="4461732"/>
            <a:ext cx="338202" cy="25011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2DF06E62-84F1-45F8-8AFC-E0E1C0BA0C61}"/>
              </a:ext>
            </a:extLst>
          </p:cNvPr>
          <p:cNvSpPr/>
          <p:nvPr/>
        </p:nvSpPr>
        <p:spPr>
          <a:xfrm rot="10800000">
            <a:off x="2739549" y="5576687"/>
            <a:ext cx="338202" cy="25011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9129246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96FB9E6-D57D-4CA6-AA13-01BB08B7DFDD}"/>
              </a:ext>
            </a:extLst>
          </p:cNvPr>
          <p:cNvSpPr txBox="1"/>
          <p:nvPr/>
        </p:nvSpPr>
        <p:spPr>
          <a:xfrm>
            <a:off x="446049" y="2782669"/>
            <a:ext cx="207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assume that dataset to be used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E75C17-E57B-4AD8-A50B-6EF60763FEB1}"/>
              </a:ext>
            </a:extLst>
          </p:cNvPr>
          <p:cNvCxnSpPr/>
          <p:nvPr/>
        </p:nvCxnSpPr>
        <p:spPr>
          <a:xfrm flipV="1">
            <a:off x="804125" y="4136567"/>
            <a:ext cx="0" cy="19514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452BFC-42A0-45F6-A583-E1BF6C34D611}"/>
              </a:ext>
            </a:extLst>
          </p:cNvPr>
          <p:cNvCxnSpPr>
            <a:cxnSpLocks/>
          </p:cNvCxnSpPr>
          <p:nvPr/>
        </p:nvCxnSpPr>
        <p:spPr>
          <a:xfrm>
            <a:off x="804125" y="6088031"/>
            <a:ext cx="234547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23A441B-9117-4172-A9BC-213D02735BDF}"/>
              </a:ext>
            </a:extLst>
          </p:cNvPr>
          <p:cNvSpPr txBox="1"/>
          <p:nvPr/>
        </p:nvSpPr>
        <p:spPr>
          <a:xfrm>
            <a:off x="653284" y="60880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158E30-76D0-46F5-94AA-936A1FD01374}"/>
              </a:ext>
            </a:extLst>
          </p:cNvPr>
          <p:cNvSpPr txBox="1"/>
          <p:nvPr/>
        </p:nvSpPr>
        <p:spPr>
          <a:xfrm>
            <a:off x="1675176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ACF9CD-61B8-4FF1-B401-1519489AF176}"/>
              </a:ext>
            </a:extLst>
          </p:cNvPr>
          <p:cNvSpPr txBox="1"/>
          <p:nvPr/>
        </p:nvSpPr>
        <p:spPr>
          <a:xfrm>
            <a:off x="2699298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588DDE-8DF1-4940-BAFB-F46D756CF421}"/>
              </a:ext>
            </a:extLst>
          </p:cNvPr>
          <p:cNvSpPr txBox="1"/>
          <p:nvPr/>
        </p:nvSpPr>
        <p:spPr>
          <a:xfrm>
            <a:off x="477503" y="4887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7D0BC9-73AB-4ACE-8CFD-F1D47452C114}"/>
              </a:ext>
            </a:extLst>
          </p:cNvPr>
          <p:cNvSpPr txBox="1"/>
          <p:nvPr/>
        </p:nvSpPr>
        <p:spPr>
          <a:xfrm>
            <a:off x="477503" y="44837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F10700-3D31-4F9F-B772-97AD5C30812B}"/>
              </a:ext>
            </a:extLst>
          </p:cNvPr>
          <p:cNvSpPr txBox="1"/>
          <p:nvPr/>
        </p:nvSpPr>
        <p:spPr>
          <a:xfrm>
            <a:off x="360485" y="41143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3C6421-4ACF-4B93-ADE7-6F980A776AB3}"/>
              </a:ext>
            </a:extLst>
          </p:cNvPr>
          <p:cNvSpPr txBox="1"/>
          <p:nvPr/>
        </p:nvSpPr>
        <p:spPr>
          <a:xfrm>
            <a:off x="406971" y="528246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072E13-065A-4F19-803C-19B7D6B49AE4}"/>
              </a:ext>
            </a:extLst>
          </p:cNvPr>
          <p:cNvSpPr txBox="1"/>
          <p:nvPr/>
        </p:nvSpPr>
        <p:spPr>
          <a:xfrm>
            <a:off x="325219" y="564621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-10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B22640F-F74D-4AD0-9270-CC7CAC5A689A}"/>
              </a:ext>
            </a:extLst>
          </p:cNvPr>
          <p:cNvSpPr/>
          <p:nvPr/>
        </p:nvSpPr>
        <p:spPr>
          <a:xfrm>
            <a:off x="1104326" y="5736365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525DB76-D683-42A2-83BB-429BCD3BBCEA}"/>
              </a:ext>
            </a:extLst>
          </p:cNvPr>
          <p:cNvSpPr/>
          <p:nvPr/>
        </p:nvSpPr>
        <p:spPr>
          <a:xfrm>
            <a:off x="1657194" y="439364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F042B49-F0CF-4289-96EC-23E56DA843AF}"/>
              </a:ext>
            </a:extLst>
          </p:cNvPr>
          <p:cNvSpPr/>
          <p:nvPr/>
        </p:nvSpPr>
        <p:spPr>
          <a:xfrm>
            <a:off x="1822603" y="4176474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0AFB22C-4602-4A61-936E-1A66F4E768FA}"/>
              </a:ext>
            </a:extLst>
          </p:cNvPr>
          <p:cNvSpPr/>
          <p:nvPr/>
        </p:nvSpPr>
        <p:spPr>
          <a:xfrm>
            <a:off x="2321228" y="534055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9806D73-26E2-488A-A30F-BEF6AFE4C1CE}"/>
              </a:ext>
            </a:extLst>
          </p:cNvPr>
          <p:cNvSpPr/>
          <p:nvPr/>
        </p:nvSpPr>
        <p:spPr>
          <a:xfrm>
            <a:off x="1599931" y="3504045"/>
            <a:ext cx="323386" cy="30153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DB1F79-B7BE-4C77-9486-8C7160E36DDC}"/>
              </a:ext>
            </a:extLst>
          </p:cNvPr>
          <p:cNvSpPr txBox="1"/>
          <p:nvPr/>
        </p:nvSpPr>
        <p:spPr>
          <a:xfrm>
            <a:off x="2093880" y="3470147"/>
            <a:ext cx="159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plot it out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5A12DE-4FE0-4FB0-8D9E-0A61B27B9CA6}"/>
              </a:ext>
            </a:extLst>
          </p:cNvPr>
          <p:cNvSpPr txBox="1"/>
          <p:nvPr/>
        </p:nvSpPr>
        <p:spPr>
          <a:xfrm>
            <a:off x="1297989" y="6375968"/>
            <a:ext cx="135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dosage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0808E6-8C3F-4419-B34F-027DA7B175C5}"/>
              </a:ext>
            </a:extLst>
          </p:cNvPr>
          <p:cNvSpPr txBox="1"/>
          <p:nvPr/>
        </p:nvSpPr>
        <p:spPr>
          <a:xfrm rot="16200000">
            <a:off x="-747581" y="5043735"/>
            <a:ext cx="1914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effectiveness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477E6D-D556-4E16-970B-86380744A78A}"/>
              </a:ext>
            </a:extLst>
          </p:cNvPr>
          <p:cNvCxnSpPr>
            <a:cxnSpLocks/>
          </p:cNvCxnSpPr>
          <p:nvPr/>
        </p:nvCxnSpPr>
        <p:spPr>
          <a:xfrm>
            <a:off x="779189" y="5072145"/>
            <a:ext cx="2338813" cy="896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89CCDB0-85B2-466E-9AE2-F5356E69B250}"/>
              </a:ext>
            </a:extLst>
          </p:cNvPr>
          <p:cNvSpPr txBox="1"/>
          <p:nvPr/>
        </p:nvSpPr>
        <p:spPr>
          <a:xfrm>
            <a:off x="4912606" y="105008"/>
            <a:ext cx="326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make an initial prediction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187C4-805E-42C7-941A-ECE47723D6BC}"/>
              </a:ext>
            </a:extLst>
          </p:cNvPr>
          <p:cNvSpPr txBox="1"/>
          <p:nvPr/>
        </p:nvSpPr>
        <p:spPr>
          <a:xfrm>
            <a:off x="5561556" y="688932"/>
            <a:ext cx="80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Z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F221E9-25F8-49DF-B264-654EFE26B90D}"/>
              </a:ext>
            </a:extLst>
          </p:cNvPr>
          <p:cNvSpPr/>
          <p:nvPr/>
        </p:nvSpPr>
        <p:spPr>
          <a:xfrm>
            <a:off x="5695167" y="581821"/>
            <a:ext cx="801666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0.5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2E5143-FAAA-49F8-8C28-88B72D44A150}"/>
              </a:ext>
            </a:extLst>
          </p:cNvPr>
          <p:cNvSpPr txBox="1"/>
          <p:nvPr/>
        </p:nvSpPr>
        <p:spPr>
          <a:xfrm>
            <a:off x="7146270" y="504877"/>
            <a:ext cx="48761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Let’s assume that the “initial guess” of “predicted drug effectiveness” is 0.5 (so for whatever testing data, the prediction is always 0.5)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67F5A1FD-F620-4DB4-9265-7A8C3A9BFDDD}"/>
              </a:ext>
            </a:extLst>
          </p:cNvPr>
          <p:cNvSpPr/>
          <p:nvPr/>
        </p:nvSpPr>
        <p:spPr>
          <a:xfrm rot="10800000">
            <a:off x="6749747" y="635059"/>
            <a:ext cx="246491" cy="238539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408E55-3A76-4D03-ABE6-89429889E7C9}"/>
              </a:ext>
            </a:extLst>
          </p:cNvPr>
          <p:cNvSpPr txBox="1"/>
          <p:nvPr/>
        </p:nvSpPr>
        <p:spPr>
          <a:xfrm>
            <a:off x="4912606" y="1231462"/>
            <a:ext cx="2772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Obtain the residuals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D67FA3-51F9-4208-B01B-355CFFFB8AFD}"/>
              </a:ext>
            </a:extLst>
          </p:cNvPr>
          <p:cNvSpPr txBox="1"/>
          <p:nvPr/>
        </p:nvSpPr>
        <p:spPr>
          <a:xfrm>
            <a:off x="4912605" y="1620638"/>
            <a:ext cx="2894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Grow a XGBoost tree</a:t>
            </a:r>
          </a:p>
        </p:txBody>
      </p:sp>
      <p:graphicFrame>
        <p:nvGraphicFramePr>
          <p:cNvPr id="39" name="Table 9">
            <a:extLst>
              <a:ext uri="{FF2B5EF4-FFF2-40B4-BE49-F238E27FC236}">
                <a16:creationId xmlns:a16="http://schemas.microsoft.com/office/drawing/2014/main" id="{F7B6F8FC-5F9D-4341-88FA-46A06196AF05}"/>
              </a:ext>
            </a:extLst>
          </p:cNvPr>
          <p:cNvGraphicFramePr>
            <a:graphicFrameLocks noGrp="1"/>
          </p:cNvGraphicFramePr>
          <p:nvPr/>
        </p:nvGraphicFramePr>
        <p:xfrm>
          <a:off x="406971" y="302786"/>
          <a:ext cx="3580673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439">
                  <a:extLst>
                    <a:ext uri="{9D8B030D-6E8A-4147-A177-3AD203B41FA5}">
                      <a16:colId xmlns:a16="http://schemas.microsoft.com/office/drawing/2014/main" val="3944312363"/>
                    </a:ext>
                  </a:extLst>
                </a:gridCol>
                <a:gridCol w="1380617">
                  <a:extLst>
                    <a:ext uri="{9D8B030D-6E8A-4147-A177-3AD203B41FA5}">
                      <a16:colId xmlns:a16="http://schemas.microsoft.com/office/drawing/2014/main" val="530565996"/>
                    </a:ext>
                  </a:extLst>
                </a:gridCol>
                <a:gridCol w="1380617">
                  <a:extLst>
                    <a:ext uri="{9D8B030D-6E8A-4147-A177-3AD203B41FA5}">
                      <a16:colId xmlns:a16="http://schemas.microsoft.com/office/drawing/2014/main" val="2413499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Drug </a:t>
                      </a:r>
                    </a:p>
                    <a:p>
                      <a:r>
                        <a:rPr lang="en-NZ" dirty="0"/>
                        <a:t>dosage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Drug effectiveness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>
                          <a:solidFill>
                            <a:schemeClr val="tx1"/>
                          </a:solidFill>
                        </a:rPr>
                        <a:t>residuals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933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38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6.5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013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551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389073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2ACA6A4B-A198-4F22-803E-6306B822CA1C}"/>
              </a:ext>
            </a:extLst>
          </p:cNvPr>
          <p:cNvSpPr txBox="1"/>
          <p:nvPr/>
        </p:nvSpPr>
        <p:spPr>
          <a:xfrm>
            <a:off x="4930237" y="1983089"/>
            <a:ext cx="2250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4: Prune the tree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F0313CB-A44A-4454-9DF2-AC2E0B41FACD}"/>
              </a:ext>
            </a:extLst>
          </p:cNvPr>
          <p:cNvSpPr txBox="1"/>
          <p:nvPr/>
        </p:nvSpPr>
        <p:spPr>
          <a:xfrm>
            <a:off x="4930236" y="2363019"/>
            <a:ext cx="2723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5: Get the tree output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0C8F401-F26A-4CB7-8134-E47049B18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4570" y="2791275"/>
            <a:ext cx="2681262" cy="1084421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5B16B8D-1451-432D-89EC-AC0282383F8D}"/>
              </a:ext>
            </a:extLst>
          </p:cNvPr>
          <p:cNvSpPr txBox="1"/>
          <p:nvPr/>
        </p:nvSpPr>
        <p:spPr>
          <a:xfrm>
            <a:off x="8083808" y="3008482"/>
            <a:ext cx="3662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Assuming that after all the pruning, this is the tree we get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7483F92-C944-422A-9783-8B642A30871E}"/>
                  </a:ext>
                </a:extLst>
              </p:cNvPr>
              <p:cNvSpPr txBox="1"/>
              <p:nvPr/>
            </p:nvSpPr>
            <p:spPr>
              <a:xfrm>
                <a:off x="5695167" y="4132491"/>
                <a:ext cx="3666581" cy="575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𝑠𝑢𝑚</m:t>
                          </m:r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𝑟𝑒𝑠𝑖𝑑𝑢𝑎𝑙𝑠</m:t>
                          </m:r>
                        </m:num>
                        <m:den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𝑟𝑒𝑠𝑖𝑑𝑢𝑎𝑙𝑠</m:t>
                          </m:r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NZ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7483F92-C944-422A-9783-8B642A308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167" y="4132491"/>
                <a:ext cx="3666581" cy="5751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6BA0D98F-E5B9-427F-A84C-070147B4FD19}"/>
              </a:ext>
            </a:extLst>
          </p:cNvPr>
          <p:cNvSpPr txBox="1"/>
          <p:nvPr/>
        </p:nvSpPr>
        <p:spPr>
          <a:xfrm>
            <a:off x="9130776" y="4887479"/>
            <a:ext cx="1193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chemeClr val="bg1"/>
                </a:solidFill>
              </a:rPr>
              <a:t>Regularization parameter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5187B297-C905-4A47-B2DB-F56825E33DD1}"/>
              </a:ext>
            </a:extLst>
          </p:cNvPr>
          <p:cNvSpPr/>
          <p:nvPr/>
        </p:nvSpPr>
        <p:spPr>
          <a:xfrm rot="8067485">
            <a:off x="9283589" y="4691195"/>
            <a:ext cx="156318" cy="220008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9186323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96FB9E6-D57D-4CA6-AA13-01BB08B7DFDD}"/>
              </a:ext>
            </a:extLst>
          </p:cNvPr>
          <p:cNvSpPr txBox="1"/>
          <p:nvPr/>
        </p:nvSpPr>
        <p:spPr>
          <a:xfrm>
            <a:off x="446049" y="2782669"/>
            <a:ext cx="207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assume that dataset to be used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E75C17-E57B-4AD8-A50B-6EF60763FEB1}"/>
              </a:ext>
            </a:extLst>
          </p:cNvPr>
          <p:cNvCxnSpPr/>
          <p:nvPr/>
        </p:nvCxnSpPr>
        <p:spPr>
          <a:xfrm flipV="1">
            <a:off x="804125" y="4136567"/>
            <a:ext cx="0" cy="19514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452BFC-42A0-45F6-A583-E1BF6C34D611}"/>
              </a:ext>
            </a:extLst>
          </p:cNvPr>
          <p:cNvCxnSpPr>
            <a:cxnSpLocks/>
          </p:cNvCxnSpPr>
          <p:nvPr/>
        </p:nvCxnSpPr>
        <p:spPr>
          <a:xfrm>
            <a:off x="804125" y="6088031"/>
            <a:ext cx="234547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23A441B-9117-4172-A9BC-213D02735BDF}"/>
              </a:ext>
            </a:extLst>
          </p:cNvPr>
          <p:cNvSpPr txBox="1"/>
          <p:nvPr/>
        </p:nvSpPr>
        <p:spPr>
          <a:xfrm>
            <a:off x="653284" y="60880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158E30-76D0-46F5-94AA-936A1FD01374}"/>
              </a:ext>
            </a:extLst>
          </p:cNvPr>
          <p:cNvSpPr txBox="1"/>
          <p:nvPr/>
        </p:nvSpPr>
        <p:spPr>
          <a:xfrm>
            <a:off x="1675176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ACF9CD-61B8-4FF1-B401-1519489AF176}"/>
              </a:ext>
            </a:extLst>
          </p:cNvPr>
          <p:cNvSpPr txBox="1"/>
          <p:nvPr/>
        </p:nvSpPr>
        <p:spPr>
          <a:xfrm>
            <a:off x="2699298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588DDE-8DF1-4940-BAFB-F46D756CF421}"/>
              </a:ext>
            </a:extLst>
          </p:cNvPr>
          <p:cNvSpPr txBox="1"/>
          <p:nvPr/>
        </p:nvSpPr>
        <p:spPr>
          <a:xfrm>
            <a:off x="477503" y="4887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7D0BC9-73AB-4ACE-8CFD-F1D47452C114}"/>
              </a:ext>
            </a:extLst>
          </p:cNvPr>
          <p:cNvSpPr txBox="1"/>
          <p:nvPr/>
        </p:nvSpPr>
        <p:spPr>
          <a:xfrm>
            <a:off x="477503" y="44837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F10700-3D31-4F9F-B772-97AD5C30812B}"/>
              </a:ext>
            </a:extLst>
          </p:cNvPr>
          <p:cNvSpPr txBox="1"/>
          <p:nvPr/>
        </p:nvSpPr>
        <p:spPr>
          <a:xfrm>
            <a:off x="360485" y="41143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3C6421-4ACF-4B93-ADE7-6F980A776AB3}"/>
              </a:ext>
            </a:extLst>
          </p:cNvPr>
          <p:cNvSpPr txBox="1"/>
          <p:nvPr/>
        </p:nvSpPr>
        <p:spPr>
          <a:xfrm>
            <a:off x="406971" y="528246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072E13-065A-4F19-803C-19B7D6B49AE4}"/>
              </a:ext>
            </a:extLst>
          </p:cNvPr>
          <p:cNvSpPr txBox="1"/>
          <p:nvPr/>
        </p:nvSpPr>
        <p:spPr>
          <a:xfrm>
            <a:off x="325219" y="564621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-10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B22640F-F74D-4AD0-9270-CC7CAC5A689A}"/>
              </a:ext>
            </a:extLst>
          </p:cNvPr>
          <p:cNvSpPr/>
          <p:nvPr/>
        </p:nvSpPr>
        <p:spPr>
          <a:xfrm>
            <a:off x="1104326" y="5736365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525DB76-D683-42A2-83BB-429BCD3BBCEA}"/>
              </a:ext>
            </a:extLst>
          </p:cNvPr>
          <p:cNvSpPr/>
          <p:nvPr/>
        </p:nvSpPr>
        <p:spPr>
          <a:xfrm>
            <a:off x="1657194" y="439364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F042B49-F0CF-4289-96EC-23E56DA843AF}"/>
              </a:ext>
            </a:extLst>
          </p:cNvPr>
          <p:cNvSpPr/>
          <p:nvPr/>
        </p:nvSpPr>
        <p:spPr>
          <a:xfrm>
            <a:off x="1822603" y="4176474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0AFB22C-4602-4A61-936E-1A66F4E768FA}"/>
              </a:ext>
            </a:extLst>
          </p:cNvPr>
          <p:cNvSpPr/>
          <p:nvPr/>
        </p:nvSpPr>
        <p:spPr>
          <a:xfrm>
            <a:off x="2321228" y="534055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9806D73-26E2-488A-A30F-BEF6AFE4C1CE}"/>
              </a:ext>
            </a:extLst>
          </p:cNvPr>
          <p:cNvSpPr/>
          <p:nvPr/>
        </p:nvSpPr>
        <p:spPr>
          <a:xfrm>
            <a:off x="1599931" y="3504045"/>
            <a:ext cx="323386" cy="30153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DB1F79-B7BE-4C77-9486-8C7160E36DDC}"/>
              </a:ext>
            </a:extLst>
          </p:cNvPr>
          <p:cNvSpPr txBox="1"/>
          <p:nvPr/>
        </p:nvSpPr>
        <p:spPr>
          <a:xfrm>
            <a:off x="2093880" y="3470147"/>
            <a:ext cx="159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plot it out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5A12DE-4FE0-4FB0-8D9E-0A61B27B9CA6}"/>
              </a:ext>
            </a:extLst>
          </p:cNvPr>
          <p:cNvSpPr txBox="1"/>
          <p:nvPr/>
        </p:nvSpPr>
        <p:spPr>
          <a:xfrm>
            <a:off x="1297989" y="6375968"/>
            <a:ext cx="135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dosage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0808E6-8C3F-4419-B34F-027DA7B175C5}"/>
              </a:ext>
            </a:extLst>
          </p:cNvPr>
          <p:cNvSpPr txBox="1"/>
          <p:nvPr/>
        </p:nvSpPr>
        <p:spPr>
          <a:xfrm rot="16200000">
            <a:off x="-747581" y="5043735"/>
            <a:ext cx="1914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effectiveness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477E6D-D556-4E16-970B-86380744A78A}"/>
              </a:ext>
            </a:extLst>
          </p:cNvPr>
          <p:cNvCxnSpPr>
            <a:cxnSpLocks/>
          </p:cNvCxnSpPr>
          <p:nvPr/>
        </p:nvCxnSpPr>
        <p:spPr>
          <a:xfrm>
            <a:off x="779189" y="5072145"/>
            <a:ext cx="2338813" cy="896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89CCDB0-85B2-466E-9AE2-F5356E69B250}"/>
              </a:ext>
            </a:extLst>
          </p:cNvPr>
          <p:cNvSpPr txBox="1"/>
          <p:nvPr/>
        </p:nvSpPr>
        <p:spPr>
          <a:xfrm>
            <a:off x="4912606" y="105008"/>
            <a:ext cx="326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make an initial prediction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187C4-805E-42C7-941A-ECE47723D6BC}"/>
              </a:ext>
            </a:extLst>
          </p:cNvPr>
          <p:cNvSpPr txBox="1"/>
          <p:nvPr/>
        </p:nvSpPr>
        <p:spPr>
          <a:xfrm>
            <a:off x="5561556" y="688932"/>
            <a:ext cx="80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Z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F221E9-25F8-49DF-B264-654EFE26B90D}"/>
              </a:ext>
            </a:extLst>
          </p:cNvPr>
          <p:cNvSpPr/>
          <p:nvPr/>
        </p:nvSpPr>
        <p:spPr>
          <a:xfrm>
            <a:off x="5695167" y="581821"/>
            <a:ext cx="801666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0.5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2E5143-FAAA-49F8-8C28-88B72D44A150}"/>
              </a:ext>
            </a:extLst>
          </p:cNvPr>
          <p:cNvSpPr txBox="1"/>
          <p:nvPr/>
        </p:nvSpPr>
        <p:spPr>
          <a:xfrm>
            <a:off x="7146270" y="504877"/>
            <a:ext cx="48761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Let’s assume that the “initial guess” of “predicted drug effectiveness” is 0.5 (so for whatever testing data, the prediction is always 0.5)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67F5A1FD-F620-4DB4-9265-7A8C3A9BFDDD}"/>
              </a:ext>
            </a:extLst>
          </p:cNvPr>
          <p:cNvSpPr/>
          <p:nvPr/>
        </p:nvSpPr>
        <p:spPr>
          <a:xfrm rot="10800000">
            <a:off x="6749747" y="635059"/>
            <a:ext cx="246491" cy="238539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408E55-3A76-4D03-ABE6-89429889E7C9}"/>
              </a:ext>
            </a:extLst>
          </p:cNvPr>
          <p:cNvSpPr txBox="1"/>
          <p:nvPr/>
        </p:nvSpPr>
        <p:spPr>
          <a:xfrm>
            <a:off x="4912606" y="1231462"/>
            <a:ext cx="2772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Obtain the residuals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D67FA3-51F9-4208-B01B-355CFFFB8AFD}"/>
              </a:ext>
            </a:extLst>
          </p:cNvPr>
          <p:cNvSpPr txBox="1"/>
          <p:nvPr/>
        </p:nvSpPr>
        <p:spPr>
          <a:xfrm>
            <a:off x="4912605" y="1620638"/>
            <a:ext cx="2894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Grow a XGBoost tree</a:t>
            </a:r>
          </a:p>
        </p:txBody>
      </p:sp>
      <p:graphicFrame>
        <p:nvGraphicFramePr>
          <p:cNvPr id="39" name="Table 9">
            <a:extLst>
              <a:ext uri="{FF2B5EF4-FFF2-40B4-BE49-F238E27FC236}">
                <a16:creationId xmlns:a16="http://schemas.microsoft.com/office/drawing/2014/main" id="{F7B6F8FC-5F9D-4341-88FA-46A06196AF05}"/>
              </a:ext>
            </a:extLst>
          </p:cNvPr>
          <p:cNvGraphicFramePr>
            <a:graphicFrameLocks noGrp="1"/>
          </p:cNvGraphicFramePr>
          <p:nvPr/>
        </p:nvGraphicFramePr>
        <p:xfrm>
          <a:off x="406971" y="302786"/>
          <a:ext cx="3580673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439">
                  <a:extLst>
                    <a:ext uri="{9D8B030D-6E8A-4147-A177-3AD203B41FA5}">
                      <a16:colId xmlns:a16="http://schemas.microsoft.com/office/drawing/2014/main" val="3944312363"/>
                    </a:ext>
                  </a:extLst>
                </a:gridCol>
                <a:gridCol w="1380617">
                  <a:extLst>
                    <a:ext uri="{9D8B030D-6E8A-4147-A177-3AD203B41FA5}">
                      <a16:colId xmlns:a16="http://schemas.microsoft.com/office/drawing/2014/main" val="530565996"/>
                    </a:ext>
                  </a:extLst>
                </a:gridCol>
                <a:gridCol w="1380617">
                  <a:extLst>
                    <a:ext uri="{9D8B030D-6E8A-4147-A177-3AD203B41FA5}">
                      <a16:colId xmlns:a16="http://schemas.microsoft.com/office/drawing/2014/main" val="2413499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Drug </a:t>
                      </a:r>
                    </a:p>
                    <a:p>
                      <a:r>
                        <a:rPr lang="en-NZ" dirty="0"/>
                        <a:t>dosage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Drug effectiveness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>
                          <a:solidFill>
                            <a:schemeClr val="tx1"/>
                          </a:solidFill>
                        </a:rPr>
                        <a:t>residuals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933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38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6.5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013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551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389073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2ACA6A4B-A198-4F22-803E-6306B822CA1C}"/>
              </a:ext>
            </a:extLst>
          </p:cNvPr>
          <p:cNvSpPr txBox="1"/>
          <p:nvPr/>
        </p:nvSpPr>
        <p:spPr>
          <a:xfrm>
            <a:off x="4930237" y="1983089"/>
            <a:ext cx="2250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4: Prune the tree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F0313CB-A44A-4454-9DF2-AC2E0B41FACD}"/>
              </a:ext>
            </a:extLst>
          </p:cNvPr>
          <p:cNvSpPr txBox="1"/>
          <p:nvPr/>
        </p:nvSpPr>
        <p:spPr>
          <a:xfrm>
            <a:off x="4930236" y="2363019"/>
            <a:ext cx="2723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5: Get the tree output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0C8F401-F26A-4CB7-8134-E47049B18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4570" y="2791275"/>
            <a:ext cx="2681262" cy="1084421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5B16B8D-1451-432D-89EC-AC0282383F8D}"/>
              </a:ext>
            </a:extLst>
          </p:cNvPr>
          <p:cNvSpPr txBox="1"/>
          <p:nvPr/>
        </p:nvSpPr>
        <p:spPr>
          <a:xfrm>
            <a:off x="8083808" y="3008482"/>
            <a:ext cx="3662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Assuming that after all the pruning, this is the tree we get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7483F92-C944-422A-9783-8B642A30871E}"/>
                  </a:ext>
                </a:extLst>
              </p:cNvPr>
              <p:cNvSpPr txBox="1"/>
              <p:nvPr/>
            </p:nvSpPr>
            <p:spPr>
              <a:xfrm>
                <a:off x="5695167" y="4132491"/>
                <a:ext cx="3666581" cy="575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𝑠𝑢𝑚</m:t>
                          </m:r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𝑟𝑒𝑠𝑖𝑑𝑢𝑎𝑙𝑠</m:t>
                          </m:r>
                        </m:num>
                        <m:den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𝑟𝑒𝑠𝑖𝑑𝑢𝑎𝑙𝑠</m:t>
                          </m:r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NZ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7483F92-C944-422A-9783-8B642A308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167" y="4132491"/>
                <a:ext cx="3666581" cy="5751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6BA0D98F-E5B9-427F-A84C-070147B4FD19}"/>
              </a:ext>
            </a:extLst>
          </p:cNvPr>
          <p:cNvSpPr txBox="1"/>
          <p:nvPr/>
        </p:nvSpPr>
        <p:spPr>
          <a:xfrm>
            <a:off x="9130776" y="4887479"/>
            <a:ext cx="1193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chemeClr val="bg1"/>
                </a:solidFill>
              </a:rPr>
              <a:t>Regularization parameter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5187B297-C905-4A47-B2DB-F56825E33DD1}"/>
              </a:ext>
            </a:extLst>
          </p:cNvPr>
          <p:cNvSpPr/>
          <p:nvPr/>
        </p:nvSpPr>
        <p:spPr>
          <a:xfrm rot="8067485">
            <a:off x="9283589" y="4691195"/>
            <a:ext cx="156318" cy="220008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ECA307-F552-4C46-8568-FD87BB853A0E}"/>
              </a:ext>
            </a:extLst>
          </p:cNvPr>
          <p:cNvSpPr txBox="1"/>
          <p:nvPr/>
        </p:nvSpPr>
        <p:spPr>
          <a:xfrm>
            <a:off x="3953997" y="4777135"/>
            <a:ext cx="1934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Therefore we have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CC402B8-281C-4149-940E-22AD3B565367}"/>
                  </a:ext>
                </a:extLst>
              </p:cNvPr>
              <p:cNvSpPr txBox="1"/>
              <p:nvPr/>
            </p:nvSpPr>
            <p:spPr>
              <a:xfrm>
                <a:off x="4432249" y="5215954"/>
                <a:ext cx="1927643" cy="70750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𝑜𝑢𝑡𝑝𝑢𝑡</m:t>
                          </m:r>
                        </m:e>
                        <m:sub>
                          <m:r>
                            <a:rPr lang="en-NZ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NZ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lang="en-NZ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NZ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NZ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−10.5</m:t>
                          </m:r>
                        </m:num>
                        <m:den>
                          <m:r>
                            <a:rPr lang="en-NZ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1+0</m:t>
                          </m:r>
                        </m:den>
                      </m:f>
                      <m:r>
                        <a:rPr lang="en-NZ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=−10.5</m:t>
                      </m:r>
                    </m:oMath>
                  </m:oMathPara>
                </a14:m>
                <a:endParaRPr lang="en-NZ" sz="1200" b="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𝑜𝑢𝑡𝑝𝑢𝑡</m:t>
                          </m:r>
                        </m:e>
                        <m:sub>
                          <m:r>
                            <a:rPr lang="en-NZ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NZ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</m:sSub>
                      <m:r>
                        <a:rPr lang="en-NZ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NZ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NZ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−10.5</m:t>
                          </m:r>
                        </m:num>
                        <m:den>
                          <m:r>
                            <a:rPr lang="en-NZ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1+0</m:t>
                          </m:r>
                        </m:den>
                      </m:f>
                      <m:r>
                        <a:rPr lang="en-NZ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=−5.25</m:t>
                      </m:r>
                    </m:oMath>
                  </m:oMathPara>
                </a14:m>
                <a:endParaRPr lang="en-NZ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CC402B8-281C-4149-940E-22AD3B565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2249" y="5215954"/>
                <a:ext cx="1927643" cy="707501"/>
              </a:xfrm>
              <a:prstGeom prst="rect">
                <a:avLst/>
              </a:prstGeom>
              <a:blipFill>
                <a:blip r:embed="rId4"/>
                <a:stretch>
                  <a:fillRect l="-1899" t="-1724" r="-1899" b="-6897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741939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96FB9E6-D57D-4CA6-AA13-01BB08B7DFDD}"/>
              </a:ext>
            </a:extLst>
          </p:cNvPr>
          <p:cNvSpPr txBox="1"/>
          <p:nvPr/>
        </p:nvSpPr>
        <p:spPr>
          <a:xfrm>
            <a:off x="446049" y="2782669"/>
            <a:ext cx="207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assume that dataset to be used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E75C17-E57B-4AD8-A50B-6EF60763FEB1}"/>
              </a:ext>
            </a:extLst>
          </p:cNvPr>
          <p:cNvCxnSpPr/>
          <p:nvPr/>
        </p:nvCxnSpPr>
        <p:spPr>
          <a:xfrm flipV="1">
            <a:off x="804125" y="4136567"/>
            <a:ext cx="0" cy="19514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452BFC-42A0-45F6-A583-E1BF6C34D611}"/>
              </a:ext>
            </a:extLst>
          </p:cNvPr>
          <p:cNvCxnSpPr>
            <a:cxnSpLocks/>
          </p:cNvCxnSpPr>
          <p:nvPr/>
        </p:nvCxnSpPr>
        <p:spPr>
          <a:xfrm>
            <a:off x="804125" y="6088031"/>
            <a:ext cx="234547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23A441B-9117-4172-A9BC-213D02735BDF}"/>
              </a:ext>
            </a:extLst>
          </p:cNvPr>
          <p:cNvSpPr txBox="1"/>
          <p:nvPr/>
        </p:nvSpPr>
        <p:spPr>
          <a:xfrm>
            <a:off x="653284" y="60880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158E30-76D0-46F5-94AA-936A1FD01374}"/>
              </a:ext>
            </a:extLst>
          </p:cNvPr>
          <p:cNvSpPr txBox="1"/>
          <p:nvPr/>
        </p:nvSpPr>
        <p:spPr>
          <a:xfrm>
            <a:off x="1675176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ACF9CD-61B8-4FF1-B401-1519489AF176}"/>
              </a:ext>
            </a:extLst>
          </p:cNvPr>
          <p:cNvSpPr txBox="1"/>
          <p:nvPr/>
        </p:nvSpPr>
        <p:spPr>
          <a:xfrm>
            <a:off x="2699298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588DDE-8DF1-4940-BAFB-F46D756CF421}"/>
              </a:ext>
            </a:extLst>
          </p:cNvPr>
          <p:cNvSpPr txBox="1"/>
          <p:nvPr/>
        </p:nvSpPr>
        <p:spPr>
          <a:xfrm>
            <a:off x="477503" y="4887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7D0BC9-73AB-4ACE-8CFD-F1D47452C114}"/>
              </a:ext>
            </a:extLst>
          </p:cNvPr>
          <p:cNvSpPr txBox="1"/>
          <p:nvPr/>
        </p:nvSpPr>
        <p:spPr>
          <a:xfrm>
            <a:off x="477503" y="44837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F10700-3D31-4F9F-B772-97AD5C30812B}"/>
              </a:ext>
            </a:extLst>
          </p:cNvPr>
          <p:cNvSpPr txBox="1"/>
          <p:nvPr/>
        </p:nvSpPr>
        <p:spPr>
          <a:xfrm>
            <a:off x="360485" y="41143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3C6421-4ACF-4B93-ADE7-6F980A776AB3}"/>
              </a:ext>
            </a:extLst>
          </p:cNvPr>
          <p:cNvSpPr txBox="1"/>
          <p:nvPr/>
        </p:nvSpPr>
        <p:spPr>
          <a:xfrm>
            <a:off x="406971" y="528246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072E13-065A-4F19-803C-19B7D6B49AE4}"/>
              </a:ext>
            </a:extLst>
          </p:cNvPr>
          <p:cNvSpPr txBox="1"/>
          <p:nvPr/>
        </p:nvSpPr>
        <p:spPr>
          <a:xfrm>
            <a:off x="325219" y="564621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-10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B22640F-F74D-4AD0-9270-CC7CAC5A689A}"/>
              </a:ext>
            </a:extLst>
          </p:cNvPr>
          <p:cNvSpPr/>
          <p:nvPr/>
        </p:nvSpPr>
        <p:spPr>
          <a:xfrm>
            <a:off x="1104326" y="5736365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525DB76-D683-42A2-83BB-429BCD3BBCEA}"/>
              </a:ext>
            </a:extLst>
          </p:cNvPr>
          <p:cNvSpPr/>
          <p:nvPr/>
        </p:nvSpPr>
        <p:spPr>
          <a:xfrm>
            <a:off x="1657194" y="439364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F042B49-F0CF-4289-96EC-23E56DA843AF}"/>
              </a:ext>
            </a:extLst>
          </p:cNvPr>
          <p:cNvSpPr/>
          <p:nvPr/>
        </p:nvSpPr>
        <p:spPr>
          <a:xfrm>
            <a:off x="1822603" y="4176474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0AFB22C-4602-4A61-936E-1A66F4E768FA}"/>
              </a:ext>
            </a:extLst>
          </p:cNvPr>
          <p:cNvSpPr/>
          <p:nvPr/>
        </p:nvSpPr>
        <p:spPr>
          <a:xfrm>
            <a:off x="2321228" y="534055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9806D73-26E2-488A-A30F-BEF6AFE4C1CE}"/>
              </a:ext>
            </a:extLst>
          </p:cNvPr>
          <p:cNvSpPr/>
          <p:nvPr/>
        </p:nvSpPr>
        <p:spPr>
          <a:xfrm>
            <a:off x="1599931" y="3504045"/>
            <a:ext cx="323386" cy="30153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DB1F79-B7BE-4C77-9486-8C7160E36DDC}"/>
              </a:ext>
            </a:extLst>
          </p:cNvPr>
          <p:cNvSpPr txBox="1"/>
          <p:nvPr/>
        </p:nvSpPr>
        <p:spPr>
          <a:xfrm>
            <a:off x="2093880" y="3470147"/>
            <a:ext cx="159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plot it out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5A12DE-4FE0-4FB0-8D9E-0A61B27B9CA6}"/>
              </a:ext>
            </a:extLst>
          </p:cNvPr>
          <p:cNvSpPr txBox="1"/>
          <p:nvPr/>
        </p:nvSpPr>
        <p:spPr>
          <a:xfrm>
            <a:off x="1297989" y="6375968"/>
            <a:ext cx="135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dosage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0808E6-8C3F-4419-B34F-027DA7B175C5}"/>
              </a:ext>
            </a:extLst>
          </p:cNvPr>
          <p:cNvSpPr txBox="1"/>
          <p:nvPr/>
        </p:nvSpPr>
        <p:spPr>
          <a:xfrm rot="16200000">
            <a:off x="-747581" y="5043735"/>
            <a:ext cx="1914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effectiveness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477E6D-D556-4E16-970B-86380744A78A}"/>
              </a:ext>
            </a:extLst>
          </p:cNvPr>
          <p:cNvCxnSpPr>
            <a:cxnSpLocks/>
          </p:cNvCxnSpPr>
          <p:nvPr/>
        </p:nvCxnSpPr>
        <p:spPr>
          <a:xfrm>
            <a:off x="779189" y="5072145"/>
            <a:ext cx="2338813" cy="896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89CCDB0-85B2-466E-9AE2-F5356E69B250}"/>
              </a:ext>
            </a:extLst>
          </p:cNvPr>
          <p:cNvSpPr txBox="1"/>
          <p:nvPr/>
        </p:nvSpPr>
        <p:spPr>
          <a:xfrm>
            <a:off x="4912606" y="105008"/>
            <a:ext cx="326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make an initial prediction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187C4-805E-42C7-941A-ECE47723D6BC}"/>
              </a:ext>
            </a:extLst>
          </p:cNvPr>
          <p:cNvSpPr txBox="1"/>
          <p:nvPr/>
        </p:nvSpPr>
        <p:spPr>
          <a:xfrm>
            <a:off x="5561556" y="688932"/>
            <a:ext cx="80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Z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F221E9-25F8-49DF-B264-654EFE26B90D}"/>
              </a:ext>
            </a:extLst>
          </p:cNvPr>
          <p:cNvSpPr/>
          <p:nvPr/>
        </p:nvSpPr>
        <p:spPr>
          <a:xfrm>
            <a:off x="5695167" y="581821"/>
            <a:ext cx="801666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0.5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2E5143-FAAA-49F8-8C28-88B72D44A150}"/>
              </a:ext>
            </a:extLst>
          </p:cNvPr>
          <p:cNvSpPr txBox="1"/>
          <p:nvPr/>
        </p:nvSpPr>
        <p:spPr>
          <a:xfrm>
            <a:off x="7146270" y="504877"/>
            <a:ext cx="48761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Let’s assume that the “initial guess” of “predicted drug effectiveness” is 0.5 (so for whatever testing data, the prediction is always 0.5)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67F5A1FD-F620-4DB4-9265-7A8C3A9BFDDD}"/>
              </a:ext>
            </a:extLst>
          </p:cNvPr>
          <p:cNvSpPr/>
          <p:nvPr/>
        </p:nvSpPr>
        <p:spPr>
          <a:xfrm rot="10800000">
            <a:off x="6749747" y="635059"/>
            <a:ext cx="246491" cy="238539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408E55-3A76-4D03-ABE6-89429889E7C9}"/>
              </a:ext>
            </a:extLst>
          </p:cNvPr>
          <p:cNvSpPr txBox="1"/>
          <p:nvPr/>
        </p:nvSpPr>
        <p:spPr>
          <a:xfrm>
            <a:off x="4912606" y="1231462"/>
            <a:ext cx="2772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Obtain the residuals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D67FA3-51F9-4208-B01B-355CFFFB8AFD}"/>
              </a:ext>
            </a:extLst>
          </p:cNvPr>
          <p:cNvSpPr txBox="1"/>
          <p:nvPr/>
        </p:nvSpPr>
        <p:spPr>
          <a:xfrm>
            <a:off x="4912605" y="1620638"/>
            <a:ext cx="2894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Grow a XGBoost tree</a:t>
            </a:r>
          </a:p>
        </p:txBody>
      </p:sp>
      <p:graphicFrame>
        <p:nvGraphicFramePr>
          <p:cNvPr id="39" name="Table 9">
            <a:extLst>
              <a:ext uri="{FF2B5EF4-FFF2-40B4-BE49-F238E27FC236}">
                <a16:creationId xmlns:a16="http://schemas.microsoft.com/office/drawing/2014/main" id="{F7B6F8FC-5F9D-4341-88FA-46A06196AF05}"/>
              </a:ext>
            </a:extLst>
          </p:cNvPr>
          <p:cNvGraphicFramePr>
            <a:graphicFrameLocks noGrp="1"/>
          </p:cNvGraphicFramePr>
          <p:nvPr/>
        </p:nvGraphicFramePr>
        <p:xfrm>
          <a:off x="406971" y="302786"/>
          <a:ext cx="3580673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439">
                  <a:extLst>
                    <a:ext uri="{9D8B030D-6E8A-4147-A177-3AD203B41FA5}">
                      <a16:colId xmlns:a16="http://schemas.microsoft.com/office/drawing/2014/main" val="3944312363"/>
                    </a:ext>
                  </a:extLst>
                </a:gridCol>
                <a:gridCol w="1380617">
                  <a:extLst>
                    <a:ext uri="{9D8B030D-6E8A-4147-A177-3AD203B41FA5}">
                      <a16:colId xmlns:a16="http://schemas.microsoft.com/office/drawing/2014/main" val="530565996"/>
                    </a:ext>
                  </a:extLst>
                </a:gridCol>
                <a:gridCol w="1380617">
                  <a:extLst>
                    <a:ext uri="{9D8B030D-6E8A-4147-A177-3AD203B41FA5}">
                      <a16:colId xmlns:a16="http://schemas.microsoft.com/office/drawing/2014/main" val="2413499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Drug </a:t>
                      </a:r>
                    </a:p>
                    <a:p>
                      <a:r>
                        <a:rPr lang="en-NZ" dirty="0"/>
                        <a:t>dosage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Drug effectiveness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>
                          <a:solidFill>
                            <a:schemeClr val="tx1"/>
                          </a:solidFill>
                        </a:rPr>
                        <a:t>residuals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933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38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6.5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013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551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389073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2ACA6A4B-A198-4F22-803E-6306B822CA1C}"/>
              </a:ext>
            </a:extLst>
          </p:cNvPr>
          <p:cNvSpPr txBox="1"/>
          <p:nvPr/>
        </p:nvSpPr>
        <p:spPr>
          <a:xfrm>
            <a:off x="4930237" y="1983089"/>
            <a:ext cx="2250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4: Prune the tree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F0313CB-A44A-4454-9DF2-AC2E0B41FACD}"/>
              </a:ext>
            </a:extLst>
          </p:cNvPr>
          <p:cNvSpPr txBox="1"/>
          <p:nvPr/>
        </p:nvSpPr>
        <p:spPr>
          <a:xfrm>
            <a:off x="4930236" y="2363019"/>
            <a:ext cx="2723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5: Get the tree output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0C8F401-F26A-4CB7-8134-E47049B18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4570" y="2791275"/>
            <a:ext cx="2681262" cy="1084421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5B16B8D-1451-432D-89EC-AC0282383F8D}"/>
              </a:ext>
            </a:extLst>
          </p:cNvPr>
          <p:cNvSpPr txBox="1"/>
          <p:nvPr/>
        </p:nvSpPr>
        <p:spPr>
          <a:xfrm>
            <a:off x="8083808" y="3008482"/>
            <a:ext cx="3662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Assuming that after all the pruning, this is the tree we get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7483F92-C944-422A-9783-8B642A30871E}"/>
                  </a:ext>
                </a:extLst>
              </p:cNvPr>
              <p:cNvSpPr txBox="1"/>
              <p:nvPr/>
            </p:nvSpPr>
            <p:spPr>
              <a:xfrm>
                <a:off x="5695167" y="4132491"/>
                <a:ext cx="3666581" cy="575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𝑠𝑢𝑚</m:t>
                          </m:r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𝑟𝑒𝑠𝑖𝑑𝑢𝑎𝑙𝑠</m:t>
                          </m:r>
                        </m:num>
                        <m:den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𝑟𝑒𝑠𝑖𝑑𝑢𝑎𝑙𝑠</m:t>
                          </m:r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NZ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7483F92-C944-422A-9783-8B642A308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167" y="4132491"/>
                <a:ext cx="3666581" cy="5751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27ECA307-F552-4C46-8568-FD87BB853A0E}"/>
              </a:ext>
            </a:extLst>
          </p:cNvPr>
          <p:cNvSpPr txBox="1"/>
          <p:nvPr/>
        </p:nvSpPr>
        <p:spPr>
          <a:xfrm>
            <a:off x="3953997" y="4777135"/>
            <a:ext cx="1934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Therefore we have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CC402B8-281C-4149-940E-22AD3B565367}"/>
                  </a:ext>
                </a:extLst>
              </p:cNvPr>
              <p:cNvSpPr txBox="1"/>
              <p:nvPr/>
            </p:nvSpPr>
            <p:spPr>
              <a:xfrm>
                <a:off x="4432249" y="5215954"/>
                <a:ext cx="1927643" cy="70750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𝑜𝑢𝑡𝑝𝑢𝑡</m:t>
                          </m:r>
                        </m:e>
                        <m:sub>
                          <m:r>
                            <a:rPr lang="en-NZ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NZ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lang="en-NZ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NZ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NZ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−10.5</m:t>
                          </m:r>
                        </m:num>
                        <m:den>
                          <m:r>
                            <a:rPr lang="en-NZ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1+0</m:t>
                          </m:r>
                        </m:den>
                      </m:f>
                      <m:r>
                        <a:rPr lang="en-NZ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=−10.5</m:t>
                      </m:r>
                    </m:oMath>
                  </m:oMathPara>
                </a14:m>
                <a:endParaRPr lang="en-NZ" sz="1200" b="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𝑜𝑢𝑡𝑝𝑢𝑡</m:t>
                          </m:r>
                        </m:e>
                        <m:sub>
                          <m:r>
                            <a:rPr lang="en-NZ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NZ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</m:sSub>
                      <m:r>
                        <a:rPr lang="en-NZ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NZ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NZ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−10.5</m:t>
                          </m:r>
                        </m:num>
                        <m:den>
                          <m:r>
                            <a:rPr lang="en-NZ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1+0</m:t>
                          </m:r>
                        </m:den>
                      </m:f>
                      <m:r>
                        <a:rPr lang="en-NZ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=−5.25</m:t>
                      </m:r>
                    </m:oMath>
                  </m:oMathPara>
                </a14:m>
                <a:endParaRPr lang="en-NZ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CC402B8-281C-4149-940E-22AD3B565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2249" y="5215954"/>
                <a:ext cx="1927643" cy="707501"/>
              </a:xfrm>
              <a:prstGeom prst="rect">
                <a:avLst/>
              </a:prstGeom>
              <a:blipFill>
                <a:blip r:embed="rId4"/>
                <a:stretch>
                  <a:fillRect l="-1899" t="-1724" r="-1899" b="-6897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Arrow: Down 33">
            <a:extLst>
              <a:ext uri="{FF2B5EF4-FFF2-40B4-BE49-F238E27FC236}">
                <a16:creationId xmlns:a16="http://schemas.microsoft.com/office/drawing/2014/main" id="{6D96AB48-9710-4F44-A771-C62F0450A2FC}"/>
              </a:ext>
            </a:extLst>
          </p:cNvPr>
          <p:cNvSpPr/>
          <p:nvPr/>
        </p:nvSpPr>
        <p:spPr>
          <a:xfrm rot="496096">
            <a:off x="5347934" y="3681456"/>
            <a:ext cx="210698" cy="147201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6A7854E9-8E13-418A-AD74-3E8CA29CAE10}"/>
              </a:ext>
            </a:extLst>
          </p:cNvPr>
          <p:cNvSpPr/>
          <p:nvPr/>
        </p:nvSpPr>
        <p:spPr>
          <a:xfrm rot="7976385">
            <a:off x="4298285" y="1158843"/>
            <a:ext cx="213855" cy="2463660"/>
          </a:xfrm>
          <a:prstGeom prst="downArrow">
            <a:avLst>
              <a:gd name="adj1" fmla="val 47644"/>
              <a:gd name="adj2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B46619A-5716-4595-BA64-CFBD5463705A}"/>
              </a:ext>
            </a:extLst>
          </p:cNvPr>
          <p:cNvSpPr txBox="1"/>
          <p:nvPr/>
        </p:nvSpPr>
        <p:spPr>
          <a:xfrm>
            <a:off x="6749747" y="4980035"/>
            <a:ext cx="47990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The output actually reflects the residual we want to predict from the </a:t>
            </a:r>
            <a:r>
              <a:rPr lang="en-NZ" dirty="0" err="1">
                <a:solidFill>
                  <a:schemeClr val="bg1"/>
                </a:solidFill>
              </a:rPr>
              <a:t>xgboost</a:t>
            </a:r>
            <a:r>
              <a:rPr lang="en-NZ" dirty="0">
                <a:solidFill>
                  <a:schemeClr val="bg1"/>
                </a:solidFill>
              </a:rPr>
              <a:t> tree, so by increasing the “lambda”, we actually makes the residuals smaller ~ this means the reduction of prediction's sensitivity to </a:t>
            </a:r>
            <a:r>
              <a:rPr lang="en-NZ" b="1" u="sng" dirty="0">
                <a:solidFill>
                  <a:srgbClr val="FF0000"/>
                </a:solidFill>
              </a:rPr>
              <a:t>this particular observation 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40F0C1C-4F97-475B-BFB8-2C6F5431BB69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1198844" y="5073041"/>
            <a:ext cx="10975" cy="6633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ight Brace 49">
            <a:extLst>
              <a:ext uri="{FF2B5EF4-FFF2-40B4-BE49-F238E27FC236}">
                <a16:creationId xmlns:a16="http://schemas.microsoft.com/office/drawing/2014/main" id="{E33E8B29-2637-46CA-A7C5-95BA1ACD6116}"/>
              </a:ext>
            </a:extLst>
          </p:cNvPr>
          <p:cNvSpPr/>
          <p:nvPr/>
        </p:nvSpPr>
        <p:spPr>
          <a:xfrm>
            <a:off x="1297989" y="5145523"/>
            <a:ext cx="162373" cy="573177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CD4DD55-4F83-4C71-955E-F3B4191324AE}"/>
                  </a:ext>
                </a:extLst>
              </p:cNvPr>
              <p:cNvSpPr txBox="1"/>
              <p:nvPr/>
            </p:nvSpPr>
            <p:spPr>
              <a:xfrm>
                <a:off x="1558020" y="5247445"/>
                <a:ext cx="741473" cy="369332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−10.5</m:t>
                      </m:r>
                    </m:oMath>
                  </m:oMathPara>
                </a14:m>
                <a:endParaRPr lang="en-NZ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CD4DD55-4F83-4C71-955E-F3B419132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020" y="5247445"/>
                <a:ext cx="741473" cy="369332"/>
              </a:xfrm>
              <a:prstGeom prst="rect">
                <a:avLst/>
              </a:prstGeom>
              <a:blipFill>
                <a:blip r:embed="rId5"/>
                <a:stretch>
                  <a:fillRect r="-5785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A4959FC6-7778-4C8F-B80E-2045F086983F}"/>
              </a:ext>
            </a:extLst>
          </p:cNvPr>
          <p:cNvSpPr/>
          <p:nvPr/>
        </p:nvSpPr>
        <p:spPr>
          <a:xfrm>
            <a:off x="1407459" y="5862918"/>
            <a:ext cx="7404847" cy="829736"/>
          </a:xfrm>
          <a:custGeom>
            <a:avLst/>
            <a:gdLst>
              <a:gd name="connsiteX0" fmla="*/ 7404847 w 7404847"/>
              <a:gd name="connsiteY0" fmla="*/ 591670 h 829736"/>
              <a:gd name="connsiteX1" fmla="*/ 6400800 w 7404847"/>
              <a:gd name="connsiteY1" fmla="*/ 815788 h 829736"/>
              <a:gd name="connsiteX2" fmla="*/ 4096870 w 7404847"/>
              <a:gd name="connsiteY2" fmla="*/ 753035 h 829736"/>
              <a:gd name="connsiteX3" fmla="*/ 2823882 w 7404847"/>
              <a:gd name="connsiteY3" fmla="*/ 322729 h 829736"/>
              <a:gd name="connsiteX4" fmla="*/ 1739153 w 7404847"/>
              <a:gd name="connsiteY4" fmla="*/ 62753 h 829736"/>
              <a:gd name="connsiteX5" fmla="*/ 0 w 7404847"/>
              <a:gd name="connsiteY5" fmla="*/ 0 h 829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04847" h="829736">
                <a:moveTo>
                  <a:pt x="7404847" y="591670"/>
                </a:moveTo>
                <a:cubicBezTo>
                  <a:pt x="7178488" y="690282"/>
                  <a:pt x="6952129" y="788894"/>
                  <a:pt x="6400800" y="815788"/>
                </a:cubicBezTo>
                <a:cubicBezTo>
                  <a:pt x="5849470" y="842682"/>
                  <a:pt x="4693023" y="835211"/>
                  <a:pt x="4096870" y="753035"/>
                </a:cubicBezTo>
                <a:cubicBezTo>
                  <a:pt x="3500717" y="670859"/>
                  <a:pt x="3216835" y="437776"/>
                  <a:pt x="2823882" y="322729"/>
                </a:cubicBezTo>
                <a:cubicBezTo>
                  <a:pt x="2430929" y="207682"/>
                  <a:pt x="2209800" y="116541"/>
                  <a:pt x="1739153" y="62753"/>
                </a:cubicBezTo>
                <a:cubicBezTo>
                  <a:pt x="1268506" y="8965"/>
                  <a:pt x="634253" y="4482"/>
                  <a:pt x="0" y="0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3153762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96FB9E6-D57D-4CA6-AA13-01BB08B7DFDD}"/>
              </a:ext>
            </a:extLst>
          </p:cNvPr>
          <p:cNvSpPr txBox="1"/>
          <p:nvPr/>
        </p:nvSpPr>
        <p:spPr>
          <a:xfrm>
            <a:off x="446049" y="2782669"/>
            <a:ext cx="207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assume that dataset to be used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E75C17-E57B-4AD8-A50B-6EF60763FEB1}"/>
              </a:ext>
            </a:extLst>
          </p:cNvPr>
          <p:cNvCxnSpPr/>
          <p:nvPr/>
        </p:nvCxnSpPr>
        <p:spPr>
          <a:xfrm flipV="1">
            <a:off x="804125" y="4136567"/>
            <a:ext cx="0" cy="19514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452BFC-42A0-45F6-A583-E1BF6C34D611}"/>
              </a:ext>
            </a:extLst>
          </p:cNvPr>
          <p:cNvCxnSpPr>
            <a:cxnSpLocks/>
          </p:cNvCxnSpPr>
          <p:nvPr/>
        </p:nvCxnSpPr>
        <p:spPr>
          <a:xfrm>
            <a:off x="804125" y="6088031"/>
            <a:ext cx="234547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23A441B-9117-4172-A9BC-213D02735BDF}"/>
              </a:ext>
            </a:extLst>
          </p:cNvPr>
          <p:cNvSpPr txBox="1"/>
          <p:nvPr/>
        </p:nvSpPr>
        <p:spPr>
          <a:xfrm>
            <a:off x="653284" y="60880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158E30-76D0-46F5-94AA-936A1FD01374}"/>
              </a:ext>
            </a:extLst>
          </p:cNvPr>
          <p:cNvSpPr txBox="1"/>
          <p:nvPr/>
        </p:nvSpPr>
        <p:spPr>
          <a:xfrm>
            <a:off x="1675176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ACF9CD-61B8-4FF1-B401-1519489AF176}"/>
              </a:ext>
            </a:extLst>
          </p:cNvPr>
          <p:cNvSpPr txBox="1"/>
          <p:nvPr/>
        </p:nvSpPr>
        <p:spPr>
          <a:xfrm>
            <a:off x="2699298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588DDE-8DF1-4940-BAFB-F46D756CF421}"/>
              </a:ext>
            </a:extLst>
          </p:cNvPr>
          <p:cNvSpPr txBox="1"/>
          <p:nvPr/>
        </p:nvSpPr>
        <p:spPr>
          <a:xfrm>
            <a:off x="477503" y="4887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7D0BC9-73AB-4ACE-8CFD-F1D47452C114}"/>
              </a:ext>
            </a:extLst>
          </p:cNvPr>
          <p:cNvSpPr txBox="1"/>
          <p:nvPr/>
        </p:nvSpPr>
        <p:spPr>
          <a:xfrm>
            <a:off x="477503" y="44837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F10700-3D31-4F9F-B772-97AD5C30812B}"/>
              </a:ext>
            </a:extLst>
          </p:cNvPr>
          <p:cNvSpPr txBox="1"/>
          <p:nvPr/>
        </p:nvSpPr>
        <p:spPr>
          <a:xfrm>
            <a:off x="360485" y="41143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3C6421-4ACF-4B93-ADE7-6F980A776AB3}"/>
              </a:ext>
            </a:extLst>
          </p:cNvPr>
          <p:cNvSpPr txBox="1"/>
          <p:nvPr/>
        </p:nvSpPr>
        <p:spPr>
          <a:xfrm>
            <a:off x="406971" y="528246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072E13-065A-4F19-803C-19B7D6B49AE4}"/>
              </a:ext>
            </a:extLst>
          </p:cNvPr>
          <p:cNvSpPr txBox="1"/>
          <p:nvPr/>
        </p:nvSpPr>
        <p:spPr>
          <a:xfrm>
            <a:off x="325219" y="564621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-10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B22640F-F74D-4AD0-9270-CC7CAC5A689A}"/>
              </a:ext>
            </a:extLst>
          </p:cNvPr>
          <p:cNvSpPr/>
          <p:nvPr/>
        </p:nvSpPr>
        <p:spPr>
          <a:xfrm>
            <a:off x="1104326" y="5736365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525DB76-D683-42A2-83BB-429BCD3BBCEA}"/>
              </a:ext>
            </a:extLst>
          </p:cNvPr>
          <p:cNvSpPr/>
          <p:nvPr/>
        </p:nvSpPr>
        <p:spPr>
          <a:xfrm>
            <a:off x="1657194" y="439364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F042B49-F0CF-4289-96EC-23E56DA843AF}"/>
              </a:ext>
            </a:extLst>
          </p:cNvPr>
          <p:cNvSpPr/>
          <p:nvPr/>
        </p:nvSpPr>
        <p:spPr>
          <a:xfrm>
            <a:off x="1822603" y="4176474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0AFB22C-4602-4A61-936E-1A66F4E768FA}"/>
              </a:ext>
            </a:extLst>
          </p:cNvPr>
          <p:cNvSpPr/>
          <p:nvPr/>
        </p:nvSpPr>
        <p:spPr>
          <a:xfrm>
            <a:off x="2321228" y="534055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9806D73-26E2-488A-A30F-BEF6AFE4C1CE}"/>
              </a:ext>
            </a:extLst>
          </p:cNvPr>
          <p:cNvSpPr/>
          <p:nvPr/>
        </p:nvSpPr>
        <p:spPr>
          <a:xfrm>
            <a:off x="1599931" y="3504045"/>
            <a:ext cx="323386" cy="30153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DB1F79-B7BE-4C77-9486-8C7160E36DDC}"/>
              </a:ext>
            </a:extLst>
          </p:cNvPr>
          <p:cNvSpPr txBox="1"/>
          <p:nvPr/>
        </p:nvSpPr>
        <p:spPr>
          <a:xfrm>
            <a:off x="2093880" y="3470147"/>
            <a:ext cx="159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plot it out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5A12DE-4FE0-4FB0-8D9E-0A61B27B9CA6}"/>
              </a:ext>
            </a:extLst>
          </p:cNvPr>
          <p:cNvSpPr txBox="1"/>
          <p:nvPr/>
        </p:nvSpPr>
        <p:spPr>
          <a:xfrm>
            <a:off x="1297989" y="6375968"/>
            <a:ext cx="135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dosage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0808E6-8C3F-4419-B34F-027DA7B175C5}"/>
              </a:ext>
            </a:extLst>
          </p:cNvPr>
          <p:cNvSpPr txBox="1"/>
          <p:nvPr/>
        </p:nvSpPr>
        <p:spPr>
          <a:xfrm rot="16200000">
            <a:off x="-747581" y="5043735"/>
            <a:ext cx="1914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effectiveness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477E6D-D556-4E16-970B-86380744A78A}"/>
              </a:ext>
            </a:extLst>
          </p:cNvPr>
          <p:cNvCxnSpPr>
            <a:cxnSpLocks/>
          </p:cNvCxnSpPr>
          <p:nvPr/>
        </p:nvCxnSpPr>
        <p:spPr>
          <a:xfrm>
            <a:off x="779189" y="5072145"/>
            <a:ext cx="2338813" cy="896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89CCDB0-85B2-466E-9AE2-F5356E69B250}"/>
              </a:ext>
            </a:extLst>
          </p:cNvPr>
          <p:cNvSpPr txBox="1"/>
          <p:nvPr/>
        </p:nvSpPr>
        <p:spPr>
          <a:xfrm>
            <a:off x="4912606" y="105008"/>
            <a:ext cx="326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make an initial prediction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187C4-805E-42C7-941A-ECE47723D6BC}"/>
              </a:ext>
            </a:extLst>
          </p:cNvPr>
          <p:cNvSpPr txBox="1"/>
          <p:nvPr/>
        </p:nvSpPr>
        <p:spPr>
          <a:xfrm>
            <a:off x="5561556" y="688932"/>
            <a:ext cx="80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Z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F221E9-25F8-49DF-B264-654EFE26B90D}"/>
              </a:ext>
            </a:extLst>
          </p:cNvPr>
          <p:cNvSpPr/>
          <p:nvPr/>
        </p:nvSpPr>
        <p:spPr>
          <a:xfrm>
            <a:off x="5695167" y="581821"/>
            <a:ext cx="801666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0.5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2E5143-FAAA-49F8-8C28-88B72D44A150}"/>
              </a:ext>
            </a:extLst>
          </p:cNvPr>
          <p:cNvSpPr txBox="1"/>
          <p:nvPr/>
        </p:nvSpPr>
        <p:spPr>
          <a:xfrm>
            <a:off x="7146270" y="504877"/>
            <a:ext cx="48761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Let’s assume that the “initial guess” of “predicted drug effectiveness” is 0.5 (so for whatever testing data, the prediction is always 0.5)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67F5A1FD-F620-4DB4-9265-7A8C3A9BFDDD}"/>
              </a:ext>
            </a:extLst>
          </p:cNvPr>
          <p:cNvSpPr/>
          <p:nvPr/>
        </p:nvSpPr>
        <p:spPr>
          <a:xfrm rot="10800000">
            <a:off x="6749747" y="635059"/>
            <a:ext cx="246491" cy="238539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408E55-3A76-4D03-ABE6-89429889E7C9}"/>
              </a:ext>
            </a:extLst>
          </p:cNvPr>
          <p:cNvSpPr txBox="1"/>
          <p:nvPr/>
        </p:nvSpPr>
        <p:spPr>
          <a:xfrm>
            <a:off x="4912606" y="1231462"/>
            <a:ext cx="2772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Obtain the residuals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D67FA3-51F9-4208-B01B-355CFFFB8AFD}"/>
              </a:ext>
            </a:extLst>
          </p:cNvPr>
          <p:cNvSpPr txBox="1"/>
          <p:nvPr/>
        </p:nvSpPr>
        <p:spPr>
          <a:xfrm>
            <a:off x="4912605" y="1620638"/>
            <a:ext cx="2894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Grow a XGBoost tree</a:t>
            </a:r>
          </a:p>
        </p:txBody>
      </p:sp>
      <p:graphicFrame>
        <p:nvGraphicFramePr>
          <p:cNvPr id="39" name="Table 9">
            <a:extLst>
              <a:ext uri="{FF2B5EF4-FFF2-40B4-BE49-F238E27FC236}">
                <a16:creationId xmlns:a16="http://schemas.microsoft.com/office/drawing/2014/main" id="{F7B6F8FC-5F9D-4341-88FA-46A06196AF05}"/>
              </a:ext>
            </a:extLst>
          </p:cNvPr>
          <p:cNvGraphicFramePr>
            <a:graphicFrameLocks noGrp="1"/>
          </p:cNvGraphicFramePr>
          <p:nvPr/>
        </p:nvGraphicFramePr>
        <p:xfrm>
          <a:off x="406971" y="302786"/>
          <a:ext cx="3580673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439">
                  <a:extLst>
                    <a:ext uri="{9D8B030D-6E8A-4147-A177-3AD203B41FA5}">
                      <a16:colId xmlns:a16="http://schemas.microsoft.com/office/drawing/2014/main" val="3944312363"/>
                    </a:ext>
                  </a:extLst>
                </a:gridCol>
                <a:gridCol w="1380617">
                  <a:extLst>
                    <a:ext uri="{9D8B030D-6E8A-4147-A177-3AD203B41FA5}">
                      <a16:colId xmlns:a16="http://schemas.microsoft.com/office/drawing/2014/main" val="530565996"/>
                    </a:ext>
                  </a:extLst>
                </a:gridCol>
                <a:gridCol w="1380617">
                  <a:extLst>
                    <a:ext uri="{9D8B030D-6E8A-4147-A177-3AD203B41FA5}">
                      <a16:colId xmlns:a16="http://schemas.microsoft.com/office/drawing/2014/main" val="2413499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Drug </a:t>
                      </a:r>
                    </a:p>
                    <a:p>
                      <a:r>
                        <a:rPr lang="en-NZ" dirty="0"/>
                        <a:t>dosage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Drug effectiveness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>
                          <a:solidFill>
                            <a:schemeClr val="tx1"/>
                          </a:solidFill>
                        </a:rPr>
                        <a:t>residuals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933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38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6.5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013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551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389073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2ACA6A4B-A198-4F22-803E-6306B822CA1C}"/>
              </a:ext>
            </a:extLst>
          </p:cNvPr>
          <p:cNvSpPr txBox="1"/>
          <p:nvPr/>
        </p:nvSpPr>
        <p:spPr>
          <a:xfrm>
            <a:off x="4930237" y="1983089"/>
            <a:ext cx="2250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4: Prune the tree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F0313CB-A44A-4454-9DF2-AC2E0B41FACD}"/>
              </a:ext>
            </a:extLst>
          </p:cNvPr>
          <p:cNvSpPr txBox="1"/>
          <p:nvPr/>
        </p:nvSpPr>
        <p:spPr>
          <a:xfrm>
            <a:off x="4930236" y="2363019"/>
            <a:ext cx="2723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5: Get the tree output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0C8F401-F26A-4CB7-8134-E47049B18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4570" y="2791275"/>
            <a:ext cx="2681262" cy="1084421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5B16B8D-1451-432D-89EC-AC0282383F8D}"/>
              </a:ext>
            </a:extLst>
          </p:cNvPr>
          <p:cNvSpPr txBox="1"/>
          <p:nvPr/>
        </p:nvSpPr>
        <p:spPr>
          <a:xfrm>
            <a:off x="8083808" y="3008482"/>
            <a:ext cx="3662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Assuming that after all the pruning, this is the tree we get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7483F92-C944-422A-9783-8B642A30871E}"/>
                  </a:ext>
                </a:extLst>
              </p:cNvPr>
              <p:cNvSpPr txBox="1"/>
              <p:nvPr/>
            </p:nvSpPr>
            <p:spPr>
              <a:xfrm>
                <a:off x="5695167" y="4132491"/>
                <a:ext cx="3666581" cy="575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𝑠𝑢𝑚</m:t>
                          </m:r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𝑟𝑒𝑠𝑖𝑑𝑢𝑎𝑙𝑠</m:t>
                          </m:r>
                        </m:num>
                        <m:den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𝑟𝑒𝑠𝑖𝑑𝑢𝑎𝑙𝑠</m:t>
                          </m:r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NZ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7483F92-C944-422A-9783-8B642A308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167" y="4132491"/>
                <a:ext cx="3666581" cy="5751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CC402B8-281C-4149-940E-22AD3B565367}"/>
                  </a:ext>
                </a:extLst>
              </p:cNvPr>
              <p:cNvSpPr txBox="1"/>
              <p:nvPr/>
            </p:nvSpPr>
            <p:spPr>
              <a:xfrm>
                <a:off x="5342746" y="5100179"/>
                <a:ext cx="437620" cy="18466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−10.5</m:t>
                      </m:r>
                    </m:oMath>
                  </m:oMathPara>
                </a14:m>
                <a:endParaRPr lang="en-NZ" sz="12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CC402B8-281C-4149-940E-22AD3B565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2746" y="5100179"/>
                <a:ext cx="437620" cy="184666"/>
              </a:xfrm>
              <a:prstGeom prst="rect">
                <a:avLst/>
              </a:prstGeom>
              <a:blipFill>
                <a:blip r:embed="rId4"/>
                <a:stretch>
                  <a:fillRect l="-1389" r="-9722" b="-6667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Arrow: Down 33">
            <a:extLst>
              <a:ext uri="{FF2B5EF4-FFF2-40B4-BE49-F238E27FC236}">
                <a16:creationId xmlns:a16="http://schemas.microsoft.com/office/drawing/2014/main" id="{6D96AB48-9710-4F44-A771-C62F0450A2FC}"/>
              </a:ext>
            </a:extLst>
          </p:cNvPr>
          <p:cNvSpPr/>
          <p:nvPr/>
        </p:nvSpPr>
        <p:spPr>
          <a:xfrm>
            <a:off x="5459532" y="3558956"/>
            <a:ext cx="210698" cy="147201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F0950BB-FFF8-4A77-A89E-F4124E3CAD50}"/>
                  </a:ext>
                </a:extLst>
              </p:cNvPr>
              <p:cNvSpPr txBox="1"/>
              <p:nvPr/>
            </p:nvSpPr>
            <p:spPr>
              <a:xfrm>
                <a:off x="3369717" y="4553982"/>
                <a:ext cx="168018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Z" dirty="0">
                    <a:solidFill>
                      <a:schemeClr val="bg1"/>
                    </a:solidFill>
                  </a:rPr>
                  <a:t>For now we just keep it sample, and let </a:t>
                </a:r>
                <a14:m>
                  <m:oMath xmlns:m="http://schemas.openxmlformats.org/officeDocument/2006/math">
                    <m:r>
                      <a:rPr lang="en-NZ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NZ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NZ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F0950BB-FFF8-4A77-A89E-F4124E3CA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717" y="4553982"/>
                <a:ext cx="1680184" cy="923330"/>
              </a:xfrm>
              <a:prstGeom prst="rect">
                <a:avLst/>
              </a:prstGeom>
              <a:blipFill>
                <a:blip r:embed="rId5"/>
                <a:stretch>
                  <a:fillRect l="-3273" t="-3289" r="-5091" b="-9211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Arrow: Down 44">
            <a:extLst>
              <a:ext uri="{FF2B5EF4-FFF2-40B4-BE49-F238E27FC236}">
                <a16:creationId xmlns:a16="http://schemas.microsoft.com/office/drawing/2014/main" id="{28C2A5E8-DE3E-4FBC-9F87-45ABEA0A8A67}"/>
              </a:ext>
            </a:extLst>
          </p:cNvPr>
          <p:cNvSpPr/>
          <p:nvPr/>
        </p:nvSpPr>
        <p:spPr>
          <a:xfrm>
            <a:off x="6373379" y="3892368"/>
            <a:ext cx="210698" cy="147201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FA3C1EB-368D-410B-B2A5-E09D51108B29}"/>
                  </a:ext>
                </a:extLst>
              </p:cNvPr>
              <p:cNvSpPr txBox="1"/>
              <p:nvPr/>
            </p:nvSpPr>
            <p:spPr>
              <a:xfrm>
                <a:off x="6425937" y="5440107"/>
                <a:ext cx="120225" cy="18466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NZ" sz="12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FA3C1EB-368D-410B-B2A5-E09D51108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5937" y="5440107"/>
                <a:ext cx="120225" cy="184666"/>
              </a:xfrm>
              <a:prstGeom prst="rect">
                <a:avLst/>
              </a:prstGeom>
              <a:blipFill>
                <a:blip r:embed="rId6"/>
                <a:stretch>
                  <a:fillRect l="-30000" r="-30000" b="-3226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Arrow: Down 46">
            <a:extLst>
              <a:ext uri="{FF2B5EF4-FFF2-40B4-BE49-F238E27FC236}">
                <a16:creationId xmlns:a16="http://schemas.microsoft.com/office/drawing/2014/main" id="{838ADBD0-6A0A-4CBF-842E-E72483F04203}"/>
              </a:ext>
            </a:extLst>
          </p:cNvPr>
          <p:cNvSpPr/>
          <p:nvPr/>
        </p:nvSpPr>
        <p:spPr>
          <a:xfrm>
            <a:off x="7512553" y="3875696"/>
            <a:ext cx="210698" cy="147201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9576E7A-ADCB-4466-9F34-B820BAF2D4AB}"/>
                  </a:ext>
                </a:extLst>
              </p:cNvPr>
              <p:cNvSpPr txBox="1"/>
              <p:nvPr/>
            </p:nvSpPr>
            <p:spPr>
              <a:xfrm>
                <a:off x="7475615" y="5433884"/>
                <a:ext cx="352661" cy="18466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−7.5</m:t>
                      </m:r>
                    </m:oMath>
                  </m:oMathPara>
                </a14:m>
                <a:endParaRPr lang="en-NZ" sz="12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9576E7A-ADCB-4466-9F34-B820BAF2D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5615" y="5433884"/>
                <a:ext cx="352661" cy="184666"/>
              </a:xfrm>
              <a:prstGeom prst="rect">
                <a:avLst/>
              </a:prstGeom>
              <a:blipFill>
                <a:blip r:embed="rId7"/>
                <a:stretch>
                  <a:fillRect l="-1724" r="-12069" b="-6452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451749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96FB9E6-D57D-4CA6-AA13-01BB08B7DFDD}"/>
              </a:ext>
            </a:extLst>
          </p:cNvPr>
          <p:cNvSpPr txBox="1"/>
          <p:nvPr/>
        </p:nvSpPr>
        <p:spPr>
          <a:xfrm>
            <a:off x="446049" y="2782669"/>
            <a:ext cx="207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assume that dataset to be used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E75C17-E57B-4AD8-A50B-6EF60763FEB1}"/>
              </a:ext>
            </a:extLst>
          </p:cNvPr>
          <p:cNvCxnSpPr/>
          <p:nvPr/>
        </p:nvCxnSpPr>
        <p:spPr>
          <a:xfrm flipV="1">
            <a:off x="804125" y="4136567"/>
            <a:ext cx="0" cy="19514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452BFC-42A0-45F6-A583-E1BF6C34D611}"/>
              </a:ext>
            </a:extLst>
          </p:cNvPr>
          <p:cNvCxnSpPr>
            <a:cxnSpLocks/>
          </p:cNvCxnSpPr>
          <p:nvPr/>
        </p:nvCxnSpPr>
        <p:spPr>
          <a:xfrm>
            <a:off x="804125" y="6088031"/>
            <a:ext cx="234547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23A441B-9117-4172-A9BC-213D02735BDF}"/>
              </a:ext>
            </a:extLst>
          </p:cNvPr>
          <p:cNvSpPr txBox="1"/>
          <p:nvPr/>
        </p:nvSpPr>
        <p:spPr>
          <a:xfrm>
            <a:off x="653284" y="60880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158E30-76D0-46F5-94AA-936A1FD01374}"/>
              </a:ext>
            </a:extLst>
          </p:cNvPr>
          <p:cNvSpPr txBox="1"/>
          <p:nvPr/>
        </p:nvSpPr>
        <p:spPr>
          <a:xfrm>
            <a:off x="1675176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ACF9CD-61B8-4FF1-B401-1519489AF176}"/>
              </a:ext>
            </a:extLst>
          </p:cNvPr>
          <p:cNvSpPr txBox="1"/>
          <p:nvPr/>
        </p:nvSpPr>
        <p:spPr>
          <a:xfrm>
            <a:off x="2699298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588DDE-8DF1-4940-BAFB-F46D756CF421}"/>
              </a:ext>
            </a:extLst>
          </p:cNvPr>
          <p:cNvSpPr txBox="1"/>
          <p:nvPr/>
        </p:nvSpPr>
        <p:spPr>
          <a:xfrm>
            <a:off x="477503" y="4887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7D0BC9-73AB-4ACE-8CFD-F1D47452C114}"/>
              </a:ext>
            </a:extLst>
          </p:cNvPr>
          <p:cNvSpPr txBox="1"/>
          <p:nvPr/>
        </p:nvSpPr>
        <p:spPr>
          <a:xfrm>
            <a:off x="477503" y="44837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F10700-3D31-4F9F-B772-97AD5C30812B}"/>
              </a:ext>
            </a:extLst>
          </p:cNvPr>
          <p:cNvSpPr txBox="1"/>
          <p:nvPr/>
        </p:nvSpPr>
        <p:spPr>
          <a:xfrm>
            <a:off x="360485" y="41143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3C6421-4ACF-4B93-ADE7-6F980A776AB3}"/>
              </a:ext>
            </a:extLst>
          </p:cNvPr>
          <p:cNvSpPr txBox="1"/>
          <p:nvPr/>
        </p:nvSpPr>
        <p:spPr>
          <a:xfrm>
            <a:off x="406971" y="528246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072E13-065A-4F19-803C-19B7D6B49AE4}"/>
              </a:ext>
            </a:extLst>
          </p:cNvPr>
          <p:cNvSpPr txBox="1"/>
          <p:nvPr/>
        </p:nvSpPr>
        <p:spPr>
          <a:xfrm>
            <a:off x="325219" y="564621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-10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B22640F-F74D-4AD0-9270-CC7CAC5A689A}"/>
              </a:ext>
            </a:extLst>
          </p:cNvPr>
          <p:cNvSpPr/>
          <p:nvPr/>
        </p:nvSpPr>
        <p:spPr>
          <a:xfrm>
            <a:off x="1104326" y="5736365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525DB76-D683-42A2-83BB-429BCD3BBCEA}"/>
              </a:ext>
            </a:extLst>
          </p:cNvPr>
          <p:cNvSpPr/>
          <p:nvPr/>
        </p:nvSpPr>
        <p:spPr>
          <a:xfrm>
            <a:off x="1657194" y="439364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F042B49-F0CF-4289-96EC-23E56DA843AF}"/>
              </a:ext>
            </a:extLst>
          </p:cNvPr>
          <p:cNvSpPr/>
          <p:nvPr/>
        </p:nvSpPr>
        <p:spPr>
          <a:xfrm>
            <a:off x="1822603" y="4176474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0AFB22C-4602-4A61-936E-1A66F4E768FA}"/>
              </a:ext>
            </a:extLst>
          </p:cNvPr>
          <p:cNvSpPr/>
          <p:nvPr/>
        </p:nvSpPr>
        <p:spPr>
          <a:xfrm>
            <a:off x="2321228" y="534055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9806D73-26E2-488A-A30F-BEF6AFE4C1CE}"/>
              </a:ext>
            </a:extLst>
          </p:cNvPr>
          <p:cNvSpPr/>
          <p:nvPr/>
        </p:nvSpPr>
        <p:spPr>
          <a:xfrm>
            <a:off x="1599931" y="3504045"/>
            <a:ext cx="323386" cy="30153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DB1F79-B7BE-4C77-9486-8C7160E36DDC}"/>
              </a:ext>
            </a:extLst>
          </p:cNvPr>
          <p:cNvSpPr txBox="1"/>
          <p:nvPr/>
        </p:nvSpPr>
        <p:spPr>
          <a:xfrm>
            <a:off x="2093880" y="3470147"/>
            <a:ext cx="159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plot it out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5A12DE-4FE0-4FB0-8D9E-0A61B27B9CA6}"/>
              </a:ext>
            </a:extLst>
          </p:cNvPr>
          <p:cNvSpPr txBox="1"/>
          <p:nvPr/>
        </p:nvSpPr>
        <p:spPr>
          <a:xfrm>
            <a:off x="1297989" y="6375968"/>
            <a:ext cx="135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dosage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0808E6-8C3F-4419-B34F-027DA7B175C5}"/>
              </a:ext>
            </a:extLst>
          </p:cNvPr>
          <p:cNvSpPr txBox="1"/>
          <p:nvPr/>
        </p:nvSpPr>
        <p:spPr>
          <a:xfrm rot="16200000">
            <a:off x="-747581" y="5043735"/>
            <a:ext cx="1914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effectiveness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477E6D-D556-4E16-970B-86380744A78A}"/>
              </a:ext>
            </a:extLst>
          </p:cNvPr>
          <p:cNvCxnSpPr>
            <a:cxnSpLocks/>
          </p:cNvCxnSpPr>
          <p:nvPr/>
        </p:nvCxnSpPr>
        <p:spPr>
          <a:xfrm>
            <a:off x="779189" y="5072145"/>
            <a:ext cx="2338813" cy="896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89CCDB0-85B2-466E-9AE2-F5356E69B250}"/>
              </a:ext>
            </a:extLst>
          </p:cNvPr>
          <p:cNvSpPr txBox="1"/>
          <p:nvPr/>
        </p:nvSpPr>
        <p:spPr>
          <a:xfrm>
            <a:off x="4912606" y="105008"/>
            <a:ext cx="326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make an initial prediction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187C4-805E-42C7-941A-ECE47723D6BC}"/>
              </a:ext>
            </a:extLst>
          </p:cNvPr>
          <p:cNvSpPr txBox="1"/>
          <p:nvPr/>
        </p:nvSpPr>
        <p:spPr>
          <a:xfrm>
            <a:off x="5561556" y="688932"/>
            <a:ext cx="80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Z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F221E9-25F8-49DF-B264-654EFE26B90D}"/>
              </a:ext>
            </a:extLst>
          </p:cNvPr>
          <p:cNvSpPr/>
          <p:nvPr/>
        </p:nvSpPr>
        <p:spPr>
          <a:xfrm>
            <a:off x="5695167" y="581821"/>
            <a:ext cx="801666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0.5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2E5143-FAAA-49F8-8C28-88B72D44A150}"/>
              </a:ext>
            </a:extLst>
          </p:cNvPr>
          <p:cNvSpPr txBox="1"/>
          <p:nvPr/>
        </p:nvSpPr>
        <p:spPr>
          <a:xfrm>
            <a:off x="7146270" y="504877"/>
            <a:ext cx="48761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Let’s assume that the “initial guess” of “predicted drug effectiveness” is 0.5 (so for whatever testing data, the prediction is always 0.5)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67F5A1FD-F620-4DB4-9265-7A8C3A9BFDDD}"/>
              </a:ext>
            </a:extLst>
          </p:cNvPr>
          <p:cNvSpPr/>
          <p:nvPr/>
        </p:nvSpPr>
        <p:spPr>
          <a:xfrm rot="10800000">
            <a:off x="6749747" y="635059"/>
            <a:ext cx="246491" cy="238539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408E55-3A76-4D03-ABE6-89429889E7C9}"/>
              </a:ext>
            </a:extLst>
          </p:cNvPr>
          <p:cNvSpPr txBox="1"/>
          <p:nvPr/>
        </p:nvSpPr>
        <p:spPr>
          <a:xfrm>
            <a:off x="4912606" y="1231462"/>
            <a:ext cx="2772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Obtain the residuals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D67FA3-51F9-4208-B01B-355CFFFB8AFD}"/>
              </a:ext>
            </a:extLst>
          </p:cNvPr>
          <p:cNvSpPr txBox="1"/>
          <p:nvPr/>
        </p:nvSpPr>
        <p:spPr>
          <a:xfrm>
            <a:off x="4912605" y="1620638"/>
            <a:ext cx="2894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Grow a XGBoost tree</a:t>
            </a:r>
          </a:p>
        </p:txBody>
      </p:sp>
      <p:graphicFrame>
        <p:nvGraphicFramePr>
          <p:cNvPr id="39" name="Table 9">
            <a:extLst>
              <a:ext uri="{FF2B5EF4-FFF2-40B4-BE49-F238E27FC236}">
                <a16:creationId xmlns:a16="http://schemas.microsoft.com/office/drawing/2014/main" id="{F7B6F8FC-5F9D-4341-88FA-46A06196AF05}"/>
              </a:ext>
            </a:extLst>
          </p:cNvPr>
          <p:cNvGraphicFramePr>
            <a:graphicFrameLocks noGrp="1"/>
          </p:cNvGraphicFramePr>
          <p:nvPr/>
        </p:nvGraphicFramePr>
        <p:xfrm>
          <a:off x="406971" y="302786"/>
          <a:ext cx="3580673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439">
                  <a:extLst>
                    <a:ext uri="{9D8B030D-6E8A-4147-A177-3AD203B41FA5}">
                      <a16:colId xmlns:a16="http://schemas.microsoft.com/office/drawing/2014/main" val="3944312363"/>
                    </a:ext>
                  </a:extLst>
                </a:gridCol>
                <a:gridCol w="1380617">
                  <a:extLst>
                    <a:ext uri="{9D8B030D-6E8A-4147-A177-3AD203B41FA5}">
                      <a16:colId xmlns:a16="http://schemas.microsoft.com/office/drawing/2014/main" val="530565996"/>
                    </a:ext>
                  </a:extLst>
                </a:gridCol>
                <a:gridCol w="1380617">
                  <a:extLst>
                    <a:ext uri="{9D8B030D-6E8A-4147-A177-3AD203B41FA5}">
                      <a16:colId xmlns:a16="http://schemas.microsoft.com/office/drawing/2014/main" val="2413499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Drug </a:t>
                      </a:r>
                    </a:p>
                    <a:p>
                      <a:r>
                        <a:rPr lang="en-NZ" dirty="0"/>
                        <a:t>dosage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Drug effectiveness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>
                          <a:solidFill>
                            <a:schemeClr val="tx1"/>
                          </a:solidFill>
                        </a:rPr>
                        <a:t>residuals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933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38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6.5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013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551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389073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2ACA6A4B-A198-4F22-803E-6306B822CA1C}"/>
              </a:ext>
            </a:extLst>
          </p:cNvPr>
          <p:cNvSpPr txBox="1"/>
          <p:nvPr/>
        </p:nvSpPr>
        <p:spPr>
          <a:xfrm>
            <a:off x="4930237" y="1983089"/>
            <a:ext cx="2250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4: Prune the tree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F0313CB-A44A-4454-9DF2-AC2E0B41FACD}"/>
              </a:ext>
            </a:extLst>
          </p:cNvPr>
          <p:cNvSpPr txBox="1"/>
          <p:nvPr/>
        </p:nvSpPr>
        <p:spPr>
          <a:xfrm>
            <a:off x="4930236" y="2363019"/>
            <a:ext cx="2723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5: Get the tree output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0C8F401-F26A-4CB7-8134-E47049B18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4570" y="2791275"/>
            <a:ext cx="2681262" cy="1084421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5B16B8D-1451-432D-89EC-AC0282383F8D}"/>
              </a:ext>
            </a:extLst>
          </p:cNvPr>
          <p:cNvSpPr txBox="1"/>
          <p:nvPr/>
        </p:nvSpPr>
        <p:spPr>
          <a:xfrm>
            <a:off x="8083808" y="3008482"/>
            <a:ext cx="3662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So up to now, the first tree is completed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CC402B8-281C-4149-940E-22AD3B565367}"/>
                  </a:ext>
                </a:extLst>
              </p:cNvPr>
              <p:cNvSpPr txBox="1"/>
              <p:nvPr/>
            </p:nvSpPr>
            <p:spPr>
              <a:xfrm>
                <a:off x="4912605" y="3562480"/>
                <a:ext cx="1108830" cy="18466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lang="en-NZ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=−10.5</m:t>
                      </m:r>
                    </m:oMath>
                  </m:oMathPara>
                </a14:m>
                <a:endParaRPr lang="en-NZ" sz="12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CC402B8-281C-4149-940E-22AD3B565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605" y="3562480"/>
                <a:ext cx="1108830" cy="184666"/>
              </a:xfrm>
              <a:prstGeom prst="rect">
                <a:avLst/>
              </a:prstGeom>
              <a:blipFill>
                <a:blip r:embed="rId3"/>
                <a:stretch>
                  <a:fillRect l="-3846" r="-3297" b="-25806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FA3C1EB-368D-410B-B2A5-E09D51108B29}"/>
                  </a:ext>
                </a:extLst>
              </p:cNvPr>
              <p:cNvSpPr txBox="1"/>
              <p:nvPr/>
            </p:nvSpPr>
            <p:spPr>
              <a:xfrm>
                <a:off x="6033399" y="3875696"/>
                <a:ext cx="791435" cy="18466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lang="en-NZ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NZ" sz="12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FA3C1EB-368D-410B-B2A5-E09D51108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399" y="3875696"/>
                <a:ext cx="791435" cy="184666"/>
              </a:xfrm>
              <a:prstGeom prst="rect">
                <a:avLst/>
              </a:prstGeom>
              <a:blipFill>
                <a:blip r:embed="rId4"/>
                <a:stretch>
                  <a:fillRect l="-6154" r="-3846" b="-26667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9576E7A-ADCB-4466-9F34-B820BAF2D4AB}"/>
                  </a:ext>
                </a:extLst>
              </p:cNvPr>
              <p:cNvSpPr txBox="1"/>
              <p:nvPr/>
            </p:nvSpPr>
            <p:spPr>
              <a:xfrm>
                <a:off x="7131107" y="3891256"/>
                <a:ext cx="1023870" cy="18466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lang="en-NZ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=−7.5</m:t>
                      </m:r>
                    </m:oMath>
                  </m:oMathPara>
                </a14:m>
                <a:endParaRPr lang="en-NZ" sz="12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9576E7A-ADCB-4466-9F34-B820BAF2D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1107" y="3891256"/>
                <a:ext cx="1023870" cy="184666"/>
              </a:xfrm>
              <a:prstGeom prst="rect">
                <a:avLst/>
              </a:prstGeom>
              <a:blipFill>
                <a:blip r:embed="rId5"/>
                <a:stretch>
                  <a:fillRect l="-4167" r="-3571" b="-25806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903726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96FB9E6-D57D-4CA6-AA13-01BB08B7DFDD}"/>
              </a:ext>
            </a:extLst>
          </p:cNvPr>
          <p:cNvSpPr txBox="1"/>
          <p:nvPr/>
        </p:nvSpPr>
        <p:spPr>
          <a:xfrm>
            <a:off x="446049" y="2782669"/>
            <a:ext cx="207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assume that dataset to be used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E75C17-E57B-4AD8-A50B-6EF60763FEB1}"/>
              </a:ext>
            </a:extLst>
          </p:cNvPr>
          <p:cNvCxnSpPr/>
          <p:nvPr/>
        </p:nvCxnSpPr>
        <p:spPr>
          <a:xfrm flipV="1">
            <a:off x="804125" y="4136567"/>
            <a:ext cx="0" cy="19514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452BFC-42A0-45F6-A583-E1BF6C34D611}"/>
              </a:ext>
            </a:extLst>
          </p:cNvPr>
          <p:cNvCxnSpPr>
            <a:cxnSpLocks/>
          </p:cNvCxnSpPr>
          <p:nvPr/>
        </p:nvCxnSpPr>
        <p:spPr>
          <a:xfrm>
            <a:off x="804125" y="6088031"/>
            <a:ext cx="234547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23A441B-9117-4172-A9BC-213D02735BDF}"/>
              </a:ext>
            </a:extLst>
          </p:cNvPr>
          <p:cNvSpPr txBox="1"/>
          <p:nvPr/>
        </p:nvSpPr>
        <p:spPr>
          <a:xfrm>
            <a:off x="653284" y="60880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158E30-76D0-46F5-94AA-936A1FD01374}"/>
              </a:ext>
            </a:extLst>
          </p:cNvPr>
          <p:cNvSpPr txBox="1"/>
          <p:nvPr/>
        </p:nvSpPr>
        <p:spPr>
          <a:xfrm>
            <a:off x="1675176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ACF9CD-61B8-4FF1-B401-1519489AF176}"/>
              </a:ext>
            </a:extLst>
          </p:cNvPr>
          <p:cNvSpPr txBox="1"/>
          <p:nvPr/>
        </p:nvSpPr>
        <p:spPr>
          <a:xfrm>
            <a:off x="2699298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588DDE-8DF1-4940-BAFB-F46D756CF421}"/>
              </a:ext>
            </a:extLst>
          </p:cNvPr>
          <p:cNvSpPr txBox="1"/>
          <p:nvPr/>
        </p:nvSpPr>
        <p:spPr>
          <a:xfrm>
            <a:off x="477503" y="4887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7D0BC9-73AB-4ACE-8CFD-F1D47452C114}"/>
              </a:ext>
            </a:extLst>
          </p:cNvPr>
          <p:cNvSpPr txBox="1"/>
          <p:nvPr/>
        </p:nvSpPr>
        <p:spPr>
          <a:xfrm>
            <a:off x="477503" y="44837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F10700-3D31-4F9F-B772-97AD5C30812B}"/>
              </a:ext>
            </a:extLst>
          </p:cNvPr>
          <p:cNvSpPr txBox="1"/>
          <p:nvPr/>
        </p:nvSpPr>
        <p:spPr>
          <a:xfrm>
            <a:off x="360485" y="41143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3C6421-4ACF-4B93-ADE7-6F980A776AB3}"/>
              </a:ext>
            </a:extLst>
          </p:cNvPr>
          <p:cNvSpPr txBox="1"/>
          <p:nvPr/>
        </p:nvSpPr>
        <p:spPr>
          <a:xfrm>
            <a:off x="406971" y="528246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072E13-065A-4F19-803C-19B7D6B49AE4}"/>
              </a:ext>
            </a:extLst>
          </p:cNvPr>
          <p:cNvSpPr txBox="1"/>
          <p:nvPr/>
        </p:nvSpPr>
        <p:spPr>
          <a:xfrm>
            <a:off x="325219" y="564621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-10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B22640F-F74D-4AD0-9270-CC7CAC5A689A}"/>
              </a:ext>
            </a:extLst>
          </p:cNvPr>
          <p:cNvSpPr/>
          <p:nvPr/>
        </p:nvSpPr>
        <p:spPr>
          <a:xfrm>
            <a:off x="1104326" y="5736365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525DB76-D683-42A2-83BB-429BCD3BBCEA}"/>
              </a:ext>
            </a:extLst>
          </p:cNvPr>
          <p:cNvSpPr/>
          <p:nvPr/>
        </p:nvSpPr>
        <p:spPr>
          <a:xfrm>
            <a:off x="1657194" y="439364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F042B49-F0CF-4289-96EC-23E56DA843AF}"/>
              </a:ext>
            </a:extLst>
          </p:cNvPr>
          <p:cNvSpPr/>
          <p:nvPr/>
        </p:nvSpPr>
        <p:spPr>
          <a:xfrm>
            <a:off x="1822603" y="4176474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0AFB22C-4602-4A61-936E-1A66F4E768FA}"/>
              </a:ext>
            </a:extLst>
          </p:cNvPr>
          <p:cNvSpPr/>
          <p:nvPr/>
        </p:nvSpPr>
        <p:spPr>
          <a:xfrm>
            <a:off x="2321228" y="534055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9806D73-26E2-488A-A30F-BEF6AFE4C1CE}"/>
              </a:ext>
            </a:extLst>
          </p:cNvPr>
          <p:cNvSpPr/>
          <p:nvPr/>
        </p:nvSpPr>
        <p:spPr>
          <a:xfrm>
            <a:off x="1599931" y="3504045"/>
            <a:ext cx="323386" cy="30153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DB1F79-B7BE-4C77-9486-8C7160E36DDC}"/>
              </a:ext>
            </a:extLst>
          </p:cNvPr>
          <p:cNvSpPr txBox="1"/>
          <p:nvPr/>
        </p:nvSpPr>
        <p:spPr>
          <a:xfrm>
            <a:off x="2093880" y="3470147"/>
            <a:ext cx="159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plot it out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5A12DE-4FE0-4FB0-8D9E-0A61B27B9CA6}"/>
              </a:ext>
            </a:extLst>
          </p:cNvPr>
          <p:cNvSpPr txBox="1"/>
          <p:nvPr/>
        </p:nvSpPr>
        <p:spPr>
          <a:xfrm>
            <a:off x="1297989" y="6375968"/>
            <a:ext cx="135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dosage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0808E6-8C3F-4419-B34F-027DA7B175C5}"/>
              </a:ext>
            </a:extLst>
          </p:cNvPr>
          <p:cNvSpPr txBox="1"/>
          <p:nvPr/>
        </p:nvSpPr>
        <p:spPr>
          <a:xfrm rot="16200000">
            <a:off x="-747581" y="5043735"/>
            <a:ext cx="1914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effectiveness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477E6D-D556-4E16-970B-86380744A78A}"/>
              </a:ext>
            </a:extLst>
          </p:cNvPr>
          <p:cNvCxnSpPr>
            <a:cxnSpLocks/>
          </p:cNvCxnSpPr>
          <p:nvPr/>
        </p:nvCxnSpPr>
        <p:spPr>
          <a:xfrm>
            <a:off x="779189" y="5072145"/>
            <a:ext cx="2338813" cy="896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89CCDB0-85B2-466E-9AE2-F5356E69B250}"/>
              </a:ext>
            </a:extLst>
          </p:cNvPr>
          <p:cNvSpPr txBox="1"/>
          <p:nvPr/>
        </p:nvSpPr>
        <p:spPr>
          <a:xfrm>
            <a:off x="4912606" y="105008"/>
            <a:ext cx="326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make an initial prediction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187C4-805E-42C7-941A-ECE47723D6BC}"/>
              </a:ext>
            </a:extLst>
          </p:cNvPr>
          <p:cNvSpPr txBox="1"/>
          <p:nvPr/>
        </p:nvSpPr>
        <p:spPr>
          <a:xfrm>
            <a:off x="5561556" y="688932"/>
            <a:ext cx="80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Z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F221E9-25F8-49DF-B264-654EFE26B90D}"/>
              </a:ext>
            </a:extLst>
          </p:cNvPr>
          <p:cNvSpPr/>
          <p:nvPr/>
        </p:nvSpPr>
        <p:spPr>
          <a:xfrm>
            <a:off x="5695167" y="581821"/>
            <a:ext cx="801666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0.5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2E5143-FAAA-49F8-8C28-88B72D44A150}"/>
              </a:ext>
            </a:extLst>
          </p:cNvPr>
          <p:cNvSpPr txBox="1"/>
          <p:nvPr/>
        </p:nvSpPr>
        <p:spPr>
          <a:xfrm>
            <a:off x="7146270" y="504877"/>
            <a:ext cx="48761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Let’s assume that the “initial guess” of “predicted drug effectiveness” is 0.5 (so for whatever testing data, the prediction is always 0.5)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67F5A1FD-F620-4DB4-9265-7A8C3A9BFDDD}"/>
              </a:ext>
            </a:extLst>
          </p:cNvPr>
          <p:cNvSpPr/>
          <p:nvPr/>
        </p:nvSpPr>
        <p:spPr>
          <a:xfrm rot="10800000">
            <a:off x="6749747" y="635059"/>
            <a:ext cx="246491" cy="238539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408E55-3A76-4D03-ABE6-89429889E7C9}"/>
              </a:ext>
            </a:extLst>
          </p:cNvPr>
          <p:cNvSpPr txBox="1"/>
          <p:nvPr/>
        </p:nvSpPr>
        <p:spPr>
          <a:xfrm>
            <a:off x="4912606" y="1231462"/>
            <a:ext cx="2772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Obtain the residuals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D67FA3-51F9-4208-B01B-355CFFFB8AFD}"/>
              </a:ext>
            </a:extLst>
          </p:cNvPr>
          <p:cNvSpPr txBox="1"/>
          <p:nvPr/>
        </p:nvSpPr>
        <p:spPr>
          <a:xfrm>
            <a:off x="4912605" y="1620638"/>
            <a:ext cx="2894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Grow a XGBoost tree</a:t>
            </a:r>
          </a:p>
        </p:txBody>
      </p:sp>
      <p:graphicFrame>
        <p:nvGraphicFramePr>
          <p:cNvPr id="39" name="Table 9">
            <a:extLst>
              <a:ext uri="{FF2B5EF4-FFF2-40B4-BE49-F238E27FC236}">
                <a16:creationId xmlns:a16="http://schemas.microsoft.com/office/drawing/2014/main" id="{F7B6F8FC-5F9D-4341-88FA-46A06196AF05}"/>
              </a:ext>
            </a:extLst>
          </p:cNvPr>
          <p:cNvGraphicFramePr>
            <a:graphicFrameLocks noGrp="1"/>
          </p:cNvGraphicFramePr>
          <p:nvPr/>
        </p:nvGraphicFramePr>
        <p:xfrm>
          <a:off x="406971" y="302786"/>
          <a:ext cx="3580673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439">
                  <a:extLst>
                    <a:ext uri="{9D8B030D-6E8A-4147-A177-3AD203B41FA5}">
                      <a16:colId xmlns:a16="http://schemas.microsoft.com/office/drawing/2014/main" val="3944312363"/>
                    </a:ext>
                  </a:extLst>
                </a:gridCol>
                <a:gridCol w="1380617">
                  <a:extLst>
                    <a:ext uri="{9D8B030D-6E8A-4147-A177-3AD203B41FA5}">
                      <a16:colId xmlns:a16="http://schemas.microsoft.com/office/drawing/2014/main" val="530565996"/>
                    </a:ext>
                  </a:extLst>
                </a:gridCol>
                <a:gridCol w="1380617">
                  <a:extLst>
                    <a:ext uri="{9D8B030D-6E8A-4147-A177-3AD203B41FA5}">
                      <a16:colId xmlns:a16="http://schemas.microsoft.com/office/drawing/2014/main" val="2413499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Drug </a:t>
                      </a:r>
                    </a:p>
                    <a:p>
                      <a:r>
                        <a:rPr lang="en-NZ" dirty="0"/>
                        <a:t>dosage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Drug effectiveness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>
                          <a:solidFill>
                            <a:schemeClr val="tx1"/>
                          </a:solidFill>
                        </a:rPr>
                        <a:t>residuals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933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38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6.5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013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551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389073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2ACA6A4B-A198-4F22-803E-6306B822CA1C}"/>
              </a:ext>
            </a:extLst>
          </p:cNvPr>
          <p:cNvSpPr txBox="1"/>
          <p:nvPr/>
        </p:nvSpPr>
        <p:spPr>
          <a:xfrm>
            <a:off x="4930237" y="1983089"/>
            <a:ext cx="2250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4: Prune the tree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F0313CB-A44A-4454-9DF2-AC2E0B41FACD}"/>
              </a:ext>
            </a:extLst>
          </p:cNvPr>
          <p:cNvSpPr txBox="1"/>
          <p:nvPr/>
        </p:nvSpPr>
        <p:spPr>
          <a:xfrm>
            <a:off x="4930236" y="2363019"/>
            <a:ext cx="2723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5: Get the tree output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0C8F401-F26A-4CB7-8134-E47049B18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4570" y="2791275"/>
            <a:ext cx="2681262" cy="1084421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5B16B8D-1451-432D-89EC-AC0282383F8D}"/>
              </a:ext>
            </a:extLst>
          </p:cNvPr>
          <p:cNvSpPr txBox="1"/>
          <p:nvPr/>
        </p:nvSpPr>
        <p:spPr>
          <a:xfrm>
            <a:off x="8083808" y="3008482"/>
            <a:ext cx="3662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So up to now, the first tree is completed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CC402B8-281C-4149-940E-22AD3B565367}"/>
                  </a:ext>
                </a:extLst>
              </p:cNvPr>
              <p:cNvSpPr txBox="1"/>
              <p:nvPr/>
            </p:nvSpPr>
            <p:spPr>
              <a:xfrm>
                <a:off x="4912605" y="3562480"/>
                <a:ext cx="1108830" cy="18466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lang="en-NZ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=−10.5</m:t>
                      </m:r>
                    </m:oMath>
                  </m:oMathPara>
                </a14:m>
                <a:endParaRPr lang="en-NZ" sz="12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CC402B8-281C-4149-940E-22AD3B565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605" y="3562480"/>
                <a:ext cx="1108830" cy="184666"/>
              </a:xfrm>
              <a:prstGeom prst="rect">
                <a:avLst/>
              </a:prstGeom>
              <a:blipFill>
                <a:blip r:embed="rId3"/>
                <a:stretch>
                  <a:fillRect l="-3846" r="-3297" b="-25806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FA3C1EB-368D-410B-B2A5-E09D51108B29}"/>
                  </a:ext>
                </a:extLst>
              </p:cNvPr>
              <p:cNvSpPr txBox="1"/>
              <p:nvPr/>
            </p:nvSpPr>
            <p:spPr>
              <a:xfrm>
                <a:off x="6033399" y="3875696"/>
                <a:ext cx="791435" cy="18466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lang="en-NZ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NZ" sz="12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FA3C1EB-368D-410B-B2A5-E09D51108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399" y="3875696"/>
                <a:ext cx="791435" cy="184666"/>
              </a:xfrm>
              <a:prstGeom prst="rect">
                <a:avLst/>
              </a:prstGeom>
              <a:blipFill>
                <a:blip r:embed="rId4"/>
                <a:stretch>
                  <a:fillRect l="-6154" r="-3846" b="-26667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9576E7A-ADCB-4466-9F34-B820BAF2D4AB}"/>
                  </a:ext>
                </a:extLst>
              </p:cNvPr>
              <p:cNvSpPr txBox="1"/>
              <p:nvPr/>
            </p:nvSpPr>
            <p:spPr>
              <a:xfrm>
                <a:off x="7131107" y="3891256"/>
                <a:ext cx="1023870" cy="18466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lang="en-NZ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=−7.5</m:t>
                      </m:r>
                    </m:oMath>
                  </m:oMathPara>
                </a14:m>
                <a:endParaRPr lang="en-NZ" sz="12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9576E7A-ADCB-4466-9F34-B820BAF2D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1107" y="3891256"/>
                <a:ext cx="1023870" cy="184666"/>
              </a:xfrm>
              <a:prstGeom prst="rect">
                <a:avLst/>
              </a:prstGeom>
              <a:blipFill>
                <a:blip r:embed="rId5"/>
                <a:stretch>
                  <a:fillRect l="-4167" r="-3571" b="-25806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BCF0628A-9AD6-449E-B9F2-23FB17DC3348}"/>
              </a:ext>
            </a:extLst>
          </p:cNvPr>
          <p:cNvSpPr txBox="1"/>
          <p:nvPr/>
        </p:nvSpPr>
        <p:spPr>
          <a:xfrm>
            <a:off x="5038871" y="4180843"/>
            <a:ext cx="2510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6: Make predictions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6680A90-67E9-481A-8572-22AFA4692423}"/>
              </a:ext>
            </a:extLst>
          </p:cNvPr>
          <p:cNvSpPr/>
          <p:nvPr/>
        </p:nvSpPr>
        <p:spPr>
          <a:xfrm>
            <a:off x="5176796" y="5047400"/>
            <a:ext cx="801666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0.5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AF2F4A7-4D94-4C2D-A059-1F2A65A95421}"/>
              </a:ext>
            </a:extLst>
          </p:cNvPr>
          <p:cNvSpPr/>
          <p:nvPr/>
        </p:nvSpPr>
        <p:spPr>
          <a:xfrm>
            <a:off x="6534072" y="5027055"/>
            <a:ext cx="1425539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Learning rate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529EA6-B66C-4D19-992C-C4ABA9F702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69165" y="4463414"/>
            <a:ext cx="3562350" cy="143827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920E827-BA2B-44F9-B839-4AA76610DC2F}"/>
              </a:ext>
            </a:extLst>
          </p:cNvPr>
          <p:cNvSpPr txBox="1"/>
          <p:nvPr/>
        </p:nvSpPr>
        <p:spPr>
          <a:xfrm>
            <a:off x="6051642" y="492579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C95DD22-44EA-484D-8336-828CD3368EA0}"/>
              </a:ext>
            </a:extLst>
          </p:cNvPr>
          <p:cNvSpPr txBox="1"/>
          <p:nvPr/>
        </p:nvSpPr>
        <p:spPr>
          <a:xfrm>
            <a:off x="7959611" y="4856710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b="1" dirty="0">
                <a:solidFill>
                  <a:schemeClr val="bg1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51386418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96FB9E6-D57D-4CA6-AA13-01BB08B7DFDD}"/>
              </a:ext>
            </a:extLst>
          </p:cNvPr>
          <p:cNvSpPr txBox="1"/>
          <p:nvPr/>
        </p:nvSpPr>
        <p:spPr>
          <a:xfrm>
            <a:off x="446049" y="2782669"/>
            <a:ext cx="207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assume that dataset to be used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E75C17-E57B-4AD8-A50B-6EF60763FEB1}"/>
              </a:ext>
            </a:extLst>
          </p:cNvPr>
          <p:cNvCxnSpPr/>
          <p:nvPr/>
        </p:nvCxnSpPr>
        <p:spPr>
          <a:xfrm flipV="1">
            <a:off x="804125" y="4136567"/>
            <a:ext cx="0" cy="19514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452BFC-42A0-45F6-A583-E1BF6C34D611}"/>
              </a:ext>
            </a:extLst>
          </p:cNvPr>
          <p:cNvCxnSpPr>
            <a:cxnSpLocks/>
          </p:cNvCxnSpPr>
          <p:nvPr/>
        </p:nvCxnSpPr>
        <p:spPr>
          <a:xfrm>
            <a:off x="804125" y="6088031"/>
            <a:ext cx="234547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23A441B-9117-4172-A9BC-213D02735BDF}"/>
              </a:ext>
            </a:extLst>
          </p:cNvPr>
          <p:cNvSpPr txBox="1"/>
          <p:nvPr/>
        </p:nvSpPr>
        <p:spPr>
          <a:xfrm>
            <a:off x="653284" y="60880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158E30-76D0-46F5-94AA-936A1FD01374}"/>
              </a:ext>
            </a:extLst>
          </p:cNvPr>
          <p:cNvSpPr txBox="1"/>
          <p:nvPr/>
        </p:nvSpPr>
        <p:spPr>
          <a:xfrm>
            <a:off x="1675176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ACF9CD-61B8-4FF1-B401-1519489AF176}"/>
              </a:ext>
            </a:extLst>
          </p:cNvPr>
          <p:cNvSpPr txBox="1"/>
          <p:nvPr/>
        </p:nvSpPr>
        <p:spPr>
          <a:xfrm>
            <a:off x="2699298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588DDE-8DF1-4940-BAFB-F46D756CF421}"/>
              </a:ext>
            </a:extLst>
          </p:cNvPr>
          <p:cNvSpPr txBox="1"/>
          <p:nvPr/>
        </p:nvSpPr>
        <p:spPr>
          <a:xfrm>
            <a:off x="477503" y="4887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7D0BC9-73AB-4ACE-8CFD-F1D47452C114}"/>
              </a:ext>
            </a:extLst>
          </p:cNvPr>
          <p:cNvSpPr txBox="1"/>
          <p:nvPr/>
        </p:nvSpPr>
        <p:spPr>
          <a:xfrm>
            <a:off x="477503" y="44837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F10700-3D31-4F9F-B772-97AD5C30812B}"/>
              </a:ext>
            </a:extLst>
          </p:cNvPr>
          <p:cNvSpPr txBox="1"/>
          <p:nvPr/>
        </p:nvSpPr>
        <p:spPr>
          <a:xfrm>
            <a:off x="360485" y="41143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3C6421-4ACF-4B93-ADE7-6F980A776AB3}"/>
              </a:ext>
            </a:extLst>
          </p:cNvPr>
          <p:cNvSpPr txBox="1"/>
          <p:nvPr/>
        </p:nvSpPr>
        <p:spPr>
          <a:xfrm>
            <a:off x="406971" y="528246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072E13-065A-4F19-803C-19B7D6B49AE4}"/>
              </a:ext>
            </a:extLst>
          </p:cNvPr>
          <p:cNvSpPr txBox="1"/>
          <p:nvPr/>
        </p:nvSpPr>
        <p:spPr>
          <a:xfrm>
            <a:off x="325219" y="564621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-10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B22640F-F74D-4AD0-9270-CC7CAC5A689A}"/>
              </a:ext>
            </a:extLst>
          </p:cNvPr>
          <p:cNvSpPr/>
          <p:nvPr/>
        </p:nvSpPr>
        <p:spPr>
          <a:xfrm>
            <a:off x="1104326" y="5736365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525DB76-D683-42A2-83BB-429BCD3BBCEA}"/>
              </a:ext>
            </a:extLst>
          </p:cNvPr>
          <p:cNvSpPr/>
          <p:nvPr/>
        </p:nvSpPr>
        <p:spPr>
          <a:xfrm>
            <a:off x="1657194" y="439364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F042B49-F0CF-4289-96EC-23E56DA843AF}"/>
              </a:ext>
            </a:extLst>
          </p:cNvPr>
          <p:cNvSpPr/>
          <p:nvPr/>
        </p:nvSpPr>
        <p:spPr>
          <a:xfrm>
            <a:off x="1822603" y="4176474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0AFB22C-4602-4A61-936E-1A66F4E768FA}"/>
              </a:ext>
            </a:extLst>
          </p:cNvPr>
          <p:cNvSpPr/>
          <p:nvPr/>
        </p:nvSpPr>
        <p:spPr>
          <a:xfrm>
            <a:off x="2321228" y="534055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9806D73-26E2-488A-A30F-BEF6AFE4C1CE}"/>
              </a:ext>
            </a:extLst>
          </p:cNvPr>
          <p:cNvSpPr/>
          <p:nvPr/>
        </p:nvSpPr>
        <p:spPr>
          <a:xfrm>
            <a:off x="1599931" y="3504045"/>
            <a:ext cx="323386" cy="30153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DB1F79-B7BE-4C77-9486-8C7160E36DDC}"/>
              </a:ext>
            </a:extLst>
          </p:cNvPr>
          <p:cNvSpPr txBox="1"/>
          <p:nvPr/>
        </p:nvSpPr>
        <p:spPr>
          <a:xfrm>
            <a:off x="2093880" y="3470147"/>
            <a:ext cx="159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plot it out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5A12DE-4FE0-4FB0-8D9E-0A61B27B9CA6}"/>
              </a:ext>
            </a:extLst>
          </p:cNvPr>
          <p:cNvSpPr txBox="1"/>
          <p:nvPr/>
        </p:nvSpPr>
        <p:spPr>
          <a:xfrm>
            <a:off x="1297989" y="6375968"/>
            <a:ext cx="135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dosage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0808E6-8C3F-4419-B34F-027DA7B175C5}"/>
              </a:ext>
            </a:extLst>
          </p:cNvPr>
          <p:cNvSpPr txBox="1"/>
          <p:nvPr/>
        </p:nvSpPr>
        <p:spPr>
          <a:xfrm rot="16200000">
            <a:off x="-747581" y="5043735"/>
            <a:ext cx="1914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effectiveness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477E6D-D556-4E16-970B-86380744A78A}"/>
              </a:ext>
            </a:extLst>
          </p:cNvPr>
          <p:cNvCxnSpPr>
            <a:cxnSpLocks/>
          </p:cNvCxnSpPr>
          <p:nvPr/>
        </p:nvCxnSpPr>
        <p:spPr>
          <a:xfrm>
            <a:off x="779189" y="5072145"/>
            <a:ext cx="2338813" cy="896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89CCDB0-85B2-466E-9AE2-F5356E69B250}"/>
              </a:ext>
            </a:extLst>
          </p:cNvPr>
          <p:cNvSpPr txBox="1"/>
          <p:nvPr/>
        </p:nvSpPr>
        <p:spPr>
          <a:xfrm>
            <a:off x="4912606" y="105008"/>
            <a:ext cx="326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make an initial prediction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187C4-805E-42C7-941A-ECE47723D6BC}"/>
              </a:ext>
            </a:extLst>
          </p:cNvPr>
          <p:cNvSpPr txBox="1"/>
          <p:nvPr/>
        </p:nvSpPr>
        <p:spPr>
          <a:xfrm>
            <a:off x="5561556" y="688932"/>
            <a:ext cx="80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Z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F221E9-25F8-49DF-B264-654EFE26B90D}"/>
              </a:ext>
            </a:extLst>
          </p:cNvPr>
          <p:cNvSpPr/>
          <p:nvPr/>
        </p:nvSpPr>
        <p:spPr>
          <a:xfrm>
            <a:off x="5695167" y="581821"/>
            <a:ext cx="801666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0.5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2E5143-FAAA-49F8-8C28-88B72D44A150}"/>
              </a:ext>
            </a:extLst>
          </p:cNvPr>
          <p:cNvSpPr txBox="1"/>
          <p:nvPr/>
        </p:nvSpPr>
        <p:spPr>
          <a:xfrm>
            <a:off x="7146270" y="504877"/>
            <a:ext cx="48761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Let’s assume that the “initial guess” of “predicted drug effectiveness” is 0.5 (so for whatever testing data, the prediction is always 0.5)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67F5A1FD-F620-4DB4-9265-7A8C3A9BFDDD}"/>
              </a:ext>
            </a:extLst>
          </p:cNvPr>
          <p:cNvSpPr/>
          <p:nvPr/>
        </p:nvSpPr>
        <p:spPr>
          <a:xfrm rot="10800000">
            <a:off x="6749747" y="635059"/>
            <a:ext cx="246491" cy="238539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408E55-3A76-4D03-ABE6-89429889E7C9}"/>
              </a:ext>
            </a:extLst>
          </p:cNvPr>
          <p:cNvSpPr txBox="1"/>
          <p:nvPr/>
        </p:nvSpPr>
        <p:spPr>
          <a:xfrm>
            <a:off x="4912606" y="1231462"/>
            <a:ext cx="2772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Obtain the residuals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D67FA3-51F9-4208-B01B-355CFFFB8AFD}"/>
              </a:ext>
            </a:extLst>
          </p:cNvPr>
          <p:cNvSpPr txBox="1"/>
          <p:nvPr/>
        </p:nvSpPr>
        <p:spPr>
          <a:xfrm>
            <a:off x="4912605" y="1620638"/>
            <a:ext cx="2894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Grow a XGBoost tree</a:t>
            </a:r>
          </a:p>
        </p:txBody>
      </p:sp>
      <p:graphicFrame>
        <p:nvGraphicFramePr>
          <p:cNvPr id="39" name="Table 9">
            <a:extLst>
              <a:ext uri="{FF2B5EF4-FFF2-40B4-BE49-F238E27FC236}">
                <a16:creationId xmlns:a16="http://schemas.microsoft.com/office/drawing/2014/main" id="{F7B6F8FC-5F9D-4341-88FA-46A06196AF05}"/>
              </a:ext>
            </a:extLst>
          </p:cNvPr>
          <p:cNvGraphicFramePr>
            <a:graphicFrameLocks noGrp="1"/>
          </p:cNvGraphicFramePr>
          <p:nvPr/>
        </p:nvGraphicFramePr>
        <p:xfrm>
          <a:off x="406971" y="302786"/>
          <a:ext cx="3580673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439">
                  <a:extLst>
                    <a:ext uri="{9D8B030D-6E8A-4147-A177-3AD203B41FA5}">
                      <a16:colId xmlns:a16="http://schemas.microsoft.com/office/drawing/2014/main" val="3944312363"/>
                    </a:ext>
                  </a:extLst>
                </a:gridCol>
                <a:gridCol w="1380617">
                  <a:extLst>
                    <a:ext uri="{9D8B030D-6E8A-4147-A177-3AD203B41FA5}">
                      <a16:colId xmlns:a16="http://schemas.microsoft.com/office/drawing/2014/main" val="530565996"/>
                    </a:ext>
                  </a:extLst>
                </a:gridCol>
                <a:gridCol w="1380617">
                  <a:extLst>
                    <a:ext uri="{9D8B030D-6E8A-4147-A177-3AD203B41FA5}">
                      <a16:colId xmlns:a16="http://schemas.microsoft.com/office/drawing/2014/main" val="2413499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Drug </a:t>
                      </a:r>
                    </a:p>
                    <a:p>
                      <a:r>
                        <a:rPr lang="en-NZ" dirty="0"/>
                        <a:t>dosage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Drug effectiveness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>
                          <a:solidFill>
                            <a:schemeClr val="tx1"/>
                          </a:solidFill>
                        </a:rPr>
                        <a:t>residuals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933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38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6.5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013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551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389073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2ACA6A4B-A198-4F22-803E-6306B822CA1C}"/>
              </a:ext>
            </a:extLst>
          </p:cNvPr>
          <p:cNvSpPr txBox="1"/>
          <p:nvPr/>
        </p:nvSpPr>
        <p:spPr>
          <a:xfrm>
            <a:off x="4930237" y="1983089"/>
            <a:ext cx="2250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4: Prune the tree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F0313CB-A44A-4454-9DF2-AC2E0B41FACD}"/>
              </a:ext>
            </a:extLst>
          </p:cNvPr>
          <p:cNvSpPr txBox="1"/>
          <p:nvPr/>
        </p:nvSpPr>
        <p:spPr>
          <a:xfrm>
            <a:off x="4930236" y="2363019"/>
            <a:ext cx="2723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5: Get the tree output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0C8F401-F26A-4CB7-8134-E47049B18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4570" y="2791275"/>
            <a:ext cx="2681262" cy="1084421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5B16B8D-1451-432D-89EC-AC0282383F8D}"/>
              </a:ext>
            </a:extLst>
          </p:cNvPr>
          <p:cNvSpPr txBox="1"/>
          <p:nvPr/>
        </p:nvSpPr>
        <p:spPr>
          <a:xfrm>
            <a:off x="8083808" y="3008482"/>
            <a:ext cx="3662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So up to now, the first tree is completed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CC402B8-281C-4149-940E-22AD3B565367}"/>
                  </a:ext>
                </a:extLst>
              </p:cNvPr>
              <p:cNvSpPr txBox="1"/>
              <p:nvPr/>
            </p:nvSpPr>
            <p:spPr>
              <a:xfrm>
                <a:off x="4912605" y="3562480"/>
                <a:ext cx="1108830" cy="18466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lang="en-NZ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=−10.5</m:t>
                      </m:r>
                    </m:oMath>
                  </m:oMathPara>
                </a14:m>
                <a:endParaRPr lang="en-NZ" sz="12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CC402B8-281C-4149-940E-22AD3B565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605" y="3562480"/>
                <a:ext cx="1108830" cy="184666"/>
              </a:xfrm>
              <a:prstGeom prst="rect">
                <a:avLst/>
              </a:prstGeom>
              <a:blipFill>
                <a:blip r:embed="rId3"/>
                <a:stretch>
                  <a:fillRect l="-3846" r="-3297" b="-25806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FA3C1EB-368D-410B-B2A5-E09D51108B29}"/>
                  </a:ext>
                </a:extLst>
              </p:cNvPr>
              <p:cNvSpPr txBox="1"/>
              <p:nvPr/>
            </p:nvSpPr>
            <p:spPr>
              <a:xfrm>
                <a:off x="6033399" y="3875696"/>
                <a:ext cx="791435" cy="18466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lang="en-NZ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NZ" sz="12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FA3C1EB-368D-410B-B2A5-E09D51108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399" y="3875696"/>
                <a:ext cx="791435" cy="184666"/>
              </a:xfrm>
              <a:prstGeom prst="rect">
                <a:avLst/>
              </a:prstGeom>
              <a:blipFill>
                <a:blip r:embed="rId4"/>
                <a:stretch>
                  <a:fillRect l="-6154" r="-3846" b="-26667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9576E7A-ADCB-4466-9F34-B820BAF2D4AB}"/>
                  </a:ext>
                </a:extLst>
              </p:cNvPr>
              <p:cNvSpPr txBox="1"/>
              <p:nvPr/>
            </p:nvSpPr>
            <p:spPr>
              <a:xfrm>
                <a:off x="7131107" y="3891256"/>
                <a:ext cx="1023870" cy="18466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lang="en-NZ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=−7.5</m:t>
                      </m:r>
                    </m:oMath>
                  </m:oMathPara>
                </a14:m>
                <a:endParaRPr lang="en-NZ" sz="12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9576E7A-ADCB-4466-9F34-B820BAF2D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1107" y="3891256"/>
                <a:ext cx="1023870" cy="184666"/>
              </a:xfrm>
              <a:prstGeom prst="rect">
                <a:avLst/>
              </a:prstGeom>
              <a:blipFill>
                <a:blip r:embed="rId5"/>
                <a:stretch>
                  <a:fillRect l="-4167" r="-3571" b="-25806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BCF0628A-9AD6-449E-B9F2-23FB17DC3348}"/>
              </a:ext>
            </a:extLst>
          </p:cNvPr>
          <p:cNvSpPr txBox="1"/>
          <p:nvPr/>
        </p:nvSpPr>
        <p:spPr>
          <a:xfrm>
            <a:off x="5038871" y="4180843"/>
            <a:ext cx="2510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6: Make predictions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6680A90-67E9-481A-8572-22AFA4692423}"/>
              </a:ext>
            </a:extLst>
          </p:cNvPr>
          <p:cNvSpPr/>
          <p:nvPr/>
        </p:nvSpPr>
        <p:spPr>
          <a:xfrm>
            <a:off x="5176796" y="5047400"/>
            <a:ext cx="801666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0.5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AF2F4A7-4D94-4C2D-A059-1F2A65A95421}"/>
              </a:ext>
            </a:extLst>
          </p:cNvPr>
          <p:cNvSpPr/>
          <p:nvPr/>
        </p:nvSpPr>
        <p:spPr>
          <a:xfrm>
            <a:off x="6534072" y="5027055"/>
            <a:ext cx="1425539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Learning rate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529EA6-B66C-4D19-992C-C4ABA9F702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69165" y="4463414"/>
            <a:ext cx="3562350" cy="143827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920E827-BA2B-44F9-B839-4AA76610DC2F}"/>
              </a:ext>
            </a:extLst>
          </p:cNvPr>
          <p:cNvSpPr txBox="1"/>
          <p:nvPr/>
        </p:nvSpPr>
        <p:spPr>
          <a:xfrm>
            <a:off x="6051642" y="492579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C95DD22-44EA-484D-8336-828CD3368EA0}"/>
              </a:ext>
            </a:extLst>
          </p:cNvPr>
          <p:cNvSpPr txBox="1"/>
          <p:nvPr/>
        </p:nvSpPr>
        <p:spPr>
          <a:xfrm>
            <a:off x="7959611" y="4856710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b="1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E76360-BDCB-4CFC-B214-8005F67B6855}"/>
              </a:ext>
            </a:extLst>
          </p:cNvPr>
          <p:cNvSpPr txBox="1"/>
          <p:nvPr/>
        </p:nvSpPr>
        <p:spPr>
          <a:xfrm>
            <a:off x="6690012" y="5463735"/>
            <a:ext cx="12344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assume it is 0.3</a:t>
            </a:r>
          </a:p>
        </p:txBody>
      </p:sp>
    </p:spTree>
    <p:extLst>
      <p:ext uri="{BB962C8B-B14F-4D97-AF65-F5344CB8AC3E}">
        <p14:creationId xmlns:p14="http://schemas.microsoft.com/office/powerpoint/2010/main" val="380278768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96FB9E6-D57D-4CA6-AA13-01BB08B7DFDD}"/>
              </a:ext>
            </a:extLst>
          </p:cNvPr>
          <p:cNvSpPr txBox="1"/>
          <p:nvPr/>
        </p:nvSpPr>
        <p:spPr>
          <a:xfrm>
            <a:off x="446049" y="2782669"/>
            <a:ext cx="207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assume that dataset to be used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E75C17-E57B-4AD8-A50B-6EF60763FEB1}"/>
              </a:ext>
            </a:extLst>
          </p:cNvPr>
          <p:cNvCxnSpPr/>
          <p:nvPr/>
        </p:nvCxnSpPr>
        <p:spPr>
          <a:xfrm flipV="1">
            <a:off x="804125" y="4136567"/>
            <a:ext cx="0" cy="19514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452BFC-42A0-45F6-A583-E1BF6C34D611}"/>
              </a:ext>
            </a:extLst>
          </p:cNvPr>
          <p:cNvCxnSpPr>
            <a:cxnSpLocks/>
          </p:cNvCxnSpPr>
          <p:nvPr/>
        </p:nvCxnSpPr>
        <p:spPr>
          <a:xfrm>
            <a:off x="804125" y="6088031"/>
            <a:ext cx="234547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23A441B-9117-4172-A9BC-213D02735BDF}"/>
              </a:ext>
            </a:extLst>
          </p:cNvPr>
          <p:cNvSpPr txBox="1"/>
          <p:nvPr/>
        </p:nvSpPr>
        <p:spPr>
          <a:xfrm>
            <a:off x="653284" y="60880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158E30-76D0-46F5-94AA-936A1FD01374}"/>
              </a:ext>
            </a:extLst>
          </p:cNvPr>
          <p:cNvSpPr txBox="1"/>
          <p:nvPr/>
        </p:nvSpPr>
        <p:spPr>
          <a:xfrm>
            <a:off x="1675176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ACF9CD-61B8-4FF1-B401-1519489AF176}"/>
              </a:ext>
            </a:extLst>
          </p:cNvPr>
          <p:cNvSpPr txBox="1"/>
          <p:nvPr/>
        </p:nvSpPr>
        <p:spPr>
          <a:xfrm>
            <a:off x="2699298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588DDE-8DF1-4940-BAFB-F46D756CF421}"/>
              </a:ext>
            </a:extLst>
          </p:cNvPr>
          <p:cNvSpPr txBox="1"/>
          <p:nvPr/>
        </p:nvSpPr>
        <p:spPr>
          <a:xfrm>
            <a:off x="477503" y="4887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7D0BC9-73AB-4ACE-8CFD-F1D47452C114}"/>
              </a:ext>
            </a:extLst>
          </p:cNvPr>
          <p:cNvSpPr txBox="1"/>
          <p:nvPr/>
        </p:nvSpPr>
        <p:spPr>
          <a:xfrm>
            <a:off x="477503" y="44837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F10700-3D31-4F9F-B772-97AD5C30812B}"/>
              </a:ext>
            </a:extLst>
          </p:cNvPr>
          <p:cNvSpPr txBox="1"/>
          <p:nvPr/>
        </p:nvSpPr>
        <p:spPr>
          <a:xfrm>
            <a:off x="360485" y="41143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3C6421-4ACF-4B93-ADE7-6F980A776AB3}"/>
              </a:ext>
            </a:extLst>
          </p:cNvPr>
          <p:cNvSpPr txBox="1"/>
          <p:nvPr/>
        </p:nvSpPr>
        <p:spPr>
          <a:xfrm>
            <a:off x="406971" y="528246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072E13-065A-4F19-803C-19B7D6B49AE4}"/>
              </a:ext>
            </a:extLst>
          </p:cNvPr>
          <p:cNvSpPr txBox="1"/>
          <p:nvPr/>
        </p:nvSpPr>
        <p:spPr>
          <a:xfrm>
            <a:off x="325219" y="564621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-10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B22640F-F74D-4AD0-9270-CC7CAC5A689A}"/>
              </a:ext>
            </a:extLst>
          </p:cNvPr>
          <p:cNvSpPr/>
          <p:nvPr/>
        </p:nvSpPr>
        <p:spPr>
          <a:xfrm>
            <a:off x="1104326" y="5736365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525DB76-D683-42A2-83BB-429BCD3BBCEA}"/>
              </a:ext>
            </a:extLst>
          </p:cNvPr>
          <p:cNvSpPr/>
          <p:nvPr/>
        </p:nvSpPr>
        <p:spPr>
          <a:xfrm>
            <a:off x="1657194" y="439364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F042B49-F0CF-4289-96EC-23E56DA843AF}"/>
              </a:ext>
            </a:extLst>
          </p:cNvPr>
          <p:cNvSpPr/>
          <p:nvPr/>
        </p:nvSpPr>
        <p:spPr>
          <a:xfrm>
            <a:off x="1822603" y="4176474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0AFB22C-4602-4A61-936E-1A66F4E768FA}"/>
              </a:ext>
            </a:extLst>
          </p:cNvPr>
          <p:cNvSpPr/>
          <p:nvPr/>
        </p:nvSpPr>
        <p:spPr>
          <a:xfrm>
            <a:off x="2321228" y="534055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9806D73-26E2-488A-A30F-BEF6AFE4C1CE}"/>
              </a:ext>
            </a:extLst>
          </p:cNvPr>
          <p:cNvSpPr/>
          <p:nvPr/>
        </p:nvSpPr>
        <p:spPr>
          <a:xfrm>
            <a:off x="1599931" y="3504045"/>
            <a:ext cx="323386" cy="30153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DB1F79-B7BE-4C77-9486-8C7160E36DDC}"/>
              </a:ext>
            </a:extLst>
          </p:cNvPr>
          <p:cNvSpPr txBox="1"/>
          <p:nvPr/>
        </p:nvSpPr>
        <p:spPr>
          <a:xfrm>
            <a:off x="2093880" y="3470147"/>
            <a:ext cx="159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plot it out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5A12DE-4FE0-4FB0-8D9E-0A61B27B9CA6}"/>
              </a:ext>
            </a:extLst>
          </p:cNvPr>
          <p:cNvSpPr txBox="1"/>
          <p:nvPr/>
        </p:nvSpPr>
        <p:spPr>
          <a:xfrm>
            <a:off x="1297989" y="6375968"/>
            <a:ext cx="135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dosage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0808E6-8C3F-4419-B34F-027DA7B175C5}"/>
              </a:ext>
            </a:extLst>
          </p:cNvPr>
          <p:cNvSpPr txBox="1"/>
          <p:nvPr/>
        </p:nvSpPr>
        <p:spPr>
          <a:xfrm rot="16200000">
            <a:off x="-747581" y="5043735"/>
            <a:ext cx="1914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effectiveness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477E6D-D556-4E16-970B-86380744A78A}"/>
              </a:ext>
            </a:extLst>
          </p:cNvPr>
          <p:cNvCxnSpPr>
            <a:cxnSpLocks/>
          </p:cNvCxnSpPr>
          <p:nvPr/>
        </p:nvCxnSpPr>
        <p:spPr>
          <a:xfrm>
            <a:off x="779189" y="5072145"/>
            <a:ext cx="2338813" cy="896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89CCDB0-85B2-466E-9AE2-F5356E69B250}"/>
              </a:ext>
            </a:extLst>
          </p:cNvPr>
          <p:cNvSpPr txBox="1"/>
          <p:nvPr/>
        </p:nvSpPr>
        <p:spPr>
          <a:xfrm>
            <a:off x="4912606" y="105008"/>
            <a:ext cx="326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make an initial prediction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187C4-805E-42C7-941A-ECE47723D6BC}"/>
              </a:ext>
            </a:extLst>
          </p:cNvPr>
          <p:cNvSpPr txBox="1"/>
          <p:nvPr/>
        </p:nvSpPr>
        <p:spPr>
          <a:xfrm>
            <a:off x="5561556" y="688932"/>
            <a:ext cx="80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Z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F221E9-25F8-49DF-B264-654EFE26B90D}"/>
              </a:ext>
            </a:extLst>
          </p:cNvPr>
          <p:cNvSpPr/>
          <p:nvPr/>
        </p:nvSpPr>
        <p:spPr>
          <a:xfrm>
            <a:off x="5695167" y="581821"/>
            <a:ext cx="801666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0.5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2E5143-FAAA-49F8-8C28-88B72D44A150}"/>
              </a:ext>
            </a:extLst>
          </p:cNvPr>
          <p:cNvSpPr txBox="1"/>
          <p:nvPr/>
        </p:nvSpPr>
        <p:spPr>
          <a:xfrm>
            <a:off x="7146270" y="504877"/>
            <a:ext cx="48761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Let’s assume that the “initial guess” of “predicted drug effectiveness” is 0.5 (so for whatever testing data, the prediction is always 0.5)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67F5A1FD-F620-4DB4-9265-7A8C3A9BFDDD}"/>
              </a:ext>
            </a:extLst>
          </p:cNvPr>
          <p:cNvSpPr/>
          <p:nvPr/>
        </p:nvSpPr>
        <p:spPr>
          <a:xfrm rot="10800000">
            <a:off x="6749747" y="635059"/>
            <a:ext cx="246491" cy="238539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408E55-3A76-4D03-ABE6-89429889E7C9}"/>
              </a:ext>
            </a:extLst>
          </p:cNvPr>
          <p:cNvSpPr txBox="1"/>
          <p:nvPr/>
        </p:nvSpPr>
        <p:spPr>
          <a:xfrm>
            <a:off x="4912606" y="1231462"/>
            <a:ext cx="2772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Obtain the residuals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D67FA3-51F9-4208-B01B-355CFFFB8AFD}"/>
              </a:ext>
            </a:extLst>
          </p:cNvPr>
          <p:cNvSpPr txBox="1"/>
          <p:nvPr/>
        </p:nvSpPr>
        <p:spPr>
          <a:xfrm>
            <a:off x="4912605" y="1620638"/>
            <a:ext cx="2894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Grow a XGBoost tree</a:t>
            </a:r>
          </a:p>
        </p:txBody>
      </p:sp>
      <p:graphicFrame>
        <p:nvGraphicFramePr>
          <p:cNvPr id="39" name="Table 9">
            <a:extLst>
              <a:ext uri="{FF2B5EF4-FFF2-40B4-BE49-F238E27FC236}">
                <a16:creationId xmlns:a16="http://schemas.microsoft.com/office/drawing/2014/main" id="{F7B6F8FC-5F9D-4341-88FA-46A06196AF05}"/>
              </a:ext>
            </a:extLst>
          </p:cNvPr>
          <p:cNvGraphicFramePr>
            <a:graphicFrameLocks noGrp="1"/>
          </p:cNvGraphicFramePr>
          <p:nvPr/>
        </p:nvGraphicFramePr>
        <p:xfrm>
          <a:off x="406971" y="302786"/>
          <a:ext cx="3580673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439">
                  <a:extLst>
                    <a:ext uri="{9D8B030D-6E8A-4147-A177-3AD203B41FA5}">
                      <a16:colId xmlns:a16="http://schemas.microsoft.com/office/drawing/2014/main" val="3944312363"/>
                    </a:ext>
                  </a:extLst>
                </a:gridCol>
                <a:gridCol w="1380617">
                  <a:extLst>
                    <a:ext uri="{9D8B030D-6E8A-4147-A177-3AD203B41FA5}">
                      <a16:colId xmlns:a16="http://schemas.microsoft.com/office/drawing/2014/main" val="530565996"/>
                    </a:ext>
                  </a:extLst>
                </a:gridCol>
                <a:gridCol w="1380617">
                  <a:extLst>
                    <a:ext uri="{9D8B030D-6E8A-4147-A177-3AD203B41FA5}">
                      <a16:colId xmlns:a16="http://schemas.microsoft.com/office/drawing/2014/main" val="2413499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Drug </a:t>
                      </a:r>
                    </a:p>
                    <a:p>
                      <a:r>
                        <a:rPr lang="en-NZ" dirty="0"/>
                        <a:t>dosage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Drug effectiveness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>
                          <a:solidFill>
                            <a:schemeClr val="tx1"/>
                          </a:solidFill>
                        </a:rPr>
                        <a:t>residuals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933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38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6.5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013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551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389073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2ACA6A4B-A198-4F22-803E-6306B822CA1C}"/>
              </a:ext>
            </a:extLst>
          </p:cNvPr>
          <p:cNvSpPr txBox="1"/>
          <p:nvPr/>
        </p:nvSpPr>
        <p:spPr>
          <a:xfrm>
            <a:off x="4930237" y="1983089"/>
            <a:ext cx="2250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4: Prune the tree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F0313CB-A44A-4454-9DF2-AC2E0B41FACD}"/>
              </a:ext>
            </a:extLst>
          </p:cNvPr>
          <p:cNvSpPr txBox="1"/>
          <p:nvPr/>
        </p:nvSpPr>
        <p:spPr>
          <a:xfrm>
            <a:off x="4930236" y="2363019"/>
            <a:ext cx="2723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5: Get the tree output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0C8F401-F26A-4CB7-8134-E47049B18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4570" y="2791275"/>
            <a:ext cx="2681262" cy="1084421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5B16B8D-1451-432D-89EC-AC0282383F8D}"/>
              </a:ext>
            </a:extLst>
          </p:cNvPr>
          <p:cNvSpPr txBox="1"/>
          <p:nvPr/>
        </p:nvSpPr>
        <p:spPr>
          <a:xfrm>
            <a:off x="8083808" y="3008482"/>
            <a:ext cx="3662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So up to now, the first tree is completed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CC402B8-281C-4149-940E-22AD3B565367}"/>
                  </a:ext>
                </a:extLst>
              </p:cNvPr>
              <p:cNvSpPr txBox="1"/>
              <p:nvPr/>
            </p:nvSpPr>
            <p:spPr>
              <a:xfrm>
                <a:off x="4912605" y="3562480"/>
                <a:ext cx="1108830" cy="18466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lang="en-NZ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=−10.5</m:t>
                      </m:r>
                    </m:oMath>
                  </m:oMathPara>
                </a14:m>
                <a:endParaRPr lang="en-NZ" sz="12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CC402B8-281C-4149-940E-22AD3B565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605" y="3562480"/>
                <a:ext cx="1108830" cy="184666"/>
              </a:xfrm>
              <a:prstGeom prst="rect">
                <a:avLst/>
              </a:prstGeom>
              <a:blipFill>
                <a:blip r:embed="rId3"/>
                <a:stretch>
                  <a:fillRect l="-3846" r="-3297" b="-25806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FA3C1EB-368D-410B-B2A5-E09D51108B29}"/>
                  </a:ext>
                </a:extLst>
              </p:cNvPr>
              <p:cNvSpPr txBox="1"/>
              <p:nvPr/>
            </p:nvSpPr>
            <p:spPr>
              <a:xfrm>
                <a:off x="6033399" y="3875696"/>
                <a:ext cx="791435" cy="18466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lang="en-NZ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NZ" sz="12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FA3C1EB-368D-410B-B2A5-E09D51108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399" y="3875696"/>
                <a:ext cx="791435" cy="184666"/>
              </a:xfrm>
              <a:prstGeom prst="rect">
                <a:avLst/>
              </a:prstGeom>
              <a:blipFill>
                <a:blip r:embed="rId4"/>
                <a:stretch>
                  <a:fillRect l="-6154" r="-3846" b="-26667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9576E7A-ADCB-4466-9F34-B820BAF2D4AB}"/>
                  </a:ext>
                </a:extLst>
              </p:cNvPr>
              <p:cNvSpPr txBox="1"/>
              <p:nvPr/>
            </p:nvSpPr>
            <p:spPr>
              <a:xfrm>
                <a:off x="7131107" y="3891256"/>
                <a:ext cx="1023870" cy="18466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lang="en-NZ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=−7.5</m:t>
                      </m:r>
                    </m:oMath>
                  </m:oMathPara>
                </a14:m>
                <a:endParaRPr lang="en-NZ" sz="12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9576E7A-ADCB-4466-9F34-B820BAF2D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1107" y="3891256"/>
                <a:ext cx="1023870" cy="184666"/>
              </a:xfrm>
              <a:prstGeom prst="rect">
                <a:avLst/>
              </a:prstGeom>
              <a:blipFill>
                <a:blip r:embed="rId5"/>
                <a:stretch>
                  <a:fillRect l="-4167" r="-3571" b="-25806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BCF0628A-9AD6-449E-B9F2-23FB17DC3348}"/>
              </a:ext>
            </a:extLst>
          </p:cNvPr>
          <p:cNvSpPr txBox="1"/>
          <p:nvPr/>
        </p:nvSpPr>
        <p:spPr>
          <a:xfrm>
            <a:off x="5038871" y="4180843"/>
            <a:ext cx="2510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6: Make predictions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6680A90-67E9-481A-8572-22AFA4692423}"/>
              </a:ext>
            </a:extLst>
          </p:cNvPr>
          <p:cNvSpPr/>
          <p:nvPr/>
        </p:nvSpPr>
        <p:spPr>
          <a:xfrm>
            <a:off x="5176796" y="5047400"/>
            <a:ext cx="801666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0.5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AF2F4A7-4D94-4C2D-A059-1F2A65A95421}"/>
              </a:ext>
            </a:extLst>
          </p:cNvPr>
          <p:cNvSpPr/>
          <p:nvPr/>
        </p:nvSpPr>
        <p:spPr>
          <a:xfrm>
            <a:off x="6534072" y="5027055"/>
            <a:ext cx="1425539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0.3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529EA6-B66C-4D19-992C-C4ABA9F702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69165" y="4463414"/>
            <a:ext cx="3562350" cy="143827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920E827-BA2B-44F9-B839-4AA76610DC2F}"/>
              </a:ext>
            </a:extLst>
          </p:cNvPr>
          <p:cNvSpPr txBox="1"/>
          <p:nvPr/>
        </p:nvSpPr>
        <p:spPr>
          <a:xfrm>
            <a:off x="6051642" y="492579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C95DD22-44EA-484D-8336-828CD3368EA0}"/>
              </a:ext>
            </a:extLst>
          </p:cNvPr>
          <p:cNvSpPr txBox="1"/>
          <p:nvPr/>
        </p:nvSpPr>
        <p:spPr>
          <a:xfrm>
            <a:off x="7959611" y="4856710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b="1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29A8FA9-1CCE-49C0-A17C-39CABFFC5ECA}"/>
              </a:ext>
            </a:extLst>
          </p:cNvPr>
          <p:cNvSpPr/>
          <p:nvPr/>
        </p:nvSpPr>
        <p:spPr>
          <a:xfrm>
            <a:off x="5059680" y="4586665"/>
            <a:ext cx="4634140" cy="803941"/>
          </a:xfrm>
          <a:custGeom>
            <a:avLst/>
            <a:gdLst>
              <a:gd name="connsiteX0" fmla="*/ 0 w 4634140"/>
              <a:gd name="connsiteY0" fmla="*/ 603644 h 803941"/>
              <a:gd name="connsiteX1" fmla="*/ 1506583 w 4634140"/>
              <a:gd name="connsiteY1" fmla="*/ 647186 h 803941"/>
              <a:gd name="connsiteX2" fmla="*/ 2987040 w 4634140"/>
              <a:gd name="connsiteY2" fmla="*/ 647186 h 803941"/>
              <a:gd name="connsiteX3" fmla="*/ 3718560 w 4634140"/>
              <a:gd name="connsiteY3" fmla="*/ 159506 h 803941"/>
              <a:gd name="connsiteX4" fmla="*/ 4397829 w 4634140"/>
              <a:gd name="connsiteY4" fmla="*/ 2752 h 803941"/>
              <a:gd name="connsiteX5" fmla="*/ 4615543 w 4634140"/>
              <a:gd name="connsiteY5" fmla="*/ 264009 h 803941"/>
              <a:gd name="connsiteX6" fmla="*/ 3979817 w 4634140"/>
              <a:gd name="connsiteY6" fmla="*/ 368512 h 803941"/>
              <a:gd name="connsiteX7" fmla="*/ 3918857 w 4634140"/>
              <a:gd name="connsiteY7" fmla="*/ 803941 h 803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34140" h="803941">
                <a:moveTo>
                  <a:pt x="0" y="603644"/>
                </a:moveTo>
                <a:lnTo>
                  <a:pt x="1506583" y="647186"/>
                </a:lnTo>
                <a:cubicBezTo>
                  <a:pt x="2004423" y="654443"/>
                  <a:pt x="2618377" y="728466"/>
                  <a:pt x="2987040" y="647186"/>
                </a:cubicBezTo>
                <a:cubicBezTo>
                  <a:pt x="3355703" y="565906"/>
                  <a:pt x="3483429" y="266912"/>
                  <a:pt x="3718560" y="159506"/>
                </a:cubicBezTo>
                <a:cubicBezTo>
                  <a:pt x="3953691" y="52100"/>
                  <a:pt x="4248332" y="-14665"/>
                  <a:pt x="4397829" y="2752"/>
                </a:cubicBezTo>
                <a:cubicBezTo>
                  <a:pt x="4547326" y="20169"/>
                  <a:pt x="4685212" y="203049"/>
                  <a:pt x="4615543" y="264009"/>
                </a:cubicBezTo>
                <a:cubicBezTo>
                  <a:pt x="4545874" y="324969"/>
                  <a:pt x="4095931" y="278523"/>
                  <a:pt x="3979817" y="368512"/>
                </a:cubicBezTo>
                <a:cubicBezTo>
                  <a:pt x="3863703" y="458501"/>
                  <a:pt x="3891280" y="631221"/>
                  <a:pt x="3918857" y="803941"/>
                </a:cubicBezTo>
              </a:path>
            </a:pathLst>
          </a:custGeom>
          <a:noFill/>
          <a:ln w="57150">
            <a:solidFill>
              <a:srgbClr val="FFFF00">
                <a:alpha val="58000"/>
              </a:srgb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A6A36FE-F608-4042-A04C-74421254C4D5}"/>
              </a:ext>
            </a:extLst>
          </p:cNvPr>
          <p:cNvSpPr txBox="1"/>
          <p:nvPr/>
        </p:nvSpPr>
        <p:spPr>
          <a:xfrm>
            <a:off x="4283645" y="5710245"/>
            <a:ext cx="3882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So the prediction for the first sample is:</a:t>
            </a:r>
          </a:p>
          <a:p>
            <a:r>
              <a:rPr lang="en-NZ" dirty="0">
                <a:solidFill>
                  <a:schemeClr val="bg1"/>
                </a:solidFill>
              </a:rPr>
              <a:t>0.5 + 0.3 x (-10.5) = -2.65 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671DD1A5-040F-47F0-AEAF-1A9AA1D7F396}"/>
              </a:ext>
            </a:extLst>
          </p:cNvPr>
          <p:cNvSpPr/>
          <p:nvPr/>
        </p:nvSpPr>
        <p:spPr>
          <a:xfrm rot="21163204">
            <a:off x="1370891" y="5490983"/>
            <a:ext cx="3699189" cy="2249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3455295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96FB9E6-D57D-4CA6-AA13-01BB08B7DFDD}"/>
              </a:ext>
            </a:extLst>
          </p:cNvPr>
          <p:cNvSpPr txBox="1"/>
          <p:nvPr/>
        </p:nvSpPr>
        <p:spPr>
          <a:xfrm>
            <a:off x="446049" y="2782669"/>
            <a:ext cx="207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assume that dataset to be used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E75C17-E57B-4AD8-A50B-6EF60763FEB1}"/>
              </a:ext>
            </a:extLst>
          </p:cNvPr>
          <p:cNvCxnSpPr/>
          <p:nvPr/>
        </p:nvCxnSpPr>
        <p:spPr>
          <a:xfrm flipV="1">
            <a:off x="804125" y="4136567"/>
            <a:ext cx="0" cy="19514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452BFC-42A0-45F6-A583-E1BF6C34D611}"/>
              </a:ext>
            </a:extLst>
          </p:cNvPr>
          <p:cNvCxnSpPr>
            <a:cxnSpLocks/>
          </p:cNvCxnSpPr>
          <p:nvPr/>
        </p:nvCxnSpPr>
        <p:spPr>
          <a:xfrm>
            <a:off x="804125" y="6088031"/>
            <a:ext cx="234547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23A441B-9117-4172-A9BC-213D02735BDF}"/>
              </a:ext>
            </a:extLst>
          </p:cNvPr>
          <p:cNvSpPr txBox="1"/>
          <p:nvPr/>
        </p:nvSpPr>
        <p:spPr>
          <a:xfrm>
            <a:off x="653284" y="60880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158E30-76D0-46F5-94AA-936A1FD01374}"/>
              </a:ext>
            </a:extLst>
          </p:cNvPr>
          <p:cNvSpPr txBox="1"/>
          <p:nvPr/>
        </p:nvSpPr>
        <p:spPr>
          <a:xfrm>
            <a:off x="1675176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ACF9CD-61B8-4FF1-B401-1519489AF176}"/>
              </a:ext>
            </a:extLst>
          </p:cNvPr>
          <p:cNvSpPr txBox="1"/>
          <p:nvPr/>
        </p:nvSpPr>
        <p:spPr>
          <a:xfrm>
            <a:off x="2699298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588DDE-8DF1-4940-BAFB-F46D756CF421}"/>
              </a:ext>
            </a:extLst>
          </p:cNvPr>
          <p:cNvSpPr txBox="1"/>
          <p:nvPr/>
        </p:nvSpPr>
        <p:spPr>
          <a:xfrm>
            <a:off x="477503" y="4887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7D0BC9-73AB-4ACE-8CFD-F1D47452C114}"/>
              </a:ext>
            </a:extLst>
          </p:cNvPr>
          <p:cNvSpPr txBox="1"/>
          <p:nvPr/>
        </p:nvSpPr>
        <p:spPr>
          <a:xfrm>
            <a:off x="477503" y="44837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F10700-3D31-4F9F-B772-97AD5C30812B}"/>
              </a:ext>
            </a:extLst>
          </p:cNvPr>
          <p:cNvSpPr txBox="1"/>
          <p:nvPr/>
        </p:nvSpPr>
        <p:spPr>
          <a:xfrm>
            <a:off x="360485" y="41143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3C6421-4ACF-4B93-ADE7-6F980A776AB3}"/>
              </a:ext>
            </a:extLst>
          </p:cNvPr>
          <p:cNvSpPr txBox="1"/>
          <p:nvPr/>
        </p:nvSpPr>
        <p:spPr>
          <a:xfrm>
            <a:off x="406971" y="528246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072E13-065A-4F19-803C-19B7D6B49AE4}"/>
              </a:ext>
            </a:extLst>
          </p:cNvPr>
          <p:cNvSpPr txBox="1"/>
          <p:nvPr/>
        </p:nvSpPr>
        <p:spPr>
          <a:xfrm>
            <a:off x="325219" y="564621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-10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B22640F-F74D-4AD0-9270-CC7CAC5A689A}"/>
              </a:ext>
            </a:extLst>
          </p:cNvPr>
          <p:cNvSpPr/>
          <p:nvPr/>
        </p:nvSpPr>
        <p:spPr>
          <a:xfrm>
            <a:off x="1104326" y="5736365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525DB76-D683-42A2-83BB-429BCD3BBCEA}"/>
              </a:ext>
            </a:extLst>
          </p:cNvPr>
          <p:cNvSpPr/>
          <p:nvPr/>
        </p:nvSpPr>
        <p:spPr>
          <a:xfrm>
            <a:off x="1657194" y="439364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F042B49-F0CF-4289-96EC-23E56DA843AF}"/>
              </a:ext>
            </a:extLst>
          </p:cNvPr>
          <p:cNvSpPr/>
          <p:nvPr/>
        </p:nvSpPr>
        <p:spPr>
          <a:xfrm>
            <a:off x="1822603" y="4176474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0AFB22C-4602-4A61-936E-1A66F4E768FA}"/>
              </a:ext>
            </a:extLst>
          </p:cNvPr>
          <p:cNvSpPr/>
          <p:nvPr/>
        </p:nvSpPr>
        <p:spPr>
          <a:xfrm>
            <a:off x="2321228" y="534055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9806D73-26E2-488A-A30F-BEF6AFE4C1CE}"/>
              </a:ext>
            </a:extLst>
          </p:cNvPr>
          <p:cNvSpPr/>
          <p:nvPr/>
        </p:nvSpPr>
        <p:spPr>
          <a:xfrm>
            <a:off x="1599931" y="3504045"/>
            <a:ext cx="323386" cy="30153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DB1F79-B7BE-4C77-9486-8C7160E36DDC}"/>
              </a:ext>
            </a:extLst>
          </p:cNvPr>
          <p:cNvSpPr txBox="1"/>
          <p:nvPr/>
        </p:nvSpPr>
        <p:spPr>
          <a:xfrm>
            <a:off x="2093880" y="3470147"/>
            <a:ext cx="159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plot it out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5A12DE-4FE0-4FB0-8D9E-0A61B27B9CA6}"/>
              </a:ext>
            </a:extLst>
          </p:cNvPr>
          <p:cNvSpPr txBox="1"/>
          <p:nvPr/>
        </p:nvSpPr>
        <p:spPr>
          <a:xfrm>
            <a:off x="1297989" y="6375968"/>
            <a:ext cx="135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dosage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0808E6-8C3F-4419-B34F-027DA7B175C5}"/>
              </a:ext>
            </a:extLst>
          </p:cNvPr>
          <p:cNvSpPr txBox="1"/>
          <p:nvPr/>
        </p:nvSpPr>
        <p:spPr>
          <a:xfrm rot="16200000">
            <a:off x="-747581" y="5043735"/>
            <a:ext cx="1914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effectiveness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477E6D-D556-4E16-970B-86380744A78A}"/>
              </a:ext>
            </a:extLst>
          </p:cNvPr>
          <p:cNvCxnSpPr>
            <a:cxnSpLocks/>
          </p:cNvCxnSpPr>
          <p:nvPr/>
        </p:nvCxnSpPr>
        <p:spPr>
          <a:xfrm>
            <a:off x="779189" y="5072145"/>
            <a:ext cx="2338813" cy="896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89CCDB0-85B2-466E-9AE2-F5356E69B250}"/>
              </a:ext>
            </a:extLst>
          </p:cNvPr>
          <p:cNvSpPr txBox="1"/>
          <p:nvPr/>
        </p:nvSpPr>
        <p:spPr>
          <a:xfrm>
            <a:off x="4912606" y="105008"/>
            <a:ext cx="326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make an initial prediction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187C4-805E-42C7-941A-ECE47723D6BC}"/>
              </a:ext>
            </a:extLst>
          </p:cNvPr>
          <p:cNvSpPr txBox="1"/>
          <p:nvPr/>
        </p:nvSpPr>
        <p:spPr>
          <a:xfrm>
            <a:off x="5561556" y="688932"/>
            <a:ext cx="80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Z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F221E9-25F8-49DF-B264-654EFE26B90D}"/>
              </a:ext>
            </a:extLst>
          </p:cNvPr>
          <p:cNvSpPr/>
          <p:nvPr/>
        </p:nvSpPr>
        <p:spPr>
          <a:xfrm>
            <a:off x="5695167" y="581821"/>
            <a:ext cx="801666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0.5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2E5143-FAAA-49F8-8C28-88B72D44A150}"/>
              </a:ext>
            </a:extLst>
          </p:cNvPr>
          <p:cNvSpPr txBox="1"/>
          <p:nvPr/>
        </p:nvSpPr>
        <p:spPr>
          <a:xfrm>
            <a:off x="7146270" y="504877"/>
            <a:ext cx="48761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Let’s assume that the “initial guess” of “predicted drug effectiveness” is 0.5 (so for whatever testing data, the prediction is always 0.5)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67F5A1FD-F620-4DB4-9265-7A8C3A9BFDDD}"/>
              </a:ext>
            </a:extLst>
          </p:cNvPr>
          <p:cNvSpPr/>
          <p:nvPr/>
        </p:nvSpPr>
        <p:spPr>
          <a:xfrm rot="10800000">
            <a:off x="6749747" y="635059"/>
            <a:ext cx="246491" cy="238539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408E55-3A76-4D03-ABE6-89429889E7C9}"/>
              </a:ext>
            </a:extLst>
          </p:cNvPr>
          <p:cNvSpPr txBox="1"/>
          <p:nvPr/>
        </p:nvSpPr>
        <p:spPr>
          <a:xfrm>
            <a:off x="4912606" y="1231462"/>
            <a:ext cx="2772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Obtain the residuals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D67FA3-51F9-4208-B01B-355CFFFB8AFD}"/>
              </a:ext>
            </a:extLst>
          </p:cNvPr>
          <p:cNvSpPr txBox="1"/>
          <p:nvPr/>
        </p:nvSpPr>
        <p:spPr>
          <a:xfrm>
            <a:off x="4912605" y="1620638"/>
            <a:ext cx="2894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Grow a XGBoost tree</a:t>
            </a:r>
          </a:p>
        </p:txBody>
      </p:sp>
      <p:graphicFrame>
        <p:nvGraphicFramePr>
          <p:cNvPr id="39" name="Table 9">
            <a:extLst>
              <a:ext uri="{FF2B5EF4-FFF2-40B4-BE49-F238E27FC236}">
                <a16:creationId xmlns:a16="http://schemas.microsoft.com/office/drawing/2014/main" id="{F7B6F8FC-5F9D-4341-88FA-46A06196AF05}"/>
              </a:ext>
            </a:extLst>
          </p:cNvPr>
          <p:cNvGraphicFramePr>
            <a:graphicFrameLocks noGrp="1"/>
          </p:cNvGraphicFramePr>
          <p:nvPr/>
        </p:nvGraphicFramePr>
        <p:xfrm>
          <a:off x="406971" y="302786"/>
          <a:ext cx="3580673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439">
                  <a:extLst>
                    <a:ext uri="{9D8B030D-6E8A-4147-A177-3AD203B41FA5}">
                      <a16:colId xmlns:a16="http://schemas.microsoft.com/office/drawing/2014/main" val="3944312363"/>
                    </a:ext>
                  </a:extLst>
                </a:gridCol>
                <a:gridCol w="1380617">
                  <a:extLst>
                    <a:ext uri="{9D8B030D-6E8A-4147-A177-3AD203B41FA5}">
                      <a16:colId xmlns:a16="http://schemas.microsoft.com/office/drawing/2014/main" val="530565996"/>
                    </a:ext>
                  </a:extLst>
                </a:gridCol>
                <a:gridCol w="1380617">
                  <a:extLst>
                    <a:ext uri="{9D8B030D-6E8A-4147-A177-3AD203B41FA5}">
                      <a16:colId xmlns:a16="http://schemas.microsoft.com/office/drawing/2014/main" val="2413499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Drug </a:t>
                      </a:r>
                    </a:p>
                    <a:p>
                      <a:r>
                        <a:rPr lang="en-NZ" dirty="0"/>
                        <a:t>dosage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Drug effectiveness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>
                          <a:solidFill>
                            <a:schemeClr val="tx1"/>
                          </a:solidFill>
                        </a:rPr>
                        <a:t>residuals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933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38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6.5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013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551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389073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2ACA6A4B-A198-4F22-803E-6306B822CA1C}"/>
              </a:ext>
            </a:extLst>
          </p:cNvPr>
          <p:cNvSpPr txBox="1"/>
          <p:nvPr/>
        </p:nvSpPr>
        <p:spPr>
          <a:xfrm>
            <a:off x="4930237" y="1983089"/>
            <a:ext cx="2250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4: Prune the tree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F0313CB-A44A-4454-9DF2-AC2E0B41FACD}"/>
              </a:ext>
            </a:extLst>
          </p:cNvPr>
          <p:cNvSpPr txBox="1"/>
          <p:nvPr/>
        </p:nvSpPr>
        <p:spPr>
          <a:xfrm>
            <a:off x="4930236" y="2363019"/>
            <a:ext cx="2723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5: Get the tree output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0C8F401-F26A-4CB7-8134-E47049B18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4570" y="2791275"/>
            <a:ext cx="2681262" cy="1084421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5B16B8D-1451-432D-89EC-AC0282383F8D}"/>
              </a:ext>
            </a:extLst>
          </p:cNvPr>
          <p:cNvSpPr txBox="1"/>
          <p:nvPr/>
        </p:nvSpPr>
        <p:spPr>
          <a:xfrm>
            <a:off x="8083808" y="3008482"/>
            <a:ext cx="3662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So up to now, the first tree is completed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CC402B8-281C-4149-940E-22AD3B565367}"/>
                  </a:ext>
                </a:extLst>
              </p:cNvPr>
              <p:cNvSpPr txBox="1"/>
              <p:nvPr/>
            </p:nvSpPr>
            <p:spPr>
              <a:xfrm>
                <a:off x="4912605" y="3562480"/>
                <a:ext cx="1108830" cy="18466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lang="en-NZ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=−10.5</m:t>
                      </m:r>
                    </m:oMath>
                  </m:oMathPara>
                </a14:m>
                <a:endParaRPr lang="en-NZ" sz="12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CC402B8-281C-4149-940E-22AD3B565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605" y="3562480"/>
                <a:ext cx="1108830" cy="184666"/>
              </a:xfrm>
              <a:prstGeom prst="rect">
                <a:avLst/>
              </a:prstGeom>
              <a:blipFill>
                <a:blip r:embed="rId3"/>
                <a:stretch>
                  <a:fillRect l="-3846" r="-3297" b="-25806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FA3C1EB-368D-410B-B2A5-E09D51108B29}"/>
                  </a:ext>
                </a:extLst>
              </p:cNvPr>
              <p:cNvSpPr txBox="1"/>
              <p:nvPr/>
            </p:nvSpPr>
            <p:spPr>
              <a:xfrm>
                <a:off x="6033399" y="3875696"/>
                <a:ext cx="791435" cy="18466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lang="en-NZ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NZ" sz="12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FA3C1EB-368D-410B-B2A5-E09D51108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399" y="3875696"/>
                <a:ext cx="791435" cy="184666"/>
              </a:xfrm>
              <a:prstGeom prst="rect">
                <a:avLst/>
              </a:prstGeom>
              <a:blipFill>
                <a:blip r:embed="rId4"/>
                <a:stretch>
                  <a:fillRect l="-6154" r="-3846" b="-26667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9576E7A-ADCB-4466-9F34-B820BAF2D4AB}"/>
                  </a:ext>
                </a:extLst>
              </p:cNvPr>
              <p:cNvSpPr txBox="1"/>
              <p:nvPr/>
            </p:nvSpPr>
            <p:spPr>
              <a:xfrm>
                <a:off x="7131107" y="3891256"/>
                <a:ext cx="1023870" cy="18466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lang="en-NZ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=−7.5</m:t>
                      </m:r>
                    </m:oMath>
                  </m:oMathPara>
                </a14:m>
                <a:endParaRPr lang="en-NZ" sz="12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9576E7A-ADCB-4466-9F34-B820BAF2D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1107" y="3891256"/>
                <a:ext cx="1023870" cy="184666"/>
              </a:xfrm>
              <a:prstGeom prst="rect">
                <a:avLst/>
              </a:prstGeom>
              <a:blipFill>
                <a:blip r:embed="rId5"/>
                <a:stretch>
                  <a:fillRect l="-4167" r="-3571" b="-25806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BCF0628A-9AD6-449E-B9F2-23FB17DC3348}"/>
              </a:ext>
            </a:extLst>
          </p:cNvPr>
          <p:cNvSpPr txBox="1"/>
          <p:nvPr/>
        </p:nvSpPr>
        <p:spPr>
          <a:xfrm>
            <a:off x="5038871" y="4180843"/>
            <a:ext cx="2510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6: Make predictions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6680A90-67E9-481A-8572-22AFA4692423}"/>
              </a:ext>
            </a:extLst>
          </p:cNvPr>
          <p:cNvSpPr/>
          <p:nvPr/>
        </p:nvSpPr>
        <p:spPr>
          <a:xfrm>
            <a:off x="5176796" y="5047400"/>
            <a:ext cx="801666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0.5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AF2F4A7-4D94-4C2D-A059-1F2A65A95421}"/>
              </a:ext>
            </a:extLst>
          </p:cNvPr>
          <p:cNvSpPr/>
          <p:nvPr/>
        </p:nvSpPr>
        <p:spPr>
          <a:xfrm>
            <a:off x="6534072" y="5027055"/>
            <a:ext cx="1425539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0.3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529EA6-B66C-4D19-992C-C4ABA9F702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69165" y="4463414"/>
            <a:ext cx="3562350" cy="143827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920E827-BA2B-44F9-B839-4AA76610DC2F}"/>
              </a:ext>
            </a:extLst>
          </p:cNvPr>
          <p:cNvSpPr txBox="1"/>
          <p:nvPr/>
        </p:nvSpPr>
        <p:spPr>
          <a:xfrm>
            <a:off x="6051642" y="492579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C95DD22-44EA-484D-8336-828CD3368EA0}"/>
              </a:ext>
            </a:extLst>
          </p:cNvPr>
          <p:cNvSpPr txBox="1"/>
          <p:nvPr/>
        </p:nvSpPr>
        <p:spPr>
          <a:xfrm>
            <a:off x="7959611" y="4856710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b="1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29A8FA9-1CCE-49C0-A17C-39CABFFC5ECA}"/>
              </a:ext>
            </a:extLst>
          </p:cNvPr>
          <p:cNvSpPr/>
          <p:nvPr/>
        </p:nvSpPr>
        <p:spPr>
          <a:xfrm>
            <a:off x="5059680" y="4586665"/>
            <a:ext cx="4634140" cy="803941"/>
          </a:xfrm>
          <a:custGeom>
            <a:avLst/>
            <a:gdLst>
              <a:gd name="connsiteX0" fmla="*/ 0 w 4634140"/>
              <a:gd name="connsiteY0" fmla="*/ 603644 h 803941"/>
              <a:gd name="connsiteX1" fmla="*/ 1506583 w 4634140"/>
              <a:gd name="connsiteY1" fmla="*/ 647186 h 803941"/>
              <a:gd name="connsiteX2" fmla="*/ 2987040 w 4634140"/>
              <a:gd name="connsiteY2" fmla="*/ 647186 h 803941"/>
              <a:gd name="connsiteX3" fmla="*/ 3718560 w 4634140"/>
              <a:gd name="connsiteY3" fmla="*/ 159506 h 803941"/>
              <a:gd name="connsiteX4" fmla="*/ 4397829 w 4634140"/>
              <a:gd name="connsiteY4" fmla="*/ 2752 h 803941"/>
              <a:gd name="connsiteX5" fmla="*/ 4615543 w 4634140"/>
              <a:gd name="connsiteY5" fmla="*/ 264009 h 803941"/>
              <a:gd name="connsiteX6" fmla="*/ 3979817 w 4634140"/>
              <a:gd name="connsiteY6" fmla="*/ 368512 h 803941"/>
              <a:gd name="connsiteX7" fmla="*/ 3918857 w 4634140"/>
              <a:gd name="connsiteY7" fmla="*/ 803941 h 803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34140" h="803941">
                <a:moveTo>
                  <a:pt x="0" y="603644"/>
                </a:moveTo>
                <a:lnTo>
                  <a:pt x="1506583" y="647186"/>
                </a:lnTo>
                <a:cubicBezTo>
                  <a:pt x="2004423" y="654443"/>
                  <a:pt x="2618377" y="728466"/>
                  <a:pt x="2987040" y="647186"/>
                </a:cubicBezTo>
                <a:cubicBezTo>
                  <a:pt x="3355703" y="565906"/>
                  <a:pt x="3483429" y="266912"/>
                  <a:pt x="3718560" y="159506"/>
                </a:cubicBezTo>
                <a:cubicBezTo>
                  <a:pt x="3953691" y="52100"/>
                  <a:pt x="4248332" y="-14665"/>
                  <a:pt x="4397829" y="2752"/>
                </a:cubicBezTo>
                <a:cubicBezTo>
                  <a:pt x="4547326" y="20169"/>
                  <a:pt x="4685212" y="203049"/>
                  <a:pt x="4615543" y="264009"/>
                </a:cubicBezTo>
                <a:cubicBezTo>
                  <a:pt x="4545874" y="324969"/>
                  <a:pt x="4095931" y="278523"/>
                  <a:pt x="3979817" y="368512"/>
                </a:cubicBezTo>
                <a:cubicBezTo>
                  <a:pt x="3863703" y="458501"/>
                  <a:pt x="3891280" y="631221"/>
                  <a:pt x="3918857" y="803941"/>
                </a:cubicBezTo>
              </a:path>
            </a:pathLst>
          </a:custGeom>
          <a:noFill/>
          <a:ln w="57150">
            <a:solidFill>
              <a:srgbClr val="FFFF00">
                <a:alpha val="58000"/>
              </a:srgb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A6A36FE-F608-4042-A04C-74421254C4D5}"/>
              </a:ext>
            </a:extLst>
          </p:cNvPr>
          <p:cNvSpPr txBox="1"/>
          <p:nvPr/>
        </p:nvSpPr>
        <p:spPr>
          <a:xfrm>
            <a:off x="4283645" y="5710245"/>
            <a:ext cx="3882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So the prediction for the first sample is:</a:t>
            </a:r>
          </a:p>
          <a:p>
            <a:r>
              <a:rPr lang="en-NZ" dirty="0">
                <a:solidFill>
                  <a:schemeClr val="bg1"/>
                </a:solidFill>
              </a:rPr>
              <a:t>0.5 + 0.3 x (-10.5) = -2.65 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671DD1A5-040F-47F0-AEAF-1A9AA1D7F396}"/>
              </a:ext>
            </a:extLst>
          </p:cNvPr>
          <p:cNvSpPr/>
          <p:nvPr/>
        </p:nvSpPr>
        <p:spPr>
          <a:xfrm rot="21163204">
            <a:off x="1370891" y="5490983"/>
            <a:ext cx="3699189" cy="2249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ADD22D-5859-4FF2-8524-E4FF8BB4BDAB}"/>
              </a:ext>
            </a:extLst>
          </p:cNvPr>
          <p:cNvSpPr txBox="1"/>
          <p:nvPr/>
        </p:nvSpPr>
        <p:spPr>
          <a:xfrm>
            <a:off x="6996238" y="6060848"/>
            <a:ext cx="2239316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NZ" sz="1400" dirty="0"/>
              <a:t>This better than the initial prediction, which is 0.5</a:t>
            </a:r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8DE13C96-834B-4E84-AD87-11C5210A16D5}"/>
              </a:ext>
            </a:extLst>
          </p:cNvPr>
          <p:cNvSpPr/>
          <p:nvPr/>
        </p:nvSpPr>
        <p:spPr>
          <a:xfrm rot="6441093">
            <a:off x="6716463" y="6159791"/>
            <a:ext cx="216742" cy="225813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1746402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96FB9E6-D57D-4CA6-AA13-01BB08B7DFDD}"/>
              </a:ext>
            </a:extLst>
          </p:cNvPr>
          <p:cNvSpPr txBox="1"/>
          <p:nvPr/>
        </p:nvSpPr>
        <p:spPr>
          <a:xfrm>
            <a:off x="446049" y="2782669"/>
            <a:ext cx="207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assume that dataset to be used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E75C17-E57B-4AD8-A50B-6EF60763FEB1}"/>
              </a:ext>
            </a:extLst>
          </p:cNvPr>
          <p:cNvCxnSpPr/>
          <p:nvPr/>
        </p:nvCxnSpPr>
        <p:spPr>
          <a:xfrm flipV="1">
            <a:off x="804125" y="4136567"/>
            <a:ext cx="0" cy="19514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452BFC-42A0-45F6-A583-E1BF6C34D611}"/>
              </a:ext>
            </a:extLst>
          </p:cNvPr>
          <p:cNvCxnSpPr>
            <a:cxnSpLocks/>
          </p:cNvCxnSpPr>
          <p:nvPr/>
        </p:nvCxnSpPr>
        <p:spPr>
          <a:xfrm>
            <a:off x="804125" y="6088031"/>
            <a:ext cx="234547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23A441B-9117-4172-A9BC-213D02735BDF}"/>
              </a:ext>
            </a:extLst>
          </p:cNvPr>
          <p:cNvSpPr txBox="1"/>
          <p:nvPr/>
        </p:nvSpPr>
        <p:spPr>
          <a:xfrm>
            <a:off x="653284" y="60880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158E30-76D0-46F5-94AA-936A1FD01374}"/>
              </a:ext>
            </a:extLst>
          </p:cNvPr>
          <p:cNvSpPr txBox="1"/>
          <p:nvPr/>
        </p:nvSpPr>
        <p:spPr>
          <a:xfrm>
            <a:off x="1675176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ACF9CD-61B8-4FF1-B401-1519489AF176}"/>
              </a:ext>
            </a:extLst>
          </p:cNvPr>
          <p:cNvSpPr txBox="1"/>
          <p:nvPr/>
        </p:nvSpPr>
        <p:spPr>
          <a:xfrm>
            <a:off x="2699298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588DDE-8DF1-4940-BAFB-F46D756CF421}"/>
              </a:ext>
            </a:extLst>
          </p:cNvPr>
          <p:cNvSpPr txBox="1"/>
          <p:nvPr/>
        </p:nvSpPr>
        <p:spPr>
          <a:xfrm>
            <a:off x="477503" y="4887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7D0BC9-73AB-4ACE-8CFD-F1D47452C114}"/>
              </a:ext>
            </a:extLst>
          </p:cNvPr>
          <p:cNvSpPr txBox="1"/>
          <p:nvPr/>
        </p:nvSpPr>
        <p:spPr>
          <a:xfrm>
            <a:off x="477503" y="44837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F10700-3D31-4F9F-B772-97AD5C30812B}"/>
              </a:ext>
            </a:extLst>
          </p:cNvPr>
          <p:cNvSpPr txBox="1"/>
          <p:nvPr/>
        </p:nvSpPr>
        <p:spPr>
          <a:xfrm>
            <a:off x="360485" y="41143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3C6421-4ACF-4B93-ADE7-6F980A776AB3}"/>
              </a:ext>
            </a:extLst>
          </p:cNvPr>
          <p:cNvSpPr txBox="1"/>
          <p:nvPr/>
        </p:nvSpPr>
        <p:spPr>
          <a:xfrm>
            <a:off x="406971" y="528246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072E13-065A-4F19-803C-19B7D6B49AE4}"/>
              </a:ext>
            </a:extLst>
          </p:cNvPr>
          <p:cNvSpPr txBox="1"/>
          <p:nvPr/>
        </p:nvSpPr>
        <p:spPr>
          <a:xfrm>
            <a:off x="325219" y="564621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-10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B22640F-F74D-4AD0-9270-CC7CAC5A689A}"/>
              </a:ext>
            </a:extLst>
          </p:cNvPr>
          <p:cNvSpPr/>
          <p:nvPr/>
        </p:nvSpPr>
        <p:spPr>
          <a:xfrm>
            <a:off x="1104326" y="5736365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525DB76-D683-42A2-83BB-429BCD3BBCEA}"/>
              </a:ext>
            </a:extLst>
          </p:cNvPr>
          <p:cNvSpPr/>
          <p:nvPr/>
        </p:nvSpPr>
        <p:spPr>
          <a:xfrm>
            <a:off x="1657194" y="439364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F042B49-F0CF-4289-96EC-23E56DA843AF}"/>
              </a:ext>
            </a:extLst>
          </p:cNvPr>
          <p:cNvSpPr/>
          <p:nvPr/>
        </p:nvSpPr>
        <p:spPr>
          <a:xfrm>
            <a:off x="1822603" y="4176474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0AFB22C-4602-4A61-936E-1A66F4E768FA}"/>
              </a:ext>
            </a:extLst>
          </p:cNvPr>
          <p:cNvSpPr/>
          <p:nvPr/>
        </p:nvSpPr>
        <p:spPr>
          <a:xfrm>
            <a:off x="2321228" y="534055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9806D73-26E2-488A-A30F-BEF6AFE4C1CE}"/>
              </a:ext>
            </a:extLst>
          </p:cNvPr>
          <p:cNvSpPr/>
          <p:nvPr/>
        </p:nvSpPr>
        <p:spPr>
          <a:xfrm>
            <a:off x="1599931" y="3504045"/>
            <a:ext cx="323386" cy="30153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DB1F79-B7BE-4C77-9486-8C7160E36DDC}"/>
              </a:ext>
            </a:extLst>
          </p:cNvPr>
          <p:cNvSpPr txBox="1"/>
          <p:nvPr/>
        </p:nvSpPr>
        <p:spPr>
          <a:xfrm>
            <a:off x="2093880" y="3470147"/>
            <a:ext cx="159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plot it out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5A12DE-4FE0-4FB0-8D9E-0A61B27B9CA6}"/>
              </a:ext>
            </a:extLst>
          </p:cNvPr>
          <p:cNvSpPr txBox="1"/>
          <p:nvPr/>
        </p:nvSpPr>
        <p:spPr>
          <a:xfrm>
            <a:off x="1297989" y="6375968"/>
            <a:ext cx="135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dosage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0808E6-8C3F-4419-B34F-027DA7B175C5}"/>
              </a:ext>
            </a:extLst>
          </p:cNvPr>
          <p:cNvSpPr txBox="1"/>
          <p:nvPr/>
        </p:nvSpPr>
        <p:spPr>
          <a:xfrm rot="16200000">
            <a:off x="-747581" y="5043735"/>
            <a:ext cx="1914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effectiveness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477E6D-D556-4E16-970B-86380744A78A}"/>
              </a:ext>
            </a:extLst>
          </p:cNvPr>
          <p:cNvCxnSpPr>
            <a:cxnSpLocks/>
          </p:cNvCxnSpPr>
          <p:nvPr/>
        </p:nvCxnSpPr>
        <p:spPr>
          <a:xfrm>
            <a:off x="779189" y="5072145"/>
            <a:ext cx="2338813" cy="896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89CCDB0-85B2-466E-9AE2-F5356E69B250}"/>
              </a:ext>
            </a:extLst>
          </p:cNvPr>
          <p:cNvSpPr txBox="1"/>
          <p:nvPr/>
        </p:nvSpPr>
        <p:spPr>
          <a:xfrm>
            <a:off x="4912606" y="105008"/>
            <a:ext cx="326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make an initial prediction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187C4-805E-42C7-941A-ECE47723D6BC}"/>
              </a:ext>
            </a:extLst>
          </p:cNvPr>
          <p:cNvSpPr txBox="1"/>
          <p:nvPr/>
        </p:nvSpPr>
        <p:spPr>
          <a:xfrm>
            <a:off x="5561556" y="688932"/>
            <a:ext cx="80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Z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F221E9-25F8-49DF-B264-654EFE26B90D}"/>
              </a:ext>
            </a:extLst>
          </p:cNvPr>
          <p:cNvSpPr/>
          <p:nvPr/>
        </p:nvSpPr>
        <p:spPr>
          <a:xfrm>
            <a:off x="5695167" y="581821"/>
            <a:ext cx="801666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0.5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2E5143-FAAA-49F8-8C28-88B72D44A150}"/>
              </a:ext>
            </a:extLst>
          </p:cNvPr>
          <p:cNvSpPr txBox="1"/>
          <p:nvPr/>
        </p:nvSpPr>
        <p:spPr>
          <a:xfrm>
            <a:off x="7146270" y="504877"/>
            <a:ext cx="48761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Let’s assume that the “initial guess” of “predicted drug effectiveness” is 0.5 (so for whatever testing data, the prediction is always 0.5)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67F5A1FD-F620-4DB4-9265-7A8C3A9BFDDD}"/>
              </a:ext>
            </a:extLst>
          </p:cNvPr>
          <p:cNvSpPr/>
          <p:nvPr/>
        </p:nvSpPr>
        <p:spPr>
          <a:xfrm rot="10800000">
            <a:off x="6749747" y="635059"/>
            <a:ext cx="246491" cy="238539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408E55-3A76-4D03-ABE6-89429889E7C9}"/>
              </a:ext>
            </a:extLst>
          </p:cNvPr>
          <p:cNvSpPr txBox="1"/>
          <p:nvPr/>
        </p:nvSpPr>
        <p:spPr>
          <a:xfrm>
            <a:off x="4912606" y="1231462"/>
            <a:ext cx="2772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Obtain the residuals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D67FA3-51F9-4208-B01B-355CFFFB8AFD}"/>
              </a:ext>
            </a:extLst>
          </p:cNvPr>
          <p:cNvSpPr txBox="1"/>
          <p:nvPr/>
        </p:nvSpPr>
        <p:spPr>
          <a:xfrm>
            <a:off x="4912605" y="1620638"/>
            <a:ext cx="2894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Grow a XGBoost tree</a:t>
            </a:r>
          </a:p>
        </p:txBody>
      </p:sp>
      <p:graphicFrame>
        <p:nvGraphicFramePr>
          <p:cNvPr id="39" name="Table 9">
            <a:extLst>
              <a:ext uri="{FF2B5EF4-FFF2-40B4-BE49-F238E27FC236}">
                <a16:creationId xmlns:a16="http://schemas.microsoft.com/office/drawing/2014/main" id="{F7B6F8FC-5F9D-4341-88FA-46A06196AF05}"/>
              </a:ext>
            </a:extLst>
          </p:cNvPr>
          <p:cNvGraphicFramePr>
            <a:graphicFrameLocks noGrp="1"/>
          </p:cNvGraphicFramePr>
          <p:nvPr/>
        </p:nvGraphicFramePr>
        <p:xfrm>
          <a:off x="446048" y="302786"/>
          <a:ext cx="3982518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777">
                  <a:extLst>
                    <a:ext uri="{9D8B030D-6E8A-4147-A177-3AD203B41FA5}">
                      <a16:colId xmlns:a16="http://schemas.microsoft.com/office/drawing/2014/main" val="3944312363"/>
                    </a:ext>
                  </a:extLst>
                </a:gridCol>
                <a:gridCol w="1108247">
                  <a:extLst>
                    <a:ext uri="{9D8B030D-6E8A-4147-A177-3AD203B41FA5}">
                      <a16:colId xmlns:a16="http://schemas.microsoft.com/office/drawing/2014/main" val="530565996"/>
                    </a:ext>
                  </a:extLst>
                </a:gridCol>
                <a:gridCol w="1108247">
                  <a:extLst>
                    <a:ext uri="{9D8B030D-6E8A-4147-A177-3AD203B41FA5}">
                      <a16:colId xmlns:a16="http://schemas.microsoft.com/office/drawing/2014/main" val="2413499704"/>
                    </a:ext>
                  </a:extLst>
                </a:gridCol>
                <a:gridCol w="1108247">
                  <a:extLst>
                    <a:ext uri="{9D8B030D-6E8A-4147-A177-3AD203B41FA5}">
                      <a16:colId xmlns:a16="http://schemas.microsoft.com/office/drawing/2014/main" val="2826177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Drug </a:t>
                      </a:r>
                    </a:p>
                    <a:p>
                      <a:r>
                        <a:rPr lang="en-NZ" dirty="0"/>
                        <a:t>dosage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Drug effectiveness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>
                          <a:solidFill>
                            <a:schemeClr val="tx1"/>
                          </a:solidFill>
                        </a:rPr>
                        <a:t>residuals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>
                          <a:solidFill>
                            <a:schemeClr val="tx1"/>
                          </a:solidFill>
                        </a:rPr>
                        <a:t>Residuals (+1)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933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 rowSpan="4">
                  <a:txBody>
                    <a:bodyPr/>
                    <a:lstStyle/>
                    <a:p>
                      <a:r>
                        <a:rPr lang="en-NZ" dirty="0"/>
                        <a:t>……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38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6.5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013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551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389073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2ACA6A4B-A198-4F22-803E-6306B822CA1C}"/>
              </a:ext>
            </a:extLst>
          </p:cNvPr>
          <p:cNvSpPr txBox="1"/>
          <p:nvPr/>
        </p:nvSpPr>
        <p:spPr>
          <a:xfrm>
            <a:off x="4930237" y="1983089"/>
            <a:ext cx="2250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4: Prune the tree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F0313CB-A44A-4454-9DF2-AC2E0B41FACD}"/>
              </a:ext>
            </a:extLst>
          </p:cNvPr>
          <p:cNvSpPr txBox="1"/>
          <p:nvPr/>
        </p:nvSpPr>
        <p:spPr>
          <a:xfrm>
            <a:off x="4930236" y="2363019"/>
            <a:ext cx="2723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5: Get the tree output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0C8F401-F26A-4CB7-8134-E47049B18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4570" y="2791275"/>
            <a:ext cx="2681262" cy="1084421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5B16B8D-1451-432D-89EC-AC0282383F8D}"/>
              </a:ext>
            </a:extLst>
          </p:cNvPr>
          <p:cNvSpPr txBox="1"/>
          <p:nvPr/>
        </p:nvSpPr>
        <p:spPr>
          <a:xfrm>
            <a:off x="8083808" y="3008482"/>
            <a:ext cx="3662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So up to now, the first tree is completed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CC402B8-281C-4149-940E-22AD3B565367}"/>
                  </a:ext>
                </a:extLst>
              </p:cNvPr>
              <p:cNvSpPr txBox="1"/>
              <p:nvPr/>
            </p:nvSpPr>
            <p:spPr>
              <a:xfrm>
                <a:off x="4912605" y="3562480"/>
                <a:ext cx="1108830" cy="18466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lang="en-NZ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=−10.5</m:t>
                      </m:r>
                    </m:oMath>
                  </m:oMathPara>
                </a14:m>
                <a:endParaRPr lang="en-NZ" sz="12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CC402B8-281C-4149-940E-22AD3B565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605" y="3562480"/>
                <a:ext cx="1108830" cy="184666"/>
              </a:xfrm>
              <a:prstGeom prst="rect">
                <a:avLst/>
              </a:prstGeom>
              <a:blipFill>
                <a:blip r:embed="rId3"/>
                <a:stretch>
                  <a:fillRect l="-3846" r="-3297" b="-25806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FA3C1EB-368D-410B-B2A5-E09D51108B29}"/>
                  </a:ext>
                </a:extLst>
              </p:cNvPr>
              <p:cNvSpPr txBox="1"/>
              <p:nvPr/>
            </p:nvSpPr>
            <p:spPr>
              <a:xfrm>
                <a:off x="6033399" y="3875696"/>
                <a:ext cx="791435" cy="18466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lang="en-NZ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NZ" sz="12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FA3C1EB-368D-410B-B2A5-E09D51108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399" y="3875696"/>
                <a:ext cx="791435" cy="184666"/>
              </a:xfrm>
              <a:prstGeom prst="rect">
                <a:avLst/>
              </a:prstGeom>
              <a:blipFill>
                <a:blip r:embed="rId4"/>
                <a:stretch>
                  <a:fillRect l="-6154" r="-3846" b="-26667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9576E7A-ADCB-4466-9F34-B820BAF2D4AB}"/>
                  </a:ext>
                </a:extLst>
              </p:cNvPr>
              <p:cNvSpPr txBox="1"/>
              <p:nvPr/>
            </p:nvSpPr>
            <p:spPr>
              <a:xfrm>
                <a:off x="7131107" y="3891256"/>
                <a:ext cx="1023870" cy="18466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lang="en-NZ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=−7.5</m:t>
                      </m:r>
                    </m:oMath>
                  </m:oMathPara>
                </a14:m>
                <a:endParaRPr lang="en-NZ" sz="12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9576E7A-ADCB-4466-9F34-B820BAF2D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1107" y="3891256"/>
                <a:ext cx="1023870" cy="184666"/>
              </a:xfrm>
              <a:prstGeom prst="rect">
                <a:avLst/>
              </a:prstGeom>
              <a:blipFill>
                <a:blip r:embed="rId5"/>
                <a:stretch>
                  <a:fillRect l="-4167" r="-3571" b="-25806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BCF0628A-9AD6-449E-B9F2-23FB17DC3348}"/>
              </a:ext>
            </a:extLst>
          </p:cNvPr>
          <p:cNvSpPr txBox="1"/>
          <p:nvPr/>
        </p:nvSpPr>
        <p:spPr>
          <a:xfrm>
            <a:off x="5038871" y="4180843"/>
            <a:ext cx="2510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6: Make predictions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40B4011-243D-44C3-885C-8378B290F0A0}"/>
              </a:ext>
            </a:extLst>
          </p:cNvPr>
          <p:cNvSpPr txBox="1"/>
          <p:nvPr/>
        </p:nvSpPr>
        <p:spPr>
          <a:xfrm>
            <a:off x="5336661" y="4541706"/>
            <a:ext cx="6181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We can go through this process for each samples, and we can get a new set of residuals</a:t>
            </a:r>
          </a:p>
        </p:txBody>
      </p:sp>
    </p:spTree>
    <p:extLst>
      <p:ext uri="{BB962C8B-B14F-4D97-AF65-F5344CB8AC3E}">
        <p14:creationId xmlns:p14="http://schemas.microsoft.com/office/powerpoint/2010/main" val="1120590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463047D-FBE9-4E14-BC75-19D38C7890F7}"/>
              </a:ext>
            </a:extLst>
          </p:cNvPr>
          <p:cNvGraphicFramePr>
            <a:graphicFrameLocks noGrp="1"/>
          </p:cNvGraphicFramePr>
          <p:nvPr/>
        </p:nvGraphicFramePr>
        <p:xfrm>
          <a:off x="548886" y="474340"/>
          <a:ext cx="2495396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442">
                  <a:extLst>
                    <a:ext uri="{9D8B030D-6E8A-4147-A177-3AD203B41FA5}">
                      <a16:colId xmlns:a16="http://schemas.microsoft.com/office/drawing/2014/main" val="3944312363"/>
                    </a:ext>
                  </a:extLst>
                </a:gridCol>
                <a:gridCol w="1565954">
                  <a:extLst>
                    <a:ext uri="{9D8B030D-6E8A-4147-A177-3AD203B41FA5}">
                      <a16:colId xmlns:a16="http://schemas.microsoft.com/office/drawing/2014/main" val="530565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Drug </a:t>
                      </a:r>
                    </a:p>
                    <a:p>
                      <a:r>
                        <a:rPr lang="en-NZ" dirty="0"/>
                        <a:t>dosage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Drug effectiveness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933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38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013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551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38907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96FB9E6-D57D-4CA6-AA13-01BB08B7DFDD}"/>
              </a:ext>
            </a:extLst>
          </p:cNvPr>
          <p:cNvSpPr txBox="1"/>
          <p:nvPr/>
        </p:nvSpPr>
        <p:spPr>
          <a:xfrm>
            <a:off x="446049" y="2782669"/>
            <a:ext cx="207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assume that dataset to be used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E75C17-E57B-4AD8-A50B-6EF60763FEB1}"/>
              </a:ext>
            </a:extLst>
          </p:cNvPr>
          <p:cNvCxnSpPr/>
          <p:nvPr/>
        </p:nvCxnSpPr>
        <p:spPr>
          <a:xfrm flipV="1">
            <a:off x="804125" y="4136567"/>
            <a:ext cx="0" cy="19514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452BFC-42A0-45F6-A583-E1BF6C34D611}"/>
              </a:ext>
            </a:extLst>
          </p:cNvPr>
          <p:cNvCxnSpPr>
            <a:cxnSpLocks/>
          </p:cNvCxnSpPr>
          <p:nvPr/>
        </p:nvCxnSpPr>
        <p:spPr>
          <a:xfrm>
            <a:off x="804125" y="6088031"/>
            <a:ext cx="234547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23A441B-9117-4172-A9BC-213D02735BDF}"/>
              </a:ext>
            </a:extLst>
          </p:cNvPr>
          <p:cNvSpPr txBox="1"/>
          <p:nvPr/>
        </p:nvSpPr>
        <p:spPr>
          <a:xfrm>
            <a:off x="653284" y="60880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158E30-76D0-46F5-94AA-936A1FD01374}"/>
              </a:ext>
            </a:extLst>
          </p:cNvPr>
          <p:cNvSpPr txBox="1"/>
          <p:nvPr/>
        </p:nvSpPr>
        <p:spPr>
          <a:xfrm>
            <a:off x="1675176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ACF9CD-61B8-4FF1-B401-1519489AF176}"/>
              </a:ext>
            </a:extLst>
          </p:cNvPr>
          <p:cNvSpPr txBox="1"/>
          <p:nvPr/>
        </p:nvSpPr>
        <p:spPr>
          <a:xfrm>
            <a:off x="2699298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588DDE-8DF1-4940-BAFB-F46D756CF421}"/>
              </a:ext>
            </a:extLst>
          </p:cNvPr>
          <p:cNvSpPr txBox="1"/>
          <p:nvPr/>
        </p:nvSpPr>
        <p:spPr>
          <a:xfrm>
            <a:off x="477503" y="4887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7D0BC9-73AB-4ACE-8CFD-F1D47452C114}"/>
              </a:ext>
            </a:extLst>
          </p:cNvPr>
          <p:cNvSpPr txBox="1"/>
          <p:nvPr/>
        </p:nvSpPr>
        <p:spPr>
          <a:xfrm>
            <a:off x="477503" y="44837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F10700-3D31-4F9F-B772-97AD5C30812B}"/>
              </a:ext>
            </a:extLst>
          </p:cNvPr>
          <p:cNvSpPr txBox="1"/>
          <p:nvPr/>
        </p:nvSpPr>
        <p:spPr>
          <a:xfrm>
            <a:off x="360485" y="41143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3C6421-4ACF-4B93-ADE7-6F980A776AB3}"/>
              </a:ext>
            </a:extLst>
          </p:cNvPr>
          <p:cNvSpPr txBox="1"/>
          <p:nvPr/>
        </p:nvSpPr>
        <p:spPr>
          <a:xfrm>
            <a:off x="406971" y="528246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072E13-065A-4F19-803C-19B7D6B49AE4}"/>
              </a:ext>
            </a:extLst>
          </p:cNvPr>
          <p:cNvSpPr txBox="1"/>
          <p:nvPr/>
        </p:nvSpPr>
        <p:spPr>
          <a:xfrm>
            <a:off x="325219" y="564621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-10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B22640F-F74D-4AD0-9270-CC7CAC5A689A}"/>
              </a:ext>
            </a:extLst>
          </p:cNvPr>
          <p:cNvSpPr/>
          <p:nvPr/>
        </p:nvSpPr>
        <p:spPr>
          <a:xfrm>
            <a:off x="1104326" y="5736365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525DB76-D683-42A2-83BB-429BCD3BBCEA}"/>
              </a:ext>
            </a:extLst>
          </p:cNvPr>
          <p:cNvSpPr/>
          <p:nvPr/>
        </p:nvSpPr>
        <p:spPr>
          <a:xfrm>
            <a:off x="1657194" y="439364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F042B49-F0CF-4289-96EC-23E56DA843AF}"/>
              </a:ext>
            </a:extLst>
          </p:cNvPr>
          <p:cNvSpPr/>
          <p:nvPr/>
        </p:nvSpPr>
        <p:spPr>
          <a:xfrm>
            <a:off x="1822603" y="4176474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0AFB22C-4602-4A61-936E-1A66F4E768FA}"/>
              </a:ext>
            </a:extLst>
          </p:cNvPr>
          <p:cNvSpPr/>
          <p:nvPr/>
        </p:nvSpPr>
        <p:spPr>
          <a:xfrm>
            <a:off x="2321228" y="534055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9806D73-26E2-488A-A30F-BEF6AFE4C1CE}"/>
              </a:ext>
            </a:extLst>
          </p:cNvPr>
          <p:cNvSpPr/>
          <p:nvPr/>
        </p:nvSpPr>
        <p:spPr>
          <a:xfrm>
            <a:off x="1599931" y="3504045"/>
            <a:ext cx="323386" cy="30153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DB1F79-B7BE-4C77-9486-8C7160E36DDC}"/>
              </a:ext>
            </a:extLst>
          </p:cNvPr>
          <p:cNvSpPr txBox="1"/>
          <p:nvPr/>
        </p:nvSpPr>
        <p:spPr>
          <a:xfrm>
            <a:off x="2093880" y="3470147"/>
            <a:ext cx="159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plot it out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5A12DE-4FE0-4FB0-8D9E-0A61B27B9CA6}"/>
              </a:ext>
            </a:extLst>
          </p:cNvPr>
          <p:cNvSpPr txBox="1"/>
          <p:nvPr/>
        </p:nvSpPr>
        <p:spPr>
          <a:xfrm>
            <a:off x="1297989" y="6375968"/>
            <a:ext cx="135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dosage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0808E6-8C3F-4419-B34F-027DA7B175C5}"/>
              </a:ext>
            </a:extLst>
          </p:cNvPr>
          <p:cNvSpPr txBox="1"/>
          <p:nvPr/>
        </p:nvSpPr>
        <p:spPr>
          <a:xfrm rot="16200000">
            <a:off x="-747581" y="5043735"/>
            <a:ext cx="1914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effectiveness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477E6D-D556-4E16-970B-86380744A78A}"/>
              </a:ext>
            </a:extLst>
          </p:cNvPr>
          <p:cNvCxnSpPr>
            <a:cxnSpLocks/>
          </p:cNvCxnSpPr>
          <p:nvPr/>
        </p:nvCxnSpPr>
        <p:spPr>
          <a:xfrm>
            <a:off x="779189" y="5072145"/>
            <a:ext cx="2338813" cy="896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0FCEB41-F46B-4C89-89B8-5237E3D137F6}"/>
              </a:ext>
            </a:extLst>
          </p:cNvPr>
          <p:cNvSpPr txBox="1"/>
          <p:nvPr/>
        </p:nvSpPr>
        <p:spPr>
          <a:xfrm>
            <a:off x="3149598" y="5279069"/>
            <a:ext cx="1763008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NZ" dirty="0"/>
              <a:t>Drug did more harm than good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552FD1-9FC4-4ACC-94B8-F680FFEEED94}"/>
              </a:ext>
            </a:extLst>
          </p:cNvPr>
          <p:cNvSpPr txBox="1"/>
          <p:nvPr/>
        </p:nvSpPr>
        <p:spPr>
          <a:xfrm>
            <a:off x="3149598" y="4425814"/>
            <a:ext cx="159761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NZ" dirty="0"/>
              <a:t>Drug is helpful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DF379C8F-B988-44BD-A515-A00DDDFA53BD}"/>
              </a:ext>
            </a:extLst>
          </p:cNvPr>
          <p:cNvSpPr/>
          <p:nvPr/>
        </p:nvSpPr>
        <p:spPr>
          <a:xfrm rot="10800000">
            <a:off x="2723587" y="4461732"/>
            <a:ext cx="338202" cy="25011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2DF06E62-84F1-45F8-8AFC-E0E1C0BA0C61}"/>
              </a:ext>
            </a:extLst>
          </p:cNvPr>
          <p:cNvSpPr/>
          <p:nvPr/>
        </p:nvSpPr>
        <p:spPr>
          <a:xfrm rot="10800000">
            <a:off x="2739549" y="5576687"/>
            <a:ext cx="338202" cy="25011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9CCDB0-85B2-466E-9AE2-F5356E69B250}"/>
              </a:ext>
            </a:extLst>
          </p:cNvPr>
          <p:cNvSpPr txBox="1"/>
          <p:nvPr/>
        </p:nvSpPr>
        <p:spPr>
          <a:xfrm>
            <a:off x="4912606" y="105008"/>
            <a:ext cx="326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make an initial prediction</a:t>
            </a:r>
          </a:p>
        </p:txBody>
      </p:sp>
    </p:spTree>
    <p:extLst>
      <p:ext uri="{BB962C8B-B14F-4D97-AF65-F5344CB8AC3E}">
        <p14:creationId xmlns:p14="http://schemas.microsoft.com/office/powerpoint/2010/main" val="106398999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96FB9E6-D57D-4CA6-AA13-01BB08B7DFDD}"/>
              </a:ext>
            </a:extLst>
          </p:cNvPr>
          <p:cNvSpPr txBox="1"/>
          <p:nvPr/>
        </p:nvSpPr>
        <p:spPr>
          <a:xfrm>
            <a:off x="446049" y="2782669"/>
            <a:ext cx="207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assume that dataset to be used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E75C17-E57B-4AD8-A50B-6EF60763FEB1}"/>
              </a:ext>
            </a:extLst>
          </p:cNvPr>
          <p:cNvCxnSpPr/>
          <p:nvPr/>
        </p:nvCxnSpPr>
        <p:spPr>
          <a:xfrm flipV="1">
            <a:off x="804125" y="4136567"/>
            <a:ext cx="0" cy="19514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452BFC-42A0-45F6-A583-E1BF6C34D611}"/>
              </a:ext>
            </a:extLst>
          </p:cNvPr>
          <p:cNvCxnSpPr>
            <a:cxnSpLocks/>
          </p:cNvCxnSpPr>
          <p:nvPr/>
        </p:nvCxnSpPr>
        <p:spPr>
          <a:xfrm>
            <a:off x="804125" y="6088031"/>
            <a:ext cx="234547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23A441B-9117-4172-A9BC-213D02735BDF}"/>
              </a:ext>
            </a:extLst>
          </p:cNvPr>
          <p:cNvSpPr txBox="1"/>
          <p:nvPr/>
        </p:nvSpPr>
        <p:spPr>
          <a:xfrm>
            <a:off x="653284" y="60880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158E30-76D0-46F5-94AA-936A1FD01374}"/>
              </a:ext>
            </a:extLst>
          </p:cNvPr>
          <p:cNvSpPr txBox="1"/>
          <p:nvPr/>
        </p:nvSpPr>
        <p:spPr>
          <a:xfrm>
            <a:off x="1675176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ACF9CD-61B8-4FF1-B401-1519489AF176}"/>
              </a:ext>
            </a:extLst>
          </p:cNvPr>
          <p:cNvSpPr txBox="1"/>
          <p:nvPr/>
        </p:nvSpPr>
        <p:spPr>
          <a:xfrm>
            <a:off x="2699298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588DDE-8DF1-4940-BAFB-F46D756CF421}"/>
              </a:ext>
            </a:extLst>
          </p:cNvPr>
          <p:cNvSpPr txBox="1"/>
          <p:nvPr/>
        </p:nvSpPr>
        <p:spPr>
          <a:xfrm>
            <a:off x="477503" y="4887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7D0BC9-73AB-4ACE-8CFD-F1D47452C114}"/>
              </a:ext>
            </a:extLst>
          </p:cNvPr>
          <p:cNvSpPr txBox="1"/>
          <p:nvPr/>
        </p:nvSpPr>
        <p:spPr>
          <a:xfrm>
            <a:off x="477503" y="44837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F10700-3D31-4F9F-B772-97AD5C30812B}"/>
              </a:ext>
            </a:extLst>
          </p:cNvPr>
          <p:cNvSpPr txBox="1"/>
          <p:nvPr/>
        </p:nvSpPr>
        <p:spPr>
          <a:xfrm>
            <a:off x="360485" y="41143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3C6421-4ACF-4B93-ADE7-6F980A776AB3}"/>
              </a:ext>
            </a:extLst>
          </p:cNvPr>
          <p:cNvSpPr txBox="1"/>
          <p:nvPr/>
        </p:nvSpPr>
        <p:spPr>
          <a:xfrm>
            <a:off x="406971" y="528246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072E13-065A-4F19-803C-19B7D6B49AE4}"/>
              </a:ext>
            </a:extLst>
          </p:cNvPr>
          <p:cNvSpPr txBox="1"/>
          <p:nvPr/>
        </p:nvSpPr>
        <p:spPr>
          <a:xfrm>
            <a:off x="325219" y="564621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-10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B22640F-F74D-4AD0-9270-CC7CAC5A689A}"/>
              </a:ext>
            </a:extLst>
          </p:cNvPr>
          <p:cNvSpPr/>
          <p:nvPr/>
        </p:nvSpPr>
        <p:spPr>
          <a:xfrm>
            <a:off x="1104326" y="5736365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525DB76-D683-42A2-83BB-429BCD3BBCEA}"/>
              </a:ext>
            </a:extLst>
          </p:cNvPr>
          <p:cNvSpPr/>
          <p:nvPr/>
        </p:nvSpPr>
        <p:spPr>
          <a:xfrm>
            <a:off x="1657194" y="439364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F042B49-F0CF-4289-96EC-23E56DA843AF}"/>
              </a:ext>
            </a:extLst>
          </p:cNvPr>
          <p:cNvSpPr/>
          <p:nvPr/>
        </p:nvSpPr>
        <p:spPr>
          <a:xfrm>
            <a:off x="1822603" y="4176474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0AFB22C-4602-4A61-936E-1A66F4E768FA}"/>
              </a:ext>
            </a:extLst>
          </p:cNvPr>
          <p:cNvSpPr/>
          <p:nvPr/>
        </p:nvSpPr>
        <p:spPr>
          <a:xfrm>
            <a:off x="2321228" y="534055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9806D73-26E2-488A-A30F-BEF6AFE4C1CE}"/>
              </a:ext>
            </a:extLst>
          </p:cNvPr>
          <p:cNvSpPr/>
          <p:nvPr/>
        </p:nvSpPr>
        <p:spPr>
          <a:xfrm>
            <a:off x="1599931" y="3504045"/>
            <a:ext cx="323386" cy="30153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DB1F79-B7BE-4C77-9486-8C7160E36DDC}"/>
              </a:ext>
            </a:extLst>
          </p:cNvPr>
          <p:cNvSpPr txBox="1"/>
          <p:nvPr/>
        </p:nvSpPr>
        <p:spPr>
          <a:xfrm>
            <a:off x="2093880" y="3470147"/>
            <a:ext cx="159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plot it out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5A12DE-4FE0-4FB0-8D9E-0A61B27B9CA6}"/>
              </a:ext>
            </a:extLst>
          </p:cNvPr>
          <p:cNvSpPr txBox="1"/>
          <p:nvPr/>
        </p:nvSpPr>
        <p:spPr>
          <a:xfrm>
            <a:off x="1297989" y="6375968"/>
            <a:ext cx="135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dosage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0808E6-8C3F-4419-B34F-027DA7B175C5}"/>
              </a:ext>
            </a:extLst>
          </p:cNvPr>
          <p:cNvSpPr txBox="1"/>
          <p:nvPr/>
        </p:nvSpPr>
        <p:spPr>
          <a:xfrm rot="16200000">
            <a:off x="-747581" y="5043735"/>
            <a:ext cx="1914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effectiveness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477E6D-D556-4E16-970B-86380744A78A}"/>
              </a:ext>
            </a:extLst>
          </p:cNvPr>
          <p:cNvCxnSpPr>
            <a:cxnSpLocks/>
          </p:cNvCxnSpPr>
          <p:nvPr/>
        </p:nvCxnSpPr>
        <p:spPr>
          <a:xfrm>
            <a:off x="779189" y="5072145"/>
            <a:ext cx="2338813" cy="896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89CCDB0-85B2-466E-9AE2-F5356E69B250}"/>
              </a:ext>
            </a:extLst>
          </p:cNvPr>
          <p:cNvSpPr txBox="1"/>
          <p:nvPr/>
        </p:nvSpPr>
        <p:spPr>
          <a:xfrm>
            <a:off x="4912606" y="105008"/>
            <a:ext cx="326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make an initial prediction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187C4-805E-42C7-941A-ECE47723D6BC}"/>
              </a:ext>
            </a:extLst>
          </p:cNvPr>
          <p:cNvSpPr txBox="1"/>
          <p:nvPr/>
        </p:nvSpPr>
        <p:spPr>
          <a:xfrm>
            <a:off x="5561556" y="688932"/>
            <a:ext cx="80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Z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F221E9-25F8-49DF-B264-654EFE26B90D}"/>
              </a:ext>
            </a:extLst>
          </p:cNvPr>
          <p:cNvSpPr/>
          <p:nvPr/>
        </p:nvSpPr>
        <p:spPr>
          <a:xfrm>
            <a:off x="5695167" y="581821"/>
            <a:ext cx="801666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0.5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2E5143-FAAA-49F8-8C28-88B72D44A150}"/>
              </a:ext>
            </a:extLst>
          </p:cNvPr>
          <p:cNvSpPr txBox="1"/>
          <p:nvPr/>
        </p:nvSpPr>
        <p:spPr>
          <a:xfrm>
            <a:off x="7146270" y="504877"/>
            <a:ext cx="48761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Let’s assume that the “initial guess” of “predicted drug effectiveness” is 0.5 (so for whatever testing data, the prediction is always 0.5)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67F5A1FD-F620-4DB4-9265-7A8C3A9BFDDD}"/>
              </a:ext>
            </a:extLst>
          </p:cNvPr>
          <p:cNvSpPr/>
          <p:nvPr/>
        </p:nvSpPr>
        <p:spPr>
          <a:xfrm rot="10800000">
            <a:off x="6749747" y="635059"/>
            <a:ext cx="246491" cy="238539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408E55-3A76-4D03-ABE6-89429889E7C9}"/>
              </a:ext>
            </a:extLst>
          </p:cNvPr>
          <p:cNvSpPr txBox="1"/>
          <p:nvPr/>
        </p:nvSpPr>
        <p:spPr>
          <a:xfrm>
            <a:off x="4912606" y="1231462"/>
            <a:ext cx="2772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Obtain the residuals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D67FA3-51F9-4208-B01B-355CFFFB8AFD}"/>
              </a:ext>
            </a:extLst>
          </p:cNvPr>
          <p:cNvSpPr txBox="1"/>
          <p:nvPr/>
        </p:nvSpPr>
        <p:spPr>
          <a:xfrm>
            <a:off x="4912605" y="1620638"/>
            <a:ext cx="2894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Grow a XGBoost tree</a:t>
            </a:r>
          </a:p>
        </p:txBody>
      </p:sp>
      <p:graphicFrame>
        <p:nvGraphicFramePr>
          <p:cNvPr id="39" name="Table 9">
            <a:extLst>
              <a:ext uri="{FF2B5EF4-FFF2-40B4-BE49-F238E27FC236}">
                <a16:creationId xmlns:a16="http://schemas.microsoft.com/office/drawing/2014/main" id="{F7B6F8FC-5F9D-4341-88FA-46A06196AF05}"/>
              </a:ext>
            </a:extLst>
          </p:cNvPr>
          <p:cNvGraphicFramePr>
            <a:graphicFrameLocks noGrp="1"/>
          </p:cNvGraphicFramePr>
          <p:nvPr/>
        </p:nvGraphicFramePr>
        <p:xfrm>
          <a:off x="446048" y="302786"/>
          <a:ext cx="3982518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777">
                  <a:extLst>
                    <a:ext uri="{9D8B030D-6E8A-4147-A177-3AD203B41FA5}">
                      <a16:colId xmlns:a16="http://schemas.microsoft.com/office/drawing/2014/main" val="3944312363"/>
                    </a:ext>
                  </a:extLst>
                </a:gridCol>
                <a:gridCol w="1108247">
                  <a:extLst>
                    <a:ext uri="{9D8B030D-6E8A-4147-A177-3AD203B41FA5}">
                      <a16:colId xmlns:a16="http://schemas.microsoft.com/office/drawing/2014/main" val="530565996"/>
                    </a:ext>
                  </a:extLst>
                </a:gridCol>
                <a:gridCol w="1108247">
                  <a:extLst>
                    <a:ext uri="{9D8B030D-6E8A-4147-A177-3AD203B41FA5}">
                      <a16:colId xmlns:a16="http://schemas.microsoft.com/office/drawing/2014/main" val="2413499704"/>
                    </a:ext>
                  </a:extLst>
                </a:gridCol>
                <a:gridCol w="1108247">
                  <a:extLst>
                    <a:ext uri="{9D8B030D-6E8A-4147-A177-3AD203B41FA5}">
                      <a16:colId xmlns:a16="http://schemas.microsoft.com/office/drawing/2014/main" val="2826177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Drug </a:t>
                      </a:r>
                    </a:p>
                    <a:p>
                      <a:r>
                        <a:rPr lang="en-NZ" dirty="0"/>
                        <a:t>dosage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Drug effectiveness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>
                          <a:solidFill>
                            <a:schemeClr val="tx1"/>
                          </a:solidFill>
                        </a:rPr>
                        <a:t>residuals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>
                          <a:solidFill>
                            <a:schemeClr val="tx1"/>
                          </a:solidFill>
                        </a:rPr>
                        <a:t>Residuals (+1)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933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 rowSpan="4">
                  <a:txBody>
                    <a:bodyPr/>
                    <a:lstStyle/>
                    <a:p>
                      <a:r>
                        <a:rPr lang="en-NZ" dirty="0"/>
                        <a:t>……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38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6.5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013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551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389073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2ACA6A4B-A198-4F22-803E-6306B822CA1C}"/>
              </a:ext>
            </a:extLst>
          </p:cNvPr>
          <p:cNvSpPr txBox="1"/>
          <p:nvPr/>
        </p:nvSpPr>
        <p:spPr>
          <a:xfrm>
            <a:off x="4930237" y="1983089"/>
            <a:ext cx="2250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4: Prune the tree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F0313CB-A44A-4454-9DF2-AC2E0B41FACD}"/>
              </a:ext>
            </a:extLst>
          </p:cNvPr>
          <p:cNvSpPr txBox="1"/>
          <p:nvPr/>
        </p:nvSpPr>
        <p:spPr>
          <a:xfrm>
            <a:off x="4930236" y="2363019"/>
            <a:ext cx="2723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5: Get the tree output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0C8F401-F26A-4CB7-8134-E47049B18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4570" y="2791275"/>
            <a:ext cx="2681262" cy="1084421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5B16B8D-1451-432D-89EC-AC0282383F8D}"/>
              </a:ext>
            </a:extLst>
          </p:cNvPr>
          <p:cNvSpPr txBox="1"/>
          <p:nvPr/>
        </p:nvSpPr>
        <p:spPr>
          <a:xfrm>
            <a:off x="8083808" y="3008482"/>
            <a:ext cx="3662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So up to now, the first tree is completed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CC402B8-281C-4149-940E-22AD3B565367}"/>
                  </a:ext>
                </a:extLst>
              </p:cNvPr>
              <p:cNvSpPr txBox="1"/>
              <p:nvPr/>
            </p:nvSpPr>
            <p:spPr>
              <a:xfrm>
                <a:off x="4912605" y="3562480"/>
                <a:ext cx="1108830" cy="18466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lang="en-NZ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=−10.5</m:t>
                      </m:r>
                    </m:oMath>
                  </m:oMathPara>
                </a14:m>
                <a:endParaRPr lang="en-NZ" sz="12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CC402B8-281C-4149-940E-22AD3B565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605" y="3562480"/>
                <a:ext cx="1108830" cy="184666"/>
              </a:xfrm>
              <a:prstGeom prst="rect">
                <a:avLst/>
              </a:prstGeom>
              <a:blipFill>
                <a:blip r:embed="rId3"/>
                <a:stretch>
                  <a:fillRect l="-3846" r="-3297" b="-25806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FA3C1EB-368D-410B-B2A5-E09D51108B29}"/>
                  </a:ext>
                </a:extLst>
              </p:cNvPr>
              <p:cNvSpPr txBox="1"/>
              <p:nvPr/>
            </p:nvSpPr>
            <p:spPr>
              <a:xfrm>
                <a:off x="6033399" y="3875696"/>
                <a:ext cx="791435" cy="18466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lang="en-NZ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NZ" sz="12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FA3C1EB-368D-410B-B2A5-E09D51108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399" y="3875696"/>
                <a:ext cx="791435" cy="184666"/>
              </a:xfrm>
              <a:prstGeom prst="rect">
                <a:avLst/>
              </a:prstGeom>
              <a:blipFill>
                <a:blip r:embed="rId4"/>
                <a:stretch>
                  <a:fillRect l="-6154" r="-3846" b="-26667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9576E7A-ADCB-4466-9F34-B820BAF2D4AB}"/>
                  </a:ext>
                </a:extLst>
              </p:cNvPr>
              <p:cNvSpPr txBox="1"/>
              <p:nvPr/>
            </p:nvSpPr>
            <p:spPr>
              <a:xfrm>
                <a:off x="7131107" y="3891256"/>
                <a:ext cx="1023870" cy="18466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lang="en-NZ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=−7.5</m:t>
                      </m:r>
                    </m:oMath>
                  </m:oMathPara>
                </a14:m>
                <a:endParaRPr lang="en-NZ" sz="12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9576E7A-ADCB-4466-9F34-B820BAF2D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1107" y="3891256"/>
                <a:ext cx="1023870" cy="184666"/>
              </a:xfrm>
              <a:prstGeom prst="rect">
                <a:avLst/>
              </a:prstGeom>
              <a:blipFill>
                <a:blip r:embed="rId5"/>
                <a:stretch>
                  <a:fillRect l="-4167" r="-3571" b="-25806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BCF0628A-9AD6-449E-B9F2-23FB17DC3348}"/>
              </a:ext>
            </a:extLst>
          </p:cNvPr>
          <p:cNvSpPr txBox="1"/>
          <p:nvPr/>
        </p:nvSpPr>
        <p:spPr>
          <a:xfrm>
            <a:off x="5038871" y="4180843"/>
            <a:ext cx="2510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6: Make predictions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059B7C5-A7C6-4480-95B1-4B73CF9728B9}"/>
              </a:ext>
            </a:extLst>
          </p:cNvPr>
          <p:cNvSpPr txBox="1"/>
          <p:nvPr/>
        </p:nvSpPr>
        <p:spPr>
          <a:xfrm>
            <a:off x="5336661" y="4541706"/>
            <a:ext cx="6181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We can go through this process for each samples, and we can get a new set of residuals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7208FAA-2782-4113-83ED-6BF9705EDADC}"/>
              </a:ext>
            </a:extLst>
          </p:cNvPr>
          <p:cNvSpPr txBox="1"/>
          <p:nvPr/>
        </p:nvSpPr>
        <p:spPr>
          <a:xfrm>
            <a:off x="5331862" y="5586226"/>
            <a:ext cx="6181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Then we can go back to step 3 and grow another tree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56C86F5-D6A4-4A73-82F1-1D26679A59F8}"/>
              </a:ext>
            </a:extLst>
          </p:cNvPr>
          <p:cNvSpPr txBox="1"/>
          <p:nvPr/>
        </p:nvSpPr>
        <p:spPr>
          <a:xfrm>
            <a:off x="5336661" y="5981207"/>
            <a:ext cx="6181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By going this process iteratively, we can have many trees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179CAC5-DB2A-4AA7-B10A-1A35A6F3B7A3}"/>
              </a:ext>
            </a:extLst>
          </p:cNvPr>
          <p:cNvSpPr txBox="1"/>
          <p:nvPr/>
        </p:nvSpPr>
        <p:spPr>
          <a:xfrm>
            <a:off x="5036739" y="5213686"/>
            <a:ext cx="6288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7: Iteratively making many trees based on updated residuals</a:t>
            </a:r>
          </a:p>
        </p:txBody>
      </p:sp>
    </p:spTree>
    <p:extLst>
      <p:ext uri="{BB962C8B-B14F-4D97-AF65-F5344CB8AC3E}">
        <p14:creationId xmlns:p14="http://schemas.microsoft.com/office/powerpoint/2010/main" val="115982331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96FB9E6-D57D-4CA6-AA13-01BB08B7DFDD}"/>
              </a:ext>
            </a:extLst>
          </p:cNvPr>
          <p:cNvSpPr txBox="1"/>
          <p:nvPr/>
        </p:nvSpPr>
        <p:spPr>
          <a:xfrm>
            <a:off x="446049" y="2782669"/>
            <a:ext cx="207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assume that dataset to be used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E75C17-E57B-4AD8-A50B-6EF60763FEB1}"/>
              </a:ext>
            </a:extLst>
          </p:cNvPr>
          <p:cNvCxnSpPr/>
          <p:nvPr/>
        </p:nvCxnSpPr>
        <p:spPr>
          <a:xfrm flipV="1">
            <a:off x="804125" y="4136567"/>
            <a:ext cx="0" cy="19514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452BFC-42A0-45F6-A583-E1BF6C34D611}"/>
              </a:ext>
            </a:extLst>
          </p:cNvPr>
          <p:cNvCxnSpPr>
            <a:cxnSpLocks/>
          </p:cNvCxnSpPr>
          <p:nvPr/>
        </p:nvCxnSpPr>
        <p:spPr>
          <a:xfrm>
            <a:off x="804125" y="6088031"/>
            <a:ext cx="234547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23A441B-9117-4172-A9BC-213D02735BDF}"/>
              </a:ext>
            </a:extLst>
          </p:cNvPr>
          <p:cNvSpPr txBox="1"/>
          <p:nvPr/>
        </p:nvSpPr>
        <p:spPr>
          <a:xfrm>
            <a:off x="653284" y="60880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158E30-76D0-46F5-94AA-936A1FD01374}"/>
              </a:ext>
            </a:extLst>
          </p:cNvPr>
          <p:cNvSpPr txBox="1"/>
          <p:nvPr/>
        </p:nvSpPr>
        <p:spPr>
          <a:xfrm>
            <a:off x="1675176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ACF9CD-61B8-4FF1-B401-1519489AF176}"/>
              </a:ext>
            </a:extLst>
          </p:cNvPr>
          <p:cNvSpPr txBox="1"/>
          <p:nvPr/>
        </p:nvSpPr>
        <p:spPr>
          <a:xfrm>
            <a:off x="2699298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588DDE-8DF1-4940-BAFB-F46D756CF421}"/>
              </a:ext>
            </a:extLst>
          </p:cNvPr>
          <p:cNvSpPr txBox="1"/>
          <p:nvPr/>
        </p:nvSpPr>
        <p:spPr>
          <a:xfrm>
            <a:off x="477503" y="4887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7D0BC9-73AB-4ACE-8CFD-F1D47452C114}"/>
              </a:ext>
            </a:extLst>
          </p:cNvPr>
          <p:cNvSpPr txBox="1"/>
          <p:nvPr/>
        </p:nvSpPr>
        <p:spPr>
          <a:xfrm>
            <a:off x="477503" y="44837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F10700-3D31-4F9F-B772-97AD5C30812B}"/>
              </a:ext>
            </a:extLst>
          </p:cNvPr>
          <p:cNvSpPr txBox="1"/>
          <p:nvPr/>
        </p:nvSpPr>
        <p:spPr>
          <a:xfrm>
            <a:off x="360485" y="41143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3C6421-4ACF-4B93-ADE7-6F980A776AB3}"/>
              </a:ext>
            </a:extLst>
          </p:cNvPr>
          <p:cNvSpPr txBox="1"/>
          <p:nvPr/>
        </p:nvSpPr>
        <p:spPr>
          <a:xfrm>
            <a:off x="406971" y="528246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072E13-065A-4F19-803C-19B7D6B49AE4}"/>
              </a:ext>
            </a:extLst>
          </p:cNvPr>
          <p:cNvSpPr txBox="1"/>
          <p:nvPr/>
        </p:nvSpPr>
        <p:spPr>
          <a:xfrm>
            <a:off x="325219" y="564621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-10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B22640F-F74D-4AD0-9270-CC7CAC5A689A}"/>
              </a:ext>
            </a:extLst>
          </p:cNvPr>
          <p:cNvSpPr/>
          <p:nvPr/>
        </p:nvSpPr>
        <p:spPr>
          <a:xfrm>
            <a:off x="1104326" y="5736365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525DB76-D683-42A2-83BB-429BCD3BBCEA}"/>
              </a:ext>
            </a:extLst>
          </p:cNvPr>
          <p:cNvSpPr/>
          <p:nvPr/>
        </p:nvSpPr>
        <p:spPr>
          <a:xfrm>
            <a:off x="1657194" y="439364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F042B49-F0CF-4289-96EC-23E56DA843AF}"/>
              </a:ext>
            </a:extLst>
          </p:cNvPr>
          <p:cNvSpPr/>
          <p:nvPr/>
        </p:nvSpPr>
        <p:spPr>
          <a:xfrm>
            <a:off x="1822603" y="4176474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0AFB22C-4602-4A61-936E-1A66F4E768FA}"/>
              </a:ext>
            </a:extLst>
          </p:cNvPr>
          <p:cNvSpPr/>
          <p:nvPr/>
        </p:nvSpPr>
        <p:spPr>
          <a:xfrm>
            <a:off x="2321228" y="534055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9806D73-26E2-488A-A30F-BEF6AFE4C1CE}"/>
              </a:ext>
            </a:extLst>
          </p:cNvPr>
          <p:cNvSpPr/>
          <p:nvPr/>
        </p:nvSpPr>
        <p:spPr>
          <a:xfrm>
            <a:off x="1599931" y="3504045"/>
            <a:ext cx="323386" cy="30153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DB1F79-B7BE-4C77-9486-8C7160E36DDC}"/>
              </a:ext>
            </a:extLst>
          </p:cNvPr>
          <p:cNvSpPr txBox="1"/>
          <p:nvPr/>
        </p:nvSpPr>
        <p:spPr>
          <a:xfrm>
            <a:off x="2093880" y="3470147"/>
            <a:ext cx="159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plot it out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5A12DE-4FE0-4FB0-8D9E-0A61B27B9CA6}"/>
              </a:ext>
            </a:extLst>
          </p:cNvPr>
          <p:cNvSpPr txBox="1"/>
          <p:nvPr/>
        </p:nvSpPr>
        <p:spPr>
          <a:xfrm>
            <a:off x="1297989" y="6375968"/>
            <a:ext cx="135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dosage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0808E6-8C3F-4419-B34F-027DA7B175C5}"/>
              </a:ext>
            </a:extLst>
          </p:cNvPr>
          <p:cNvSpPr txBox="1"/>
          <p:nvPr/>
        </p:nvSpPr>
        <p:spPr>
          <a:xfrm rot="16200000">
            <a:off x="-747581" y="5043735"/>
            <a:ext cx="1914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effectiveness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477E6D-D556-4E16-970B-86380744A78A}"/>
              </a:ext>
            </a:extLst>
          </p:cNvPr>
          <p:cNvCxnSpPr>
            <a:cxnSpLocks/>
          </p:cNvCxnSpPr>
          <p:nvPr/>
        </p:nvCxnSpPr>
        <p:spPr>
          <a:xfrm>
            <a:off x="779189" y="5072145"/>
            <a:ext cx="2338813" cy="896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89CCDB0-85B2-466E-9AE2-F5356E69B250}"/>
              </a:ext>
            </a:extLst>
          </p:cNvPr>
          <p:cNvSpPr txBox="1"/>
          <p:nvPr/>
        </p:nvSpPr>
        <p:spPr>
          <a:xfrm>
            <a:off x="4912606" y="105008"/>
            <a:ext cx="326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make an initial prediction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187C4-805E-42C7-941A-ECE47723D6BC}"/>
              </a:ext>
            </a:extLst>
          </p:cNvPr>
          <p:cNvSpPr txBox="1"/>
          <p:nvPr/>
        </p:nvSpPr>
        <p:spPr>
          <a:xfrm>
            <a:off x="5561556" y="688932"/>
            <a:ext cx="80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Z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F221E9-25F8-49DF-B264-654EFE26B90D}"/>
              </a:ext>
            </a:extLst>
          </p:cNvPr>
          <p:cNvSpPr/>
          <p:nvPr/>
        </p:nvSpPr>
        <p:spPr>
          <a:xfrm>
            <a:off x="5695167" y="581821"/>
            <a:ext cx="801666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0.5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2E5143-FAAA-49F8-8C28-88B72D44A150}"/>
              </a:ext>
            </a:extLst>
          </p:cNvPr>
          <p:cNvSpPr txBox="1"/>
          <p:nvPr/>
        </p:nvSpPr>
        <p:spPr>
          <a:xfrm>
            <a:off x="7146270" y="504877"/>
            <a:ext cx="48761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Let’s assume that the “initial guess” of “predicted drug effectiveness” is 0.5 (so for whatever testing data, the prediction is always 0.5)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67F5A1FD-F620-4DB4-9265-7A8C3A9BFDDD}"/>
              </a:ext>
            </a:extLst>
          </p:cNvPr>
          <p:cNvSpPr/>
          <p:nvPr/>
        </p:nvSpPr>
        <p:spPr>
          <a:xfrm rot="10800000">
            <a:off x="6749747" y="635059"/>
            <a:ext cx="246491" cy="238539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408E55-3A76-4D03-ABE6-89429889E7C9}"/>
              </a:ext>
            </a:extLst>
          </p:cNvPr>
          <p:cNvSpPr txBox="1"/>
          <p:nvPr/>
        </p:nvSpPr>
        <p:spPr>
          <a:xfrm>
            <a:off x="4912606" y="1231462"/>
            <a:ext cx="2772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Obtain the residuals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D67FA3-51F9-4208-B01B-355CFFFB8AFD}"/>
              </a:ext>
            </a:extLst>
          </p:cNvPr>
          <p:cNvSpPr txBox="1"/>
          <p:nvPr/>
        </p:nvSpPr>
        <p:spPr>
          <a:xfrm>
            <a:off x="4912605" y="1620638"/>
            <a:ext cx="2894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Grow a XGBoost tree</a:t>
            </a:r>
          </a:p>
        </p:txBody>
      </p:sp>
      <p:graphicFrame>
        <p:nvGraphicFramePr>
          <p:cNvPr id="39" name="Table 9">
            <a:extLst>
              <a:ext uri="{FF2B5EF4-FFF2-40B4-BE49-F238E27FC236}">
                <a16:creationId xmlns:a16="http://schemas.microsoft.com/office/drawing/2014/main" id="{F7B6F8FC-5F9D-4341-88FA-46A06196AF05}"/>
              </a:ext>
            </a:extLst>
          </p:cNvPr>
          <p:cNvGraphicFramePr>
            <a:graphicFrameLocks noGrp="1"/>
          </p:cNvGraphicFramePr>
          <p:nvPr/>
        </p:nvGraphicFramePr>
        <p:xfrm>
          <a:off x="446048" y="302786"/>
          <a:ext cx="3982518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777">
                  <a:extLst>
                    <a:ext uri="{9D8B030D-6E8A-4147-A177-3AD203B41FA5}">
                      <a16:colId xmlns:a16="http://schemas.microsoft.com/office/drawing/2014/main" val="3944312363"/>
                    </a:ext>
                  </a:extLst>
                </a:gridCol>
                <a:gridCol w="1108247">
                  <a:extLst>
                    <a:ext uri="{9D8B030D-6E8A-4147-A177-3AD203B41FA5}">
                      <a16:colId xmlns:a16="http://schemas.microsoft.com/office/drawing/2014/main" val="530565996"/>
                    </a:ext>
                  </a:extLst>
                </a:gridCol>
                <a:gridCol w="1108247">
                  <a:extLst>
                    <a:ext uri="{9D8B030D-6E8A-4147-A177-3AD203B41FA5}">
                      <a16:colId xmlns:a16="http://schemas.microsoft.com/office/drawing/2014/main" val="2413499704"/>
                    </a:ext>
                  </a:extLst>
                </a:gridCol>
                <a:gridCol w="1108247">
                  <a:extLst>
                    <a:ext uri="{9D8B030D-6E8A-4147-A177-3AD203B41FA5}">
                      <a16:colId xmlns:a16="http://schemas.microsoft.com/office/drawing/2014/main" val="2826177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Drug </a:t>
                      </a:r>
                    </a:p>
                    <a:p>
                      <a:r>
                        <a:rPr lang="en-NZ" dirty="0"/>
                        <a:t>dosage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Drug effectiveness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>
                          <a:solidFill>
                            <a:schemeClr val="tx1"/>
                          </a:solidFill>
                        </a:rPr>
                        <a:t>residuals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>
                          <a:solidFill>
                            <a:schemeClr val="tx1"/>
                          </a:solidFill>
                        </a:rPr>
                        <a:t>Residuals (+1)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933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 rowSpan="4">
                  <a:txBody>
                    <a:bodyPr/>
                    <a:lstStyle/>
                    <a:p>
                      <a:r>
                        <a:rPr lang="en-NZ" dirty="0"/>
                        <a:t>……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38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6.5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013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551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389073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2ACA6A4B-A198-4F22-803E-6306B822CA1C}"/>
              </a:ext>
            </a:extLst>
          </p:cNvPr>
          <p:cNvSpPr txBox="1"/>
          <p:nvPr/>
        </p:nvSpPr>
        <p:spPr>
          <a:xfrm>
            <a:off x="4930237" y="1983089"/>
            <a:ext cx="2250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4: Prune the tree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F0313CB-A44A-4454-9DF2-AC2E0B41FACD}"/>
              </a:ext>
            </a:extLst>
          </p:cNvPr>
          <p:cNvSpPr txBox="1"/>
          <p:nvPr/>
        </p:nvSpPr>
        <p:spPr>
          <a:xfrm>
            <a:off x="4930236" y="2363019"/>
            <a:ext cx="2723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5: Get the tree output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CF0628A-9AD6-449E-B9F2-23FB17DC3348}"/>
              </a:ext>
            </a:extLst>
          </p:cNvPr>
          <p:cNvSpPr txBox="1"/>
          <p:nvPr/>
        </p:nvSpPr>
        <p:spPr>
          <a:xfrm>
            <a:off x="4930237" y="2717490"/>
            <a:ext cx="2510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6: Make predictions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D7F7AE-9BB9-4B99-AEC1-1D3BBEF7C87B}"/>
              </a:ext>
            </a:extLst>
          </p:cNvPr>
          <p:cNvSpPr txBox="1"/>
          <p:nvPr/>
        </p:nvSpPr>
        <p:spPr>
          <a:xfrm>
            <a:off x="4912606" y="3043587"/>
            <a:ext cx="6288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7: Iteratively making many trees based on updated residuals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67A728-E4AF-4D2F-9523-6BDFF4633BF3}"/>
              </a:ext>
            </a:extLst>
          </p:cNvPr>
          <p:cNvSpPr/>
          <p:nvPr/>
        </p:nvSpPr>
        <p:spPr>
          <a:xfrm>
            <a:off x="7443757" y="3557878"/>
            <a:ext cx="432685" cy="22011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F9649B3-7930-4013-8B26-BAE945F8B9C6}"/>
              </a:ext>
            </a:extLst>
          </p:cNvPr>
          <p:cNvSpPr/>
          <p:nvPr/>
        </p:nvSpPr>
        <p:spPr>
          <a:xfrm>
            <a:off x="7208387" y="3893312"/>
            <a:ext cx="432685" cy="2201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90B9AB6-4A51-4EA3-975F-554F0389516D}"/>
              </a:ext>
            </a:extLst>
          </p:cNvPr>
          <p:cNvSpPr/>
          <p:nvPr/>
        </p:nvSpPr>
        <p:spPr>
          <a:xfrm>
            <a:off x="7790188" y="3893312"/>
            <a:ext cx="432685" cy="22011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293CF7D-52CD-4302-9617-71DC8A70FF7A}"/>
              </a:ext>
            </a:extLst>
          </p:cNvPr>
          <p:cNvCxnSpPr>
            <a:stCxn id="9" idx="2"/>
            <a:endCxn id="45" idx="0"/>
          </p:cNvCxnSpPr>
          <p:nvPr/>
        </p:nvCxnSpPr>
        <p:spPr>
          <a:xfrm flipH="1">
            <a:off x="7424730" y="3777988"/>
            <a:ext cx="235370" cy="11532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E21D5CE-20EF-4A0B-A066-9E712590BEF3}"/>
              </a:ext>
            </a:extLst>
          </p:cNvPr>
          <p:cNvCxnSpPr>
            <a:stCxn id="9" idx="2"/>
            <a:endCxn id="47" idx="0"/>
          </p:cNvCxnSpPr>
          <p:nvPr/>
        </p:nvCxnSpPr>
        <p:spPr>
          <a:xfrm>
            <a:off x="7660100" y="3777988"/>
            <a:ext cx="346431" cy="11532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59AAB5F1-0AFC-4B1A-89E1-7B92186E9DDA}"/>
              </a:ext>
            </a:extLst>
          </p:cNvPr>
          <p:cNvSpPr/>
          <p:nvPr/>
        </p:nvSpPr>
        <p:spPr>
          <a:xfrm>
            <a:off x="7554818" y="4230307"/>
            <a:ext cx="432685" cy="2201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5ECB695-00F4-4593-A55A-B002CD9C1F56}"/>
              </a:ext>
            </a:extLst>
          </p:cNvPr>
          <p:cNvSpPr/>
          <p:nvPr/>
        </p:nvSpPr>
        <p:spPr>
          <a:xfrm>
            <a:off x="8067446" y="4230307"/>
            <a:ext cx="432685" cy="2201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FA7403-CD65-421D-A134-12256235BCBE}"/>
              </a:ext>
            </a:extLst>
          </p:cNvPr>
          <p:cNvCxnSpPr/>
          <p:nvPr/>
        </p:nvCxnSpPr>
        <p:spPr>
          <a:xfrm flipH="1">
            <a:off x="7771161" y="4100256"/>
            <a:ext cx="235370" cy="11532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D93CFFF-0B61-460E-A5FF-A888C00B79C0}"/>
              </a:ext>
            </a:extLst>
          </p:cNvPr>
          <p:cNvCxnSpPr/>
          <p:nvPr/>
        </p:nvCxnSpPr>
        <p:spPr>
          <a:xfrm>
            <a:off x="8006531" y="4100256"/>
            <a:ext cx="346431" cy="11532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C21FC3AC-2273-45F6-8DD1-C560AA6D433D}"/>
              </a:ext>
            </a:extLst>
          </p:cNvPr>
          <p:cNvSpPr/>
          <p:nvPr/>
        </p:nvSpPr>
        <p:spPr>
          <a:xfrm>
            <a:off x="9052599" y="4328240"/>
            <a:ext cx="432685" cy="22011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E902895-980B-45BD-B0F8-821FBD3AD9EA}"/>
              </a:ext>
            </a:extLst>
          </p:cNvPr>
          <p:cNvSpPr/>
          <p:nvPr/>
        </p:nvSpPr>
        <p:spPr>
          <a:xfrm>
            <a:off x="8811320" y="4673419"/>
            <a:ext cx="432685" cy="2201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440DEBC-6106-496C-A967-0B8246A6424A}"/>
              </a:ext>
            </a:extLst>
          </p:cNvPr>
          <p:cNvSpPr/>
          <p:nvPr/>
        </p:nvSpPr>
        <p:spPr>
          <a:xfrm>
            <a:off x="9399030" y="4663674"/>
            <a:ext cx="432685" cy="2201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5A9EF01-FDD9-4E2B-B021-B50689D93B40}"/>
              </a:ext>
            </a:extLst>
          </p:cNvPr>
          <p:cNvCxnSpPr>
            <a:cxnSpLocks/>
            <a:endCxn id="56" idx="0"/>
          </p:cNvCxnSpPr>
          <p:nvPr/>
        </p:nvCxnSpPr>
        <p:spPr>
          <a:xfrm flipH="1">
            <a:off x="9027663" y="4558095"/>
            <a:ext cx="235370" cy="11532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9487BCE-B82D-4788-A9CF-3EB46161A396}"/>
              </a:ext>
            </a:extLst>
          </p:cNvPr>
          <p:cNvCxnSpPr>
            <a:stCxn id="55" idx="2"/>
            <a:endCxn id="57" idx="0"/>
          </p:cNvCxnSpPr>
          <p:nvPr/>
        </p:nvCxnSpPr>
        <p:spPr>
          <a:xfrm>
            <a:off x="9268942" y="4548350"/>
            <a:ext cx="346431" cy="11532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3D2842F1-1EBD-47AA-BF52-9546775C70A6}"/>
              </a:ext>
            </a:extLst>
          </p:cNvPr>
          <p:cNvSpPr/>
          <p:nvPr/>
        </p:nvSpPr>
        <p:spPr>
          <a:xfrm>
            <a:off x="9855098" y="5051290"/>
            <a:ext cx="432685" cy="22011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582A63C-D861-4228-97F2-3126D1A74D4B}"/>
              </a:ext>
            </a:extLst>
          </p:cNvPr>
          <p:cNvSpPr/>
          <p:nvPr/>
        </p:nvSpPr>
        <p:spPr>
          <a:xfrm>
            <a:off x="10236246" y="5468159"/>
            <a:ext cx="432685" cy="2201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424E8EF-33E4-4FBB-B2CA-CAEEE4FE8E27}"/>
              </a:ext>
            </a:extLst>
          </p:cNvPr>
          <p:cNvSpPr/>
          <p:nvPr/>
        </p:nvSpPr>
        <p:spPr>
          <a:xfrm>
            <a:off x="9654445" y="5471857"/>
            <a:ext cx="432685" cy="22011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E7C1F0E-969F-4042-B280-2429826A7C15}"/>
              </a:ext>
            </a:extLst>
          </p:cNvPr>
          <p:cNvCxnSpPr>
            <a:stCxn id="64" idx="2"/>
            <a:endCxn id="65" idx="0"/>
          </p:cNvCxnSpPr>
          <p:nvPr/>
        </p:nvCxnSpPr>
        <p:spPr>
          <a:xfrm>
            <a:off x="10071441" y="5271400"/>
            <a:ext cx="381148" cy="19675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1E8B91C-1751-4C6C-8BC2-A5035D952572}"/>
              </a:ext>
            </a:extLst>
          </p:cNvPr>
          <p:cNvCxnSpPr>
            <a:stCxn id="64" idx="2"/>
            <a:endCxn id="66" idx="0"/>
          </p:cNvCxnSpPr>
          <p:nvPr/>
        </p:nvCxnSpPr>
        <p:spPr>
          <a:xfrm flipH="1">
            <a:off x="9870788" y="5271400"/>
            <a:ext cx="200653" cy="20045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B2449C48-8E08-4502-BC9C-87E039C9BFDD}"/>
              </a:ext>
            </a:extLst>
          </p:cNvPr>
          <p:cNvSpPr/>
          <p:nvPr/>
        </p:nvSpPr>
        <p:spPr>
          <a:xfrm>
            <a:off x="9419075" y="5808852"/>
            <a:ext cx="432685" cy="2201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0906271-9E29-47D9-A1C9-8BA84626FBB3}"/>
              </a:ext>
            </a:extLst>
          </p:cNvPr>
          <p:cNvSpPr/>
          <p:nvPr/>
        </p:nvSpPr>
        <p:spPr>
          <a:xfrm>
            <a:off x="9931703" y="5808852"/>
            <a:ext cx="432685" cy="2201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DEFDB6E-8FD9-4CF4-8806-7B0C78AD7A6C}"/>
              </a:ext>
            </a:extLst>
          </p:cNvPr>
          <p:cNvCxnSpPr/>
          <p:nvPr/>
        </p:nvCxnSpPr>
        <p:spPr>
          <a:xfrm flipH="1">
            <a:off x="9635418" y="5678801"/>
            <a:ext cx="235370" cy="11532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66E5A5E-9C06-4B42-B78E-5437322DA855}"/>
              </a:ext>
            </a:extLst>
          </p:cNvPr>
          <p:cNvCxnSpPr/>
          <p:nvPr/>
        </p:nvCxnSpPr>
        <p:spPr>
          <a:xfrm>
            <a:off x="9870788" y="5678801"/>
            <a:ext cx="346431" cy="11532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9F0E3315-1917-4CBB-AB4E-2B9D17E66E81}"/>
              </a:ext>
            </a:extLst>
          </p:cNvPr>
          <p:cNvSpPr/>
          <p:nvPr/>
        </p:nvSpPr>
        <p:spPr>
          <a:xfrm>
            <a:off x="5427703" y="3767655"/>
            <a:ext cx="801666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0.5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88FF5FB-A5F1-494A-8D1C-AAF434D31852}"/>
              </a:ext>
            </a:extLst>
          </p:cNvPr>
          <p:cNvSpPr txBox="1"/>
          <p:nvPr/>
        </p:nvSpPr>
        <p:spPr>
          <a:xfrm>
            <a:off x="6293639" y="364491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1415201-C6A5-46B7-8B85-A7E3F85C3DED}"/>
              </a:ext>
            </a:extLst>
          </p:cNvPr>
          <p:cNvSpPr txBox="1"/>
          <p:nvPr/>
        </p:nvSpPr>
        <p:spPr>
          <a:xfrm>
            <a:off x="6494185" y="3855074"/>
            <a:ext cx="5783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NZ" sz="1200" dirty="0">
                <a:highlight>
                  <a:srgbClr val="FF0000"/>
                </a:highlight>
              </a:rPr>
              <a:t>0.3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0C28515-3752-4415-B6B4-1174B89FE380}"/>
              </a:ext>
            </a:extLst>
          </p:cNvPr>
          <p:cNvSpPr txBox="1"/>
          <p:nvPr/>
        </p:nvSpPr>
        <p:spPr>
          <a:xfrm>
            <a:off x="6857366" y="3651827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83D8528-2FC5-473E-B73D-ECEF0B1D981A}"/>
              </a:ext>
            </a:extLst>
          </p:cNvPr>
          <p:cNvSpPr txBox="1"/>
          <p:nvPr/>
        </p:nvSpPr>
        <p:spPr>
          <a:xfrm>
            <a:off x="7858513" y="445781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0644BDB-E8B7-4FDA-8EE6-3E8F07E3DF35}"/>
              </a:ext>
            </a:extLst>
          </p:cNvPr>
          <p:cNvSpPr txBox="1"/>
          <p:nvPr/>
        </p:nvSpPr>
        <p:spPr>
          <a:xfrm>
            <a:off x="8059059" y="4667970"/>
            <a:ext cx="5783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NZ" sz="1200" dirty="0">
                <a:highlight>
                  <a:srgbClr val="FF0000"/>
                </a:highlight>
              </a:rPr>
              <a:t>0.3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A428981-4919-4CC2-9770-2D31775710FA}"/>
              </a:ext>
            </a:extLst>
          </p:cNvPr>
          <p:cNvSpPr txBox="1"/>
          <p:nvPr/>
        </p:nvSpPr>
        <p:spPr>
          <a:xfrm>
            <a:off x="8422240" y="4464723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124C964-9142-43D9-B276-CB3EC7AE169A}"/>
              </a:ext>
            </a:extLst>
          </p:cNvPr>
          <p:cNvSpPr txBox="1"/>
          <p:nvPr/>
        </p:nvSpPr>
        <p:spPr>
          <a:xfrm>
            <a:off x="8562271" y="5149847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ADEECA6-DD04-46C8-9B15-BB1937A81050}"/>
              </a:ext>
            </a:extLst>
          </p:cNvPr>
          <p:cNvSpPr txBox="1"/>
          <p:nvPr/>
        </p:nvSpPr>
        <p:spPr>
          <a:xfrm>
            <a:off x="8762817" y="5360007"/>
            <a:ext cx="5783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NZ" sz="1200" dirty="0">
                <a:highlight>
                  <a:srgbClr val="FF0000"/>
                </a:highlight>
              </a:rPr>
              <a:t>0.3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8308735-A38C-4ADE-B8B6-17990AF262A8}"/>
              </a:ext>
            </a:extLst>
          </p:cNvPr>
          <p:cNvSpPr txBox="1"/>
          <p:nvPr/>
        </p:nvSpPr>
        <p:spPr>
          <a:xfrm>
            <a:off x="9125998" y="5156760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5B9AD1A-72B6-4C78-91E6-7EC07CA4B78D}"/>
              </a:ext>
            </a:extLst>
          </p:cNvPr>
          <p:cNvSpPr txBox="1"/>
          <p:nvPr/>
        </p:nvSpPr>
        <p:spPr>
          <a:xfrm>
            <a:off x="9682791" y="6172705"/>
            <a:ext cx="681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dirty="0">
                <a:solidFill>
                  <a:schemeClr val="bg1"/>
                </a:solidFill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275836489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96FB9E6-D57D-4CA6-AA13-01BB08B7DFDD}"/>
              </a:ext>
            </a:extLst>
          </p:cNvPr>
          <p:cNvSpPr txBox="1"/>
          <p:nvPr/>
        </p:nvSpPr>
        <p:spPr>
          <a:xfrm>
            <a:off x="446049" y="2782669"/>
            <a:ext cx="207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assume that dataset to be used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E75C17-E57B-4AD8-A50B-6EF60763FEB1}"/>
              </a:ext>
            </a:extLst>
          </p:cNvPr>
          <p:cNvCxnSpPr/>
          <p:nvPr/>
        </p:nvCxnSpPr>
        <p:spPr>
          <a:xfrm flipV="1">
            <a:off x="804125" y="4136567"/>
            <a:ext cx="0" cy="19514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452BFC-42A0-45F6-A583-E1BF6C34D611}"/>
              </a:ext>
            </a:extLst>
          </p:cNvPr>
          <p:cNvCxnSpPr>
            <a:cxnSpLocks/>
          </p:cNvCxnSpPr>
          <p:nvPr/>
        </p:nvCxnSpPr>
        <p:spPr>
          <a:xfrm>
            <a:off x="804125" y="6088031"/>
            <a:ext cx="234547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23A441B-9117-4172-A9BC-213D02735BDF}"/>
              </a:ext>
            </a:extLst>
          </p:cNvPr>
          <p:cNvSpPr txBox="1"/>
          <p:nvPr/>
        </p:nvSpPr>
        <p:spPr>
          <a:xfrm>
            <a:off x="653284" y="60880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158E30-76D0-46F5-94AA-936A1FD01374}"/>
              </a:ext>
            </a:extLst>
          </p:cNvPr>
          <p:cNvSpPr txBox="1"/>
          <p:nvPr/>
        </p:nvSpPr>
        <p:spPr>
          <a:xfrm>
            <a:off x="1675176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ACF9CD-61B8-4FF1-B401-1519489AF176}"/>
              </a:ext>
            </a:extLst>
          </p:cNvPr>
          <p:cNvSpPr txBox="1"/>
          <p:nvPr/>
        </p:nvSpPr>
        <p:spPr>
          <a:xfrm>
            <a:off x="2699298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588DDE-8DF1-4940-BAFB-F46D756CF421}"/>
              </a:ext>
            </a:extLst>
          </p:cNvPr>
          <p:cNvSpPr txBox="1"/>
          <p:nvPr/>
        </p:nvSpPr>
        <p:spPr>
          <a:xfrm>
            <a:off x="477503" y="4887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7D0BC9-73AB-4ACE-8CFD-F1D47452C114}"/>
              </a:ext>
            </a:extLst>
          </p:cNvPr>
          <p:cNvSpPr txBox="1"/>
          <p:nvPr/>
        </p:nvSpPr>
        <p:spPr>
          <a:xfrm>
            <a:off x="477503" y="44837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F10700-3D31-4F9F-B772-97AD5C30812B}"/>
              </a:ext>
            </a:extLst>
          </p:cNvPr>
          <p:cNvSpPr txBox="1"/>
          <p:nvPr/>
        </p:nvSpPr>
        <p:spPr>
          <a:xfrm>
            <a:off x="360485" y="41143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3C6421-4ACF-4B93-ADE7-6F980A776AB3}"/>
              </a:ext>
            </a:extLst>
          </p:cNvPr>
          <p:cNvSpPr txBox="1"/>
          <p:nvPr/>
        </p:nvSpPr>
        <p:spPr>
          <a:xfrm>
            <a:off x="406971" y="528246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072E13-065A-4F19-803C-19B7D6B49AE4}"/>
              </a:ext>
            </a:extLst>
          </p:cNvPr>
          <p:cNvSpPr txBox="1"/>
          <p:nvPr/>
        </p:nvSpPr>
        <p:spPr>
          <a:xfrm>
            <a:off x="325219" y="564621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-10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B22640F-F74D-4AD0-9270-CC7CAC5A689A}"/>
              </a:ext>
            </a:extLst>
          </p:cNvPr>
          <p:cNvSpPr/>
          <p:nvPr/>
        </p:nvSpPr>
        <p:spPr>
          <a:xfrm>
            <a:off x="1104326" y="5736365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525DB76-D683-42A2-83BB-429BCD3BBCEA}"/>
              </a:ext>
            </a:extLst>
          </p:cNvPr>
          <p:cNvSpPr/>
          <p:nvPr/>
        </p:nvSpPr>
        <p:spPr>
          <a:xfrm>
            <a:off x="1657194" y="439364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F042B49-F0CF-4289-96EC-23E56DA843AF}"/>
              </a:ext>
            </a:extLst>
          </p:cNvPr>
          <p:cNvSpPr/>
          <p:nvPr/>
        </p:nvSpPr>
        <p:spPr>
          <a:xfrm>
            <a:off x="1822603" y="4176474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0AFB22C-4602-4A61-936E-1A66F4E768FA}"/>
              </a:ext>
            </a:extLst>
          </p:cNvPr>
          <p:cNvSpPr/>
          <p:nvPr/>
        </p:nvSpPr>
        <p:spPr>
          <a:xfrm>
            <a:off x="2321228" y="534055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9806D73-26E2-488A-A30F-BEF6AFE4C1CE}"/>
              </a:ext>
            </a:extLst>
          </p:cNvPr>
          <p:cNvSpPr/>
          <p:nvPr/>
        </p:nvSpPr>
        <p:spPr>
          <a:xfrm>
            <a:off x="1599931" y="3504045"/>
            <a:ext cx="323386" cy="30153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DB1F79-B7BE-4C77-9486-8C7160E36DDC}"/>
              </a:ext>
            </a:extLst>
          </p:cNvPr>
          <p:cNvSpPr txBox="1"/>
          <p:nvPr/>
        </p:nvSpPr>
        <p:spPr>
          <a:xfrm>
            <a:off x="2093880" y="3470147"/>
            <a:ext cx="159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plot it out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5A12DE-4FE0-4FB0-8D9E-0A61B27B9CA6}"/>
              </a:ext>
            </a:extLst>
          </p:cNvPr>
          <p:cNvSpPr txBox="1"/>
          <p:nvPr/>
        </p:nvSpPr>
        <p:spPr>
          <a:xfrm>
            <a:off x="1297989" y="6375968"/>
            <a:ext cx="135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dosage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0808E6-8C3F-4419-B34F-027DA7B175C5}"/>
              </a:ext>
            </a:extLst>
          </p:cNvPr>
          <p:cNvSpPr txBox="1"/>
          <p:nvPr/>
        </p:nvSpPr>
        <p:spPr>
          <a:xfrm rot="16200000">
            <a:off x="-747581" y="5043735"/>
            <a:ext cx="1914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effectiveness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477E6D-D556-4E16-970B-86380744A78A}"/>
              </a:ext>
            </a:extLst>
          </p:cNvPr>
          <p:cNvCxnSpPr>
            <a:cxnSpLocks/>
          </p:cNvCxnSpPr>
          <p:nvPr/>
        </p:nvCxnSpPr>
        <p:spPr>
          <a:xfrm>
            <a:off x="779189" y="5072145"/>
            <a:ext cx="2338813" cy="896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89CCDB0-85B2-466E-9AE2-F5356E69B250}"/>
              </a:ext>
            </a:extLst>
          </p:cNvPr>
          <p:cNvSpPr txBox="1"/>
          <p:nvPr/>
        </p:nvSpPr>
        <p:spPr>
          <a:xfrm>
            <a:off x="4912606" y="105008"/>
            <a:ext cx="326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make an initial prediction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187C4-805E-42C7-941A-ECE47723D6BC}"/>
              </a:ext>
            </a:extLst>
          </p:cNvPr>
          <p:cNvSpPr txBox="1"/>
          <p:nvPr/>
        </p:nvSpPr>
        <p:spPr>
          <a:xfrm>
            <a:off x="5561556" y="688932"/>
            <a:ext cx="80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Z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F221E9-25F8-49DF-B264-654EFE26B90D}"/>
              </a:ext>
            </a:extLst>
          </p:cNvPr>
          <p:cNvSpPr/>
          <p:nvPr/>
        </p:nvSpPr>
        <p:spPr>
          <a:xfrm>
            <a:off x="5695167" y="581821"/>
            <a:ext cx="801666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0.5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2E5143-FAAA-49F8-8C28-88B72D44A150}"/>
              </a:ext>
            </a:extLst>
          </p:cNvPr>
          <p:cNvSpPr txBox="1"/>
          <p:nvPr/>
        </p:nvSpPr>
        <p:spPr>
          <a:xfrm>
            <a:off x="7146270" y="504877"/>
            <a:ext cx="48761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Let’s assume that the “initial guess” of “predicted drug effectiveness” is 0.5 (so for whatever testing data, the prediction is always 0.5)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67F5A1FD-F620-4DB4-9265-7A8C3A9BFDDD}"/>
              </a:ext>
            </a:extLst>
          </p:cNvPr>
          <p:cNvSpPr/>
          <p:nvPr/>
        </p:nvSpPr>
        <p:spPr>
          <a:xfrm rot="10800000">
            <a:off x="6749747" y="635059"/>
            <a:ext cx="246491" cy="238539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408E55-3A76-4D03-ABE6-89429889E7C9}"/>
              </a:ext>
            </a:extLst>
          </p:cNvPr>
          <p:cNvSpPr txBox="1"/>
          <p:nvPr/>
        </p:nvSpPr>
        <p:spPr>
          <a:xfrm>
            <a:off x="4912606" y="1231462"/>
            <a:ext cx="2772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Obtain the residuals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D67FA3-51F9-4208-B01B-355CFFFB8AFD}"/>
              </a:ext>
            </a:extLst>
          </p:cNvPr>
          <p:cNvSpPr txBox="1"/>
          <p:nvPr/>
        </p:nvSpPr>
        <p:spPr>
          <a:xfrm>
            <a:off x="4912605" y="1620638"/>
            <a:ext cx="2894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Grow a XGBoost tree</a:t>
            </a:r>
          </a:p>
        </p:txBody>
      </p:sp>
      <p:graphicFrame>
        <p:nvGraphicFramePr>
          <p:cNvPr id="39" name="Table 9">
            <a:extLst>
              <a:ext uri="{FF2B5EF4-FFF2-40B4-BE49-F238E27FC236}">
                <a16:creationId xmlns:a16="http://schemas.microsoft.com/office/drawing/2014/main" id="{F7B6F8FC-5F9D-4341-88FA-46A06196AF05}"/>
              </a:ext>
            </a:extLst>
          </p:cNvPr>
          <p:cNvGraphicFramePr>
            <a:graphicFrameLocks noGrp="1"/>
          </p:cNvGraphicFramePr>
          <p:nvPr/>
        </p:nvGraphicFramePr>
        <p:xfrm>
          <a:off x="446048" y="302786"/>
          <a:ext cx="3982518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777">
                  <a:extLst>
                    <a:ext uri="{9D8B030D-6E8A-4147-A177-3AD203B41FA5}">
                      <a16:colId xmlns:a16="http://schemas.microsoft.com/office/drawing/2014/main" val="3944312363"/>
                    </a:ext>
                  </a:extLst>
                </a:gridCol>
                <a:gridCol w="1108247">
                  <a:extLst>
                    <a:ext uri="{9D8B030D-6E8A-4147-A177-3AD203B41FA5}">
                      <a16:colId xmlns:a16="http://schemas.microsoft.com/office/drawing/2014/main" val="530565996"/>
                    </a:ext>
                  </a:extLst>
                </a:gridCol>
                <a:gridCol w="1108247">
                  <a:extLst>
                    <a:ext uri="{9D8B030D-6E8A-4147-A177-3AD203B41FA5}">
                      <a16:colId xmlns:a16="http://schemas.microsoft.com/office/drawing/2014/main" val="2413499704"/>
                    </a:ext>
                  </a:extLst>
                </a:gridCol>
                <a:gridCol w="1108247">
                  <a:extLst>
                    <a:ext uri="{9D8B030D-6E8A-4147-A177-3AD203B41FA5}">
                      <a16:colId xmlns:a16="http://schemas.microsoft.com/office/drawing/2014/main" val="2826177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Drug </a:t>
                      </a:r>
                    </a:p>
                    <a:p>
                      <a:r>
                        <a:rPr lang="en-NZ" dirty="0"/>
                        <a:t>dosage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Drug effectiveness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>
                          <a:solidFill>
                            <a:schemeClr val="tx1"/>
                          </a:solidFill>
                        </a:rPr>
                        <a:t>residuals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>
                          <a:solidFill>
                            <a:schemeClr val="tx1"/>
                          </a:solidFill>
                        </a:rPr>
                        <a:t>Residuals (+1)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933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 rowSpan="4">
                  <a:txBody>
                    <a:bodyPr/>
                    <a:lstStyle/>
                    <a:p>
                      <a:r>
                        <a:rPr lang="en-NZ" dirty="0"/>
                        <a:t>……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38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6.5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013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551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389073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2ACA6A4B-A198-4F22-803E-6306B822CA1C}"/>
              </a:ext>
            </a:extLst>
          </p:cNvPr>
          <p:cNvSpPr txBox="1"/>
          <p:nvPr/>
        </p:nvSpPr>
        <p:spPr>
          <a:xfrm>
            <a:off x="4930237" y="1983089"/>
            <a:ext cx="2250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4: Prune the tree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F0313CB-A44A-4454-9DF2-AC2E0B41FACD}"/>
              </a:ext>
            </a:extLst>
          </p:cNvPr>
          <p:cNvSpPr txBox="1"/>
          <p:nvPr/>
        </p:nvSpPr>
        <p:spPr>
          <a:xfrm>
            <a:off x="4930236" y="2363019"/>
            <a:ext cx="2723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5: Get the tree output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CF0628A-9AD6-449E-B9F2-23FB17DC3348}"/>
              </a:ext>
            </a:extLst>
          </p:cNvPr>
          <p:cNvSpPr txBox="1"/>
          <p:nvPr/>
        </p:nvSpPr>
        <p:spPr>
          <a:xfrm>
            <a:off x="4930237" y="2717490"/>
            <a:ext cx="2510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6: Make predictions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D7F7AE-9BB9-4B99-AEC1-1D3BBEF7C87B}"/>
              </a:ext>
            </a:extLst>
          </p:cNvPr>
          <p:cNvSpPr txBox="1"/>
          <p:nvPr/>
        </p:nvSpPr>
        <p:spPr>
          <a:xfrm>
            <a:off x="4912606" y="3043587"/>
            <a:ext cx="6288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7: Iteratively making many trees based on updated residuals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67A728-E4AF-4D2F-9523-6BDFF4633BF3}"/>
              </a:ext>
            </a:extLst>
          </p:cNvPr>
          <p:cNvSpPr/>
          <p:nvPr/>
        </p:nvSpPr>
        <p:spPr>
          <a:xfrm>
            <a:off x="7443757" y="3557878"/>
            <a:ext cx="432685" cy="22011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F9649B3-7930-4013-8B26-BAE945F8B9C6}"/>
              </a:ext>
            </a:extLst>
          </p:cNvPr>
          <p:cNvSpPr/>
          <p:nvPr/>
        </p:nvSpPr>
        <p:spPr>
          <a:xfrm>
            <a:off x="7208387" y="3893312"/>
            <a:ext cx="432685" cy="2201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90B9AB6-4A51-4EA3-975F-554F0389516D}"/>
              </a:ext>
            </a:extLst>
          </p:cNvPr>
          <p:cNvSpPr/>
          <p:nvPr/>
        </p:nvSpPr>
        <p:spPr>
          <a:xfrm>
            <a:off x="7790188" y="3893312"/>
            <a:ext cx="432685" cy="22011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293CF7D-52CD-4302-9617-71DC8A70FF7A}"/>
              </a:ext>
            </a:extLst>
          </p:cNvPr>
          <p:cNvCxnSpPr>
            <a:stCxn id="9" idx="2"/>
            <a:endCxn id="45" idx="0"/>
          </p:cNvCxnSpPr>
          <p:nvPr/>
        </p:nvCxnSpPr>
        <p:spPr>
          <a:xfrm flipH="1">
            <a:off x="7424730" y="3777988"/>
            <a:ext cx="235370" cy="11532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E21D5CE-20EF-4A0B-A066-9E712590BEF3}"/>
              </a:ext>
            </a:extLst>
          </p:cNvPr>
          <p:cNvCxnSpPr>
            <a:stCxn id="9" idx="2"/>
            <a:endCxn id="47" idx="0"/>
          </p:cNvCxnSpPr>
          <p:nvPr/>
        </p:nvCxnSpPr>
        <p:spPr>
          <a:xfrm>
            <a:off x="7660100" y="3777988"/>
            <a:ext cx="346431" cy="11532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59AAB5F1-0AFC-4B1A-89E1-7B92186E9DDA}"/>
              </a:ext>
            </a:extLst>
          </p:cNvPr>
          <p:cNvSpPr/>
          <p:nvPr/>
        </p:nvSpPr>
        <p:spPr>
          <a:xfrm>
            <a:off x="7554818" y="4230307"/>
            <a:ext cx="432685" cy="2201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5ECB695-00F4-4593-A55A-B002CD9C1F56}"/>
              </a:ext>
            </a:extLst>
          </p:cNvPr>
          <p:cNvSpPr/>
          <p:nvPr/>
        </p:nvSpPr>
        <p:spPr>
          <a:xfrm>
            <a:off x="8067446" y="4230307"/>
            <a:ext cx="432685" cy="2201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FA7403-CD65-421D-A134-12256235BCBE}"/>
              </a:ext>
            </a:extLst>
          </p:cNvPr>
          <p:cNvCxnSpPr/>
          <p:nvPr/>
        </p:nvCxnSpPr>
        <p:spPr>
          <a:xfrm flipH="1">
            <a:off x="7771161" y="4100256"/>
            <a:ext cx="235370" cy="11532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D93CFFF-0B61-460E-A5FF-A888C00B79C0}"/>
              </a:ext>
            </a:extLst>
          </p:cNvPr>
          <p:cNvCxnSpPr/>
          <p:nvPr/>
        </p:nvCxnSpPr>
        <p:spPr>
          <a:xfrm>
            <a:off x="8006531" y="4100256"/>
            <a:ext cx="346431" cy="11532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C21FC3AC-2273-45F6-8DD1-C560AA6D433D}"/>
              </a:ext>
            </a:extLst>
          </p:cNvPr>
          <p:cNvSpPr/>
          <p:nvPr/>
        </p:nvSpPr>
        <p:spPr>
          <a:xfrm>
            <a:off x="9052599" y="4328240"/>
            <a:ext cx="432685" cy="22011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E902895-980B-45BD-B0F8-821FBD3AD9EA}"/>
              </a:ext>
            </a:extLst>
          </p:cNvPr>
          <p:cNvSpPr/>
          <p:nvPr/>
        </p:nvSpPr>
        <p:spPr>
          <a:xfrm>
            <a:off x="8811320" y="4673419"/>
            <a:ext cx="432685" cy="2201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440DEBC-6106-496C-A967-0B8246A6424A}"/>
              </a:ext>
            </a:extLst>
          </p:cNvPr>
          <p:cNvSpPr/>
          <p:nvPr/>
        </p:nvSpPr>
        <p:spPr>
          <a:xfrm>
            <a:off x="9399030" y="4663674"/>
            <a:ext cx="432685" cy="2201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5A9EF01-FDD9-4E2B-B021-B50689D93B40}"/>
              </a:ext>
            </a:extLst>
          </p:cNvPr>
          <p:cNvCxnSpPr>
            <a:cxnSpLocks/>
            <a:endCxn id="56" idx="0"/>
          </p:cNvCxnSpPr>
          <p:nvPr/>
        </p:nvCxnSpPr>
        <p:spPr>
          <a:xfrm flipH="1">
            <a:off x="9027663" y="4558095"/>
            <a:ext cx="235370" cy="11532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9487BCE-B82D-4788-A9CF-3EB46161A396}"/>
              </a:ext>
            </a:extLst>
          </p:cNvPr>
          <p:cNvCxnSpPr>
            <a:stCxn id="55" idx="2"/>
            <a:endCxn id="57" idx="0"/>
          </p:cNvCxnSpPr>
          <p:nvPr/>
        </p:nvCxnSpPr>
        <p:spPr>
          <a:xfrm>
            <a:off x="9268942" y="4548350"/>
            <a:ext cx="346431" cy="11532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3D2842F1-1EBD-47AA-BF52-9546775C70A6}"/>
              </a:ext>
            </a:extLst>
          </p:cNvPr>
          <p:cNvSpPr/>
          <p:nvPr/>
        </p:nvSpPr>
        <p:spPr>
          <a:xfrm>
            <a:off x="9855098" y="5051290"/>
            <a:ext cx="432685" cy="22011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582A63C-D861-4228-97F2-3126D1A74D4B}"/>
              </a:ext>
            </a:extLst>
          </p:cNvPr>
          <p:cNvSpPr/>
          <p:nvPr/>
        </p:nvSpPr>
        <p:spPr>
          <a:xfrm>
            <a:off x="10236246" y="5468159"/>
            <a:ext cx="432685" cy="2201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424E8EF-33E4-4FBB-B2CA-CAEEE4FE8E27}"/>
              </a:ext>
            </a:extLst>
          </p:cNvPr>
          <p:cNvSpPr/>
          <p:nvPr/>
        </p:nvSpPr>
        <p:spPr>
          <a:xfrm>
            <a:off x="9654445" y="5471857"/>
            <a:ext cx="432685" cy="22011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E7C1F0E-969F-4042-B280-2429826A7C15}"/>
              </a:ext>
            </a:extLst>
          </p:cNvPr>
          <p:cNvCxnSpPr>
            <a:stCxn id="64" idx="2"/>
            <a:endCxn id="65" idx="0"/>
          </p:cNvCxnSpPr>
          <p:nvPr/>
        </p:nvCxnSpPr>
        <p:spPr>
          <a:xfrm>
            <a:off x="10071441" y="5271400"/>
            <a:ext cx="381148" cy="19675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1E8B91C-1751-4C6C-8BC2-A5035D952572}"/>
              </a:ext>
            </a:extLst>
          </p:cNvPr>
          <p:cNvCxnSpPr>
            <a:stCxn id="64" idx="2"/>
            <a:endCxn id="66" idx="0"/>
          </p:cNvCxnSpPr>
          <p:nvPr/>
        </p:nvCxnSpPr>
        <p:spPr>
          <a:xfrm flipH="1">
            <a:off x="9870788" y="5271400"/>
            <a:ext cx="200653" cy="20045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B2449C48-8E08-4502-BC9C-87E039C9BFDD}"/>
              </a:ext>
            </a:extLst>
          </p:cNvPr>
          <p:cNvSpPr/>
          <p:nvPr/>
        </p:nvSpPr>
        <p:spPr>
          <a:xfrm>
            <a:off x="9419075" y="5808852"/>
            <a:ext cx="432685" cy="2201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0906271-9E29-47D9-A1C9-8BA84626FBB3}"/>
              </a:ext>
            </a:extLst>
          </p:cNvPr>
          <p:cNvSpPr/>
          <p:nvPr/>
        </p:nvSpPr>
        <p:spPr>
          <a:xfrm>
            <a:off x="9931703" y="5808852"/>
            <a:ext cx="432685" cy="2201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DEFDB6E-8FD9-4CF4-8806-7B0C78AD7A6C}"/>
              </a:ext>
            </a:extLst>
          </p:cNvPr>
          <p:cNvCxnSpPr/>
          <p:nvPr/>
        </p:nvCxnSpPr>
        <p:spPr>
          <a:xfrm flipH="1">
            <a:off x="9635418" y="5678801"/>
            <a:ext cx="235370" cy="11532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66E5A5E-9C06-4B42-B78E-5437322DA855}"/>
              </a:ext>
            </a:extLst>
          </p:cNvPr>
          <p:cNvCxnSpPr/>
          <p:nvPr/>
        </p:nvCxnSpPr>
        <p:spPr>
          <a:xfrm>
            <a:off x="9870788" y="5678801"/>
            <a:ext cx="346431" cy="11532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9F0E3315-1917-4CBB-AB4E-2B9D17E66E81}"/>
              </a:ext>
            </a:extLst>
          </p:cNvPr>
          <p:cNvSpPr/>
          <p:nvPr/>
        </p:nvSpPr>
        <p:spPr>
          <a:xfrm>
            <a:off x="5427703" y="3767655"/>
            <a:ext cx="801666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0.5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88FF5FB-A5F1-494A-8D1C-AAF434D31852}"/>
              </a:ext>
            </a:extLst>
          </p:cNvPr>
          <p:cNvSpPr txBox="1"/>
          <p:nvPr/>
        </p:nvSpPr>
        <p:spPr>
          <a:xfrm>
            <a:off x="6293639" y="364491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1415201-C6A5-46B7-8B85-A7E3F85C3DED}"/>
              </a:ext>
            </a:extLst>
          </p:cNvPr>
          <p:cNvSpPr txBox="1"/>
          <p:nvPr/>
        </p:nvSpPr>
        <p:spPr>
          <a:xfrm>
            <a:off x="6494185" y="3855074"/>
            <a:ext cx="5783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NZ" sz="1200" dirty="0">
                <a:highlight>
                  <a:srgbClr val="FF0000"/>
                </a:highlight>
              </a:rPr>
              <a:t>0.3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0C28515-3752-4415-B6B4-1174B89FE380}"/>
              </a:ext>
            </a:extLst>
          </p:cNvPr>
          <p:cNvSpPr txBox="1"/>
          <p:nvPr/>
        </p:nvSpPr>
        <p:spPr>
          <a:xfrm>
            <a:off x="6857366" y="3651827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83D8528-2FC5-473E-B73D-ECEF0B1D981A}"/>
              </a:ext>
            </a:extLst>
          </p:cNvPr>
          <p:cNvSpPr txBox="1"/>
          <p:nvPr/>
        </p:nvSpPr>
        <p:spPr>
          <a:xfrm>
            <a:off x="7858513" y="445781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0644BDB-E8B7-4FDA-8EE6-3E8F07E3DF35}"/>
              </a:ext>
            </a:extLst>
          </p:cNvPr>
          <p:cNvSpPr txBox="1"/>
          <p:nvPr/>
        </p:nvSpPr>
        <p:spPr>
          <a:xfrm>
            <a:off x="8059059" y="4667970"/>
            <a:ext cx="5783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NZ" sz="1200" dirty="0">
                <a:highlight>
                  <a:srgbClr val="FF0000"/>
                </a:highlight>
              </a:rPr>
              <a:t>0.3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A428981-4919-4CC2-9770-2D31775710FA}"/>
              </a:ext>
            </a:extLst>
          </p:cNvPr>
          <p:cNvSpPr txBox="1"/>
          <p:nvPr/>
        </p:nvSpPr>
        <p:spPr>
          <a:xfrm>
            <a:off x="8422240" y="4464723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124C964-9142-43D9-B276-CB3EC7AE169A}"/>
              </a:ext>
            </a:extLst>
          </p:cNvPr>
          <p:cNvSpPr txBox="1"/>
          <p:nvPr/>
        </p:nvSpPr>
        <p:spPr>
          <a:xfrm>
            <a:off x="8562271" y="5149847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ADEECA6-DD04-46C8-9B15-BB1937A81050}"/>
              </a:ext>
            </a:extLst>
          </p:cNvPr>
          <p:cNvSpPr txBox="1"/>
          <p:nvPr/>
        </p:nvSpPr>
        <p:spPr>
          <a:xfrm>
            <a:off x="8762817" y="5360007"/>
            <a:ext cx="5783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NZ" sz="1200" dirty="0">
                <a:highlight>
                  <a:srgbClr val="FF0000"/>
                </a:highlight>
              </a:rPr>
              <a:t>0.3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8308735-A38C-4ADE-B8B6-17990AF262A8}"/>
              </a:ext>
            </a:extLst>
          </p:cNvPr>
          <p:cNvSpPr txBox="1"/>
          <p:nvPr/>
        </p:nvSpPr>
        <p:spPr>
          <a:xfrm>
            <a:off x="9125998" y="5156760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5B9AD1A-72B6-4C78-91E6-7EC07CA4B78D}"/>
              </a:ext>
            </a:extLst>
          </p:cNvPr>
          <p:cNvSpPr txBox="1"/>
          <p:nvPr/>
        </p:nvSpPr>
        <p:spPr>
          <a:xfrm>
            <a:off x="9682791" y="6172705"/>
            <a:ext cx="681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dirty="0">
                <a:solidFill>
                  <a:schemeClr val="bg1"/>
                </a:solidFill>
              </a:rPr>
              <a:t>……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DC2C54-4C08-4FAF-99CB-602927DC1096}"/>
              </a:ext>
            </a:extLst>
          </p:cNvPr>
          <p:cNvSpPr txBox="1"/>
          <p:nvPr/>
        </p:nvSpPr>
        <p:spPr>
          <a:xfrm>
            <a:off x="4681522" y="4712558"/>
            <a:ext cx="2945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We keep building trees until the residuals are super small, or we have reached the maximum number</a:t>
            </a:r>
          </a:p>
        </p:txBody>
      </p:sp>
    </p:spTree>
    <p:extLst>
      <p:ext uri="{BB962C8B-B14F-4D97-AF65-F5344CB8AC3E}">
        <p14:creationId xmlns:p14="http://schemas.microsoft.com/office/powerpoint/2010/main" val="359146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463047D-FBE9-4E14-BC75-19D38C7890F7}"/>
              </a:ext>
            </a:extLst>
          </p:cNvPr>
          <p:cNvGraphicFramePr>
            <a:graphicFrameLocks noGrp="1"/>
          </p:cNvGraphicFramePr>
          <p:nvPr/>
        </p:nvGraphicFramePr>
        <p:xfrm>
          <a:off x="548886" y="474340"/>
          <a:ext cx="2495396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442">
                  <a:extLst>
                    <a:ext uri="{9D8B030D-6E8A-4147-A177-3AD203B41FA5}">
                      <a16:colId xmlns:a16="http://schemas.microsoft.com/office/drawing/2014/main" val="3944312363"/>
                    </a:ext>
                  </a:extLst>
                </a:gridCol>
                <a:gridCol w="1565954">
                  <a:extLst>
                    <a:ext uri="{9D8B030D-6E8A-4147-A177-3AD203B41FA5}">
                      <a16:colId xmlns:a16="http://schemas.microsoft.com/office/drawing/2014/main" val="530565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Drug </a:t>
                      </a:r>
                    </a:p>
                    <a:p>
                      <a:r>
                        <a:rPr lang="en-NZ" dirty="0"/>
                        <a:t>dosage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Drug effectiveness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933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38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013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551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-7.5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38907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96FB9E6-D57D-4CA6-AA13-01BB08B7DFDD}"/>
              </a:ext>
            </a:extLst>
          </p:cNvPr>
          <p:cNvSpPr txBox="1"/>
          <p:nvPr/>
        </p:nvSpPr>
        <p:spPr>
          <a:xfrm>
            <a:off x="446049" y="2782669"/>
            <a:ext cx="207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assume that dataset to be used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E75C17-E57B-4AD8-A50B-6EF60763FEB1}"/>
              </a:ext>
            </a:extLst>
          </p:cNvPr>
          <p:cNvCxnSpPr/>
          <p:nvPr/>
        </p:nvCxnSpPr>
        <p:spPr>
          <a:xfrm flipV="1">
            <a:off x="804125" y="4136567"/>
            <a:ext cx="0" cy="19514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452BFC-42A0-45F6-A583-E1BF6C34D611}"/>
              </a:ext>
            </a:extLst>
          </p:cNvPr>
          <p:cNvCxnSpPr>
            <a:cxnSpLocks/>
          </p:cNvCxnSpPr>
          <p:nvPr/>
        </p:nvCxnSpPr>
        <p:spPr>
          <a:xfrm>
            <a:off x="804125" y="6088031"/>
            <a:ext cx="234547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23A441B-9117-4172-A9BC-213D02735BDF}"/>
              </a:ext>
            </a:extLst>
          </p:cNvPr>
          <p:cNvSpPr txBox="1"/>
          <p:nvPr/>
        </p:nvSpPr>
        <p:spPr>
          <a:xfrm>
            <a:off x="653284" y="60880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158E30-76D0-46F5-94AA-936A1FD01374}"/>
              </a:ext>
            </a:extLst>
          </p:cNvPr>
          <p:cNvSpPr txBox="1"/>
          <p:nvPr/>
        </p:nvSpPr>
        <p:spPr>
          <a:xfrm>
            <a:off x="1675176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ACF9CD-61B8-4FF1-B401-1519489AF176}"/>
              </a:ext>
            </a:extLst>
          </p:cNvPr>
          <p:cNvSpPr txBox="1"/>
          <p:nvPr/>
        </p:nvSpPr>
        <p:spPr>
          <a:xfrm>
            <a:off x="2699298" y="6088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588DDE-8DF1-4940-BAFB-F46D756CF421}"/>
              </a:ext>
            </a:extLst>
          </p:cNvPr>
          <p:cNvSpPr txBox="1"/>
          <p:nvPr/>
        </p:nvSpPr>
        <p:spPr>
          <a:xfrm>
            <a:off x="477503" y="4887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7D0BC9-73AB-4ACE-8CFD-F1D47452C114}"/>
              </a:ext>
            </a:extLst>
          </p:cNvPr>
          <p:cNvSpPr txBox="1"/>
          <p:nvPr/>
        </p:nvSpPr>
        <p:spPr>
          <a:xfrm>
            <a:off x="477503" y="44837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F10700-3D31-4F9F-B772-97AD5C30812B}"/>
              </a:ext>
            </a:extLst>
          </p:cNvPr>
          <p:cNvSpPr txBox="1"/>
          <p:nvPr/>
        </p:nvSpPr>
        <p:spPr>
          <a:xfrm>
            <a:off x="360485" y="41143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3C6421-4ACF-4B93-ADE7-6F980A776AB3}"/>
              </a:ext>
            </a:extLst>
          </p:cNvPr>
          <p:cNvSpPr txBox="1"/>
          <p:nvPr/>
        </p:nvSpPr>
        <p:spPr>
          <a:xfrm>
            <a:off x="406971" y="528246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072E13-065A-4F19-803C-19B7D6B49AE4}"/>
              </a:ext>
            </a:extLst>
          </p:cNvPr>
          <p:cNvSpPr txBox="1"/>
          <p:nvPr/>
        </p:nvSpPr>
        <p:spPr>
          <a:xfrm>
            <a:off x="325219" y="564621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-10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B22640F-F74D-4AD0-9270-CC7CAC5A689A}"/>
              </a:ext>
            </a:extLst>
          </p:cNvPr>
          <p:cNvSpPr/>
          <p:nvPr/>
        </p:nvSpPr>
        <p:spPr>
          <a:xfrm>
            <a:off x="1104326" y="5736365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525DB76-D683-42A2-83BB-429BCD3BBCEA}"/>
              </a:ext>
            </a:extLst>
          </p:cNvPr>
          <p:cNvSpPr/>
          <p:nvPr/>
        </p:nvSpPr>
        <p:spPr>
          <a:xfrm>
            <a:off x="1657194" y="439364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F042B49-F0CF-4289-96EC-23E56DA843AF}"/>
              </a:ext>
            </a:extLst>
          </p:cNvPr>
          <p:cNvSpPr/>
          <p:nvPr/>
        </p:nvSpPr>
        <p:spPr>
          <a:xfrm>
            <a:off x="1822603" y="4176474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0AFB22C-4602-4A61-936E-1A66F4E768FA}"/>
              </a:ext>
            </a:extLst>
          </p:cNvPr>
          <p:cNvSpPr/>
          <p:nvPr/>
        </p:nvSpPr>
        <p:spPr>
          <a:xfrm>
            <a:off x="2321228" y="5340557"/>
            <a:ext cx="189035" cy="1890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9806D73-26E2-488A-A30F-BEF6AFE4C1CE}"/>
              </a:ext>
            </a:extLst>
          </p:cNvPr>
          <p:cNvSpPr/>
          <p:nvPr/>
        </p:nvSpPr>
        <p:spPr>
          <a:xfrm>
            <a:off x="1599931" y="3504045"/>
            <a:ext cx="323386" cy="30153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DB1F79-B7BE-4C77-9486-8C7160E36DDC}"/>
              </a:ext>
            </a:extLst>
          </p:cNvPr>
          <p:cNvSpPr txBox="1"/>
          <p:nvPr/>
        </p:nvSpPr>
        <p:spPr>
          <a:xfrm>
            <a:off x="2093880" y="3470147"/>
            <a:ext cx="159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plot it out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5A12DE-4FE0-4FB0-8D9E-0A61B27B9CA6}"/>
              </a:ext>
            </a:extLst>
          </p:cNvPr>
          <p:cNvSpPr txBox="1"/>
          <p:nvPr/>
        </p:nvSpPr>
        <p:spPr>
          <a:xfrm>
            <a:off x="1297989" y="6375968"/>
            <a:ext cx="135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dosage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0808E6-8C3F-4419-B34F-027DA7B175C5}"/>
              </a:ext>
            </a:extLst>
          </p:cNvPr>
          <p:cNvSpPr txBox="1"/>
          <p:nvPr/>
        </p:nvSpPr>
        <p:spPr>
          <a:xfrm rot="16200000">
            <a:off x="-747581" y="5043735"/>
            <a:ext cx="1914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Drug effectiveness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477E6D-D556-4E16-970B-86380744A78A}"/>
              </a:ext>
            </a:extLst>
          </p:cNvPr>
          <p:cNvCxnSpPr>
            <a:cxnSpLocks/>
          </p:cNvCxnSpPr>
          <p:nvPr/>
        </p:nvCxnSpPr>
        <p:spPr>
          <a:xfrm>
            <a:off x="779189" y="5072145"/>
            <a:ext cx="2338813" cy="896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89CCDB0-85B2-466E-9AE2-F5356E69B250}"/>
              </a:ext>
            </a:extLst>
          </p:cNvPr>
          <p:cNvSpPr txBox="1"/>
          <p:nvPr/>
        </p:nvSpPr>
        <p:spPr>
          <a:xfrm>
            <a:off x="4912606" y="105008"/>
            <a:ext cx="326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make an initial prediction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187C4-805E-42C7-941A-ECE47723D6BC}"/>
              </a:ext>
            </a:extLst>
          </p:cNvPr>
          <p:cNvSpPr txBox="1"/>
          <p:nvPr/>
        </p:nvSpPr>
        <p:spPr>
          <a:xfrm>
            <a:off x="5561556" y="688932"/>
            <a:ext cx="80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Z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F221E9-25F8-49DF-B264-654EFE26B90D}"/>
              </a:ext>
            </a:extLst>
          </p:cNvPr>
          <p:cNvSpPr/>
          <p:nvPr/>
        </p:nvSpPr>
        <p:spPr>
          <a:xfrm>
            <a:off x="5695167" y="581821"/>
            <a:ext cx="801666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0.5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2E5143-FAAA-49F8-8C28-88B72D44A150}"/>
              </a:ext>
            </a:extLst>
          </p:cNvPr>
          <p:cNvSpPr txBox="1"/>
          <p:nvPr/>
        </p:nvSpPr>
        <p:spPr>
          <a:xfrm>
            <a:off x="7146270" y="504877"/>
            <a:ext cx="48761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Let’s assume that the “initial guess” of “predicted drug effectiveness” is 0.5 (so for whatever testing data, the prediction is always 0.5)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67F5A1FD-F620-4DB4-9265-7A8C3A9BFDDD}"/>
              </a:ext>
            </a:extLst>
          </p:cNvPr>
          <p:cNvSpPr/>
          <p:nvPr/>
        </p:nvSpPr>
        <p:spPr>
          <a:xfrm rot="10800000">
            <a:off x="6749747" y="635059"/>
            <a:ext cx="246491" cy="238539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6461B18-BC81-4EB5-BE9E-2BFCA5CEA44D}"/>
              </a:ext>
            </a:extLst>
          </p:cNvPr>
          <p:cNvCxnSpPr/>
          <p:nvPr/>
        </p:nvCxnSpPr>
        <p:spPr>
          <a:xfrm>
            <a:off x="747593" y="4943138"/>
            <a:ext cx="2370409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519A2897-BC2A-4197-8B65-1CCA109CD90E}"/>
              </a:ext>
            </a:extLst>
          </p:cNvPr>
          <p:cNvSpPr/>
          <p:nvPr/>
        </p:nvSpPr>
        <p:spPr>
          <a:xfrm>
            <a:off x="3149598" y="1041621"/>
            <a:ext cx="2952589" cy="3776869"/>
          </a:xfrm>
          <a:custGeom>
            <a:avLst/>
            <a:gdLst>
              <a:gd name="connsiteX0" fmla="*/ 2646356 w 2713503"/>
              <a:gd name="connsiteY0" fmla="*/ 0 h 3776869"/>
              <a:gd name="connsiteX1" fmla="*/ 2670210 w 2713503"/>
              <a:gd name="connsiteY1" fmla="*/ 1248355 h 3776869"/>
              <a:gd name="connsiteX2" fmla="*/ 2145424 w 2713503"/>
              <a:gd name="connsiteY2" fmla="*/ 2544417 h 3776869"/>
              <a:gd name="connsiteX3" fmla="*/ 1700151 w 2713503"/>
              <a:gd name="connsiteY3" fmla="*/ 3053301 h 3776869"/>
              <a:gd name="connsiteX4" fmla="*/ 1008387 w 2713503"/>
              <a:gd name="connsiteY4" fmla="*/ 3498574 h 3776869"/>
              <a:gd name="connsiteX5" fmla="*/ 563114 w 2713503"/>
              <a:gd name="connsiteY5" fmla="*/ 3681454 h 3776869"/>
              <a:gd name="connsiteX6" fmla="*/ 70133 w 2713503"/>
              <a:gd name="connsiteY6" fmla="*/ 3745064 h 3776869"/>
              <a:gd name="connsiteX7" fmla="*/ 14474 w 2713503"/>
              <a:gd name="connsiteY7" fmla="*/ 3776869 h 3776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13503" h="3776869">
                <a:moveTo>
                  <a:pt x="2646356" y="0"/>
                </a:moveTo>
                <a:cubicBezTo>
                  <a:pt x="2700027" y="412143"/>
                  <a:pt x="2753699" y="824286"/>
                  <a:pt x="2670210" y="1248355"/>
                </a:cubicBezTo>
                <a:cubicBezTo>
                  <a:pt x="2586721" y="1672424"/>
                  <a:pt x="2307101" y="2243593"/>
                  <a:pt x="2145424" y="2544417"/>
                </a:cubicBezTo>
                <a:cubicBezTo>
                  <a:pt x="1983747" y="2845241"/>
                  <a:pt x="1889657" y="2894275"/>
                  <a:pt x="1700151" y="3053301"/>
                </a:cubicBezTo>
                <a:cubicBezTo>
                  <a:pt x="1510645" y="3212327"/>
                  <a:pt x="1197893" y="3393882"/>
                  <a:pt x="1008387" y="3498574"/>
                </a:cubicBezTo>
                <a:cubicBezTo>
                  <a:pt x="818881" y="3603266"/>
                  <a:pt x="719490" y="3640372"/>
                  <a:pt x="563114" y="3681454"/>
                </a:cubicBezTo>
                <a:cubicBezTo>
                  <a:pt x="406738" y="3722536"/>
                  <a:pt x="161573" y="3729162"/>
                  <a:pt x="70133" y="3745064"/>
                </a:cubicBezTo>
                <a:cubicBezTo>
                  <a:pt x="-21307" y="3760966"/>
                  <a:pt x="-3417" y="3768917"/>
                  <a:pt x="14474" y="3776869"/>
                </a:cubicBezTo>
              </a:path>
            </a:pathLst>
          </a:custGeom>
          <a:noFill/>
          <a:ln>
            <a:solidFill>
              <a:srgbClr val="FF0000"/>
            </a:solidFill>
            <a:prstDash val="dash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A617733-5A8D-4B17-870E-24D87F0904D0}"/>
              </a:ext>
            </a:extLst>
          </p:cNvPr>
          <p:cNvSpPr txBox="1"/>
          <p:nvPr/>
        </p:nvSpPr>
        <p:spPr>
          <a:xfrm>
            <a:off x="4730867" y="2526725"/>
            <a:ext cx="1262241" cy="83099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chemeClr val="bg1"/>
                </a:solidFill>
              </a:rPr>
              <a:t>The prediction, 0.5, corresponds to this thick red horizontal line</a:t>
            </a:r>
          </a:p>
        </p:txBody>
      </p:sp>
    </p:spTree>
    <p:extLst>
      <p:ext uri="{BB962C8B-B14F-4D97-AF65-F5344CB8AC3E}">
        <p14:creationId xmlns:p14="http://schemas.microsoft.com/office/powerpoint/2010/main" val="1458374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12057</Words>
  <Application>Microsoft Office PowerPoint</Application>
  <PresentationFormat>Widescreen</PresentationFormat>
  <Paragraphs>3354</Paragraphs>
  <Slides>82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8" baseType="lpstr">
      <vt:lpstr>Arial</vt:lpstr>
      <vt:lpstr>Calibri</vt:lpstr>
      <vt:lpstr>Calibri Light</vt:lpstr>
      <vt:lpstr>Cambria Math</vt:lpstr>
      <vt:lpstr>Google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Sijin Zhang</dc:creator>
  <cp:lastModifiedBy>Sijin Zhang</cp:lastModifiedBy>
  <cp:revision>1</cp:revision>
  <dcterms:created xsi:type="dcterms:W3CDTF">2022-06-04T06:59:26Z</dcterms:created>
  <dcterms:modified xsi:type="dcterms:W3CDTF">2022-06-04T07:00:28Z</dcterms:modified>
</cp:coreProperties>
</file>