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41bf844aa2_0_10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41bf844aa2_0_10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41bf844aa2_0_10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41bf844aa2_0_10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41bf844aa2_0_11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41bf844aa2_0_1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41bf844aa2_0_12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41bf844aa2_0_1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41bf844aa2_0_12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41bf844aa2_0_1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241bf844aa2_0_13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241bf844aa2_0_1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241bf844aa2_0_14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241bf844aa2_0_1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241bf844aa2_0_13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241bf844aa2_0_1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241bf844aa2_0_14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241bf844aa2_0_1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241bf844aa2_0_15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241bf844aa2_0_1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22fba69a4e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g222fba69a4e_0_1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g241bf844aa2_0_16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15" name="Google Shape;715;g241bf844aa2_0_1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g241bf844aa2_0_17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89" name="Google Shape;789;g241bf844aa2_0_17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g241bf844aa2_0_18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66" name="Google Shape;866;g241bf844aa2_0_18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3" name="Shape 943"/>
        <p:cNvGrpSpPr/>
        <p:nvPr/>
      </p:nvGrpSpPr>
      <p:grpSpPr>
        <a:xfrm>
          <a:off x="0" y="0"/>
          <a:ext cx="0" cy="0"/>
          <a:chOff x="0" y="0"/>
          <a:chExt cx="0" cy="0"/>
        </a:xfrm>
      </p:grpSpPr>
      <p:sp>
        <p:nvSpPr>
          <p:cNvPr id="944" name="Google Shape;944;g241bf844aa2_0_18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45" name="Google Shape;945;g241bf844aa2_0_18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2" name="Shape 1022"/>
        <p:cNvGrpSpPr/>
        <p:nvPr/>
      </p:nvGrpSpPr>
      <p:grpSpPr>
        <a:xfrm>
          <a:off x="0" y="0"/>
          <a:ext cx="0" cy="0"/>
          <a:chOff x="0" y="0"/>
          <a:chExt cx="0" cy="0"/>
        </a:xfrm>
      </p:grpSpPr>
      <p:sp>
        <p:nvSpPr>
          <p:cNvPr id="1023" name="Google Shape;1023;g241bf844aa2_0_19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24" name="Google Shape;1024;g241bf844aa2_0_19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0" name="Shape 1100"/>
        <p:cNvGrpSpPr/>
        <p:nvPr/>
      </p:nvGrpSpPr>
      <p:grpSpPr>
        <a:xfrm>
          <a:off x="0" y="0"/>
          <a:ext cx="0" cy="0"/>
          <a:chOff x="0" y="0"/>
          <a:chExt cx="0" cy="0"/>
        </a:xfrm>
      </p:grpSpPr>
      <p:sp>
        <p:nvSpPr>
          <p:cNvPr id="1101" name="Google Shape;1101;g241bf844aa2_0_21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02" name="Google Shape;1102;g241bf844aa2_0_2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0" name="Shape 1120"/>
        <p:cNvGrpSpPr/>
        <p:nvPr/>
      </p:nvGrpSpPr>
      <p:grpSpPr>
        <a:xfrm>
          <a:off x="0" y="0"/>
          <a:ext cx="0" cy="0"/>
          <a:chOff x="0" y="0"/>
          <a:chExt cx="0" cy="0"/>
        </a:xfrm>
      </p:grpSpPr>
      <p:sp>
        <p:nvSpPr>
          <p:cNvPr id="1121" name="Google Shape;1121;g241bf844aa2_0_2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g241bf844aa2_0_23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5" name="Shape 1125"/>
        <p:cNvGrpSpPr/>
        <p:nvPr/>
      </p:nvGrpSpPr>
      <p:grpSpPr>
        <a:xfrm>
          <a:off x="0" y="0"/>
          <a:ext cx="0" cy="0"/>
          <a:chOff x="0" y="0"/>
          <a:chExt cx="0" cy="0"/>
        </a:xfrm>
      </p:grpSpPr>
      <p:sp>
        <p:nvSpPr>
          <p:cNvPr id="1126" name="Google Shape;1126;g241bf844aa2_0_22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27" name="Google Shape;1127;g241bf844aa2_0_2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3" name="Shape 1143"/>
        <p:cNvGrpSpPr/>
        <p:nvPr/>
      </p:nvGrpSpPr>
      <p:grpSpPr>
        <a:xfrm>
          <a:off x="0" y="0"/>
          <a:ext cx="0" cy="0"/>
          <a:chOff x="0" y="0"/>
          <a:chExt cx="0" cy="0"/>
        </a:xfrm>
      </p:grpSpPr>
      <p:sp>
        <p:nvSpPr>
          <p:cNvPr id="1144" name="Google Shape;1144;g241bf844aa2_0_23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45" name="Google Shape;1145;g241bf844aa2_0_2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8" name="Shape 1168"/>
        <p:cNvGrpSpPr/>
        <p:nvPr/>
      </p:nvGrpSpPr>
      <p:grpSpPr>
        <a:xfrm>
          <a:off x="0" y="0"/>
          <a:ext cx="0" cy="0"/>
          <a:chOff x="0" y="0"/>
          <a:chExt cx="0" cy="0"/>
        </a:xfrm>
      </p:grpSpPr>
      <p:sp>
        <p:nvSpPr>
          <p:cNvPr id="1169" name="Google Shape;1169;g241bf844aa2_0_24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70" name="Google Shape;1170;g241bf844aa2_0_2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22fba69a4e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g222fba69a4e_0_1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7" name="Shape 1197"/>
        <p:cNvGrpSpPr/>
        <p:nvPr/>
      </p:nvGrpSpPr>
      <p:grpSpPr>
        <a:xfrm>
          <a:off x="0" y="0"/>
          <a:ext cx="0" cy="0"/>
          <a:chOff x="0" y="0"/>
          <a:chExt cx="0" cy="0"/>
        </a:xfrm>
      </p:grpSpPr>
      <p:sp>
        <p:nvSpPr>
          <p:cNvPr id="1198" name="Google Shape;1198;g241bf844aa2_0_24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99" name="Google Shape;1199;g241bf844aa2_0_2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1" name="Shape 1231"/>
        <p:cNvGrpSpPr/>
        <p:nvPr/>
      </p:nvGrpSpPr>
      <p:grpSpPr>
        <a:xfrm>
          <a:off x="0" y="0"/>
          <a:ext cx="0" cy="0"/>
          <a:chOff x="0" y="0"/>
          <a:chExt cx="0" cy="0"/>
        </a:xfrm>
      </p:grpSpPr>
      <p:sp>
        <p:nvSpPr>
          <p:cNvPr id="1232" name="Google Shape;1232;g241bf844aa2_0_25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33" name="Google Shape;1233;g241bf844aa2_0_2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9" name="Shape 1269"/>
        <p:cNvGrpSpPr/>
        <p:nvPr/>
      </p:nvGrpSpPr>
      <p:grpSpPr>
        <a:xfrm>
          <a:off x="0" y="0"/>
          <a:ext cx="0" cy="0"/>
          <a:chOff x="0" y="0"/>
          <a:chExt cx="0" cy="0"/>
        </a:xfrm>
      </p:grpSpPr>
      <p:sp>
        <p:nvSpPr>
          <p:cNvPr id="1270" name="Google Shape;1270;g241bf844aa2_0_25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71" name="Google Shape;1271;g241bf844aa2_0_2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2" name="Shape 1312"/>
        <p:cNvGrpSpPr/>
        <p:nvPr/>
      </p:nvGrpSpPr>
      <p:grpSpPr>
        <a:xfrm>
          <a:off x="0" y="0"/>
          <a:ext cx="0" cy="0"/>
          <a:chOff x="0" y="0"/>
          <a:chExt cx="0" cy="0"/>
        </a:xfrm>
      </p:grpSpPr>
      <p:sp>
        <p:nvSpPr>
          <p:cNvPr id="1313" name="Google Shape;1313;g241bf844aa2_0_26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14" name="Google Shape;1314;g241bf844aa2_0_26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7" name="Shape 1357"/>
        <p:cNvGrpSpPr/>
        <p:nvPr/>
      </p:nvGrpSpPr>
      <p:grpSpPr>
        <a:xfrm>
          <a:off x="0" y="0"/>
          <a:ext cx="0" cy="0"/>
          <a:chOff x="0" y="0"/>
          <a:chExt cx="0" cy="0"/>
        </a:xfrm>
      </p:grpSpPr>
      <p:sp>
        <p:nvSpPr>
          <p:cNvPr id="1358" name="Google Shape;1358;g241d7e362b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g241d7e362b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2" name="Shape 1362"/>
        <p:cNvGrpSpPr/>
        <p:nvPr/>
      </p:nvGrpSpPr>
      <p:grpSpPr>
        <a:xfrm>
          <a:off x="0" y="0"/>
          <a:ext cx="0" cy="0"/>
          <a:chOff x="0" y="0"/>
          <a:chExt cx="0" cy="0"/>
        </a:xfrm>
      </p:grpSpPr>
      <p:sp>
        <p:nvSpPr>
          <p:cNvPr id="1363" name="Google Shape;1363;g241d7e362bb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64" name="Google Shape;1364;g241d7e362b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8" name="Shape 1388"/>
        <p:cNvGrpSpPr/>
        <p:nvPr/>
      </p:nvGrpSpPr>
      <p:grpSpPr>
        <a:xfrm>
          <a:off x="0" y="0"/>
          <a:ext cx="0" cy="0"/>
          <a:chOff x="0" y="0"/>
          <a:chExt cx="0" cy="0"/>
        </a:xfrm>
      </p:grpSpPr>
      <p:sp>
        <p:nvSpPr>
          <p:cNvPr id="1389" name="Google Shape;1389;g241d7e362bb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90" name="Google Shape;1390;g241d7e362bb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5" name="Shape 1415"/>
        <p:cNvGrpSpPr/>
        <p:nvPr/>
      </p:nvGrpSpPr>
      <p:grpSpPr>
        <a:xfrm>
          <a:off x="0" y="0"/>
          <a:ext cx="0" cy="0"/>
          <a:chOff x="0" y="0"/>
          <a:chExt cx="0" cy="0"/>
        </a:xfrm>
      </p:grpSpPr>
      <p:sp>
        <p:nvSpPr>
          <p:cNvPr id="1416" name="Google Shape;1416;g241d7e362bb_0_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17" name="Google Shape;1417;g241d7e362bb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7" name="Shape 1447"/>
        <p:cNvGrpSpPr/>
        <p:nvPr/>
      </p:nvGrpSpPr>
      <p:grpSpPr>
        <a:xfrm>
          <a:off x="0" y="0"/>
          <a:ext cx="0" cy="0"/>
          <a:chOff x="0" y="0"/>
          <a:chExt cx="0" cy="0"/>
        </a:xfrm>
      </p:grpSpPr>
      <p:sp>
        <p:nvSpPr>
          <p:cNvPr id="1448" name="Google Shape;1448;g241d7e362bb_0_1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49" name="Google Shape;1449;g241d7e362bb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4" name="Shape 1484"/>
        <p:cNvGrpSpPr/>
        <p:nvPr/>
      </p:nvGrpSpPr>
      <p:grpSpPr>
        <a:xfrm>
          <a:off x="0" y="0"/>
          <a:ext cx="0" cy="0"/>
          <a:chOff x="0" y="0"/>
          <a:chExt cx="0" cy="0"/>
        </a:xfrm>
      </p:grpSpPr>
      <p:sp>
        <p:nvSpPr>
          <p:cNvPr id="1485" name="Google Shape;1485;g241d7e362bb_0_1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86" name="Google Shape;1486;g241d7e362bb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22fba69a4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g222fba69a4e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2" name="Shape 1522"/>
        <p:cNvGrpSpPr/>
        <p:nvPr/>
      </p:nvGrpSpPr>
      <p:grpSpPr>
        <a:xfrm>
          <a:off x="0" y="0"/>
          <a:ext cx="0" cy="0"/>
          <a:chOff x="0" y="0"/>
          <a:chExt cx="0" cy="0"/>
        </a:xfrm>
      </p:grpSpPr>
      <p:sp>
        <p:nvSpPr>
          <p:cNvPr id="1523" name="Google Shape;1523;g241d7e362bb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g241d7e362bb_0_1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7" name="Shape 1527"/>
        <p:cNvGrpSpPr/>
        <p:nvPr/>
      </p:nvGrpSpPr>
      <p:grpSpPr>
        <a:xfrm>
          <a:off x="0" y="0"/>
          <a:ext cx="0" cy="0"/>
          <a:chOff x="0" y="0"/>
          <a:chExt cx="0" cy="0"/>
        </a:xfrm>
      </p:grpSpPr>
      <p:sp>
        <p:nvSpPr>
          <p:cNvPr id="1528" name="Google Shape;1528;g241d7e362bb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g241d7e362bb_0_1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0" name="Shape 1550"/>
        <p:cNvGrpSpPr/>
        <p:nvPr/>
      </p:nvGrpSpPr>
      <p:grpSpPr>
        <a:xfrm>
          <a:off x="0" y="0"/>
          <a:ext cx="0" cy="0"/>
          <a:chOff x="0" y="0"/>
          <a:chExt cx="0" cy="0"/>
        </a:xfrm>
      </p:grpSpPr>
      <p:sp>
        <p:nvSpPr>
          <p:cNvPr id="1551" name="Google Shape;1551;g241d7e362bb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g241d7e362bb_0_2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6" name="Shape 1576"/>
        <p:cNvGrpSpPr/>
        <p:nvPr/>
      </p:nvGrpSpPr>
      <p:grpSpPr>
        <a:xfrm>
          <a:off x="0" y="0"/>
          <a:ext cx="0" cy="0"/>
          <a:chOff x="0" y="0"/>
          <a:chExt cx="0" cy="0"/>
        </a:xfrm>
      </p:grpSpPr>
      <p:sp>
        <p:nvSpPr>
          <p:cNvPr id="1577" name="Google Shape;1577;g241d7e362bb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g241d7e362bb_0_2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8" name="Shape 1608"/>
        <p:cNvGrpSpPr/>
        <p:nvPr/>
      </p:nvGrpSpPr>
      <p:grpSpPr>
        <a:xfrm>
          <a:off x="0" y="0"/>
          <a:ext cx="0" cy="0"/>
          <a:chOff x="0" y="0"/>
          <a:chExt cx="0" cy="0"/>
        </a:xfrm>
      </p:grpSpPr>
      <p:sp>
        <p:nvSpPr>
          <p:cNvPr id="1609" name="Google Shape;1609;g241d7e362bb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g241d7e362bb_0_3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2" name="Shape 1642"/>
        <p:cNvGrpSpPr/>
        <p:nvPr/>
      </p:nvGrpSpPr>
      <p:grpSpPr>
        <a:xfrm>
          <a:off x="0" y="0"/>
          <a:ext cx="0" cy="0"/>
          <a:chOff x="0" y="0"/>
          <a:chExt cx="0" cy="0"/>
        </a:xfrm>
      </p:grpSpPr>
      <p:sp>
        <p:nvSpPr>
          <p:cNvPr id="1643" name="Google Shape;1643;g241d7e362bb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g241d7e362bb_0_3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7" name="Shape 1647"/>
        <p:cNvGrpSpPr/>
        <p:nvPr/>
      </p:nvGrpSpPr>
      <p:grpSpPr>
        <a:xfrm>
          <a:off x="0" y="0"/>
          <a:ext cx="0" cy="0"/>
          <a:chOff x="0" y="0"/>
          <a:chExt cx="0" cy="0"/>
        </a:xfrm>
      </p:grpSpPr>
      <p:sp>
        <p:nvSpPr>
          <p:cNvPr id="1648" name="Google Shape;1648;g241d7e362bb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g241d7e362bb_0_4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8" name="Shape 1658"/>
        <p:cNvGrpSpPr/>
        <p:nvPr/>
      </p:nvGrpSpPr>
      <p:grpSpPr>
        <a:xfrm>
          <a:off x="0" y="0"/>
          <a:ext cx="0" cy="0"/>
          <a:chOff x="0" y="0"/>
          <a:chExt cx="0" cy="0"/>
        </a:xfrm>
      </p:grpSpPr>
      <p:sp>
        <p:nvSpPr>
          <p:cNvPr id="1659" name="Google Shape;1659;g241d7e362bb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g241d7e362bb_0_3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22fba69a4e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g222fba69a4e_0_2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41bf844aa2_0_1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41bf844aa2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41bf844aa2_0_99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41bf844aa2_0_9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41bf844aa2_0_10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41bf844aa2_0_10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41bf844aa2_0_10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41bf844aa2_0_10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anded Background">
  <p:cSld name="Branded Background">
    <p:spTree>
      <p:nvGrpSpPr>
        <p:cNvPr id="80" name="Shape 80"/>
        <p:cNvGrpSpPr/>
        <p:nvPr/>
      </p:nvGrpSpPr>
      <p:grpSpPr>
        <a:xfrm>
          <a:off x="0" y="0"/>
          <a:ext cx="0" cy="0"/>
          <a:chOff x="0" y="0"/>
          <a:chExt cx="0" cy="0"/>
        </a:xfrm>
      </p:grpSpPr>
      <p:pic>
        <p:nvPicPr>
          <p:cNvPr id="81" name="Google Shape;81;p13"/>
          <p:cNvPicPr preferRelativeResize="0"/>
          <p:nvPr/>
        </p:nvPicPr>
        <p:blipFill rotWithShape="1">
          <a:blip r:embed="rId2">
            <a:alphaModFix/>
          </a:blip>
          <a:srcRect b="0" l="0" r="0" t="0"/>
          <a:stretch/>
        </p:blipFill>
        <p:spPr>
          <a:xfrm>
            <a:off x="2467" y="0"/>
            <a:ext cx="12187066" cy="6858000"/>
          </a:xfrm>
          <a:prstGeom prst="rect">
            <a:avLst/>
          </a:prstGeom>
          <a:noFill/>
          <a:ln>
            <a:noFill/>
          </a:ln>
        </p:spPr>
      </p:pic>
      <p:pic>
        <p:nvPicPr>
          <p:cNvPr id="82" name="Google Shape;82;p13"/>
          <p:cNvPicPr preferRelativeResize="0"/>
          <p:nvPr/>
        </p:nvPicPr>
        <p:blipFill rotWithShape="1">
          <a:blip r:embed="rId3">
            <a:alphaModFix/>
          </a:blip>
          <a:srcRect b="0" l="0" r="0" t="0"/>
          <a:stretch/>
        </p:blipFill>
        <p:spPr>
          <a:xfrm>
            <a:off x="11363325" y="6187129"/>
            <a:ext cx="479426" cy="26926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6" name="Shape 86"/>
        <p:cNvGrpSpPr/>
        <p:nvPr/>
      </p:nvGrpSpPr>
      <p:grpSpPr>
        <a:xfrm>
          <a:off x="0" y="0"/>
          <a:ext cx="0" cy="0"/>
          <a:chOff x="0" y="0"/>
          <a:chExt cx="0" cy="0"/>
        </a:xfrm>
      </p:grpSpPr>
      <p:sp>
        <p:nvSpPr>
          <p:cNvPr id="87" name="Google Shape;87;p14"/>
          <p:cNvSpPr txBox="1"/>
          <p:nvPr/>
        </p:nvSpPr>
        <p:spPr>
          <a:xfrm>
            <a:off x="580446" y="2782669"/>
            <a:ext cx="75150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600" u="none" cap="none" strike="noStrike">
                <a:solidFill>
                  <a:schemeClr val="dk1"/>
                </a:solidFill>
                <a:latin typeface="Calibri"/>
                <a:ea typeface="Calibri"/>
                <a:cs typeface="Calibri"/>
                <a:sym typeface="Calibri"/>
              </a:rPr>
              <a:t>LSTM (Long short-term memory)</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3"/>
          <p:cNvSpPr txBox="1"/>
          <p:nvPr/>
        </p:nvSpPr>
        <p:spPr>
          <a:xfrm>
            <a:off x="8258175" y="43550"/>
            <a:ext cx="3514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latin typeface="Calibri"/>
                <a:ea typeface="Calibri"/>
                <a:cs typeface="Calibri"/>
                <a:sym typeface="Calibri"/>
              </a:rPr>
              <a:t>Each LSTM unit must have three inputs:</a:t>
            </a:r>
            <a:endParaRPr b="1" sz="1200">
              <a:latin typeface="Calibri"/>
              <a:ea typeface="Calibri"/>
              <a:cs typeface="Calibri"/>
              <a:sym typeface="Calibri"/>
            </a:endParaRPr>
          </a:p>
          <a:p>
            <a:pPr indent="-304800" lvl="0" marL="457200" rtl="0" algn="l">
              <a:spcBef>
                <a:spcPts val="0"/>
              </a:spcBef>
              <a:spcAft>
                <a:spcPts val="0"/>
              </a:spcAft>
              <a:buClr>
                <a:srgbClr val="FF00FF"/>
              </a:buClr>
              <a:buSzPts val="1200"/>
              <a:buFont typeface="Calibri"/>
              <a:buChar char="-"/>
            </a:pPr>
            <a:r>
              <a:rPr lang="en-US" sz="1200">
                <a:solidFill>
                  <a:srgbClr val="FF00FF"/>
                </a:solidFill>
                <a:latin typeface="Calibri"/>
                <a:ea typeface="Calibri"/>
                <a:cs typeface="Calibri"/>
                <a:sym typeface="Calibri"/>
              </a:rPr>
              <a:t>input (e.g., output from last time step)</a:t>
            </a:r>
            <a:endParaRPr sz="1200">
              <a:solidFill>
                <a:srgbClr val="FF00FF"/>
              </a:solidFill>
              <a:latin typeface="Calibri"/>
              <a:ea typeface="Calibri"/>
              <a:cs typeface="Calibri"/>
              <a:sym typeface="Calibri"/>
            </a:endParaRPr>
          </a:p>
          <a:p>
            <a:pPr indent="-304800" lvl="0" marL="457200" rtl="0" algn="l">
              <a:spcBef>
                <a:spcPts val="0"/>
              </a:spcBef>
              <a:spcAft>
                <a:spcPts val="0"/>
              </a:spcAft>
              <a:buClr>
                <a:srgbClr val="00FF00"/>
              </a:buClr>
              <a:buSzPts val="1200"/>
              <a:buFont typeface="Calibri"/>
              <a:buChar char="-"/>
            </a:pPr>
            <a:r>
              <a:rPr lang="en-US" sz="1200">
                <a:solidFill>
                  <a:srgbClr val="00FF00"/>
                </a:solidFill>
                <a:latin typeface="Calibri"/>
                <a:ea typeface="Calibri"/>
                <a:cs typeface="Calibri"/>
                <a:sym typeface="Calibri"/>
              </a:rPr>
              <a:t>short term memory (updated from last step)</a:t>
            </a:r>
            <a:endParaRPr sz="1200">
              <a:solidFill>
                <a:srgbClr val="00FF00"/>
              </a:solidFill>
              <a:latin typeface="Calibri"/>
              <a:ea typeface="Calibri"/>
              <a:cs typeface="Calibri"/>
              <a:sym typeface="Calibri"/>
            </a:endParaRPr>
          </a:p>
          <a:p>
            <a:pPr indent="-304800" lvl="0" marL="457200" rtl="0" algn="l">
              <a:spcBef>
                <a:spcPts val="0"/>
              </a:spcBef>
              <a:spcAft>
                <a:spcPts val="0"/>
              </a:spcAft>
              <a:buClr>
                <a:srgbClr val="00FFFF"/>
              </a:buClr>
              <a:buSzPts val="1200"/>
              <a:buFont typeface="Calibri"/>
              <a:buChar char="-"/>
            </a:pPr>
            <a:r>
              <a:rPr lang="en-US" sz="1200">
                <a:solidFill>
                  <a:srgbClr val="00FFFF"/>
                </a:solidFill>
                <a:latin typeface="Calibri"/>
                <a:ea typeface="Calibri"/>
                <a:cs typeface="Calibri"/>
                <a:sym typeface="Calibri"/>
              </a:rPr>
              <a:t>long term memory (updated from last step)</a:t>
            </a:r>
            <a:endParaRPr sz="1200">
              <a:solidFill>
                <a:srgbClr val="00FFFF"/>
              </a:solidFill>
              <a:latin typeface="Calibri"/>
              <a:ea typeface="Calibri"/>
              <a:cs typeface="Calibri"/>
              <a:sym typeface="Calibri"/>
            </a:endParaRPr>
          </a:p>
        </p:txBody>
      </p:sp>
      <p:sp>
        <p:nvSpPr>
          <p:cNvPr id="264" name="Google Shape;264;p23"/>
          <p:cNvSpPr/>
          <p:nvPr/>
        </p:nvSpPr>
        <p:spPr>
          <a:xfrm>
            <a:off x="190500" y="952500"/>
            <a:ext cx="11639700" cy="4534200"/>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3"/>
          <p:cNvSpPr txBox="1"/>
          <p:nvPr/>
        </p:nvSpPr>
        <p:spPr>
          <a:xfrm>
            <a:off x="1221250" y="89600"/>
            <a:ext cx="1241100" cy="738900"/>
          </a:xfrm>
          <a:prstGeom prst="rect">
            <a:avLst/>
          </a:prstGeom>
          <a:solidFill>
            <a:srgbClr val="00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latin typeface="Calibri"/>
                <a:ea typeface="Calibri"/>
                <a:cs typeface="Calibri"/>
                <a:sym typeface="Calibri"/>
              </a:rPr>
              <a:t>Long term memory (t-1):</a:t>
            </a:r>
            <a:endParaRPr sz="1200">
              <a:latin typeface="Calibri"/>
              <a:ea typeface="Calibri"/>
              <a:cs typeface="Calibri"/>
              <a:sym typeface="Calibri"/>
            </a:endParaRPr>
          </a:p>
          <a:p>
            <a:pPr indent="0" lvl="0" marL="0" rtl="0" algn="ctr">
              <a:spcBef>
                <a:spcPts val="0"/>
              </a:spcBef>
              <a:spcAft>
                <a:spcPts val="0"/>
              </a:spcAft>
              <a:buNone/>
            </a:pPr>
            <a:r>
              <a:rPr lang="en-US" sz="1200">
                <a:latin typeface="Calibri"/>
                <a:ea typeface="Calibri"/>
                <a:cs typeface="Calibri"/>
                <a:sym typeface="Calibri"/>
              </a:rPr>
              <a:t>zl(t-1)</a:t>
            </a:r>
            <a:endParaRPr sz="1200">
              <a:latin typeface="Calibri"/>
              <a:ea typeface="Calibri"/>
              <a:cs typeface="Calibri"/>
              <a:sym typeface="Calibri"/>
            </a:endParaRPr>
          </a:p>
        </p:txBody>
      </p:sp>
      <p:sp>
        <p:nvSpPr>
          <p:cNvPr id="266" name="Google Shape;266;p23"/>
          <p:cNvSpPr txBox="1"/>
          <p:nvPr/>
        </p:nvSpPr>
        <p:spPr>
          <a:xfrm>
            <a:off x="3424700" y="6175600"/>
            <a:ext cx="1184100" cy="400200"/>
          </a:xfrm>
          <a:prstGeom prst="rect">
            <a:avLst/>
          </a:prstGeom>
          <a:solidFill>
            <a:srgbClr val="FF00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Input ~ x1 (t)</a:t>
            </a:r>
            <a:endParaRPr>
              <a:latin typeface="Calibri"/>
              <a:ea typeface="Calibri"/>
              <a:cs typeface="Calibri"/>
              <a:sym typeface="Calibri"/>
            </a:endParaRPr>
          </a:p>
        </p:txBody>
      </p:sp>
      <p:sp>
        <p:nvSpPr>
          <p:cNvPr id="267" name="Google Shape;267;p23"/>
          <p:cNvSpPr txBox="1"/>
          <p:nvPr/>
        </p:nvSpPr>
        <p:spPr>
          <a:xfrm>
            <a:off x="2674112" y="5603513"/>
            <a:ext cx="26853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Short term memory (t-1) ~ zs(t-1)</a:t>
            </a:r>
            <a:endParaRPr>
              <a:latin typeface="Calibri"/>
              <a:ea typeface="Calibri"/>
              <a:cs typeface="Calibri"/>
              <a:sym typeface="Calibri"/>
            </a:endParaRPr>
          </a:p>
        </p:txBody>
      </p:sp>
      <p:sp>
        <p:nvSpPr>
          <p:cNvPr id="268" name="Google Shape;268;p23"/>
          <p:cNvSpPr/>
          <p:nvPr/>
        </p:nvSpPr>
        <p:spPr>
          <a:xfrm>
            <a:off x="934175" y="2281675"/>
            <a:ext cx="1834800" cy="305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9" name="Google Shape;269;p23"/>
          <p:cNvCxnSpPr/>
          <p:nvPr/>
        </p:nvCxnSpPr>
        <p:spPr>
          <a:xfrm rot="10800000">
            <a:off x="1847912" y="5105213"/>
            <a:ext cx="826200" cy="698400"/>
          </a:xfrm>
          <a:prstGeom prst="straightConnector1">
            <a:avLst/>
          </a:prstGeom>
          <a:noFill/>
          <a:ln cap="flat" cmpd="sng" w="19050">
            <a:solidFill>
              <a:srgbClr val="00FF00"/>
            </a:solidFill>
            <a:prstDash val="solid"/>
            <a:round/>
            <a:headEnd len="med" w="med" type="none"/>
            <a:tailEnd len="med" w="med" type="triangle"/>
          </a:ln>
        </p:spPr>
      </p:cxnSp>
      <p:cxnSp>
        <p:nvCxnSpPr>
          <p:cNvPr id="270" name="Google Shape;270;p23"/>
          <p:cNvCxnSpPr/>
          <p:nvPr/>
        </p:nvCxnSpPr>
        <p:spPr>
          <a:xfrm rot="10800000">
            <a:off x="1847900" y="5105200"/>
            <a:ext cx="1576800" cy="1270500"/>
          </a:xfrm>
          <a:prstGeom prst="bentConnector2">
            <a:avLst/>
          </a:prstGeom>
          <a:noFill/>
          <a:ln cap="flat" cmpd="sng" w="19050">
            <a:solidFill>
              <a:srgbClr val="FF00FF"/>
            </a:solidFill>
            <a:prstDash val="solid"/>
            <a:round/>
            <a:headEnd len="med" w="med" type="none"/>
            <a:tailEnd len="med" w="med" type="triangle"/>
          </a:ln>
        </p:spPr>
      </p:cxnSp>
      <p:sp>
        <p:nvSpPr>
          <p:cNvPr id="271" name="Google Shape;271;p23"/>
          <p:cNvSpPr txBox="1"/>
          <p:nvPr/>
        </p:nvSpPr>
        <p:spPr>
          <a:xfrm>
            <a:off x="1273925" y="52073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Wi1</a:t>
            </a:r>
            <a:endParaRPr b="1">
              <a:solidFill>
                <a:srgbClr val="FF0000"/>
              </a:solidFill>
              <a:latin typeface="Calibri"/>
              <a:ea typeface="Calibri"/>
              <a:cs typeface="Calibri"/>
              <a:sym typeface="Calibri"/>
            </a:endParaRPr>
          </a:p>
        </p:txBody>
      </p:sp>
      <p:sp>
        <p:nvSpPr>
          <p:cNvPr id="272" name="Google Shape;272;p23"/>
          <p:cNvSpPr txBox="1"/>
          <p:nvPr/>
        </p:nvSpPr>
        <p:spPr>
          <a:xfrm>
            <a:off x="2110438" y="5154250"/>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Ws1</a:t>
            </a:r>
            <a:endParaRPr b="1">
              <a:solidFill>
                <a:srgbClr val="FF0000"/>
              </a:solidFill>
              <a:latin typeface="Calibri"/>
              <a:ea typeface="Calibri"/>
              <a:cs typeface="Calibri"/>
              <a:sym typeface="Calibri"/>
            </a:endParaRPr>
          </a:p>
        </p:txBody>
      </p:sp>
      <p:sp>
        <p:nvSpPr>
          <p:cNvPr id="273" name="Google Shape;273;p23"/>
          <p:cNvSpPr txBox="1"/>
          <p:nvPr/>
        </p:nvSpPr>
        <p:spPr>
          <a:xfrm>
            <a:off x="1107850" y="4489575"/>
            <a:ext cx="1480200" cy="615600"/>
          </a:xfrm>
          <a:prstGeom prst="rect">
            <a:avLst/>
          </a:prstGeom>
          <a:solidFill>
            <a:srgbClr val="999999"/>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rgbClr val="FF0000"/>
                </a:solidFill>
                <a:latin typeface="Calibri"/>
                <a:ea typeface="Calibri"/>
                <a:cs typeface="Calibri"/>
                <a:sym typeface="Calibri"/>
              </a:rPr>
              <a:t>Ws1</a:t>
            </a:r>
            <a:r>
              <a:rPr lang="en-US">
                <a:latin typeface="Calibri"/>
                <a:ea typeface="Calibri"/>
                <a:cs typeface="Calibri"/>
                <a:sym typeface="Calibri"/>
              </a:rPr>
              <a:t> * </a:t>
            </a:r>
            <a:r>
              <a:rPr lang="en-US">
                <a:solidFill>
                  <a:srgbClr val="00FF00"/>
                </a:solidFill>
                <a:latin typeface="Calibri"/>
                <a:ea typeface="Calibri"/>
                <a:cs typeface="Calibri"/>
                <a:sym typeface="Calibri"/>
              </a:rPr>
              <a:t>zs(t-1)</a:t>
            </a:r>
            <a:r>
              <a:rPr lang="en-US">
                <a:latin typeface="Calibri"/>
                <a:ea typeface="Calibri"/>
                <a:cs typeface="Calibri"/>
                <a:sym typeface="Calibri"/>
              </a:rPr>
              <a:t> + </a:t>
            </a:r>
            <a:r>
              <a:rPr lang="en-US">
                <a:solidFill>
                  <a:srgbClr val="FF0000"/>
                </a:solidFill>
                <a:latin typeface="Calibri"/>
                <a:ea typeface="Calibri"/>
                <a:cs typeface="Calibri"/>
                <a:sym typeface="Calibri"/>
              </a:rPr>
              <a:t>Wi1</a:t>
            </a:r>
            <a:r>
              <a:rPr lang="en-US">
                <a:latin typeface="Calibri"/>
                <a:ea typeface="Calibri"/>
                <a:cs typeface="Calibri"/>
                <a:sym typeface="Calibri"/>
              </a:rPr>
              <a:t> * </a:t>
            </a:r>
            <a:r>
              <a:rPr lang="en-US">
                <a:solidFill>
                  <a:srgbClr val="FF00FF"/>
                </a:solidFill>
                <a:latin typeface="Calibri"/>
                <a:ea typeface="Calibri"/>
                <a:cs typeface="Calibri"/>
                <a:sym typeface="Calibri"/>
              </a:rPr>
              <a:t>x1(t)</a:t>
            </a:r>
            <a:endParaRPr>
              <a:solidFill>
                <a:srgbClr val="FF00FF"/>
              </a:solidFill>
              <a:latin typeface="Calibri"/>
              <a:ea typeface="Calibri"/>
              <a:cs typeface="Calibri"/>
              <a:sym typeface="Calibri"/>
            </a:endParaRPr>
          </a:p>
        </p:txBody>
      </p:sp>
      <p:sp>
        <p:nvSpPr>
          <p:cNvPr id="274" name="Google Shape;274;p23"/>
          <p:cNvSpPr txBox="1"/>
          <p:nvPr/>
        </p:nvSpPr>
        <p:spPr>
          <a:xfrm>
            <a:off x="1585450" y="3903475"/>
            <a:ext cx="525000" cy="3693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Bias1</a:t>
            </a:r>
            <a:endParaRPr sz="1200">
              <a:latin typeface="Calibri"/>
              <a:ea typeface="Calibri"/>
              <a:cs typeface="Calibri"/>
              <a:sym typeface="Calibri"/>
            </a:endParaRPr>
          </a:p>
        </p:txBody>
      </p:sp>
      <p:cxnSp>
        <p:nvCxnSpPr>
          <p:cNvPr id="275" name="Google Shape;275;p23"/>
          <p:cNvCxnSpPr/>
          <p:nvPr/>
        </p:nvCxnSpPr>
        <p:spPr>
          <a:xfrm rot="10800000">
            <a:off x="1847950" y="4272675"/>
            <a:ext cx="0" cy="216900"/>
          </a:xfrm>
          <a:prstGeom prst="straightConnector1">
            <a:avLst/>
          </a:prstGeom>
          <a:noFill/>
          <a:ln cap="flat" cmpd="sng" w="9525">
            <a:solidFill>
              <a:schemeClr val="dk2"/>
            </a:solidFill>
            <a:prstDash val="solid"/>
            <a:round/>
            <a:headEnd len="med" w="med" type="none"/>
            <a:tailEnd len="med" w="med" type="triangle"/>
          </a:ln>
        </p:spPr>
      </p:cxnSp>
      <p:cxnSp>
        <p:nvCxnSpPr>
          <p:cNvPr id="276" name="Google Shape;276;p23"/>
          <p:cNvCxnSpPr/>
          <p:nvPr/>
        </p:nvCxnSpPr>
        <p:spPr>
          <a:xfrm flipH="1" rot="10800000">
            <a:off x="1847950" y="3686575"/>
            <a:ext cx="4500" cy="216900"/>
          </a:xfrm>
          <a:prstGeom prst="straightConnector1">
            <a:avLst/>
          </a:prstGeom>
          <a:noFill/>
          <a:ln cap="flat" cmpd="sng" w="9525">
            <a:solidFill>
              <a:schemeClr val="dk2"/>
            </a:solidFill>
            <a:prstDash val="solid"/>
            <a:round/>
            <a:headEnd len="med" w="med" type="none"/>
            <a:tailEnd len="med" w="med" type="triangle"/>
          </a:ln>
        </p:spPr>
      </p:cxnSp>
      <p:sp>
        <p:nvSpPr>
          <p:cNvPr id="277" name="Google Shape;277;p23"/>
          <p:cNvSpPr txBox="1"/>
          <p:nvPr/>
        </p:nvSpPr>
        <p:spPr>
          <a:xfrm>
            <a:off x="1076050" y="3101688"/>
            <a:ext cx="1552500" cy="5850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FF0000"/>
                </a:solidFill>
                <a:latin typeface="Calibri"/>
                <a:ea typeface="Calibri"/>
                <a:cs typeface="Calibri"/>
                <a:sym typeface="Calibri"/>
              </a:rPr>
              <a:t>Ws1</a:t>
            </a:r>
            <a:r>
              <a:rPr lang="en-US" sz="1300">
                <a:latin typeface="Calibri"/>
                <a:ea typeface="Calibri"/>
                <a:cs typeface="Calibri"/>
                <a:sym typeface="Calibri"/>
              </a:rPr>
              <a:t> * </a:t>
            </a:r>
            <a:r>
              <a:rPr lang="en-US" sz="1300">
                <a:solidFill>
                  <a:srgbClr val="00FF00"/>
                </a:solidFill>
                <a:latin typeface="Calibri"/>
                <a:ea typeface="Calibri"/>
                <a:cs typeface="Calibri"/>
                <a:sym typeface="Calibri"/>
              </a:rPr>
              <a:t>zs(t-1)</a:t>
            </a:r>
            <a:r>
              <a:rPr lang="en-US" sz="1300">
                <a:latin typeface="Calibri"/>
                <a:ea typeface="Calibri"/>
                <a:cs typeface="Calibri"/>
                <a:sym typeface="Calibri"/>
              </a:rPr>
              <a:t> + </a:t>
            </a:r>
            <a:r>
              <a:rPr lang="en-US" sz="1300">
                <a:solidFill>
                  <a:srgbClr val="FF0000"/>
                </a:solidFill>
                <a:latin typeface="Calibri"/>
                <a:ea typeface="Calibri"/>
                <a:cs typeface="Calibri"/>
                <a:sym typeface="Calibri"/>
              </a:rPr>
              <a:t>Wi1</a:t>
            </a:r>
            <a:r>
              <a:rPr lang="en-US" sz="1300">
                <a:latin typeface="Calibri"/>
                <a:ea typeface="Calibri"/>
                <a:cs typeface="Calibri"/>
                <a:sym typeface="Calibri"/>
              </a:rPr>
              <a:t> * </a:t>
            </a:r>
            <a:r>
              <a:rPr lang="en-US" sz="1300">
                <a:solidFill>
                  <a:srgbClr val="FF00FF"/>
                </a:solidFill>
                <a:latin typeface="Calibri"/>
                <a:ea typeface="Calibri"/>
                <a:cs typeface="Calibri"/>
                <a:sym typeface="Calibri"/>
              </a:rPr>
              <a:t>x1(t) </a:t>
            </a:r>
            <a:r>
              <a:rPr lang="en-US" sz="1300">
                <a:solidFill>
                  <a:schemeClr val="dk1"/>
                </a:solidFill>
                <a:latin typeface="Calibri"/>
                <a:ea typeface="Calibri"/>
                <a:cs typeface="Calibri"/>
                <a:sym typeface="Calibri"/>
              </a:rPr>
              <a:t>+</a:t>
            </a:r>
            <a:r>
              <a:rPr lang="en-US" sz="1300">
                <a:solidFill>
                  <a:srgbClr val="FF00FF"/>
                </a:solidFill>
                <a:latin typeface="Calibri"/>
                <a:ea typeface="Calibri"/>
                <a:cs typeface="Calibri"/>
                <a:sym typeface="Calibri"/>
              </a:rPr>
              <a:t> </a:t>
            </a:r>
            <a:r>
              <a:rPr lang="en-US" sz="1300">
                <a:solidFill>
                  <a:srgbClr val="FFAB40"/>
                </a:solidFill>
                <a:latin typeface="Calibri"/>
                <a:ea typeface="Calibri"/>
                <a:cs typeface="Calibri"/>
                <a:sym typeface="Calibri"/>
              </a:rPr>
              <a:t>Bias1</a:t>
            </a:r>
            <a:endParaRPr sz="1300">
              <a:solidFill>
                <a:srgbClr val="FFAB40"/>
              </a:solidFill>
              <a:latin typeface="Calibri"/>
              <a:ea typeface="Calibri"/>
              <a:cs typeface="Calibri"/>
              <a:sym typeface="Calibri"/>
            </a:endParaRPr>
          </a:p>
        </p:txBody>
      </p:sp>
      <p:sp>
        <p:nvSpPr>
          <p:cNvPr id="278" name="Google Shape;278;p23"/>
          <p:cNvSpPr txBox="1"/>
          <p:nvPr/>
        </p:nvSpPr>
        <p:spPr>
          <a:xfrm>
            <a:off x="3030950" y="1126225"/>
            <a:ext cx="1998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This represents the long term memory (from last time step) to be </a:t>
            </a:r>
            <a:r>
              <a:rPr lang="en-US">
                <a:latin typeface="Calibri"/>
                <a:ea typeface="Calibri"/>
                <a:cs typeface="Calibri"/>
                <a:sym typeface="Calibri"/>
              </a:rPr>
              <a:t>remembered</a:t>
            </a:r>
            <a:endParaRPr>
              <a:latin typeface="Calibri"/>
              <a:ea typeface="Calibri"/>
              <a:cs typeface="Calibri"/>
              <a:sym typeface="Calibri"/>
            </a:endParaRPr>
          </a:p>
        </p:txBody>
      </p:sp>
      <p:cxnSp>
        <p:nvCxnSpPr>
          <p:cNvPr id="279" name="Google Shape;279;p23"/>
          <p:cNvCxnSpPr/>
          <p:nvPr/>
        </p:nvCxnSpPr>
        <p:spPr>
          <a:xfrm rot="10800000">
            <a:off x="1847800" y="2968788"/>
            <a:ext cx="4500" cy="132900"/>
          </a:xfrm>
          <a:prstGeom prst="straightConnector1">
            <a:avLst/>
          </a:prstGeom>
          <a:noFill/>
          <a:ln cap="flat" cmpd="sng" w="9525">
            <a:solidFill>
              <a:schemeClr val="dk2"/>
            </a:solidFill>
            <a:prstDash val="solid"/>
            <a:round/>
            <a:headEnd len="med" w="med" type="none"/>
            <a:tailEnd len="med" w="med" type="triangle"/>
          </a:ln>
        </p:spPr>
      </p:cxnSp>
      <p:sp>
        <p:nvSpPr>
          <p:cNvPr id="280" name="Google Shape;280;p23"/>
          <p:cNvSpPr txBox="1"/>
          <p:nvPr/>
        </p:nvSpPr>
        <p:spPr>
          <a:xfrm>
            <a:off x="1367050" y="2353313"/>
            <a:ext cx="961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0000FF"/>
                </a:solidFill>
                <a:latin typeface="Calibri"/>
                <a:ea typeface="Calibri"/>
                <a:cs typeface="Calibri"/>
                <a:sym typeface="Calibri"/>
              </a:rPr>
              <a:t>A sigmoid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sp>
        <p:nvSpPr>
          <p:cNvPr id="281" name="Google Shape;281;p23"/>
          <p:cNvSpPr txBox="1"/>
          <p:nvPr/>
        </p:nvSpPr>
        <p:spPr>
          <a:xfrm>
            <a:off x="282900" y="2106313"/>
            <a:ext cx="1093200" cy="877200"/>
          </a:xfrm>
          <a:prstGeom prst="rect">
            <a:avLst/>
          </a:prstGeom>
          <a:solidFill>
            <a:srgbClr val="6FA8D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solidFill>
                  <a:schemeClr val="dk1"/>
                </a:solidFill>
                <a:latin typeface="Calibri"/>
                <a:ea typeface="Calibri"/>
                <a:cs typeface="Calibri"/>
                <a:sym typeface="Calibri"/>
              </a:rPr>
              <a:t>After</a:t>
            </a:r>
            <a:r>
              <a:rPr b="1" lang="en-US" sz="900">
                <a:solidFill>
                  <a:srgbClr val="0000FF"/>
                </a:solidFill>
                <a:latin typeface="Calibri"/>
                <a:ea typeface="Calibri"/>
                <a:cs typeface="Calibri"/>
                <a:sym typeface="Calibri"/>
              </a:rPr>
              <a:t> Sigmoid</a:t>
            </a:r>
            <a:r>
              <a:rPr lang="en-US" sz="900">
                <a:solidFill>
                  <a:schemeClr val="dk1"/>
                </a:solidFill>
                <a:latin typeface="Calibri"/>
                <a:ea typeface="Calibri"/>
                <a:cs typeface="Calibri"/>
                <a:sym typeface="Calibri"/>
              </a:rPr>
              <a:t>, a value between 0% (0.0) and 100% (1.0) will be produced</a:t>
            </a:r>
            <a:endParaRPr sz="900">
              <a:solidFill>
                <a:schemeClr val="dk1"/>
              </a:solidFill>
              <a:latin typeface="Calibri"/>
              <a:ea typeface="Calibri"/>
              <a:cs typeface="Calibri"/>
              <a:sym typeface="Calibri"/>
            </a:endParaRPr>
          </a:p>
        </p:txBody>
      </p:sp>
      <p:sp>
        <p:nvSpPr>
          <p:cNvPr id="282" name="Google Shape;282;p23"/>
          <p:cNvSpPr txBox="1"/>
          <p:nvPr/>
        </p:nvSpPr>
        <p:spPr>
          <a:xfrm>
            <a:off x="800350" y="1126213"/>
            <a:ext cx="2082900" cy="861900"/>
          </a:xfrm>
          <a:prstGeom prst="rect">
            <a:avLst/>
          </a:prstGeom>
          <a:solidFill>
            <a:srgbClr val="D9D9D9"/>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chemeClr val="dk1"/>
                </a:solidFill>
                <a:latin typeface="Calibri"/>
                <a:ea typeface="Calibri"/>
                <a:cs typeface="Calibri"/>
                <a:sym typeface="Calibri"/>
              </a:rPr>
              <a:t>Long term memory (from t-1) to be remembered:</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100">
                <a:solidFill>
                  <a:schemeClr val="dk1"/>
                </a:solidFill>
                <a:highlight>
                  <a:srgbClr val="00FFFF"/>
                </a:highlight>
                <a:latin typeface="Calibri"/>
                <a:ea typeface="Calibri"/>
                <a:cs typeface="Calibri"/>
                <a:sym typeface="Calibri"/>
              </a:rPr>
              <a:t>zl(t-1)</a:t>
            </a:r>
            <a:r>
              <a:rPr lang="en-US" sz="1100">
                <a:solidFill>
                  <a:schemeClr val="dk1"/>
                </a:solidFill>
                <a:latin typeface="Calibri"/>
                <a:ea typeface="Calibri"/>
                <a:cs typeface="Calibri"/>
                <a:sym typeface="Calibri"/>
              </a:rPr>
              <a:t> =</a:t>
            </a:r>
            <a:r>
              <a:rPr lang="en-US" sz="1100">
                <a:solidFill>
                  <a:srgbClr val="00FFFF"/>
                </a:solidFill>
                <a:latin typeface="Calibri"/>
                <a:ea typeface="Calibri"/>
                <a:cs typeface="Calibri"/>
                <a:sym typeface="Calibri"/>
              </a:rPr>
              <a:t> </a:t>
            </a:r>
            <a:r>
              <a:rPr lang="en-US" sz="1100">
                <a:solidFill>
                  <a:schemeClr val="dk1"/>
                </a:solidFill>
                <a:highlight>
                  <a:srgbClr val="00FFFF"/>
                </a:highlight>
                <a:latin typeface="Calibri"/>
                <a:ea typeface="Calibri"/>
                <a:cs typeface="Calibri"/>
                <a:sym typeface="Calibri"/>
              </a:rPr>
              <a:t>zl(t-1)</a:t>
            </a:r>
            <a:r>
              <a:rPr lang="en-US" sz="1100">
                <a:solidFill>
                  <a:schemeClr val="dk1"/>
                </a:solidFill>
                <a:latin typeface="Calibri"/>
                <a:ea typeface="Calibri"/>
                <a:cs typeface="Calibri"/>
                <a:sym typeface="Calibri"/>
              </a:rPr>
              <a:t> * </a:t>
            </a:r>
            <a:r>
              <a:rPr b="1" i="1" lang="en-US" sz="1100">
                <a:solidFill>
                  <a:srgbClr val="0000FF"/>
                </a:solidFill>
                <a:latin typeface="Calibri"/>
                <a:ea typeface="Calibri"/>
                <a:cs typeface="Calibri"/>
                <a:sym typeface="Calibri"/>
              </a:rPr>
              <a:t>f </a:t>
            </a:r>
            <a:r>
              <a:rPr lang="en-US" sz="1100">
                <a:solidFill>
                  <a:schemeClr val="dk1"/>
                </a:solidFill>
                <a:latin typeface="Calibri"/>
                <a:ea typeface="Calibri"/>
                <a:cs typeface="Calibri"/>
                <a:sym typeface="Calibri"/>
              </a:rPr>
              <a:t>(</a:t>
            </a:r>
            <a:r>
              <a:rPr lang="en-US" sz="1100">
                <a:solidFill>
                  <a:srgbClr val="FF0000"/>
                </a:solidFill>
                <a:latin typeface="Calibri"/>
                <a:ea typeface="Calibri"/>
                <a:cs typeface="Calibri"/>
                <a:sym typeface="Calibri"/>
              </a:rPr>
              <a:t>Ws1</a:t>
            </a:r>
            <a:r>
              <a:rPr lang="en-US" sz="1100">
                <a:solidFill>
                  <a:schemeClr val="dk1"/>
                </a:solidFill>
                <a:latin typeface="Calibri"/>
                <a:ea typeface="Calibri"/>
                <a:cs typeface="Calibri"/>
                <a:sym typeface="Calibri"/>
              </a:rPr>
              <a:t> * </a:t>
            </a:r>
            <a:r>
              <a:rPr lang="en-US" sz="1100">
                <a:solidFill>
                  <a:schemeClr val="dk1"/>
                </a:solidFill>
                <a:highlight>
                  <a:srgbClr val="00FF00"/>
                </a:highlight>
                <a:latin typeface="Calibri"/>
                <a:ea typeface="Calibri"/>
                <a:cs typeface="Calibri"/>
                <a:sym typeface="Calibri"/>
              </a:rPr>
              <a:t>zs(t-1)</a:t>
            </a:r>
            <a:r>
              <a:rPr lang="en-US" sz="1100">
                <a:solidFill>
                  <a:schemeClr val="dk1"/>
                </a:solidFill>
                <a:latin typeface="Calibri"/>
                <a:ea typeface="Calibri"/>
                <a:cs typeface="Calibri"/>
                <a:sym typeface="Calibri"/>
              </a:rPr>
              <a:t>+ </a:t>
            </a:r>
            <a:r>
              <a:rPr lang="en-US" sz="1100">
                <a:solidFill>
                  <a:srgbClr val="FF0000"/>
                </a:solidFill>
                <a:latin typeface="Calibri"/>
                <a:ea typeface="Calibri"/>
                <a:cs typeface="Calibri"/>
                <a:sym typeface="Calibri"/>
              </a:rPr>
              <a:t>Wi1</a:t>
            </a:r>
            <a:r>
              <a:rPr lang="en-US" sz="1100">
                <a:solidFill>
                  <a:schemeClr val="dk1"/>
                </a:solidFill>
                <a:latin typeface="Calibri"/>
                <a:ea typeface="Calibri"/>
                <a:cs typeface="Calibri"/>
                <a:sym typeface="Calibri"/>
              </a:rPr>
              <a:t> * </a:t>
            </a:r>
            <a:r>
              <a:rPr lang="en-US" sz="1100">
                <a:solidFill>
                  <a:schemeClr val="dk1"/>
                </a:solidFill>
                <a:highlight>
                  <a:srgbClr val="FF00FF"/>
                </a:highlight>
                <a:latin typeface="Calibri"/>
                <a:ea typeface="Calibri"/>
                <a:cs typeface="Calibri"/>
                <a:sym typeface="Calibri"/>
              </a:rPr>
              <a:t>x1(t)</a:t>
            </a:r>
            <a:r>
              <a:rPr lang="en-US" sz="1100">
                <a:solidFill>
                  <a:srgbClr val="FF00FF"/>
                </a:solidFill>
                <a:latin typeface="Calibri"/>
                <a:ea typeface="Calibri"/>
                <a:cs typeface="Calibri"/>
                <a:sym typeface="Calibri"/>
              </a:rPr>
              <a:t> </a:t>
            </a:r>
            <a:r>
              <a:rPr lang="en-US" sz="1100">
                <a:solidFill>
                  <a:schemeClr val="dk1"/>
                </a:solidFill>
                <a:latin typeface="Calibri"/>
                <a:ea typeface="Calibri"/>
                <a:cs typeface="Calibri"/>
                <a:sym typeface="Calibri"/>
              </a:rPr>
              <a:t>+</a:t>
            </a:r>
            <a:r>
              <a:rPr lang="en-US" sz="1100">
                <a:solidFill>
                  <a:srgbClr val="FF00FF"/>
                </a:solidFill>
                <a:latin typeface="Calibri"/>
                <a:ea typeface="Calibri"/>
                <a:cs typeface="Calibri"/>
                <a:sym typeface="Calibri"/>
              </a:rPr>
              <a:t> </a:t>
            </a:r>
            <a:r>
              <a:rPr lang="en-US" sz="1100">
                <a:solidFill>
                  <a:srgbClr val="FFAB40"/>
                </a:solidFill>
                <a:latin typeface="Calibri"/>
                <a:ea typeface="Calibri"/>
                <a:cs typeface="Calibri"/>
                <a:sym typeface="Calibri"/>
              </a:rPr>
              <a:t>Bias1</a:t>
            </a:r>
            <a:r>
              <a:rPr lang="en-US" sz="1100">
                <a:solidFill>
                  <a:schemeClr val="dk1"/>
                </a:solidFill>
                <a:latin typeface="Calibri"/>
                <a:ea typeface="Calibri"/>
                <a:cs typeface="Calibri"/>
                <a:sym typeface="Calibri"/>
              </a:rPr>
              <a:t>)</a:t>
            </a:r>
            <a:endParaRPr sz="1100">
              <a:solidFill>
                <a:schemeClr val="dk1"/>
              </a:solidFill>
            </a:endParaRPr>
          </a:p>
        </p:txBody>
      </p:sp>
      <p:cxnSp>
        <p:nvCxnSpPr>
          <p:cNvPr id="283" name="Google Shape;283;p23"/>
          <p:cNvCxnSpPr/>
          <p:nvPr/>
        </p:nvCxnSpPr>
        <p:spPr>
          <a:xfrm flipH="1" rot="10800000">
            <a:off x="1839550" y="1991563"/>
            <a:ext cx="4500" cy="453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4"/>
          <p:cNvSpPr txBox="1"/>
          <p:nvPr/>
        </p:nvSpPr>
        <p:spPr>
          <a:xfrm>
            <a:off x="8258175" y="43550"/>
            <a:ext cx="3514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latin typeface="Calibri"/>
                <a:ea typeface="Calibri"/>
                <a:cs typeface="Calibri"/>
                <a:sym typeface="Calibri"/>
              </a:rPr>
              <a:t>Each LSTM unit must have three inputs:</a:t>
            </a:r>
            <a:endParaRPr b="1" sz="1200">
              <a:latin typeface="Calibri"/>
              <a:ea typeface="Calibri"/>
              <a:cs typeface="Calibri"/>
              <a:sym typeface="Calibri"/>
            </a:endParaRPr>
          </a:p>
          <a:p>
            <a:pPr indent="-304800" lvl="0" marL="457200" rtl="0" algn="l">
              <a:spcBef>
                <a:spcPts val="0"/>
              </a:spcBef>
              <a:spcAft>
                <a:spcPts val="0"/>
              </a:spcAft>
              <a:buClr>
                <a:srgbClr val="FF00FF"/>
              </a:buClr>
              <a:buSzPts val="1200"/>
              <a:buFont typeface="Calibri"/>
              <a:buChar char="-"/>
            </a:pPr>
            <a:r>
              <a:rPr lang="en-US" sz="1200">
                <a:solidFill>
                  <a:srgbClr val="FF00FF"/>
                </a:solidFill>
                <a:latin typeface="Calibri"/>
                <a:ea typeface="Calibri"/>
                <a:cs typeface="Calibri"/>
                <a:sym typeface="Calibri"/>
              </a:rPr>
              <a:t>input (e.g., output from last time step)</a:t>
            </a:r>
            <a:endParaRPr sz="1200">
              <a:solidFill>
                <a:srgbClr val="FF00FF"/>
              </a:solidFill>
              <a:latin typeface="Calibri"/>
              <a:ea typeface="Calibri"/>
              <a:cs typeface="Calibri"/>
              <a:sym typeface="Calibri"/>
            </a:endParaRPr>
          </a:p>
          <a:p>
            <a:pPr indent="-304800" lvl="0" marL="457200" rtl="0" algn="l">
              <a:spcBef>
                <a:spcPts val="0"/>
              </a:spcBef>
              <a:spcAft>
                <a:spcPts val="0"/>
              </a:spcAft>
              <a:buClr>
                <a:srgbClr val="00FF00"/>
              </a:buClr>
              <a:buSzPts val="1200"/>
              <a:buFont typeface="Calibri"/>
              <a:buChar char="-"/>
            </a:pPr>
            <a:r>
              <a:rPr lang="en-US" sz="1200">
                <a:solidFill>
                  <a:srgbClr val="00FF00"/>
                </a:solidFill>
                <a:latin typeface="Calibri"/>
                <a:ea typeface="Calibri"/>
                <a:cs typeface="Calibri"/>
                <a:sym typeface="Calibri"/>
              </a:rPr>
              <a:t>short term memory (updated from last step)</a:t>
            </a:r>
            <a:endParaRPr sz="1200">
              <a:solidFill>
                <a:srgbClr val="00FF00"/>
              </a:solidFill>
              <a:latin typeface="Calibri"/>
              <a:ea typeface="Calibri"/>
              <a:cs typeface="Calibri"/>
              <a:sym typeface="Calibri"/>
            </a:endParaRPr>
          </a:p>
          <a:p>
            <a:pPr indent="-304800" lvl="0" marL="457200" rtl="0" algn="l">
              <a:spcBef>
                <a:spcPts val="0"/>
              </a:spcBef>
              <a:spcAft>
                <a:spcPts val="0"/>
              </a:spcAft>
              <a:buClr>
                <a:srgbClr val="00FFFF"/>
              </a:buClr>
              <a:buSzPts val="1200"/>
              <a:buFont typeface="Calibri"/>
              <a:buChar char="-"/>
            </a:pPr>
            <a:r>
              <a:rPr lang="en-US" sz="1200">
                <a:solidFill>
                  <a:srgbClr val="00FFFF"/>
                </a:solidFill>
                <a:latin typeface="Calibri"/>
                <a:ea typeface="Calibri"/>
                <a:cs typeface="Calibri"/>
                <a:sym typeface="Calibri"/>
              </a:rPr>
              <a:t>long term memory (updated from last step)</a:t>
            </a:r>
            <a:endParaRPr sz="1200">
              <a:solidFill>
                <a:srgbClr val="00FFFF"/>
              </a:solidFill>
              <a:latin typeface="Calibri"/>
              <a:ea typeface="Calibri"/>
              <a:cs typeface="Calibri"/>
              <a:sym typeface="Calibri"/>
            </a:endParaRPr>
          </a:p>
        </p:txBody>
      </p:sp>
      <p:sp>
        <p:nvSpPr>
          <p:cNvPr id="289" name="Google Shape;289;p24"/>
          <p:cNvSpPr/>
          <p:nvPr/>
        </p:nvSpPr>
        <p:spPr>
          <a:xfrm>
            <a:off x="190500" y="952500"/>
            <a:ext cx="11639700" cy="4534200"/>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4"/>
          <p:cNvSpPr txBox="1"/>
          <p:nvPr/>
        </p:nvSpPr>
        <p:spPr>
          <a:xfrm>
            <a:off x="1221250" y="89600"/>
            <a:ext cx="1241100" cy="738900"/>
          </a:xfrm>
          <a:prstGeom prst="rect">
            <a:avLst/>
          </a:prstGeom>
          <a:solidFill>
            <a:srgbClr val="00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latin typeface="Calibri"/>
                <a:ea typeface="Calibri"/>
                <a:cs typeface="Calibri"/>
                <a:sym typeface="Calibri"/>
              </a:rPr>
              <a:t>Long term memory (t-1):</a:t>
            </a:r>
            <a:endParaRPr sz="1200">
              <a:latin typeface="Calibri"/>
              <a:ea typeface="Calibri"/>
              <a:cs typeface="Calibri"/>
              <a:sym typeface="Calibri"/>
            </a:endParaRPr>
          </a:p>
          <a:p>
            <a:pPr indent="0" lvl="0" marL="0" rtl="0" algn="ctr">
              <a:spcBef>
                <a:spcPts val="0"/>
              </a:spcBef>
              <a:spcAft>
                <a:spcPts val="0"/>
              </a:spcAft>
              <a:buNone/>
            </a:pPr>
            <a:r>
              <a:rPr lang="en-US" sz="1200">
                <a:latin typeface="Calibri"/>
                <a:ea typeface="Calibri"/>
                <a:cs typeface="Calibri"/>
                <a:sym typeface="Calibri"/>
              </a:rPr>
              <a:t>zl(t-1)</a:t>
            </a:r>
            <a:endParaRPr sz="1200">
              <a:latin typeface="Calibri"/>
              <a:ea typeface="Calibri"/>
              <a:cs typeface="Calibri"/>
              <a:sym typeface="Calibri"/>
            </a:endParaRPr>
          </a:p>
        </p:txBody>
      </p:sp>
      <p:sp>
        <p:nvSpPr>
          <p:cNvPr id="291" name="Google Shape;291;p24"/>
          <p:cNvSpPr txBox="1"/>
          <p:nvPr/>
        </p:nvSpPr>
        <p:spPr>
          <a:xfrm>
            <a:off x="3424700" y="6175600"/>
            <a:ext cx="1184100" cy="400200"/>
          </a:xfrm>
          <a:prstGeom prst="rect">
            <a:avLst/>
          </a:prstGeom>
          <a:solidFill>
            <a:srgbClr val="FF00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Input ~ x1 (t)</a:t>
            </a:r>
            <a:endParaRPr>
              <a:latin typeface="Calibri"/>
              <a:ea typeface="Calibri"/>
              <a:cs typeface="Calibri"/>
              <a:sym typeface="Calibri"/>
            </a:endParaRPr>
          </a:p>
        </p:txBody>
      </p:sp>
      <p:sp>
        <p:nvSpPr>
          <p:cNvPr id="292" name="Google Shape;292;p24"/>
          <p:cNvSpPr txBox="1"/>
          <p:nvPr/>
        </p:nvSpPr>
        <p:spPr>
          <a:xfrm>
            <a:off x="2674112" y="5603513"/>
            <a:ext cx="26853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Short term memory (t-1) ~ zs(t-1)</a:t>
            </a:r>
            <a:endParaRPr>
              <a:latin typeface="Calibri"/>
              <a:ea typeface="Calibri"/>
              <a:cs typeface="Calibri"/>
              <a:sym typeface="Calibri"/>
            </a:endParaRPr>
          </a:p>
        </p:txBody>
      </p:sp>
      <p:sp>
        <p:nvSpPr>
          <p:cNvPr id="293" name="Google Shape;293;p24"/>
          <p:cNvSpPr/>
          <p:nvPr/>
        </p:nvSpPr>
        <p:spPr>
          <a:xfrm>
            <a:off x="934175" y="2281675"/>
            <a:ext cx="1834800" cy="305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4" name="Google Shape;294;p24"/>
          <p:cNvCxnSpPr/>
          <p:nvPr/>
        </p:nvCxnSpPr>
        <p:spPr>
          <a:xfrm rot="10800000">
            <a:off x="1847912" y="5105213"/>
            <a:ext cx="826200" cy="698400"/>
          </a:xfrm>
          <a:prstGeom prst="straightConnector1">
            <a:avLst/>
          </a:prstGeom>
          <a:noFill/>
          <a:ln cap="flat" cmpd="sng" w="19050">
            <a:solidFill>
              <a:srgbClr val="00FF00"/>
            </a:solidFill>
            <a:prstDash val="solid"/>
            <a:round/>
            <a:headEnd len="med" w="med" type="none"/>
            <a:tailEnd len="med" w="med" type="triangle"/>
          </a:ln>
        </p:spPr>
      </p:cxnSp>
      <p:cxnSp>
        <p:nvCxnSpPr>
          <p:cNvPr id="295" name="Google Shape;295;p24"/>
          <p:cNvCxnSpPr/>
          <p:nvPr/>
        </p:nvCxnSpPr>
        <p:spPr>
          <a:xfrm rot="10800000">
            <a:off x="1847900" y="5105200"/>
            <a:ext cx="1576800" cy="1270500"/>
          </a:xfrm>
          <a:prstGeom prst="bentConnector2">
            <a:avLst/>
          </a:prstGeom>
          <a:noFill/>
          <a:ln cap="flat" cmpd="sng" w="19050">
            <a:solidFill>
              <a:srgbClr val="FF00FF"/>
            </a:solidFill>
            <a:prstDash val="solid"/>
            <a:round/>
            <a:headEnd len="med" w="med" type="none"/>
            <a:tailEnd len="med" w="med" type="triangle"/>
          </a:ln>
        </p:spPr>
      </p:cxnSp>
      <p:sp>
        <p:nvSpPr>
          <p:cNvPr id="296" name="Google Shape;296;p24"/>
          <p:cNvSpPr txBox="1"/>
          <p:nvPr/>
        </p:nvSpPr>
        <p:spPr>
          <a:xfrm>
            <a:off x="1273925" y="52073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Wi1</a:t>
            </a:r>
            <a:endParaRPr b="1">
              <a:solidFill>
                <a:srgbClr val="FF0000"/>
              </a:solidFill>
              <a:latin typeface="Calibri"/>
              <a:ea typeface="Calibri"/>
              <a:cs typeface="Calibri"/>
              <a:sym typeface="Calibri"/>
            </a:endParaRPr>
          </a:p>
        </p:txBody>
      </p:sp>
      <p:sp>
        <p:nvSpPr>
          <p:cNvPr id="297" name="Google Shape;297;p24"/>
          <p:cNvSpPr txBox="1"/>
          <p:nvPr/>
        </p:nvSpPr>
        <p:spPr>
          <a:xfrm>
            <a:off x="2110438" y="5154250"/>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Ws1</a:t>
            </a:r>
            <a:endParaRPr b="1">
              <a:solidFill>
                <a:srgbClr val="FF0000"/>
              </a:solidFill>
              <a:latin typeface="Calibri"/>
              <a:ea typeface="Calibri"/>
              <a:cs typeface="Calibri"/>
              <a:sym typeface="Calibri"/>
            </a:endParaRPr>
          </a:p>
        </p:txBody>
      </p:sp>
      <p:sp>
        <p:nvSpPr>
          <p:cNvPr id="298" name="Google Shape;298;p24"/>
          <p:cNvSpPr txBox="1"/>
          <p:nvPr/>
        </p:nvSpPr>
        <p:spPr>
          <a:xfrm>
            <a:off x="1107850" y="4489575"/>
            <a:ext cx="1480200" cy="615600"/>
          </a:xfrm>
          <a:prstGeom prst="rect">
            <a:avLst/>
          </a:prstGeom>
          <a:solidFill>
            <a:srgbClr val="999999"/>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rgbClr val="FF0000"/>
                </a:solidFill>
                <a:latin typeface="Calibri"/>
                <a:ea typeface="Calibri"/>
                <a:cs typeface="Calibri"/>
                <a:sym typeface="Calibri"/>
              </a:rPr>
              <a:t>Ws1</a:t>
            </a:r>
            <a:r>
              <a:rPr lang="en-US">
                <a:latin typeface="Calibri"/>
                <a:ea typeface="Calibri"/>
                <a:cs typeface="Calibri"/>
                <a:sym typeface="Calibri"/>
              </a:rPr>
              <a:t> * </a:t>
            </a:r>
            <a:r>
              <a:rPr lang="en-US">
                <a:solidFill>
                  <a:srgbClr val="00FF00"/>
                </a:solidFill>
                <a:latin typeface="Calibri"/>
                <a:ea typeface="Calibri"/>
                <a:cs typeface="Calibri"/>
                <a:sym typeface="Calibri"/>
              </a:rPr>
              <a:t>zs(t-1)</a:t>
            </a:r>
            <a:r>
              <a:rPr lang="en-US">
                <a:latin typeface="Calibri"/>
                <a:ea typeface="Calibri"/>
                <a:cs typeface="Calibri"/>
                <a:sym typeface="Calibri"/>
              </a:rPr>
              <a:t> + </a:t>
            </a:r>
            <a:r>
              <a:rPr lang="en-US">
                <a:solidFill>
                  <a:srgbClr val="FF0000"/>
                </a:solidFill>
                <a:latin typeface="Calibri"/>
                <a:ea typeface="Calibri"/>
                <a:cs typeface="Calibri"/>
                <a:sym typeface="Calibri"/>
              </a:rPr>
              <a:t>Wi1</a:t>
            </a:r>
            <a:r>
              <a:rPr lang="en-US">
                <a:latin typeface="Calibri"/>
                <a:ea typeface="Calibri"/>
                <a:cs typeface="Calibri"/>
                <a:sym typeface="Calibri"/>
              </a:rPr>
              <a:t> * </a:t>
            </a:r>
            <a:r>
              <a:rPr lang="en-US">
                <a:solidFill>
                  <a:srgbClr val="FF00FF"/>
                </a:solidFill>
                <a:latin typeface="Calibri"/>
                <a:ea typeface="Calibri"/>
                <a:cs typeface="Calibri"/>
                <a:sym typeface="Calibri"/>
              </a:rPr>
              <a:t>x1(t)</a:t>
            </a:r>
            <a:endParaRPr>
              <a:solidFill>
                <a:srgbClr val="FF00FF"/>
              </a:solidFill>
              <a:latin typeface="Calibri"/>
              <a:ea typeface="Calibri"/>
              <a:cs typeface="Calibri"/>
              <a:sym typeface="Calibri"/>
            </a:endParaRPr>
          </a:p>
        </p:txBody>
      </p:sp>
      <p:sp>
        <p:nvSpPr>
          <p:cNvPr id="299" name="Google Shape;299;p24"/>
          <p:cNvSpPr txBox="1"/>
          <p:nvPr/>
        </p:nvSpPr>
        <p:spPr>
          <a:xfrm>
            <a:off x="1585450" y="3903475"/>
            <a:ext cx="525000" cy="3693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Bias1</a:t>
            </a:r>
            <a:endParaRPr sz="1200">
              <a:latin typeface="Calibri"/>
              <a:ea typeface="Calibri"/>
              <a:cs typeface="Calibri"/>
              <a:sym typeface="Calibri"/>
            </a:endParaRPr>
          </a:p>
        </p:txBody>
      </p:sp>
      <p:cxnSp>
        <p:nvCxnSpPr>
          <p:cNvPr id="300" name="Google Shape;300;p24"/>
          <p:cNvCxnSpPr/>
          <p:nvPr/>
        </p:nvCxnSpPr>
        <p:spPr>
          <a:xfrm rot="10800000">
            <a:off x="1847950" y="4272675"/>
            <a:ext cx="0" cy="216900"/>
          </a:xfrm>
          <a:prstGeom prst="straightConnector1">
            <a:avLst/>
          </a:prstGeom>
          <a:noFill/>
          <a:ln cap="flat" cmpd="sng" w="9525">
            <a:solidFill>
              <a:schemeClr val="dk2"/>
            </a:solidFill>
            <a:prstDash val="solid"/>
            <a:round/>
            <a:headEnd len="med" w="med" type="none"/>
            <a:tailEnd len="med" w="med" type="triangle"/>
          </a:ln>
        </p:spPr>
      </p:cxnSp>
      <p:cxnSp>
        <p:nvCxnSpPr>
          <p:cNvPr id="301" name="Google Shape;301;p24"/>
          <p:cNvCxnSpPr/>
          <p:nvPr/>
        </p:nvCxnSpPr>
        <p:spPr>
          <a:xfrm flipH="1" rot="10800000">
            <a:off x="1847950" y="3686575"/>
            <a:ext cx="4500" cy="216900"/>
          </a:xfrm>
          <a:prstGeom prst="straightConnector1">
            <a:avLst/>
          </a:prstGeom>
          <a:noFill/>
          <a:ln cap="flat" cmpd="sng" w="9525">
            <a:solidFill>
              <a:schemeClr val="dk2"/>
            </a:solidFill>
            <a:prstDash val="solid"/>
            <a:round/>
            <a:headEnd len="med" w="med" type="none"/>
            <a:tailEnd len="med" w="med" type="triangle"/>
          </a:ln>
        </p:spPr>
      </p:cxnSp>
      <p:sp>
        <p:nvSpPr>
          <p:cNvPr id="302" name="Google Shape;302;p24"/>
          <p:cNvSpPr txBox="1"/>
          <p:nvPr/>
        </p:nvSpPr>
        <p:spPr>
          <a:xfrm>
            <a:off x="1076050" y="3101688"/>
            <a:ext cx="1552500" cy="5850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FF0000"/>
                </a:solidFill>
                <a:latin typeface="Calibri"/>
                <a:ea typeface="Calibri"/>
                <a:cs typeface="Calibri"/>
                <a:sym typeface="Calibri"/>
              </a:rPr>
              <a:t>Ws1</a:t>
            </a:r>
            <a:r>
              <a:rPr lang="en-US" sz="1300">
                <a:latin typeface="Calibri"/>
                <a:ea typeface="Calibri"/>
                <a:cs typeface="Calibri"/>
                <a:sym typeface="Calibri"/>
              </a:rPr>
              <a:t> * </a:t>
            </a:r>
            <a:r>
              <a:rPr lang="en-US" sz="1300">
                <a:solidFill>
                  <a:srgbClr val="00FF00"/>
                </a:solidFill>
                <a:latin typeface="Calibri"/>
                <a:ea typeface="Calibri"/>
                <a:cs typeface="Calibri"/>
                <a:sym typeface="Calibri"/>
              </a:rPr>
              <a:t>zs(t-1)</a:t>
            </a:r>
            <a:r>
              <a:rPr lang="en-US" sz="1300">
                <a:latin typeface="Calibri"/>
                <a:ea typeface="Calibri"/>
                <a:cs typeface="Calibri"/>
                <a:sym typeface="Calibri"/>
              </a:rPr>
              <a:t> + </a:t>
            </a:r>
            <a:r>
              <a:rPr lang="en-US" sz="1300">
                <a:solidFill>
                  <a:srgbClr val="FF0000"/>
                </a:solidFill>
                <a:latin typeface="Calibri"/>
                <a:ea typeface="Calibri"/>
                <a:cs typeface="Calibri"/>
                <a:sym typeface="Calibri"/>
              </a:rPr>
              <a:t>Wi1</a:t>
            </a:r>
            <a:r>
              <a:rPr lang="en-US" sz="1300">
                <a:latin typeface="Calibri"/>
                <a:ea typeface="Calibri"/>
                <a:cs typeface="Calibri"/>
                <a:sym typeface="Calibri"/>
              </a:rPr>
              <a:t> * </a:t>
            </a:r>
            <a:r>
              <a:rPr lang="en-US" sz="1300">
                <a:solidFill>
                  <a:srgbClr val="FF00FF"/>
                </a:solidFill>
                <a:latin typeface="Calibri"/>
                <a:ea typeface="Calibri"/>
                <a:cs typeface="Calibri"/>
                <a:sym typeface="Calibri"/>
              </a:rPr>
              <a:t>x1(t) </a:t>
            </a:r>
            <a:r>
              <a:rPr lang="en-US" sz="1300">
                <a:solidFill>
                  <a:schemeClr val="dk1"/>
                </a:solidFill>
                <a:latin typeface="Calibri"/>
                <a:ea typeface="Calibri"/>
                <a:cs typeface="Calibri"/>
                <a:sym typeface="Calibri"/>
              </a:rPr>
              <a:t>+</a:t>
            </a:r>
            <a:r>
              <a:rPr lang="en-US" sz="1300">
                <a:solidFill>
                  <a:srgbClr val="FF00FF"/>
                </a:solidFill>
                <a:latin typeface="Calibri"/>
                <a:ea typeface="Calibri"/>
                <a:cs typeface="Calibri"/>
                <a:sym typeface="Calibri"/>
              </a:rPr>
              <a:t> </a:t>
            </a:r>
            <a:r>
              <a:rPr lang="en-US" sz="1300">
                <a:solidFill>
                  <a:srgbClr val="FFAB40"/>
                </a:solidFill>
                <a:latin typeface="Calibri"/>
                <a:ea typeface="Calibri"/>
                <a:cs typeface="Calibri"/>
                <a:sym typeface="Calibri"/>
              </a:rPr>
              <a:t>Bias1</a:t>
            </a:r>
            <a:endParaRPr sz="1300">
              <a:solidFill>
                <a:srgbClr val="FFAB40"/>
              </a:solidFill>
              <a:latin typeface="Calibri"/>
              <a:ea typeface="Calibri"/>
              <a:cs typeface="Calibri"/>
              <a:sym typeface="Calibri"/>
            </a:endParaRPr>
          </a:p>
        </p:txBody>
      </p:sp>
      <p:cxnSp>
        <p:nvCxnSpPr>
          <p:cNvPr id="303" name="Google Shape;303;p24"/>
          <p:cNvCxnSpPr/>
          <p:nvPr/>
        </p:nvCxnSpPr>
        <p:spPr>
          <a:xfrm rot="10800000">
            <a:off x="1847800" y="2968788"/>
            <a:ext cx="4500" cy="132900"/>
          </a:xfrm>
          <a:prstGeom prst="straightConnector1">
            <a:avLst/>
          </a:prstGeom>
          <a:noFill/>
          <a:ln cap="flat" cmpd="sng" w="9525">
            <a:solidFill>
              <a:schemeClr val="dk2"/>
            </a:solidFill>
            <a:prstDash val="solid"/>
            <a:round/>
            <a:headEnd len="med" w="med" type="none"/>
            <a:tailEnd len="med" w="med" type="triangle"/>
          </a:ln>
        </p:spPr>
      </p:cxnSp>
      <p:sp>
        <p:nvSpPr>
          <p:cNvPr id="304" name="Google Shape;304;p24"/>
          <p:cNvSpPr txBox="1"/>
          <p:nvPr/>
        </p:nvSpPr>
        <p:spPr>
          <a:xfrm>
            <a:off x="1367050" y="2353313"/>
            <a:ext cx="961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0000FF"/>
                </a:solidFill>
                <a:latin typeface="Calibri"/>
                <a:ea typeface="Calibri"/>
                <a:cs typeface="Calibri"/>
                <a:sym typeface="Calibri"/>
              </a:rPr>
              <a:t>A sigmoid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sp>
        <p:nvSpPr>
          <p:cNvPr id="305" name="Google Shape;305;p24"/>
          <p:cNvSpPr txBox="1"/>
          <p:nvPr/>
        </p:nvSpPr>
        <p:spPr>
          <a:xfrm>
            <a:off x="282900" y="2106313"/>
            <a:ext cx="1093200" cy="877200"/>
          </a:xfrm>
          <a:prstGeom prst="rect">
            <a:avLst/>
          </a:prstGeom>
          <a:solidFill>
            <a:srgbClr val="6FA8D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solidFill>
                  <a:schemeClr val="dk1"/>
                </a:solidFill>
                <a:latin typeface="Calibri"/>
                <a:ea typeface="Calibri"/>
                <a:cs typeface="Calibri"/>
                <a:sym typeface="Calibri"/>
              </a:rPr>
              <a:t>After</a:t>
            </a:r>
            <a:r>
              <a:rPr b="1" lang="en-US" sz="900">
                <a:solidFill>
                  <a:srgbClr val="0000FF"/>
                </a:solidFill>
                <a:latin typeface="Calibri"/>
                <a:ea typeface="Calibri"/>
                <a:cs typeface="Calibri"/>
                <a:sym typeface="Calibri"/>
              </a:rPr>
              <a:t> Sigmoid</a:t>
            </a:r>
            <a:r>
              <a:rPr lang="en-US" sz="900">
                <a:solidFill>
                  <a:schemeClr val="dk1"/>
                </a:solidFill>
                <a:latin typeface="Calibri"/>
                <a:ea typeface="Calibri"/>
                <a:cs typeface="Calibri"/>
                <a:sym typeface="Calibri"/>
              </a:rPr>
              <a:t>, a value between 0% (0.0) and 100% (1.0) will be produced</a:t>
            </a:r>
            <a:endParaRPr sz="900">
              <a:solidFill>
                <a:schemeClr val="dk1"/>
              </a:solidFill>
              <a:latin typeface="Calibri"/>
              <a:ea typeface="Calibri"/>
              <a:cs typeface="Calibri"/>
              <a:sym typeface="Calibri"/>
            </a:endParaRPr>
          </a:p>
        </p:txBody>
      </p:sp>
      <p:sp>
        <p:nvSpPr>
          <p:cNvPr id="306" name="Google Shape;306;p24"/>
          <p:cNvSpPr txBox="1"/>
          <p:nvPr/>
        </p:nvSpPr>
        <p:spPr>
          <a:xfrm>
            <a:off x="800350" y="1126213"/>
            <a:ext cx="2082900" cy="861900"/>
          </a:xfrm>
          <a:prstGeom prst="rect">
            <a:avLst/>
          </a:prstGeom>
          <a:solidFill>
            <a:srgbClr val="D9D9D9"/>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chemeClr val="dk1"/>
                </a:solidFill>
                <a:latin typeface="Calibri"/>
                <a:ea typeface="Calibri"/>
                <a:cs typeface="Calibri"/>
                <a:sym typeface="Calibri"/>
              </a:rPr>
              <a:t>Long term memory (from t-1) to be remembered:</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100">
                <a:solidFill>
                  <a:schemeClr val="dk1"/>
                </a:solidFill>
                <a:highlight>
                  <a:srgbClr val="00FFFF"/>
                </a:highlight>
                <a:latin typeface="Calibri"/>
                <a:ea typeface="Calibri"/>
                <a:cs typeface="Calibri"/>
                <a:sym typeface="Calibri"/>
              </a:rPr>
              <a:t>zl(t-1)</a:t>
            </a:r>
            <a:r>
              <a:rPr lang="en-US" sz="1100">
                <a:solidFill>
                  <a:schemeClr val="dk1"/>
                </a:solidFill>
                <a:latin typeface="Calibri"/>
                <a:ea typeface="Calibri"/>
                <a:cs typeface="Calibri"/>
                <a:sym typeface="Calibri"/>
              </a:rPr>
              <a:t> =</a:t>
            </a:r>
            <a:r>
              <a:rPr lang="en-US" sz="1100">
                <a:solidFill>
                  <a:srgbClr val="00FFFF"/>
                </a:solidFill>
                <a:latin typeface="Calibri"/>
                <a:ea typeface="Calibri"/>
                <a:cs typeface="Calibri"/>
                <a:sym typeface="Calibri"/>
              </a:rPr>
              <a:t> </a:t>
            </a:r>
            <a:r>
              <a:rPr lang="en-US" sz="1100">
                <a:solidFill>
                  <a:schemeClr val="dk1"/>
                </a:solidFill>
                <a:highlight>
                  <a:srgbClr val="00FFFF"/>
                </a:highlight>
                <a:latin typeface="Calibri"/>
                <a:ea typeface="Calibri"/>
                <a:cs typeface="Calibri"/>
                <a:sym typeface="Calibri"/>
              </a:rPr>
              <a:t>zl(t-1)</a:t>
            </a:r>
            <a:r>
              <a:rPr lang="en-US" sz="1100">
                <a:solidFill>
                  <a:schemeClr val="dk1"/>
                </a:solidFill>
                <a:latin typeface="Calibri"/>
                <a:ea typeface="Calibri"/>
                <a:cs typeface="Calibri"/>
                <a:sym typeface="Calibri"/>
              </a:rPr>
              <a:t> * </a:t>
            </a:r>
            <a:r>
              <a:rPr b="1" i="1" lang="en-US" sz="1100">
                <a:solidFill>
                  <a:srgbClr val="0000FF"/>
                </a:solidFill>
                <a:latin typeface="Calibri"/>
                <a:ea typeface="Calibri"/>
                <a:cs typeface="Calibri"/>
                <a:sym typeface="Calibri"/>
              </a:rPr>
              <a:t>f </a:t>
            </a:r>
            <a:r>
              <a:rPr lang="en-US" sz="1100">
                <a:solidFill>
                  <a:schemeClr val="dk1"/>
                </a:solidFill>
                <a:latin typeface="Calibri"/>
                <a:ea typeface="Calibri"/>
                <a:cs typeface="Calibri"/>
                <a:sym typeface="Calibri"/>
              </a:rPr>
              <a:t>(</a:t>
            </a:r>
            <a:r>
              <a:rPr lang="en-US" sz="1100">
                <a:solidFill>
                  <a:srgbClr val="FF0000"/>
                </a:solidFill>
                <a:latin typeface="Calibri"/>
                <a:ea typeface="Calibri"/>
                <a:cs typeface="Calibri"/>
                <a:sym typeface="Calibri"/>
              </a:rPr>
              <a:t>Ws1</a:t>
            </a:r>
            <a:r>
              <a:rPr lang="en-US" sz="1100">
                <a:solidFill>
                  <a:schemeClr val="dk1"/>
                </a:solidFill>
                <a:latin typeface="Calibri"/>
                <a:ea typeface="Calibri"/>
                <a:cs typeface="Calibri"/>
                <a:sym typeface="Calibri"/>
              </a:rPr>
              <a:t> * </a:t>
            </a:r>
            <a:r>
              <a:rPr lang="en-US" sz="1100">
                <a:solidFill>
                  <a:schemeClr val="dk1"/>
                </a:solidFill>
                <a:highlight>
                  <a:srgbClr val="00FF00"/>
                </a:highlight>
                <a:latin typeface="Calibri"/>
                <a:ea typeface="Calibri"/>
                <a:cs typeface="Calibri"/>
                <a:sym typeface="Calibri"/>
              </a:rPr>
              <a:t>zs(t-1)</a:t>
            </a:r>
            <a:r>
              <a:rPr lang="en-US" sz="1100">
                <a:solidFill>
                  <a:schemeClr val="dk1"/>
                </a:solidFill>
                <a:latin typeface="Calibri"/>
                <a:ea typeface="Calibri"/>
                <a:cs typeface="Calibri"/>
                <a:sym typeface="Calibri"/>
              </a:rPr>
              <a:t>+ </a:t>
            </a:r>
            <a:r>
              <a:rPr lang="en-US" sz="1100">
                <a:solidFill>
                  <a:srgbClr val="FF0000"/>
                </a:solidFill>
                <a:latin typeface="Calibri"/>
                <a:ea typeface="Calibri"/>
                <a:cs typeface="Calibri"/>
                <a:sym typeface="Calibri"/>
              </a:rPr>
              <a:t>Wi1</a:t>
            </a:r>
            <a:r>
              <a:rPr lang="en-US" sz="1100">
                <a:solidFill>
                  <a:schemeClr val="dk1"/>
                </a:solidFill>
                <a:latin typeface="Calibri"/>
                <a:ea typeface="Calibri"/>
                <a:cs typeface="Calibri"/>
                <a:sym typeface="Calibri"/>
              </a:rPr>
              <a:t> * </a:t>
            </a:r>
            <a:r>
              <a:rPr lang="en-US" sz="1100">
                <a:solidFill>
                  <a:schemeClr val="dk1"/>
                </a:solidFill>
                <a:highlight>
                  <a:srgbClr val="FF00FF"/>
                </a:highlight>
                <a:latin typeface="Calibri"/>
                <a:ea typeface="Calibri"/>
                <a:cs typeface="Calibri"/>
                <a:sym typeface="Calibri"/>
              </a:rPr>
              <a:t>x1(t)</a:t>
            </a:r>
            <a:r>
              <a:rPr lang="en-US" sz="1100">
                <a:solidFill>
                  <a:srgbClr val="FF00FF"/>
                </a:solidFill>
                <a:latin typeface="Calibri"/>
                <a:ea typeface="Calibri"/>
                <a:cs typeface="Calibri"/>
                <a:sym typeface="Calibri"/>
              </a:rPr>
              <a:t> </a:t>
            </a:r>
            <a:r>
              <a:rPr lang="en-US" sz="1100">
                <a:solidFill>
                  <a:schemeClr val="dk1"/>
                </a:solidFill>
                <a:latin typeface="Calibri"/>
                <a:ea typeface="Calibri"/>
                <a:cs typeface="Calibri"/>
                <a:sym typeface="Calibri"/>
              </a:rPr>
              <a:t>+</a:t>
            </a:r>
            <a:r>
              <a:rPr lang="en-US" sz="1100">
                <a:solidFill>
                  <a:srgbClr val="FF00FF"/>
                </a:solidFill>
                <a:latin typeface="Calibri"/>
                <a:ea typeface="Calibri"/>
                <a:cs typeface="Calibri"/>
                <a:sym typeface="Calibri"/>
              </a:rPr>
              <a:t> </a:t>
            </a:r>
            <a:r>
              <a:rPr lang="en-US" sz="1100">
                <a:solidFill>
                  <a:srgbClr val="FFAB40"/>
                </a:solidFill>
                <a:latin typeface="Calibri"/>
                <a:ea typeface="Calibri"/>
                <a:cs typeface="Calibri"/>
                <a:sym typeface="Calibri"/>
              </a:rPr>
              <a:t>Bias1</a:t>
            </a:r>
            <a:r>
              <a:rPr lang="en-US" sz="1100">
                <a:solidFill>
                  <a:schemeClr val="dk1"/>
                </a:solidFill>
                <a:latin typeface="Calibri"/>
                <a:ea typeface="Calibri"/>
                <a:cs typeface="Calibri"/>
                <a:sym typeface="Calibri"/>
              </a:rPr>
              <a:t>)</a:t>
            </a:r>
            <a:endParaRPr sz="1100">
              <a:solidFill>
                <a:schemeClr val="dk1"/>
              </a:solidFill>
            </a:endParaRPr>
          </a:p>
        </p:txBody>
      </p:sp>
      <p:cxnSp>
        <p:nvCxnSpPr>
          <p:cNvPr id="307" name="Google Shape;307;p24"/>
          <p:cNvCxnSpPr/>
          <p:nvPr/>
        </p:nvCxnSpPr>
        <p:spPr>
          <a:xfrm flipH="1" rot="10800000">
            <a:off x="1839550" y="1991563"/>
            <a:ext cx="4500" cy="453300"/>
          </a:xfrm>
          <a:prstGeom prst="straightConnector1">
            <a:avLst/>
          </a:prstGeom>
          <a:noFill/>
          <a:ln cap="flat" cmpd="sng" w="9525">
            <a:solidFill>
              <a:schemeClr val="dk2"/>
            </a:solidFill>
            <a:prstDash val="solid"/>
            <a:round/>
            <a:headEnd len="med" w="med" type="none"/>
            <a:tailEnd len="med" w="med" type="triangle"/>
          </a:ln>
        </p:spPr>
      </p:cxnSp>
      <p:sp>
        <p:nvSpPr>
          <p:cNvPr id="308" name="Google Shape;308;p24"/>
          <p:cNvSpPr/>
          <p:nvPr/>
        </p:nvSpPr>
        <p:spPr>
          <a:xfrm>
            <a:off x="3173925" y="2192850"/>
            <a:ext cx="1786500" cy="3014400"/>
          </a:xfrm>
          <a:prstGeom prst="rect">
            <a:avLst/>
          </a:prstGeom>
          <a:solidFill>
            <a:srgbClr val="B3C6E7"/>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4"/>
          <p:cNvSpPr txBox="1"/>
          <p:nvPr/>
        </p:nvSpPr>
        <p:spPr>
          <a:xfrm>
            <a:off x="3425200" y="4354325"/>
            <a:ext cx="1295100" cy="6156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Ws2</a:t>
            </a:r>
            <a:r>
              <a:rPr lang="en-US">
                <a:latin typeface="Calibri"/>
                <a:ea typeface="Calibri"/>
                <a:cs typeface="Calibri"/>
                <a:sym typeface="Calibri"/>
              </a:rPr>
              <a:t> * </a:t>
            </a:r>
            <a:r>
              <a:rPr lang="en-US">
                <a:solidFill>
                  <a:srgbClr val="00FF00"/>
                </a:solidFill>
                <a:latin typeface="Calibri"/>
                <a:ea typeface="Calibri"/>
                <a:cs typeface="Calibri"/>
                <a:sym typeface="Calibri"/>
              </a:rPr>
              <a:t>zs(t-1)</a:t>
            </a:r>
            <a:r>
              <a:rPr lang="en-US">
                <a:latin typeface="Calibri"/>
                <a:ea typeface="Calibri"/>
                <a:cs typeface="Calibri"/>
                <a:sym typeface="Calibri"/>
              </a:rPr>
              <a:t> + </a:t>
            </a:r>
            <a:r>
              <a:rPr lang="en-US">
                <a:solidFill>
                  <a:srgbClr val="FF0000"/>
                </a:solidFill>
                <a:latin typeface="Calibri"/>
                <a:ea typeface="Calibri"/>
                <a:cs typeface="Calibri"/>
                <a:sym typeface="Calibri"/>
              </a:rPr>
              <a:t>Wi2</a:t>
            </a:r>
            <a:r>
              <a:rPr lang="en-US">
                <a:latin typeface="Calibri"/>
                <a:ea typeface="Calibri"/>
                <a:cs typeface="Calibri"/>
                <a:sym typeface="Calibri"/>
              </a:rPr>
              <a:t> * </a:t>
            </a:r>
            <a:r>
              <a:rPr lang="en-US">
                <a:solidFill>
                  <a:srgbClr val="FF00FF"/>
                </a:solidFill>
                <a:latin typeface="Calibri"/>
                <a:ea typeface="Calibri"/>
                <a:cs typeface="Calibri"/>
                <a:sym typeface="Calibri"/>
              </a:rPr>
              <a:t>x1(t)</a:t>
            </a:r>
            <a:endParaRPr>
              <a:solidFill>
                <a:srgbClr val="FF00FF"/>
              </a:solidFill>
              <a:latin typeface="Calibri"/>
              <a:ea typeface="Calibri"/>
              <a:cs typeface="Calibri"/>
              <a:sym typeface="Calibri"/>
            </a:endParaRPr>
          </a:p>
        </p:txBody>
      </p:sp>
      <p:sp>
        <p:nvSpPr>
          <p:cNvPr id="310" name="Google Shape;310;p24"/>
          <p:cNvSpPr/>
          <p:nvPr/>
        </p:nvSpPr>
        <p:spPr>
          <a:xfrm>
            <a:off x="2417564" y="5016250"/>
            <a:ext cx="1487675" cy="1352550"/>
          </a:xfrm>
          <a:custGeom>
            <a:rect b="b" l="l" r="r" t="t"/>
            <a:pathLst>
              <a:path extrusionOk="0" h="54102" w="59507">
                <a:moveTo>
                  <a:pt x="39695" y="54102"/>
                </a:moveTo>
                <a:cubicBezTo>
                  <a:pt x="35568" y="52896"/>
                  <a:pt x="21534" y="50229"/>
                  <a:pt x="14930" y="46863"/>
                </a:cubicBezTo>
                <a:cubicBezTo>
                  <a:pt x="8326" y="43498"/>
                  <a:pt x="643" y="38227"/>
                  <a:pt x="71" y="33909"/>
                </a:cubicBezTo>
                <a:cubicBezTo>
                  <a:pt x="-500" y="29591"/>
                  <a:pt x="6294" y="23495"/>
                  <a:pt x="11501" y="20955"/>
                </a:cubicBezTo>
                <a:cubicBezTo>
                  <a:pt x="16708" y="18415"/>
                  <a:pt x="26233" y="19177"/>
                  <a:pt x="31313" y="18669"/>
                </a:cubicBezTo>
                <a:cubicBezTo>
                  <a:pt x="36393" y="18161"/>
                  <a:pt x="38870" y="18542"/>
                  <a:pt x="41981" y="17907"/>
                </a:cubicBezTo>
                <a:cubicBezTo>
                  <a:pt x="45093" y="17272"/>
                  <a:pt x="47569" y="17018"/>
                  <a:pt x="49982" y="14859"/>
                </a:cubicBezTo>
                <a:cubicBezTo>
                  <a:pt x="52395" y="12700"/>
                  <a:pt x="54872" y="7430"/>
                  <a:pt x="56459" y="4953"/>
                </a:cubicBezTo>
                <a:cubicBezTo>
                  <a:pt x="58047" y="2477"/>
                  <a:pt x="58999" y="826"/>
                  <a:pt x="59507" y="0"/>
                </a:cubicBezTo>
              </a:path>
            </a:pathLst>
          </a:custGeom>
          <a:noFill/>
          <a:ln cap="flat" cmpd="sng" w="19050">
            <a:solidFill>
              <a:srgbClr val="FF00FF"/>
            </a:solidFill>
            <a:prstDash val="solid"/>
            <a:round/>
            <a:headEnd len="med" w="med" type="none"/>
            <a:tailEnd len="med" w="med" type="triangle"/>
          </a:ln>
        </p:spPr>
      </p:sp>
      <p:cxnSp>
        <p:nvCxnSpPr>
          <p:cNvPr id="311" name="Google Shape;311;p24"/>
          <p:cNvCxnSpPr/>
          <p:nvPr/>
        </p:nvCxnSpPr>
        <p:spPr>
          <a:xfrm flipH="1" rot="10800000">
            <a:off x="4016762" y="4969913"/>
            <a:ext cx="56100" cy="633600"/>
          </a:xfrm>
          <a:prstGeom prst="straightConnector1">
            <a:avLst/>
          </a:prstGeom>
          <a:noFill/>
          <a:ln cap="flat" cmpd="sng" w="19050">
            <a:solidFill>
              <a:srgbClr val="00FF00"/>
            </a:solidFill>
            <a:prstDash val="solid"/>
            <a:round/>
            <a:headEnd len="med" w="med" type="none"/>
            <a:tailEnd len="med" w="med" type="triangle"/>
          </a:ln>
        </p:spPr>
      </p:cxnSp>
      <p:sp>
        <p:nvSpPr>
          <p:cNvPr id="312" name="Google Shape;312;p24"/>
          <p:cNvSpPr txBox="1"/>
          <p:nvPr/>
        </p:nvSpPr>
        <p:spPr>
          <a:xfrm>
            <a:off x="3296488" y="50866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Wi2</a:t>
            </a:r>
            <a:endParaRPr b="1">
              <a:solidFill>
                <a:srgbClr val="FF0000"/>
              </a:solidFill>
              <a:latin typeface="Calibri"/>
              <a:ea typeface="Calibri"/>
              <a:cs typeface="Calibri"/>
              <a:sym typeface="Calibri"/>
            </a:endParaRPr>
          </a:p>
        </p:txBody>
      </p:sp>
      <p:sp>
        <p:nvSpPr>
          <p:cNvPr id="313" name="Google Shape;313;p24"/>
          <p:cNvSpPr txBox="1"/>
          <p:nvPr/>
        </p:nvSpPr>
        <p:spPr>
          <a:xfrm>
            <a:off x="4025075" y="50866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Ws2</a:t>
            </a:r>
            <a:endParaRPr b="1">
              <a:solidFill>
                <a:srgbClr val="FF0000"/>
              </a:solidFill>
              <a:latin typeface="Calibri"/>
              <a:ea typeface="Calibri"/>
              <a:cs typeface="Calibri"/>
              <a:sym typeface="Calibri"/>
            </a:endParaRPr>
          </a:p>
        </p:txBody>
      </p:sp>
      <p:sp>
        <p:nvSpPr>
          <p:cNvPr id="314" name="Google Shape;314;p24"/>
          <p:cNvSpPr txBox="1"/>
          <p:nvPr/>
        </p:nvSpPr>
        <p:spPr>
          <a:xfrm>
            <a:off x="5286375" y="4286250"/>
            <a:ext cx="525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315" name="Google Shape;315;p24"/>
          <p:cNvSpPr txBox="1"/>
          <p:nvPr/>
        </p:nvSpPr>
        <p:spPr>
          <a:xfrm>
            <a:off x="5105400" y="4246475"/>
            <a:ext cx="2343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latin typeface="Calibri"/>
                <a:ea typeface="Calibri"/>
                <a:cs typeface="Calibri"/>
                <a:sym typeface="Calibri"/>
              </a:rPr>
              <a:t>Similar to the left, we c</a:t>
            </a:r>
            <a:r>
              <a:rPr lang="en-US">
                <a:solidFill>
                  <a:schemeClr val="dk1"/>
                </a:solidFill>
                <a:latin typeface="Calibri"/>
                <a:ea typeface="Calibri"/>
                <a:cs typeface="Calibri"/>
                <a:sym typeface="Calibri"/>
              </a:rPr>
              <a:t>ombine short term memory and input together</a:t>
            </a:r>
            <a:endParaRPr>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5"/>
          <p:cNvSpPr txBox="1"/>
          <p:nvPr/>
        </p:nvSpPr>
        <p:spPr>
          <a:xfrm>
            <a:off x="8258175" y="43550"/>
            <a:ext cx="3514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latin typeface="Calibri"/>
                <a:ea typeface="Calibri"/>
                <a:cs typeface="Calibri"/>
                <a:sym typeface="Calibri"/>
              </a:rPr>
              <a:t>Each LSTM unit must have three inputs:</a:t>
            </a:r>
            <a:endParaRPr b="1" sz="1200">
              <a:latin typeface="Calibri"/>
              <a:ea typeface="Calibri"/>
              <a:cs typeface="Calibri"/>
              <a:sym typeface="Calibri"/>
            </a:endParaRPr>
          </a:p>
          <a:p>
            <a:pPr indent="-304800" lvl="0" marL="457200" rtl="0" algn="l">
              <a:spcBef>
                <a:spcPts val="0"/>
              </a:spcBef>
              <a:spcAft>
                <a:spcPts val="0"/>
              </a:spcAft>
              <a:buClr>
                <a:srgbClr val="FF00FF"/>
              </a:buClr>
              <a:buSzPts val="1200"/>
              <a:buFont typeface="Calibri"/>
              <a:buChar char="-"/>
            </a:pPr>
            <a:r>
              <a:rPr lang="en-US" sz="1200">
                <a:solidFill>
                  <a:srgbClr val="FF00FF"/>
                </a:solidFill>
                <a:latin typeface="Calibri"/>
                <a:ea typeface="Calibri"/>
                <a:cs typeface="Calibri"/>
                <a:sym typeface="Calibri"/>
              </a:rPr>
              <a:t>input (e.g., output from last time step)</a:t>
            </a:r>
            <a:endParaRPr sz="1200">
              <a:solidFill>
                <a:srgbClr val="FF00FF"/>
              </a:solidFill>
              <a:latin typeface="Calibri"/>
              <a:ea typeface="Calibri"/>
              <a:cs typeface="Calibri"/>
              <a:sym typeface="Calibri"/>
            </a:endParaRPr>
          </a:p>
          <a:p>
            <a:pPr indent="-304800" lvl="0" marL="457200" rtl="0" algn="l">
              <a:spcBef>
                <a:spcPts val="0"/>
              </a:spcBef>
              <a:spcAft>
                <a:spcPts val="0"/>
              </a:spcAft>
              <a:buClr>
                <a:srgbClr val="00FF00"/>
              </a:buClr>
              <a:buSzPts val="1200"/>
              <a:buFont typeface="Calibri"/>
              <a:buChar char="-"/>
            </a:pPr>
            <a:r>
              <a:rPr lang="en-US" sz="1200">
                <a:solidFill>
                  <a:srgbClr val="00FF00"/>
                </a:solidFill>
                <a:latin typeface="Calibri"/>
                <a:ea typeface="Calibri"/>
                <a:cs typeface="Calibri"/>
                <a:sym typeface="Calibri"/>
              </a:rPr>
              <a:t>short term memory (updated from last step)</a:t>
            </a:r>
            <a:endParaRPr sz="1200">
              <a:solidFill>
                <a:srgbClr val="00FF00"/>
              </a:solidFill>
              <a:latin typeface="Calibri"/>
              <a:ea typeface="Calibri"/>
              <a:cs typeface="Calibri"/>
              <a:sym typeface="Calibri"/>
            </a:endParaRPr>
          </a:p>
          <a:p>
            <a:pPr indent="-304800" lvl="0" marL="457200" rtl="0" algn="l">
              <a:spcBef>
                <a:spcPts val="0"/>
              </a:spcBef>
              <a:spcAft>
                <a:spcPts val="0"/>
              </a:spcAft>
              <a:buClr>
                <a:srgbClr val="00FFFF"/>
              </a:buClr>
              <a:buSzPts val="1200"/>
              <a:buFont typeface="Calibri"/>
              <a:buChar char="-"/>
            </a:pPr>
            <a:r>
              <a:rPr lang="en-US" sz="1200">
                <a:solidFill>
                  <a:srgbClr val="00FFFF"/>
                </a:solidFill>
                <a:latin typeface="Calibri"/>
                <a:ea typeface="Calibri"/>
                <a:cs typeface="Calibri"/>
                <a:sym typeface="Calibri"/>
              </a:rPr>
              <a:t>long term memory (updated from last step)</a:t>
            </a:r>
            <a:endParaRPr sz="1200">
              <a:solidFill>
                <a:srgbClr val="00FFFF"/>
              </a:solidFill>
              <a:latin typeface="Calibri"/>
              <a:ea typeface="Calibri"/>
              <a:cs typeface="Calibri"/>
              <a:sym typeface="Calibri"/>
            </a:endParaRPr>
          </a:p>
        </p:txBody>
      </p:sp>
      <p:sp>
        <p:nvSpPr>
          <p:cNvPr id="321" name="Google Shape;321;p25"/>
          <p:cNvSpPr/>
          <p:nvPr/>
        </p:nvSpPr>
        <p:spPr>
          <a:xfrm>
            <a:off x="190500" y="952500"/>
            <a:ext cx="11639700" cy="4534200"/>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5"/>
          <p:cNvSpPr txBox="1"/>
          <p:nvPr/>
        </p:nvSpPr>
        <p:spPr>
          <a:xfrm>
            <a:off x="1221250" y="89600"/>
            <a:ext cx="1241100" cy="738900"/>
          </a:xfrm>
          <a:prstGeom prst="rect">
            <a:avLst/>
          </a:prstGeom>
          <a:solidFill>
            <a:srgbClr val="00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latin typeface="Calibri"/>
                <a:ea typeface="Calibri"/>
                <a:cs typeface="Calibri"/>
                <a:sym typeface="Calibri"/>
              </a:rPr>
              <a:t>Long term memory (t-1):</a:t>
            </a:r>
            <a:endParaRPr sz="1200">
              <a:latin typeface="Calibri"/>
              <a:ea typeface="Calibri"/>
              <a:cs typeface="Calibri"/>
              <a:sym typeface="Calibri"/>
            </a:endParaRPr>
          </a:p>
          <a:p>
            <a:pPr indent="0" lvl="0" marL="0" rtl="0" algn="ctr">
              <a:spcBef>
                <a:spcPts val="0"/>
              </a:spcBef>
              <a:spcAft>
                <a:spcPts val="0"/>
              </a:spcAft>
              <a:buNone/>
            </a:pPr>
            <a:r>
              <a:rPr lang="en-US" sz="1200">
                <a:latin typeface="Calibri"/>
                <a:ea typeface="Calibri"/>
                <a:cs typeface="Calibri"/>
                <a:sym typeface="Calibri"/>
              </a:rPr>
              <a:t>zl(t-1)</a:t>
            </a:r>
            <a:endParaRPr sz="1200">
              <a:latin typeface="Calibri"/>
              <a:ea typeface="Calibri"/>
              <a:cs typeface="Calibri"/>
              <a:sym typeface="Calibri"/>
            </a:endParaRPr>
          </a:p>
        </p:txBody>
      </p:sp>
      <p:sp>
        <p:nvSpPr>
          <p:cNvPr id="323" name="Google Shape;323;p25"/>
          <p:cNvSpPr txBox="1"/>
          <p:nvPr/>
        </p:nvSpPr>
        <p:spPr>
          <a:xfrm>
            <a:off x="3424700" y="6175600"/>
            <a:ext cx="1184100" cy="400200"/>
          </a:xfrm>
          <a:prstGeom prst="rect">
            <a:avLst/>
          </a:prstGeom>
          <a:solidFill>
            <a:srgbClr val="FF00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Input ~ x1 (t)</a:t>
            </a:r>
            <a:endParaRPr>
              <a:latin typeface="Calibri"/>
              <a:ea typeface="Calibri"/>
              <a:cs typeface="Calibri"/>
              <a:sym typeface="Calibri"/>
            </a:endParaRPr>
          </a:p>
        </p:txBody>
      </p:sp>
      <p:sp>
        <p:nvSpPr>
          <p:cNvPr id="324" name="Google Shape;324;p25"/>
          <p:cNvSpPr txBox="1"/>
          <p:nvPr/>
        </p:nvSpPr>
        <p:spPr>
          <a:xfrm>
            <a:off x="2674112" y="5603513"/>
            <a:ext cx="26853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Short term memory (t-1) ~ zs(t-1)</a:t>
            </a:r>
            <a:endParaRPr>
              <a:latin typeface="Calibri"/>
              <a:ea typeface="Calibri"/>
              <a:cs typeface="Calibri"/>
              <a:sym typeface="Calibri"/>
            </a:endParaRPr>
          </a:p>
        </p:txBody>
      </p:sp>
      <p:sp>
        <p:nvSpPr>
          <p:cNvPr id="325" name="Google Shape;325;p25"/>
          <p:cNvSpPr/>
          <p:nvPr/>
        </p:nvSpPr>
        <p:spPr>
          <a:xfrm>
            <a:off x="934175" y="2281675"/>
            <a:ext cx="1834800" cy="305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6" name="Google Shape;326;p25"/>
          <p:cNvCxnSpPr/>
          <p:nvPr/>
        </p:nvCxnSpPr>
        <p:spPr>
          <a:xfrm rot="10800000">
            <a:off x="1847912" y="5105213"/>
            <a:ext cx="826200" cy="698400"/>
          </a:xfrm>
          <a:prstGeom prst="straightConnector1">
            <a:avLst/>
          </a:prstGeom>
          <a:noFill/>
          <a:ln cap="flat" cmpd="sng" w="19050">
            <a:solidFill>
              <a:srgbClr val="00FF00"/>
            </a:solidFill>
            <a:prstDash val="solid"/>
            <a:round/>
            <a:headEnd len="med" w="med" type="none"/>
            <a:tailEnd len="med" w="med" type="triangle"/>
          </a:ln>
        </p:spPr>
      </p:cxnSp>
      <p:cxnSp>
        <p:nvCxnSpPr>
          <p:cNvPr id="327" name="Google Shape;327;p25"/>
          <p:cNvCxnSpPr/>
          <p:nvPr/>
        </p:nvCxnSpPr>
        <p:spPr>
          <a:xfrm rot="10800000">
            <a:off x="1847900" y="5105200"/>
            <a:ext cx="1576800" cy="1270500"/>
          </a:xfrm>
          <a:prstGeom prst="bentConnector2">
            <a:avLst/>
          </a:prstGeom>
          <a:noFill/>
          <a:ln cap="flat" cmpd="sng" w="19050">
            <a:solidFill>
              <a:srgbClr val="FF00FF"/>
            </a:solidFill>
            <a:prstDash val="solid"/>
            <a:round/>
            <a:headEnd len="med" w="med" type="none"/>
            <a:tailEnd len="med" w="med" type="triangle"/>
          </a:ln>
        </p:spPr>
      </p:cxnSp>
      <p:sp>
        <p:nvSpPr>
          <p:cNvPr id="328" name="Google Shape;328;p25"/>
          <p:cNvSpPr txBox="1"/>
          <p:nvPr/>
        </p:nvSpPr>
        <p:spPr>
          <a:xfrm>
            <a:off x="1273925" y="52073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Wi1</a:t>
            </a:r>
            <a:endParaRPr b="1">
              <a:solidFill>
                <a:srgbClr val="FF0000"/>
              </a:solidFill>
              <a:latin typeface="Calibri"/>
              <a:ea typeface="Calibri"/>
              <a:cs typeface="Calibri"/>
              <a:sym typeface="Calibri"/>
            </a:endParaRPr>
          </a:p>
        </p:txBody>
      </p:sp>
      <p:sp>
        <p:nvSpPr>
          <p:cNvPr id="329" name="Google Shape;329;p25"/>
          <p:cNvSpPr txBox="1"/>
          <p:nvPr/>
        </p:nvSpPr>
        <p:spPr>
          <a:xfrm>
            <a:off x="2110438" y="5154250"/>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Ws1</a:t>
            </a:r>
            <a:endParaRPr b="1">
              <a:solidFill>
                <a:srgbClr val="FF0000"/>
              </a:solidFill>
              <a:latin typeface="Calibri"/>
              <a:ea typeface="Calibri"/>
              <a:cs typeface="Calibri"/>
              <a:sym typeface="Calibri"/>
            </a:endParaRPr>
          </a:p>
        </p:txBody>
      </p:sp>
      <p:sp>
        <p:nvSpPr>
          <p:cNvPr id="330" name="Google Shape;330;p25"/>
          <p:cNvSpPr txBox="1"/>
          <p:nvPr/>
        </p:nvSpPr>
        <p:spPr>
          <a:xfrm>
            <a:off x="1107850" y="4489575"/>
            <a:ext cx="1480200" cy="615600"/>
          </a:xfrm>
          <a:prstGeom prst="rect">
            <a:avLst/>
          </a:prstGeom>
          <a:solidFill>
            <a:srgbClr val="999999"/>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rgbClr val="FF0000"/>
                </a:solidFill>
                <a:latin typeface="Calibri"/>
                <a:ea typeface="Calibri"/>
                <a:cs typeface="Calibri"/>
                <a:sym typeface="Calibri"/>
              </a:rPr>
              <a:t>Ws1</a:t>
            </a:r>
            <a:r>
              <a:rPr lang="en-US">
                <a:latin typeface="Calibri"/>
                <a:ea typeface="Calibri"/>
                <a:cs typeface="Calibri"/>
                <a:sym typeface="Calibri"/>
              </a:rPr>
              <a:t> * </a:t>
            </a:r>
            <a:r>
              <a:rPr lang="en-US">
                <a:solidFill>
                  <a:srgbClr val="00FF00"/>
                </a:solidFill>
                <a:latin typeface="Calibri"/>
                <a:ea typeface="Calibri"/>
                <a:cs typeface="Calibri"/>
                <a:sym typeface="Calibri"/>
              </a:rPr>
              <a:t>zs(t-1)</a:t>
            </a:r>
            <a:r>
              <a:rPr lang="en-US">
                <a:latin typeface="Calibri"/>
                <a:ea typeface="Calibri"/>
                <a:cs typeface="Calibri"/>
                <a:sym typeface="Calibri"/>
              </a:rPr>
              <a:t> + </a:t>
            </a:r>
            <a:r>
              <a:rPr lang="en-US">
                <a:solidFill>
                  <a:srgbClr val="FF0000"/>
                </a:solidFill>
                <a:latin typeface="Calibri"/>
                <a:ea typeface="Calibri"/>
                <a:cs typeface="Calibri"/>
                <a:sym typeface="Calibri"/>
              </a:rPr>
              <a:t>Wi1</a:t>
            </a:r>
            <a:r>
              <a:rPr lang="en-US">
                <a:latin typeface="Calibri"/>
                <a:ea typeface="Calibri"/>
                <a:cs typeface="Calibri"/>
                <a:sym typeface="Calibri"/>
              </a:rPr>
              <a:t> * </a:t>
            </a:r>
            <a:r>
              <a:rPr lang="en-US">
                <a:solidFill>
                  <a:srgbClr val="FF00FF"/>
                </a:solidFill>
                <a:latin typeface="Calibri"/>
                <a:ea typeface="Calibri"/>
                <a:cs typeface="Calibri"/>
                <a:sym typeface="Calibri"/>
              </a:rPr>
              <a:t>x1(t)</a:t>
            </a:r>
            <a:endParaRPr>
              <a:solidFill>
                <a:srgbClr val="FF00FF"/>
              </a:solidFill>
              <a:latin typeface="Calibri"/>
              <a:ea typeface="Calibri"/>
              <a:cs typeface="Calibri"/>
              <a:sym typeface="Calibri"/>
            </a:endParaRPr>
          </a:p>
        </p:txBody>
      </p:sp>
      <p:sp>
        <p:nvSpPr>
          <p:cNvPr id="331" name="Google Shape;331;p25"/>
          <p:cNvSpPr txBox="1"/>
          <p:nvPr/>
        </p:nvSpPr>
        <p:spPr>
          <a:xfrm>
            <a:off x="1585450" y="3903475"/>
            <a:ext cx="525000" cy="3693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Bias1</a:t>
            </a:r>
            <a:endParaRPr sz="1200">
              <a:latin typeface="Calibri"/>
              <a:ea typeface="Calibri"/>
              <a:cs typeface="Calibri"/>
              <a:sym typeface="Calibri"/>
            </a:endParaRPr>
          </a:p>
        </p:txBody>
      </p:sp>
      <p:cxnSp>
        <p:nvCxnSpPr>
          <p:cNvPr id="332" name="Google Shape;332;p25"/>
          <p:cNvCxnSpPr/>
          <p:nvPr/>
        </p:nvCxnSpPr>
        <p:spPr>
          <a:xfrm rot="10800000">
            <a:off x="1847950" y="4272675"/>
            <a:ext cx="0" cy="216900"/>
          </a:xfrm>
          <a:prstGeom prst="straightConnector1">
            <a:avLst/>
          </a:prstGeom>
          <a:noFill/>
          <a:ln cap="flat" cmpd="sng" w="9525">
            <a:solidFill>
              <a:schemeClr val="dk2"/>
            </a:solidFill>
            <a:prstDash val="solid"/>
            <a:round/>
            <a:headEnd len="med" w="med" type="none"/>
            <a:tailEnd len="med" w="med" type="triangle"/>
          </a:ln>
        </p:spPr>
      </p:cxnSp>
      <p:cxnSp>
        <p:nvCxnSpPr>
          <p:cNvPr id="333" name="Google Shape;333;p25"/>
          <p:cNvCxnSpPr/>
          <p:nvPr/>
        </p:nvCxnSpPr>
        <p:spPr>
          <a:xfrm flipH="1" rot="10800000">
            <a:off x="1847950" y="3686575"/>
            <a:ext cx="4500" cy="216900"/>
          </a:xfrm>
          <a:prstGeom prst="straightConnector1">
            <a:avLst/>
          </a:prstGeom>
          <a:noFill/>
          <a:ln cap="flat" cmpd="sng" w="9525">
            <a:solidFill>
              <a:schemeClr val="dk2"/>
            </a:solidFill>
            <a:prstDash val="solid"/>
            <a:round/>
            <a:headEnd len="med" w="med" type="none"/>
            <a:tailEnd len="med" w="med" type="triangle"/>
          </a:ln>
        </p:spPr>
      </p:cxnSp>
      <p:sp>
        <p:nvSpPr>
          <p:cNvPr id="334" name="Google Shape;334;p25"/>
          <p:cNvSpPr txBox="1"/>
          <p:nvPr/>
        </p:nvSpPr>
        <p:spPr>
          <a:xfrm>
            <a:off x="1076050" y="3101688"/>
            <a:ext cx="1552500" cy="5850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FF0000"/>
                </a:solidFill>
                <a:latin typeface="Calibri"/>
                <a:ea typeface="Calibri"/>
                <a:cs typeface="Calibri"/>
                <a:sym typeface="Calibri"/>
              </a:rPr>
              <a:t>Ws1</a:t>
            </a:r>
            <a:r>
              <a:rPr lang="en-US" sz="1300">
                <a:latin typeface="Calibri"/>
                <a:ea typeface="Calibri"/>
                <a:cs typeface="Calibri"/>
                <a:sym typeface="Calibri"/>
              </a:rPr>
              <a:t> * </a:t>
            </a:r>
            <a:r>
              <a:rPr lang="en-US" sz="1300">
                <a:solidFill>
                  <a:srgbClr val="00FF00"/>
                </a:solidFill>
                <a:latin typeface="Calibri"/>
                <a:ea typeface="Calibri"/>
                <a:cs typeface="Calibri"/>
                <a:sym typeface="Calibri"/>
              </a:rPr>
              <a:t>zs(t-1)</a:t>
            </a:r>
            <a:r>
              <a:rPr lang="en-US" sz="1300">
                <a:latin typeface="Calibri"/>
                <a:ea typeface="Calibri"/>
                <a:cs typeface="Calibri"/>
                <a:sym typeface="Calibri"/>
              </a:rPr>
              <a:t> + </a:t>
            </a:r>
            <a:r>
              <a:rPr lang="en-US" sz="1300">
                <a:solidFill>
                  <a:srgbClr val="FF0000"/>
                </a:solidFill>
                <a:latin typeface="Calibri"/>
                <a:ea typeface="Calibri"/>
                <a:cs typeface="Calibri"/>
                <a:sym typeface="Calibri"/>
              </a:rPr>
              <a:t>Wi1</a:t>
            </a:r>
            <a:r>
              <a:rPr lang="en-US" sz="1300">
                <a:latin typeface="Calibri"/>
                <a:ea typeface="Calibri"/>
                <a:cs typeface="Calibri"/>
                <a:sym typeface="Calibri"/>
              </a:rPr>
              <a:t> * </a:t>
            </a:r>
            <a:r>
              <a:rPr lang="en-US" sz="1300">
                <a:solidFill>
                  <a:srgbClr val="FF00FF"/>
                </a:solidFill>
                <a:latin typeface="Calibri"/>
                <a:ea typeface="Calibri"/>
                <a:cs typeface="Calibri"/>
                <a:sym typeface="Calibri"/>
              </a:rPr>
              <a:t>x1(t) </a:t>
            </a:r>
            <a:r>
              <a:rPr lang="en-US" sz="1300">
                <a:solidFill>
                  <a:schemeClr val="dk1"/>
                </a:solidFill>
                <a:latin typeface="Calibri"/>
                <a:ea typeface="Calibri"/>
                <a:cs typeface="Calibri"/>
                <a:sym typeface="Calibri"/>
              </a:rPr>
              <a:t>+</a:t>
            </a:r>
            <a:r>
              <a:rPr lang="en-US" sz="1300">
                <a:solidFill>
                  <a:srgbClr val="FF00FF"/>
                </a:solidFill>
                <a:latin typeface="Calibri"/>
                <a:ea typeface="Calibri"/>
                <a:cs typeface="Calibri"/>
                <a:sym typeface="Calibri"/>
              </a:rPr>
              <a:t> </a:t>
            </a:r>
            <a:r>
              <a:rPr lang="en-US" sz="1300">
                <a:solidFill>
                  <a:srgbClr val="FFAB40"/>
                </a:solidFill>
                <a:latin typeface="Calibri"/>
                <a:ea typeface="Calibri"/>
                <a:cs typeface="Calibri"/>
                <a:sym typeface="Calibri"/>
              </a:rPr>
              <a:t>Bias1</a:t>
            </a:r>
            <a:endParaRPr sz="1300">
              <a:solidFill>
                <a:srgbClr val="FFAB40"/>
              </a:solidFill>
              <a:latin typeface="Calibri"/>
              <a:ea typeface="Calibri"/>
              <a:cs typeface="Calibri"/>
              <a:sym typeface="Calibri"/>
            </a:endParaRPr>
          </a:p>
        </p:txBody>
      </p:sp>
      <p:cxnSp>
        <p:nvCxnSpPr>
          <p:cNvPr id="335" name="Google Shape;335;p25"/>
          <p:cNvCxnSpPr/>
          <p:nvPr/>
        </p:nvCxnSpPr>
        <p:spPr>
          <a:xfrm rot="10800000">
            <a:off x="1847800" y="2968788"/>
            <a:ext cx="4500" cy="132900"/>
          </a:xfrm>
          <a:prstGeom prst="straightConnector1">
            <a:avLst/>
          </a:prstGeom>
          <a:noFill/>
          <a:ln cap="flat" cmpd="sng" w="9525">
            <a:solidFill>
              <a:schemeClr val="dk2"/>
            </a:solidFill>
            <a:prstDash val="solid"/>
            <a:round/>
            <a:headEnd len="med" w="med" type="none"/>
            <a:tailEnd len="med" w="med" type="triangle"/>
          </a:ln>
        </p:spPr>
      </p:cxnSp>
      <p:sp>
        <p:nvSpPr>
          <p:cNvPr id="336" name="Google Shape;336;p25"/>
          <p:cNvSpPr txBox="1"/>
          <p:nvPr/>
        </p:nvSpPr>
        <p:spPr>
          <a:xfrm>
            <a:off x="1367050" y="2353313"/>
            <a:ext cx="961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0000FF"/>
                </a:solidFill>
                <a:latin typeface="Calibri"/>
                <a:ea typeface="Calibri"/>
                <a:cs typeface="Calibri"/>
                <a:sym typeface="Calibri"/>
              </a:rPr>
              <a:t>A sigmoid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sp>
        <p:nvSpPr>
          <p:cNvPr id="337" name="Google Shape;337;p25"/>
          <p:cNvSpPr txBox="1"/>
          <p:nvPr/>
        </p:nvSpPr>
        <p:spPr>
          <a:xfrm>
            <a:off x="282900" y="2106313"/>
            <a:ext cx="1093200" cy="877200"/>
          </a:xfrm>
          <a:prstGeom prst="rect">
            <a:avLst/>
          </a:prstGeom>
          <a:solidFill>
            <a:srgbClr val="6FA8D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solidFill>
                  <a:schemeClr val="dk1"/>
                </a:solidFill>
                <a:latin typeface="Calibri"/>
                <a:ea typeface="Calibri"/>
                <a:cs typeface="Calibri"/>
                <a:sym typeface="Calibri"/>
              </a:rPr>
              <a:t>After</a:t>
            </a:r>
            <a:r>
              <a:rPr b="1" lang="en-US" sz="900">
                <a:solidFill>
                  <a:srgbClr val="0000FF"/>
                </a:solidFill>
                <a:latin typeface="Calibri"/>
                <a:ea typeface="Calibri"/>
                <a:cs typeface="Calibri"/>
                <a:sym typeface="Calibri"/>
              </a:rPr>
              <a:t> Sigmoid</a:t>
            </a:r>
            <a:r>
              <a:rPr lang="en-US" sz="900">
                <a:solidFill>
                  <a:schemeClr val="dk1"/>
                </a:solidFill>
                <a:latin typeface="Calibri"/>
                <a:ea typeface="Calibri"/>
                <a:cs typeface="Calibri"/>
                <a:sym typeface="Calibri"/>
              </a:rPr>
              <a:t>, a value between 0% (0.0) and 100% (1.0) will be produced</a:t>
            </a:r>
            <a:endParaRPr sz="900">
              <a:solidFill>
                <a:schemeClr val="dk1"/>
              </a:solidFill>
              <a:latin typeface="Calibri"/>
              <a:ea typeface="Calibri"/>
              <a:cs typeface="Calibri"/>
              <a:sym typeface="Calibri"/>
            </a:endParaRPr>
          </a:p>
        </p:txBody>
      </p:sp>
      <p:sp>
        <p:nvSpPr>
          <p:cNvPr id="338" name="Google Shape;338;p25"/>
          <p:cNvSpPr txBox="1"/>
          <p:nvPr/>
        </p:nvSpPr>
        <p:spPr>
          <a:xfrm>
            <a:off x="800350" y="1126213"/>
            <a:ext cx="2082900" cy="861900"/>
          </a:xfrm>
          <a:prstGeom prst="rect">
            <a:avLst/>
          </a:prstGeom>
          <a:solidFill>
            <a:srgbClr val="D9D9D9"/>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chemeClr val="dk1"/>
                </a:solidFill>
                <a:latin typeface="Calibri"/>
                <a:ea typeface="Calibri"/>
                <a:cs typeface="Calibri"/>
                <a:sym typeface="Calibri"/>
              </a:rPr>
              <a:t>Long term memory (from t-1) to be remembered:</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100">
                <a:solidFill>
                  <a:schemeClr val="dk1"/>
                </a:solidFill>
                <a:highlight>
                  <a:srgbClr val="00FFFF"/>
                </a:highlight>
                <a:latin typeface="Calibri"/>
                <a:ea typeface="Calibri"/>
                <a:cs typeface="Calibri"/>
                <a:sym typeface="Calibri"/>
              </a:rPr>
              <a:t>zl(t-1)</a:t>
            </a:r>
            <a:r>
              <a:rPr lang="en-US" sz="1100">
                <a:solidFill>
                  <a:schemeClr val="dk1"/>
                </a:solidFill>
                <a:latin typeface="Calibri"/>
                <a:ea typeface="Calibri"/>
                <a:cs typeface="Calibri"/>
                <a:sym typeface="Calibri"/>
              </a:rPr>
              <a:t> =</a:t>
            </a:r>
            <a:r>
              <a:rPr lang="en-US" sz="1100">
                <a:solidFill>
                  <a:srgbClr val="00FFFF"/>
                </a:solidFill>
                <a:latin typeface="Calibri"/>
                <a:ea typeface="Calibri"/>
                <a:cs typeface="Calibri"/>
                <a:sym typeface="Calibri"/>
              </a:rPr>
              <a:t> </a:t>
            </a:r>
            <a:r>
              <a:rPr lang="en-US" sz="1100">
                <a:solidFill>
                  <a:schemeClr val="dk1"/>
                </a:solidFill>
                <a:highlight>
                  <a:srgbClr val="00FFFF"/>
                </a:highlight>
                <a:latin typeface="Calibri"/>
                <a:ea typeface="Calibri"/>
                <a:cs typeface="Calibri"/>
                <a:sym typeface="Calibri"/>
              </a:rPr>
              <a:t>zl(t-1)</a:t>
            </a:r>
            <a:r>
              <a:rPr lang="en-US" sz="1100">
                <a:solidFill>
                  <a:schemeClr val="dk1"/>
                </a:solidFill>
                <a:latin typeface="Calibri"/>
                <a:ea typeface="Calibri"/>
                <a:cs typeface="Calibri"/>
                <a:sym typeface="Calibri"/>
              </a:rPr>
              <a:t> * </a:t>
            </a:r>
            <a:r>
              <a:rPr b="1" i="1" lang="en-US" sz="1100">
                <a:solidFill>
                  <a:srgbClr val="0000FF"/>
                </a:solidFill>
                <a:latin typeface="Calibri"/>
                <a:ea typeface="Calibri"/>
                <a:cs typeface="Calibri"/>
                <a:sym typeface="Calibri"/>
              </a:rPr>
              <a:t>f </a:t>
            </a:r>
            <a:r>
              <a:rPr lang="en-US" sz="1100">
                <a:solidFill>
                  <a:schemeClr val="dk1"/>
                </a:solidFill>
                <a:latin typeface="Calibri"/>
                <a:ea typeface="Calibri"/>
                <a:cs typeface="Calibri"/>
                <a:sym typeface="Calibri"/>
              </a:rPr>
              <a:t>(</a:t>
            </a:r>
            <a:r>
              <a:rPr lang="en-US" sz="1100">
                <a:solidFill>
                  <a:srgbClr val="FF0000"/>
                </a:solidFill>
                <a:latin typeface="Calibri"/>
                <a:ea typeface="Calibri"/>
                <a:cs typeface="Calibri"/>
                <a:sym typeface="Calibri"/>
              </a:rPr>
              <a:t>Ws1</a:t>
            </a:r>
            <a:r>
              <a:rPr lang="en-US" sz="1100">
                <a:solidFill>
                  <a:schemeClr val="dk1"/>
                </a:solidFill>
                <a:latin typeface="Calibri"/>
                <a:ea typeface="Calibri"/>
                <a:cs typeface="Calibri"/>
                <a:sym typeface="Calibri"/>
              </a:rPr>
              <a:t> * </a:t>
            </a:r>
            <a:r>
              <a:rPr lang="en-US" sz="1100">
                <a:solidFill>
                  <a:schemeClr val="dk1"/>
                </a:solidFill>
                <a:highlight>
                  <a:srgbClr val="00FF00"/>
                </a:highlight>
                <a:latin typeface="Calibri"/>
                <a:ea typeface="Calibri"/>
                <a:cs typeface="Calibri"/>
                <a:sym typeface="Calibri"/>
              </a:rPr>
              <a:t>zs(t-1)</a:t>
            </a:r>
            <a:r>
              <a:rPr lang="en-US" sz="1100">
                <a:solidFill>
                  <a:schemeClr val="dk1"/>
                </a:solidFill>
                <a:latin typeface="Calibri"/>
                <a:ea typeface="Calibri"/>
                <a:cs typeface="Calibri"/>
                <a:sym typeface="Calibri"/>
              </a:rPr>
              <a:t>+ </a:t>
            </a:r>
            <a:r>
              <a:rPr lang="en-US" sz="1100">
                <a:solidFill>
                  <a:srgbClr val="FF0000"/>
                </a:solidFill>
                <a:latin typeface="Calibri"/>
                <a:ea typeface="Calibri"/>
                <a:cs typeface="Calibri"/>
                <a:sym typeface="Calibri"/>
              </a:rPr>
              <a:t>Wi1</a:t>
            </a:r>
            <a:r>
              <a:rPr lang="en-US" sz="1100">
                <a:solidFill>
                  <a:schemeClr val="dk1"/>
                </a:solidFill>
                <a:latin typeface="Calibri"/>
                <a:ea typeface="Calibri"/>
                <a:cs typeface="Calibri"/>
                <a:sym typeface="Calibri"/>
              </a:rPr>
              <a:t> * </a:t>
            </a:r>
            <a:r>
              <a:rPr lang="en-US" sz="1100">
                <a:solidFill>
                  <a:schemeClr val="dk1"/>
                </a:solidFill>
                <a:highlight>
                  <a:srgbClr val="FF00FF"/>
                </a:highlight>
                <a:latin typeface="Calibri"/>
                <a:ea typeface="Calibri"/>
                <a:cs typeface="Calibri"/>
                <a:sym typeface="Calibri"/>
              </a:rPr>
              <a:t>x1(t)</a:t>
            </a:r>
            <a:r>
              <a:rPr lang="en-US" sz="1100">
                <a:solidFill>
                  <a:srgbClr val="FF00FF"/>
                </a:solidFill>
                <a:latin typeface="Calibri"/>
                <a:ea typeface="Calibri"/>
                <a:cs typeface="Calibri"/>
                <a:sym typeface="Calibri"/>
              </a:rPr>
              <a:t> </a:t>
            </a:r>
            <a:r>
              <a:rPr lang="en-US" sz="1100">
                <a:solidFill>
                  <a:schemeClr val="dk1"/>
                </a:solidFill>
                <a:latin typeface="Calibri"/>
                <a:ea typeface="Calibri"/>
                <a:cs typeface="Calibri"/>
                <a:sym typeface="Calibri"/>
              </a:rPr>
              <a:t>+</a:t>
            </a:r>
            <a:r>
              <a:rPr lang="en-US" sz="1100">
                <a:solidFill>
                  <a:srgbClr val="FF00FF"/>
                </a:solidFill>
                <a:latin typeface="Calibri"/>
                <a:ea typeface="Calibri"/>
                <a:cs typeface="Calibri"/>
                <a:sym typeface="Calibri"/>
              </a:rPr>
              <a:t> </a:t>
            </a:r>
            <a:r>
              <a:rPr lang="en-US" sz="1100">
                <a:solidFill>
                  <a:srgbClr val="FFAB40"/>
                </a:solidFill>
                <a:latin typeface="Calibri"/>
                <a:ea typeface="Calibri"/>
                <a:cs typeface="Calibri"/>
                <a:sym typeface="Calibri"/>
              </a:rPr>
              <a:t>Bias1</a:t>
            </a:r>
            <a:r>
              <a:rPr lang="en-US" sz="1100">
                <a:solidFill>
                  <a:schemeClr val="dk1"/>
                </a:solidFill>
                <a:latin typeface="Calibri"/>
                <a:ea typeface="Calibri"/>
                <a:cs typeface="Calibri"/>
                <a:sym typeface="Calibri"/>
              </a:rPr>
              <a:t>)</a:t>
            </a:r>
            <a:endParaRPr sz="1100">
              <a:solidFill>
                <a:schemeClr val="dk1"/>
              </a:solidFill>
            </a:endParaRPr>
          </a:p>
        </p:txBody>
      </p:sp>
      <p:cxnSp>
        <p:nvCxnSpPr>
          <p:cNvPr id="339" name="Google Shape;339;p25"/>
          <p:cNvCxnSpPr/>
          <p:nvPr/>
        </p:nvCxnSpPr>
        <p:spPr>
          <a:xfrm flipH="1" rot="10800000">
            <a:off x="1839550" y="1991563"/>
            <a:ext cx="4500" cy="453300"/>
          </a:xfrm>
          <a:prstGeom prst="straightConnector1">
            <a:avLst/>
          </a:prstGeom>
          <a:noFill/>
          <a:ln cap="flat" cmpd="sng" w="9525">
            <a:solidFill>
              <a:schemeClr val="dk2"/>
            </a:solidFill>
            <a:prstDash val="solid"/>
            <a:round/>
            <a:headEnd len="med" w="med" type="none"/>
            <a:tailEnd len="med" w="med" type="triangle"/>
          </a:ln>
        </p:spPr>
      </p:cxnSp>
      <p:sp>
        <p:nvSpPr>
          <p:cNvPr id="340" name="Google Shape;340;p25"/>
          <p:cNvSpPr/>
          <p:nvPr/>
        </p:nvSpPr>
        <p:spPr>
          <a:xfrm>
            <a:off x="3173925" y="2192850"/>
            <a:ext cx="1786500" cy="3014400"/>
          </a:xfrm>
          <a:prstGeom prst="rect">
            <a:avLst/>
          </a:prstGeom>
          <a:solidFill>
            <a:srgbClr val="B3C6E7"/>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5"/>
          <p:cNvSpPr txBox="1"/>
          <p:nvPr/>
        </p:nvSpPr>
        <p:spPr>
          <a:xfrm>
            <a:off x="3425200" y="4354325"/>
            <a:ext cx="1295100" cy="6156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Ws2</a:t>
            </a:r>
            <a:r>
              <a:rPr lang="en-US">
                <a:latin typeface="Calibri"/>
                <a:ea typeface="Calibri"/>
                <a:cs typeface="Calibri"/>
                <a:sym typeface="Calibri"/>
              </a:rPr>
              <a:t> * </a:t>
            </a:r>
            <a:r>
              <a:rPr lang="en-US">
                <a:solidFill>
                  <a:srgbClr val="00FF00"/>
                </a:solidFill>
                <a:latin typeface="Calibri"/>
                <a:ea typeface="Calibri"/>
                <a:cs typeface="Calibri"/>
                <a:sym typeface="Calibri"/>
              </a:rPr>
              <a:t>zs(t-1)</a:t>
            </a:r>
            <a:r>
              <a:rPr lang="en-US">
                <a:latin typeface="Calibri"/>
                <a:ea typeface="Calibri"/>
                <a:cs typeface="Calibri"/>
                <a:sym typeface="Calibri"/>
              </a:rPr>
              <a:t> + </a:t>
            </a:r>
            <a:r>
              <a:rPr lang="en-US">
                <a:solidFill>
                  <a:srgbClr val="FF0000"/>
                </a:solidFill>
                <a:latin typeface="Calibri"/>
                <a:ea typeface="Calibri"/>
                <a:cs typeface="Calibri"/>
                <a:sym typeface="Calibri"/>
              </a:rPr>
              <a:t>Wi2</a:t>
            </a:r>
            <a:r>
              <a:rPr lang="en-US">
                <a:latin typeface="Calibri"/>
                <a:ea typeface="Calibri"/>
                <a:cs typeface="Calibri"/>
                <a:sym typeface="Calibri"/>
              </a:rPr>
              <a:t> * </a:t>
            </a:r>
            <a:r>
              <a:rPr lang="en-US">
                <a:solidFill>
                  <a:srgbClr val="FF00FF"/>
                </a:solidFill>
                <a:latin typeface="Calibri"/>
                <a:ea typeface="Calibri"/>
                <a:cs typeface="Calibri"/>
                <a:sym typeface="Calibri"/>
              </a:rPr>
              <a:t>x1(t)</a:t>
            </a:r>
            <a:endParaRPr>
              <a:solidFill>
                <a:srgbClr val="FF00FF"/>
              </a:solidFill>
              <a:latin typeface="Calibri"/>
              <a:ea typeface="Calibri"/>
              <a:cs typeface="Calibri"/>
              <a:sym typeface="Calibri"/>
            </a:endParaRPr>
          </a:p>
        </p:txBody>
      </p:sp>
      <p:sp>
        <p:nvSpPr>
          <p:cNvPr id="342" name="Google Shape;342;p25"/>
          <p:cNvSpPr/>
          <p:nvPr/>
        </p:nvSpPr>
        <p:spPr>
          <a:xfrm>
            <a:off x="2417564" y="5016250"/>
            <a:ext cx="1487675" cy="1352550"/>
          </a:xfrm>
          <a:custGeom>
            <a:rect b="b" l="l" r="r" t="t"/>
            <a:pathLst>
              <a:path extrusionOk="0" h="54102" w="59507">
                <a:moveTo>
                  <a:pt x="39695" y="54102"/>
                </a:moveTo>
                <a:cubicBezTo>
                  <a:pt x="35568" y="52896"/>
                  <a:pt x="21534" y="50229"/>
                  <a:pt x="14930" y="46863"/>
                </a:cubicBezTo>
                <a:cubicBezTo>
                  <a:pt x="8326" y="43498"/>
                  <a:pt x="643" y="38227"/>
                  <a:pt x="71" y="33909"/>
                </a:cubicBezTo>
                <a:cubicBezTo>
                  <a:pt x="-500" y="29591"/>
                  <a:pt x="6294" y="23495"/>
                  <a:pt x="11501" y="20955"/>
                </a:cubicBezTo>
                <a:cubicBezTo>
                  <a:pt x="16708" y="18415"/>
                  <a:pt x="26233" y="19177"/>
                  <a:pt x="31313" y="18669"/>
                </a:cubicBezTo>
                <a:cubicBezTo>
                  <a:pt x="36393" y="18161"/>
                  <a:pt x="38870" y="18542"/>
                  <a:pt x="41981" y="17907"/>
                </a:cubicBezTo>
                <a:cubicBezTo>
                  <a:pt x="45093" y="17272"/>
                  <a:pt x="47569" y="17018"/>
                  <a:pt x="49982" y="14859"/>
                </a:cubicBezTo>
                <a:cubicBezTo>
                  <a:pt x="52395" y="12700"/>
                  <a:pt x="54872" y="7430"/>
                  <a:pt x="56459" y="4953"/>
                </a:cubicBezTo>
                <a:cubicBezTo>
                  <a:pt x="58047" y="2477"/>
                  <a:pt x="58999" y="826"/>
                  <a:pt x="59507" y="0"/>
                </a:cubicBezTo>
              </a:path>
            </a:pathLst>
          </a:custGeom>
          <a:noFill/>
          <a:ln cap="flat" cmpd="sng" w="19050">
            <a:solidFill>
              <a:srgbClr val="FF00FF"/>
            </a:solidFill>
            <a:prstDash val="solid"/>
            <a:round/>
            <a:headEnd len="med" w="med" type="none"/>
            <a:tailEnd len="med" w="med" type="triangle"/>
          </a:ln>
        </p:spPr>
      </p:sp>
      <p:cxnSp>
        <p:nvCxnSpPr>
          <p:cNvPr id="343" name="Google Shape;343;p25"/>
          <p:cNvCxnSpPr/>
          <p:nvPr/>
        </p:nvCxnSpPr>
        <p:spPr>
          <a:xfrm flipH="1" rot="10800000">
            <a:off x="4016762" y="4969913"/>
            <a:ext cx="56100" cy="633600"/>
          </a:xfrm>
          <a:prstGeom prst="straightConnector1">
            <a:avLst/>
          </a:prstGeom>
          <a:noFill/>
          <a:ln cap="flat" cmpd="sng" w="19050">
            <a:solidFill>
              <a:srgbClr val="00FF00"/>
            </a:solidFill>
            <a:prstDash val="solid"/>
            <a:round/>
            <a:headEnd len="med" w="med" type="none"/>
            <a:tailEnd len="med" w="med" type="triangle"/>
          </a:ln>
        </p:spPr>
      </p:cxnSp>
      <p:sp>
        <p:nvSpPr>
          <p:cNvPr id="344" name="Google Shape;344;p25"/>
          <p:cNvSpPr txBox="1"/>
          <p:nvPr/>
        </p:nvSpPr>
        <p:spPr>
          <a:xfrm>
            <a:off x="3296488" y="50866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Wi2</a:t>
            </a:r>
            <a:endParaRPr b="1">
              <a:solidFill>
                <a:srgbClr val="FF0000"/>
              </a:solidFill>
              <a:latin typeface="Calibri"/>
              <a:ea typeface="Calibri"/>
              <a:cs typeface="Calibri"/>
              <a:sym typeface="Calibri"/>
            </a:endParaRPr>
          </a:p>
        </p:txBody>
      </p:sp>
      <p:sp>
        <p:nvSpPr>
          <p:cNvPr id="345" name="Google Shape;345;p25"/>
          <p:cNvSpPr txBox="1"/>
          <p:nvPr/>
        </p:nvSpPr>
        <p:spPr>
          <a:xfrm>
            <a:off x="4025075" y="50866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Ws2</a:t>
            </a:r>
            <a:endParaRPr b="1">
              <a:solidFill>
                <a:srgbClr val="FF0000"/>
              </a:solidFill>
              <a:latin typeface="Calibri"/>
              <a:ea typeface="Calibri"/>
              <a:cs typeface="Calibri"/>
              <a:sym typeface="Calibri"/>
            </a:endParaRPr>
          </a:p>
        </p:txBody>
      </p:sp>
      <p:sp>
        <p:nvSpPr>
          <p:cNvPr id="346" name="Google Shape;346;p25"/>
          <p:cNvSpPr txBox="1"/>
          <p:nvPr/>
        </p:nvSpPr>
        <p:spPr>
          <a:xfrm>
            <a:off x="5000625" y="3499950"/>
            <a:ext cx="82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latin typeface="Calibri"/>
                <a:ea typeface="Calibri"/>
                <a:cs typeface="Calibri"/>
                <a:sym typeface="Calibri"/>
              </a:rPr>
              <a:t>Add Bias</a:t>
            </a:r>
            <a:endParaRPr>
              <a:solidFill>
                <a:schemeClr val="dk1"/>
              </a:solidFill>
              <a:latin typeface="Calibri"/>
              <a:ea typeface="Calibri"/>
              <a:cs typeface="Calibri"/>
              <a:sym typeface="Calibri"/>
            </a:endParaRPr>
          </a:p>
        </p:txBody>
      </p:sp>
      <p:sp>
        <p:nvSpPr>
          <p:cNvPr id="347" name="Google Shape;347;p25"/>
          <p:cNvSpPr txBox="1"/>
          <p:nvPr/>
        </p:nvSpPr>
        <p:spPr>
          <a:xfrm>
            <a:off x="3810250" y="3797775"/>
            <a:ext cx="525000" cy="3693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Bias2</a:t>
            </a:r>
            <a:endParaRPr sz="1200">
              <a:latin typeface="Calibri"/>
              <a:ea typeface="Calibri"/>
              <a:cs typeface="Calibri"/>
              <a:sym typeface="Calibri"/>
            </a:endParaRPr>
          </a:p>
        </p:txBody>
      </p:sp>
      <p:cxnSp>
        <p:nvCxnSpPr>
          <p:cNvPr id="348" name="Google Shape;348;p25"/>
          <p:cNvCxnSpPr/>
          <p:nvPr/>
        </p:nvCxnSpPr>
        <p:spPr>
          <a:xfrm rot="10800000">
            <a:off x="4072750" y="4149975"/>
            <a:ext cx="0" cy="215100"/>
          </a:xfrm>
          <a:prstGeom prst="straightConnector1">
            <a:avLst/>
          </a:prstGeom>
          <a:noFill/>
          <a:ln cap="flat" cmpd="sng" w="9525">
            <a:solidFill>
              <a:schemeClr val="dk2"/>
            </a:solidFill>
            <a:prstDash val="solid"/>
            <a:round/>
            <a:headEnd len="med" w="med" type="none"/>
            <a:tailEnd len="med" w="med" type="triangle"/>
          </a:ln>
        </p:spPr>
      </p:cxnSp>
      <p:sp>
        <p:nvSpPr>
          <p:cNvPr id="349" name="Google Shape;349;p25"/>
          <p:cNvSpPr txBox="1"/>
          <p:nvPr/>
        </p:nvSpPr>
        <p:spPr>
          <a:xfrm>
            <a:off x="3296500" y="3003088"/>
            <a:ext cx="1552500" cy="5850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FF0000"/>
                </a:solidFill>
                <a:latin typeface="Calibri"/>
                <a:ea typeface="Calibri"/>
                <a:cs typeface="Calibri"/>
                <a:sym typeface="Calibri"/>
              </a:rPr>
              <a:t>Ws2</a:t>
            </a:r>
            <a:r>
              <a:rPr lang="en-US" sz="1300">
                <a:latin typeface="Calibri"/>
                <a:ea typeface="Calibri"/>
                <a:cs typeface="Calibri"/>
                <a:sym typeface="Calibri"/>
              </a:rPr>
              <a:t>* </a:t>
            </a:r>
            <a:r>
              <a:rPr lang="en-US" sz="1300">
                <a:solidFill>
                  <a:srgbClr val="00FF00"/>
                </a:solidFill>
                <a:latin typeface="Calibri"/>
                <a:ea typeface="Calibri"/>
                <a:cs typeface="Calibri"/>
                <a:sym typeface="Calibri"/>
              </a:rPr>
              <a:t>zs(t-1)</a:t>
            </a:r>
            <a:r>
              <a:rPr lang="en-US" sz="1300">
                <a:latin typeface="Calibri"/>
                <a:ea typeface="Calibri"/>
                <a:cs typeface="Calibri"/>
                <a:sym typeface="Calibri"/>
              </a:rPr>
              <a:t> + </a:t>
            </a:r>
            <a:r>
              <a:rPr lang="en-US" sz="1300">
                <a:solidFill>
                  <a:srgbClr val="FF0000"/>
                </a:solidFill>
                <a:latin typeface="Calibri"/>
                <a:ea typeface="Calibri"/>
                <a:cs typeface="Calibri"/>
                <a:sym typeface="Calibri"/>
              </a:rPr>
              <a:t>Wi2</a:t>
            </a:r>
            <a:r>
              <a:rPr lang="en-US" sz="1300">
                <a:latin typeface="Calibri"/>
                <a:ea typeface="Calibri"/>
                <a:cs typeface="Calibri"/>
                <a:sym typeface="Calibri"/>
              </a:rPr>
              <a:t> * </a:t>
            </a:r>
            <a:r>
              <a:rPr lang="en-US" sz="1300">
                <a:solidFill>
                  <a:srgbClr val="FF00FF"/>
                </a:solidFill>
                <a:latin typeface="Calibri"/>
                <a:ea typeface="Calibri"/>
                <a:cs typeface="Calibri"/>
                <a:sym typeface="Calibri"/>
              </a:rPr>
              <a:t>x1(t) </a:t>
            </a:r>
            <a:r>
              <a:rPr lang="en-US" sz="1300">
                <a:solidFill>
                  <a:schemeClr val="dk1"/>
                </a:solidFill>
                <a:latin typeface="Calibri"/>
                <a:ea typeface="Calibri"/>
                <a:cs typeface="Calibri"/>
                <a:sym typeface="Calibri"/>
              </a:rPr>
              <a:t>+</a:t>
            </a:r>
            <a:r>
              <a:rPr lang="en-US" sz="1300">
                <a:solidFill>
                  <a:srgbClr val="FF00FF"/>
                </a:solidFill>
                <a:latin typeface="Calibri"/>
                <a:ea typeface="Calibri"/>
                <a:cs typeface="Calibri"/>
                <a:sym typeface="Calibri"/>
              </a:rPr>
              <a:t> </a:t>
            </a:r>
            <a:r>
              <a:rPr lang="en-US" sz="1300">
                <a:solidFill>
                  <a:srgbClr val="FFAB40"/>
                </a:solidFill>
                <a:latin typeface="Calibri"/>
                <a:ea typeface="Calibri"/>
                <a:cs typeface="Calibri"/>
                <a:sym typeface="Calibri"/>
              </a:rPr>
              <a:t>Bias2</a:t>
            </a:r>
            <a:endParaRPr sz="1300">
              <a:solidFill>
                <a:srgbClr val="FFAB40"/>
              </a:solidFill>
              <a:latin typeface="Calibri"/>
              <a:ea typeface="Calibri"/>
              <a:cs typeface="Calibri"/>
              <a:sym typeface="Calibri"/>
            </a:endParaRPr>
          </a:p>
        </p:txBody>
      </p:sp>
      <p:cxnSp>
        <p:nvCxnSpPr>
          <p:cNvPr id="350" name="Google Shape;350;p25"/>
          <p:cNvCxnSpPr/>
          <p:nvPr/>
        </p:nvCxnSpPr>
        <p:spPr>
          <a:xfrm rot="10800000">
            <a:off x="4072750" y="3588075"/>
            <a:ext cx="0" cy="209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6"/>
          <p:cNvSpPr txBox="1"/>
          <p:nvPr/>
        </p:nvSpPr>
        <p:spPr>
          <a:xfrm>
            <a:off x="8258175" y="43550"/>
            <a:ext cx="3514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latin typeface="Calibri"/>
                <a:ea typeface="Calibri"/>
                <a:cs typeface="Calibri"/>
                <a:sym typeface="Calibri"/>
              </a:rPr>
              <a:t>Each LSTM unit must have three inputs:</a:t>
            </a:r>
            <a:endParaRPr b="1" sz="1200">
              <a:latin typeface="Calibri"/>
              <a:ea typeface="Calibri"/>
              <a:cs typeface="Calibri"/>
              <a:sym typeface="Calibri"/>
            </a:endParaRPr>
          </a:p>
          <a:p>
            <a:pPr indent="-304800" lvl="0" marL="457200" rtl="0" algn="l">
              <a:spcBef>
                <a:spcPts val="0"/>
              </a:spcBef>
              <a:spcAft>
                <a:spcPts val="0"/>
              </a:spcAft>
              <a:buClr>
                <a:srgbClr val="FF00FF"/>
              </a:buClr>
              <a:buSzPts val="1200"/>
              <a:buFont typeface="Calibri"/>
              <a:buChar char="-"/>
            </a:pPr>
            <a:r>
              <a:rPr lang="en-US" sz="1200">
                <a:solidFill>
                  <a:srgbClr val="FF00FF"/>
                </a:solidFill>
                <a:latin typeface="Calibri"/>
                <a:ea typeface="Calibri"/>
                <a:cs typeface="Calibri"/>
                <a:sym typeface="Calibri"/>
              </a:rPr>
              <a:t>input (e.g., output from last time step)</a:t>
            </a:r>
            <a:endParaRPr sz="1200">
              <a:solidFill>
                <a:srgbClr val="FF00FF"/>
              </a:solidFill>
              <a:latin typeface="Calibri"/>
              <a:ea typeface="Calibri"/>
              <a:cs typeface="Calibri"/>
              <a:sym typeface="Calibri"/>
            </a:endParaRPr>
          </a:p>
          <a:p>
            <a:pPr indent="-304800" lvl="0" marL="457200" rtl="0" algn="l">
              <a:spcBef>
                <a:spcPts val="0"/>
              </a:spcBef>
              <a:spcAft>
                <a:spcPts val="0"/>
              </a:spcAft>
              <a:buClr>
                <a:srgbClr val="00FF00"/>
              </a:buClr>
              <a:buSzPts val="1200"/>
              <a:buFont typeface="Calibri"/>
              <a:buChar char="-"/>
            </a:pPr>
            <a:r>
              <a:rPr lang="en-US" sz="1200">
                <a:solidFill>
                  <a:srgbClr val="00FF00"/>
                </a:solidFill>
                <a:latin typeface="Calibri"/>
                <a:ea typeface="Calibri"/>
                <a:cs typeface="Calibri"/>
                <a:sym typeface="Calibri"/>
              </a:rPr>
              <a:t>short term memory (updated from last step)</a:t>
            </a:r>
            <a:endParaRPr sz="1200">
              <a:solidFill>
                <a:srgbClr val="00FF00"/>
              </a:solidFill>
              <a:latin typeface="Calibri"/>
              <a:ea typeface="Calibri"/>
              <a:cs typeface="Calibri"/>
              <a:sym typeface="Calibri"/>
            </a:endParaRPr>
          </a:p>
          <a:p>
            <a:pPr indent="-304800" lvl="0" marL="457200" rtl="0" algn="l">
              <a:spcBef>
                <a:spcPts val="0"/>
              </a:spcBef>
              <a:spcAft>
                <a:spcPts val="0"/>
              </a:spcAft>
              <a:buClr>
                <a:srgbClr val="00FFFF"/>
              </a:buClr>
              <a:buSzPts val="1200"/>
              <a:buFont typeface="Calibri"/>
              <a:buChar char="-"/>
            </a:pPr>
            <a:r>
              <a:rPr lang="en-US" sz="1200">
                <a:solidFill>
                  <a:srgbClr val="00FFFF"/>
                </a:solidFill>
                <a:latin typeface="Calibri"/>
                <a:ea typeface="Calibri"/>
                <a:cs typeface="Calibri"/>
                <a:sym typeface="Calibri"/>
              </a:rPr>
              <a:t>long term memory (updated from last step)</a:t>
            </a:r>
            <a:endParaRPr sz="1200">
              <a:solidFill>
                <a:srgbClr val="00FFFF"/>
              </a:solidFill>
              <a:latin typeface="Calibri"/>
              <a:ea typeface="Calibri"/>
              <a:cs typeface="Calibri"/>
              <a:sym typeface="Calibri"/>
            </a:endParaRPr>
          </a:p>
        </p:txBody>
      </p:sp>
      <p:sp>
        <p:nvSpPr>
          <p:cNvPr id="356" name="Google Shape;356;p26"/>
          <p:cNvSpPr/>
          <p:nvPr/>
        </p:nvSpPr>
        <p:spPr>
          <a:xfrm>
            <a:off x="190500" y="952500"/>
            <a:ext cx="11639700" cy="4534200"/>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6"/>
          <p:cNvSpPr txBox="1"/>
          <p:nvPr/>
        </p:nvSpPr>
        <p:spPr>
          <a:xfrm>
            <a:off x="1221250" y="89600"/>
            <a:ext cx="1241100" cy="738900"/>
          </a:xfrm>
          <a:prstGeom prst="rect">
            <a:avLst/>
          </a:prstGeom>
          <a:solidFill>
            <a:srgbClr val="00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latin typeface="Calibri"/>
                <a:ea typeface="Calibri"/>
                <a:cs typeface="Calibri"/>
                <a:sym typeface="Calibri"/>
              </a:rPr>
              <a:t>Long term memory (t-1):</a:t>
            </a:r>
            <a:endParaRPr sz="1200">
              <a:latin typeface="Calibri"/>
              <a:ea typeface="Calibri"/>
              <a:cs typeface="Calibri"/>
              <a:sym typeface="Calibri"/>
            </a:endParaRPr>
          </a:p>
          <a:p>
            <a:pPr indent="0" lvl="0" marL="0" rtl="0" algn="ctr">
              <a:spcBef>
                <a:spcPts val="0"/>
              </a:spcBef>
              <a:spcAft>
                <a:spcPts val="0"/>
              </a:spcAft>
              <a:buNone/>
            </a:pPr>
            <a:r>
              <a:rPr lang="en-US" sz="1200">
                <a:latin typeface="Calibri"/>
                <a:ea typeface="Calibri"/>
                <a:cs typeface="Calibri"/>
                <a:sym typeface="Calibri"/>
              </a:rPr>
              <a:t>zl(t-1)</a:t>
            </a:r>
            <a:endParaRPr sz="1200">
              <a:latin typeface="Calibri"/>
              <a:ea typeface="Calibri"/>
              <a:cs typeface="Calibri"/>
              <a:sym typeface="Calibri"/>
            </a:endParaRPr>
          </a:p>
        </p:txBody>
      </p:sp>
      <p:sp>
        <p:nvSpPr>
          <p:cNvPr id="358" name="Google Shape;358;p26"/>
          <p:cNvSpPr txBox="1"/>
          <p:nvPr/>
        </p:nvSpPr>
        <p:spPr>
          <a:xfrm>
            <a:off x="3424700" y="6175600"/>
            <a:ext cx="1184100" cy="400200"/>
          </a:xfrm>
          <a:prstGeom prst="rect">
            <a:avLst/>
          </a:prstGeom>
          <a:solidFill>
            <a:srgbClr val="FF00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Input ~ x1 (t)</a:t>
            </a:r>
            <a:endParaRPr>
              <a:latin typeface="Calibri"/>
              <a:ea typeface="Calibri"/>
              <a:cs typeface="Calibri"/>
              <a:sym typeface="Calibri"/>
            </a:endParaRPr>
          </a:p>
        </p:txBody>
      </p:sp>
      <p:sp>
        <p:nvSpPr>
          <p:cNvPr id="359" name="Google Shape;359;p26"/>
          <p:cNvSpPr txBox="1"/>
          <p:nvPr/>
        </p:nvSpPr>
        <p:spPr>
          <a:xfrm>
            <a:off x="2674112" y="5603513"/>
            <a:ext cx="26853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Short term memory (t-1) ~ zs(t-1)</a:t>
            </a:r>
            <a:endParaRPr>
              <a:latin typeface="Calibri"/>
              <a:ea typeface="Calibri"/>
              <a:cs typeface="Calibri"/>
              <a:sym typeface="Calibri"/>
            </a:endParaRPr>
          </a:p>
        </p:txBody>
      </p:sp>
      <p:sp>
        <p:nvSpPr>
          <p:cNvPr id="360" name="Google Shape;360;p26"/>
          <p:cNvSpPr/>
          <p:nvPr/>
        </p:nvSpPr>
        <p:spPr>
          <a:xfrm>
            <a:off x="934175" y="2281675"/>
            <a:ext cx="1834800" cy="305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1" name="Google Shape;361;p26"/>
          <p:cNvCxnSpPr/>
          <p:nvPr/>
        </p:nvCxnSpPr>
        <p:spPr>
          <a:xfrm rot="10800000">
            <a:off x="1847912" y="5105213"/>
            <a:ext cx="826200" cy="698400"/>
          </a:xfrm>
          <a:prstGeom prst="straightConnector1">
            <a:avLst/>
          </a:prstGeom>
          <a:noFill/>
          <a:ln cap="flat" cmpd="sng" w="19050">
            <a:solidFill>
              <a:srgbClr val="00FF00"/>
            </a:solidFill>
            <a:prstDash val="solid"/>
            <a:round/>
            <a:headEnd len="med" w="med" type="none"/>
            <a:tailEnd len="med" w="med" type="triangle"/>
          </a:ln>
        </p:spPr>
      </p:cxnSp>
      <p:cxnSp>
        <p:nvCxnSpPr>
          <p:cNvPr id="362" name="Google Shape;362;p26"/>
          <p:cNvCxnSpPr/>
          <p:nvPr/>
        </p:nvCxnSpPr>
        <p:spPr>
          <a:xfrm rot="10800000">
            <a:off x="1847900" y="5105200"/>
            <a:ext cx="1576800" cy="1270500"/>
          </a:xfrm>
          <a:prstGeom prst="bentConnector2">
            <a:avLst/>
          </a:prstGeom>
          <a:noFill/>
          <a:ln cap="flat" cmpd="sng" w="19050">
            <a:solidFill>
              <a:srgbClr val="FF00FF"/>
            </a:solidFill>
            <a:prstDash val="solid"/>
            <a:round/>
            <a:headEnd len="med" w="med" type="none"/>
            <a:tailEnd len="med" w="med" type="triangle"/>
          </a:ln>
        </p:spPr>
      </p:cxnSp>
      <p:sp>
        <p:nvSpPr>
          <p:cNvPr id="363" name="Google Shape;363;p26"/>
          <p:cNvSpPr txBox="1"/>
          <p:nvPr/>
        </p:nvSpPr>
        <p:spPr>
          <a:xfrm>
            <a:off x="1273925" y="52073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Wi1</a:t>
            </a:r>
            <a:endParaRPr b="1">
              <a:solidFill>
                <a:srgbClr val="FF0000"/>
              </a:solidFill>
              <a:latin typeface="Calibri"/>
              <a:ea typeface="Calibri"/>
              <a:cs typeface="Calibri"/>
              <a:sym typeface="Calibri"/>
            </a:endParaRPr>
          </a:p>
        </p:txBody>
      </p:sp>
      <p:sp>
        <p:nvSpPr>
          <p:cNvPr id="364" name="Google Shape;364;p26"/>
          <p:cNvSpPr txBox="1"/>
          <p:nvPr/>
        </p:nvSpPr>
        <p:spPr>
          <a:xfrm>
            <a:off x="2110438" y="5154250"/>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Ws1</a:t>
            </a:r>
            <a:endParaRPr b="1">
              <a:solidFill>
                <a:srgbClr val="FF0000"/>
              </a:solidFill>
              <a:latin typeface="Calibri"/>
              <a:ea typeface="Calibri"/>
              <a:cs typeface="Calibri"/>
              <a:sym typeface="Calibri"/>
            </a:endParaRPr>
          </a:p>
        </p:txBody>
      </p:sp>
      <p:sp>
        <p:nvSpPr>
          <p:cNvPr id="365" name="Google Shape;365;p26"/>
          <p:cNvSpPr txBox="1"/>
          <p:nvPr/>
        </p:nvSpPr>
        <p:spPr>
          <a:xfrm>
            <a:off x="1107850" y="4489575"/>
            <a:ext cx="1480200" cy="615600"/>
          </a:xfrm>
          <a:prstGeom prst="rect">
            <a:avLst/>
          </a:prstGeom>
          <a:solidFill>
            <a:srgbClr val="999999"/>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rgbClr val="FF0000"/>
                </a:solidFill>
                <a:latin typeface="Calibri"/>
                <a:ea typeface="Calibri"/>
                <a:cs typeface="Calibri"/>
                <a:sym typeface="Calibri"/>
              </a:rPr>
              <a:t>Ws1</a:t>
            </a:r>
            <a:r>
              <a:rPr lang="en-US">
                <a:latin typeface="Calibri"/>
                <a:ea typeface="Calibri"/>
                <a:cs typeface="Calibri"/>
                <a:sym typeface="Calibri"/>
              </a:rPr>
              <a:t> * </a:t>
            </a:r>
            <a:r>
              <a:rPr lang="en-US">
                <a:solidFill>
                  <a:srgbClr val="00FF00"/>
                </a:solidFill>
                <a:latin typeface="Calibri"/>
                <a:ea typeface="Calibri"/>
                <a:cs typeface="Calibri"/>
                <a:sym typeface="Calibri"/>
              </a:rPr>
              <a:t>zs(t-1)</a:t>
            </a:r>
            <a:r>
              <a:rPr lang="en-US">
                <a:latin typeface="Calibri"/>
                <a:ea typeface="Calibri"/>
                <a:cs typeface="Calibri"/>
                <a:sym typeface="Calibri"/>
              </a:rPr>
              <a:t> + </a:t>
            </a:r>
            <a:r>
              <a:rPr lang="en-US">
                <a:solidFill>
                  <a:srgbClr val="FF0000"/>
                </a:solidFill>
                <a:latin typeface="Calibri"/>
                <a:ea typeface="Calibri"/>
                <a:cs typeface="Calibri"/>
                <a:sym typeface="Calibri"/>
              </a:rPr>
              <a:t>Wi1</a:t>
            </a:r>
            <a:r>
              <a:rPr lang="en-US">
                <a:latin typeface="Calibri"/>
                <a:ea typeface="Calibri"/>
                <a:cs typeface="Calibri"/>
                <a:sym typeface="Calibri"/>
              </a:rPr>
              <a:t> * </a:t>
            </a:r>
            <a:r>
              <a:rPr lang="en-US">
                <a:solidFill>
                  <a:srgbClr val="FF00FF"/>
                </a:solidFill>
                <a:latin typeface="Calibri"/>
                <a:ea typeface="Calibri"/>
                <a:cs typeface="Calibri"/>
                <a:sym typeface="Calibri"/>
              </a:rPr>
              <a:t>x1(t)</a:t>
            </a:r>
            <a:endParaRPr>
              <a:solidFill>
                <a:srgbClr val="FF00FF"/>
              </a:solidFill>
              <a:latin typeface="Calibri"/>
              <a:ea typeface="Calibri"/>
              <a:cs typeface="Calibri"/>
              <a:sym typeface="Calibri"/>
            </a:endParaRPr>
          </a:p>
        </p:txBody>
      </p:sp>
      <p:sp>
        <p:nvSpPr>
          <p:cNvPr id="366" name="Google Shape;366;p26"/>
          <p:cNvSpPr txBox="1"/>
          <p:nvPr/>
        </p:nvSpPr>
        <p:spPr>
          <a:xfrm>
            <a:off x="1585450" y="3903475"/>
            <a:ext cx="525000" cy="3693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Bias1</a:t>
            </a:r>
            <a:endParaRPr sz="1200">
              <a:latin typeface="Calibri"/>
              <a:ea typeface="Calibri"/>
              <a:cs typeface="Calibri"/>
              <a:sym typeface="Calibri"/>
            </a:endParaRPr>
          </a:p>
        </p:txBody>
      </p:sp>
      <p:cxnSp>
        <p:nvCxnSpPr>
          <p:cNvPr id="367" name="Google Shape;367;p26"/>
          <p:cNvCxnSpPr/>
          <p:nvPr/>
        </p:nvCxnSpPr>
        <p:spPr>
          <a:xfrm rot="10800000">
            <a:off x="1847950" y="4272675"/>
            <a:ext cx="0" cy="216900"/>
          </a:xfrm>
          <a:prstGeom prst="straightConnector1">
            <a:avLst/>
          </a:prstGeom>
          <a:noFill/>
          <a:ln cap="flat" cmpd="sng" w="9525">
            <a:solidFill>
              <a:schemeClr val="dk2"/>
            </a:solidFill>
            <a:prstDash val="solid"/>
            <a:round/>
            <a:headEnd len="med" w="med" type="none"/>
            <a:tailEnd len="med" w="med" type="triangle"/>
          </a:ln>
        </p:spPr>
      </p:cxnSp>
      <p:cxnSp>
        <p:nvCxnSpPr>
          <p:cNvPr id="368" name="Google Shape;368;p26"/>
          <p:cNvCxnSpPr/>
          <p:nvPr/>
        </p:nvCxnSpPr>
        <p:spPr>
          <a:xfrm flipH="1" rot="10800000">
            <a:off x="1847950" y="3686575"/>
            <a:ext cx="4500" cy="216900"/>
          </a:xfrm>
          <a:prstGeom prst="straightConnector1">
            <a:avLst/>
          </a:prstGeom>
          <a:noFill/>
          <a:ln cap="flat" cmpd="sng" w="9525">
            <a:solidFill>
              <a:schemeClr val="dk2"/>
            </a:solidFill>
            <a:prstDash val="solid"/>
            <a:round/>
            <a:headEnd len="med" w="med" type="none"/>
            <a:tailEnd len="med" w="med" type="triangle"/>
          </a:ln>
        </p:spPr>
      </p:cxnSp>
      <p:sp>
        <p:nvSpPr>
          <p:cNvPr id="369" name="Google Shape;369;p26"/>
          <p:cNvSpPr txBox="1"/>
          <p:nvPr/>
        </p:nvSpPr>
        <p:spPr>
          <a:xfrm>
            <a:off x="1076050" y="3101688"/>
            <a:ext cx="1552500" cy="5850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FF0000"/>
                </a:solidFill>
                <a:latin typeface="Calibri"/>
                <a:ea typeface="Calibri"/>
                <a:cs typeface="Calibri"/>
                <a:sym typeface="Calibri"/>
              </a:rPr>
              <a:t>Ws1</a:t>
            </a:r>
            <a:r>
              <a:rPr lang="en-US" sz="1300">
                <a:latin typeface="Calibri"/>
                <a:ea typeface="Calibri"/>
                <a:cs typeface="Calibri"/>
                <a:sym typeface="Calibri"/>
              </a:rPr>
              <a:t> * </a:t>
            </a:r>
            <a:r>
              <a:rPr lang="en-US" sz="1300">
                <a:solidFill>
                  <a:srgbClr val="00FF00"/>
                </a:solidFill>
                <a:latin typeface="Calibri"/>
                <a:ea typeface="Calibri"/>
                <a:cs typeface="Calibri"/>
                <a:sym typeface="Calibri"/>
              </a:rPr>
              <a:t>zs(t-1)</a:t>
            </a:r>
            <a:r>
              <a:rPr lang="en-US" sz="1300">
                <a:latin typeface="Calibri"/>
                <a:ea typeface="Calibri"/>
                <a:cs typeface="Calibri"/>
                <a:sym typeface="Calibri"/>
              </a:rPr>
              <a:t> + </a:t>
            </a:r>
            <a:r>
              <a:rPr lang="en-US" sz="1300">
                <a:solidFill>
                  <a:srgbClr val="FF0000"/>
                </a:solidFill>
                <a:latin typeface="Calibri"/>
                <a:ea typeface="Calibri"/>
                <a:cs typeface="Calibri"/>
                <a:sym typeface="Calibri"/>
              </a:rPr>
              <a:t>Wi1</a:t>
            </a:r>
            <a:r>
              <a:rPr lang="en-US" sz="1300">
                <a:latin typeface="Calibri"/>
                <a:ea typeface="Calibri"/>
                <a:cs typeface="Calibri"/>
                <a:sym typeface="Calibri"/>
              </a:rPr>
              <a:t> * </a:t>
            </a:r>
            <a:r>
              <a:rPr lang="en-US" sz="1300">
                <a:solidFill>
                  <a:srgbClr val="FF00FF"/>
                </a:solidFill>
                <a:latin typeface="Calibri"/>
                <a:ea typeface="Calibri"/>
                <a:cs typeface="Calibri"/>
                <a:sym typeface="Calibri"/>
              </a:rPr>
              <a:t>x1(t) </a:t>
            </a:r>
            <a:r>
              <a:rPr lang="en-US" sz="1300">
                <a:solidFill>
                  <a:schemeClr val="dk1"/>
                </a:solidFill>
                <a:latin typeface="Calibri"/>
                <a:ea typeface="Calibri"/>
                <a:cs typeface="Calibri"/>
                <a:sym typeface="Calibri"/>
              </a:rPr>
              <a:t>+</a:t>
            </a:r>
            <a:r>
              <a:rPr lang="en-US" sz="1300">
                <a:solidFill>
                  <a:srgbClr val="FF00FF"/>
                </a:solidFill>
                <a:latin typeface="Calibri"/>
                <a:ea typeface="Calibri"/>
                <a:cs typeface="Calibri"/>
                <a:sym typeface="Calibri"/>
              </a:rPr>
              <a:t> </a:t>
            </a:r>
            <a:r>
              <a:rPr lang="en-US" sz="1300">
                <a:solidFill>
                  <a:srgbClr val="FFAB40"/>
                </a:solidFill>
                <a:latin typeface="Calibri"/>
                <a:ea typeface="Calibri"/>
                <a:cs typeface="Calibri"/>
                <a:sym typeface="Calibri"/>
              </a:rPr>
              <a:t>Bias1</a:t>
            </a:r>
            <a:endParaRPr sz="1300">
              <a:solidFill>
                <a:srgbClr val="FFAB40"/>
              </a:solidFill>
              <a:latin typeface="Calibri"/>
              <a:ea typeface="Calibri"/>
              <a:cs typeface="Calibri"/>
              <a:sym typeface="Calibri"/>
            </a:endParaRPr>
          </a:p>
        </p:txBody>
      </p:sp>
      <p:cxnSp>
        <p:nvCxnSpPr>
          <p:cNvPr id="370" name="Google Shape;370;p26"/>
          <p:cNvCxnSpPr/>
          <p:nvPr/>
        </p:nvCxnSpPr>
        <p:spPr>
          <a:xfrm rot="10800000">
            <a:off x="1847800" y="2968788"/>
            <a:ext cx="4500" cy="132900"/>
          </a:xfrm>
          <a:prstGeom prst="straightConnector1">
            <a:avLst/>
          </a:prstGeom>
          <a:noFill/>
          <a:ln cap="flat" cmpd="sng" w="9525">
            <a:solidFill>
              <a:schemeClr val="dk2"/>
            </a:solidFill>
            <a:prstDash val="solid"/>
            <a:round/>
            <a:headEnd len="med" w="med" type="none"/>
            <a:tailEnd len="med" w="med" type="triangle"/>
          </a:ln>
        </p:spPr>
      </p:cxnSp>
      <p:sp>
        <p:nvSpPr>
          <p:cNvPr id="371" name="Google Shape;371;p26"/>
          <p:cNvSpPr txBox="1"/>
          <p:nvPr/>
        </p:nvSpPr>
        <p:spPr>
          <a:xfrm>
            <a:off x="1367050" y="2353313"/>
            <a:ext cx="961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0000FF"/>
                </a:solidFill>
                <a:latin typeface="Calibri"/>
                <a:ea typeface="Calibri"/>
                <a:cs typeface="Calibri"/>
                <a:sym typeface="Calibri"/>
              </a:rPr>
              <a:t>A sigmoid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sp>
        <p:nvSpPr>
          <p:cNvPr id="372" name="Google Shape;372;p26"/>
          <p:cNvSpPr txBox="1"/>
          <p:nvPr/>
        </p:nvSpPr>
        <p:spPr>
          <a:xfrm>
            <a:off x="282900" y="2106313"/>
            <a:ext cx="1093200" cy="877200"/>
          </a:xfrm>
          <a:prstGeom prst="rect">
            <a:avLst/>
          </a:prstGeom>
          <a:solidFill>
            <a:srgbClr val="6FA8D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solidFill>
                  <a:schemeClr val="dk1"/>
                </a:solidFill>
                <a:latin typeface="Calibri"/>
                <a:ea typeface="Calibri"/>
                <a:cs typeface="Calibri"/>
                <a:sym typeface="Calibri"/>
              </a:rPr>
              <a:t>After</a:t>
            </a:r>
            <a:r>
              <a:rPr b="1" lang="en-US" sz="900">
                <a:solidFill>
                  <a:srgbClr val="0000FF"/>
                </a:solidFill>
                <a:latin typeface="Calibri"/>
                <a:ea typeface="Calibri"/>
                <a:cs typeface="Calibri"/>
                <a:sym typeface="Calibri"/>
              </a:rPr>
              <a:t> Sigmoid</a:t>
            </a:r>
            <a:r>
              <a:rPr lang="en-US" sz="900">
                <a:solidFill>
                  <a:schemeClr val="dk1"/>
                </a:solidFill>
                <a:latin typeface="Calibri"/>
                <a:ea typeface="Calibri"/>
                <a:cs typeface="Calibri"/>
                <a:sym typeface="Calibri"/>
              </a:rPr>
              <a:t>, a value between 0% (0.0) and 100% (1.0) will be produced</a:t>
            </a:r>
            <a:endParaRPr sz="900">
              <a:solidFill>
                <a:schemeClr val="dk1"/>
              </a:solidFill>
              <a:latin typeface="Calibri"/>
              <a:ea typeface="Calibri"/>
              <a:cs typeface="Calibri"/>
              <a:sym typeface="Calibri"/>
            </a:endParaRPr>
          </a:p>
        </p:txBody>
      </p:sp>
      <p:sp>
        <p:nvSpPr>
          <p:cNvPr id="373" name="Google Shape;373;p26"/>
          <p:cNvSpPr txBox="1"/>
          <p:nvPr/>
        </p:nvSpPr>
        <p:spPr>
          <a:xfrm>
            <a:off x="800350" y="1126213"/>
            <a:ext cx="2082900" cy="861900"/>
          </a:xfrm>
          <a:prstGeom prst="rect">
            <a:avLst/>
          </a:prstGeom>
          <a:solidFill>
            <a:srgbClr val="D9D9D9"/>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chemeClr val="dk1"/>
                </a:solidFill>
                <a:latin typeface="Calibri"/>
                <a:ea typeface="Calibri"/>
                <a:cs typeface="Calibri"/>
                <a:sym typeface="Calibri"/>
              </a:rPr>
              <a:t>Long term memory (from t-1) to be remembered:</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100">
                <a:solidFill>
                  <a:schemeClr val="dk1"/>
                </a:solidFill>
                <a:highlight>
                  <a:srgbClr val="00FFFF"/>
                </a:highlight>
                <a:latin typeface="Calibri"/>
                <a:ea typeface="Calibri"/>
                <a:cs typeface="Calibri"/>
                <a:sym typeface="Calibri"/>
              </a:rPr>
              <a:t>zl(t-1)</a:t>
            </a:r>
            <a:r>
              <a:rPr lang="en-US" sz="1100">
                <a:solidFill>
                  <a:schemeClr val="dk1"/>
                </a:solidFill>
                <a:latin typeface="Calibri"/>
                <a:ea typeface="Calibri"/>
                <a:cs typeface="Calibri"/>
                <a:sym typeface="Calibri"/>
              </a:rPr>
              <a:t> =</a:t>
            </a:r>
            <a:r>
              <a:rPr lang="en-US" sz="1100">
                <a:solidFill>
                  <a:srgbClr val="00FFFF"/>
                </a:solidFill>
                <a:latin typeface="Calibri"/>
                <a:ea typeface="Calibri"/>
                <a:cs typeface="Calibri"/>
                <a:sym typeface="Calibri"/>
              </a:rPr>
              <a:t> </a:t>
            </a:r>
            <a:r>
              <a:rPr lang="en-US" sz="1100">
                <a:solidFill>
                  <a:schemeClr val="dk1"/>
                </a:solidFill>
                <a:highlight>
                  <a:srgbClr val="00FFFF"/>
                </a:highlight>
                <a:latin typeface="Calibri"/>
                <a:ea typeface="Calibri"/>
                <a:cs typeface="Calibri"/>
                <a:sym typeface="Calibri"/>
              </a:rPr>
              <a:t>zl(t-1)</a:t>
            </a:r>
            <a:r>
              <a:rPr lang="en-US" sz="1100">
                <a:solidFill>
                  <a:schemeClr val="dk1"/>
                </a:solidFill>
                <a:latin typeface="Calibri"/>
                <a:ea typeface="Calibri"/>
                <a:cs typeface="Calibri"/>
                <a:sym typeface="Calibri"/>
              </a:rPr>
              <a:t> * </a:t>
            </a:r>
            <a:r>
              <a:rPr b="1" i="1" lang="en-US" sz="1100">
                <a:solidFill>
                  <a:srgbClr val="0000FF"/>
                </a:solidFill>
                <a:latin typeface="Calibri"/>
                <a:ea typeface="Calibri"/>
                <a:cs typeface="Calibri"/>
                <a:sym typeface="Calibri"/>
              </a:rPr>
              <a:t>f </a:t>
            </a:r>
            <a:r>
              <a:rPr lang="en-US" sz="1100">
                <a:solidFill>
                  <a:schemeClr val="dk1"/>
                </a:solidFill>
                <a:latin typeface="Calibri"/>
                <a:ea typeface="Calibri"/>
                <a:cs typeface="Calibri"/>
                <a:sym typeface="Calibri"/>
              </a:rPr>
              <a:t>(</a:t>
            </a:r>
            <a:r>
              <a:rPr lang="en-US" sz="1100">
                <a:solidFill>
                  <a:srgbClr val="FF0000"/>
                </a:solidFill>
                <a:latin typeface="Calibri"/>
                <a:ea typeface="Calibri"/>
                <a:cs typeface="Calibri"/>
                <a:sym typeface="Calibri"/>
              </a:rPr>
              <a:t>Ws1</a:t>
            </a:r>
            <a:r>
              <a:rPr lang="en-US" sz="1100">
                <a:solidFill>
                  <a:schemeClr val="dk1"/>
                </a:solidFill>
                <a:latin typeface="Calibri"/>
                <a:ea typeface="Calibri"/>
                <a:cs typeface="Calibri"/>
                <a:sym typeface="Calibri"/>
              </a:rPr>
              <a:t> * </a:t>
            </a:r>
            <a:r>
              <a:rPr lang="en-US" sz="1100">
                <a:solidFill>
                  <a:schemeClr val="dk1"/>
                </a:solidFill>
                <a:highlight>
                  <a:srgbClr val="00FF00"/>
                </a:highlight>
                <a:latin typeface="Calibri"/>
                <a:ea typeface="Calibri"/>
                <a:cs typeface="Calibri"/>
                <a:sym typeface="Calibri"/>
              </a:rPr>
              <a:t>zs(t-1)</a:t>
            </a:r>
            <a:r>
              <a:rPr lang="en-US" sz="1100">
                <a:solidFill>
                  <a:schemeClr val="dk1"/>
                </a:solidFill>
                <a:latin typeface="Calibri"/>
                <a:ea typeface="Calibri"/>
                <a:cs typeface="Calibri"/>
                <a:sym typeface="Calibri"/>
              </a:rPr>
              <a:t>+ </a:t>
            </a:r>
            <a:r>
              <a:rPr lang="en-US" sz="1100">
                <a:solidFill>
                  <a:srgbClr val="FF0000"/>
                </a:solidFill>
                <a:latin typeface="Calibri"/>
                <a:ea typeface="Calibri"/>
                <a:cs typeface="Calibri"/>
                <a:sym typeface="Calibri"/>
              </a:rPr>
              <a:t>Wi1</a:t>
            </a:r>
            <a:r>
              <a:rPr lang="en-US" sz="1100">
                <a:solidFill>
                  <a:schemeClr val="dk1"/>
                </a:solidFill>
                <a:latin typeface="Calibri"/>
                <a:ea typeface="Calibri"/>
                <a:cs typeface="Calibri"/>
                <a:sym typeface="Calibri"/>
              </a:rPr>
              <a:t> * </a:t>
            </a:r>
            <a:r>
              <a:rPr lang="en-US" sz="1100">
                <a:solidFill>
                  <a:schemeClr val="dk1"/>
                </a:solidFill>
                <a:highlight>
                  <a:srgbClr val="FF00FF"/>
                </a:highlight>
                <a:latin typeface="Calibri"/>
                <a:ea typeface="Calibri"/>
                <a:cs typeface="Calibri"/>
                <a:sym typeface="Calibri"/>
              </a:rPr>
              <a:t>x1(t)</a:t>
            </a:r>
            <a:r>
              <a:rPr lang="en-US" sz="1100">
                <a:solidFill>
                  <a:srgbClr val="FF00FF"/>
                </a:solidFill>
                <a:latin typeface="Calibri"/>
                <a:ea typeface="Calibri"/>
                <a:cs typeface="Calibri"/>
                <a:sym typeface="Calibri"/>
              </a:rPr>
              <a:t> </a:t>
            </a:r>
            <a:r>
              <a:rPr lang="en-US" sz="1100">
                <a:solidFill>
                  <a:schemeClr val="dk1"/>
                </a:solidFill>
                <a:latin typeface="Calibri"/>
                <a:ea typeface="Calibri"/>
                <a:cs typeface="Calibri"/>
                <a:sym typeface="Calibri"/>
              </a:rPr>
              <a:t>+</a:t>
            </a:r>
            <a:r>
              <a:rPr lang="en-US" sz="1100">
                <a:solidFill>
                  <a:srgbClr val="FF00FF"/>
                </a:solidFill>
                <a:latin typeface="Calibri"/>
                <a:ea typeface="Calibri"/>
                <a:cs typeface="Calibri"/>
                <a:sym typeface="Calibri"/>
              </a:rPr>
              <a:t> </a:t>
            </a:r>
            <a:r>
              <a:rPr lang="en-US" sz="1100">
                <a:solidFill>
                  <a:srgbClr val="FFAB40"/>
                </a:solidFill>
                <a:latin typeface="Calibri"/>
                <a:ea typeface="Calibri"/>
                <a:cs typeface="Calibri"/>
                <a:sym typeface="Calibri"/>
              </a:rPr>
              <a:t>Bias1</a:t>
            </a:r>
            <a:r>
              <a:rPr lang="en-US" sz="1100">
                <a:solidFill>
                  <a:schemeClr val="dk1"/>
                </a:solidFill>
                <a:latin typeface="Calibri"/>
                <a:ea typeface="Calibri"/>
                <a:cs typeface="Calibri"/>
                <a:sym typeface="Calibri"/>
              </a:rPr>
              <a:t>)</a:t>
            </a:r>
            <a:endParaRPr sz="1100">
              <a:solidFill>
                <a:schemeClr val="dk1"/>
              </a:solidFill>
            </a:endParaRPr>
          </a:p>
        </p:txBody>
      </p:sp>
      <p:cxnSp>
        <p:nvCxnSpPr>
          <p:cNvPr id="374" name="Google Shape;374;p26"/>
          <p:cNvCxnSpPr/>
          <p:nvPr/>
        </p:nvCxnSpPr>
        <p:spPr>
          <a:xfrm flipH="1" rot="10800000">
            <a:off x="1839550" y="1991563"/>
            <a:ext cx="4500" cy="453300"/>
          </a:xfrm>
          <a:prstGeom prst="straightConnector1">
            <a:avLst/>
          </a:prstGeom>
          <a:noFill/>
          <a:ln cap="flat" cmpd="sng" w="9525">
            <a:solidFill>
              <a:schemeClr val="dk2"/>
            </a:solidFill>
            <a:prstDash val="solid"/>
            <a:round/>
            <a:headEnd len="med" w="med" type="none"/>
            <a:tailEnd len="med" w="med" type="triangle"/>
          </a:ln>
        </p:spPr>
      </p:cxnSp>
      <p:sp>
        <p:nvSpPr>
          <p:cNvPr id="375" name="Google Shape;375;p26"/>
          <p:cNvSpPr/>
          <p:nvPr/>
        </p:nvSpPr>
        <p:spPr>
          <a:xfrm>
            <a:off x="3173925" y="2192850"/>
            <a:ext cx="1786500" cy="3014400"/>
          </a:xfrm>
          <a:prstGeom prst="rect">
            <a:avLst/>
          </a:prstGeom>
          <a:solidFill>
            <a:srgbClr val="B3C6E7"/>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6"/>
          <p:cNvSpPr txBox="1"/>
          <p:nvPr/>
        </p:nvSpPr>
        <p:spPr>
          <a:xfrm>
            <a:off x="3425200" y="4354325"/>
            <a:ext cx="1295100" cy="6156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Ws2</a:t>
            </a:r>
            <a:r>
              <a:rPr lang="en-US">
                <a:latin typeface="Calibri"/>
                <a:ea typeface="Calibri"/>
                <a:cs typeface="Calibri"/>
                <a:sym typeface="Calibri"/>
              </a:rPr>
              <a:t> * </a:t>
            </a:r>
            <a:r>
              <a:rPr lang="en-US">
                <a:solidFill>
                  <a:srgbClr val="00FF00"/>
                </a:solidFill>
                <a:latin typeface="Calibri"/>
                <a:ea typeface="Calibri"/>
                <a:cs typeface="Calibri"/>
                <a:sym typeface="Calibri"/>
              </a:rPr>
              <a:t>zs(t-1)</a:t>
            </a:r>
            <a:r>
              <a:rPr lang="en-US">
                <a:latin typeface="Calibri"/>
                <a:ea typeface="Calibri"/>
                <a:cs typeface="Calibri"/>
                <a:sym typeface="Calibri"/>
              </a:rPr>
              <a:t> + </a:t>
            </a:r>
            <a:r>
              <a:rPr lang="en-US">
                <a:solidFill>
                  <a:srgbClr val="FF0000"/>
                </a:solidFill>
                <a:latin typeface="Calibri"/>
                <a:ea typeface="Calibri"/>
                <a:cs typeface="Calibri"/>
                <a:sym typeface="Calibri"/>
              </a:rPr>
              <a:t>Wi2</a:t>
            </a:r>
            <a:r>
              <a:rPr lang="en-US">
                <a:latin typeface="Calibri"/>
                <a:ea typeface="Calibri"/>
                <a:cs typeface="Calibri"/>
                <a:sym typeface="Calibri"/>
              </a:rPr>
              <a:t> * </a:t>
            </a:r>
            <a:r>
              <a:rPr lang="en-US">
                <a:solidFill>
                  <a:srgbClr val="FF00FF"/>
                </a:solidFill>
                <a:latin typeface="Calibri"/>
                <a:ea typeface="Calibri"/>
                <a:cs typeface="Calibri"/>
                <a:sym typeface="Calibri"/>
              </a:rPr>
              <a:t>x1(t)</a:t>
            </a:r>
            <a:endParaRPr>
              <a:solidFill>
                <a:srgbClr val="FF00FF"/>
              </a:solidFill>
              <a:latin typeface="Calibri"/>
              <a:ea typeface="Calibri"/>
              <a:cs typeface="Calibri"/>
              <a:sym typeface="Calibri"/>
            </a:endParaRPr>
          </a:p>
        </p:txBody>
      </p:sp>
      <p:sp>
        <p:nvSpPr>
          <p:cNvPr id="377" name="Google Shape;377;p26"/>
          <p:cNvSpPr/>
          <p:nvPr/>
        </p:nvSpPr>
        <p:spPr>
          <a:xfrm>
            <a:off x="2417564" y="5016250"/>
            <a:ext cx="1487675" cy="1352550"/>
          </a:xfrm>
          <a:custGeom>
            <a:rect b="b" l="l" r="r" t="t"/>
            <a:pathLst>
              <a:path extrusionOk="0" h="54102" w="59507">
                <a:moveTo>
                  <a:pt x="39695" y="54102"/>
                </a:moveTo>
                <a:cubicBezTo>
                  <a:pt x="35568" y="52896"/>
                  <a:pt x="21534" y="50229"/>
                  <a:pt x="14930" y="46863"/>
                </a:cubicBezTo>
                <a:cubicBezTo>
                  <a:pt x="8326" y="43498"/>
                  <a:pt x="643" y="38227"/>
                  <a:pt x="71" y="33909"/>
                </a:cubicBezTo>
                <a:cubicBezTo>
                  <a:pt x="-500" y="29591"/>
                  <a:pt x="6294" y="23495"/>
                  <a:pt x="11501" y="20955"/>
                </a:cubicBezTo>
                <a:cubicBezTo>
                  <a:pt x="16708" y="18415"/>
                  <a:pt x="26233" y="19177"/>
                  <a:pt x="31313" y="18669"/>
                </a:cubicBezTo>
                <a:cubicBezTo>
                  <a:pt x="36393" y="18161"/>
                  <a:pt x="38870" y="18542"/>
                  <a:pt x="41981" y="17907"/>
                </a:cubicBezTo>
                <a:cubicBezTo>
                  <a:pt x="45093" y="17272"/>
                  <a:pt x="47569" y="17018"/>
                  <a:pt x="49982" y="14859"/>
                </a:cubicBezTo>
                <a:cubicBezTo>
                  <a:pt x="52395" y="12700"/>
                  <a:pt x="54872" y="7430"/>
                  <a:pt x="56459" y="4953"/>
                </a:cubicBezTo>
                <a:cubicBezTo>
                  <a:pt x="58047" y="2477"/>
                  <a:pt x="58999" y="826"/>
                  <a:pt x="59507" y="0"/>
                </a:cubicBezTo>
              </a:path>
            </a:pathLst>
          </a:custGeom>
          <a:noFill/>
          <a:ln cap="flat" cmpd="sng" w="19050">
            <a:solidFill>
              <a:srgbClr val="FF00FF"/>
            </a:solidFill>
            <a:prstDash val="solid"/>
            <a:round/>
            <a:headEnd len="med" w="med" type="none"/>
            <a:tailEnd len="med" w="med" type="triangle"/>
          </a:ln>
        </p:spPr>
      </p:sp>
      <p:cxnSp>
        <p:nvCxnSpPr>
          <p:cNvPr id="378" name="Google Shape;378;p26"/>
          <p:cNvCxnSpPr/>
          <p:nvPr/>
        </p:nvCxnSpPr>
        <p:spPr>
          <a:xfrm flipH="1" rot="10800000">
            <a:off x="4016762" y="4969913"/>
            <a:ext cx="56100" cy="633600"/>
          </a:xfrm>
          <a:prstGeom prst="straightConnector1">
            <a:avLst/>
          </a:prstGeom>
          <a:noFill/>
          <a:ln cap="flat" cmpd="sng" w="19050">
            <a:solidFill>
              <a:srgbClr val="00FF00"/>
            </a:solidFill>
            <a:prstDash val="solid"/>
            <a:round/>
            <a:headEnd len="med" w="med" type="none"/>
            <a:tailEnd len="med" w="med" type="triangle"/>
          </a:ln>
        </p:spPr>
      </p:cxnSp>
      <p:sp>
        <p:nvSpPr>
          <p:cNvPr id="379" name="Google Shape;379;p26"/>
          <p:cNvSpPr txBox="1"/>
          <p:nvPr/>
        </p:nvSpPr>
        <p:spPr>
          <a:xfrm>
            <a:off x="3296488" y="50866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Wi2</a:t>
            </a:r>
            <a:endParaRPr b="1">
              <a:solidFill>
                <a:srgbClr val="FF0000"/>
              </a:solidFill>
              <a:latin typeface="Calibri"/>
              <a:ea typeface="Calibri"/>
              <a:cs typeface="Calibri"/>
              <a:sym typeface="Calibri"/>
            </a:endParaRPr>
          </a:p>
        </p:txBody>
      </p:sp>
      <p:sp>
        <p:nvSpPr>
          <p:cNvPr id="380" name="Google Shape;380;p26"/>
          <p:cNvSpPr txBox="1"/>
          <p:nvPr/>
        </p:nvSpPr>
        <p:spPr>
          <a:xfrm>
            <a:off x="4025075" y="50866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Ws2</a:t>
            </a:r>
            <a:endParaRPr b="1">
              <a:solidFill>
                <a:srgbClr val="FF0000"/>
              </a:solidFill>
              <a:latin typeface="Calibri"/>
              <a:ea typeface="Calibri"/>
              <a:cs typeface="Calibri"/>
              <a:sym typeface="Calibri"/>
            </a:endParaRPr>
          </a:p>
        </p:txBody>
      </p:sp>
      <p:sp>
        <p:nvSpPr>
          <p:cNvPr id="381" name="Google Shape;381;p26"/>
          <p:cNvSpPr txBox="1"/>
          <p:nvPr/>
        </p:nvSpPr>
        <p:spPr>
          <a:xfrm>
            <a:off x="5025500" y="1977300"/>
            <a:ext cx="1786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latin typeface="Calibri"/>
                <a:ea typeface="Calibri"/>
                <a:cs typeface="Calibri"/>
                <a:sym typeface="Calibri"/>
              </a:rPr>
              <a:t>Apply Tanh function to make the output value between -1.0 and 1.0</a:t>
            </a:r>
            <a:endParaRPr>
              <a:solidFill>
                <a:schemeClr val="dk1"/>
              </a:solidFill>
              <a:latin typeface="Calibri"/>
              <a:ea typeface="Calibri"/>
              <a:cs typeface="Calibri"/>
              <a:sym typeface="Calibri"/>
            </a:endParaRPr>
          </a:p>
        </p:txBody>
      </p:sp>
      <p:sp>
        <p:nvSpPr>
          <p:cNvPr id="382" name="Google Shape;382;p26"/>
          <p:cNvSpPr txBox="1"/>
          <p:nvPr/>
        </p:nvSpPr>
        <p:spPr>
          <a:xfrm>
            <a:off x="3810250" y="3797775"/>
            <a:ext cx="525000" cy="3693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Bias2</a:t>
            </a:r>
            <a:endParaRPr sz="1200">
              <a:latin typeface="Calibri"/>
              <a:ea typeface="Calibri"/>
              <a:cs typeface="Calibri"/>
              <a:sym typeface="Calibri"/>
            </a:endParaRPr>
          </a:p>
        </p:txBody>
      </p:sp>
      <p:cxnSp>
        <p:nvCxnSpPr>
          <p:cNvPr id="383" name="Google Shape;383;p26"/>
          <p:cNvCxnSpPr/>
          <p:nvPr/>
        </p:nvCxnSpPr>
        <p:spPr>
          <a:xfrm rot="10800000">
            <a:off x="4072750" y="4149975"/>
            <a:ext cx="0" cy="215100"/>
          </a:xfrm>
          <a:prstGeom prst="straightConnector1">
            <a:avLst/>
          </a:prstGeom>
          <a:noFill/>
          <a:ln cap="flat" cmpd="sng" w="9525">
            <a:solidFill>
              <a:schemeClr val="dk2"/>
            </a:solidFill>
            <a:prstDash val="solid"/>
            <a:round/>
            <a:headEnd len="med" w="med" type="none"/>
            <a:tailEnd len="med" w="med" type="triangle"/>
          </a:ln>
        </p:spPr>
      </p:cxnSp>
      <p:sp>
        <p:nvSpPr>
          <p:cNvPr id="384" name="Google Shape;384;p26"/>
          <p:cNvSpPr txBox="1"/>
          <p:nvPr/>
        </p:nvSpPr>
        <p:spPr>
          <a:xfrm>
            <a:off x="3296500" y="3003088"/>
            <a:ext cx="1552500" cy="5850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FF0000"/>
                </a:solidFill>
                <a:latin typeface="Calibri"/>
                <a:ea typeface="Calibri"/>
                <a:cs typeface="Calibri"/>
                <a:sym typeface="Calibri"/>
              </a:rPr>
              <a:t>Ws2</a:t>
            </a:r>
            <a:r>
              <a:rPr lang="en-US" sz="1300">
                <a:latin typeface="Calibri"/>
                <a:ea typeface="Calibri"/>
                <a:cs typeface="Calibri"/>
                <a:sym typeface="Calibri"/>
              </a:rPr>
              <a:t>* </a:t>
            </a:r>
            <a:r>
              <a:rPr lang="en-US" sz="1300">
                <a:solidFill>
                  <a:srgbClr val="00FF00"/>
                </a:solidFill>
                <a:latin typeface="Calibri"/>
                <a:ea typeface="Calibri"/>
                <a:cs typeface="Calibri"/>
                <a:sym typeface="Calibri"/>
              </a:rPr>
              <a:t>zs(t-1)</a:t>
            </a:r>
            <a:r>
              <a:rPr lang="en-US" sz="1300">
                <a:latin typeface="Calibri"/>
                <a:ea typeface="Calibri"/>
                <a:cs typeface="Calibri"/>
                <a:sym typeface="Calibri"/>
              </a:rPr>
              <a:t> + </a:t>
            </a:r>
            <a:r>
              <a:rPr lang="en-US" sz="1300">
                <a:solidFill>
                  <a:srgbClr val="FF0000"/>
                </a:solidFill>
                <a:latin typeface="Calibri"/>
                <a:ea typeface="Calibri"/>
                <a:cs typeface="Calibri"/>
                <a:sym typeface="Calibri"/>
              </a:rPr>
              <a:t>Wi2</a:t>
            </a:r>
            <a:r>
              <a:rPr lang="en-US" sz="1300">
                <a:latin typeface="Calibri"/>
                <a:ea typeface="Calibri"/>
                <a:cs typeface="Calibri"/>
                <a:sym typeface="Calibri"/>
              </a:rPr>
              <a:t> * </a:t>
            </a:r>
            <a:r>
              <a:rPr lang="en-US" sz="1300">
                <a:solidFill>
                  <a:srgbClr val="FF00FF"/>
                </a:solidFill>
                <a:latin typeface="Calibri"/>
                <a:ea typeface="Calibri"/>
                <a:cs typeface="Calibri"/>
                <a:sym typeface="Calibri"/>
              </a:rPr>
              <a:t>x1(t) </a:t>
            </a:r>
            <a:r>
              <a:rPr lang="en-US" sz="1300">
                <a:solidFill>
                  <a:schemeClr val="dk1"/>
                </a:solidFill>
                <a:latin typeface="Calibri"/>
                <a:ea typeface="Calibri"/>
                <a:cs typeface="Calibri"/>
                <a:sym typeface="Calibri"/>
              </a:rPr>
              <a:t>+</a:t>
            </a:r>
            <a:r>
              <a:rPr lang="en-US" sz="1300">
                <a:solidFill>
                  <a:srgbClr val="FF00FF"/>
                </a:solidFill>
                <a:latin typeface="Calibri"/>
                <a:ea typeface="Calibri"/>
                <a:cs typeface="Calibri"/>
                <a:sym typeface="Calibri"/>
              </a:rPr>
              <a:t> </a:t>
            </a:r>
            <a:r>
              <a:rPr lang="en-US" sz="1300">
                <a:solidFill>
                  <a:srgbClr val="FFAB40"/>
                </a:solidFill>
                <a:latin typeface="Calibri"/>
                <a:ea typeface="Calibri"/>
                <a:cs typeface="Calibri"/>
                <a:sym typeface="Calibri"/>
              </a:rPr>
              <a:t>Bias2</a:t>
            </a:r>
            <a:endParaRPr sz="1300">
              <a:solidFill>
                <a:srgbClr val="FFAB40"/>
              </a:solidFill>
              <a:latin typeface="Calibri"/>
              <a:ea typeface="Calibri"/>
              <a:cs typeface="Calibri"/>
              <a:sym typeface="Calibri"/>
            </a:endParaRPr>
          </a:p>
        </p:txBody>
      </p:sp>
      <p:cxnSp>
        <p:nvCxnSpPr>
          <p:cNvPr id="385" name="Google Shape;385;p26"/>
          <p:cNvCxnSpPr/>
          <p:nvPr/>
        </p:nvCxnSpPr>
        <p:spPr>
          <a:xfrm rot="10800000">
            <a:off x="4072750" y="3588075"/>
            <a:ext cx="0" cy="209700"/>
          </a:xfrm>
          <a:prstGeom prst="straightConnector1">
            <a:avLst/>
          </a:prstGeom>
          <a:noFill/>
          <a:ln cap="flat" cmpd="sng" w="9525">
            <a:solidFill>
              <a:schemeClr val="dk2"/>
            </a:solidFill>
            <a:prstDash val="solid"/>
            <a:round/>
            <a:headEnd len="med" w="med" type="none"/>
            <a:tailEnd len="med" w="med" type="triangle"/>
          </a:ln>
        </p:spPr>
      </p:cxnSp>
      <p:sp>
        <p:nvSpPr>
          <p:cNvPr id="386" name="Google Shape;386;p26"/>
          <p:cNvSpPr txBox="1"/>
          <p:nvPr/>
        </p:nvSpPr>
        <p:spPr>
          <a:xfrm>
            <a:off x="3535850" y="2192850"/>
            <a:ext cx="961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rgbClr val="0000FF"/>
                </a:solidFill>
                <a:latin typeface="Calibri"/>
                <a:ea typeface="Calibri"/>
                <a:cs typeface="Calibri"/>
                <a:sym typeface="Calibri"/>
              </a:rPr>
              <a:t>A Tanh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cxnSp>
        <p:nvCxnSpPr>
          <p:cNvPr id="387" name="Google Shape;387;p26"/>
          <p:cNvCxnSpPr/>
          <p:nvPr/>
        </p:nvCxnSpPr>
        <p:spPr>
          <a:xfrm rot="10800000">
            <a:off x="4072750" y="2793388"/>
            <a:ext cx="0" cy="209700"/>
          </a:xfrm>
          <a:prstGeom prst="straightConnector1">
            <a:avLst/>
          </a:prstGeom>
          <a:noFill/>
          <a:ln cap="flat" cmpd="sng" w="9525">
            <a:solidFill>
              <a:schemeClr val="dk2"/>
            </a:solidFill>
            <a:prstDash val="solid"/>
            <a:round/>
            <a:headEnd len="med" w="med" type="none"/>
            <a:tailEnd len="med" w="med" type="triangle"/>
          </a:ln>
        </p:spPr>
      </p:cxnSp>
      <p:sp>
        <p:nvSpPr>
          <p:cNvPr id="388" name="Google Shape;388;p26"/>
          <p:cNvSpPr txBox="1"/>
          <p:nvPr/>
        </p:nvSpPr>
        <p:spPr>
          <a:xfrm>
            <a:off x="2787700" y="2057013"/>
            <a:ext cx="826200" cy="877200"/>
          </a:xfrm>
          <a:prstGeom prst="rect">
            <a:avLst/>
          </a:prstGeom>
          <a:solidFill>
            <a:srgbClr val="6D9EE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solidFill>
                  <a:schemeClr val="dk1"/>
                </a:solidFill>
                <a:latin typeface="Calibri"/>
                <a:ea typeface="Calibri"/>
                <a:cs typeface="Calibri"/>
                <a:sym typeface="Calibri"/>
              </a:rPr>
              <a:t>After </a:t>
            </a:r>
            <a:r>
              <a:rPr b="1" lang="en-US" sz="900">
                <a:solidFill>
                  <a:srgbClr val="0000FF"/>
                </a:solidFill>
                <a:latin typeface="Calibri"/>
                <a:ea typeface="Calibri"/>
                <a:cs typeface="Calibri"/>
                <a:sym typeface="Calibri"/>
              </a:rPr>
              <a:t>Tanh</a:t>
            </a:r>
            <a:r>
              <a:rPr lang="en-US" sz="900">
                <a:solidFill>
                  <a:schemeClr val="dk1"/>
                </a:solidFill>
                <a:latin typeface="Calibri"/>
                <a:ea typeface="Calibri"/>
                <a:cs typeface="Calibri"/>
                <a:sym typeface="Calibri"/>
              </a:rPr>
              <a:t>, a value between -1.0 and 1.0 will be produced</a:t>
            </a:r>
            <a:endParaRPr sz="9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27"/>
          <p:cNvSpPr txBox="1"/>
          <p:nvPr/>
        </p:nvSpPr>
        <p:spPr>
          <a:xfrm>
            <a:off x="8258175" y="43550"/>
            <a:ext cx="3514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latin typeface="Calibri"/>
                <a:ea typeface="Calibri"/>
                <a:cs typeface="Calibri"/>
                <a:sym typeface="Calibri"/>
              </a:rPr>
              <a:t>Each LSTM unit must have three inputs:</a:t>
            </a:r>
            <a:endParaRPr b="1" sz="1200">
              <a:latin typeface="Calibri"/>
              <a:ea typeface="Calibri"/>
              <a:cs typeface="Calibri"/>
              <a:sym typeface="Calibri"/>
            </a:endParaRPr>
          </a:p>
          <a:p>
            <a:pPr indent="-304800" lvl="0" marL="457200" rtl="0" algn="l">
              <a:spcBef>
                <a:spcPts val="0"/>
              </a:spcBef>
              <a:spcAft>
                <a:spcPts val="0"/>
              </a:spcAft>
              <a:buClr>
                <a:srgbClr val="FF00FF"/>
              </a:buClr>
              <a:buSzPts val="1200"/>
              <a:buFont typeface="Calibri"/>
              <a:buChar char="-"/>
            </a:pPr>
            <a:r>
              <a:rPr lang="en-US" sz="1200">
                <a:solidFill>
                  <a:srgbClr val="FF00FF"/>
                </a:solidFill>
                <a:latin typeface="Calibri"/>
                <a:ea typeface="Calibri"/>
                <a:cs typeface="Calibri"/>
                <a:sym typeface="Calibri"/>
              </a:rPr>
              <a:t>input (e.g., output from last time step)</a:t>
            </a:r>
            <a:endParaRPr sz="1200">
              <a:solidFill>
                <a:srgbClr val="FF00FF"/>
              </a:solidFill>
              <a:latin typeface="Calibri"/>
              <a:ea typeface="Calibri"/>
              <a:cs typeface="Calibri"/>
              <a:sym typeface="Calibri"/>
            </a:endParaRPr>
          </a:p>
          <a:p>
            <a:pPr indent="-304800" lvl="0" marL="457200" rtl="0" algn="l">
              <a:spcBef>
                <a:spcPts val="0"/>
              </a:spcBef>
              <a:spcAft>
                <a:spcPts val="0"/>
              </a:spcAft>
              <a:buClr>
                <a:srgbClr val="00FF00"/>
              </a:buClr>
              <a:buSzPts val="1200"/>
              <a:buFont typeface="Calibri"/>
              <a:buChar char="-"/>
            </a:pPr>
            <a:r>
              <a:rPr lang="en-US" sz="1200">
                <a:solidFill>
                  <a:srgbClr val="00FF00"/>
                </a:solidFill>
                <a:latin typeface="Calibri"/>
                <a:ea typeface="Calibri"/>
                <a:cs typeface="Calibri"/>
                <a:sym typeface="Calibri"/>
              </a:rPr>
              <a:t>short term memory (updated from last step)</a:t>
            </a:r>
            <a:endParaRPr sz="1200">
              <a:solidFill>
                <a:srgbClr val="00FF00"/>
              </a:solidFill>
              <a:latin typeface="Calibri"/>
              <a:ea typeface="Calibri"/>
              <a:cs typeface="Calibri"/>
              <a:sym typeface="Calibri"/>
            </a:endParaRPr>
          </a:p>
          <a:p>
            <a:pPr indent="-304800" lvl="0" marL="457200" rtl="0" algn="l">
              <a:spcBef>
                <a:spcPts val="0"/>
              </a:spcBef>
              <a:spcAft>
                <a:spcPts val="0"/>
              </a:spcAft>
              <a:buClr>
                <a:srgbClr val="00FFFF"/>
              </a:buClr>
              <a:buSzPts val="1200"/>
              <a:buFont typeface="Calibri"/>
              <a:buChar char="-"/>
            </a:pPr>
            <a:r>
              <a:rPr lang="en-US" sz="1200">
                <a:solidFill>
                  <a:srgbClr val="00FFFF"/>
                </a:solidFill>
                <a:latin typeface="Calibri"/>
                <a:ea typeface="Calibri"/>
                <a:cs typeface="Calibri"/>
                <a:sym typeface="Calibri"/>
              </a:rPr>
              <a:t>long term memory (updated from last step)</a:t>
            </a:r>
            <a:endParaRPr sz="1200">
              <a:solidFill>
                <a:srgbClr val="00FFFF"/>
              </a:solidFill>
              <a:latin typeface="Calibri"/>
              <a:ea typeface="Calibri"/>
              <a:cs typeface="Calibri"/>
              <a:sym typeface="Calibri"/>
            </a:endParaRPr>
          </a:p>
        </p:txBody>
      </p:sp>
      <p:sp>
        <p:nvSpPr>
          <p:cNvPr id="394" name="Google Shape;394;p27"/>
          <p:cNvSpPr/>
          <p:nvPr/>
        </p:nvSpPr>
        <p:spPr>
          <a:xfrm>
            <a:off x="190500" y="952500"/>
            <a:ext cx="11639700" cy="4534200"/>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7"/>
          <p:cNvSpPr txBox="1"/>
          <p:nvPr/>
        </p:nvSpPr>
        <p:spPr>
          <a:xfrm>
            <a:off x="1221250" y="89600"/>
            <a:ext cx="1241100" cy="738900"/>
          </a:xfrm>
          <a:prstGeom prst="rect">
            <a:avLst/>
          </a:prstGeom>
          <a:solidFill>
            <a:srgbClr val="00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latin typeface="Calibri"/>
                <a:ea typeface="Calibri"/>
                <a:cs typeface="Calibri"/>
                <a:sym typeface="Calibri"/>
              </a:rPr>
              <a:t>Long term memory (t-1):</a:t>
            </a:r>
            <a:endParaRPr sz="1200">
              <a:latin typeface="Calibri"/>
              <a:ea typeface="Calibri"/>
              <a:cs typeface="Calibri"/>
              <a:sym typeface="Calibri"/>
            </a:endParaRPr>
          </a:p>
          <a:p>
            <a:pPr indent="0" lvl="0" marL="0" rtl="0" algn="ctr">
              <a:spcBef>
                <a:spcPts val="0"/>
              </a:spcBef>
              <a:spcAft>
                <a:spcPts val="0"/>
              </a:spcAft>
              <a:buNone/>
            </a:pPr>
            <a:r>
              <a:rPr lang="en-US" sz="1200">
                <a:latin typeface="Calibri"/>
                <a:ea typeface="Calibri"/>
                <a:cs typeface="Calibri"/>
                <a:sym typeface="Calibri"/>
              </a:rPr>
              <a:t>zl(t-1)</a:t>
            </a:r>
            <a:endParaRPr sz="1200">
              <a:latin typeface="Calibri"/>
              <a:ea typeface="Calibri"/>
              <a:cs typeface="Calibri"/>
              <a:sym typeface="Calibri"/>
            </a:endParaRPr>
          </a:p>
        </p:txBody>
      </p:sp>
      <p:sp>
        <p:nvSpPr>
          <p:cNvPr id="396" name="Google Shape;396;p27"/>
          <p:cNvSpPr txBox="1"/>
          <p:nvPr/>
        </p:nvSpPr>
        <p:spPr>
          <a:xfrm>
            <a:off x="3424700" y="6175600"/>
            <a:ext cx="1184100" cy="400200"/>
          </a:xfrm>
          <a:prstGeom prst="rect">
            <a:avLst/>
          </a:prstGeom>
          <a:solidFill>
            <a:srgbClr val="FF00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Input ~ x1 (t)</a:t>
            </a:r>
            <a:endParaRPr>
              <a:latin typeface="Calibri"/>
              <a:ea typeface="Calibri"/>
              <a:cs typeface="Calibri"/>
              <a:sym typeface="Calibri"/>
            </a:endParaRPr>
          </a:p>
        </p:txBody>
      </p:sp>
      <p:sp>
        <p:nvSpPr>
          <p:cNvPr id="397" name="Google Shape;397;p27"/>
          <p:cNvSpPr txBox="1"/>
          <p:nvPr/>
        </p:nvSpPr>
        <p:spPr>
          <a:xfrm>
            <a:off x="2674112" y="5603513"/>
            <a:ext cx="26853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Short term memory (t-1) ~ zs(t-1)</a:t>
            </a:r>
            <a:endParaRPr>
              <a:latin typeface="Calibri"/>
              <a:ea typeface="Calibri"/>
              <a:cs typeface="Calibri"/>
              <a:sym typeface="Calibri"/>
            </a:endParaRPr>
          </a:p>
        </p:txBody>
      </p:sp>
      <p:sp>
        <p:nvSpPr>
          <p:cNvPr id="398" name="Google Shape;398;p27"/>
          <p:cNvSpPr/>
          <p:nvPr/>
        </p:nvSpPr>
        <p:spPr>
          <a:xfrm>
            <a:off x="934175" y="2281675"/>
            <a:ext cx="1834800" cy="305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9" name="Google Shape;399;p27"/>
          <p:cNvCxnSpPr/>
          <p:nvPr/>
        </p:nvCxnSpPr>
        <p:spPr>
          <a:xfrm rot="10800000">
            <a:off x="1847912" y="5105213"/>
            <a:ext cx="826200" cy="698400"/>
          </a:xfrm>
          <a:prstGeom prst="straightConnector1">
            <a:avLst/>
          </a:prstGeom>
          <a:noFill/>
          <a:ln cap="flat" cmpd="sng" w="19050">
            <a:solidFill>
              <a:srgbClr val="00FF00"/>
            </a:solidFill>
            <a:prstDash val="solid"/>
            <a:round/>
            <a:headEnd len="med" w="med" type="none"/>
            <a:tailEnd len="med" w="med" type="triangle"/>
          </a:ln>
        </p:spPr>
      </p:cxnSp>
      <p:cxnSp>
        <p:nvCxnSpPr>
          <p:cNvPr id="400" name="Google Shape;400;p27"/>
          <p:cNvCxnSpPr/>
          <p:nvPr/>
        </p:nvCxnSpPr>
        <p:spPr>
          <a:xfrm rot="10800000">
            <a:off x="1847900" y="5105200"/>
            <a:ext cx="1576800" cy="1270500"/>
          </a:xfrm>
          <a:prstGeom prst="bentConnector2">
            <a:avLst/>
          </a:prstGeom>
          <a:noFill/>
          <a:ln cap="flat" cmpd="sng" w="19050">
            <a:solidFill>
              <a:srgbClr val="FF00FF"/>
            </a:solidFill>
            <a:prstDash val="solid"/>
            <a:round/>
            <a:headEnd len="med" w="med" type="none"/>
            <a:tailEnd len="med" w="med" type="triangle"/>
          </a:ln>
        </p:spPr>
      </p:cxnSp>
      <p:sp>
        <p:nvSpPr>
          <p:cNvPr id="401" name="Google Shape;401;p27"/>
          <p:cNvSpPr txBox="1"/>
          <p:nvPr/>
        </p:nvSpPr>
        <p:spPr>
          <a:xfrm>
            <a:off x="1273925" y="52073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Wi1</a:t>
            </a:r>
            <a:endParaRPr b="1">
              <a:solidFill>
                <a:srgbClr val="FF0000"/>
              </a:solidFill>
              <a:latin typeface="Calibri"/>
              <a:ea typeface="Calibri"/>
              <a:cs typeface="Calibri"/>
              <a:sym typeface="Calibri"/>
            </a:endParaRPr>
          </a:p>
        </p:txBody>
      </p:sp>
      <p:sp>
        <p:nvSpPr>
          <p:cNvPr id="402" name="Google Shape;402;p27"/>
          <p:cNvSpPr txBox="1"/>
          <p:nvPr/>
        </p:nvSpPr>
        <p:spPr>
          <a:xfrm>
            <a:off x="2110438" y="5154250"/>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Ws1</a:t>
            </a:r>
            <a:endParaRPr b="1">
              <a:solidFill>
                <a:srgbClr val="FF0000"/>
              </a:solidFill>
              <a:latin typeface="Calibri"/>
              <a:ea typeface="Calibri"/>
              <a:cs typeface="Calibri"/>
              <a:sym typeface="Calibri"/>
            </a:endParaRPr>
          </a:p>
        </p:txBody>
      </p:sp>
      <p:sp>
        <p:nvSpPr>
          <p:cNvPr id="403" name="Google Shape;403;p27"/>
          <p:cNvSpPr txBox="1"/>
          <p:nvPr/>
        </p:nvSpPr>
        <p:spPr>
          <a:xfrm>
            <a:off x="1107850" y="4489575"/>
            <a:ext cx="1480200" cy="615600"/>
          </a:xfrm>
          <a:prstGeom prst="rect">
            <a:avLst/>
          </a:prstGeom>
          <a:solidFill>
            <a:srgbClr val="999999"/>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rgbClr val="FF0000"/>
                </a:solidFill>
                <a:latin typeface="Calibri"/>
                <a:ea typeface="Calibri"/>
                <a:cs typeface="Calibri"/>
                <a:sym typeface="Calibri"/>
              </a:rPr>
              <a:t>Ws1</a:t>
            </a:r>
            <a:r>
              <a:rPr lang="en-US">
                <a:latin typeface="Calibri"/>
                <a:ea typeface="Calibri"/>
                <a:cs typeface="Calibri"/>
                <a:sym typeface="Calibri"/>
              </a:rPr>
              <a:t> * </a:t>
            </a:r>
            <a:r>
              <a:rPr lang="en-US">
                <a:solidFill>
                  <a:srgbClr val="00FF00"/>
                </a:solidFill>
                <a:latin typeface="Calibri"/>
                <a:ea typeface="Calibri"/>
                <a:cs typeface="Calibri"/>
                <a:sym typeface="Calibri"/>
              </a:rPr>
              <a:t>zs(t-1)</a:t>
            </a:r>
            <a:r>
              <a:rPr lang="en-US">
                <a:latin typeface="Calibri"/>
                <a:ea typeface="Calibri"/>
                <a:cs typeface="Calibri"/>
                <a:sym typeface="Calibri"/>
              </a:rPr>
              <a:t> + </a:t>
            </a:r>
            <a:r>
              <a:rPr lang="en-US">
                <a:solidFill>
                  <a:srgbClr val="FF0000"/>
                </a:solidFill>
                <a:latin typeface="Calibri"/>
                <a:ea typeface="Calibri"/>
                <a:cs typeface="Calibri"/>
                <a:sym typeface="Calibri"/>
              </a:rPr>
              <a:t>Wi1</a:t>
            </a:r>
            <a:r>
              <a:rPr lang="en-US">
                <a:latin typeface="Calibri"/>
                <a:ea typeface="Calibri"/>
                <a:cs typeface="Calibri"/>
                <a:sym typeface="Calibri"/>
              </a:rPr>
              <a:t> * </a:t>
            </a:r>
            <a:r>
              <a:rPr lang="en-US">
                <a:solidFill>
                  <a:srgbClr val="FF00FF"/>
                </a:solidFill>
                <a:latin typeface="Calibri"/>
                <a:ea typeface="Calibri"/>
                <a:cs typeface="Calibri"/>
                <a:sym typeface="Calibri"/>
              </a:rPr>
              <a:t>x1(t)</a:t>
            </a:r>
            <a:endParaRPr>
              <a:solidFill>
                <a:srgbClr val="FF00FF"/>
              </a:solidFill>
              <a:latin typeface="Calibri"/>
              <a:ea typeface="Calibri"/>
              <a:cs typeface="Calibri"/>
              <a:sym typeface="Calibri"/>
            </a:endParaRPr>
          </a:p>
        </p:txBody>
      </p:sp>
      <p:sp>
        <p:nvSpPr>
          <p:cNvPr id="404" name="Google Shape;404;p27"/>
          <p:cNvSpPr txBox="1"/>
          <p:nvPr/>
        </p:nvSpPr>
        <p:spPr>
          <a:xfrm>
            <a:off x="1585450" y="3903475"/>
            <a:ext cx="525000" cy="3693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Bias1</a:t>
            </a:r>
            <a:endParaRPr sz="1200">
              <a:latin typeface="Calibri"/>
              <a:ea typeface="Calibri"/>
              <a:cs typeface="Calibri"/>
              <a:sym typeface="Calibri"/>
            </a:endParaRPr>
          </a:p>
        </p:txBody>
      </p:sp>
      <p:cxnSp>
        <p:nvCxnSpPr>
          <p:cNvPr id="405" name="Google Shape;405;p27"/>
          <p:cNvCxnSpPr/>
          <p:nvPr/>
        </p:nvCxnSpPr>
        <p:spPr>
          <a:xfrm rot="10800000">
            <a:off x="1847950" y="4272675"/>
            <a:ext cx="0" cy="216900"/>
          </a:xfrm>
          <a:prstGeom prst="straightConnector1">
            <a:avLst/>
          </a:prstGeom>
          <a:noFill/>
          <a:ln cap="flat" cmpd="sng" w="9525">
            <a:solidFill>
              <a:schemeClr val="dk2"/>
            </a:solidFill>
            <a:prstDash val="solid"/>
            <a:round/>
            <a:headEnd len="med" w="med" type="none"/>
            <a:tailEnd len="med" w="med" type="triangle"/>
          </a:ln>
        </p:spPr>
      </p:cxnSp>
      <p:cxnSp>
        <p:nvCxnSpPr>
          <p:cNvPr id="406" name="Google Shape;406;p27"/>
          <p:cNvCxnSpPr/>
          <p:nvPr/>
        </p:nvCxnSpPr>
        <p:spPr>
          <a:xfrm flipH="1" rot="10800000">
            <a:off x="1847950" y="3686575"/>
            <a:ext cx="4500" cy="216900"/>
          </a:xfrm>
          <a:prstGeom prst="straightConnector1">
            <a:avLst/>
          </a:prstGeom>
          <a:noFill/>
          <a:ln cap="flat" cmpd="sng" w="9525">
            <a:solidFill>
              <a:schemeClr val="dk2"/>
            </a:solidFill>
            <a:prstDash val="solid"/>
            <a:round/>
            <a:headEnd len="med" w="med" type="none"/>
            <a:tailEnd len="med" w="med" type="triangle"/>
          </a:ln>
        </p:spPr>
      </p:cxnSp>
      <p:sp>
        <p:nvSpPr>
          <p:cNvPr id="407" name="Google Shape;407;p27"/>
          <p:cNvSpPr txBox="1"/>
          <p:nvPr/>
        </p:nvSpPr>
        <p:spPr>
          <a:xfrm>
            <a:off x="1076050" y="3101688"/>
            <a:ext cx="1552500" cy="5850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FF0000"/>
                </a:solidFill>
                <a:latin typeface="Calibri"/>
                <a:ea typeface="Calibri"/>
                <a:cs typeface="Calibri"/>
                <a:sym typeface="Calibri"/>
              </a:rPr>
              <a:t>Ws1</a:t>
            </a:r>
            <a:r>
              <a:rPr lang="en-US" sz="1300">
                <a:latin typeface="Calibri"/>
                <a:ea typeface="Calibri"/>
                <a:cs typeface="Calibri"/>
                <a:sym typeface="Calibri"/>
              </a:rPr>
              <a:t> * </a:t>
            </a:r>
            <a:r>
              <a:rPr lang="en-US" sz="1300">
                <a:solidFill>
                  <a:srgbClr val="00FF00"/>
                </a:solidFill>
                <a:latin typeface="Calibri"/>
                <a:ea typeface="Calibri"/>
                <a:cs typeface="Calibri"/>
                <a:sym typeface="Calibri"/>
              </a:rPr>
              <a:t>zs(t-1)</a:t>
            </a:r>
            <a:r>
              <a:rPr lang="en-US" sz="1300">
                <a:latin typeface="Calibri"/>
                <a:ea typeface="Calibri"/>
                <a:cs typeface="Calibri"/>
                <a:sym typeface="Calibri"/>
              </a:rPr>
              <a:t> + </a:t>
            </a:r>
            <a:r>
              <a:rPr lang="en-US" sz="1300">
                <a:solidFill>
                  <a:srgbClr val="FF0000"/>
                </a:solidFill>
                <a:latin typeface="Calibri"/>
                <a:ea typeface="Calibri"/>
                <a:cs typeface="Calibri"/>
                <a:sym typeface="Calibri"/>
              </a:rPr>
              <a:t>Wi1</a:t>
            </a:r>
            <a:r>
              <a:rPr lang="en-US" sz="1300">
                <a:latin typeface="Calibri"/>
                <a:ea typeface="Calibri"/>
                <a:cs typeface="Calibri"/>
                <a:sym typeface="Calibri"/>
              </a:rPr>
              <a:t> * </a:t>
            </a:r>
            <a:r>
              <a:rPr lang="en-US" sz="1300">
                <a:solidFill>
                  <a:srgbClr val="FF00FF"/>
                </a:solidFill>
                <a:latin typeface="Calibri"/>
                <a:ea typeface="Calibri"/>
                <a:cs typeface="Calibri"/>
                <a:sym typeface="Calibri"/>
              </a:rPr>
              <a:t>x1(t) </a:t>
            </a:r>
            <a:r>
              <a:rPr lang="en-US" sz="1300">
                <a:solidFill>
                  <a:schemeClr val="dk1"/>
                </a:solidFill>
                <a:latin typeface="Calibri"/>
                <a:ea typeface="Calibri"/>
                <a:cs typeface="Calibri"/>
                <a:sym typeface="Calibri"/>
              </a:rPr>
              <a:t>+</a:t>
            </a:r>
            <a:r>
              <a:rPr lang="en-US" sz="1300">
                <a:solidFill>
                  <a:srgbClr val="FF00FF"/>
                </a:solidFill>
                <a:latin typeface="Calibri"/>
                <a:ea typeface="Calibri"/>
                <a:cs typeface="Calibri"/>
                <a:sym typeface="Calibri"/>
              </a:rPr>
              <a:t> </a:t>
            </a:r>
            <a:r>
              <a:rPr lang="en-US" sz="1300">
                <a:solidFill>
                  <a:srgbClr val="FFAB40"/>
                </a:solidFill>
                <a:latin typeface="Calibri"/>
                <a:ea typeface="Calibri"/>
                <a:cs typeface="Calibri"/>
                <a:sym typeface="Calibri"/>
              </a:rPr>
              <a:t>Bias1</a:t>
            </a:r>
            <a:endParaRPr sz="1300">
              <a:solidFill>
                <a:srgbClr val="FFAB40"/>
              </a:solidFill>
              <a:latin typeface="Calibri"/>
              <a:ea typeface="Calibri"/>
              <a:cs typeface="Calibri"/>
              <a:sym typeface="Calibri"/>
            </a:endParaRPr>
          </a:p>
        </p:txBody>
      </p:sp>
      <p:cxnSp>
        <p:nvCxnSpPr>
          <p:cNvPr id="408" name="Google Shape;408;p27"/>
          <p:cNvCxnSpPr/>
          <p:nvPr/>
        </p:nvCxnSpPr>
        <p:spPr>
          <a:xfrm rot="10800000">
            <a:off x="1847800" y="2968788"/>
            <a:ext cx="4500" cy="132900"/>
          </a:xfrm>
          <a:prstGeom prst="straightConnector1">
            <a:avLst/>
          </a:prstGeom>
          <a:noFill/>
          <a:ln cap="flat" cmpd="sng" w="9525">
            <a:solidFill>
              <a:schemeClr val="dk2"/>
            </a:solidFill>
            <a:prstDash val="solid"/>
            <a:round/>
            <a:headEnd len="med" w="med" type="none"/>
            <a:tailEnd len="med" w="med" type="triangle"/>
          </a:ln>
        </p:spPr>
      </p:cxnSp>
      <p:sp>
        <p:nvSpPr>
          <p:cNvPr id="409" name="Google Shape;409;p27"/>
          <p:cNvSpPr txBox="1"/>
          <p:nvPr/>
        </p:nvSpPr>
        <p:spPr>
          <a:xfrm>
            <a:off x="1367050" y="2353313"/>
            <a:ext cx="961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0000FF"/>
                </a:solidFill>
                <a:latin typeface="Calibri"/>
                <a:ea typeface="Calibri"/>
                <a:cs typeface="Calibri"/>
                <a:sym typeface="Calibri"/>
              </a:rPr>
              <a:t>A sigmoid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sp>
        <p:nvSpPr>
          <p:cNvPr id="410" name="Google Shape;410;p27"/>
          <p:cNvSpPr txBox="1"/>
          <p:nvPr/>
        </p:nvSpPr>
        <p:spPr>
          <a:xfrm>
            <a:off x="282900" y="2106313"/>
            <a:ext cx="1093200" cy="877200"/>
          </a:xfrm>
          <a:prstGeom prst="rect">
            <a:avLst/>
          </a:prstGeom>
          <a:solidFill>
            <a:srgbClr val="6FA8D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solidFill>
                  <a:schemeClr val="dk1"/>
                </a:solidFill>
                <a:latin typeface="Calibri"/>
                <a:ea typeface="Calibri"/>
                <a:cs typeface="Calibri"/>
                <a:sym typeface="Calibri"/>
              </a:rPr>
              <a:t>After</a:t>
            </a:r>
            <a:r>
              <a:rPr b="1" lang="en-US" sz="900">
                <a:solidFill>
                  <a:srgbClr val="0000FF"/>
                </a:solidFill>
                <a:latin typeface="Calibri"/>
                <a:ea typeface="Calibri"/>
                <a:cs typeface="Calibri"/>
                <a:sym typeface="Calibri"/>
              </a:rPr>
              <a:t> Sigmoid</a:t>
            </a:r>
            <a:r>
              <a:rPr lang="en-US" sz="900">
                <a:solidFill>
                  <a:schemeClr val="dk1"/>
                </a:solidFill>
                <a:latin typeface="Calibri"/>
                <a:ea typeface="Calibri"/>
                <a:cs typeface="Calibri"/>
                <a:sym typeface="Calibri"/>
              </a:rPr>
              <a:t>, a value between 0% (0.0) and 100% (1.0) will be produced</a:t>
            </a:r>
            <a:endParaRPr sz="900">
              <a:solidFill>
                <a:schemeClr val="dk1"/>
              </a:solidFill>
              <a:latin typeface="Calibri"/>
              <a:ea typeface="Calibri"/>
              <a:cs typeface="Calibri"/>
              <a:sym typeface="Calibri"/>
            </a:endParaRPr>
          </a:p>
        </p:txBody>
      </p:sp>
      <p:sp>
        <p:nvSpPr>
          <p:cNvPr id="411" name="Google Shape;411;p27"/>
          <p:cNvSpPr txBox="1"/>
          <p:nvPr/>
        </p:nvSpPr>
        <p:spPr>
          <a:xfrm>
            <a:off x="800350" y="1126213"/>
            <a:ext cx="2082900" cy="861900"/>
          </a:xfrm>
          <a:prstGeom prst="rect">
            <a:avLst/>
          </a:prstGeom>
          <a:solidFill>
            <a:srgbClr val="D9D9D9"/>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chemeClr val="dk1"/>
                </a:solidFill>
                <a:latin typeface="Calibri"/>
                <a:ea typeface="Calibri"/>
                <a:cs typeface="Calibri"/>
                <a:sym typeface="Calibri"/>
              </a:rPr>
              <a:t>Long term memory (from t-1) to be remembered:</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100">
                <a:solidFill>
                  <a:schemeClr val="dk1"/>
                </a:solidFill>
                <a:highlight>
                  <a:srgbClr val="00FFFF"/>
                </a:highlight>
                <a:latin typeface="Calibri"/>
                <a:ea typeface="Calibri"/>
                <a:cs typeface="Calibri"/>
                <a:sym typeface="Calibri"/>
              </a:rPr>
              <a:t>zl(t-1)</a:t>
            </a:r>
            <a:r>
              <a:rPr lang="en-US" sz="1100">
                <a:solidFill>
                  <a:schemeClr val="dk1"/>
                </a:solidFill>
                <a:latin typeface="Calibri"/>
                <a:ea typeface="Calibri"/>
                <a:cs typeface="Calibri"/>
                <a:sym typeface="Calibri"/>
              </a:rPr>
              <a:t> =</a:t>
            </a:r>
            <a:r>
              <a:rPr lang="en-US" sz="1100">
                <a:solidFill>
                  <a:srgbClr val="00FFFF"/>
                </a:solidFill>
                <a:latin typeface="Calibri"/>
                <a:ea typeface="Calibri"/>
                <a:cs typeface="Calibri"/>
                <a:sym typeface="Calibri"/>
              </a:rPr>
              <a:t> </a:t>
            </a:r>
            <a:r>
              <a:rPr lang="en-US" sz="1100">
                <a:solidFill>
                  <a:schemeClr val="dk1"/>
                </a:solidFill>
                <a:highlight>
                  <a:srgbClr val="00FFFF"/>
                </a:highlight>
                <a:latin typeface="Calibri"/>
                <a:ea typeface="Calibri"/>
                <a:cs typeface="Calibri"/>
                <a:sym typeface="Calibri"/>
              </a:rPr>
              <a:t>zl(t-1)</a:t>
            </a:r>
            <a:r>
              <a:rPr lang="en-US" sz="1100">
                <a:solidFill>
                  <a:schemeClr val="dk1"/>
                </a:solidFill>
                <a:latin typeface="Calibri"/>
                <a:ea typeface="Calibri"/>
                <a:cs typeface="Calibri"/>
                <a:sym typeface="Calibri"/>
              </a:rPr>
              <a:t> * </a:t>
            </a:r>
            <a:r>
              <a:rPr b="1" i="1" lang="en-US" sz="1100">
                <a:solidFill>
                  <a:srgbClr val="0000FF"/>
                </a:solidFill>
                <a:latin typeface="Calibri"/>
                <a:ea typeface="Calibri"/>
                <a:cs typeface="Calibri"/>
                <a:sym typeface="Calibri"/>
              </a:rPr>
              <a:t>f </a:t>
            </a:r>
            <a:r>
              <a:rPr lang="en-US" sz="1100">
                <a:solidFill>
                  <a:schemeClr val="dk1"/>
                </a:solidFill>
                <a:latin typeface="Calibri"/>
                <a:ea typeface="Calibri"/>
                <a:cs typeface="Calibri"/>
                <a:sym typeface="Calibri"/>
              </a:rPr>
              <a:t>(</a:t>
            </a:r>
            <a:r>
              <a:rPr lang="en-US" sz="1100">
                <a:solidFill>
                  <a:srgbClr val="FF0000"/>
                </a:solidFill>
                <a:latin typeface="Calibri"/>
                <a:ea typeface="Calibri"/>
                <a:cs typeface="Calibri"/>
                <a:sym typeface="Calibri"/>
              </a:rPr>
              <a:t>Ws1</a:t>
            </a:r>
            <a:r>
              <a:rPr lang="en-US" sz="1100">
                <a:solidFill>
                  <a:schemeClr val="dk1"/>
                </a:solidFill>
                <a:latin typeface="Calibri"/>
                <a:ea typeface="Calibri"/>
                <a:cs typeface="Calibri"/>
                <a:sym typeface="Calibri"/>
              </a:rPr>
              <a:t> * </a:t>
            </a:r>
            <a:r>
              <a:rPr lang="en-US" sz="1100">
                <a:solidFill>
                  <a:schemeClr val="dk1"/>
                </a:solidFill>
                <a:highlight>
                  <a:srgbClr val="00FF00"/>
                </a:highlight>
                <a:latin typeface="Calibri"/>
                <a:ea typeface="Calibri"/>
                <a:cs typeface="Calibri"/>
                <a:sym typeface="Calibri"/>
              </a:rPr>
              <a:t>zs(t-1)</a:t>
            </a:r>
            <a:r>
              <a:rPr lang="en-US" sz="1100">
                <a:solidFill>
                  <a:schemeClr val="dk1"/>
                </a:solidFill>
                <a:latin typeface="Calibri"/>
                <a:ea typeface="Calibri"/>
                <a:cs typeface="Calibri"/>
                <a:sym typeface="Calibri"/>
              </a:rPr>
              <a:t>+ </a:t>
            </a:r>
            <a:r>
              <a:rPr lang="en-US" sz="1100">
                <a:solidFill>
                  <a:srgbClr val="FF0000"/>
                </a:solidFill>
                <a:latin typeface="Calibri"/>
                <a:ea typeface="Calibri"/>
                <a:cs typeface="Calibri"/>
                <a:sym typeface="Calibri"/>
              </a:rPr>
              <a:t>Wi1</a:t>
            </a:r>
            <a:r>
              <a:rPr lang="en-US" sz="1100">
                <a:solidFill>
                  <a:schemeClr val="dk1"/>
                </a:solidFill>
                <a:latin typeface="Calibri"/>
                <a:ea typeface="Calibri"/>
                <a:cs typeface="Calibri"/>
                <a:sym typeface="Calibri"/>
              </a:rPr>
              <a:t> * </a:t>
            </a:r>
            <a:r>
              <a:rPr lang="en-US" sz="1100">
                <a:solidFill>
                  <a:schemeClr val="dk1"/>
                </a:solidFill>
                <a:highlight>
                  <a:srgbClr val="FF00FF"/>
                </a:highlight>
                <a:latin typeface="Calibri"/>
                <a:ea typeface="Calibri"/>
                <a:cs typeface="Calibri"/>
                <a:sym typeface="Calibri"/>
              </a:rPr>
              <a:t>x1(t)</a:t>
            </a:r>
            <a:r>
              <a:rPr lang="en-US" sz="1100">
                <a:solidFill>
                  <a:srgbClr val="FF00FF"/>
                </a:solidFill>
                <a:latin typeface="Calibri"/>
                <a:ea typeface="Calibri"/>
                <a:cs typeface="Calibri"/>
                <a:sym typeface="Calibri"/>
              </a:rPr>
              <a:t> </a:t>
            </a:r>
            <a:r>
              <a:rPr lang="en-US" sz="1100">
                <a:solidFill>
                  <a:schemeClr val="dk1"/>
                </a:solidFill>
                <a:latin typeface="Calibri"/>
                <a:ea typeface="Calibri"/>
                <a:cs typeface="Calibri"/>
                <a:sym typeface="Calibri"/>
              </a:rPr>
              <a:t>+</a:t>
            </a:r>
            <a:r>
              <a:rPr lang="en-US" sz="1100">
                <a:solidFill>
                  <a:srgbClr val="FF00FF"/>
                </a:solidFill>
                <a:latin typeface="Calibri"/>
                <a:ea typeface="Calibri"/>
                <a:cs typeface="Calibri"/>
                <a:sym typeface="Calibri"/>
              </a:rPr>
              <a:t> </a:t>
            </a:r>
            <a:r>
              <a:rPr lang="en-US" sz="1100">
                <a:solidFill>
                  <a:srgbClr val="FFAB40"/>
                </a:solidFill>
                <a:latin typeface="Calibri"/>
                <a:ea typeface="Calibri"/>
                <a:cs typeface="Calibri"/>
                <a:sym typeface="Calibri"/>
              </a:rPr>
              <a:t>Bias1</a:t>
            </a:r>
            <a:r>
              <a:rPr lang="en-US" sz="1100">
                <a:solidFill>
                  <a:schemeClr val="dk1"/>
                </a:solidFill>
                <a:latin typeface="Calibri"/>
                <a:ea typeface="Calibri"/>
                <a:cs typeface="Calibri"/>
                <a:sym typeface="Calibri"/>
              </a:rPr>
              <a:t>)</a:t>
            </a:r>
            <a:endParaRPr sz="1100">
              <a:solidFill>
                <a:schemeClr val="dk1"/>
              </a:solidFill>
            </a:endParaRPr>
          </a:p>
        </p:txBody>
      </p:sp>
      <p:cxnSp>
        <p:nvCxnSpPr>
          <p:cNvPr id="412" name="Google Shape;412;p27"/>
          <p:cNvCxnSpPr/>
          <p:nvPr/>
        </p:nvCxnSpPr>
        <p:spPr>
          <a:xfrm flipH="1" rot="10800000">
            <a:off x="1839550" y="1991563"/>
            <a:ext cx="4500" cy="453300"/>
          </a:xfrm>
          <a:prstGeom prst="straightConnector1">
            <a:avLst/>
          </a:prstGeom>
          <a:noFill/>
          <a:ln cap="flat" cmpd="sng" w="9525">
            <a:solidFill>
              <a:schemeClr val="dk2"/>
            </a:solidFill>
            <a:prstDash val="solid"/>
            <a:round/>
            <a:headEnd len="med" w="med" type="none"/>
            <a:tailEnd len="med" w="med" type="triangle"/>
          </a:ln>
        </p:spPr>
      </p:cxnSp>
      <p:sp>
        <p:nvSpPr>
          <p:cNvPr id="413" name="Google Shape;413;p27"/>
          <p:cNvSpPr/>
          <p:nvPr/>
        </p:nvSpPr>
        <p:spPr>
          <a:xfrm>
            <a:off x="3173925" y="2192850"/>
            <a:ext cx="1786500" cy="3014400"/>
          </a:xfrm>
          <a:prstGeom prst="rect">
            <a:avLst/>
          </a:prstGeom>
          <a:solidFill>
            <a:srgbClr val="B3C6E7"/>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7"/>
          <p:cNvSpPr txBox="1"/>
          <p:nvPr/>
        </p:nvSpPr>
        <p:spPr>
          <a:xfrm>
            <a:off x="3425200" y="4354325"/>
            <a:ext cx="1295100" cy="6156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Ws2</a:t>
            </a:r>
            <a:r>
              <a:rPr lang="en-US">
                <a:latin typeface="Calibri"/>
                <a:ea typeface="Calibri"/>
                <a:cs typeface="Calibri"/>
                <a:sym typeface="Calibri"/>
              </a:rPr>
              <a:t> * </a:t>
            </a:r>
            <a:r>
              <a:rPr lang="en-US">
                <a:solidFill>
                  <a:srgbClr val="00FF00"/>
                </a:solidFill>
                <a:latin typeface="Calibri"/>
                <a:ea typeface="Calibri"/>
                <a:cs typeface="Calibri"/>
                <a:sym typeface="Calibri"/>
              </a:rPr>
              <a:t>zs(t-1)</a:t>
            </a:r>
            <a:r>
              <a:rPr lang="en-US">
                <a:latin typeface="Calibri"/>
                <a:ea typeface="Calibri"/>
                <a:cs typeface="Calibri"/>
                <a:sym typeface="Calibri"/>
              </a:rPr>
              <a:t> + </a:t>
            </a:r>
            <a:r>
              <a:rPr lang="en-US">
                <a:solidFill>
                  <a:srgbClr val="FF0000"/>
                </a:solidFill>
                <a:latin typeface="Calibri"/>
                <a:ea typeface="Calibri"/>
                <a:cs typeface="Calibri"/>
                <a:sym typeface="Calibri"/>
              </a:rPr>
              <a:t>Wi2</a:t>
            </a:r>
            <a:r>
              <a:rPr lang="en-US">
                <a:latin typeface="Calibri"/>
                <a:ea typeface="Calibri"/>
                <a:cs typeface="Calibri"/>
                <a:sym typeface="Calibri"/>
              </a:rPr>
              <a:t> * </a:t>
            </a:r>
            <a:r>
              <a:rPr lang="en-US">
                <a:solidFill>
                  <a:srgbClr val="FF00FF"/>
                </a:solidFill>
                <a:latin typeface="Calibri"/>
                <a:ea typeface="Calibri"/>
                <a:cs typeface="Calibri"/>
                <a:sym typeface="Calibri"/>
              </a:rPr>
              <a:t>x1(t)</a:t>
            </a:r>
            <a:endParaRPr>
              <a:solidFill>
                <a:srgbClr val="FF00FF"/>
              </a:solidFill>
              <a:latin typeface="Calibri"/>
              <a:ea typeface="Calibri"/>
              <a:cs typeface="Calibri"/>
              <a:sym typeface="Calibri"/>
            </a:endParaRPr>
          </a:p>
        </p:txBody>
      </p:sp>
      <p:sp>
        <p:nvSpPr>
          <p:cNvPr id="415" name="Google Shape;415;p27"/>
          <p:cNvSpPr/>
          <p:nvPr/>
        </p:nvSpPr>
        <p:spPr>
          <a:xfrm>
            <a:off x="2417564" y="5016250"/>
            <a:ext cx="1487675" cy="1352550"/>
          </a:xfrm>
          <a:custGeom>
            <a:rect b="b" l="l" r="r" t="t"/>
            <a:pathLst>
              <a:path extrusionOk="0" h="54102" w="59507">
                <a:moveTo>
                  <a:pt x="39695" y="54102"/>
                </a:moveTo>
                <a:cubicBezTo>
                  <a:pt x="35568" y="52896"/>
                  <a:pt x="21534" y="50229"/>
                  <a:pt x="14930" y="46863"/>
                </a:cubicBezTo>
                <a:cubicBezTo>
                  <a:pt x="8326" y="43498"/>
                  <a:pt x="643" y="38227"/>
                  <a:pt x="71" y="33909"/>
                </a:cubicBezTo>
                <a:cubicBezTo>
                  <a:pt x="-500" y="29591"/>
                  <a:pt x="6294" y="23495"/>
                  <a:pt x="11501" y="20955"/>
                </a:cubicBezTo>
                <a:cubicBezTo>
                  <a:pt x="16708" y="18415"/>
                  <a:pt x="26233" y="19177"/>
                  <a:pt x="31313" y="18669"/>
                </a:cubicBezTo>
                <a:cubicBezTo>
                  <a:pt x="36393" y="18161"/>
                  <a:pt x="38870" y="18542"/>
                  <a:pt x="41981" y="17907"/>
                </a:cubicBezTo>
                <a:cubicBezTo>
                  <a:pt x="45093" y="17272"/>
                  <a:pt x="47569" y="17018"/>
                  <a:pt x="49982" y="14859"/>
                </a:cubicBezTo>
                <a:cubicBezTo>
                  <a:pt x="52395" y="12700"/>
                  <a:pt x="54872" y="7430"/>
                  <a:pt x="56459" y="4953"/>
                </a:cubicBezTo>
                <a:cubicBezTo>
                  <a:pt x="58047" y="2477"/>
                  <a:pt x="58999" y="826"/>
                  <a:pt x="59507" y="0"/>
                </a:cubicBezTo>
              </a:path>
            </a:pathLst>
          </a:custGeom>
          <a:noFill/>
          <a:ln cap="flat" cmpd="sng" w="19050">
            <a:solidFill>
              <a:srgbClr val="FF00FF"/>
            </a:solidFill>
            <a:prstDash val="solid"/>
            <a:round/>
            <a:headEnd len="med" w="med" type="none"/>
            <a:tailEnd len="med" w="med" type="triangle"/>
          </a:ln>
        </p:spPr>
      </p:sp>
      <p:cxnSp>
        <p:nvCxnSpPr>
          <p:cNvPr id="416" name="Google Shape;416;p27"/>
          <p:cNvCxnSpPr/>
          <p:nvPr/>
        </p:nvCxnSpPr>
        <p:spPr>
          <a:xfrm flipH="1" rot="10800000">
            <a:off x="4016762" y="4969913"/>
            <a:ext cx="56100" cy="633600"/>
          </a:xfrm>
          <a:prstGeom prst="straightConnector1">
            <a:avLst/>
          </a:prstGeom>
          <a:noFill/>
          <a:ln cap="flat" cmpd="sng" w="19050">
            <a:solidFill>
              <a:srgbClr val="00FF00"/>
            </a:solidFill>
            <a:prstDash val="solid"/>
            <a:round/>
            <a:headEnd len="med" w="med" type="none"/>
            <a:tailEnd len="med" w="med" type="triangle"/>
          </a:ln>
        </p:spPr>
      </p:cxnSp>
      <p:sp>
        <p:nvSpPr>
          <p:cNvPr id="417" name="Google Shape;417;p27"/>
          <p:cNvSpPr txBox="1"/>
          <p:nvPr/>
        </p:nvSpPr>
        <p:spPr>
          <a:xfrm>
            <a:off x="3296488" y="50866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Wi2</a:t>
            </a:r>
            <a:endParaRPr b="1">
              <a:solidFill>
                <a:srgbClr val="FF0000"/>
              </a:solidFill>
              <a:latin typeface="Calibri"/>
              <a:ea typeface="Calibri"/>
              <a:cs typeface="Calibri"/>
              <a:sym typeface="Calibri"/>
            </a:endParaRPr>
          </a:p>
        </p:txBody>
      </p:sp>
      <p:sp>
        <p:nvSpPr>
          <p:cNvPr id="418" name="Google Shape;418;p27"/>
          <p:cNvSpPr txBox="1"/>
          <p:nvPr/>
        </p:nvSpPr>
        <p:spPr>
          <a:xfrm>
            <a:off x="4025075" y="50866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Ws2</a:t>
            </a:r>
            <a:endParaRPr b="1">
              <a:solidFill>
                <a:srgbClr val="FF0000"/>
              </a:solidFill>
              <a:latin typeface="Calibri"/>
              <a:ea typeface="Calibri"/>
              <a:cs typeface="Calibri"/>
              <a:sym typeface="Calibri"/>
            </a:endParaRPr>
          </a:p>
        </p:txBody>
      </p:sp>
      <p:sp>
        <p:nvSpPr>
          <p:cNvPr id="419" name="Google Shape;419;p27"/>
          <p:cNvSpPr txBox="1"/>
          <p:nvPr/>
        </p:nvSpPr>
        <p:spPr>
          <a:xfrm>
            <a:off x="3810250" y="3797775"/>
            <a:ext cx="525000" cy="3693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Bias2</a:t>
            </a:r>
            <a:endParaRPr sz="1200">
              <a:latin typeface="Calibri"/>
              <a:ea typeface="Calibri"/>
              <a:cs typeface="Calibri"/>
              <a:sym typeface="Calibri"/>
            </a:endParaRPr>
          </a:p>
        </p:txBody>
      </p:sp>
      <p:cxnSp>
        <p:nvCxnSpPr>
          <p:cNvPr id="420" name="Google Shape;420;p27"/>
          <p:cNvCxnSpPr/>
          <p:nvPr/>
        </p:nvCxnSpPr>
        <p:spPr>
          <a:xfrm rot="10800000">
            <a:off x="4072750" y="4149975"/>
            <a:ext cx="0" cy="215100"/>
          </a:xfrm>
          <a:prstGeom prst="straightConnector1">
            <a:avLst/>
          </a:prstGeom>
          <a:noFill/>
          <a:ln cap="flat" cmpd="sng" w="9525">
            <a:solidFill>
              <a:schemeClr val="dk2"/>
            </a:solidFill>
            <a:prstDash val="solid"/>
            <a:round/>
            <a:headEnd len="med" w="med" type="none"/>
            <a:tailEnd len="med" w="med" type="triangle"/>
          </a:ln>
        </p:spPr>
      </p:cxnSp>
      <p:sp>
        <p:nvSpPr>
          <p:cNvPr id="421" name="Google Shape;421;p27"/>
          <p:cNvSpPr txBox="1"/>
          <p:nvPr/>
        </p:nvSpPr>
        <p:spPr>
          <a:xfrm>
            <a:off x="3296500" y="3003088"/>
            <a:ext cx="1552500" cy="5850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FF0000"/>
                </a:solidFill>
                <a:latin typeface="Calibri"/>
                <a:ea typeface="Calibri"/>
                <a:cs typeface="Calibri"/>
                <a:sym typeface="Calibri"/>
              </a:rPr>
              <a:t>Ws2</a:t>
            </a:r>
            <a:r>
              <a:rPr lang="en-US" sz="1300">
                <a:latin typeface="Calibri"/>
                <a:ea typeface="Calibri"/>
                <a:cs typeface="Calibri"/>
                <a:sym typeface="Calibri"/>
              </a:rPr>
              <a:t>* </a:t>
            </a:r>
            <a:r>
              <a:rPr lang="en-US" sz="1300">
                <a:solidFill>
                  <a:srgbClr val="00FF00"/>
                </a:solidFill>
                <a:latin typeface="Calibri"/>
                <a:ea typeface="Calibri"/>
                <a:cs typeface="Calibri"/>
                <a:sym typeface="Calibri"/>
              </a:rPr>
              <a:t>zs(t-1)</a:t>
            </a:r>
            <a:r>
              <a:rPr lang="en-US" sz="1300">
                <a:latin typeface="Calibri"/>
                <a:ea typeface="Calibri"/>
                <a:cs typeface="Calibri"/>
                <a:sym typeface="Calibri"/>
              </a:rPr>
              <a:t> + </a:t>
            </a:r>
            <a:r>
              <a:rPr lang="en-US" sz="1300">
                <a:solidFill>
                  <a:srgbClr val="FF0000"/>
                </a:solidFill>
                <a:latin typeface="Calibri"/>
                <a:ea typeface="Calibri"/>
                <a:cs typeface="Calibri"/>
                <a:sym typeface="Calibri"/>
              </a:rPr>
              <a:t>Wi2</a:t>
            </a:r>
            <a:r>
              <a:rPr lang="en-US" sz="1300">
                <a:latin typeface="Calibri"/>
                <a:ea typeface="Calibri"/>
                <a:cs typeface="Calibri"/>
                <a:sym typeface="Calibri"/>
              </a:rPr>
              <a:t> * </a:t>
            </a:r>
            <a:r>
              <a:rPr lang="en-US" sz="1300">
                <a:solidFill>
                  <a:srgbClr val="FF00FF"/>
                </a:solidFill>
                <a:latin typeface="Calibri"/>
                <a:ea typeface="Calibri"/>
                <a:cs typeface="Calibri"/>
                <a:sym typeface="Calibri"/>
              </a:rPr>
              <a:t>x1(t) </a:t>
            </a:r>
            <a:r>
              <a:rPr lang="en-US" sz="1300">
                <a:solidFill>
                  <a:schemeClr val="dk1"/>
                </a:solidFill>
                <a:latin typeface="Calibri"/>
                <a:ea typeface="Calibri"/>
                <a:cs typeface="Calibri"/>
                <a:sym typeface="Calibri"/>
              </a:rPr>
              <a:t>+</a:t>
            </a:r>
            <a:r>
              <a:rPr lang="en-US" sz="1300">
                <a:solidFill>
                  <a:srgbClr val="FF00FF"/>
                </a:solidFill>
                <a:latin typeface="Calibri"/>
                <a:ea typeface="Calibri"/>
                <a:cs typeface="Calibri"/>
                <a:sym typeface="Calibri"/>
              </a:rPr>
              <a:t> </a:t>
            </a:r>
            <a:r>
              <a:rPr lang="en-US" sz="1300">
                <a:solidFill>
                  <a:srgbClr val="FFAB40"/>
                </a:solidFill>
                <a:latin typeface="Calibri"/>
                <a:ea typeface="Calibri"/>
                <a:cs typeface="Calibri"/>
                <a:sym typeface="Calibri"/>
              </a:rPr>
              <a:t>Bias2</a:t>
            </a:r>
            <a:endParaRPr sz="1300">
              <a:solidFill>
                <a:srgbClr val="FFAB40"/>
              </a:solidFill>
              <a:latin typeface="Calibri"/>
              <a:ea typeface="Calibri"/>
              <a:cs typeface="Calibri"/>
              <a:sym typeface="Calibri"/>
            </a:endParaRPr>
          </a:p>
        </p:txBody>
      </p:sp>
      <p:cxnSp>
        <p:nvCxnSpPr>
          <p:cNvPr id="422" name="Google Shape;422;p27"/>
          <p:cNvCxnSpPr/>
          <p:nvPr/>
        </p:nvCxnSpPr>
        <p:spPr>
          <a:xfrm rot="10800000">
            <a:off x="4072750" y="3588075"/>
            <a:ext cx="0" cy="209700"/>
          </a:xfrm>
          <a:prstGeom prst="straightConnector1">
            <a:avLst/>
          </a:prstGeom>
          <a:noFill/>
          <a:ln cap="flat" cmpd="sng" w="9525">
            <a:solidFill>
              <a:schemeClr val="dk2"/>
            </a:solidFill>
            <a:prstDash val="solid"/>
            <a:round/>
            <a:headEnd len="med" w="med" type="none"/>
            <a:tailEnd len="med" w="med" type="triangle"/>
          </a:ln>
        </p:spPr>
      </p:cxnSp>
      <p:sp>
        <p:nvSpPr>
          <p:cNvPr id="423" name="Google Shape;423;p27"/>
          <p:cNvSpPr txBox="1"/>
          <p:nvPr/>
        </p:nvSpPr>
        <p:spPr>
          <a:xfrm>
            <a:off x="3535850" y="2192850"/>
            <a:ext cx="961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rgbClr val="0000FF"/>
                </a:solidFill>
                <a:latin typeface="Calibri"/>
                <a:ea typeface="Calibri"/>
                <a:cs typeface="Calibri"/>
                <a:sym typeface="Calibri"/>
              </a:rPr>
              <a:t>A Tanh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cxnSp>
        <p:nvCxnSpPr>
          <p:cNvPr id="424" name="Google Shape;424;p27"/>
          <p:cNvCxnSpPr/>
          <p:nvPr/>
        </p:nvCxnSpPr>
        <p:spPr>
          <a:xfrm rot="10800000">
            <a:off x="4072750" y="2793388"/>
            <a:ext cx="0" cy="209700"/>
          </a:xfrm>
          <a:prstGeom prst="straightConnector1">
            <a:avLst/>
          </a:prstGeom>
          <a:noFill/>
          <a:ln cap="flat" cmpd="sng" w="9525">
            <a:solidFill>
              <a:schemeClr val="dk2"/>
            </a:solidFill>
            <a:prstDash val="solid"/>
            <a:round/>
            <a:headEnd len="med" w="med" type="none"/>
            <a:tailEnd len="med" w="med" type="triangle"/>
          </a:ln>
        </p:spPr>
      </p:cxnSp>
      <p:sp>
        <p:nvSpPr>
          <p:cNvPr id="425" name="Google Shape;425;p27"/>
          <p:cNvSpPr txBox="1"/>
          <p:nvPr/>
        </p:nvSpPr>
        <p:spPr>
          <a:xfrm>
            <a:off x="2787700" y="2057013"/>
            <a:ext cx="826200" cy="877200"/>
          </a:xfrm>
          <a:prstGeom prst="rect">
            <a:avLst/>
          </a:prstGeom>
          <a:solidFill>
            <a:srgbClr val="6D9EE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solidFill>
                  <a:schemeClr val="dk1"/>
                </a:solidFill>
                <a:latin typeface="Calibri"/>
                <a:ea typeface="Calibri"/>
                <a:cs typeface="Calibri"/>
                <a:sym typeface="Calibri"/>
              </a:rPr>
              <a:t>After </a:t>
            </a:r>
            <a:r>
              <a:rPr b="1" lang="en-US" sz="900">
                <a:solidFill>
                  <a:srgbClr val="0000FF"/>
                </a:solidFill>
                <a:latin typeface="Calibri"/>
                <a:ea typeface="Calibri"/>
                <a:cs typeface="Calibri"/>
                <a:sym typeface="Calibri"/>
              </a:rPr>
              <a:t>Tanh</a:t>
            </a:r>
            <a:r>
              <a:rPr lang="en-US" sz="900">
                <a:solidFill>
                  <a:schemeClr val="dk1"/>
                </a:solidFill>
                <a:latin typeface="Calibri"/>
                <a:ea typeface="Calibri"/>
                <a:cs typeface="Calibri"/>
                <a:sym typeface="Calibri"/>
              </a:rPr>
              <a:t>, a value between -1.0 and 1.0 will be produced</a:t>
            </a:r>
            <a:endParaRPr sz="900">
              <a:solidFill>
                <a:schemeClr val="dk1"/>
              </a:solidFill>
              <a:latin typeface="Calibri"/>
              <a:ea typeface="Calibri"/>
              <a:cs typeface="Calibri"/>
              <a:sym typeface="Calibri"/>
            </a:endParaRPr>
          </a:p>
        </p:txBody>
      </p:sp>
      <p:sp>
        <p:nvSpPr>
          <p:cNvPr id="426" name="Google Shape;426;p27"/>
          <p:cNvSpPr txBox="1"/>
          <p:nvPr/>
        </p:nvSpPr>
        <p:spPr>
          <a:xfrm>
            <a:off x="3173600" y="1125925"/>
            <a:ext cx="1686300" cy="861900"/>
          </a:xfrm>
          <a:prstGeom prst="rect">
            <a:avLst/>
          </a:prstGeom>
          <a:solidFill>
            <a:srgbClr val="B3C6E7"/>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1100">
                <a:solidFill>
                  <a:schemeClr val="dk1"/>
                </a:solidFill>
                <a:latin typeface="Calibri"/>
                <a:ea typeface="Calibri"/>
                <a:cs typeface="Calibri"/>
                <a:sym typeface="Calibri"/>
              </a:rPr>
              <a:t>Long term memory created for (t):</a:t>
            </a:r>
            <a:endParaRPr sz="1100">
              <a:solidFill>
                <a:schemeClr val="dk1"/>
              </a:solidFill>
              <a:latin typeface="Calibri"/>
              <a:ea typeface="Calibri"/>
              <a:cs typeface="Calibri"/>
              <a:sym typeface="Calibri"/>
            </a:endParaRPr>
          </a:p>
          <a:p>
            <a:pPr indent="0" lvl="0" marL="0" rtl="0" algn="ctr">
              <a:spcBef>
                <a:spcPts val="0"/>
              </a:spcBef>
              <a:spcAft>
                <a:spcPts val="0"/>
              </a:spcAft>
              <a:buNone/>
            </a:pPr>
            <a:r>
              <a:rPr lang="en-US" sz="1100">
                <a:solidFill>
                  <a:schemeClr val="dk1"/>
                </a:solidFill>
                <a:highlight>
                  <a:srgbClr val="00FFFF"/>
                </a:highlight>
                <a:latin typeface="Calibri"/>
                <a:ea typeface="Calibri"/>
                <a:cs typeface="Calibri"/>
                <a:sym typeface="Calibri"/>
              </a:rPr>
              <a:t>zl(t)</a:t>
            </a:r>
            <a:r>
              <a:rPr lang="en-US" sz="1100">
                <a:solidFill>
                  <a:schemeClr val="dk1"/>
                </a:solidFill>
                <a:latin typeface="Calibri"/>
                <a:ea typeface="Calibri"/>
                <a:cs typeface="Calibri"/>
                <a:sym typeface="Calibri"/>
              </a:rPr>
              <a:t>= </a:t>
            </a:r>
            <a:r>
              <a:rPr b="1" i="1" lang="en-US" sz="1100">
                <a:solidFill>
                  <a:srgbClr val="0000FF"/>
                </a:solidFill>
                <a:latin typeface="Calibri"/>
                <a:ea typeface="Calibri"/>
                <a:cs typeface="Calibri"/>
                <a:sym typeface="Calibri"/>
              </a:rPr>
              <a:t>F</a:t>
            </a:r>
            <a:r>
              <a:rPr lang="en-US" sz="1100">
                <a:solidFill>
                  <a:schemeClr val="dk1"/>
                </a:solidFill>
                <a:latin typeface="Calibri"/>
                <a:ea typeface="Calibri"/>
                <a:cs typeface="Calibri"/>
                <a:sym typeface="Calibri"/>
              </a:rPr>
              <a:t>(</a:t>
            </a:r>
            <a:r>
              <a:rPr lang="en-US" sz="1100">
                <a:solidFill>
                  <a:srgbClr val="FF0000"/>
                </a:solidFill>
                <a:latin typeface="Calibri"/>
                <a:ea typeface="Calibri"/>
                <a:cs typeface="Calibri"/>
                <a:sym typeface="Calibri"/>
              </a:rPr>
              <a:t>Ws2</a:t>
            </a:r>
            <a:r>
              <a:rPr lang="en-US" sz="1100">
                <a:solidFill>
                  <a:schemeClr val="dk1"/>
                </a:solidFill>
                <a:latin typeface="Calibri"/>
                <a:ea typeface="Calibri"/>
                <a:cs typeface="Calibri"/>
                <a:sym typeface="Calibri"/>
              </a:rPr>
              <a:t>* </a:t>
            </a:r>
            <a:r>
              <a:rPr lang="en-US" sz="1100">
                <a:solidFill>
                  <a:schemeClr val="dk1"/>
                </a:solidFill>
                <a:highlight>
                  <a:srgbClr val="00FF00"/>
                </a:highlight>
                <a:latin typeface="Calibri"/>
                <a:ea typeface="Calibri"/>
                <a:cs typeface="Calibri"/>
                <a:sym typeface="Calibri"/>
              </a:rPr>
              <a:t>zs(t-1)</a:t>
            </a:r>
            <a:r>
              <a:rPr lang="en-US" sz="1100">
                <a:solidFill>
                  <a:schemeClr val="dk1"/>
                </a:solidFill>
                <a:latin typeface="Calibri"/>
                <a:ea typeface="Calibri"/>
                <a:cs typeface="Calibri"/>
                <a:sym typeface="Calibri"/>
              </a:rPr>
              <a:t> + </a:t>
            </a:r>
            <a:r>
              <a:rPr lang="en-US" sz="1100">
                <a:solidFill>
                  <a:srgbClr val="FF0000"/>
                </a:solidFill>
                <a:latin typeface="Calibri"/>
                <a:ea typeface="Calibri"/>
                <a:cs typeface="Calibri"/>
                <a:sym typeface="Calibri"/>
              </a:rPr>
              <a:t>Wi2</a:t>
            </a:r>
            <a:r>
              <a:rPr lang="en-US" sz="1100">
                <a:solidFill>
                  <a:schemeClr val="dk1"/>
                </a:solidFill>
                <a:latin typeface="Calibri"/>
                <a:ea typeface="Calibri"/>
                <a:cs typeface="Calibri"/>
                <a:sym typeface="Calibri"/>
              </a:rPr>
              <a:t> * </a:t>
            </a:r>
            <a:r>
              <a:rPr lang="en-US" sz="1100">
                <a:solidFill>
                  <a:schemeClr val="dk1"/>
                </a:solidFill>
                <a:highlight>
                  <a:srgbClr val="FF00FF"/>
                </a:highlight>
                <a:latin typeface="Calibri"/>
                <a:ea typeface="Calibri"/>
                <a:cs typeface="Calibri"/>
                <a:sym typeface="Calibri"/>
              </a:rPr>
              <a:t>x1(t) </a:t>
            </a:r>
            <a:r>
              <a:rPr lang="en-US" sz="1100">
                <a:solidFill>
                  <a:schemeClr val="dk1"/>
                </a:solidFill>
                <a:latin typeface="Calibri"/>
                <a:ea typeface="Calibri"/>
                <a:cs typeface="Calibri"/>
                <a:sym typeface="Calibri"/>
              </a:rPr>
              <a:t>+</a:t>
            </a:r>
            <a:r>
              <a:rPr lang="en-US" sz="1100">
                <a:solidFill>
                  <a:srgbClr val="FF00FF"/>
                </a:solidFill>
                <a:latin typeface="Calibri"/>
                <a:ea typeface="Calibri"/>
                <a:cs typeface="Calibri"/>
                <a:sym typeface="Calibri"/>
              </a:rPr>
              <a:t> </a:t>
            </a:r>
            <a:r>
              <a:rPr lang="en-US" sz="1100">
                <a:solidFill>
                  <a:srgbClr val="FFAB40"/>
                </a:solidFill>
                <a:latin typeface="Calibri"/>
                <a:ea typeface="Calibri"/>
                <a:cs typeface="Calibri"/>
                <a:sym typeface="Calibri"/>
              </a:rPr>
              <a:t>Bias2</a:t>
            </a:r>
            <a:r>
              <a:rPr lang="en-US" sz="1100">
                <a:solidFill>
                  <a:schemeClr val="dk1"/>
                </a:solidFill>
                <a:latin typeface="Calibri"/>
                <a:ea typeface="Calibri"/>
                <a:cs typeface="Calibri"/>
                <a:sym typeface="Calibri"/>
              </a:rPr>
              <a:t>)</a:t>
            </a:r>
            <a:endParaRPr sz="1100">
              <a:solidFill>
                <a:schemeClr val="dk1"/>
              </a:solidFill>
            </a:endParaRPr>
          </a:p>
        </p:txBody>
      </p:sp>
      <p:cxnSp>
        <p:nvCxnSpPr>
          <p:cNvPr id="427" name="Google Shape;427;p27"/>
          <p:cNvCxnSpPr/>
          <p:nvPr/>
        </p:nvCxnSpPr>
        <p:spPr>
          <a:xfrm rot="10800000">
            <a:off x="4016750" y="1987950"/>
            <a:ext cx="0" cy="204900"/>
          </a:xfrm>
          <a:prstGeom prst="straightConnector1">
            <a:avLst/>
          </a:prstGeom>
          <a:noFill/>
          <a:ln cap="flat" cmpd="sng" w="9525">
            <a:solidFill>
              <a:schemeClr val="dk2"/>
            </a:solidFill>
            <a:prstDash val="solid"/>
            <a:round/>
            <a:headEnd len="med" w="med" type="none"/>
            <a:tailEnd len="med" w="med" type="triangle"/>
          </a:ln>
        </p:spPr>
      </p:cxnSp>
      <p:sp>
        <p:nvSpPr>
          <p:cNvPr id="428" name="Google Shape;428;p27"/>
          <p:cNvSpPr txBox="1"/>
          <p:nvPr/>
        </p:nvSpPr>
        <p:spPr>
          <a:xfrm>
            <a:off x="4911200" y="1141225"/>
            <a:ext cx="1786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latin typeface="Calibri"/>
                <a:ea typeface="Calibri"/>
                <a:cs typeface="Calibri"/>
                <a:sym typeface="Calibri"/>
              </a:rPr>
              <a:t>The initial long term memory has a value </a:t>
            </a:r>
            <a:r>
              <a:rPr lang="en-US">
                <a:solidFill>
                  <a:schemeClr val="dk1"/>
                </a:solidFill>
                <a:latin typeface="Calibri"/>
                <a:ea typeface="Calibri"/>
                <a:cs typeface="Calibri"/>
                <a:sym typeface="Calibri"/>
              </a:rPr>
              <a:t>between -1.0 and 1.0</a:t>
            </a:r>
            <a:endParaRPr>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28"/>
          <p:cNvSpPr txBox="1"/>
          <p:nvPr/>
        </p:nvSpPr>
        <p:spPr>
          <a:xfrm>
            <a:off x="8258175" y="43550"/>
            <a:ext cx="3514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latin typeface="Calibri"/>
                <a:ea typeface="Calibri"/>
                <a:cs typeface="Calibri"/>
                <a:sym typeface="Calibri"/>
              </a:rPr>
              <a:t>Each LSTM unit must have three inputs:</a:t>
            </a:r>
            <a:endParaRPr b="1" sz="1200">
              <a:latin typeface="Calibri"/>
              <a:ea typeface="Calibri"/>
              <a:cs typeface="Calibri"/>
              <a:sym typeface="Calibri"/>
            </a:endParaRPr>
          </a:p>
          <a:p>
            <a:pPr indent="-304800" lvl="0" marL="457200" rtl="0" algn="l">
              <a:spcBef>
                <a:spcPts val="0"/>
              </a:spcBef>
              <a:spcAft>
                <a:spcPts val="0"/>
              </a:spcAft>
              <a:buClr>
                <a:srgbClr val="FF00FF"/>
              </a:buClr>
              <a:buSzPts val="1200"/>
              <a:buFont typeface="Calibri"/>
              <a:buChar char="-"/>
            </a:pPr>
            <a:r>
              <a:rPr lang="en-US" sz="1200">
                <a:solidFill>
                  <a:srgbClr val="FF00FF"/>
                </a:solidFill>
                <a:latin typeface="Calibri"/>
                <a:ea typeface="Calibri"/>
                <a:cs typeface="Calibri"/>
                <a:sym typeface="Calibri"/>
              </a:rPr>
              <a:t>input (e.g., output from last time step)</a:t>
            </a:r>
            <a:endParaRPr sz="1200">
              <a:solidFill>
                <a:srgbClr val="FF00FF"/>
              </a:solidFill>
              <a:latin typeface="Calibri"/>
              <a:ea typeface="Calibri"/>
              <a:cs typeface="Calibri"/>
              <a:sym typeface="Calibri"/>
            </a:endParaRPr>
          </a:p>
          <a:p>
            <a:pPr indent="-304800" lvl="0" marL="457200" rtl="0" algn="l">
              <a:spcBef>
                <a:spcPts val="0"/>
              </a:spcBef>
              <a:spcAft>
                <a:spcPts val="0"/>
              </a:spcAft>
              <a:buClr>
                <a:srgbClr val="00FF00"/>
              </a:buClr>
              <a:buSzPts val="1200"/>
              <a:buFont typeface="Calibri"/>
              <a:buChar char="-"/>
            </a:pPr>
            <a:r>
              <a:rPr lang="en-US" sz="1200">
                <a:solidFill>
                  <a:srgbClr val="00FF00"/>
                </a:solidFill>
                <a:latin typeface="Calibri"/>
                <a:ea typeface="Calibri"/>
                <a:cs typeface="Calibri"/>
                <a:sym typeface="Calibri"/>
              </a:rPr>
              <a:t>short term memory (updated from last step)</a:t>
            </a:r>
            <a:endParaRPr sz="1200">
              <a:solidFill>
                <a:srgbClr val="00FF00"/>
              </a:solidFill>
              <a:latin typeface="Calibri"/>
              <a:ea typeface="Calibri"/>
              <a:cs typeface="Calibri"/>
              <a:sym typeface="Calibri"/>
            </a:endParaRPr>
          </a:p>
          <a:p>
            <a:pPr indent="-304800" lvl="0" marL="457200" rtl="0" algn="l">
              <a:spcBef>
                <a:spcPts val="0"/>
              </a:spcBef>
              <a:spcAft>
                <a:spcPts val="0"/>
              </a:spcAft>
              <a:buClr>
                <a:srgbClr val="00FFFF"/>
              </a:buClr>
              <a:buSzPts val="1200"/>
              <a:buFont typeface="Calibri"/>
              <a:buChar char="-"/>
            </a:pPr>
            <a:r>
              <a:rPr lang="en-US" sz="1200">
                <a:solidFill>
                  <a:srgbClr val="00FFFF"/>
                </a:solidFill>
                <a:latin typeface="Calibri"/>
                <a:ea typeface="Calibri"/>
                <a:cs typeface="Calibri"/>
                <a:sym typeface="Calibri"/>
              </a:rPr>
              <a:t>long term memory (updated from last step)</a:t>
            </a:r>
            <a:endParaRPr sz="1200">
              <a:solidFill>
                <a:srgbClr val="00FFFF"/>
              </a:solidFill>
              <a:latin typeface="Calibri"/>
              <a:ea typeface="Calibri"/>
              <a:cs typeface="Calibri"/>
              <a:sym typeface="Calibri"/>
            </a:endParaRPr>
          </a:p>
        </p:txBody>
      </p:sp>
      <p:sp>
        <p:nvSpPr>
          <p:cNvPr id="434" name="Google Shape;434;p28"/>
          <p:cNvSpPr/>
          <p:nvPr/>
        </p:nvSpPr>
        <p:spPr>
          <a:xfrm>
            <a:off x="190500" y="952500"/>
            <a:ext cx="11639700" cy="4534200"/>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8"/>
          <p:cNvSpPr txBox="1"/>
          <p:nvPr/>
        </p:nvSpPr>
        <p:spPr>
          <a:xfrm>
            <a:off x="1221250" y="89600"/>
            <a:ext cx="1241100" cy="738900"/>
          </a:xfrm>
          <a:prstGeom prst="rect">
            <a:avLst/>
          </a:prstGeom>
          <a:solidFill>
            <a:srgbClr val="00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latin typeface="Calibri"/>
                <a:ea typeface="Calibri"/>
                <a:cs typeface="Calibri"/>
                <a:sym typeface="Calibri"/>
              </a:rPr>
              <a:t>Long term memory (t-1):</a:t>
            </a:r>
            <a:endParaRPr sz="1200">
              <a:latin typeface="Calibri"/>
              <a:ea typeface="Calibri"/>
              <a:cs typeface="Calibri"/>
              <a:sym typeface="Calibri"/>
            </a:endParaRPr>
          </a:p>
          <a:p>
            <a:pPr indent="0" lvl="0" marL="0" rtl="0" algn="ctr">
              <a:spcBef>
                <a:spcPts val="0"/>
              </a:spcBef>
              <a:spcAft>
                <a:spcPts val="0"/>
              </a:spcAft>
              <a:buNone/>
            </a:pPr>
            <a:r>
              <a:rPr lang="en-US" sz="1200">
                <a:latin typeface="Calibri"/>
                <a:ea typeface="Calibri"/>
                <a:cs typeface="Calibri"/>
                <a:sym typeface="Calibri"/>
              </a:rPr>
              <a:t>zl(t-1)</a:t>
            </a:r>
            <a:endParaRPr sz="1200">
              <a:latin typeface="Calibri"/>
              <a:ea typeface="Calibri"/>
              <a:cs typeface="Calibri"/>
              <a:sym typeface="Calibri"/>
            </a:endParaRPr>
          </a:p>
        </p:txBody>
      </p:sp>
      <p:sp>
        <p:nvSpPr>
          <p:cNvPr id="436" name="Google Shape;436;p28"/>
          <p:cNvSpPr txBox="1"/>
          <p:nvPr/>
        </p:nvSpPr>
        <p:spPr>
          <a:xfrm>
            <a:off x="3424700" y="6175600"/>
            <a:ext cx="1184100" cy="400200"/>
          </a:xfrm>
          <a:prstGeom prst="rect">
            <a:avLst/>
          </a:prstGeom>
          <a:solidFill>
            <a:srgbClr val="FF00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Input ~ x1 (t)</a:t>
            </a:r>
            <a:endParaRPr>
              <a:latin typeface="Calibri"/>
              <a:ea typeface="Calibri"/>
              <a:cs typeface="Calibri"/>
              <a:sym typeface="Calibri"/>
            </a:endParaRPr>
          </a:p>
        </p:txBody>
      </p:sp>
      <p:sp>
        <p:nvSpPr>
          <p:cNvPr id="437" name="Google Shape;437;p28"/>
          <p:cNvSpPr txBox="1"/>
          <p:nvPr/>
        </p:nvSpPr>
        <p:spPr>
          <a:xfrm>
            <a:off x="2674112" y="5603513"/>
            <a:ext cx="26853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Short term memory (t-1) ~ zs(t-1)</a:t>
            </a:r>
            <a:endParaRPr>
              <a:latin typeface="Calibri"/>
              <a:ea typeface="Calibri"/>
              <a:cs typeface="Calibri"/>
              <a:sym typeface="Calibri"/>
            </a:endParaRPr>
          </a:p>
        </p:txBody>
      </p:sp>
      <p:sp>
        <p:nvSpPr>
          <p:cNvPr id="438" name="Google Shape;438;p28"/>
          <p:cNvSpPr/>
          <p:nvPr/>
        </p:nvSpPr>
        <p:spPr>
          <a:xfrm>
            <a:off x="934175" y="2281675"/>
            <a:ext cx="1834800" cy="305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9" name="Google Shape;439;p28"/>
          <p:cNvCxnSpPr/>
          <p:nvPr/>
        </p:nvCxnSpPr>
        <p:spPr>
          <a:xfrm rot="10800000">
            <a:off x="1847912" y="5105213"/>
            <a:ext cx="826200" cy="698400"/>
          </a:xfrm>
          <a:prstGeom prst="straightConnector1">
            <a:avLst/>
          </a:prstGeom>
          <a:noFill/>
          <a:ln cap="flat" cmpd="sng" w="19050">
            <a:solidFill>
              <a:srgbClr val="00FF00"/>
            </a:solidFill>
            <a:prstDash val="solid"/>
            <a:round/>
            <a:headEnd len="med" w="med" type="none"/>
            <a:tailEnd len="med" w="med" type="triangle"/>
          </a:ln>
        </p:spPr>
      </p:cxnSp>
      <p:cxnSp>
        <p:nvCxnSpPr>
          <p:cNvPr id="440" name="Google Shape;440;p28"/>
          <p:cNvCxnSpPr/>
          <p:nvPr/>
        </p:nvCxnSpPr>
        <p:spPr>
          <a:xfrm rot="10800000">
            <a:off x="1847900" y="5105200"/>
            <a:ext cx="1576800" cy="1270500"/>
          </a:xfrm>
          <a:prstGeom prst="bentConnector2">
            <a:avLst/>
          </a:prstGeom>
          <a:noFill/>
          <a:ln cap="flat" cmpd="sng" w="19050">
            <a:solidFill>
              <a:srgbClr val="FF00FF"/>
            </a:solidFill>
            <a:prstDash val="solid"/>
            <a:round/>
            <a:headEnd len="med" w="med" type="none"/>
            <a:tailEnd len="med" w="med" type="triangle"/>
          </a:ln>
        </p:spPr>
      </p:cxnSp>
      <p:sp>
        <p:nvSpPr>
          <p:cNvPr id="441" name="Google Shape;441;p28"/>
          <p:cNvSpPr txBox="1"/>
          <p:nvPr/>
        </p:nvSpPr>
        <p:spPr>
          <a:xfrm>
            <a:off x="1273925" y="52073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Wi1</a:t>
            </a:r>
            <a:endParaRPr b="1">
              <a:solidFill>
                <a:srgbClr val="FF0000"/>
              </a:solidFill>
              <a:latin typeface="Calibri"/>
              <a:ea typeface="Calibri"/>
              <a:cs typeface="Calibri"/>
              <a:sym typeface="Calibri"/>
            </a:endParaRPr>
          </a:p>
        </p:txBody>
      </p:sp>
      <p:sp>
        <p:nvSpPr>
          <p:cNvPr id="442" name="Google Shape;442;p28"/>
          <p:cNvSpPr txBox="1"/>
          <p:nvPr/>
        </p:nvSpPr>
        <p:spPr>
          <a:xfrm>
            <a:off x="2110438" y="5154250"/>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Ws1</a:t>
            </a:r>
            <a:endParaRPr b="1">
              <a:solidFill>
                <a:srgbClr val="FF0000"/>
              </a:solidFill>
              <a:latin typeface="Calibri"/>
              <a:ea typeface="Calibri"/>
              <a:cs typeface="Calibri"/>
              <a:sym typeface="Calibri"/>
            </a:endParaRPr>
          </a:p>
        </p:txBody>
      </p:sp>
      <p:sp>
        <p:nvSpPr>
          <p:cNvPr id="443" name="Google Shape;443;p28"/>
          <p:cNvSpPr txBox="1"/>
          <p:nvPr/>
        </p:nvSpPr>
        <p:spPr>
          <a:xfrm>
            <a:off x="1107850" y="4489575"/>
            <a:ext cx="1480200" cy="615600"/>
          </a:xfrm>
          <a:prstGeom prst="rect">
            <a:avLst/>
          </a:prstGeom>
          <a:solidFill>
            <a:srgbClr val="999999"/>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rgbClr val="FF0000"/>
                </a:solidFill>
                <a:latin typeface="Calibri"/>
                <a:ea typeface="Calibri"/>
                <a:cs typeface="Calibri"/>
                <a:sym typeface="Calibri"/>
              </a:rPr>
              <a:t>Ws1</a:t>
            </a:r>
            <a:r>
              <a:rPr lang="en-US">
                <a:latin typeface="Calibri"/>
                <a:ea typeface="Calibri"/>
                <a:cs typeface="Calibri"/>
                <a:sym typeface="Calibri"/>
              </a:rPr>
              <a:t> * </a:t>
            </a:r>
            <a:r>
              <a:rPr lang="en-US">
                <a:solidFill>
                  <a:srgbClr val="00FF00"/>
                </a:solidFill>
                <a:latin typeface="Calibri"/>
                <a:ea typeface="Calibri"/>
                <a:cs typeface="Calibri"/>
                <a:sym typeface="Calibri"/>
              </a:rPr>
              <a:t>zs(t-1)</a:t>
            </a:r>
            <a:r>
              <a:rPr lang="en-US">
                <a:latin typeface="Calibri"/>
                <a:ea typeface="Calibri"/>
                <a:cs typeface="Calibri"/>
                <a:sym typeface="Calibri"/>
              </a:rPr>
              <a:t> + </a:t>
            </a:r>
            <a:r>
              <a:rPr lang="en-US">
                <a:solidFill>
                  <a:srgbClr val="FF0000"/>
                </a:solidFill>
                <a:latin typeface="Calibri"/>
                <a:ea typeface="Calibri"/>
                <a:cs typeface="Calibri"/>
                <a:sym typeface="Calibri"/>
              </a:rPr>
              <a:t>Wi1</a:t>
            </a:r>
            <a:r>
              <a:rPr lang="en-US">
                <a:latin typeface="Calibri"/>
                <a:ea typeface="Calibri"/>
                <a:cs typeface="Calibri"/>
                <a:sym typeface="Calibri"/>
              </a:rPr>
              <a:t> * </a:t>
            </a:r>
            <a:r>
              <a:rPr lang="en-US">
                <a:solidFill>
                  <a:srgbClr val="FF00FF"/>
                </a:solidFill>
                <a:latin typeface="Calibri"/>
                <a:ea typeface="Calibri"/>
                <a:cs typeface="Calibri"/>
                <a:sym typeface="Calibri"/>
              </a:rPr>
              <a:t>x1(t)</a:t>
            </a:r>
            <a:endParaRPr>
              <a:solidFill>
                <a:srgbClr val="FF00FF"/>
              </a:solidFill>
              <a:latin typeface="Calibri"/>
              <a:ea typeface="Calibri"/>
              <a:cs typeface="Calibri"/>
              <a:sym typeface="Calibri"/>
            </a:endParaRPr>
          </a:p>
        </p:txBody>
      </p:sp>
      <p:sp>
        <p:nvSpPr>
          <p:cNvPr id="444" name="Google Shape;444;p28"/>
          <p:cNvSpPr txBox="1"/>
          <p:nvPr/>
        </p:nvSpPr>
        <p:spPr>
          <a:xfrm>
            <a:off x="1585450" y="3903475"/>
            <a:ext cx="525000" cy="3693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Bias1</a:t>
            </a:r>
            <a:endParaRPr sz="1200">
              <a:latin typeface="Calibri"/>
              <a:ea typeface="Calibri"/>
              <a:cs typeface="Calibri"/>
              <a:sym typeface="Calibri"/>
            </a:endParaRPr>
          </a:p>
        </p:txBody>
      </p:sp>
      <p:cxnSp>
        <p:nvCxnSpPr>
          <p:cNvPr id="445" name="Google Shape;445;p28"/>
          <p:cNvCxnSpPr/>
          <p:nvPr/>
        </p:nvCxnSpPr>
        <p:spPr>
          <a:xfrm rot="10800000">
            <a:off x="1847950" y="4272675"/>
            <a:ext cx="0" cy="216900"/>
          </a:xfrm>
          <a:prstGeom prst="straightConnector1">
            <a:avLst/>
          </a:prstGeom>
          <a:noFill/>
          <a:ln cap="flat" cmpd="sng" w="9525">
            <a:solidFill>
              <a:schemeClr val="dk2"/>
            </a:solidFill>
            <a:prstDash val="solid"/>
            <a:round/>
            <a:headEnd len="med" w="med" type="none"/>
            <a:tailEnd len="med" w="med" type="triangle"/>
          </a:ln>
        </p:spPr>
      </p:cxnSp>
      <p:cxnSp>
        <p:nvCxnSpPr>
          <p:cNvPr id="446" name="Google Shape;446;p28"/>
          <p:cNvCxnSpPr/>
          <p:nvPr/>
        </p:nvCxnSpPr>
        <p:spPr>
          <a:xfrm flipH="1" rot="10800000">
            <a:off x="1847950" y="3686575"/>
            <a:ext cx="4500" cy="216900"/>
          </a:xfrm>
          <a:prstGeom prst="straightConnector1">
            <a:avLst/>
          </a:prstGeom>
          <a:noFill/>
          <a:ln cap="flat" cmpd="sng" w="9525">
            <a:solidFill>
              <a:schemeClr val="dk2"/>
            </a:solidFill>
            <a:prstDash val="solid"/>
            <a:round/>
            <a:headEnd len="med" w="med" type="none"/>
            <a:tailEnd len="med" w="med" type="triangle"/>
          </a:ln>
        </p:spPr>
      </p:cxnSp>
      <p:sp>
        <p:nvSpPr>
          <p:cNvPr id="447" name="Google Shape;447;p28"/>
          <p:cNvSpPr txBox="1"/>
          <p:nvPr/>
        </p:nvSpPr>
        <p:spPr>
          <a:xfrm>
            <a:off x="1076050" y="3101688"/>
            <a:ext cx="1552500" cy="5850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FF0000"/>
                </a:solidFill>
                <a:latin typeface="Calibri"/>
                <a:ea typeface="Calibri"/>
                <a:cs typeface="Calibri"/>
                <a:sym typeface="Calibri"/>
              </a:rPr>
              <a:t>Ws1</a:t>
            </a:r>
            <a:r>
              <a:rPr lang="en-US" sz="1300">
                <a:latin typeface="Calibri"/>
                <a:ea typeface="Calibri"/>
                <a:cs typeface="Calibri"/>
                <a:sym typeface="Calibri"/>
              </a:rPr>
              <a:t> * </a:t>
            </a:r>
            <a:r>
              <a:rPr lang="en-US" sz="1300">
                <a:solidFill>
                  <a:srgbClr val="00FF00"/>
                </a:solidFill>
                <a:latin typeface="Calibri"/>
                <a:ea typeface="Calibri"/>
                <a:cs typeface="Calibri"/>
                <a:sym typeface="Calibri"/>
              </a:rPr>
              <a:t>zs(t-1)</a:t>
            </a:r>
            <a:r>
              <a:rPr lang="en-US" sz="1300">
                <a:latin typeface="Calibri"/>
                <a:ea typeface="Calibri"/>
                <a:cs typeface="Calibri"/>
                <a:sym typeface="Calibri"/>
              </a:rPr>
              <a:t> + </a:t>
            </a:r>
            <a:r>
              <a:rPr lang="en-US" sz="1300">
                <a:solidFill>
                  <a:srgbClr val="FF0000"/>
                </a:solidFill>
                <a:latin typeface="Calibri"/>
                <a:ea typeface="Calibri"/>
                <a:cs typeface="Calibri"/>
                <a:sym typeface="Calibri"/>
              </a:rPr>
              <a:t>Wi1</a:t>
            </a:r>
            <a:r>
              <a:rPr lang="en-US" sz="1300">
                <a:latin typeface="Calibri"/>
                <a:ea typeface="Calibri"/>
                <a:cs typeface="Calibri"/>
                <a:sym typeface="Calibri"/>
              </a:rPr>
              <a:t> * </a:t>
            </a:r>
            <a:r>
              <a:rPr lang="en-US" sz="1300">
                <a:solidFill>
                  <a:srgbClr val="FF00FF"/>
                </a:solidFill>
                <a:latin typeface="Calibri"/>
                <a:ea typeface="Calibri"/>
                <a:cs typeface="Calibri"/>
                <a:sym typeface="Calibri"/>
              </a:rPr>
              <a:t>x1(t) </a:t>
            </a:r>
            <a:r>
              <a:rPr lang="en-US" sz="1300">
                <a:solidFill>
                  <a:schemeClr val="dk1"/>
                </a:solidFill>
                <a:latin typeface="Calibri"/>
                <a:ea typeface="Calibri"/>
                <a:cs typeface="Calibri"/>
                <a:sym typeface="Calibri"/>
              </a:rPr>
              <a:t>+</a:t>
            </a:r>
            <a:r>
              <a:rPr lang="en-US" sz="1300">
                <a:solidFill>
                  <a:srgbClr val="FF00FF"/>
                </a:solidFill>
                <a:latin typeface="Calibri"/>
                <a:ea typeface="Calibri"/>
                <a:cs typeface="Calibri"/>
                <a:sym typeface="Calibri"/>
              </a:rPr>
              <a:t> </a:t>
            </a:r>
            <a:r>
              <a:rPr lang="en-US" sz="1300">
                <a:solidFill>
                  <a:srgbClr val="FFAB40"/>
                </a:solidFill>
                <a:latin typeface="Calibri"/>
                <a:ea typeface="Calibri"/>
                <a:cs typeface="Calibri"/>
                <a:sym typeface="Calibri"/>
              </a:rPr>
              <a:t>Bias1</a:t>
            </a:r>
            <a:endParaRPr sz="1300">
              <a:solidFill>
                <a:srgbClr val="FFAB40"/>
              </a:solidFill>
              <a:latin typeface="Calibri"/>
              <a:ea typeface="Calibri"/>
              <a:cs typeface="Calibri"/>
              <a:sym typeface="Calibri"/>
            </a:endParaRPr>
          </a:p>
        </p:txBody>
      </p:sp>
      <p:cxnSp>
        <p:nvCxnSpPr>
          <p:cNvPr id="448" name="Google Shape;448;p28"/>
          <p:cNvCxnSpPr/>
          <p:nvPr/>
        </p:nvCxnSpPr>
        <p:spPr>
          <a:xfrm rot="10800000">
            <a:off x="1847800" y="2968788"/>
            <a:ext cx="4500" cy="132900"/>
          </a:xfrm>
          <a:prstGeom prst="straightConnector1">
            <a:avLst/>
          </a:prstGeom>
          <a:noFill/>
          <a:ln cap="flat" cmpd="sng" w="9525">
            <a:solidFill>
              <a:schemeClr val="dk2"/>
            </a:solidFill>
            <a:prstDash val="solid"/>
            <a:round/>
            <a:headEnd len="med" w="med" type="none"/>
            <a:tailEnd len="med" w="med" type="triangle"/>
          </a:ln>
        </p:spPr>
      </p:cxnSp>
      <p:sp>
        <p:nvSpPr>
          <p:cNvPr id="449" name="Google Shape;449;p28"/>
          <p:cNvSpPr txBox="1"/>
          <p:nvPr/>
        </p:nvSpPr>
        <p:spPr>
          <a:xfrm>
            <a:off x="1367050" y="2353313"/>
            <a:ext cx="961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0000FF"/>
                </a:solidFill>
                <a:latin typeface="Calibri"/>
                <a:ea typeface="Calibri"/>
                <a:cs typeface="Calibri"/>
                <a:sym typeface="Calibri"/>
              </a:rPr>
              <a:t>A sigmoid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sp>
        <p:nvSpPr>
          <p:cNvPr id="450" name="Google Shape;450;p28"/>
          <p:cNvSpPr txBox="1"/>
          <p:nvPr/>
        </p:nvSpPr>
        <p:spPr>
          <a:xfrm>
            <a:off x="282900" y="2106313"/>
            <a:ext cx="1093200" cy="877200"/>
          </a:xfrm>
          <a:prstGeom prst="rect">
            <a:avLst/>
          </a:prstGeom>
          <a:solidFill>
            <a:srgbClr val="6FA8D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solidFill>
                  <a:schemeClr val="dk1"/>
                </a:solidFill>
                <a:latin typeface="Calibri"/>
                <a:ea typeface="Calibri"/>
                <a:cs typeface="Calibri"/>
                <a:sym typeface="Calibri"/>
              </a:rPr>
              <a:t>After</a:t>
            </a:r>
            <a:r>
              <a:rPr b="1" lang="en-US" sz="900">
                <a:solidFill>
                  <a:srgbClr val="0000FF"/>
                </a:solidFill>
                <a:latin typeface="Calibri"/>
                <a:ea typeface="Calibri"/>
                <a:cs typeface="Calibri"/>
                <a:sym typeface="Calibri"/>
              </a:rPr>
              <a:t> Sigmoid</a:t>
            </a:r>
            <a:r>
              <a:rPr lang="en-US" sz="900">
                <a:solidFill>
                  <a:schemeClr val="dk1"/>
                </a:solidFill>
                <a:latin typeface="Calibri"/>
                <a:ea typeface="Calibri"/>
                <a:cs typeface="Calibri"/>
                <a:sym typeface="Calibri"/>
              </a:rPr>
              <a:t>, a value between 0% (0.0) and 100% (1.0) will be produced</a:t>
            </a:r>
            <a:endParaRPr sz="900">
              <a:solidFill>
                <a:schemeClr val="dk1"/>
              </a:solidFill>
              <a:latin typeface="Calibri"/>
              <a:ea typeface="Calibri"/>
              <a:cs typeface="Calibri"/>
              <a:sym typeface="Calibri"/>
            </a:endParaRPr>
          </a:p>
        </p:txBody>
      </p:sp>
      <p:sp>
        <p:nvSpPr>
          <p:cNvPr id="451" name="Google Shape;451;p28"/>
          <p:cNvSpPr txBox="1"/>
          <p:nvPr/>
        </p:nvSpPr>
        <p:spPr>
          <a:xfrm>
            <a:off x="800350" y="1126213"/>
            <a:ext cx="2082900" cy="861900"/>
          </a:xfrm>
          <a:prstGeom prst="rect">
            <a:avLst/>
          </a:prstGeom>
          <a:solidFill>
            <a:srgbClr val="D9D9D9"/>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chemeClr val="dk1"/>
                </a:solidFill>
                <a:latin typeface="Calibri"/>
                <a:ea typeface="Calibri"/>
                <a:cs typeface="Calibri"/>
                <a:sym typeface="Calibri"/>
              </a:rPr>
              <a:t>Long term memory (from t-1) to be remembered:</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100">
                <a:solidFill>
                  <a:schemeClr val="dk1"/>
                </a:solidFill>
                <a:highlight>
                  <a:srgbClr val="00FFFF"/>
                </a:highlight>
                <a:latin typeface="Calibri"/>
                <a:ea typeface="Calibri"/>
                <a:cs typeface="Calibri"/>
                <a:sym typeface="Calibri"/>
              </a:rPr>
              <a:t>zl(t-1)</a:t>
            </a:r>
            <a:r>
              <a:rPr lang="en-US" sz="1100">
                <a:solidFill>
                  <a:schemeClr val="dk1"/>
                </a:solidFill>
                <a:latin typeface="Calibri"/>
                <a:ea typeface="Calibri"/>
                <a:cs typeface="Calibri"/>
                <a:sym typeface="Calibri"/>
              </a:rPr>
              <a:t> =</a:t>
            </a:r>
            <a:r>
              <a:rPr lang="en-US" sz="1100">
                <a:solidFill>
                  <a:srgbClr val="00FFFF"/>
                </a:solidFill>
                <a:latin typeface="Calibri"/>
                <a:ea typeface="Calibri"/>
                <a:cs typeface="Calibri"/>
                <a:sym typeface="Calibri"/>
              </a:rPr>
              <a:t> </a:t>
            </a:r>
            <a:r>
              <a:rPr lang="en-US" sz="1100">
                <a:solidFill>
                  <a:schemeClr val="dk1"/>
                </a:solidFill>
                <a:highlight>
                  <a:srgbClr val="00FFFF"/>
                </a:highlight>
                <a:latin typeface="Calibri"/>
                <a:ea typeface="Calibri"/>
                <a:cs typeface="Calibri"/>
                <a:sym typeface="Calibri"/>
              </a:rPr>
              <a:t>zl(t-1)</a:t>
            </a:r>
            <a:r>
              <a:rPr lang="en-US" sz="1100">
                <a:solidFill>
                  <a:schemeClr val="dk1"/>
                </a:solidFill>
                <a:latin typeface="Calibri"/>
                <a:ea typeface="Calibri"/>
                <a:cs typeface="Calibri"/>
                <a:sym typeface="Calibri"/>
              </a:rPr>
              <a:t> * </a:t>
            </a:r>
            <a:r>
              <a:rPr b="1" i="1" lang="en-US" sz="1100">
                <a:solidFill>
                  <a:srgbClr val="0000FF"/>
                </a:solidFill>
                <a:latin typeface="Calibri"/>
                <a:ea typeface="Calibri"/>
                <a:cs typeface="Calibri"/>
                <a:sym typeface="Calibri"/>
              </a:rPr>
              <a:t>f </a:t>
            </a:r>
            <a:r>
              <a:rPr lang="en-US" sz="1100">
                <a:solidFill>
                  <a:schemeClr val="dk1"/>
                </a:solidFill>
                <a:latin typeface="Calibri"/>
                <a:ea typeface="Calibri"/>
                <a:cs typeface="Calibri"/>
                <a:sym typeface="Calibri"/>
              </a:rPr>
              <a:t>(</a:t>
            </a:r>
            <a:r>
              <a:rPr lang="en-US" sz="1100">
                <a:solidFill>
                  <a:srgbClr val="FF0000"/>
                </a:solidFill>
                <a:latin typeface="Calibri"/>
                <a:ea typeface="Calibri"/>
                <a:cs typeface="Calibri"/>
                <a:sym typeface="Calibri"/>
              </a:rPr>
              <a:t>Ws1</a:t>
            </a:r>
            <a:r>
              <a:rPr lang="en-US" sz="1100">
                <a:solidFill>
                  <a:schemeClr val="dk1"/>
                </a:solidFill>
                <a:latin typeface="Calibri"/>
                <a:ea typeface="Calibri"/>
                <a:cs typeface="Calibri"/>
                <a:sym typeface="Calibri"/>
              </a:rPr>
              <a:t> * </a:t>
            </a:r>
            <a:r>
              <a:rPr lang="en-US" sz="1100">
                <a:solidFill>
                  <a:schemeClr val="dk1"/>
                </a:solidFill>
                <a:highlight>
                  <a:srgbClr val="00FF00"/>
                </a:highlight>
                <a:latin typeface="Calibri"/>
                <a:ea typeface="Calibri"/>
                <a:cs typeface="Calibri"/>
                <a:sym typeface="Calibri"/>
              </a:rPr>
              <a:t>zs(t-1)</a:t>
            </a:r>
            <a:r>
              <a:rPr lang="en-US" sz="1100">
                <a:solidFill>
                  <a:schemeClr val="dk1"/>
                </a:solidFill>
                <a:latin typeface="Calibri"/>
                <a:ea typeface="Calibri"/>
                <a:cs typeface="Calibri"/>
                <a:sym typeface="Calibri"/>
              </a:rPr>
              <a:t>+ </a:t>
            </a:r>
            <a:r>
              <a:rPr lang="en-US" sz="1100">
                <a:solidFill>
                  <a:srgbClr val="FF0000"/>
                </a:solidFill>
                <a:latin typeface="Calibri"/>
                <a:ea typeface="Calibri"/>
                <a:cs typeface="Calibri"/>
                <a:sym typeface="Calibri"/>
              </a:rPr>
              <a:t>Wi1</a:t>
            </a:r>
            <a:r>
              <a:rPr lang="en-US" sz="1100">
                <a:solidFill>
                  <a:schemeClr val="dk1"/>
                </a:solidFill>
                <a:latin typeface="Calibri"/>
                <a:ea typeface="Calibri"/>
                <a:cs typeface="Calibri"/>
                <a:sym typeface="Calibri"/>
              </a:rPr>
              <a:t> * </a:t>
            </a:r>
            <a:r>
              <a:rPr lang="en-US" sz="1100">
                <a:solidFill>
                  <a:schemeClr val="dk1"/>
                </a:solidFill>
                <a:highlight>
                  <a:srgbClr val="FF00FF"/>
                </a:highlight>
                <a:latin typeface="Calibri"/>
                <a:ea typeface="Calibri"/>
                <a:cs typeface="Calibri"/>
                <a:sym typeface="Calibri"/>
              </a:rPr>
              <a:t>x1(t)</a:t>
            </a:r>
            <a:r>
              <a:rPr lang="en-US" sz="1100">
                <a:solidFill>
                  <a:srgbClr val="FF00FF"/>
                </a:solidFill>
                <a:latin typeface="Calibri"/>
                <a:ea typeface="Calibri"/>
                <a:cs typeface="Calibri"/>
                <a:sym typeface="Calibri"/>
              </a:rPr>
              <a:t> </a:t>
            </a:r>
            <a:r>
              <a:rPr lang="en-US" sz="1100">
                <a:solidFill>
                  <a:schemeClr val="dk1"/>
                </a:solidFill>
                <a:latin typeface="Calibri"/>
                <a:ea typeface="Calibri"/>
                <a:cs typeface="Calibri"/>
                <a:sym typeface="Calibri"/>
              </a:rPr>
              <a:t>+</a:t>
            </a:r>
            <a:r>
              <a:rPr lang="en-US" sz="1100">
                <a:solidFill>
                  <a:srgbClr val="FF00FF"/>
                </a:solidFill>
                <a:latin typeface="Calibri"/>
                <a:ea typeface="Calibri"/>
                <a:cs typeface="Calibri"/>
                <a:sym typeface="Calibri"/>
              </a:rPr>
              <a:t> </a:t>
            </a:r>
            <a:r>
              <a:rPr lang="en-US" sz="1100">
                <a:solidFill>
                  <a:srgbClr val="FFAB40"/>
                </a:solidFill>
                <a:latin typeface="Calibri"/>
                <a:ea typeface="Calibri"/>
                <a:cs typeface="Calibri"/>
                <a:sym typeface="Calibri"/>
              </a:rPr>
              <a:t>Bias1</a:t>
            </a:r>
            <a:r>
              <a:rPr lang="en-US" sz="1100">
                <a:solidFill>
                  <a:schemeClr val="dk1"/>
                </a:solidFill>
                <a:latin typeface="Calibri"/>
                <a:ea typeface="Calibri"/>
                <a:cs typeface="Calibri"/>
                <a:sym typeface="Calibri"/>
              </a:rPr>
              <a:t>)</a:t>
            </a:r>
            <a:endParaRPr sz="1100">
              <a:solidFill>
                <a:schemeClr val="dk1"/>
              </a:solidFill>
            </a:endParaRPr>
          </a:p>
        </p:txBody>
      </p:sp>
      <p:cxnSp>
        <p:nvCxnSpPr>
          <p:cNvPr id="452" name="Google Shape;452;p28"/>
          <p:cNvCxnSpPr/>
          <p:nvPr/>
        </p:nvCxnSpPr>
        <p:spPr>
          <a:xfrm flipH="1" rot="10800000">
            <a:off x="1839550" y="1991563"/>
            <a:ext cx="4500" cy="453300"/>
          </a:xfrm>
          <a:prstGeom prst="straightConnector1">
            <a:avLst/>
          </a:prstGeom>
          <a:noFill/>
          <a:ln cap="flat" cmpd="sng" w="9525">
            <a:solidFill>
              <a:schemeClr val="dk2"/>
            </a:solidFill>
            <a:prstDash val="solid"/>
            <a:round/>
            <a:headEnd len="med" w="med" type="none"/>
            <a:tailEnd len="med" w="med" type="triangle"/>
          </a:ln>
        </p:spPr>
      </p:cxnSp>
      <p:sp>
        <p:nvSpPr>
          <p:cNvPr id="453" name="Google Shape;453;p28"/>
          <p:cNvSpPr/>
          <p:nvPr/>
        </p:nvSpPr>
        <p:spPr>
          <a:xfrm>
            <a:off x="3173925" y="2192850"/>
            <a:ext cx="1786500" cy="3014400"/>
          </a:xfrm>
          <a:prstGeom prst="rect">
            <a:avLst/>
          </a:prstGeom>
          <a:solidFill>
            <a:srgbClr val="B3C6E7"/>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8"/>
          <p:cNvSpPr txBox="1"/>
          <p:nvPr/>
        </p:nvSpPr>
        <p:spPr>
          <a:xfrm>
            <a:off x="3425200" y="4354325"/>
            <a:ext cx="1295100" cy="6156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Ws2</a:t>
            </a:r>
            <a:r>
              <a:rPr lang="en-US">
                <a:latin typeface="Calibri"/>
                <a:ea typeface="Calibri"/>
                <a:cs typeface="Calibri"/>
                <a:sym typeface="Calibri"/>
              </a:rPr>
              <a:t> * </a:t>
            </a:r>
            <a:r>
              <a:rPr lang="en-US">
                <a:solidFill>
                  <a:srgbClr val="00FF00"/>
                </a:solidFill>
                <a:latin typeface="Calibri"/>
                <a:ea typeface="Calibri"/>
                <a:cs typeface="Calibri"/>
                <a:sym typeface="Calibri"/>
              </a:rPr>
              <a:t>zs(t-1)</a:t>
            </a:r>
            <a:r>
              <a:rPr lang="en-US">
                <a:latin typeface="Calibri"/>
                <a:ea typeface="Calibri"/>
                <a:cs typeface="Calibri"/>
                <a:sym typeface="Calibri"/>
              </a:rPr>
              <a:t> + </a:t>
            </a:r>
            <a:r>
              <a:rPr lang="en-US">
                <a:solidFill>
                  <a:srgbClr val="FF0000"/>
                </a:solidFill>
                <a:latin typeface="Calibri"/>
                <a:ea typeface="Calibri"/>
                <a:cs typeface="Calibri"/>
                <a:sym typeface="Calibri"/>
              </a:rPr>
              <a:t>Wi2</a:t>
            </a:r>
            <a:r>
              <a:rPr lang="en-US">
                <a:latin typeface="Calibri"/>
                <a:ea typeface="Calibri"/>
                <a:cs typeface="Calibri"/>
                <a:sym typeface="Calibri"/>
              </a:rPr>
              <a:t> * </a:t>
            </a:r>
            <a:r>
              <a:rPr lang="en-US">
                <a:solidFill>
                  <a:srgbClr val="FF00FF"/>
                </a:solidFill>
                <a:latin typeface="Calibri"/>
                <a:ea typeface="Calibri"/>
                <a:cs typeface="Calibri"/>
                <a:sym typeface="Calibri"/>
              </a:rPr>
              <a:t>x1(t)</a:t>
            </a:r>
            <a:endParaRPr>
              <a:solidFill>
                <a:srgbClr val="FF00FF"/>
              </a:solidFill>
              <a:latin typeface="Calibri"/>
              <a:ea typeface="Calibri"/>
              <a:cs typeface="Calibri"/>
              <a:sym typeface="Calibri"/>
            </a:endParaRPr>
          </a:p>
        </p:txBody>
      </p:sp>
      <p:sp>
        <p:nvSpPr>
          <p:cNvPr id="455" name="Google Shape;455;p28"/>
          <p:cNvSpPr/>
          <p:nvPr/>
        </p:nvSpPr>
        <p:spPr>
          <a:xfrm>
            <a:off x="2417564" y="5016250"/>
            <a:ext cx="1487675" cy="1352550"/>
          </a:xfrm>
          <a:custGeom>
            <a:rect b="b" l="l" r="r" t="t"/>
            <a:pathLst>
              <a:path extrusionOk="0" h="54102" w="59507">
                <a:moveTo>
                  <a:pt x="39695" y="54102"/>
                </a:moveTo>
                <a:cubicBezTo>
                  <a:pt x="35568" y="52896"/>
                  <a:pt x="21534" y="50229"/>
                  <a:pt x="14930" y="46863"/>
                </a:cubicBezTo>
                <a:cubicBezTo>
                  <a:pt x="8326" y="43498"/>
                  <a:pt x="643" y="38227"/>
                  <a:pt x="71" y="33909"/>
                </a:cubicBezTo>
                <a:cubicBezTo>
                  <a:pt x="-500" y="29591"/>
                  <a:pt x="6294" y="23495"/>
                  <a:pt x="11501" y="20955"/>
                </a:cubicBezTo>
                <a:cubicBezTo>
                  <a:pt x="16708" y="18415"/>
                  <a:pt x="26233" y="19177"/>
                  <a:pt x="31313" y="18669"/>
                </a:cubicBezTo>
                <a:cubicBezTo>
                  <a:pt x="36393" y="18161"/>
                  <a:pt x="38870" y="18542"/>
                  <a:pt x="41981" y="17907"/>
                </a:cubicBezTo>
                <a:cubicBezTo>
                  <a:pt x="45093" y="17272"/>
                  <a:pt x="47569" y="17018"/>
                  <a:pt x="49982" y="14859"/>
                </a:cubicBezTo>
                <a:cubicBezTo>
                  <a:pt x="52395" y="12700"/>
                  <a:pt x="54872" y="7430"/>
                  <a:pt x="56459" y="4953"/>
                </a:cubicBezTo>
                <a:cubicBezTo>
                  <a:pt x="58047" y="2477"/>
                  <a:pt x="58999" y="826"/>
                  <a:pt x="59507" y="0"/>
                </a:cubicBezTo>
              </a:path>
            </a:pathLst>
          </a:custGeom>
          <a:noFill/>
          <a:ln cap="flat" cmpd="sng" w="19050">
            <a:solidFill>
              <a:srgbClr val="FF00FF"/>
            </a:solidFill>
            <a:prstDash val="solid"/>
            <a:round/>
            <a:headEnd len="med" w="med" type="none"/>
            <a:tailEnd len="med" w="med" type="triangle"/>
          </a:ln>
        </p:spPr>
      </p:sp>
      <p:cxnSp>
        <p:nvCxnSpPr>
          <p:cNvPr id="456" name="Google Shape;456;p28"/>
          <p:cNvCxnSpPr/>
          <p:nvPr/>
        </p:nvCxnSpPr>
        <p:spPr>
          <a:xfrm flipH="1" rot="10800000">
            <a:off x="4016762" y="4969913"/>
            <a:ext cx="56100" cy="633600"/>
          </a:xfrm>
          <a:prstGeom prst="straightConnector1">
            <a:avLst/>
          </a:prstGeom>
          <a:noFill/>
          <a:ln cap="flat" cmpd="sng" w="19050">
            <a:solidFill>
              <a:srgbClr val="00FF00"/>
            </a:solidFill>
            <a:prstDash val="solid"/>
            <a:round/>
            <a:headEnd len="med" w="med" type="none"/>
            <a:tailEnd len="med" w="med" type="triangle"/>
          </a:ln>
        </p:spPr>
      </p:cxnSp>
      <p:sp>
        <p:nvSpPr>
          <p:cNvPr id="457" name="Google Shape;457;p28"/>
          <p:cNvSpPr txBox="1"/>
          <p:nvPr/>
        </p:nvSpPr>
        <p:spPr>
          <a:xfrm>
            <a:off x="3296488" y="50866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Wi2</a:t>
            </a:r>
            <a:endParaRPr b="1">
              <a:solidFill>
                <a:srgbClr val="FF0000"/>
              </a:solidFill>
              <a:latin typeface="Calibri"/>
              <a:ea typeface="Calibri"/>
              <a:cs typeface="Calibri"/>
              <a:sym typeface="Calibri"/>
            </a:endParaRPr>
          </a:p>
        </p:txBody>
      </p:sp>
      <p:sp>
        <p:nvSpPr>
          <p:cNvPr id="458" name="Google Shape;458;p28"/>
          <p:cNvSpPr txBox="1"/>
          <p:nvPr/>
        </p:nvSpPr>
        <p:spPr>
          <a:xfrm>
            <a:off x="4025075" y="50866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Ws2</a:t>
            </a:r>
            <a:endParaRPr b="1">
              <a:solidFill>
                <a:srgbClr val="FF0000"/>
              </a:solidFill>
              <a:latin typeface="Calibri"/>
              <a:ea typeface="Calibri"/>
              <a:cs typeface="Calibri"/>
              <a:sym typeface="Calibri"/>
            </a:endParaRPr>
          </a:p>
        </p:txBody>
      </p:sp>
      <p:sp>
        <p:nvSpPr>
          <p:cNvPr id="459" name="Google Shape;459;p28"/>
          <p:cNvSpPr txBox="1"/>
          <p:nvPr/>
        </p:nvSpPr>
        <p:spPr>
          <a:xfrm>
            <a:off x="3810250" y="3797775"/>
            <a:ext cx="525000" cy="3693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Bias2</a:t>
            </a:r>
            <a:endParaRPr sz="1200">
              <a:latin typeface="Calibri"/>
              <a:ea typeface="Calibri"/>
              <a:cs typeface="Calibri"/>
              <a:sym typeface="Calibri"/>
            </a:endParaRPr>
          </a:p>
        </p:txBody>
      </p:sp>
      <p:cxnSp>
        <p:nvCxnSpPr>
          <p:cNvPr id="460" name="Google Shape;460;p28"/>
          <p:cNvCxnSpPr/>
          <p:nvPr/>
        </p:nvCxnSpPr>
        <p:spPr>
          <a:xfrm rot="10800000">
            <a:off x="4072750" y="4149975"/>
            <a:ext cx="0" cy="215100"/>
          </a:xfrm>
          <a:prstGeom prst="straightConnector1">
            <a:avLst/>
          </a:prstGeom>
          <a:noFill/>
          <a:ln cap="flat" cmpd="sng" w="9525">
            <a:solidFill>
              <a:schemeClr val="dk2"/>
            </a:solidFill>
            <a:prstDash val="solid"/>
            <a:round/>
            <a:headEnd len="med" w="med" type="none"/>
            <a:tailEnd len="med" w="med" type="triangle"/>
          </a:ln>
        </p:spPr>
      </p:cxnSp>
      <p:sp>
        <p:nvSpPr>
          <p:cNvPr id="461" name="Google Shape;461;p28"/>
          <p:cNvSpPr txBox="1"/>
          <p:nvPr/>
        </p:nvSpPr>
        <p:spPr>
          <a:xfrm>
            <a:off x="3296500" y="3003088"/>
            <a:ext cx="1552500" cy="5850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FF0000"/>
                </a:solidFill>
                <a:latin typeface="Calibri"/>
                <a:ea typeface="Calibri"/>
                <a:cs typeface="Calibri"/>
                <a:sym typeface="Calibri"/>
              </a:rPr>
              <a:t>Ws2</a:t>
            </a:r>
            <a:r>
              <a:rPr lang="en-US" sz="1300">
                <a:latin typeface="Calibri"/>
                <a:ea typeface="Calibri"/>
                <a:cs typeface="Calibri"/>
                <a:sym typeface="Calibri"/>
              </a:rPr>
              <a:t>* </a:t>
            </a:r>
            <a:r>
              <a:rPr lang="en-US" sz="1300">
                <a:solidFill>
                  <a:srgbClr val="00FF00"/>
                </a:solidFill>
                <a:latin typeface="Calibri"/>
                <a:ea typeface="Calibri"/>
                <a:cs typeface="Calibri"/>
                <a:sym typeface="Calibri"/>
              </a:rPr>
              <a:t>zs(t-1)</a:t>
            </a:r>
            <a:r>
              <a:rPr lang="en-US" sz="1300">
                <a:latin typeface="Calibri"/>
                <a:ea typeface="Calibri"/>
                <a:cs typeface="Calibri"/>
                <a:sym typeface="Calibri"/>
              </a:rPr>
              <a:t> + </a:t>
            </a:r>
            <a:r>
              <a:rPr lang="en-US" sz="1300">
                <a:solidFill>
                  <a:srgbClr val="FF0000"/>
                </a:solidFill>
                <a:latin typeface="Calibri"/>
                <a:ea typeface="Calibri"/>
                <a:cs typeface="Calibri"/>
                <a:sym typeface="Calibri"/>
              </a:rPr>
              <a:t>Wi2</a:t>
            </a:r>
            <a:r>
              <a:rPr lang="en-US" sz="1300">
                <a:latin typeface="Calibri"/>
                <a:ea typeface="Calibri"/>
                <a:cs typeface="Calibri"/>
                <a:sym typeface="Calibri"/>
              </a:rPr>
              <a:t> * </a:t>
            </a:r>
            <a:r>
              <a:rPr lang="en-US" sz="1300">
                <a:solidFill>
                  <a:srgbClr val="FF00FF"/>
                </a:solidFill>
                <a:latin typeface="Calibri"/>
                <a:ea typeface="Calibri"/>
                <a:cs typeface="Calibri"/>
                <a:sym typeface="Calibri"/>
              </a:rPr>
              <a:t>x1(t) </a:t>
            </a:r>
            <a:r>
              <a:rPr lang="en-US" sz="1300">
                <a:solidFill>
                  <a:schemeClr val="dk1"/>
                </a:solidFill>
                <a:latin typeface="Calibri"/>
                <a:ea typeface="Calibri"/>
                <a:cs typeface="Calibri"/>
                <a:sym typeface="Calibri"/>
              </a:rPr>
              <a:t>+</a:t>
            </a:r>
            <a:r>
              <a:rPr lang="en-US" sz="1300">
                <a:solidFill>
                  <a:srgbClr val="FF00FF"/>
                </a:solidFill>
                <a:latin typeface="Calibri"/>
                <a:ea typeface="Calibri"/>
                <a:cs typeface="Calibri"/>
                <a:sym typeface="Calibri"/>
              </a:rPr>
              <a:t> </a:t>
            </a:r>
            <a:r>
              <a:rPr lang="en-US" sz="1300">
                <a:solidFill>
                  <a:srgbClr val="FFAB40"/>
                </a:solidFill>
                <a:latin typeface="Calibri"/>
                <a:ea typeface="Calibri"/>
                <a:cs typeface="Calibri"/>
                <a:sym typeface="Calibri"/>
              </a:rPr>
              <a:t>Bias2</a:t>
            </a:r>
            <a:endParaRPr sz="1300">
              <a:solidFill>
                <a:srgbClr val="FFAB40"/>
              </a:solidFill>
              <a:latin typeface="Calibri"/>
              <a:ea typeface="Calibri"/>
              <a:cs typeface="Calibri"/>
              <a:sym typeface="Calibri"/>
            </a:endParaRPr>
          </a:p>
        </p:txBody>
      </p:sp>
      <p:cxnSp>
        <p:nvCxnSpPr>
          <p:cNvPr id="462" name="Google Shape;462;p28"/>
          <p:cNvCxnSpPr/>
          <p:nvPr/>
        </p:nvCxnSpPr>
        <p:spPr>
          <a:xfrm rot="10800000">
            <a:off x="4072750" y="3588075"/>
            <a:ext cx="0" cy="209700"/>
          </a:xfrm>
          <a:prstGeom prst="straightConnector1">
            <a:avLst/>
          </a:prstGeom>
          <a:noFill/>
          <a:ln cap="flat" cmpd="sng" w="9525">
            <a:solidFill>
              <a:schemeClr val="dk2"/>
            </a:solidFill>
            <a:prstDash val="solid"/>
            <a:round/>
            <a:headEnd len="med" w="med" type="none"/>
            <a:tailEnd len="med" w="med" type="triangle"/>
          </a:ln>
        </p:spPr>
      </p:cxnSp>
      <p:sp>
        <p:nvSpPr>
          <p:cNvPr id="463" name="Google Shape;463;p28"/>
          <p:cNvSpPr txBox="1"/>
          <p:nvPr/>
        </p:nvSpPr>
        <p:spPr>
          <a:xfrm>
            <a:off x="3535850" y="2192850"/>
            <a:ext cx="961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rgbClr val="0000FF"/>
                </a:solidFill>
                <a:latin typeface="Calibri"/>
                <a:ea typeface="Calibri"/>
                <a:cs typeface="Calibri"/>
                <a:sym typeface="Calibri"/>
              </a:rPr>
              <a:t>A Tanh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cxnSp>
        <p:nvCxnSpPr>
          <p:cNvPr id="464" name="Google Shape;464;p28"/>
          <p:cNvCxnSpPr/>
          <p:nvPr/>
        </p:nvCxnSpPr>
        <p:spPr>
          <a:xfrm rot="10800000">
            <a:off x="4072750" y="2793388"/>
            <a:ext cx="0" cy="209700"/>
          </a:xfrm>
          <a:prstGeom prst="straightConnector1">
            <a:avLst/>
          </a:prstGeom>
          <a:noFill/>
          <a:ln cap="flat" cmpd="sng" w="9525">
            <a:solidFill>
              <a:schemeClr val="dk2"/>
            </a:solidFill>
            <a:prstDash val="solid"/>
            <a:round/>
            <a:headEnd len="med" w="med" type="none"/>
            <a:tailEnd len="med" w="med" type="triangle"/>
          </a:ln>
        </p:spPr>
      </p:cxnSp>
      <p:sp>
        <p:nvSpPr>
          <p:cNvPr id="465" name="Google Shape;465;p28"/>
          <p:cNvSpPr txBox="1"/>
          <p:nvPr/>
        </p:nvSpPr>
        <p:spPr>
          <a:xfrm>
            <a:off x="2787700" y="2057013"/>
            <a:ext cx="826200" cy="877200"/>
          </a:xfrm>
          <a:prstGeom prst="rect">
            <a:avLst/>
          </a:prstGeom>
          <a:solidFill>
            <a:srgbClr val="6D9EE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solidFill>
                  <a:schemeClr val="dk1"/>
                </a:solidFill>
                <a:latin typeface="Calibri"/>
                <a:ea typeface="Calibri"/>
                <a:cs typeface="Calibri"/>
                <a:sym typeface="Calibri"/>
              </a:rPr>
              <a:t>After </a:t>
            </a:r>
            <a:r>
              <a:rPr b="1" lang="en-US" sz="900">
                <a:solidFill>
                  <a:srgbClr val="0000FF"/>
                </a:solidFill>
                <a:latin typeface="Calibri"/>
                <a:ea typeface="Calibri"/>
                <a:cs typeface="Calibri"/>
                <a:sym typeface="Calibri"/>
              </a:rPr>
              <a:t>Tanh</a:t>
            </a:r>
            <a:r>
              <a:rPr lang="en-US" sz="900">
                <a:solidFill>
                  <a:schemeClr val="dk1"/>
                </a:solidFill>
                <a:latin typeface="Calibri"/>
                <a:ea typeface="Calibri"/>
                <a:cs typeface="Calibri"/>
                <a:sym typeface="Calibri"/>
              </a:rPr>
              <a:t>, a value between -1.0 and 1.0 will be produced</a:t>
            </a:r>
            <a:endParaRPr sz="900">
              <a:solidFill>
                <a:schemeClr val="dk1"/>
              </a:solidFill>
              <a:latin typeface="Calibri"/>
              <a:ea typeface="Calibri"/>
              <a:cs typeface="Calibri"/>
              <a:sym typeface="Calibri"/>
            </a:endParaRPr>
          </a:p>
        </p:txBody>
      </p:sp>
      <p:sp>
        <p:nvSpPr>
          <p:cNvPr id="466" name="Google Shape;466;p28"/>
          <p:cNvSpPr txBox="1"/>
          <p:nvPr/>
        </p:nvSpPr>
        <p:spPr>
          <a:xfrm>
            <a:off x="3173600" y="1125925"/>
            <a:ext cx="1686300" cy="861900"/>
          </a:xfrm>
          <a:prstGeom prst="rect">
            <a:avLst/>
          </a:prstGeom>
          <a:solidFill>
            <a:srgbClr val="B3C6E7"/>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1100">
                <a:solidFill>
                  <a:schemeClr val="dk1"/>
                </a:solidFill>
                <a:latin typeface="Calibri"/>
                <a:ea typeface="Calibri"/>
                <a:cs typeface="Calibri"/>
                <a:sym typeface="Calibri"/>
              </a:rPr>
              <a:t>Long term memory created for (t):</a:t>
            </a:r>
            <a:endParaRPr sz="1100">
              <a:solidFill>
                <a:schemeClr val="dk1"/>
              </a:solidFill>
              <a:latin typeface="Calibri"/>
              <a:ea typeface="Calibri"/>
              <a:cs typeface="Calibri"/>
              <a:sym typeface="Calibri"/>
            </a:endParaRPr>
          </a:p>
          <a:p>
            <a:pPr indent="0" lvl="0" marL="0" rtl="0" algn="ctr">
              <a:spcBef>
                <a:spcPts val="0"/>
              </a:spcBef>
              <a:spcAft>
                <a:spcPts val="0"/>
              </a:spcAft>
              <a:buNone/>
            </a:pPr>
            <a:r>
              <a:rPr lang="en-US" sz="1100">
                <a:solidFill>
                  <a:schemeClr val="dk1"/>
                </a:solidFill>
                <a:highlight>
                  <a:srgbClr val="00FFFF"/>
                </a:highlight>
                <a:latin typeface="Calibri"/>
                <a:ea typeface="Calibri"/>
                <a:cs typeface="Calibri"/>
                <a:sym typeface="Calibri"/>
              </a:rPr>
              <a:t>zl(t)</a:t>
            </a:r>
            <a:r>
              <a:rPr lang="en-US" sz="1100">
                <a:solidFill>
                  <a:schemeClr val="dk1"/>
                </a:solidFill>
                <a:latin typeface="Calibri"/>
                <a:ea typeface="Calibri"/>
                <a:cs typeface="Calibri"/>
                <a:sym typeface="Calibri"/>
              </a:rPr>
              <a:t>= </a:t>
            </a:r>
            <a:r>
              <a:rPr b="1" i="1" lang="en-US" sz="1100">
                <a:solidFill>
                  <a:srgbClr val="0000FF"/>
                </a:solidFill>
                <a:latin typeface="Calibri"/>
                <a:ea typeface="Calibri"/>
                <a:cs typeface="Calibri"/>
                <a:sym typeface="Calibri"/>
              </a:rPr>
              <a:t>F</a:t>
            </a:r>
            <a:r>
              <a:rPr lang="en-US" sz="1100">
                <a:solidFill>
                  <a:schemeClr val="dk1"/>
                </a:solidFill>
                <a:latin typeface="Calibri"/>
                <a:ea typeface="Calibri"/>
                <a:cs typeface="Calibri"/>
                <a:sym typeface="Calibri"/>
              </a:rPr>
              <a:t>(</a:t>
            </a:r>
            <a:r>
              <a:rPr lang="en-US" sz="1100">
                <a:solidFill>
                  <a:srgbClr val="FF0000"/>
                </a:solidFill>
                <a:latin typeface="Calibri"/>
                <a:ea typeface="Calibri"/>
                <a:cs typeface="Calibri"/>
                <a:sym typeface="Calibri"/>
              </a:rPr>
              <a:t>Ws2</a:t>
            </a:r>
            <a:r>
              <a:rPr lang="en-US" sz="1100">
                <a:solidFill>
                  <a:schemeClr val="dk1"/>
                </a:solidFill>
                <a:latin typeface="Calibri"/>
                <a:ea typeface="Calibri"/>
                <a:cs typeface="Calibri"/>
                <a:sym typeface="Calibri"/>
              </a:rPr>
              <a:t>* </a:t>
            </a:r>
            <a:r>
              <a:rPr lang="en-US" sz="1100">
                <a:solidFill>
                  <a:schemeClr val="dk1"/>
                </a:solidFill>
                <a:highlight>
                  <a:srgbClr val="00FF00"/>
                </a:highlight>
                <a:latin typeface="Calibri"/>
                <a:ea typeface="Calibri"/>
                <a:cs typeface="Calibri"/>
                <a:sym typeface="Calibri"/>
              </a:rPr>
              <a:t>zs(t-1)</a:t>
            </a:r>
            <a:r>
              <a:rPr lang="en-US" sz="1100">
                <a:solidFill>
                  <a:schemeClr val="dk1"/>
                </a:solidFill>
                <a:latin typeface="Calibri"/>
                <a:ea typeface="Calibri"/>
                <a:cs typeface="Calibri"/>
                <a:sym typeface="Calibri"/>
              </a:rPr>
              <a:t> + </a:t>
            </a:r>
            <a:r>
              <a:rPr lang="en-US" sz="1100">
                <a:solidFill>
                  <a:srgbClr val="FF0000"/>
                </a:solidFill>
                <a:latin typeface="Calibri"/>
                <a:ea typeface="Calibri"/>
                <a:cs typeface="Calibri"/>
                <a:sym typeface="Calibri"/>
              </a:rPr>
              <a:t>Wi2</a:t>
            </a:r>
            <a:r>
              <a:rPr lang="en-US" sz="1100">
                <a:solidFill>
                  <a:schemeClr val="dk1"/>
                </a:solidFill>
                <a:latin typeface="Calibri"/>
                <a:ea typeface="Calibri"/>
                <a:cs typeface="Calibri"/>
                <a:sym typeface="Calibri"/>
              </a:rPr>
              <a:t> * </a:t>
            </a:r>
            <a:r>
              <a:rPr lang="en-US" sz="1100">
                <a:solidFill>
                  <a:schemeClr val="dk1"/>
                </a:solidFill>
                <a:highlight>
                  <a:srgbClr val="FF00FF"/>
                </a:highlight>
                <a:latin typeface="Calibri"/>
                <a:ea typeface="Calibri"/>
                <a:cs typeface="Calibri"/>
                <a:sym typeface="Calibri"/>
              </a:rPr>
              <a:t>x1(t) </a:t>
            </a:r>
            <a:r>
              <a:rPr lang="en-US" sz="1100">
                <a:solidFill>
                  <a:schemeClr val="dk1"/>
                </a:solidFill>
                <a:latin typeface="Calibri"/>
                <a:ea typeface="Calibri"/>
                <a:cs typeface="Calibri"/>
                <a:sym typeface="Calibri"/>
              </a:rPr>
              <a:t>+</a:t>
            </a:r>
            <a:r>
              <a:rPr lang="en-US" sz="1100">
                <a:solidFill>
                  <a:srgbClr val="FF00FF"/>
                </a:solidFill>
                <a:latin typeface="Calibri"/>
                <a:ea typeface="Calibri"/>
                <a:cs typeface="Calibri"/>
                <a:sym typeface="Calibri"/>
              </a:rPr>
              <a:t> </a:t>
            </a:r>
            <a:r>
              <a:rPr lang="en-US" sz="1100">
                <a:solidFill>
                  <a:srgbClr val="FFAB40"/>
                </a:solidFill>
                <a:latin typeface="Calibri"/>
                <a:ea typeface="Calibri"/>
                <a:cs typeface="Calibri"/>
                <a:sym typeface="Calibri"/>
              </a:rPr>
              <a:t>Bias2</a:t>
            </a:r>
            <a:r>
              <a:rPr lang="en-US" sz="1100">
                <a:solidFill>
                  <a:schemeClr val="dk1"/>
                </a:solidFill>
                <a:latin typeface="Calibri"/>
                <a:ea typeface="Calibri"/>
                <a:cs typeface="Calibri"/>
                <a:sym typeface="Calibri"/>
              </a:rPr>
              <a:t>)</a:t>
            </a:r>
            <a:endParaRPr sz="1100">
              <a:solidFill>
                <a:schemeClr val="dk1"/>
              </a:solidFill>
            </a:endParaRPr>
          </a:p>
        </p:txBody>
      </p:sp>
      <p:cxnSp>
        <p:nvCxnSpPr>
          <p:cNvPr id="467" name="Google Shape;467;p28"/>
          <p:cNvCxnSpPr/>
          <p:nvPr/>
        </p:nvCxnSpPr>
        <p:spPr>
          <a:xfrm rot="10800000">
            <a:off x="4016750" y="1987950"/>
            <a:ext cx="0" cy="204900"/>
          </a:xfrm>
          <a:prstGeom prst="straightConnector1">
            <a:avLst/>
          </a:prstGeom>
          <a:noFill/>
          <a:ln cap="flat" cmpd="sng" w="9525">
            <a:solidFill>
              <a:schemeClr val="dk2"/>
            </a:solidFill>
            <a:prstDash val="solid"/>
            <a:round/>
            <a:headEnd len="med" w="med" type="none"/>
            <a:tailEnd len="med" w="med" type="triangle"/>
          </a:ln>
        </p:spPr>
      </p:cxnSp>
      <p:sp>
        <p:nvSpPr>
          <p:cNvPr id="468" name="Google Shape;468;p28"/>
          <p:cNvSpPr/>
          <p:nvPr/>
        </p:nvSpPr>
        <p:spPr>
          <a:xfrm>
            <a:off x="5200550" y="2238750"/>
            <a:ext cx="1886100" cy="31929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8"/>
          <p:cNvSpPr txBox="1"/>
          <p:nvPr/>
        </p:nvSpPr>
        <p:spPr>
          <a:xfrm>
            <a:off x="5532475" y="4427063"/>
            <a:ext cx="1241100" cy="6156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Ws3</a:t>
            </a:r>
            <a:r>
              <a:rPr lang="en-US">
                <a:latin typeface="Calibri"/>
                <a:ea typeface="Calibri"/>
                <a:cs typeface="Calibri"/>
                <a:sym typeface="Calibri"/>
              </a:rPr>
              <a:t> * </a:t>
            </a:r>
            <a:r>
              <a:rPr lang="en-US">
                <a:solidFill>
                  <a:srgbClr val="00FF00"/>
                </a:solidFill>
                <a:latin typeface="Calibri"/>
                <a:ea typeface="Calibri"/>
                <a:cs typeface="Calibri"/>
                <a:sym typeface="Calibri"/>
              </a:rPr>
              <a:t>z1(t-1)</a:t>
            </a:r>
            <a:r>
              <a:rPr lang="en-US">
                <a:latin typeface="Calibri"/>
                <a:ea typeface="Calibri"/>
                <a:cs typeface="Calibri"/>
                <a:sym typeface="Calibri"/>
              </a:rPr>
              <a:t> + </a:t>
            </a:r>
            <a:r>
              <a:rPr lang="en-US">
                <a:solidFill>
                  <a:srgbClr val="FF0000"/>
                </a:solidFill>
                <a:latin typeface="Calibri"/>
                <a:ea typeface="Calibri"/>
                <a:cs typeface="Calibri"/>
                <a:sym typeface="Calibri"/>
              </a:rPr>
              <a:t>Wi3</a:t>
            </a:r>
            <a:r>
              <a:rPr lang="en-US">
                <a:latin typeface="Calibri"/>
                <a:ea typeface="Calibri"/>
                <a:cs typeface="Calibri"/>
                <a:sym typeface="Calibri"/>
              </a:rPr>
              <a:t> * </a:t>
            </a:r>
            <a:r>
              <a:rPr lang="en-US">
                <a:solidFill>
                  <a:srgbClr val="FF00FF"/>
                </a:solidFill>
                <a:latin typeface="Calibri"/>
                <a:ea typeface="Calibri"/>
                <a:cs typeface="Calibri"/>
                <a:sym typeface="Calibri"/>
              </a:rPr>
              <a:t>x1 (t)</a:t>
            </a:r>
            <a:endParaRPr>
              <a:solidFill>
                <a:srgbClr val="FF00FF"/>
              </a:solidFill>
              <a:latin typeface="Calibri"/>
              <a:ea typeface="Calibri"/>
              <a:cs typeface="Calibri"/>
              <a:sym typeface="Calibri"/>
            </a:endParaRPr>
          </a:p>
        </p:txBody>
      </p:sp>
      <p:cxnSp>
        <p:nvCxnSpPr>
          <p:cNvPr id="470" name="Google Shape;470;p28"/>
          <p:cNvCxnSpPr/>
          <p:nvPr/>
        </p:nvCxnSpPr>
        <p:spPr>
          <a:xfrm flipH="1" rot="10800000">
            <a:off x="5359412" y="5042813"/>
            <a:ext cx="793500" cy="760800"/>
          </a:xfrm>
          <a:prstGeom prst="straightConnector1">
            <a:avLst/>
          </a:prstGeom>
          <a:noFill/>
          <a:ln cap="flat" cmpd="sng" w="19050">
            <a:solidFill>
              <a:srgbClr val="00FF00"/>
            </a:solidFill>
            <a:prstDash val="solid"/>
            <a:round/>
            <a:headEnd len="med" w="med" type="none"/>
            <a:tailEnd len="med" w="med" type="triangle"/>
          </a:ln>
        </p:spPr>
      </p:cxnSp>
      <p:cxnSp>
        <p:nvCxnSpPr>
          <p:cNvPr id="471" name="Google Shape;471;p28"/>
          <p:cNvCxnSpPr/>
          <p:nvPr/>
        </p:nvCxnSpPr>
        <p:spPr>
          <a:xfrm flipH="1" rot="10800000">
            <a:off x="4608800" y="5042800"/>
            <a:ext cx="1544100" cy="1332900"/>
          </a:xfrm>
          <a:prstGeom prst="bentConnector2">
            <a:avLst/>
          </a:prstGeom>
          <a:noFill/>
          <a:ln cap="flat" cmpd="sng" w="19050">
            <a:solidFill>
              <a:srgbClr val="FF00FF"/>
            </a:solidFill>
            <a:prstDash val="solid"/>
            <a:round/>
            <a:headEnd len="med" w="med" type="none"/>
            <a:tailEnd len="med" w="med" type="triangle"/>
          </a:ln>
        </p:spPr>
      </p:cxnSp>
      <p:sp>
        <p:nvSpPr>
          <p:cNvPr id="472" name="Google Shape;472;p28"/>
          <p:cNvSpPr txBox="1"/>
          <p:nvPr/>
        </p:nvSpPr>
        <p:spPr>
          <a:xfrm>
            <a:off x="6912125" y="4211525"/>
            <a:ext cx="17865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latin typeface="Calibri"/>
                <a:ea typeface="Calibri"/>
                <a:cs typeface="Calibri"/>
                <a:sym typeface="Calibri"/>
              </a:rPr>
              <a:t>Similar to the left, we add the short term memory and input together, and add bias.</a:t>
            </a:r>
            <a:endParaRPr>
              <a:solidFill>
                <a:schemeClr val="dk1"/>
              </a:solidFill>
              <a:latin typeface="Calibri"/>
              <a:ea typeface="Calibri"/>
              <a:cs typeface="Calibri"/>
              <a:sym typeface="Calibri"/>
            </a:endParaRPr>
          </a:p>
        </p:txBody>
      </p:sp>
      <p:sp>
        <p:nvSpPr>
          <p:cNvPr id="473" name="Google Shape;473;p28"/>
          <p:cNvSpPr txBox="1"/>
          <p:nvPr/>
        </p:nvSpPr>
        <p:spPr>
          <a:xfrm>
            <a:off x="5898275" y="3862350"/>
            <a:ext cx="525000" cy="3693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Bias3</a:t>
            </a:r>
            <a:endParaRPr sz="1200">
              <a:latin typeface="Calibri"/>
              <a:ea typeface="Calibri"/>
              <a:cs typeface="Calibri"/>
              <a:sym typeface="Calibri"/>
            </a:endParaRPr>
          </a:p>
        </p:txBody>
      </p:sp>
      <p:cxnSp>
        <p:nvCxnSpPr>
          <p:cNvPr id="474" name="Google Shape;474;p28"/>
          <p:cNvCxnSpPr/>
          <p:nvPr/>
        </p:nvCxnSpPr>
        <p:spPr>
          <a:xfrm rot="10800000">
            <a:off x="6160775" y="4231650"/>
            <a:ext cx="0" cy="209700"/>
          </a:xfrm>
          <a:prstGeom prst="straightConnector1">
            <a:avLst/>
          </a:prstGeom>
          <a:noFill/>
          <a:ln cap="flat" cmpd="sng" w="9525">
            <a:solidFill>
              <a:schemeClr val="dk2"/>
            </a:solidFill>
            <a:prstDash val="solid"/>
            <a:round/>
            <a:headEnd len="med" w="med" type="none"/>
            <a:tailEnd len="med" w="med" type="triangle"/>
          </a:ln>
        </p:spPr>
      </p:cxnSp>
      <p:cxnSp>
        <p:nvCxnSpPr>
          <p:cNvPr id="475" name="Google Shape;475;p28"/>
          <p:cNvCxnSpPr/>
          <p:nvPr/>
        </p:nvCxnSpPr>
        <p:spPr>
          <a:xfrm rot="10800000">
            <a:off x="6152975" y="3667050"/>
            <a:ext cx="7800" cy="195300"/>
          </a:xfrm>
          <a:prstGeom prst="straightConnector1">
            <a:avLst/>
          </a:prstGeom>
          <a:noFill/>
          <a:ln cap="flat" cmpd="sng" w="9525">
            <a:solidFill>
              <a:schemeClr val="dk2"/>
            </a:solidFill>
            <a:prstDash val="solid"/>
            <a:round/>
            <a:headEnd len="med" w="med" type="none"/>
            <a:tailEnd len="med" w="med" type="triangle"/>
          </a:ln>
        </p:spPr>
      </p:cxnSp>
      <p:sp>
        <p:nvSpPr>
          <p:cNvPr id="476" name="Google Shape;476;p28"/>
          <p:cNvSpPr txBox="1"/>
          <p:nvPr/>
        </p:nvSpPr>
        <p:spPr>
          <a:xfrm>
            <a:off x="5365375" y="3081913"/>
            <a:ext cx="1575300" cy="5850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FF0000"/>
                </a:solidFill>
                <a:latin typeface="Calibri"/>
                <a:ea typeface="Calibri"/>
                <a:cs typeface="Calibri"/>
                <a:sym typeface="Calibri"/>
              </a:rPr>
              <a:t>Ws3</a:t>
            </a:r>
            <a:r>
              <a:rPr lang="en-US" sz="1300">
                <a:latin typeface="Calibri"/>
                <a:ea typeface="Calibri"/>
                <a:cs typeface="Calibri"/>
                <a:sym typeface="Calibri"/>
              </a:rPr>
              <a:t> * </a:t>
            </a:r>
            <a:r>
              <a:rPr lang="en-US" sz="1300">
                <a:solidFill>
                  <a:srgbClr val="00FF00"/>
                </a:solidFill>
                <a:latin typeface="Calibri"/>
                <a:ea typeface="Calibri"/>
                <a:cs typeface="Calibri"/>
                <a:sym typeface="Calibri"/>
              </a:rPr>
              <a:t>zs(t-1)</a:t>
            </a:r>
            <a:r>
              <a:rPr lang="en-US" sz="1300">
                <a:latin typeface="Calibri"/>
                <a:ea typeface="Calibri"/>
                <a:cs typeface="Calibri"/>
                <a:sym typeface="Calibri"/>
              </a:rPr>
              <a:t> + </a:t>
            </a:r>
            <a:r>
              <a:rPr lang="en-US" sz="1300">
                <a:solidFill>
                  <a:srgbClr val="FF0000"/>
                </a:solidFill>
                <a:latin typeface="Calibri"/>
                <a:ea typeface="Calibri"/>
                <a:cs typeface="Calibri"/>
                <a:sym typeface="Calibri"/>
              </a:rPr>
              <a:t>Wi3</a:t>
            </a:r>
            <a:r>
              <a:rPr lang="en-US" sz="1300">
                <a:latin typeface="Calibri"/>
                <a:ea typeface="Calibri"/>
                <a:cs typeface="Calibri"/>
                <a:sym typeface="Calibri"/>
              </a:rPr>
              <a:t> * </a:t>
            </a:r>
            <a:r>
              <a:rPr lang="en-US" sz="1300">
                <a:solidFill>
                  <a:srgbClr val="FF00FF"/>
                </a:solidFill>
                <a:latin typeface="Calibri"/>
                <a:ea typeface="Calibri"/>
                <a:cs typeface="Calibri"/>
                <a:sym typeface="Calibri"/>
              </a:rPr>
              <a:t>x1(t) </a:t>
            </a:r>
            <a:r>
              <a:rPr lang="en-US" sz="1300">
                <a:solidFill>
                  <a:schemeClr val="dk1"/>
                </a:solidFill>
                <a:latin typeface="Calibri"/>
                <a:ea typeface="Calibri"/>
                <a:cs typeface="Calibri"/>
                <a:sym typeface="Calibri"/>
              </a:rPr>
              <a:t>+</a:t>
            </a:r>
            <a:r>
              <a:rPr lang="en-US" sz="1300">
                <a:solidFill>
                  <a:srgbClr val="FF00FF"/>
                </a:solidFill>
                <a:latin typeface="Calibri"/>
                <a:ea typeface="Calibri"/>
                <a:cs typeface="Calibri"/>
                <a:sym typeface="Calibri"/>
              </a:rPr>
              <a:t> </a:t>
            </a:r>
            <a:r>
              <a:rPr lang="en-US" sz="1300">
                <a:solidFill>
                  <a:srgbClr val="FFAB40"/>
                </a:solidFill>
                <a:latin typeface="Calibri"/>
                <a:ea typeface="Calibri"/>
                <a:cs typeface="Calibri"/>
                <a:sym typeface="Calibri"/>
              </a:rPr>
              <a:t>Bias3</a:t>
            </a:r>
            <a:endParaRPr sz="1300">
              <a:solidFill>
                <a:srgbClr val="FFAB40"/>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29"/>
          <p:cNvSpPr txBox="1"/>
          <p:nvPr/>
        </p:nvSpPr>
        <p:spPr>
          <a:xfrm>
            <a:off x="8258175" y="43550"/>
            <a:ext cx="3514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latin typeface="Calibri"/>
                <a:ea typeface="Calibri"/>
                <a:cs typeface="Calibri"/>
                <a:sym typeface="Calibri"/>
              </a:rPr>
              <a:t>Each LSTM unit must have three inputs:</a:t>
            </a:r>
            <a:endParaRPr b="1" sz="1200">
              <a:latin typeface="Calibri"/>
              <a:ea typeface="Calibri"/>
              <a:cs typeface="Calibri"/>
              <a:sym typeface="Calibri"/>
            </a:endParaRPr>
          </a:p>
          <a:p>
            <a:pPr indent="-304800" lvl="0" marL="457200" rtl="0" algn="l">
              <a:spcBef>
                <a:spcPts val="0"/>
              </a:spcBef>
              <a:spcAft>
                <a:spcPts val="0"/>
              </a:spcAft>
              <a:buClr>
                <a:srgbClr val="FF00FF"/>
              </a:buClr>
              <a:buSzPts val="1200"/>
              <a:buFont typeface="Calibri"/>
              <a:buChar char="-"/>
            </a:pPr>
            <a:r>
              <a:rPr lang="en-US" sz="1200">
                <a:solidFill>
                  <a:srgbClr val="FF00FF"/>
                </a:solidFill>
                <a:latin typeface="Calibri"/>
                <a:ea typeface="Calibri"/>
                <a:cs typeface="Calibri"/>
                <a:sym typeface="Calibri"/>
              </a:rPr>
              <a:t>input (e.g., output from last time step)</a:t>
            </a:r>
            <a:endParaRPr sz="1200">
              <a:solidFill>
                <a:srgbClr val="FF00FF"/>
              </a:solidFill>
              <a:latin typeface="Calibri"/>
              <a:ea typeface="Calibri"/>
              <a:cs typeface="Calibri"/>
              <a:sym typeface="Calibri"/>
            </a:endParaRPr>
          </a:p>
          <a:p>
            <a:pPr indent="-304800" lvl="0" marL="457200" rtl="0" algn="l">
              <a:spcBef>
                <a:spcPts val="0"/>
              </a:spcBef>
              <a:spcAft>
                <a:spcPts val="0"/>
              </a:spcAft>
              <a:buClr>
                <a:srgbClr val="00FF00"/>
              </a:buClr>
              <a:buSzPts val="1200"/>
              <a:buFont typeface="Calibri"/>
              <a:buChar char="-"/>
            </a:pPr>
            <a:r>
              <a:rPr lang="en-US" sz="1200">
                <a:solidFill>
                  <a:srgbClr val="00FF00"/>
                </a:solidFill>
                <a:latin typeface="Calibri"/>
                <a:ea typeface="Calibri"/>
                <a:cs typeface="Calibri"/>
                <a:sym typeface="Calibri"/>
              </a:rPr>
              <a:t>short term memory (updated from last step)</a:t>
            </a:r>
            <a:endParaRPr sz="1200">
              <a:solidFill>
                <a:srgbClr val="00FF00"/>
              </a:solidFill>
              <a:latin typeface="Calibri"/>
              <a:ea typeface="Calibri"/>
              <a:cs typeface="Calibri"/>
              <a:sym typeface="Calibri"/>
            </a:endParaRPr>
          </a:p>
          <a:p>
            <a:pPr indent="-304800" lvl="0" marL="457200" rtl="0" algn="l">
              <a:spcBef>
                <a:spcPts val="0"/>
              </a:spcBef>
              <a:spcAft>
                <a:spcPts val="0"/>
              </a:spcAft>
              <a:buClr>
                <a:srgbClr val="00FFFF"/>
              </a:buClr>
              <a:buSzPts val="1200"/>
              <a:buFont typeface="Calibri"/>
              <a:buChar char="-"/>
            </a:pPr>
            <a:r>
              <a:rPr lang="en-US" sz="1200">
                <a:solidFill>
                  <a:srgbClr val="00FFFF"/>
                </a:solidFill>
                <a:latin typeface="Calibri"/>
                <a:ea typeface="Calibri"/>
                <a:cs typeface="Calibri"/>
                <a:sym typeface="Calibri"/>
              </a:rPr>
              <a:t>long term memory (updated from last step)</a:t>
            </a:r>
            <a:endParaRPr sz="1200">
              <a:solidFill>
                <a:srgbClr val="00FFFF"/>
              </a:solidFill>
              <a:latin typeface="Calibri"/>
              <a:ea typeface="Calibri"/>
              <a:cs typeface="Calibri"/>
              <a:sym typeface="Calibri"/>
            </a:endParaRPr>
          </a:p>
        </p:txBody>
      </p:sp>
      <p:sp>
        <p:nvSpPr>
          <p:cNvPr id="482" name="Google Shape;482;p29"/>
          <p:cNvSpPr/>
          <p:nvPr/>
        </p:nvSpPr>
        <p:spPr>
          <a:xfrm>
            <a:off x="190500" y="952500"/>
            <a:ext cx="11639700" cy="4534200"/>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9"/>
          <p:cNvSpPr txBox="1"/>
          <p:nvPr/>
        </p:nvSpPr>
        <p:spPr>
          <a:xfrm>
            <a:off x="1221250" y="89600"/>
            <a:ext cx="1241100" cy="738900"/>
          </a:xfrm>
          <a:prstGeom prst="rect">
            <a:avLst/>
          </a:prstGeom>
          <a:solidFill>
            <a:srgbClr val="00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latin typeface="Calibri"/>
                <a:ea typeface="Calibri"/>
                <a:cs typeface="Calibri"/>
                <a:sym typeface="Calibri"/>
              </a:rPr>
              <a:t>Long term memory (t-1):</a:t>
            </a:r>
            <a:endParaRPr sz="1200">
              <a:latin typeface="Calibri"/>
              <a:ea typeface="Calibri"/>
              <a:cs typeface="Calibri"/>
              <a:sym typeface="Calibri"/>
            </a:endParaRPr>
          </a:p>
          <a:p>
            <a:pPr indent="0" lvl="0" marL="0" rtl="0" algn="ctr">
              <a:spcBef>
                <a:spcPts val="0"/>
              </a:spcBef>
              <a:spcAft>
                <a:spcPts val="0"/>
              </a:spcAft>
              <a:buNone/>
            </a:pPr>
            <a:r>
              <a:rPr lang="en-US" sz="1200">
                <a:latin typeface="Calibri"/>
                <a:ea typeface="Calibri"/>
                <a:cs typeface="Calibri"/>
                <a:sym typeface="Calibri"/>
              </a:rPr>
              <a:t>zl(t-1)</a:t>
            </a:r>
            <a:endParaRPr sz="1200">
              <a:latin typeface="Calibri"/>
              <a:ea typeface="Calibri"/>
              <a:cs typeface="Calibri"/>
              <a:sym typeface="Calibri"/>
            </a:endParaRPr>
          </a:p>
        </p:txBody>
      </p:sp>
      <p:sp>
        <p:nvSpPr>
          <p:cNvPr id="484" name="Google Shape;484;p29"/>
          <p:cNvSpPr txBox="1"/>
          <p:nvPr/>
        </p:nvSpPr>
        <p:spPr>
          <a:xfrm>
            <a:off x="3424700" y="6175600"/>
            <a:ext cx="1184100" cy="400200"/>
          </a:xfrm>
          <a:prstGeom prst="rect">
            <a:avLst/>
          </a:prstGeom>
          <a:solidFill>
            <a:srgbClr val="FF00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Input ~ x1 (t)</a:t>
            </a:r>
            <a:endParaRPr>
              <a:latin typeface="Calibri"/>
              <a:ea typeface="Calibri"/>
              <a:cs typeface="Calibri"/>
              <a:sym typeface="Calibri"/>
            </a:endParaRPr>
          </a:p>
        </p:txBody>
      </p:sp>
      <p:sp>
        <p:nvSpPr>
          <p:cNvPr id="485" name="Google Shape;485;p29"/>
          <p:cNvSpPr txBox="1"/>
          <p:nvPr/>
        </p:nvSpPr>
        <p:spPr>
          <a:xfrm>
            <a:off x="2674112" y="5603513"/>
            <a:ext cx="26853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Short term memory (t-1) ~ zs(t-1)</a:t>
            </a:r>
            <a:endParaRPr>
              <a:latin typeface="Calibri"/>
              <a:ea typeface="Calibri"/>
              <a:cs typeface="Calibri"/>
              <a:sym typeface="Calibri"/>
            </a:endParaRPr>
          </a:p>
        </p:txBody>
      </p:sp>
      <p:sp>
        <p:nvSpPr>
          <p:cNvPr id="486" name="Google Shape;486;p29"/>
          <p:cNvSpPr/>
          <p:nvPr/>
        </p:nvSpPr>
        <p:spPr>
          <a:xfrm>
            <a:off x="934175" y="2281675"/>
            <a:ext cx="1834800" cy="305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7" name="Google Shape;487;p29"/>
          <p:cNvCxnSpPr/>
          <p:nvPr/>
        </p:nvCxnSpPr>
        <p:spPr>
          <a:xfrm rot="10800000">
            <a:off x="1847912" y="5105213"/>
            <a:ext cx="826200" cy="698400"/>
          </a:xfrm>
          <a:prstGeom prst="straightConnector1">
            <a:avLst/>
          </a:prstGeom>
          <a:noFill/>
          <a:ln cap="flat" cmpd="sng" w="19050">
            <a:solidFill>
              <a:srgbClr val="00FF00"/>
            </a:solidFill>
            <a:prstDash val="solid"/>
            <a:round/>
            <a:headEnd len="med" w="med" type="none"/>
            <a:tailEnd len="med" w="med" type="triangle"/>
          </a:ln>
        </p:spPr>
      </p:cxnSp>
      <p:cxnSp>
        <p:nvCxnSpPr>
          <p:cNvPr id="488" name="Google Shape;488;p29"/>
          <p:cNvCxnSpPr/>
          <p:nvPr/>
        </p:nvCxnSpPr>
        <p:spPr>
          <a:xfrm rot="10800000">
            <a:off x="1847900" y="5105200"/>
            <a:ext cx="1576800" cy="1270500"/>
          </a:xfrm>
          <a:prstGeom prst="bentConnector2">
            <a:avLst/>
          </a:prstGeom>
          <a:noFill/>
          <a:ln cap="flat" cmpd="sng" w="19050">
            <a:solidFill>
              <a:srgbClr val="FF00FF"/>
            </a:solidFill>
            <a:prstDash val="solid"/>
            <a:round/>
            <a:headEnd len="med" w="med" type="none"/>
            <a:tailEnd len="med" w="med" type="triangle"/>
          </a:ln>
        </p:spPr>
      </p:cxnSp>
      <p:sp>
        <p:nvSpPr>
          <p:cNvPr id="489" name="Google Shape;489;p29"/>
          <p:cNvSpPr txBox="1"/>
          <p:nvPr/>
        </p:nvSpPr>
        <p:spPr>
          <a:xfrm>
            <a:off x="1273925" y="52073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Wi1</a:t>
            </a:r>
            <a:endParaRPr b="1">
              <a:solidFill>
                <a:srgbClr val="FF0000"/>
              </a:solidFill>
              <a:latin typeface="Calibri"/>
              <a:ea typeface="Calibri"/>
              <a:cs typeface="Calibri"/>
              <a:sym typeface="Calibri"/>
            </a:endParaRPr>
          </a:p>
        </p:txBody>
      </p:sp>
      <p:sp>
        <p:nvSpPr>
          <p:cNvPr id="490" name="Google Shape;490;p29"/>
          <p:cNvSpPr txBox="1"/>
          <p:nvPr/>
        </p:nvSpPr>
        <p:spPr>
          <a:xfrm>
            <a:off x="2110438" y="5154250"/>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Ws1</a:t>
            </a:r>
            <a:endParaRPr b="1">
              <a:solidFill>
                <a:srgbClr val="FF0000"/>
              </a:solidFill>
              <a:latin typeface="Calibri"/>
              <a:ea typeface="Calibri"/>
              <a:cs typeface="Calibri"/>
              <a:sym typeface="Calibri"/>
            </a:endParaRPr>
          </a:p>
        </p:txBody>
      </p:sp>
      <p:sp>
        <p:nvSpPr>
          <p:cNvPr id="491" name="Google Shape;491;p29"/>
          <p:cNvSpPr txBox="1"/>
          <p:nvPr/>
        </p:nvSpPr>
        <p:spPr>
          <a:xfrm>
            <a:off x="1107850" y="4489575"/>
            <a:ext cx="1480200" cy="615600"/>
          </a:xfrm>
          <a:prstGeom prst="rect">
            <a:avLst/>
          </a:prstGeom>
          <a:solidFill>
            <a:srgbClr val="999999"/>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rgbClr val="FF0000"/>
                </a:solidFill>
                <a:latin typeface="Calibri"/>
                <a:ea typeface="Calibri"/>
                <a:cs typeface="Calibri"/>
                <a:sym typeface="Calibri"/>
              </a:rPr>
              <a:t>Ws1</a:t>
            </a:r>
            <a:r>
              <a:rPr lang="en-US">
                <a:latin typeface="Calibri"/>
                <a:ea typeface="Calibri"/>
                <a:cs typeface="Calibri"/>
                <a:sym typeface="Calibri"/>
              </a:rPr>
              <a:t> * </a:t>
            </a:r>
            <a:r>
              <a:rPr lang="en-US">
                <a:solidFill>
                  <a:srgbClr val="00FF00"/>
                </a:solidFill>
                <a:latin typeface="Calibri"/>
                <a:ea typeface="Calibri"/>
                <a:cs typeface="Calibri"/>
                <a:sym typeface="Calibri"/>
              </a:rPr>
              <a:t>zs(t-1)</a:t>
            </a:r>
            <a:r>
              <a:rPr lang="en-US">
                <a:latin typeface="Calibri"/>
                <a:ea typeface="Calibri"/>
                <a:cs typeface="Calibri"/>
                <a:sym typeface="Calibri"/>
              </a:rPr>
              <a:t> + </a:t>
            </a:r>
            <a:r>
              <a:rPr lang="en-US">
                <a:solidFill>
                  <a:srgbClr val="FF0000"/>
                </a:solidFill>
                <a:latin typeface="Calibri"/>
                <a:ea typeface="Calibri"/>
                <a:cs typeface="Calibri"/>
                <a:sym typeface="Calibri"/>
              </a:rPr>
              <a:t>Wi1</a:t>
            </a:r>
            <a:r>
              <a:rPr lang="en-US">
                <a:latin typeface="Calibri"/>
                <a:ea typeface="Calibri"/>
                <a:cs typeface="Calibri"/>
                <a:sym typeface="Calibri"/>
              </a:rPr>
              <a:t> * </a:t>
            </a:r>
            <a:r>
              <a:rPr lang="en-US">
                <a:solidFill>
                  <a:srgbClr val="FF00FF"/>
                </a:solidFill>
                <a:latin typeface="Calibri"/>
                <a:ea typeface="Calibri"/>
                <a:cs typeface="Calibri"/>
                <a:sym typeface="Calibri"/>
              </a:rPr>
              <a:t>x1(t)</a:t>
            </a:r>
            <a:endParaRPr>
              <a:solidFill>
                <a:srgbClr val="FF00FF"/>
              </a:solidFill>
              <a:latin typeface="Calibri"/>
              <a:ea typeface="Calibri"/>
              <a:cs typeface="Calibri"/>
              <a:sym typeface="Calibri"/>
            </a:endParaRPr>
          </a:p>
        </p:txBody>
      </p:sp>
      <p:sp>
        <p:nvSpPr>
          <p:cNvPr id="492" name="Google Shape;492;p29"/>
          <p:cNvSpPr txBox="1"/>
          <p:nvPr/>
        </p:nvSpPr>
        <p:spPr>
          <a:xfrm>
            <a:off x="1585450" y="3903475"/>
            <a:ext cx="525000" cy="3693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Bias1</a:t>
            </a:r>
            <a:endParaRPr sz="1200">
              <a:latin typeface="Calibri"/>
              <a:ea typeface="Calibri"/>
              <a:cs typeface="Calibri"/>
              <a:sym typeface="Calibri"/>
            </a:endParaRPr>
          </a:p>
        </p:txBody>
      </p:sp>
      <p:cxnSp>
        <p:nvCxnSpPr>
          <p:cNvPr id="493" name="Google Shape;493;p29"/>
          <p:cNvCxnSpPr/>
          <p:nvPr/>
        </p:nvCxnSpPr>
        <p:spPr>
          <a:xfrm rot="10800000">
            <a:off x="1847950" y="4272675"/>
            <a:ext cx="0" cy="216900"/>
          </a:xfrm>
          <a:prstGeom prst="straightConnector1">
            <a:avLst/>
          </a:prstGeom>
          <a:noFill/>
          <a:ln cap="flat" cmpd="sng" w="9525">
            <a:solidFill>
              <a:schemeClr val="dk2"/>
            </a:solidFill>
            <a:prstDash val="solid"/>
            <a:round/>
            <a:headEnd len="med" w="med" type="none"/>
            <a:tailEnd len="med" w="med" type="triangle"/>
          </a:ln>
        </p:spPr>
      </p:cxnSp>
      <p:cxnSp>
        <p:nvCxnSpPr>
          <p:cNvPr id="494" name="Google Shape;494;p29"/>
          <p:cNvCxnSpPr/>
          <p:nvPr/>
        </p:nvCxnSpPr>
        <p:spPr>
          <a:xfrm flipH="1" rot="10800000">
            <a:off x="1847950" y="3686575"/>
            <a:ext cx="4500" cy="216900"/>
          </a:xfrm>
          <a:prstGeom prst="straightConnector1">
            <a:avLst/>
          </a:prstGeom>
          <a:noFill/>
          <a:ln cap="flat" cmpd="sng" w="9525">
            <a:solidFill>
              <a:schemeClr val="dk2"/>
            </a:solidFill>
            <a:prstDash val="solid"/>
            <a:round/>
            <a:headEnd len="med" w="med" type="none"/>
            <a:tailEnd len="med" w="med" type="triangle"/>
          </a:ln>
        </p:spPr>
      </p:cxnSp>
      <p:sp>
        <p:nvSpPr>
          <p:cNvPr id="495" name="Google Shape;495;p29"/>
          <p:cNvSpPr txBox="1"/>
          <p:nvPr/>
        </p:nvSpPr>
        <p:spPr>
          <a:xfrm>
            <a:off x="1076050" y="3101688"/>
            <a:ext cx="1552500" cy="5850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FF0000"/>
                </a:solidFill>
                <a:latin typeface="Calibri"/>
                <a:ea typeface="Calibri"/>
                <a:cs typeface="Calibri"/>
                <a:sym typeface="Calibri"/>
              </a:rPr>
              <a:t>Ws1</a:t>
            </a:r>
            <a:r>
              <a:rPr lang="en-US" sz="1300">
                <a:latin typeface="Calibri"/>
                <a:ea typeface="Calibri"/>
                <a:cs typeface="Calibri"/>
                <a:sym typeface="Calibri"/>
              </a:rPr>
              <a:t> * </a:t>
            </a:r>
            <a:r>
              <a:rPr lang="en-US" sz="1300">
                <a:solidFill>
                  <a:srgbClr val="00FF00"/>
                </a:solidFill>
                <a:latin typeface="Calibri"/>
                <a:ea typeface="Calibri"/>
                <a:cs typeface="Calibri"/>
                <a:sym typeface="Calibri"/>
              </a:rPr>
              <a:t>zs(t-1)</a:t>
            </a:r>
            <a:r>
              <a:rPr lang="en-US" sz="1300">
                <a:latin typeface="Calibri"/>
                <a:ea typeface="Calibri"/>
                <a:cs typeface="Calibri"/>
                <a:sym typeface="Calibri"/>
              </a:rPr>
              <a:t> + </a:t>
            </a:r>
            <a:r>
              <a:rPr lang="en-US" sz="1300">
                <a:solidFill>
                  <a:srgbClr val="FF0000"/>
                </a:solidFill>
                <a:latin typeface="Calibri"/>
                <a:ea typeface="Calibri"/>
                <a:cs typeface="Calibri"/>
                <a:sym typeface="Calibri"/>
              </a:rPr>
              <a:t>Wi1</a:t>
            </a:r>
            <a:r>
              <a:rPr lang="en-US" sz="1300">
                <a:latin typeface="Calibri"/>
                <a:ea typeface="Calibri"/>
                <a:cs typeface="Calibri"/>
                <a:sym typeface="Calibri"/>
              </a:rPr>
              <a:t> * </a:t>
            </a:r>
            <a:r>
              <a:rPr lang="en-US" sz="1300">
                <a:solidFill>
                  <a:srgbClr val="FF00FF"/>
                </a:solidFill>
                <a:latin typeface="Calibri"/>
                <a:ea typeface="Calibri"/>
                <a:cs typeface="Calibri"/>
                <a:sym typeface="Calibri"/>
              </a:rPr>
              <a:t>x1(t) </a:t>
            </a:r>
            <a:r>
              <a:rPr lang="en-US" sz="1300">
                <a:solidFill>
                  <a:schemeClr val="dk1"/>
                </a:solidFill>
                <a:latin typeface="Calibri"/>
                <a:ea typeface="Calibri"/>
                <a:cs typeface="Calibri"/>
                <a:sym typeface="Calibri"/>
              </a:rPr>
              <a:t>+</a:t>
            </a:r>
            <a:r>
              <a:rPr lang="en-US" sz="1300">
                <a:solidFill>
                  <a:srgbClr val="FF00FF"/>
                </a:solidFill>
                <a:latin typeface="Calibri"/>
                <a:ea typeface="Calibri"/>
                <a:cs typeface="Calibri"/>
                <a:sym typeface="Calibri"/>
              </a:rPr>
              <a:t> </a:t>
            </a:r>
            <a:r>
              <a:rPr lang="en-US" sz="1300">
                <a:solidFill>
                  <a:srgbClr val="FFAB40"/>
                </a:solidFill>
                <a:latin typeface="Calibri"/>
                <a:ea typeface="Calibri"/>
                <a:cs typeface="Calibri"/>
                <a:sym typeface="Calibri"/>
              </a:rPr>
              <a:t>Bias1</a:t>
            </a:r>
            <a:endParaRPr sz="1300">
              <a:solidFill>
                <a:srgbClr val="FFAB40"/>
              </a:solidFill>
              <a:latin typeface="Calibri"/>
              <a:ea typeface="Calibri"/>
              <a:cs typeface="Calibri"/>
              <a:sym typeface="Calibri"/>
            </a:endParaRPr>
          </a:p>
        </p:txBody>
      </p:sp>
      <p:cxnSp>
        <p:nvCxnSpPr>
          <p:cNvPr id="496" name="Google Shape;496;p29"/>
          <p:cNvCxnSpPr/>
          <p:nvPr/>
        </p:nvCxnSpPr>
        <p:spPr>
          <a:xfrm rot="10800000">
            <a:off x="1847800" y="2968788"/>
            <a:ext cx="4500" cy="132900"/>
          </a:xfrm>
          <a:prstGeom prst="straightConnector1">
            <a:avLst/>
          </a:prstGeom>
          <a:noFill/>
          <a:ln cap="flat" cmpd="sng" w="9525">
            <a:solidFill>
              <a:schemeClr val="dk2"/>
            </a:solidFill>
            <a:prstDash val="solid"/>
            <a:round/>
            <a:headEnd len="med" w="med" type="none"/>
            <a:tailEnd len="med" w="med" type="triangle"/>
          </a:ln>
        </p:spPr>
      </p:cxnSp>
      <p:sp>
        <p:nvSpPr>
          <p:cNvPr id="497" name="Google Shape;497;p29"/>
          <p:cNvSpPr txBox="1"/>
          <p:nvPr/>
        </p:nvSpPr>
        <p:spPr>
          <a:xfrm>
            <a:off x="1367050" y="2353313"/>
            <a:ext cx="961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0000FF"/>
                </a:solidFill>
                <a:latin typeface="Calibri"/>
                <a:ea typeface="Calibri"/>
                <a:cs typeface="Calibri"/>
                <a:sym typeface="Calibri"/>
              </a:rPr>
              <a:t>A sigmoid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sp>
        <p:nvSpPr>
          <p:cNvPr id="498" name="Google Shape;498;p29"/>
          <p:cNvSpPr txBox="1"/>
          <p:nvPr/>
        </p:nvSpPr>
        <p:spPr>
          <a:xfrm>
            <a:off x="282900" y="2106313"/>
            <a:ext cx="1093200" cy="877200"/>
          </a:xfrm>
          <a:prstGeom prst="rect">
            <a:avLst/>
          </a:prstGeom>
          <a:solidFill>
            <a:srgbClr val="6FA8D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solidFill>
                  <a:schemeClr val="dk1"/>
                </a:solidFill>
                <a:latin typeface="Calibri"/>
                <a:ea typeface="Calibri"/>
                <a:cs typeface="Calibri"/>
                <a:sym typeface="Calibri"/>
              </a:rPr>
              <a:t>After</a:t>
            </a:r>
            <a:r>
              <a:rPr b="1" lang="en-US" sz="900">
                <a:solidFill>
                  <a:srgbClr val="0000FF"/>
                </a:solidFill>
                <a:latin typeface="Calibri"/>
                <a:ea typeface="Calibri"/>
                <a:cs typeface="Calibri"/>
                <a:sym typeface="Calibri"/>
              </a:rPr>
              <a:t> Sigmoid</a:t>
            </a:r>
            <a:r>
              <a:rPr lang="en-US" sz="900">
                <a:solidFill>
                  <a:schemeClr val="dk1"/>
                </a:solidFill>
                <a:latin typeface="Calibri"/>
                <a:ea typeface="Calibri"/>
                <a:cs typeface="Calibri"/>
                <a:sym typeface="Calibri"/>
              </a:rPr>
              <a:t>, a value between 0% (0.0) and 100% (1.0) will be produced</a:t>
            </a:r>
            <a:endParaRPr sz="900">
              <a:solidFill>
                <a:schemeClr val="dk1"/>
              </a:solidFill>
              <a:latin typeface="Calibri"/>
              <a:ea typeface="Calibri"/>
              <a:cs typeface="Calibri"/>
              <a:sym typeface="Calibri"/>
            </a:endParaRPr>
          </a:p>
        </p:txBody>
      </p:sp>
      <p:sp>
        <p:nvSpPr>
          <p:cNvPr id="499" name="Google Shape;499;p29"/>
          <p:cNvSpPr txBox="1"/>
          <p:nvPr/>
        </p:nvSpPr>
        <p:spPr>
          <a:xfrm>
            <a:off x="800350" y="1126213"/>
            <a:ext cx="2082900" cy="861900"/>
          </a:xfrm>
          <a:prstGeom prst="rect">
            <a:avLst/>
          </a:prstGeom>
          <a:solidFill>
            <a:srgbClr val="D9D9D9"/>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chemeClr val="dk1"/>
                </a:solidFill>
                <a:latin typeface="Calibri"/>
                <a:ea typeface="Calibri"/>
                <a:cs typeface="Calibri"/>
                <a:sym typeface="Calibri"/>
              </a:rPr>
              <a:t>Long term memory (from t-1) to be remembered:</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100">
                <a:solidFill>
                  <a:schemeClr val="dk1"/>
                </a:solidFill>
                <a:highlight>
                  <a:srgbClr val="00FFFF"/>
                </a:highlight>
                <a:latin typeface="Calibri"/>
                <a:ea typeface="Calibri"/>
                <a:cs typeface="Calibri"/>
                <a:sym typeface="Calibri"/>
              </a:rPr>
              <a:t>zl(t-1)</a:t>
            </a:r>
            <a:r>
              <a:rPr lang="en-US" sz="1100">
                <a:solidFill>
                  <a:schemeClr val="dk1"/>
                </a:solidFill>
                <a:latin typeface="Calibri"/>
                <a:ea typeface="Calibri"/>
                <a:cs typeface="Calibri"/>
                <a:sym typeface="Calibri"/>
              </a:rPr>
              <a:t> =</a:t>
            </a:r>
            <a:r>
              <a:rPr lang="en-US" sz="1100">
                <a:solidFill>
                  <a:srgbClr val="00FFFF"/>
                </a:solidFill>
                <a:latin typeface="Calibri"/>
                <a:ea typeface="Calibri"/>
                <a:cs typeface="Calibri"/>
                <a:sym typeface="Calibri"/>
              </a:rPr>
              <a:t> </a:t>
            </a:r>
            <a:r>
              <a:rPr lang="en-US" sz="1100">
                <a:solidFill>
                  <a:schemeClr val="dk1"/>
                </a:solidFill>
                <a:highlight>
                  <a:srgbClr val="00FFFF"/>
                </a:highlight>
                <a:latin typeface="Calibri"/>
                <a:ea typeface="Calibri"/>
                <a:cs typeface="Calibri"/>
                <a:sym typeface="Calibri"/>
              </a:rPr>
              <a:t>zl(t-1)</a:t>
            </a:r>
            <a:r>
              <a:rPr lang="en-US" sz="1100">
                <a:solidFill>
                  <a:schemeClr val="dk1"/>
                </a:solidFill>
                <a:latin typeface="Calibri"/>
                <a:ea typeface="Calibri"/>
                <a:cs typeface="Calibri"/>
                <a:sym typeface="Calibri"/>
              </a:rPr>
              <a:t> * </a:t>
            </a:r>
            <a:r>
              <a:rPr b="1" i="1" lang="en-US" sz="1100">
                <a:solidFill>
                  <a:srgbClr val="0000FF"/>
                </a:solidFill>
                <a:latin typeface="Calibri"/>
                <a:ea typeface="Calibri"/>
                <a:cs typeface="Calibri"/>
                <a:sym typeface="Calibri"/>
              </a:rPr>
              <a:t>f </a:t>
            </a:r>
            <a:r>
              <a:rPr lang="en-US" sz="1100">
                <a:solidFill>
                  <a:schemeClr val="dk1"/>
                </a:solidFill>
                <a:latin typeface="Calibri"/>
                <a:ea typeface="Calibri"/>
                <a:cs typeface="Calibri"/>
                <a:sym typeface="Calibri"/>
              </a:rPr>
              <a:t>(</a:t>
            </a:r>
            <a:r>
              <a:rPr lang="en-US" sz="1100">
                <a:solidFill>
                  <a:srgbClr val="FF0000"/>
                </a:solidFill>
                <a:latin typeface="Calibri"/>
                <a:ea typeface="Calibri"/>
                <a:cs typeface="Calibri"/>
                <a:sym typeface="Calibri"/>
              </a:rPr>
              <a:t>Ws1</a:t>
            </a:r>
            <a:r>
              <a:rPr lang="en-US" sz="1100">
                <a:solidFill>
                  <a:schemeClr val="dk1"/>
                </a:solidFill>
                <a:latin typeface="Calibri"/>
                <a:ea typeface="Calibri"/>
                <a:cs typeface="Calibri"/>
                <a:sym typeface="Calibri"/>
              </a:rPr>
              <a:t> * </a:t>
            </a:r>
            <a:r>
              <a:rPr lang="en-US" sz="1100">
                <a:solidFill>
                  <a:schemeClr val="dk1"/>
                </a:solidFill>
                <a:highlight>
                  <a:srgbClr val="00FF00"/>
                </a:highlight>
                <a:latin typeface="Calibri"/>
                <a:ea typeface="Calibri"/>
                <a:cs typeface="Calibri"/>
                <a:sym typeface="Calibri"/>
              </a:rPr>
              <a:t>zs(t-1)</a:t>
            </a:r>
            <a:r>
              <a:rPr lang="en-US" sz="1100">
                <a:solidFill>
                  <a:schemeClr val="dk1"/>
                </a:solidFill>
                <a:latin typeface="Calibri"/>
                <a:ea typeface="Calibri"/>
                <a:cs typeface="Calibri"/>
                <a:sym typeface="Calibri"/>
              </a:rPr>
              <a:t>+ </a:t>
            </a:r>
            <a:r>
              <a:rPr lang="en-US" sz="1100">
                <a:solidFill>
                  <a:srgbClr val="FF0000"/>
                </a:solidFill>
                <a:latin typeface="Calibri"/>
                <a:ea typeface="Calibri"/>
                <a:cs typeface="Calibri"/>
                <a:sym typeface="Calibri"/>
              </a:rPr>
              <a:t>Wi1</a:t>
            </a:r>
            <a:r>
              <a:rPr lang="en-US" sz="1100">
                <a:solidFill>
                  <a:schemeClr val="dk1"/>
                </a:solidFill>
                <a:latin typeface="Calibri"/>
                <a:ea typeface="Calibri"/>
                <a:cs typeface="Calibri"/>
                <a:sym typeface="Calibri"/>
              </a:rPr>
              <a:t> * </a:t>
            </a:r>
            <a:r>
              <a:rPr lang="en-US" sz="1100">
                <a:solidFill>
                  <a:schemeClr val="dk1"/>
                </a:solidFill>
                <a:highlight>
                  <a:srgbClr val="FF00FF"/>
                </a:highlight>
                <a:latin typeface="Calibri"/>
                <a:ea typeface="Calibri"/>
                <a:cs typeface="Calibri"/>
                <a:sym typeface="Calibri"/>
              </a:rPr>
              <a:t>x1(t)</a:t>
            </a:r>
            <a:r>
              <a:rPr lang="en-US" sz="1100">
                <a:solidFill>
                  <a:srgbClr val="FF00FF"/>
                </a:solidFill>
                <a:latin typeface="Calibri"/>
                <a:ea typeface="Calibri"/>
                <a:cs typeface="Calibri"/>
                <a:sym typeface="Calibri"/>
              </a:rPr>
              <a:t> </a:t>
            </a:r>
            <a:r>
              <a:rPr lang="en-US" sz="1100">
                <a:solidFill>
                  <a:schemeClr val="dk1"/>
                </a:solidFill>
                <a:latin typeface="Calibri"/>
                <a:ea typeface="Calibri"/>
                <a:cs typeface="Calibri"/>
                <a:sym typeface="Calibri"/>
              </a:rPr>
              <a:t>+</a:t>
            </a:r>
            <a:r>
              <a:rPr lang="en-US" sz="1100">
                <a:solidFill>
                  <a:srgbClr val="FF00FF"/>
                </a:solidFill>
                <a:latin typeface="Calibri"/>
                <a:ea typeface="Calibri"/>
                <a:cs typeface="Calibri"/>
                <a:sym typeface="Calibri"/>
              </a:rPr>
              <a:t> </a:t>
            </a:r>
            <a:r>
              <a:rPr lang="en-US" sz="1100">
                <a:solidFill>
                  <a:srgbClr val="FFAB40"/>
                </a:solidFill>
                <a:latin typeface="Calibri"/>
                <a:ea typeface="Calibri"/>
                <a:cs typeface="Calibri"/>
                <a:sym typeface="Calibri"/>
              </a:rPr>
              <a:t>Bias1</a:t>
            </a:r>
            <a:r>
              <a:rPr lang="en-US" sz="1100">
                <a:solidFill>
                  <a:schemeClr val="dk1"/>
                </a:solidFill>
                <a:latin typeface="Calibri"/>
                <a:ea typeface="Calibri"/>
                <a:cs typeface="Calibri"/>
                <a:sym typeface="Calibri"/>
              </a:rPr>
              <a:t>)</a:t>
            </a:r>
            <a:endParaRPr sz="1100">
              <a:solidFill>
                <a:schemeClr val="dk1"/>
              </a:solidFill>
            </a:endParaRPr>
          </a:p>
        </p:txBody>
      </p:sp>
      <p:cxnSp>
        <p:nvCxnSpPr>
          <p:cNvPr id="500" name="Google Shape;500;p29"/>
          <p:cNvCxnSpPr/>
          <p:nvPr/>
        </p:nvCxnSpPr>
        <p:spPr>
          <a:xfrm flipH="1" rot="10800000">
            <a:off x="1839550" y="1991563"/>
            <a:ext cx="4500" cy="453300"/>
          </a:xfrm>
          <a:prstGeom prst="straightConnector1">
            <a:avLst/>
          </a:prstGeom>
          <a:noFill/>
          <a:ln cap="flat" cmpd="sng" w="9525">
            <a:solidFill>
              <a:schemeClr val="dk2"/>
            </a:solidFill>
            <a:prstDash val="solid"/>
            <a:round/>
            <a:headEnd len="med" w="med" type="none"/>
            <a:tailEnd len="med" w="med" type="triangle"/>
          </a:ln>
        </p:spPr>
      </p:cxnSp>
      <p:sp>
        <p:nvSpPr>
          <p:cNvPr id="501" name="Google Shape;501;p29"/>
          <p:cNvSpPr/>
          <p:nvPr/>
        </p:nvSpPr>
        <p:spPr>
          <a:xfrm>
            <a:off x="3173925" y="2192850"/>
            <a:ext cx="1786500" cy="3014400"/>
          </a:xfrm>
          <a:prstGeom prst="rect">
            <a:avLst/>
          </a:prstGeom>
          <a:solidFill>
            <a:srgbClr val="B3C6E7"/>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9"/>
          <p:cNvSpPr txBox="1"/>
          <p:nvPr/>
        </p:nvSpPr>
        <p:spPr>
          <a:xfrm>
            <a:off x="3425200" y="4354325"/>
            <a:ext cx="1295100" cy="6156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Ws2</a:t>
            </a:r>
            <a:r>
              <a:rPr lang="en-US">
                <a:latin typeface="Calibri"/>
                <a:ea typeface="Calibri"/>
                <a:cs typeface="Calibri"/>
                <a:sym typeface="Calibri"/>
              </a:rPr>
              <a:t> * </a:t>
            </a:r>
            <a:r>
              <a:rPr lang="en-US">
                <a:solidFill>
                  <a:srgbClr val="00FF00"/>
                </a:solidFill>
                <a:latin typeface="Calibri"/>
                <a:ea typeface="Calibri"/>
                <a:cs typeface="Calibri"/>
                <a:sym typeface="Calibri"/>
              </a:rPr>
              <a:t>zs(t-1)</a:t>
            </a:r>
            <a:r>
              <a:rPr lang="en-US">
                <a:latin typeface="Calibri"/>
                <a:ea typeface="Calibri"/>
                <a:cs typeface="Calibri"/>
                <a:sym typeface="Calibri"/>
              </a:rPr>
              <a:t> + </a:t>
            </a:r>
            <a:r>
              <a:rPr lang="en-US">
                <a:solidFill>
                  <a:srgbClr val="FF0000"/>
                </a:solidFill>
                <a:latin typeface="Calibri"/>
                <a:ea typeface="Calibri"/>
                <a:cs typeface="Calibri"/>
                <a:sym typeface="Calibri"/>
              </a:rPr>
              <a:t>Wi2</a:t>
            </a:r>
            <a:r>
              <a:rPr lang="en-US">
                <a:latin typeface="Calibri"/>
                <a:ea typeface="Calibri"/>
                <a:cs typeface="Calibri"/>
                <a:sym typeface="Calibri"/>
              </a:rPr>
              <a:t> * </a:t>
            </a:r>
            <a:r>
              <a:rPr lang="en-US">
                <a:solidFill>
                  <a:srgbClr val="FF00FF"/>
                </a:solidFill>
                <a:latin typeface="Calibri"/>
                <a:ea typeface="Calibri"/>
                <a:cs typeface="Calibri"/>
                <a:sym typeface="Calibri"/>
              </a:rPr>
              <a:t>x1(t)</a:t>
            </a:r>
            <a:endParaRPr>
              <a:solidFill>
                <a:srgbClr val="FF00FF"/>
              </a:solidFill>
              <a:latin typeface="Calibri"/>
              <a:ea typeface="Calibri"/>
              <a:cs typeface="Calibri"/>
              <a:sym typeface="Calibri"/>
            </a:endParaRPr>
          </a:p>
        </p:txBody>
      </p:sp>
      <p:sp>
        <p:nvSpPr>
          <p:cNvPr id="503" name="Google Shape;503;p29"/>
          <p:cNvSpPr/>
          <p:nvPr/>
        </p:nvSpPr>
        <p:spPr>
          <a:xfrm>
            <a:off x="2417564" y="5016250"/>
            <a:ext cx="1487675" cy="1352550"/>
          </a:xfrm>
          <a:custGeom>
            <a:rect b="b" l="l" r="r" t="t"/>
            <a:pathLst>
              <a:path extrusionOk="0" h="54102" w="59507">
                <a:moveTo>
                  <a:pt x="39695" y="54102"/>
                </a:moveTo>
                <a:cubicBezTo>
                  <a:pt x="35568" y="52896"/>
                  <a:pt x="21534" y="50229"/>
                  <a:pt x="14930" y="46863"/>
                </a:cubicBezTo>
                <a:cubicBezTo>
                  <a:pt x="8326" y="43498"/>
                  <a:pt x="643" y="38227"/>
                  <a:pt x="71" y="33909"/>
                </a:cubicBezTo>
                <a:cubicBezTo>
                  <a:pt x="-500" y="29591"/>
                  <a:pt x="6294" y="23495"/>
                  <a:pt x="11501" y="20955"/>
                </a:cubicBezTo>
                <a:cubicBezTo>
                  <a:pt x="16708" y="18415"/>
                  <a:pt x="26233" y="19177"/>
                  <a:pt x="31313" y="18669"/>
                </a:cubicBezTo>
                <a:cubicBezTo>
                  <a:pt x="36393" y="18161"/>
                  <a:pt x="38870" y="18542"/>
                  <a:pt x="41981" y="17907"/>
                </a:cubicBezTo>
                <a:cubicBezTo>
                  <a:pt x="45093" y="17272"/>
                  <a:pt x="47569" y="17018"/>
                  <a:pt x="49982" y="14859"/>
                </a:cubicBezTo>
                <a:cubicBezTo>
                  <a:pt x="52395" y="12700"/>
                  <a:pt x="54872" y="7430"/>
                  <a:pt x="56459" y="4953"/>
                </a:cubicBezTo>
                <a:cubicBezTo>
                  <a:pt x="58047" y="2477"/>
                  <a:pt x="58999" y="826"/>
                  <a:pt x="59507" y="0"/>
                </a:cubicBezTo>
              </a:path>
            </a:pathLst>
          </a:custGeom>
          <a:noFill/>
          <a:ln cap="flat" cmpd="sng" w="19050">
            <a:solidFill>
              <a:srgbClr val="FF00FF"/>
            </a:solidFill>
            <a:prstDash val="solid"/>
            <a:round/>
            <a:headEnd len="med" w="med" type="none"/>
            <a:tailEnd len="med" w="med" type="triangle"/>
          </a:ln>
        </p:spPr>
      </p:sp>
      <p:cxnSp>
        <p:nvCxnSpPr>
          <p:cNvPr id="504" name="Google Shape;504;p29"/>
          <p:cNvCxnSpPr/>
          <p:nvPr/>
        </p:nvCxnSpPr>
        <p:spPr>
          <a:xfrm flipH="1" rot="10800000">
            <a:off x="4016762" y="4969913"/>
            <a:ext cx="56100" cy="633600"/>
          </a:xfrm>
          <a:prstGeom prst="straightConnector1">
            <a:avLst/>
          </a:prstGeom>
          <a:noFill/>
          <a:ln cap="flat" cmpd="sng" w="19050">
            <a:solidFill>
              <a:srgbClr val="00FF00"/>
            </a:solidFill>
            <a:prstDash val="solid"/>
            <a:round/>
            <a:headEnd len="med" w="med" type="none"/>
            <a:tailEnd len="med" w="med" type="triangle"/>
          </a:ln>
        </p:spPr>
      </p:cxnSp>
      <p:sp>
        <p:nvSpPr>
          <p:cNvPr id="505" name="Google Shape;505;p29"/>
          <p:cNvSpPr txBox="1"/>
          <p:nvPr/>
        </p:nvSpPr>
        <p:spPr>
          <a:xfrm>
            <a:off x="3296488" y="50866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Wi2</a:t>
            </a:r>
            <a:endParaRPr b="1">
              <a:solidFill>
                <a:srgbClr val="FF0000"/>
              </a:solidFill>
              <a:latin typeface="Calibri"/>
              <a:ea typeface="Calibri"/>
              <a:cs typeface="Calibri"/>
              <a:sym typeface="Calibri"/>
            </a:endParaRPr>
          </a:p>
        </p:txBody>
      </p:sp>
      <p:sp>
        <p:nvSpPr>
          <p:cNvPr id="506" name="Google Shape;506;p29"/>
          <p:cNvSpPr txBox="1"/>
          <p:nvPr/>
        </p:nvSpPr>
        <p:spPr>
          <a:xfrm>
            <a:off x="4025075" y="50866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Ws2</a:t>
            </a:r>
            <a:endParaRPr b="1">
              <a:solidFill>
                <a:srgbClr val="FF0000"/>
              </a:solidFill>
              <a:latin typeface="Calibri"/>
              <a:ea typeface="Calibri"/>
              <a:cs typeface="Calibri"/>
              <a:sym typeface="Calibri"/>
            </a:endParaRPr>
          </a:p>
        </p:txBody>
      </p:sp>
      <p:sp>
        <p:nvSpPr>
          <p:cNvPr id="507" name="Google Shape;507;p29"/>
          <p:cNvSpPr txBox="1"/>
          <p:nvPr/>
        </p:nvSpPr>
        <p:spPr>
          <a:xfrm>
            <a:off x="3810250" y="3797775"/>
            <a:ext cx="525000" cy="3693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Bias2</a:t>
            </a:r>
            <a:endParaRPr sz="1200">
              <a:latin typeface="Calibri"/>
              <a:ea typeface="Calibri"/>
              <a:cs typeface="Calibri"/>
              <a:sym typeface="Calibri"/>
            </a:endParaRPr>
          </a:p>
        </p:txBody>
      </p:sp>
      <p:cxnSp>
        <p:nvCxnSpPr>
          <p:cNvPr id="508" name="Google Shape;508;p29"/>
          <p:cNvCxnSpPr/>
          <p:nvPr/>
        </p:nvCxnSpPr>
        <p:spPr>
          <a:xfrm rot="10800000">
            <a:off x="4072750" y="4149975"/>
            <a:ext cx="0" cy="215100"/>
          </a:xfrm>
          <a:prstGeom prst="straightConnector1">
            <a:avLst/>
          </a:prstGeom>
          <a:noFill/>
          <a:ln cap="flat" cmpd="sng" w="9525">
            <a:solidFill>
              <a:schemeClr val="dk2"/>
            </a:solidFill>
            <a:prstDash val="solid"/>
            <a:round/>
            <a:headEnd len="med" w="med" type="none"/>
            <a:tailEnd len="med" w="med" type="triangle"/>
          </a:ln>
        </p:spPr>
      </p:cxnSp>
      <p:sp>
        <p:nvSpPr>
          <p:cNvPr id="509" name="Google Shape;509;p29"/>
          <p:cNvSpPr txBox="1"/>
          <p:nvPr/>
        </p:nvSpPr>
        <p:spPr>
          <a:xfrm>
            <a:off x="3296500" y="3003088"/>
            <a:ext cx="1552500" cy="5850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FF0000"/>
                </a:solidFill>
                <a:latin typeface="Calibri"/>
                <a:ea typeface="Calibri"/>
                <a:cs typeface="Calibri"/>
                <a:sym typeface="Calibri"/>
              </a:rPr>
              <a:t>Ws2</a:t>
            </a:r>
            <a:r>
              <a:rPr lang="en-US" sz="1300">
                <a:latin typeface="Calibri"/>
                <a:ea typeface="Calibri"/>
                <a:cs typeface="Calibri"/>
                <a:sym typeface="Calibri"/>
              </a:rPr>
              <a:t>* </a:t>
            </a:r>
            <a:r>
              <a:rPr lang="en-US" sz="1300">
                <a:solidFill>
                  <a:srgbClr val="00FF00"/>
                </a:solidFill>
                <a:latin typeface="Calibri"/>
                <a:ea typeface="Calibri"/>
                <a:cs typeface="Calibri"/>
                <a:sym typeface="Calibri"/>
              </a:rPr>
              <a:t>zs(t-1)</a:t>
            </a:r>
            <a:r>
              <a:rPr lang="en-US" sz="1300">
                <a:latin typeface="Calibri"/>
                <a:ea typeface="Calibri"/>
                <a:cs typeface="Calibri"/>
                <a:sym typeface="Calibri"/>
              </a:rPr>
              <a:t> + </a:t>
            </a:r>
            <a:r>
              <a:rPr lang="en-US" sz="1300">
                <a:solidFill>
                  <a:srgbClr val="FF0000"/>
                </a:solidFill>
                <a:latin typeface="Calibri"/>
                <a:ea typeface="Calibri"/>
                <a:cs typeface="Calibri"/>
                <a:sym typeface="Calibri"/>
              </a:rPr>
              <a:t>Wi2</a:t>
            </a:r>
            <a:r>
              <a:rPr lang="en-US" sz="1300">
                <a:latin typeface="Calibri"/>
                <a:ea typeface="Calibri"/>
                <a:cs typeface="Calibri"/>
                <a:sym typeface="Calibri"/>
              </a:rPr>
              <a:t> * </a:t>
            </a:r>
            <a:r>
              <a:rPr lang="en-US" sz="1300">
                <a:solidFill>
                  <a:srgbClr val="FF00FF"/>
                </a:solidFill>
                <a:latin typeface="Calibri"/>
                <a:ea typeface="Calibri"/>
                <a:cs typeface="Calibri"/>
                <a:sym typeface="Calibri"/>
              </a:rPr>
              <a:t>x1(t) </a:t>
            </a:r>
            <a:r>
              <a:rPr lang="en-US" sz="1300">
                <a:solidFill>
                  <a:schemeClr val="dk1"/>
                </a:solidFill>
                <a:latin typeface="Calibri"/>
                <a:ea typeface="Calibri"/>
                <a:cs typeface="Calibri"/>
                <a:sym typeface="Calibri"/>
              </a:rPr>
              <a:t>+</a:t>
            </a:r>
            <a:r>
              <a:rPr lang="en-US" sz="1300">
                <a:solidFill>
                  <a:srgbClr val="FF00FF"/>
                </a:solidFill>
                <a:latin typeface="Calibri"/>
                <a:ea typeface="Calibri"/>
                <a:cs typeface="Calibri"/>
                <a:sym typeface="Calibri"/>
              </a:rPr>
              <a:t> </a:t>
            </a:r>
            <a:r>
              <a:rPr lang="en-US" sz="1300">
                <a:solidFill>
                  <a:srgbClr val="FFAB40"/>
                </a:solidFill>
                <a:latin typeface="Calibri"/>
                <a:ea typeface="Calibri"/>
                <a:cs typeface="Calibri"/>
                <a:sym typeface="Calibri"/>
              </a:rPr>
              <a:t>Bias2</a:t>
            </a:r>
            <a:endParaRPr sz="1300">
              <a:solidFill>
                <a:srgbClr val="FFAB40"/>
              </a:solidFill>
              <a:latin typeface="Calibri"/>
              <a:ea typeface="Calibri"/>
              <a:cs typeface="Calibri"/>
              <a:sym typeface="Calibri"/>
            </a:endParaRPr>
          </a:p>
        </p:txBody>
      </p:sp>
      <p:cxnSp>
        <p:nvCxnSpPr>
          <p:cNvPr id="510" name="Google Shape;510;p29"/>
          <p:cNvCxnSpPr/>
          <p:nvPr/>
        </p:nvCxnSpPr>
        <p:spPr>
          <a:xfrm rot="10800000">
            <a:off x="4072750" y="3588075"/>
            <a:ext cx="0" cy="209700"/>
          </a:xfrm>
          <a:prstGeom prst="straightConnector1">
            <a:avLst/>
          </a:prstGeom>
          <a:noFill/>
          <a:ln cap="flat" cmpd="sng" w="9525">
            <a:solidFill>
              <a:schemeClr val="dk2"/>
            </a:solidFill>
            <a:prstDash val="solid"/>
            <a:round/>
            <a:headEnd len="med" w="med" type="none"/>
            <a:tailEnd len="med" w="med" type="triangle"/>
          </a:ln>
        </p:spPr>
      </p:cxnSp>
      <p:sp>
        <p:nvSpPr>
          <p:cNvPr id="511" name="Google Shape;511;p29"/>
          <p:cNvSpPr txBox="1"/>
          <p:nvPr/>
        </p:nvSpPr>
        <p:spPr>
          <a:xfrm>
            <a:off x="3535850" y="2192850"/>
            <a:ext cx="961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rgbClr val="0000FF"/>
                </a:solidFill>
                <a:latin typeface="Calibri"/>
                <a:ea typeface="Calibri"/>
                <a:cs typeface="Calibri"/>
                <a:sym typeface="Calibri"/>
              </a:rPr>
              <a:t>A Tanh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cxnSp>
        <p:nvCxnSpPr>
          <p:cNvPr id="512" name="Google Shape;512;p29"/>
          <p:cNvCxnSpPr/>
          <p:nvPr/>
        </p:nvCxnSpPr>
        <p:spPr>
          <a:xfrm rot="10800000">
            <a:off x="4072750" y="2793388"/>
            <a:ext cx="0" cy="209700"/>
          </a:xfrm>
          <a:prstGeom prst="straightConnector1">
            <a:avLst/>
          </a:prstGeom>
          <a:noFill/>
          <a:ln cap="flat" cmpd="sng" w="9525">
            <a:solidFill>
              <a:schemeClr val="dk2"/>
            </a:solidFill>
            <a:prstDash val="solid"/>
            <a:round/>
            <a:headEnd len="med" w="med" type="none"/>
            <a:tailEnd len="med" w="med" type="triangle"/>
          </a:ln>
        </p:spPr>
      </p:cxnSp>
      <p:sp>
        <p:nvSpPr>
          <p:cNvPr id="513" name="Google Shape;513;p29"/>
          <p:cNvSpPr txBox="1"/>
          <p:nvPr/>
        </p:nvSpPr>
        <p:spPr>
          <a:xfrm>
            <a:off x="2787700" y="2057013"/>
            <a:ext cx="826200" cy="877200"/>
          </a:xfrm>
          <a:prstGeom prst="rect">
            <a:avLst/>
          </a:prstGeom>
          <a:solidFill>
            <a:srgbClr val="6D9EE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solidFill>
                  <a:schemeClr val="dk1"/>
                </a:solidFill>
                <a:latin typeface="Calibri"/>
                <a:ea typeface="Calibri"/>
                <a:cs typeface="Calibri"/>
                <a:sym typeface="Calibri"/>
              </a:rPr>
              <a:t>After </a:t>
            </a:r>
            <a:r>
              <a:rPr b="1" lang="en-US" sz="900">
                <a:solidFill>
                  <a:srgbClr val="0000FF"/>
                </a:solidFill>
                <a:latin typeface="Calibri"/>
                <a:ea typeface="Calibri"/>
                <a:cs typeface="Calibri"/>
                <a:sym typeface="Calibri"/>
              </a:rPr>
              <a:t>Tanh</a:t>
            </a:r>
            <a:r>
              <a:rPr lang="en-US" sz="900">
                <a:solidFill>
                  <a:schemeClr val="dk1"/>
                </a:solidFill>
                <a:latin typeface="Calibri"/>
                <a:ea typeface="Calibri"/>
                <a:cs typeface="Calibri"/>
                <a:sym typeface="Calibri"/>
              </a:rPr>
              <a:t>, a value between -1.0 and 1.0 will be produced</a:t>
            </a:r>
            <a:endParaRPr sz="900">
              <a:solidFill>
                <a:schemeClr val="dk1"/>
              </a:solidFill>
              <a:latin typeface="Calibri"/>
              <a:ea typeface="Calibri"/>
              <a:cs typeface="Calibri"/>
              <a:sym typeface="Calibri"/>
            </a:endParaRPr>
          </a:p>
        </p:txBody>
      </p:sp>
      <p:sp>
        <p:nvSpPr>
          <p:cNvPr id="514" name="Google Shape;514;p29"/>
          <p:cNvSpPr txBox="1"/>
          <p:nvPr/>
        </p:nvSpPr>
        <p:spPr>
          <a:xfrm>
            <a:off x="3173600" y="1125925"/>
            <a:ext cx="1686300" cy="861900"/>
          </a:xfrm>
          <a:prstGeom prst="rect">
            <a:avLst/>
          </a:prstGeom>
          <a:solidFill>
            <a:srgbClr val="B3C6E7"/>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1100">
                <a:solidFill>
                  <a:schemeClr val="dk1"/>
                </a:solidFill>
                <a:latin typeface="Calibri"/>
                <a:ea typeface="Calibri"/>
                <a:cs typeface="Calibri"/>
                <a:sym typeface="Calibri"/>
              </a:rPr>
              <a:t>Long term memory created for (t):</a:t>
            </a:r>
            <a:endParaRPr sz="1100">
              <a:solidFill>
                <a:schemeClr val="dk1"/>
              </a:solidFill>
              <a:latin typeface="Calibri"/>
              <a:ea typeface="Calibri"/>
              <a:cs typeface="Calibri"/>
              <a:sym typeface="Calibri"/>
            </a:endParaRPr>
          </a:p>
          <a:p>
            <a:pPr indent="0" lvl="0" marL="0" rtl="0" algn="ctr">
              <a:spcBef>
                <a:spcPts val="0"/>
              </a:spcBef>
              <a:spcAft>
                <a:spcPts val="0"/>
              </a:spcAft>
              <a:buNone/>
            </a:pPr>
            <a:r>
              <a:rPr lang="en-US" sz="1100">
                <a:solidFill>
                  <a:schemeClr val="dk1"/>
                </a:solidFill>
                <a:highlight>
                  <a:srgbClr val="00FFFF"/>
                </a:highlight>
                <a:latin typeface="Calibri"/>
                <a:ea typeface="Calibri"/>
                <a:cs typeface="Calibri"/>
                <a:sym typeface="Calibri"/>
              </a:rPr>
              <a:t>zl(t)</a:t>
            </a:r>
            <a:r>
              <a:rPr lang="en-US" sz="1100">
                <a:solidFill>
                  <a:schemeClr val="dk1"/>
                </a:solidFill>
                <a:latin typeface="Calibri"/>
                <a:ea typeface="Calibri"/>
                <a:cs typeface="Calibri"/>
                <a:sym typeface="Calibri"/>
              </a:rPr>
              <a:t>= </a:t>
            </a:r>
            <a:r>
              <a:rPr b="1" i="1" lang="en-US" sz="1100">
                <a:solidFill>
                  <a:srgbClr val="0000FF"/>
                </a:solidFill>
                <a:latin typeface="Calibri"/>
                <a:ea typeface="Calibri"/>
                <a:cs typeface="Calibri"/>
                <a:sym typeface="Calibri"/>
              </a:rPr>
              <a:t>F</a:t>
            </a:r>
            <a:r>
              <a:rPr lang="en-US" sz="1100">
                <a:solidFill>
                  <a:schemeClr val="dk1"/>
                </a:solidFill>
                <a:latin typeface="Calibri"/>
                <a:ea typeface="Calibri"/>
                <a:cs typeface="Calibri"/>
                <a:sym typeface="Calibri"/>
              </a:rPr>
              <a:t>(</a:t>
            </a:r>
            <a:r>
              <a:rPr lang="en-US" sz="1100">
                <a:solidFill>
                  <a:srgbClr val="FF0000"/>
                </a:solidFill>
                <a:latin typeface="Calibri"/>
                <a:ea typeface="Calibri"/>
                <a:cs typeface="Calibri"/>
                <a:sym typeface="Calibri"/>
              </a:rPr>
              <a:t>Ws2</a:t>
            </a:r>
            <a:r>
              <a:rPr lang="en-US" sz="1100">
                <a:solidFill>
                  <a:schemeClr val="dk1"/>
                </a:solidFill>
                <a:latin typeface="Calibri"/>
                <a:ea typeface="Calibri"/>
                <a:cs typeface="Calibri"/>
                <a:sym typeface="Calibri"/>
              </a:rPr>
              <a:t>* </a:t>
            </a:r>
            <a:r>
              <a:rPr lang="en-US" sz="1100">
                <a:solidFill>
                  <a:schemeClr val="dk1"/>
                </a:solidFill>
                <a:highlight>
                  <a:srgbClr val="00FF00"/>
                </a:highlight>
                <a:latin typeface="Calibri"/>
                <a:ea typeface="Calibri"/>
                <a:cs typeface="Calibri"/>
                <a:sym typeface="Calibri"/>
              </a:rPr>
              <a:t>zs(t-1)</a:t>
            </a:r>
            <a:r>
              <a:rPr lang="en-US" sz="1100">
                <a:solidFill>
                  <a:schemeClr val="dk1"/>
                </a:solidFill>
                <a:latin typeface="Calibri"/>
                <a:ea typeface="Calibri"/>
                <a:cs typeface="Calibri"/>
                <a:sym typeface="Calibri"/>
              </a:rPr>
              <a:t> + </a:t>
            </a:r>
            <a:r>
              <a:rPr lang="en-US" sz="1100">
                <a:solidFill>
                  <a:srgbClr val="FF0000"/>
                </a:solidFill>
                <a:latin typeface="Calibri"/>
                <a:ea typeface="Calibri"/>
                <a:cs typeface="Calibri"/>
                <a:sym typeface="Calibri"/>
              </a:rPr>
              <a:t>Wi2</a:t>
            </a:r>
            <a:r>
              <a:rPr lang="en-US" sz="1100">
                <a:solidFill>
                  <a:schemeClr val="dk1"/>
                </a:solidFill>
                <a:latin typeface="Calibri"/>
                <a:ea typeface="Calibri"/>
                <a:cs typeface="Calibri"/>
                <a:sym typeface="Calibri"/>
              </a:rPr>
              <a:t> * </a:t>
            </a:r>
            <a:r>
              <a:rPr lang="en-US" sz="1100">
                <a:solidFill>
                  <a:schemeClr val="dk1"/>
                </a:solidFill>
                <a:highlight>
                  <a:srgbClr val="FF00FF"/>
                </a:highlight>
                <a:latin typeface="Calibri"/>
                <a:ea typeface="Calibri"/>
                <a:cs typeface="Calibri"/>
                <a:sym typeface="Calibri"/>
              </a:rPr>
              <a:t>x1(t) </a:t>
            </a:r>
            <a:r>
              <a:rPr lang="en-US" sz="1100">
                <a:solidFill>
                  <a:schemeClr val="dk1"/>
                </a:solidFill>
                <a:latin typeface="Calibri"/>
                <a:ea typeface="Calibri"/>
                <a:cs typeface="Calibri"/>
                <a:sym typeface="Calibri"/>
              </a:rPr>
              <a:t>+</a:t>
            </a:r>
            <a:r>
              <a:rPr lang="en-US" sz="1100">
                <a:solidFill>
                  <a:srgbClr val="FF00FF"/>
                </a:solidFill>
                <a:latin typeface="Calibri"/>
                <a:ea typeface="Calibri"/>
                <a:cs typeface="Calibri"/>
                <a:sym typeface="Calibri"/>
              </a:rPr>
              <a:t> </a:t>
            </a:r>
            <a:r>
              <a:rPr lang="en-US" sz="1100">
                <a:solidFill>
                  <a:srgbClr val="FFAB40"/>
                </a:solidFill>
                <a:latin typeface="Calibri"/>
                <a:ea typeface="Calibri"/>
                <a:cs typeface="Calibri"/>
                <a:sym typeface="Calibri"/>
              </a:rPr>
              <a:t>Bias2</a:t>
            </a:r>
            <a:r>
              <a:rPr lang="en-US" sz="1100">
                <a:solidFill>
                  <a:schemeClr val="dk1"/>
                </a:solidFill>
                <a:latin typeface="Calibri"/>
                <a:ea typeface="Calibri"/>
                <a:cs typeface="Calibri"/>
                <a:sym typeface="Calibri"/>
              </a:rPr>
              <a:t>)</a:t>
            </a:r>
            <a:endParaRPr sz="1100">
              <a:solidFill>
                <a:schemeClr val="dk1"/>
              </a:solidFill>
            </a:endParaRPr>
          </a:p>
        </p:txBody>
      </p:sp>
      <p:cxnSp>
        <p:nvCxnSpPr>
          <p:cNvPr id="515" name="Google Shape;515;p29"/>
          <p:cNvCxnSpPr/>
          <p:nvPr/>
        </p:nvCxnSpPr>
        <p:spPr>
          <a:xfrm rot="10800000">
            <a:off x="4016750" y="1987950"/>
            <a:ext cx="0" cy="204900"/>
          </a:xfrm>
          <a:prstGeom prst="straightConnector1">
            <a:avLst/>
          </a:prstGeom>
          <a:noFill/>
          <a:ln cap="flat" cmpd="sng" w="9525">
            <a:solidFill>
              <a:schemeClr val="dk2"/>
            </a:solidFill>
            <a:prstDash val="solid"/>
            <a:round/>
            <a:headEnd len="med" w="med" type="none"/>
            <a:tailEnd len="med" w="med" type="triangle"/>
          </a:ln>
        </p:spPr>
      </p:cxnSp>
      <p:sp>
        <p:nvSpPr>
          <p:cNvPr id="516" name="Google Shape;516;p29"/>
          <p:cNvSpPr/>
          <p:nvPr/>
        </p:nvSpPr>
        <p:spPr>
          <a:xfrm>
            <a:off x="5200550" y="2238750"/>
            <a:ext cx="1886100" cy="31929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9"/>
          <p:cNvSpPr txBox="1"/>
          <p:nvPr/>
        </p:nvSpPr>
        <p:spPr>
          <a:xfrm>
            <a:off x="5532475" y="4427063"/>
            <a:ext cx="1241100" cy="6156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Ws3</a:t>
            </a:r>
            <a:r>
              <a:rPr lang="en-US">
                <a:latin typeface="Calibri"/>
                <a:ea typeface="Calibri"/>
                <a:cs typeface="Calibri"/>
                <a:sym typeface="Calibri"/>
              </a:rPr>
              <a:t> * </a:t>
            </a:r>
            <a:r>
              <a:rPr lang="en-US">
                <a:solidFill>
                  <a:srgbClr val="00FF00"/>
                </a:solidFill>
                <a:latin typeface="Calibri"/>
                <a:ea typeface="Calibri"/>
                <a:cs typeface="Calibri"/>
                <a:sym typeface="Calibri"/>
              </a:rPr>
              <a:t>z1(t-1)</a:t>
            </a:r>
            <a:r>
              <a:rPr lang="en-US">
                <a:latin typeface="Calibri"/>
                <a:ea typeface="Calibri"/>
                <a:cs typeface="Calibri"/>
                <a:sym typeface="Calibri"/>
              </a:rPr>
              <a:t> + </a:t>
            </a:r>
            <a:r>
              <a:rPr lang="en-US">
                <a:solidFill>
                  <a:srgbClr val="FF0000"/>
                </a:solidFill>
                <a:latin typeface="Calibri"/>
                <a:ea typeface="Calibri"/>
                <a:cs typeface="Calibri"/>
                <a:sym typeface="Calibri"/>
              </a:rPr>
              <a:t>Wi3</a:t>
            </a:r>
            <a:r>
              <a:rPr lang="en-US">
                <a:latin typeface="Calibri"/>
                <a:ea typeface="Calibri"/>
                <a:cs typeface="Calibri"/>
                <a:sym typeface="Calibri"/>
              </a:rPr>
              <a:t> * </a:t>
            </a:r>
            <a:r>
              <a:rPr lang="en-US">
                <a:solidFill>
                  <a:srgbClr val="FF00FF"/>
                </a:solidFill>
                <a:latin typeface="Calibri"/>
                <a:ea typeface="Calibri"/>
                <a:cs typeface="Calibri"/>
                <a:sym typeface="Calibri"/>
              </a:rPr>
              <a:t>x1 (t)</a:t>
            </a:r>
            <a:endParaRPr>
              <a:solidFill>
                <a:srgbClr val="FF00FF"/>
              </a:solidFill>
              <a:latin typeface="Calibri"/>
              <a:ea typeface="Calibri"/>
              <a:cs typeface="Calibri"/>
              <a:sym typeface="Calibri"/>
            </a:endParaRPr>
          </a:p>
        </p:txBody>
      </p:sp>
      <p:cxnSp>
        <p:nvCxnSpPr>
          <p:cNvPr id="518" name="Google Shape;518;p29"/>
          <p:cNvCxnSpPr/>
          <p:nvPr/>
        </p:nvCxnSpPr>
        <p:spPr>
          <a:xfrm flipH="1" rot="10800000">
            <a:off x="5359412" y="5042813"/>
            <a:ext cx="793500" cy="760800"/>
          </a:xfrm>
          <a:prstGeom prst="straightConnector1">
            <a:avLst/>
          </a:prstGeom>
          <a:noFill/>
          <a:ln cap="flat" cmpd="sng" w="19050">
            <a:solidFill>
              <a:srgbClr val="00FF00"/>
            </a:solidFill>
            <a:prstDash val="solid"/>
            <a:round/>
            <a:headEnd len="med" w="med" type="none"/>
            <a:tailEnd len="med" w="med" type="triangle"/>
          </a:ln>
        </p:spPr>
      </p:cxnSp>
      <p:cxnSp>
        <p:nvCxnSpPr>
          <p:cNvPr id="519" name="Google Shape;519;p29"/>
          <p:cNvCxnSpPr/>
          <p:nvPr/>
        </p:nvCxnSpPr>
        <p:spPr>
          <a:xfrm flipH="1" rot="10800000">
            <a:off x="4608800" y="5042800"/>
            <a:ext cx="1544100" cy="1332900"/>
          </a:xfrm>
          <a:prstGeom prst="bentConnector2">
            <a:avLst/>
          </a:prstGeom>
          <a:noFill/>
          <a:ln cap="flat" cmpd="sng" w="19050">
            <a:solidFill>
              <a:srgbClr val="FF00FF"/>
            </a:solidFill>
            <a:prstDash val="solid"/>
            <a:round/>
            <a:headEnd len="med" w="med" type="none"/>
            <a:tailEnd len="med" w="med" type="triangle"/>
          </a:ln>
        </p:spPr>
      </p:cxnSp>
      <p:sp>
        <p:nvSpPr>
          <p:cNvPr id="520" name="Google Shape;520;p29"/>
          <p:cNvSpPr txBox="1"/>
          <p:nvPr/>
        </p:nvSpPr>
        <p:spPr>
          <a:xfrm>
            <a:off x="7317250" y="1141225"/>
            <a:ext cx="1786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latin typeface="Calibri"/>
                <a:ea typeface="Calibri"/>
                <a:cs typeface="Calibri"/>
                <a:sym typeface="Calibri"/>
              </a:rPr>
              <a:t>Long term memory (from t) to be remembered</a:t>
            </a:r>
            <a:endParaRPr>
              <a:solidFill>
                <a:schemeClr val="dk1"/>
              </a:solidFill>
              <a:latin typeface="Calibri"/>
              <a:ea typeface="Calibri"/>
              <a:cs typeface="Calibri"/>
              <a:sym typeface="Calibri"/>
            </a:endParaRPr>
          </a:p>
        </p:txBody>
      </p:sp>
      <p:sp>
        <p:nvSpPr>
          <p:cNvPr id="521" name="Google Shape;521;p29"/>
          <p:cNvSpPr txBox="1"/>
          <p:nvPr/>
        </p:nvSpPr>
        <p:spPr>
          <a:xfrm>
            <a:off x="5898275" y="3862350"/>
            <a:ext cx="525000" cy="3693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Bias3</a:t>
            </a:r>
            <a:endParaRPr sz="1200">
              <a:latin typeface="Calibri"/>
              <a:ea typeface="Calibri"/>
              <a:cs typeface="Calibri"/>
              <a:sym typeface="Calibri"/>
            </a:endParaRPr>
          </a:p>
        </p:txBody>
      </p:sp>
      <p:cxnSp>
        <p:nvCxnSpPr>
          <p:cNvPr id="522" name="Google Shape;522;p29"/>
          <p:cNvCxnSpPr/>
          <p:nvPr/>
        </p:nvCxnSpPr>
        <p:spPr>
          <a:xfrm rot="10800000">
            <a:off x="6160775" y="4231650"/>
            <a:ext cx="0" cy="209700"/>
          </a:xfrm>
          <a:prstGeom prst="straightConnector1">
            <a:avLst/>
          </a:prstGeom>
          <a:noFill/>
          <a:ln cap="flat" cmpd="sng" w="9525">
            <a:solidFill>
              <a:schemeClr val="dk2"/>
            </a:solidFill>
            <a:prstDash val="solid"/>
            <a:round/>
            <a:headEnd len="med" w="med" type="none"/>
            <a:tailEnd len="med" w="med" type="triangle"/>
          </a:ln>
        </p:spPr>
      </p:cxnSp>
      <p:cxnSp>
        <p:nvCxnSpPr>
          <p:cNvPr id="523" name="Google Shape;523;p29"/>
          <p:cNvCxnSpPr/>
          <p:nvPr/>
        </p:nvCxnSpPr>
        <p:spPr>
          <a:xfrm rot="10800000">
            <a:off x="6152975" y="3667050"/>
            <a:ext cx="7800" cy="195300"/>
          </a:xfrm>
          <a:prstGeom prst="straightConnector1">
            <a:avLst/>
          </a:prstGeom>
          <a:noFill/>
          <a:ln cap="flat" cmpd="sng" w="9525">
            <a:solidFill>
              <a:schemeClr val="dk2"/>
            </a:solidFill>
            <a:prstDash val="solid"/>
            <a:round/>
            <a:headEnd len="med" w="med" type="none"/>
            <a:tailEnd len="med" w="med" type="triangle"/>
          </a:ln>
        </p:spPr>
      </p:cxnSp>
      <p:sp>
        <p:nvSpPr>
          <p:cNvPr id="524" name="Google Shape;524;p29"/>
          <p:cNvSpPr txBox="1"/>
          <p:nvPr/>
        </p:nvSpPr>
        <p:spPr>
          <a:xfrm>
            <a:off x="5365375" y="3081913"/>
            <a:ext cx="1575300" cy="5850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FF0000"/>
                </a:solidFill>
                <a:latin typeface="Calibri"/>
                <a:ea typeface="Calibri"/>
                <a:cs typeface="Calibri"/>
                <a:sym typeface="Calibri"/>
              </a:rPr>
              <a:t>Ws3</a:t>
            </a:r>
            <a:r>
              <a:rPr lang="en-US" sz="1300">
                <a:latin typeface="Calibri"/>
                <a:ea typeface="Calibri"/>
                <a:cs typeface="Calibri"/>
                <a:sym typeface="Calibri"/>
              </a:rPr>
              <a:t> * </a:t>
            </a:r>
            <a:r>
              <a:rPr lang="en-US" sz="1300">
                <a:solidFill>
                  <a:srgbClr val="00FF00"/>
                </a:solidFill>
                <a:latin typeface="Calibri"/>
                <a:ea typeface="Calibri"/>
                <a:cs typeface="Calibri"/>
                <a:sym typeface="Calibri"/>
              </a:rPr>
              <a:t>zs(t-1)</a:t>
            </a:r>
            <a:r>
              <a:rPr lang="en-US" sz="1300">
                <a:latin typeface="Calibri"/>
                <a:ea typeface="Calibri"/>
                <a:cs typeface="Calibri"/>
                <a:sym typeface="Calibri"/>
              </a:rPr>
              <a:t> + </a:t>
            </a:r>
            <a:r>
              <a:rPr lang="en-US" sz="1300">
                <a:solidFill>
                  <a:srgbClr val="FF0000"/>
                </a:solidFill>
                <a:latin typeface="Calibri"/>
                <a:ea typeface="Calibri"/>
                <a:cs typeface="Calibri"/>
                <a:sym typeface="Calibri"/>
              </a:rPr>
              <a:t>Wi3</a:t>
            </a:r>
            <a:r>
              <a:rPr lang="en-US" sz="1300">
                <a:latin typeface="Calibri"/>
                <a:ea typeface="Calibri"/>
                <a:cs typeface="Calibri"/>
                <a:sym typeface="Calibri"/>
              </a:rPr>
              <a:t> * </a:t>
            </a:r>
            <a:r>
              <a:rPr lang="en-US" sz="1300">
                <a:solidFill>
                  <a:srgbClr val="FF00FF"/>
                </a:solidFill>
                <a:latin typeface="Calibri"/>
                <a:ea typeface="Calibri"/>
                <a:cs typeface="Calibri"/>
                <a:sym typeface="Calibri"/>
              </a:rPr>
              <a:t>x1(t) </a:t>
            </a:r>
            <a:r>
              <a:rPr lang="en-US" sz="1300">
                <a:solidFill>
                  <a:schemeClr val="dk1"/>
                </a:solidFill>
                <a:latin typeface="Calibri"/>
                <a:ea typeface="Calibri"/>
                <a:cs typeface="Calibri"/>
                <a:sym typeface="Calibri"/>
              </a:rPr>
              <a:t>+</a:t>
            </a:r>
            <a:r>
              <a:rPr lang="en-US" sz="1300">
                <a:solidFill>
                  <a:srgbClr val="FF00FF"/>
                </a:solidFill>
                <a:latin typeface="Calibri"/>
                <a:ea typeface="Calibri"/>
                <a:cs typeface="Calibri"/>
                <a:sym typeface="Calibri"/>
              </a:rPr>
              <a:t> </a:t>
            </a:r>
            <a:r>
              <a:rPr lang="en-US" sz="1300">
                <a:solidFill>
                  <a:srgbClr val="FFAB40"/>
                </a:solidFill>
                <a:latin typeface="Calibri"/>
                <a:ea typeface="Calibri"/>
                <a:cs typeface="Calibri"/>
                <a:sym typeface="Calibri"/>
              </a:rPr>
              <a:t>Bias3</a:t>
            </a:r>
            <a:endParaRPr sz="1300">
              <a:solidFill>
                <a:srgbClr val="FFAB40"/>
              </a:solidFill>
              <a:latin typeface="Calibri"/>
              <a:ea typeface="Calibri"/>
              <a:cs typeface="Calibri"/>
              <a:sym typeface="Calibri"/>
            </a:endParaRPr>
          </a:p>
        </p:txBody>
      </p:sp>
      <p:sp>
        <p:nvSpPr>
          <p:cNvPr id="525" name="Google Shape;525;p29"/>
          <p:cNvSpPr txBox="1"/>
          <p:nvPr/>
        </p:nvSpPr>
        <p:spPr>
          <a:xfrm>
            <a:off x="5679875" y="2340363"/>
            <a:ext cx="961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0000FF"/>
                </a:solidFill>
                <a:latin typeface="Calibri"/>
                <a:ea typeface="Calibri"/>
                <a:cs typeface="Calibri"/>
                <a:sym typeface="Calibri"/>
              </a:rPr>
              <a:t>A sigmoid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cxnSp>
        <p:nvCxnSpPr>
          <p:cNvPr id="526" name="Google Shape;526;p29"/>
          <p:cNvCxnSpPr>
            <a:stCxn id="524" idx="0"/>
          </p:cNvCxnSpPr>
          <p:nvPr/>
        </p:nvCxnSpPr>
        <p:spPr>
          <a:xfrm rot="10800000">
            <a:off x="6153025" y="2886613"/>
            <a:ext cx="0" cy="195300"/>
          </a:xfrm>
          <a:prstGeom prst="straightConnector1">
            <a:avLst/>
          </a:prstGeom>
          <a:noFill/>
          <a:ln cap="flat" cmpd="sng" w="9525">
            <a:solidFill>
              <a:schemeClr val="dk2"/>
            </a:solidFill>
            <a:prstDash val="solid"/>
            <a:round/>
            <a:headEnd len="med" w="med" type="none"/>
            <a:tailEnd len="med" w="med" type="triangle"/>
          </a:ln>
        </p:spPr>
      </p:cxnSp>
      <p:sp>
        <p:nvSpPr>
          <p:cNvPr id="527" name="Google Shape;527;p29"/>
          <p:cNvSpPr txBox="1"/>
          <p:nvPr/>
        </p:nvSpPr>
        <p:spPr>
          <a:xfrm>
            <a:off x="5086700" y="1125925"/>
            <a:ext cx="2113800" cy="86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chemeClr val="dk1"/>
                </a:solidFill>
                <a:latin typeface="Calibri"/>
                <a:ea typeface="Calibri"/>
                <a:cs typeface="Calibri"/>
                <a:sym typeface="Calibri"/>
              </a:rPr>
              <a:t>Long term memory (from t) to be remembered:</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100">
                <a:solidFill>
                  <a:schemeClr val="dk1"/>
                </a:solidFill>
                <a:highlight>
                  <a:srgbClr val="00FFFF"/>
                </a:highlight>
                <a:latin typeface="Calibri"/>
                <a:ea typeface="Calibri"/>
                <a:cs typeface="Calibri"/>
                <a:sym typeface="Calibri"/>
              </a:rPr>
              <a:t>zl(t) </a:t>
            </a:r>
            <a:r>
              <a:rPr lang="en-US" sz="1100">
                <a:solidFill>
                  <a:schemeClr val="dk1"/>
                </a:solidFill>
                <a:latin typeface="Calibri"/>
                <a:ea typeface="Calibri"/>
                <a:cs typeface="Calibri"/>
                <a:sym typeface="Calibri"/>
              </a:rPr>
              <a:t>= </a:t>
            </a:r>
            <a:r>
              <a:rPr lang="en-US" sz="1100">
                <a:solidFill>
                  <a:schemeClr val="dk1"/>
                </a:solidFill>
                <a:highlight>
                  <a:srgbClr val="00FFFF"/>
                </a:highlight>
                <a:latin typeface="Calibri"/>
                <a:ea typeface="Calibri"/>
                <a:cs typeface="Calibri"/>
                <a:sym typeface="Calibri"/>
              </a:rPr>
              <a:t>zl(t)</a:t>
            </a:r>
            <a:r>
              <a:rPr lang="en-US" sz="1100">
                <a:solidFill>
                  <a:schemeClr val="dk1"/>
                </a:solidFill>
                <a:latin typeface="Calibri"/>
                <a:ea typeface="Calibri"/>
                <a:cs typeface="Calibri"/>
                <a:sym typeface="Calibri"/>
              </a:rPr>
              <a:t> * </a:t>
            </a:r>
            <a:r>
              <a:rPr b="1" i="1" lang="en-US" sz="1100">
                <a:solidFill>
                  <a:srgbClr val="0000FF"/>
                </a:solidFill>
                <a:latin typeface="Calibri"/>
                <a:ea typeface="Calibri"/>
                <a:cs typeface="Calibri"/>
                <a:sym typeface="Calibri"/>
              </a:rPr>
              <a:t>f</a:t>
            </a:r>
            <a:r>
              <a:rPr lang="en-US" sz="1100">
                <a:solidFill>
                  <a:schemeClr val="dk1"/>
                </a:solidFill>
                <a:latin typeface="Calibri"/>
                <a:ea typeface="Calibri"/>
                <a:cs typeface="Calibri"/>
                <a:sym typeface="Calibri"/>
              </a:rPr>
              <a:t>(</a:t>
            </a:r>
            <a:r>
              <a:rPr lang="en-US" sz="1100">
                <a:solidFill>
                  <a:srgbClr val="FF0000"/>
                </a:solidFill>
                <a:latin typeface="Calibri"/>
                <a:ea typeface="Calibri"/>
                <a:cs typeface="Calibri"/>
                <a:sym typeface="Calibri"/>
              </a:rPr>
              <a:t>Ws3</a:t>
            </a:r>
            <a:r>
              <a:rPr lang="en-US" sz="1100">
                <a:solidFill>
                  <a:schemeClr val="dk1"/>
                </a:solidFill>
                <a:latin typeface="Calibri"/>
                <a:ea typeface="Calibri"/>
                <a:cs typeface="Calibri"/>
                <a:sym typeface="Calibri"/>
              </a:rPr>
              <a:t> * </a:t>
            </a:r>
            <a:r>
              <a:rPr lang="en-US" sz="1100">
                <a:solidFill>
                  <a:schemeClr val="dk1"/>
                </a:solidFill>
                <a:highlight>
                  <a:srgbClr val="00FF00"/>
                </a:highlight>
                <a:latin typeface="Calibri"/>
                <a:ea typeface="Calibri"/>
                <a:cs typeface="Calibri"/>
                <a:sym typeface="Calibri"/>
              </a:rPr>
              <a:t>zs(t-1)</a:t>
            </a:r>
            <a:r>
              <a:rPr lang="en-US" sz="1100">
                <a:solidFill>
                  <a:schemeClr val="dk1"/>
                </a:solidFill>
                <a:latin typeface="Calibri"/>
                <a:ea typeface="Calibri"/>
                <a:cs typeface="Calibri"/>
                <a:sym typeface="Calibri"/>
              </a:rPr>
              <a:t>+ </a:t>
            </a:r>
            <a:r>
              <a:rPr lang="en-US" sz="1100">
                <a:solidFill>
                  <a:srgbClr val="FF0000"/>
                </a:solidFill>
                <a:latin typeface="Calibri"/>
                <a:ea typeface="Calibri"/>
                <a:cs typeface="Calibri"/>
                <a:sym typeface="Calibri"/>
              </a:rPr>
              <a:t>Wi3</a:t>
            </a:r>
            <a:r>
              <a:rPr lang="en-US" sz="1100">
                <a:solidFill>
                  <a:schemeClr val="dk1"/>
                </a:solidFill>
                <a:latin typeface="Calibri"/>
                <a:ea typeface="Calibri"/>
                <a:cs typeface="Calibri"/>
                <a:sym typeface="Calibri"/>
              </a:rPr>
              <a:t> * </a:t>
            </a:r>
            <a:r>
              <a:rPr lang="en-US" sz="1100">
                <a:solidFill>
                  <a:schemeClr val="dk1"/>
                </a:solidFill>
                <a:highlight>
                  <a:srgbClr val="FF00FF"/>
                </a:highlight>
                <a:latin typeface="Calibri"/>
                <a:ea typeface="Calibri"/>
                <a:cs typeface="Calibri"/>
                <a:sym typeface="Calibri"/>
              </a:rPr>
              <a:t>x1(t) </a:t>
            </a:r>
            <a:r>
              <a:rPr lang="en-US" sz="1100">
                <a:solidFill>
                  <a:schemeClr val="dk1"/>
                </a:solidFill>
                <a:latin typeface="Calibri"/>
                <a:ea typeface="Calibri"/>
                <a:cs typeface="Calibri"/>
                <a:sym typeface="Calibri"/>
              </a:rPr>
              <a:t>+</a:t>
            </a:r>
            <a:r>
              <a:rPr lang="en-US" sz="1100">
                <a:solidFill>
                  <a:srgbClr val="FF00FF"/>
                </a:solidFill>
                <a:latin typeface="Calibri"/>
                <a:ea typeface="Calibri"/>
                <a:cs typeface="Calibri"/>
                <a:sym typeface="Calibri"/>
              </a:rPr>
              <a:t> </a:t>
            </a:r>
            <a:r>
              <a:rPr lang="en-US" sz="1100">
                <a:solidFill>
                  <a:srgbClr val="FFAB40"/>
                </a:solidFill>
                <a:latin typeface="Calibri"/>
                <a:ea typeface="Calibri"/>
                <a:cs typeface="Calibri"/>
                <a:sym typeface="Calibri"/>
              </a:rPr>
              <a:t>Bias3</a:t>
            </a:r>
            <a:r>
              <a:rPr lang="en-US" sz="1100">
                <a:solidFill>
                  <a:schemeClr val="dk1"/>
                </a:solidFill>
                <a:latin typeface="Calibri"/>
                <a:ea typeface="Calibri"/>
                <a:cs typeface="Calibri"/>
                <a:sym typeface="Calibri"/>
              </a:rPr>
              <a:t>)</a:t>
            </a:r>
            <a:endParaRPr sz="1100">
              <a:solidFill>
                <a:schemeClr val="dk1"/>
              </a:solidFill>
            </a:endParaRPr>
          </a:p>
        </p:txBody>
      </p:sp>
      <p:cxnSp>
        <p:nvCxnSpPr>
          <p:cNvPr id="528" name="Google Shape;528;p29"/>
          <p:cNvCxnSpPr/>
          <p:nvPr/>
        </p:nvCxnSpPr>
        <p:spPr>
          <a:xfrm rot="10800000">
            <a:off x="6143600" y="1987825"/>
            <a:ext cx="9300" cy="460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30"/>
          <p:cNvSpPr txBox="1"/>
          <p:nvPr/>
        </p:nvSpPr>
        <p:spPr>
          <a:xfrm>
            <a:off x="8258175" y="43550"/>
            <a:ext cx="3514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latin typeface="Calibri"/>
                <a:ea typeface="Calibri"/>
                <a:cs typeface="Calibri"/>
                <a:sym typeface="Calibri"/>
              </a:rPr>
              <a:t>Each LSTM unit must have three inputs:</a:t>
            </a:r>
            <a:endParaRPr b="1" sz="1200">
              <a:latin typeface="Calibri"/>
              <a:ea typeface="Calibri"/>
              <a:cs typeface="Calibri"/>
              <a:sym typeface="Calibri"/>
            </a:endParaRPr>
          </a:p>
          <a:p>
            <a:pPr indent="-304800" lvl="0" marL="457200" rtl="0" algn="l">
              <a:spcBef>
                <a:spcPts val="0"/>
              </a:spcBef>
              <a:spcAft>
                <a:spcPts val="0"/>
              </a:spcAft>
              <a:buClr>
                <a:srgbClr val="FF00FF"/>
              </a:buClr>
              <a:buSzPts val="1200"/>
              <a:buFont typeface="Calibri"/>
              <a:buChar char="-"/>
            </a:pPr>
            <a:r>
              <a:rPr lang="en-US" sz="1200">
                <a:solidFill>
                  <a:srgbClr val="FF00FF"/>
                </a:solidFill>
                <a:latin typeface="Calibri"/>
                <a:ea typeface="Calibri"/>
                <a:cs typeface="Calibri"/>
                <a:sym typeface="Calibri"/>
              </a:rPr>
              <a:t>input (e.g., output from last time step)</a:t>
            </a:r>
            <a:endParaRPr sz="1200">
              <a:solidFill>
                <a:srgbClr val="FF00FF"/>
              </a:solidFill>
              <a:latin typeface="Calibri"/>
              <a:ea typeface="Calibri"/>
              <a:cs typeface="Calibri"/>
              <a:sym typeface="Calibri"/>
            </a:endParaRPr>
          </a:p>
          <a:p>
            <a:pPr indent="-304800" lvl="0" marL="457200" rtl="0" algn="l">
              <a:spcBef>
                <a:spcPts val="0"/>
              </a:spcBef>
              <a:spcAft>
                <a:spcPts val="0"/>
              </a:spcAft>
              <a:buClr>
                <a:srgbClr val="00FF00"/>
              </a:buClr>
              <a:buSzPts val="1200"/>
              <a:buFont typeface="Calibri"/>
              <a:buChar char="-"/>
            </a:pPr>
            <a:r>
              <a:rPr lang="en-US" sz="1200">
                <a:solidFill>
                  <a:srgbClr val="00FF00"/>
                </a:solidFill>
                <a:latin typeface="Calibri"/>
                <a:ea typeface="Calibri"/>
                <a:cs typeface="Calibri"/>
                <a:sym typeface="Calibri"/>
              </a:rPr>
              <a:t>short term memory (updated from last step)</a:t>
            </a:r>
            <a:endParaRPr sz="1200">
              <a:solidFill>
                <a:srgbClr val="00FF00"/>
              </a:solidFill>
              <a:latin typeface="Calibri"/>
              <a:ea typeface="Calibri"/>
              <a:cs typeface="Calibri"/>
              <a:sym typeface="Calibri"/>
            </a:endParaRPr>
          </a:p>
          <a:p>
            <a:pPr indent="-304800" lvl="0" marL="457200" rtl="0" algn="l">
              <a:spcBef>
                <a:spcPts val="0"/>
              </a:spcBef>
              <a:spcAft>
                <a:spcPts val="0"/>
              </a:spcAft>
              <a:buClr>
                <a:srgbClr val="00FFFF"/>
              </a:buClr>
              <a:buSzPts val="1200"/>
              <a:buFont typeface="Calibri"/>
              <a:buChar char="-"/>
            </a:pPr>
            <a:r>
              <a:rPr lang="en-US" sz="1200">
                <a:solidFill>
                  <a:srgbClr val="00FFFF"/>
                </a:solidFill>
                <a:latin typeface="Calibri"/>
                <a:ea typeface="Calibri"/>
                <a:cs typeface="Calibri"/>
                <a:sym typeface="Calibri"/>
              </a:rPr>
              <a:t>long term memory (updated from last step)</a:t>
            </a:r>
            <a:endParaRPr sz="1200">
              <a:solidFill>
                <a:srgbClr val="00FFFF"/>
              </a:solidFill>
              <a:latin typeface="Calibri"/>
              <a:ea typeface="Calibri"/>
              <a:cs typeface="Calibri"/>
              <a:sym typeface="Calibri"/>
            </a:endParaRPr>
          </a:p>
        </p:txBody>
      </p:sp>
      <p:sp>
        <p:nvSpPr>
          <p:cNvPr id="534" name="Google Shape;534;p30"/>
          <p:cNvSpPr/>
          <p:nvPr/>
        </p:nvSpPr>
        <p:spPr>
          <a:xfrm>
            <a:off x="190500" y="952500"/>
            <a:ext cx="11639700" cy="4534200"/>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0"/>
          <p:cNvSpPr txBox="1"/>
          <p:nvPr/>
        </p:nvSpPr>
        <p:spPr>
          <a:xfrm>
            <a:off x="1221250" y="89600"/>
            <a:ext cx="1241100" cy="738900"/>
          </a:xfrm>
          <a:prstGeom prst="rect">
            <a:avLst/>
          </a:prstGeom>
          <a:solidFill>
            <a:srgbClr val="00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latin typeface="Calibri"/>
                <a:ea typeface="Calibri"/>
                <a:cs typeface="Calibri"/>
                <a:sym typeface="Calibri"/>
              </a:rPr>
              <a:t>Long term memory (t-1):</a:t>
            </a:r>
            <a:endParaRPr sz="1200">
              <a:latin typeface="Calibri"/>
              <a:ea typeface="Calibri"/>
              <a:cs typeface="Calibri"/>
              <a:sym typeface="Calibri"/>
            </a:endParaRPr>
          </a:p>
          <a:p>
            <a:pPr indent="0" lvl="0" marL="0" rtl="0" algn="ctr">
              <a:spcBef>
                <a:spcPts val="0"/>
              </a:spcBef>
              <a:spcAft>
                <a:spcPts val="0"/>
              </a:spcAft>
              <a:buNone/>
            </a:pPr>
            <a:r>
              <a:rPr lang="en-US" sz="1200">
                <a:latin typeface="Calibri"/>
                <a:ea typeface="Calibri"/>
                <a:cs typeface="Calibri"/>
                <a:sym typeface="Calibri"/>
              </a:rPr>
              <a:t>zl(t-1)</a:t>
            </a:r>
            <a:endParaRPr sz="1200">
              <a:latin typeface="Calibri"/>
              <a:ea typeface="Calibri"/>
              <a:cs typeface="Calibri"/>
              <a:sym typeface="Calibri"/>
            </a:endParaRPr>
          </a:p>
        </p:txBody>
      </p:sp>
      <p:sp>
        <p:nvSpPr>
          <p:cNvPr id="536" name="Google Shape;536;p30"/>
          <p:cNvSpPr txBox="1"/>
          <p:nvPr/>
        </p:nvSpPr>
        <p:spPr>
          <a:xfrm>
            <a:off x="3424700" y="6175600"/>
            <a:ext cx="1184100" cy="400200"/>
          </a:xfrm>
          <a:prstGeom prst="rect">
            <a:avLst/>
          </a:prstGeom>
          <a:solidFill>
            <a:srgbClr val="FF00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Input ~ x1 (t)</a:t>
            </a:r>
            <a:endParaRPr>
              <a:latin typeface="Calibri"/>
              <a:ea typeface="Calibri"/>
              <a:cs typeface="Calibri"/>
              <a:sym typeface="Calibri"/>
            </a:endParaRPr>
          </a:p>
        </p:txBody>
      </p:sp>
      <p:sp>
        <p:nvSpPr>
          <p:cNvPr id="537" name="Google Shape;537;p30"/>
          <p:cNvSpPr txBox="1"/>
          <p:nvPr/>
        </p:nvSpPr>
        <p:spPr>
          <a:xfrm>
            <a:off x="2674112" y="5603513"/>
            <a:ext cx="26853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Short term memory (t-1) ~ zs(t-1)</a:t>
            </a:r>
            <a:endParaRPr>
              <a:latin typeface="Calibri"/>
              <a:ea typeface="Calibri"/>
              <a:cs typeface="Calibri"/>
              <a:sym typeface="Calibri"/>
            </a:endParaRPr>
          </a:p>
        </p:txBody>
      </p:sp>
      <p:sp>
        <p:nvSpPr>
          <p:cNvPr id="538" name="Google Shape;538;p30"/>
          <p:cNvSpPr/>
          <p:nvPr/>
        </p:nvSpPr>
        <p:spPr>
          <a:xfrm>
            <a:off x="934175" y="2281675"/>
            <a:ext cx="1834800" cy="305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39" name="Google Shape;539;p30"/>
          <p:cNvCxnSpPr/>
          <p:nvPr/>
        </p:nvCxnSpPr>
        <p:spPr>
          <a:xfrm rot="10800000">
            <a:off x="1847912" y="5105213"/>
            <a:ext cx="826200" cy="698400"/>
          </a:xfrm>
          <a:prstGeom prst="straightConnector1">
            <a:avLst/>
          </a:prstGeom>
          <a:noFill/>
          <a:ln cap="flat" cmpd="sng" w="19050">
            <a:solidFill>
              <a:srgbClr val="00FF00"/>
            </a:solidFill>
            <a:prstDash val="solid"/>
            <a:round/>
            <a:headEnd len="med" w="med" type="none"/>
            <a:tailEnd len="med" w="med" type="triangle"/>
          </a:ln>
        </p:spPr>
      </p:cxnSp>
      <p:cxnSp>
        <p:nvCxnSpPr>
          <p:cNvPr id="540" name="Google Shape;540;p30"/>
          <p:cNvCxnSpPr/>
          <p:nvPr/>
        </p:nvCxnSpPr>
        <p:spPr>
          <a:xfrm rot="10800000">
            <a:off x="1847900" y="5105200"/>
            <a:ext cx="1576800" cy="1270500"/>
          </a:xfrm>
          <a:prstGeom prst="bentConnector2">
            <a:avLst/>
          </a:prstGeom>
          <a:noFill/>
          <a:ln cap="flat" cmpd="sng" w="19050">
            <a:solidFill>
              <a:srgbClr val="FF00FF"/>
            </a:solidFill>
            <a:prstDash val="solid"/>
            <a:round/>
            <a:headEnd len="med" w="med" type="none"/>
            <a:tailEnd len="med" w="med" type="triangle"/>
          </a:ln>
        </p:spPr>
      </p:cxnSp>
      <p:sp>
        <p:nvSpPr>
          <p:cNvPr id="541" name="Google Shape;541;p30"/>
          <p:cNvSpPr txBox="1"/>
          <p:nvPr/>
        </p:nvSpPr>
        <p:spPr>
          <a:xfrm>
            <a:off x="1273925" y="52073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Wi1</a:t>
            </a:r>
            <a:endParaRPr b="1">
              <a:solidFill>
                <a:srgbClr val="FF0000"/>
              </a:solidFill>
              <a:latin typeface="Calibri"/>
              <a:ea typeface="Calibri"/>
              <a:cs typeface="Calibri"/>
              <a:sym typeface="Calibri"/>
            </a:endParaRPr>
          </a:p>
        </p:txBody>
      </p:sp>
      <p:sp>
        <p:nvSpPr>
          <p:cNvPr id="542" name="Google Shape;542;p30"/>
          <p:cNvSpPr txBox="1"/>
          <p:nvPr/>
        </p:nvSpPr>
        <p:spPr>
          <a:xfrm>
            <a:off x="2110438" y="5154250"/>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Ws1</a:t>
            </a:r>
            <a:endParaRPr b="1">
              <a:solidFill>
                <a:srgbClr val="FF0000"/>
              </a:solidFill>
              <a:latin typeface="Calibri"/>
              <a:ea typeface="Calibri"/>
              <a:cs typeface="Calibri"/>
              <a:sym typeface="Calibri"/>
            </a:endParaRPr>
          </a:p>
        </p:txBody>
      </p:sp>
      <p:sp>
        <p:nvSpPr>
          <p:cNvPr id="543" name="Google Shape;543;p30"/>
          <p:cNvSpPr txBox="1"/>
          <p:nvPr/>
        </p:nvSpPr>
        <p:spPr>
          <a:xfrm>
            <a:off x="1107850" y="4489575"/>
            <a:ext cx="1480200" cy="615600"/>
          </a:xfrm>
          <a:prstGeom prst="rect">
            <a:avLst/>
          </a:prstGeom>
          <a:solidFill>
            <a:srgbClr val="999999"/>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rgbClr val="FF0000"/>
                </a:solidFill>
                <a:latin typeface="Calibri"/>
                <a:ea typeface="Calibri"/>
                <a:cs typeface="Calibri"/>
                <a:sym typeface="Calibri"/>
              </a:rPr>
              <a:t>Ws1</a:t>
            </a:r>
            <a:r>
              <a:rPr lang="en-US">
                <a:latin typeface="Calibri"/>
                <a:ea typeface="Calibri"/>
                <a:cs typeface="Calibri"/>
                <a:sym typeface="Calibri"/>
              </a:rPr>
              <a:t> * </a:t>
            </a:r>
            <a:r>
              <a:rPr lang="en-US">
                <a:solidFill>
                  <a:srgbClr val="00FF00"/>
                </a:solidFill>
                <a:latin typeface="Calibri"/>
                <a:ea typeface="Calibri"/>
                <a:cs typeface="Calibri"/>
                <a:sym typeface="Calibri"/>
              </a:rPr>
              <a:t>zs(t-1)</a:t>
            </a:r>
            <a:r>
              <a:rPr lang="en-US">
                <a:latin typeface="Calibri"/>
                <a:ea typeface="Calibri"/>
                <a:cs typeface="Calibri"/>
                <a:sym typeface="Calibri"/>
              </a:rPr>
              <a:t> + </a:t>
            </a:r>
            <a:r>
              <a:rPr lang="en-US">
                <a:solidFill>
                  <a:srgbClr val="FF0000"/>
                </a:solidFill>
                <a:latin typeface="Calibri"/>
                <a:ea typeface="Calibri"/>
                <a:cs typeface="Calibri"/>
                <a:sym typeface="Calibri"/>
              </a:rPr>
              <a:t>Wi1</a:t>
            </a:r>
            <a:r>
              <a:rPr lang="en-US">
                <a:latin typeface="Calibri"/>
                <a:ea typeface="Calibri"/>
                <a:cs typeface="Calibri"/>
                <a:sym typeface="Calibri"/>
              </a:rPr>
              <a:t> * </a:t>
            </a:r>
            <a:r>
              <a:rPr lang="en-US">
                <a:solidFill>
                  <a:srgbClr val="FF00FF"/>
                </a:solidFill>
                <a:latin typeface="Calibri"/>
                <a:ea typeface="Calibri"/>
                <a:cs typeface="Calibri"/>
                <a:sym typeface="Calibri"/>
              </a:rPr>
              <a:t>x1(t)</a:t>
            </a:r>
            <a:endParaRPr>
              <a:solidFill>
                <a:srgbClr val="FF00FF"/>
              </a:solidFill>
              <a:latin typeface="Calibri"/>
              <a:ea typeface="Calibri"/>
              <a:cs typeface="Calibri"/>
              <a:sym typeface="Calibri"/>
            </a:endParaRPr>
          </a:p>
        </p:txBody>
      </p:sp>
      <p:sp>
        <p:nvSpPr>
          <p:cNvPr id="544" name="Google Shape;544;p30"/>
          <p:cNvSpPr txBox="1"/>
          <p:nvPr/>
        </p:nvSpPr>
        <p:spPr>
          <a:xfrm>
            <a:off x="1585450" y="3903475"/>
            <a:ext cx="525000" cy="3693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Bias1</a:t>
            </a:r>
            <a:endParaRPr sz="1200">
              <a:latin typeface="Calibri"/>
              <a:ea typeface="Calibri"/>
              <a:cs typeface="Calibri"/>
              <a:sym typeface="Calibri"/>
            </a:endParaRPr>
          </a:p>
        </p:txBody>
      </p:sp>
      <p:cxnSp>
        <p:nvCxnSpPr>
          <p:cNvPr id="545" name="Google Shape;545;p30"/>
          <p:cNvCxnSpPr/>
          <p:nvPr/>
        </p:nvCxnSpPr>
        <p:spPr>
          <a:xfrm rot="10800000">
            <a:off x="1847950" y="4272675"/>
            <a:ext cx="0" cy="216900"/>
          </a:xfrm>
          <a:prstGeom prst="straightConnector1">
            <a:avLst/>
          </a:prstGeom>
          <a:noFill/>
          <a:ln cap="flat" cmpd="sng" w="9525">
            <a:solidFill>
              <a:schemeClr val="dk2"/>
            </a:solidFill>
            <a:prstDash val="solid"/>
            <a:round/>
            <a:headEnd len="med" w="med" type="none"/>
            <a:tailEnd len="med" w="med" type="triangle"/>
          </a:ln>
        </p:spPr>
      </p:cxnSp>
      <p:cxnSp>
        <p:nvCxnSpPr>
          <p:cNvPr id="546" name="Google Shape;546;p30"/>
          <p:cNvCxnSpPr/>
          <p:nvPr/>
        </p:nvCxnSpPr>
        <p:spPr>
          <a:xfrm flipH="1" rot="10800000">
            <a:off x="1847950" y="3686575"/>
            <a:ext cx="4500" cy="216900"/>
          </a:xfrm>
          <a:prstGeom prst="straightConnector1">
            <a:avLst/>
          </a:prstGeom>
          <a:noFill/>
          <a:ln cap="flat" cmpd="sng" w="9525">
            <a:solidFill>
              <a:schemeClr val="dk2"/>
            </a:solidFill>
            <a:prstDash val="solid"/>
            <a:round/>
            <a:headEnd len="med" w="med" type="none"/>
            <a:tailEnd len="med" w="med" type="triangle"/>
          </a:ln>
        </p:spPr>
      </p:cxnSp>
      <p:sp>
        <p:nvSpPr>
          <p:cNvPr id="547" name="Google Shape;547;p30"/>
          <p:cNvSpPr txBox="1"/>
          <p:nvPr/>
        </p:nvSpPr>
        <p:spPr>
          <a:xfrm>
            <a:off x="1076050" y="3101688"/>
            <a:ext cx="1552500" cy="5850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FF0000"/>
                </a:solidFill>
                <a:latin typeface="Calibri"/>
                <a:ea typeface="Calibri"/>
                <a:cs typeface="Calibri"/>
                <a:sym typeface="Calibri"/>
              </a:rPr>
              <a:t>Ws1</a:t>
            </a:r>
            <a:r>
              <a:rPr lang="en-US" sz="1300">
                <a:latin typeface="Calibri"/>
                <a:ea typeface="Calibri"/>
                <a:cs typeface="Calibri"/>
                <a:sym typeface="Calibri"/>
              </a:rPr>
              <a:t> * </a:t>
            </a:r>
            <a:r>
              <a:rPr lang="en-US" sz="1300">
                <a:solidFill>
                  <a:srgbClr val="00FF00"/>
                </a:solidFill>
                <a:latin typeface="Calibri"/>
                <a:ea typeface="Calibri"/>
                <a:cs typeface="Calibri"/>
                <a:sym typeface="Calibri"/>
              </a:rPr>
              <a:t>zs(t-1)</a:t>
            </a:r>
            <a:r>
              <a:rPr lang="en-US" sz="1300">
                <a:latin typeface="Calibri"/>
                <a:ea typeface="Calibri"/>
                <a:cs typeface="Calibri"/>
                <a:sym typeface="Calibri"/>
              </a:rPr>
              <a:t> + </a:t>
            </a:r>
            <a:r>
              <a:rPr lang="en-US" sz="1300">
                <a:solidFill>
                  <a:srgbClr val="FF0000"/>
                </a:solidFill>
                <a:latin typeface="Calibri"/>
                <a:ea typeface="Calibri"/>
                <a:cs typeface="Calibri"/>
                <a:sym typeface="Calibri"/>
              </a:rPr>
              <a:t>Wi1</a:t>
            </a:r>
            <a:r>
              <a:rPr lang="en-US" sz="1300">
                <a:latin typeface="Calibri"/>
                <a:ea typeface="Calibri"/>
                <a:cs typeface="Calibri"/>
                <a:sym typeface="Calibri"/>
              </a:rPr>
              <a:t> * </a:t>
            </a:r>
            <a:r>
              <a:rPr lang="en-US" sz="1300">
                <a:solidFill>
                  <a:srgbClr val="FF00FF"/>
                </a:solidFill>
                <a:latin typeface="Calibri"/>
                <a:ea typeface="Calibri"/>
                <a:cs typeface="Calibri"/>
                <a:sym typeface="Calibri"/>
              </a:rPr>
              <a:t>x1(t) </a:t>
            </a:r>
            <a:r>
              <a:rPr lang="en-US" sz="1300">
                <a:solidFill>
                  <a:schemeClr val="dk1"/>
                </a:solidFill>
                <a:latin typeface="Calibri"/>
                <a:ea typeface="Calibri"/>
                <a:cs typeface="Calibri"/>
                <a:sym typeface="Calibri"/>
              </a:rPr>
              <a:t>+</a:t>
            </a:r>
            <a:r>
              <a:rPr lang="en-US" sz="1300">
                <a:solidFill>
                  <a:srgbClr val="FF00FF"/>
                </a:solidFill>
                <a:latin typeface="Calibri"/>
                <a:ea typeface="Calibri"/>
                <a:cs typeface="Calibri"/>
                <a:sym typeface="Calibri"/>
              </a:rPr>
              <a:t> </a:t>
            </a:r>
            <a:r>
              <a:rPr lang="en-US" sz="1300">
                <a:solidFill>
                  <a:srgbClr val="FFAB40"/>
                </a:solidFill>
                <a:latin typeface="Calibri"/>
                <a:ea typeface="Calibri"/>
                <a:cs typeface="Calibri"/>
                <a:sym typeface="Calibri"/>
              </a:rPr>
              <a:t>Bias1</a:t>
            </a:r>
            <a:endParaRPr sz="1300">
              <a:solidFill>
                <a:srgbClr val="FFAB40"/>
              </a:solidFill>
              <a:latin typeface="Calibri"/>
              <a:ea typeface="Calibri"/>
              <a:cs typeface="Calibri"/>
              <a:sym typeface="Calibri"/>
            </a:endParaRPr>
          </a:p>
        </p:txBody>
      </p:sp>
      <p:cxnSp>
        <p:nvCxnSpPr>
          <p:cNvPr id="548" name="Google Shape;548;p30"/>
          <p:cNvCxnSpPr/>
          <p:nvPr/>
        </p:nvCxnSpPr>
        <p:spPr>
          <a:xfrm rot="10800000">
            <a:off x="1847800" y="2968788"/>
            <a:ext cx="4500" cy="132900"/>
          </a:xfrm>
          <a:prstGeom prst="straightConnector1">
            <a:avLst/>
          </a:prstGeom>
          <a:noFill/>
          <a:ln cap="flat" cmpd="sng" w="9525">
            <a:solidFill>
              <a:schemeClr val="dk2"/>
            </a:solidFill>
            <a:prstDash val="solid"/>
            <a:round/>
            <a:headEnd len="med" w="med" type="none"/>
            <a:tailEnd len="med" w="med" type="triangle"/>
          </a:ln>
        </p:spPr>
      </p:cxnSp>
      <p:sp>
        <p:nvSpPr>
          <p:cNvPr id="549" name="Google Shape;549;p30"/>
          <p:cNvSpPr txBox="1"/>
          <p:nvPr/>
        </p:nvSpPr>
        <p:spPr>
          <a:xfrm>
            <a:off x="1367050" y="2353313"/>
            <a:ext cx="961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0000FF"/>
                </a:solidFill>
                <a:latin typeface="Calibri"/>
                <a:ea typeface="Calibri"/>
                <a:cs typeface="Calibri"/>
                <a:sym typeface="Calibri"/>
              </a:rPr>
              <a:t>A sigmoid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sp>
        <p:nvSpPr>
          <p:cNvPr id="550" name="Google Shape;550;p30"/>
          <p:cNvSpPr txBox="1"/>
          <p:nvPr/>
        </p:nvSpPr>
        <p:spPr>
          <a:xfrm>
            <a:off x="282900" y="2106313"/>
            <a:ext cx="1093200" cy="877200"/>
          </a:xfrm>
          <a:prstGeom prst="rect">
            <a:avLst/>
          </a:prstGeom>
          <a:solidFill>
            <a:srgbClr val="6FA8D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solidFill>
                  <a:schemeClr val="dk1"/>
                </a:solidFill>
                <a:latin typeface="Calibri"/>
                <a:ea typeface="Calibri"/>
                <a:cs typeface="Calibri"/>
                <a:sym typeface="Calibri"/>
              </a:rPr>
              <a:t>After</a:t>
            </a:r>
            <a:r>
              <a:rPr b="1" lang="en-US" sz="900">
                <a:solidFill>
                  <a:srgbClr val="0000FF"/>
                </a:solidFill>
                <a:latin typeface="Calibri"/>
                <a:ea typeface="Calibri"/>
                <a:cs typeface="Calibri"/>
                <a:sym typeface="Calibri"/>
              </a:rPr>
              <a:t> Sigmoid</a:t>
            </a:r>
            <a:r>
              <a:rPr lang="en-US" sz="900">
                <a:solidFill>
                  <a:schemeClr val="dk1"/>
                </a:solidFill>
                <a:latin typeface="Calibri"/>
                <a:ea typeface="Calibri"/>
                <a:cs typeface="Calibri"/>
                <a:sym typeface="Calibri"/>
              </a:rPr>
              <a:t>, a value between 0% (0.0) and 100% (1.0) will be produced</a:t>
            </a:r>
            <a:endParaRPr sz="900">
              <a:solidFill>
                <a:schemeClr val="dk1"/>
              </a:solidFill>
              <a:latin typeface="Calibri"/>
              <a:ea typeface="Calibri"/>
              <a:cs typeface="Calibri"/>
              <a:sym typeface="Calibri"/>
            </a:endParaRPr>
          </a:p>
        </p:txBody>
      </p:sp>
      <p:sp>
        <p:nvSpPr>
          <p:cNvPr id="551" name="Google Shape;551;p30"/>
          <p:cNvSpPr txBox="1"/>
          <p:nvPr/>
        </p:nvSpPr>
        <p:spPr>
          <a:xfrm>
            <a:off x="800350" y="1126213"/>
            <a:ext cx="2082900" cy="861900"/>
          </a:xfrm>
          <a:prstGeom prst="rect">
            <a:avLst/>
          </a:prstGeom>
          <a:solidFill>
            <a:srgbClr val="D9D9D9"/>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chemeClr val="dk1"/>
                </a:solidFill>
                <a:latin typeface="Calibri"/>
                <a:ea typeface="Calibri"/>
                <a:cs typeface="Calibri"/>
                <a:sym typeface="Calibri"/>
              </a:rPr>
              <a:t>Long term memory (from t-1) to be remembered:</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100">
                <a:solidFill>
                  <a:schemeClr val="dk1"/>
                </a:solidFill>
                <a:highlight>
                  <a:srgbClr val="00FFFF"/>
                </a:highlight>
                <a:latin typeface="Calibri"/>
                <a:ea typeface="Calibri"/>
                <a:cs typeface="Calibri"/>
                <a:sym typeface="Calibri"/>
              </a:rPr>
              <a:t>zl(t-1)</a:t>
            </a:r>
            <a:r>
              <a:rPr lang="en-US" sz="1100">
                <a:solidFill>
                  <a:schemeClr val="dk1"/>
                </a:solidFill>
                <a:latin typeface="Calibri"/>
                <a:ea typeface="Calibri"/>
                <a:cs typeface="Calibri"/>
                <a:sym typeface="Calibri"/>
              </a:rPr>
              <a:t> =</a:t>
            </a:r>
            <a:r>
              <a:rPr lang="en-US" sz="1100">
                <a:solidFill>
                  <a:srgbClr val="00FFFF"/>
                </a:solidFill>
                <a:latin typeface="Calibri"/>
                <a:ea typeface="Calibri"/>
                <a:cs typeface="Calibri"/>
                <a:sym typeface="Calibri"/>
              </a:rPr>
              <a:t> </a:t>
            </a:r>
            <a:r>
              <a:rPr lang="en-US" sz="1100">
                <a:solidFill>
                  <a:schemeClr val="dk1"/>
                </a:solidFill>
                <a:highlight>
                  <a:srgbClr val="00FFFF"/>
                </a:highlight>
                <a:latin typeface="Calibri"/>
                <a:ea typeface="Calibri"/>
                <a:cs typeface="Calibri"/>
                <a:sym typeface="Calibri"/>
              </a:rPr>
              <a:t>zl(t-1)</a:t>
            </a:r>
            <a:r>
              <a:rPr lang="en-US" sz="1100">
                <a:solidFill>
                  <a:schemeClr val="dk1"/>
                </a:solidFill>
                <a:latin typeface="Calibri"/>
                <a:ea typeface="Calibri"/>
                <a:cs typeface="Calibri"/>
                <a:sym typeface="Calibri"/>
              </a:rPr>
              <a:t> * </a:t>
            </a:r>
            <a:r>
              <a:rPr b="1" i="1" lang="en-US" sz="1100">
                <a:solidFill>
                  <a:srgbClr val="0000FF"/>
                </a:solidFill>
                <a:latin typeface="Calibri"/>
                <a:ea typeface="Calibri"/>
                <a:cs typeface="Calibri"/>
                <a:sym typeface="Calibri"/>
              </a:rPr>
              <a:t>f </a:t>
            </a:r>
            <a:r>
              <a:rPr lang="en-US" sz="1100">
                <a:solidFill>
                  <a:schemeClr val="dk1"/>
                </a:solidFill>
                <a:latin typeface="Calibri"/>
                <a:ea typeface="Calibri"/>
                <a:cs typeface="Calibri"/>
                <a:sym typeface="Calibri"/>
              </a:rPr>
              <a:t>(</a:t>
            </a:r>
            <a:r>
              <a:rPr lang="en-US" sz="1100">
                <a:solidFill>
                  <a:srgbClr val="FF0000"/>
                </a:solidFill>
                <a:latin typeface="Calibri"/>
                <a:ea typeface="Calibri"/>
                <a:cs typeface="Calibri"/>
                <a:sym typeface="Calibri"/>
              </a:rPr>
              <a:t>Ws1</a:t>
            </a:r>
            <a:r>
              <a:rPr lang="en-US" sz="1100">
                <a:solidFill>
                  <a:schemeClr val="dk1"/>
                </a:solidFill>
                <a:latin typeface="Calibri"/>
                <a:ea typeface="Calibri"/>
                <a:cs typeface="Calibri"/>
                <a:sym typeface="Calibri"/>
              </a:rPr>
              <a:t> * </a:t>
            </a:r>
            <a:r>
              <a:rPr lang="en-US" sz="1100">
                <a:solidFill>
                  <a:schemeClr val="dk1"/>
                </a:solidFill>
                <a:highlight>
                  <a:srgbClr val="00FF00"/>
                </a:highlight>
                <a:latin typeface="Calibri"/>
                <a:ea typeface="Calibri"/>
                <a:cs typeface="Calibri"/>
                <a:sym typeface="Calibri"/>
              </a:rPr>
              <a:t>zs(t-1)</a:t>
            </a:r>
            <a:r>
              <a:rPr lang="en-US" sz="1100">
                <a:solidFill>
                  <a:schemeClr val="dk1"/>
                </a:solidFill>
                <a:latin typeface="Calibri"/>
                <a:ea typeface="Calibri"/>
                <a:cs typeface="Calibri"/>
                <a:sym typeface="Calibri"/>
              </a:rPr>
              <a:t>+ </a:t>
            </a:r>
            <a:r>
              <a:rPr lang="en-US" sz="1100">
                <a:solidFill>
                  <a:srgbClr val="FF0000"/>
                </a:solidFill>
                <a:latin typeface="Calibri"/>
                <a:ea typeface="Calibri"/>
                <a:cs typeface="Calibri"/>
                <a:sym typeface="Calibri"/>
              </a:rPr>
              <a:t>Wi1</a:t>
            </a:r>
            <a:r>
              <a:rPr lang="en-US" sz="1100">
                <a:solidFill>
                  <a:schemeClr val="dk1"/>
                </a:solidFill>
                <a:latin typeface="Calibri"/>
                <a:ea typeface="Calibri"/>
                <a:cs typeface="Calibri"/>
                <a:sym typeface="Calibri"/>
              </a:rPr>
              <a:t> * </a:t>
            </a:r>
            <a:r>
              <a:rPr lang="en-US" sz="1100">
                <a:solidFill>
                  <a:schemeClr val="dk1"/>
                </a:solidFill>
                <a:highlight>
                  <a:srgbClr val="FF00FF"/>
                </a:highlight>
                <a:latin typeface="Calibri"/>
                <a:ea typeface="Calibri"/>
                <a:cs typeface="Calibri"/>
                <a:sym typeface="Calibri"/>
              </a:rPr>
              <a:t>x1(t)</a:t>
            </a:r>
            <a:r>
              <a:rPr lang="en-US" sz="1100">
                <a:solidFill>
                  <a:srgbClr val="FF00FF"/>
                </a:solidFill>
                <a:latin typeface="Calibri"/>
                <a:ea typeface="Calibri"/>
                <a:cs typeface="Calibri"/>
                <a:sym typeface="Calibri"/>
              </a:rPr>
              <a:t> </a:t>
            </a:r>
            <a:r>
              <a:rPr lang="en-US" sz="1100">
                <a:solidFill>
                  <a:schemeClr val="dk1"/>
                </a:solidFill>
                <a:latin typeface="Calibri"/>
                <a:ea typeface="Calibri"/>
                <a:cs typeface="Calibri"/>
                <a:sym typeface="Calibri"/>
              </a:rPr>
              <a:t>+</a:t>
            </a:r>
            <a:r>
              <a:rPr lang="en-US" sz="1100">
                <a:solidFill>
                  <a:srgbClr val="FF00FF"/>
                </a:solidFill>
                <a:latin typeface="Calibri"/>
                <a:ea typeface="Calibri"/>
                <a:cs typeface="Calibri"/>
                <a:sym typeface="Calibri"/>
              </a:rPr>
              <a:t> </a:t>
            </a:r>
            <a:r>
              <a:rPr lang="en-US" sz="1100">
                <a:solidFill>
                  <a:srgbClr val="FFAB40"/>
                </a:solidFill>
                <a:latin typeface="Calibri"/>
                <a:ea typeface="Calibri"/>
                <a:cs typeface="Calibri"/>
                <a:sym typeface="Calibri"/>
              </a:rPr>
              <a:t>Bias1</a:t>
            </a:r>
            <a:r>
              <a:rPr lang="en-US" sz="1100">
                <a:solidFill>
                  <a:schemeClr val="dk1"/>
                </a:solidFill>
                <a:latin typeface="Calibri"/>
                <a:ea typeface="Calibri"/>
                <a:cs typeface="Calibri"/>
                <a:sym typeface="Calibri"/>
              </a:rPr>
              <a:t>)</a:t>
            </a:r>
            <a:endParaRPr sz="1100">
              <a:solidFill>
                <a:schemeClr val="dk1"/>
              </a:solidFill>
            </a:endParaRPr>
          </a:p>
        </p:txBody>
      </p:sp>
      <p:cxnSp>
        <p:nvCxnSpPr>
          <p:cNvPr id="552" name="Google Shape;552;p30"/>
          <p:cNvCxnSpPr/>
          <p:nvPr/>
        </p:nvCxnSpPr>
        <p:spPr>
          <a:xfrm flipH="1" rot="10800000">
            <a:off x="1839550" y="1991563"/>
            <a:ext cx="4500" cy="453300"/>
          </a:xfrm>
          <a:prstGeom prst="straightConnector1">
            <a:avLst/>
          </a:prstGeom>
          <a:noFill/>
          <a:ln cap="flat" cmpd="sng" w="9525">
            <a:solidFill>
              <a:schemeClr val="dk2"/>
            </a:solidFill>
            <a:prstDash val="solid"/>
            <a:round/>
            <a:headEnd len="med" w="med" type="none"/>
            <a:tailEnd len="med" w="med" type="triangle"/>
          </a:ln>
        </p:spPr>
      </p:cxnSp>
      <p:sp>
        <p:nvSpPr>
          <p:cNvPr id="553" name="Google Shape;553;p30"/>
          <p:cNvSpPr/>
          <p:nvPr/>
        </p:nvSpPr>
        <p:spPr>
          <a:xfrm>
            <a:off x="3173925" y="2192850"/>
            <a:ext cx="1786500" cy="3014400"/>
          </a:xfrm>
          <a:prstGeom prst="rect">
            <a:avLst/>
          </a:prstGeom>
          <a:solidFill>
            <a:srgbClr val="B3C6E7"/>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0"/>
          <p:cNvSpPr txBox="1"/>
          <p:nvPr/>
        </p:nvSpPr>
        <p:spPr>
          <a:xfrm>
            <a:off x="3425200" y="4354325"/>
            <a:ext cx="1295100" cy="6156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Ws2</a:t>
            </a:r>
            <a:r>
              <a:rPr lang="en-US">
                <a:latin typeface="Calibri"/>
                <a:ea typeface="Calibri"/>
                <a:cs typeface="Calibri"/>
                <a:sym typeface="Calibri"/>
              </a:rPr>
              <a:t> * </a:t>
            </a:r>
            <a:r>
              <a:rPr lang="en-US">
                <a:solidFill>
                  <a:srgbClr val="00FF00"/>
                </a:solidFill>
                <a:latin typeface="Calibri"/>
                <a:ea typeface="Calibri"/>
                <a:cs typeface="Calibri"/>
                <a:sym typeface="Calibri"/>
              </a:rPr>
              <a:t>zs(t-1)</a:t>
            </a:r>
            <a:r>
              <a:rPr lang="en-US">
                <a:latin typeface="Calibri"/>
                <a:ea typeface="Calibri"/>
                <a:cs typeface="Calibri"/>
                <a:sym typeface="Calibri"/>
              </a:rPr>
              <a:t> + </a:t>
            </a:r>
            <a:r>
              <a:rPr lang="en-US">
                <a:solidFill>
                  <a:srgbClr val="FF0000"/>
                </a:solidFill>
                <a:latin typeface="Calibri"/>
                <a:ea typeface="Calibri"/>
                <a:cs typeface="Calibri"/>
                <a:sym typeface="Calibri"/>
              </a:rPr>
              <a:t>Wi2</a:t>
            </a:r>
            <a:r>
              <a:rPr lang="en-US">
                <a:latin typeface="Calibri"/>
                <a:ea typeface="Calibri"/>
                <a:cs typeface="Calibri"/>
                <a:sym typeface="Calibri"/>
              </a:rPr>
              <a:t> * </a:t>
            </a:r>
            <a:r>
              <a:rPr lang="en-US">
                <a:solidFill>
                  <a:srgbClr val="FF00FF"/>
                </a:solidFill>
                <a:latin typeface="Calibri"/>
                <a:ea typeface="Calibri"/>
                <a:cs typeface="Calibri"/>
                <a:sym typeface="Calibri"/>
              </a:rPr>
              <a:t>x1(t)</a:t>
            </a:r>
            <a:endParaRPr>
              <a:solidFill>
                <a:srgbClr val="FF00FF"/>
              </a:solidFill>
              <a:latin typeface="Calibri"/>
              <a:ea typeface="Calibri"/>
              <a:cs typeface="Calibri"/>
              <a:sym typeface="Calibri"/>
            </a:endParaRPr>
          </a:p>
        </p:txBody>
      </p:sp>
      <p:sp>
        <p:nvSpPr>
          <p:cNvPr id="555" name="Google Shape;555;p30"/>
          <p:cNvSpPr/>
          <p:nvPr/>
        </p:nvSpPr>
        <p:spPr>
          <a:xfrm>
            <a:off x="2417564" y="5016250"/>
            <a:ext cx="1487675" cy="1352550"/>
          </a:xfrm>
          <a:custGeom>
            <a:rect b="b" l="l" r="r" t="t"/>
            <a:pathLst>
              <a:path extrusionOk="0" h="54102" w="59507">
                <a:moveTo>
                  <a:pt x="39695" y="54102"/>
                </a:moveTo>
                <a:cubicBezTo>
                  <a:pt x="35568" y="52896"/>
                  <a:pt x="21534" y="50229"/>
                  <a:pt x="14930" y="46863"/>
                </a:cubicBezTo>
                <a:cubicBezTo>
                  <a:pt x="8326" y="43498"/>
                  <a:pt x="643" y="38227"/>
                  <a:pt x="71" y="33909"/>
                </a:cubicBezTo>
                <a:cubicBezTo>
                  <a:pt x="-500" y="29591"/>
                  <a:pt x="6294" y="23495"/>
                  <a:pt x="11501" y="20955"/>
                </a:cubicBezTo>
                <a:cubicBezTo>
                  <a:pt x="16708" y="18415"/>
                  <a:pt x="26233" y="19177"/>
                  <a:pt x="31313" y="18669"/>
                </a:cubicBezTo>
                <a:cubicBezTo>
                  <a:pt x="36393" y="18161"/>
                  <a:pt x="38870" y="18542"/>
                  <a:pt x="41981" y="17907"/>
                </a:cubicBezTo>
                <a:cubicBezTo>
                  <a:pt x="45093" y="17272"/>
                  <a:pt x="47569" y="17018"/>
                  <a:pt x="49982" y="14859"/>
                </a:cubicBezTo>
                <a:cubicBezTo>
                  <a:pt x="52395" y="12700"/>
                  <a:pt x="54872" y="7430"/>
                  <a:pt x="56459" y="4953"/>
                </a:cubicBezTo>
                <a:cubicBezTo>
                  <a:pt x="58047" y="2477"/>
                  <a:pt x="58999" y="826"/>
                  <a:pt x="59507" y="0"/>
                </a:cubicBezTo>
              </a:path>
            </a:pathLst>
          </a:custGeom>
          <a:noFill/>
          <a:ln cap="flat" cmpd="sng" w="19050">
            <a:solidFill>
              <a:srgbClr val="FF00FF"/>
            </a:solidFill>
            <a:prstDash val="solid"/>
            <a:round/>
            <a:headEnd len="med" w="med" type="none"/>
            <a:tailEnd len="med" w="med" type="triangle"/>
          </a:ln>
        </p:spPr>
      </p:sp>
      <p:cxnSp>
        <p:nvCxnSpPr>
          <p:cNvPr id="556" name="Google Shape;556;p30"/>
          <p:cNvCxnSpPr/>
          <p:nvPr/>
        </p:nvCxnSpPr>
        <p:spPr>
          <a:xfrm flipH="1" rot="10800000">
            <a:off x="4016762" y="4969913"/>
            <a:ext cx="56100" cy="633600"/>
          </a:xfrm>
          <a:prstGeom prst="straightConnector1">
            <a:avLst/>
          </a:prstGeom>
          <a:noFill/>
          <a:ln cap="flat" cmpd="sng" w="19050">
            <a:solidFill>
              <a:srgbClr val="00FF00"/>
            </a:solidFill>
            <a:prstDash val="solid"/>
            <a:round/>
            <a:headEnd len="med" w="med" type="none"/>
            <a:tailEnd len="med" w="med" type="triangle"/>
          </a:ln>
        </p:spPr>
      </p:cxnSp>
      <p:sp>
        <p:nvSpPr>
          <p:cNvPr id="557" name="Google Shape;557;p30"/>
          <p:cNvSpPr txBox="1"/>
          <p:nvPr/>
        </p:nvSpPr>
        <p:spPr>
          <a:xfrm>
            <a:off x="3296488" y="50866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Wi2</a:t>
            </a:r>
            <a:endParaRPr b="1">
              <a:solidFill>
                <a:srgbClr val="FF0000"/>
              </a:solidFill>
              <a:latin typeface="Calibri"/>
              <a:ea typeface="Calibri"/>
              <a:cs typeface="Calibri"/>
              <a:sym typeface="Calibri"/>
            </a:endParaRPr>
          </a:p>
        </p:txBody>
      </p:sp>
      <p:sp>
        <p:nvSpPr>
          <p:cNvPr id="558" name="Google Shape;558;p30"/>
          <p:cNvSpPr txBox="1"/>
          <p:nvPr/>
        </p:nvSpPr>
        <p:spPr>
          <a:xfrm>
            <a:off x="4025075" y="50866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Ws2</a:t>
            </a:r>
            <a:endParaRPr b="1">
              <a:solidFill>
                <a:srgbClr val="FF0000"/>
              </a:solidFill>
              <a:latin typeface="Calibri"/>
              <a:ea typeface="Calibri"/>
              <a:cs typeface="Calibri"/>
              <a:sym typeface="Calibri"/>
            </a:endParaRPr>
          </a:p>
        </p:txBody>
      </p:sp>
      <p:sp>
        <p:nvSpPr>
          <p:cNvPr id="559" name="Google Shape;559;p30"/>
          <p:cNvSpPr txBox="1"/>
          <p:nvPr/>
        </p:nvSpPr>
        <p:spPr>
          <a:xfrm>
            <a:off x="3810250" y="3797775"/>
            <a:ext cx="525000" cy="3693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Bias2</a:t>
            </a:r>
            <a:endParaRPr sz="1200">
              <a:latin typeface="Calibri"/>
              <a:ea typeface="Calibri"/>
              <a:cs typeface="Calibri"/>
              <a:sym typeface="Calibri"/>
            </a:endParaRPr>
          </a:p>
        </p:txBody>
      </p:sp>
      <p:cxnSp>
        <p:nvCxnSpPr>
          <p:cNvPr id="560" name="Google Shape;560;p30"/>
          <p:cNvCxnSpPr/>
          <p:nvPr/>
        </p:nvCxnSpPr>
        <p:spPr>
          <a:xfrm rot="10800000">
            <a:off x="4072750" y="4149975"/>
            <a:ext cx="0" cy="215100"/>
          </a:xfrm>
          <a:prstGeom prst="straightConnector1">
            <a:avLst/>
          </a:prstGeom>
          <a:noFill/>
          <a:ln cap="flat" cmpd="sng" w="9525">
            <a:solidFill>
              <a:schemeClr val="dk2"/>
            </a:solidFill>
            <a:prstDash val="solid"/>
            <a:round/>
            <a:headEnd len="med" w="med" type="none"/>
            <a:tailEnd len="med" w="med" type="triangle"/>
          </a:ln>
        </p:spPr>
      </p:cxnSp>
      <p:sp>
        <p:nvSpPr>
          <p:cNvPr id="561" name="Google Shape;561;p30"/>
          <p:cNvSpPr txBox="1"/>
          <p:nvPr/>
        </p:nvSpPr>
        <p:spPr>
          <a:xfrm>
            <a:off x="3296500" y="3003088"/>
            <a:ext cx="1552500" cy="5850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FF0000"/>
                </a:solidFill>
                <a:latin typeface="Calibri"/>
                <a:ea typeface="Calibri"/>
                <a:cs typeface="Calibri"/>
                <a:sym typeface="Calibri"/>
              </a:rPr>
              <a:t>Ws2</a:t>
            </a:r>
            <a:r>
              <a:rPr lang="en-US" sz="1300">
                <a:latin typeface="Calibri"/>
                <a:ea typeface="Calibri"/>
                <a:cs typeface="Calibri"/>
                <a:sym typeface="Calibri"/>
              </a:rPr>
              <a:t>* </a:t>
            </a:r>
            <a:r>
              <a:rPr lang="en-US" sz="1300">
                <a:solidFill>
                  <a:srgbClr val="00FF00"/>
                </a:solidFill>
                <a:latin typeface="Calibri"/>
                <a:ea typeface="Calibri"/>
                <a:cs typeface="Calibri"/>
                <a:sym typeface="Calibri"/>
              </a:rPr>
              <a:t>zs(t-1)</a:t>
            </a:r>
            <a:r>
              <a:rPr lang="en-US" sz="1300">
                <a:latin typeface="Calibri"/>
                <a:ea typeface="Calibri"/>
                <a:cs typeface="Calibri"/>
                <a:sym typeface="Calibri"/>
              </a:rPr>
              <a:t> + </a:t>
            </a:r>
            <a:r>
              <a:rPr lang="en-US" sz="1300">
                <a:solidFill>
                  <a:srgbClr val="FF0000"/>
                </a:solidFill>
                <a:latin typeface="Calibri"/>
                <a:ea typeface="Calibri"/>
                <a:cs typeface="Calibri"/>
                <a:sym typeface="Calibri"/>
              </a:rPr>
              <a:t>Wi2</a:t>
            </a:r>
            <a:r>
              <a:rPr lang="en-US" sz="1300">
                <a:latin typeface="Calibri"/>
                <a:ea typeface="Calibri"/>
                <a:cs typeface="Calibri"/>
                <a:sym typeface="Calibri"/>
              </a:rPr>
              <a:t> * </a:t>
            </a:r>
            <a:r>
              <a:rPr lang="en-US" sz="1300">
                <a:solidFill>
                  <a:srgbClr val="FF00FF"/>
                </a:solidFill>
                <a:latin typeface="Calibri"/>
                <a:ea typeface="Calibri"/>
                <a:cs typeface="Calibri"/>
                <a:sym typeface="Calibri"/>
              </a:rPr>
              <a:t>x1(t) </a:t>
            </a:r>
            <a:r>
              <a:rPr lang="en-US" sz="1300">
                <a:solidFill>
                  <a:schemeClr val="dk1"/>
                </a:solidFill>
                <a:latin typeface="Calibri"/>
                <a:ea typeface="Calibri"/>
                <a:cs typeface="Calibri"/>
                <a:sym typeface="Calibri"/>
              </a:rPr>
              <a:t>+</a:t>
            </a:r>
            <a:r>
              <a:rPr lang="en-US" sz="1300">
                <a:solidFill>
                  <a:srgbClr val="FF00FF"/>
                </a:solidFill>
                <a:latin typeface="Calibri"/>
                <a:ea typeface="Calibri"/>
                <a:cs typeface="Calibri"/>
                <a:sym typeface="Calibri"/>
              </a:rPr>
              <a:t> </a:t>
            </a:r>
            <a:r>
              <a:rPr lang="en-US" sz="1300">
                <a:solidFill>
                  <a:srgbClr val="FFAB40"/>
                </a:solidFill>
                <a:latin typeface="Calibri"/>
                <a:ea typeface="Calibri"/>
                <a:cs typeface="Calibri"/>
                <a:sym typeface="Calibri"/>
              </a:rPr>
              <a:t>Bias2</a:t>
            </a:r>
            <a:endParaRPr sz="1300">
              <a:solidFill>
                <a:srgbClr val="FFAB40"/>
              </a:solidFill>
              <a:latin typeface="Calibri"/>
              <a:ea typeface="Calibri"/>
              <a:cs typeface="Calibri"/>
              <a:sym typeface="Calibri"/>
            </a:endParaRPr>
          </a:p>
        </p:txBody>
      </p:sp>
      <p:cxnSp>
        <p:nvCxnSpPr>
          <p:cNvPr id="562" name="Google Shape;562;p30"/>
          <p:cNvCxnSpPr/>
          <p:nvPr/>
        </p:nvCxnSpPr>
        <p:spPr>
          <a:xfrm rot="10800000">
            <a:off x="4072750" y="3588075"/>
            <a:ext cx="0" cy="209700"/>
          </a:xfrm>
          <a:prstGeom prst="straightConnector1">
            <a:avLst/>
          </a:prstGeom>
          <a:noFill/>
          <a:ln cap="flat" cmpd="sng" w="9525">
            <a:solidFill>
              <a:schemeClr val="dk2"/>
            </a:solidFill>
            <a:prstDash val="solid"/>
            <a:round/>
            <a:headEnd len="med" w="med" type="none"/>
            <a:tailEnd len="med" w="med" type="triangle"/>
          </a:ln>
        </p:spPr>
      </p:cxnSp>
      <p:sp>
        <p:nvSpPr>
          <p:cNvPr id="563" name="Google Shape;563;p30"/>
          <p:cNvSpPr txBox="1"/>
          <p:nvPr/>
        </p:nvSpPr>
        <p:spPr>
          <a:xfrm>
            <a:off x="3535850" y="2192850"/>
            <a:ext cx="961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rgbClr val="0000FF"/>
                </a:solidFill>
                <a:latin typeface="Calibri"/>
                <a:ea typeface="Calibri"/>
                <a:cs typeface="Calibri"/>
                <a:sym typeface="Calibri"/>
              </a:rPr>
              <a:t>A Tanh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cxnSp>
        <p:nvCxnSpPr>
          <p:cNvPr id="564" name="Google Shape;564;p30"/>
          <p:cNvCxnSpPr/>
          <p:nvPr/>
        </p:nvCxnSpPr>
        <p:spPr>
          <a:xfrm rot="10800000">
            <a:off x="4072750" y="2793388"/>
            <a:ext cx="0" cy="209700"/>
          </a:xfrm>
          <a:prstGeom prst="straightConnector1">
            <a:avLst/>
          </a:prstGeom>
          <a:noFill/>
          <a:ln cap="flat" cmpd="sng" w="9525">
            <a:solidFill>
              <a:schemeClr val="dk2"/>
            </a:solidFill>
            <a:prstDash val="solid"/>
            <a:round/>
            <a:headEnd len="med" w="med" type="none"/>
            <a:tailEnd len="med" w="med" type="triangle"/>
          </a:ln>
        </p:spPr>
      </p:cxnSp>
      <p:sp>
        <p:nvSpPr>
          <p:cNvPr id="565" name="Google Shape;565;p30"/>
          <p:cNvSpPr txBox="1"/>
          <p:nvPr/>
        </p:nvSpPr>
        <p:spPr>
          <a:xfrm>
            <a:off x="2787700" y="2057013"/>
            <a:ext cx="826200" cy="877200"/>
          </a:xfrm>
          <a:prstGeom prst="rect">
            <a:avLst/>
          </a:prstGeom>
          <a:solidFill>
            <a:srgbClr val="6D9EE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solidFill>
                  <a:schemeClr val="dk1"/>
                </a:solidFill>
                <a:latin typeface="Calibri"/>
                <a:ea typeface="Calibri"/>
                <a:cs typeface="Calibri"/>
                <a:sym typeface="Calibri"/>
              </a:rPr>
              <a:t>After </a:t>
            </a:r>
            <a:r>
              <a:rPr b="1" lang="en-US" sz="900">
                <a:solidFill>
                  <a:srgbClr val="0000FF"/>
                </a:solidFill>
                <a:latin typeface="Calibri"/>
                <a:ea typeface="Calibri"/>
                <a:cs typeface="Calibri"/>
                <a:sym typeface="Calibri"/>
              </a:rPr>
              <a:t>Tanh</a:t>
            </a:r>
            <a:r>
              <a:rPr lang="en-US" sz="900">
                <a:solidFill>
                  <a:schemeClr val="dk1"/>
                </a:solidFill>
                <a:latin typeface="Calibri"/>
                <a:ea typeface="Calibri"/>
                <a:cs typeface="Calibri"/>
                <a:sym typeface="Calibri"/>
              </a:rPr>
              <a:t>, a value between -1.0 and 1.0 will be produced</a:t>
            </a:r>
            <a:endParaRPr sz="900">
              <a:solidFill>
                <a:schemeClr val="dk1"/>
              </a:solidFill>
              <a:latin typeface="Calibri"/>
              <a:ea typeface="Calibri"/>
              <a:cs typeface="Calibri"/>
              <a:sym typeface="Calibri"/>
            </a:endParaRPr>
          </a:p>
        </p:txBody>
      </p:sp>
      <p:sp>
        <p:nvSpPr>
          <p:cNvPr id="566" name="Google Shape;566;p30"/>
          <p:cNvSpPr txBox="1"/>
          <p:nvPr/>
        </p:nvSpPr>
        <p:spPr>
          <a:xfrm>
            <a:off x="3173600" y="1125925"/>
            <a:ext cx="1686300" cy="861900"/>
          </a:xfrm>
          <a:prstGeom prst="rect">
            <a:avLst/>
          </a:prstGeom>
          <a:solidFill>
            <a:srgbClr val="B3C6E7"/>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1100">
                <a:solidFill>
                  <a:schemeClr val="dk1"/>
                </a:solidFill>
                <a:latin typeface="Calibri"/>
                <a:ea typeface="Calibri"/>
                <a:cs typeface="Calibri"/>
                <a:sym typeface="Calibri"/>
              </a:rPr>
              <a:t>Long term memory created for (t):</a:t>
            </a:r>
            <a:endParaRPr sz="1100">
              <a:solidFill>
                <a:schemeClr val="dk1"/>
              </a:solidFill>
              <a:latin typeface="Calibri"/>
              <a:ea typeface="Calibri"/>
              <a:cs typeface="Calibri"/>
              <a:sym typeface="Calibri"/>
            </a:endParaRPr>
          </a:p>
          <a:p>
            <a:pPr indent="0" lvl="0" marL="0" rtl="0" algn="ctr">
              <a:spcBef>
                <a:spcPts val="0"/>
              </a:spcBef>
              <a:spcAft>
                <a:spcPts val="0"/>
              </a:spcAft>
              <a:buNone/>
            </a:pPr>
            <a:r>
              <a:rPr lang="en-US" sz="1100">
                <a:solidFill>
                  <a:schemeClr val="dk1"/>
                </a:solidFill>
                <a:highlight>
                  <a:srgbClr val="00FFFF"/>
                </a:highlight>
                <a:latin typeface="Calibri"/>
                <a:ea typeface="Calibri"/>
                <a:cs typeface="Calibri"/>
                <a:sym typeface="Calibri"/>
              </a:rPr>
              <a:t>zl(t)</a:t>
            </a:r>
            <a:r>
              <a:rPr lang="en-US" sz="1100">
                <a:solidFill>
                  <a:schemeClr val="dk1"/>
                </a:solidFill>
                <a:latin typeface="Calibri"/>
                <a:ea typeface="Calibri"/>
                <a:cs typeface="Calibri"/>
                <a:sym typeface="Calibri"/>
              </a:rPr>
              <a:t>= </a:t>
            </a:r>
            <a:r>
              <a:rPr b="1" i="1" lang="en-US" sz="1100">
                <a:solidFill>
                  <a:srgbClr val="0000FF"/>
                </a:solidFill>
                <a:latin typeface="Calibri"/>
                <a:ea typeface="Calibri"/>
                <a:cs typeface="Calibri"/>
                <a:sym typeface="Calibri"/>
              </a:rPr>
              <a:t>F</a:t>
            </a:r>
            <a:r>
              <a:rPr lang="en-US" sz="1100">
                <a:solidFill>
                  <a:schemeClr val="dk1"/>
                </a:solidFill>
                <a:latin typeface="Calibri"/>
                <a:ea typeface="Calibri"/>
                <a:cs typeface="Calibri"/>
                <a:sym typeface="Calibri"/>
              </a:rPr>
              <a:t>(</a:t>
            </a:r>
            <a:r>
              <a:rPr lang="en-US" sz="1100">
                <a:solidFill>
                  <a:srgbClr val="FF0000"/>
                </a:solidFill>
                <a:latin typeface="Calibri"/>
                <a:ea typeface="Calibri"/>
                <a:cs typeface="Calibri"/>
                <a:sym typeface="Calibri"/>
              </a:rPr>
              <a:t>Ws2</a:t>
            </a:r>
            <a:r>
              <a:rPr lang="en-US" sz="1100">
                <a:solidFill>
                  <a:schemeClr val="dk1"/>
                </a:solidFill>
                <a:latin typeface="Calibri"/>
                <a:ea typeface="Calibri"/>
                <a:cs typeface="Calibri"/>
                <a:sym typeface="Calibri"/>
              </a:rPr>
              <a:t>* </a:t>
            </a:r>
            <a:r>
              <a:rPr lang="en-US" sz="1100">
                <a:solidFill>
                  <a:schemeClr val="dk1"/>
                </a:solidFill>
                <a:highlight>
                  <a:srgbClr val="00FF00"/>
                </a:highlight>
                <a:latin typeface="Calibri"/>
                <a:ea typeface="Calibri"/>
                <a:cs typeface="Calibri"/>
                <a:sym typeface="Calibri"/>
              </a:rPr>
              <a:t>zs(t-1)</a:t>
            </a:r>
            <a:r>
              <a:rPr lang="en-US" sz="1100">
                <a:solidFill>
                  <a:schemeClr val="dk1"/>
                </a:solidFill>
                <a:latin typeface="Calibri"/>
                <a:ea typeface="Calibri"/>
                <a:cs typeface="Calibri"/>
                <a:sym typeface="Calibri"/>
              </a:rPr>
              <a:t> + </a:t>
            </a:r>
            <a:r>
              <a:rPr lang="en-US" sz="1100">
                <a:solidFill>
                  <a:srgbClr val="FF0000"/>
                </a:solidFill>
                <a:latin typeface="Calibri"/>
                <a:ea typeface="Calibri"/>
                <a:cs typeface="Calibri"/>
                <a:sym typeface="Calibri"/>
              </a:rPr>
              <a:t>Wi2</a:t>
            </a:r>
            <a:r>
              <a:rPr lang="en-US" sz="1100">
                <a:solidFill>
                  <a:schemeClr val="dk1"/>
                </a:solidFill>
                <a:latin typeface="Calibri"/>
                <a:ea typeface="Calibri"/>
                <a:cs typeface="Calibri"/>
                <a:sym typeface="Calibri"/>
              </a:rPr>
              <a:t> * </a:t>
            </a:r>
            <a:r>
              <a:rPr lang="en-US" sz="1100">
                <a:solidFill>
                  <a:schemeClr val="dk1"/>
                </a:solidFill>
                <a:highlight>
                  <a:srgbClr val="FF00FF"/>
                </a:highlight>
                <a:latin typeface="Calibri"/>
                <a:ea typeface="Calibri"/>
                <a:cs typeface="Calibri"/>
                <a:sym typeface="Calibri"/>
              </a:rPr>
              <a:t>x1(t) </a:t>
            </a:r>
            <a:r>
              <a:rPr lang="en-US" sz="1100">
                <a:solidFill>
                  <a:schemeClr val="dk1"/>
                </a:solidFill>
                <a:latin typeface="Calibri"/>
                <a:ea typeface="Calibri"/>
                <a:cs typeface="Calibri"/>
                <a:sym typeface="Calibri"/>
              </a:rPr>
              <a:t>+</a:t>
            </a:r>
            <a:r>
              <a:rPr lang="en-US" sz="1100">
                <a:solidFill>
                  <a:srgbClr val="FF00FF"/>
                </a:solidFill>
                <a:latin typeface="Calibri"/>
                <a:ea typeface="Calibri"/>
                <a:cs typeface="Calibri"/>
                <a:sym typeface="Calibri"/>
              </a:rPr>
              <a:t> </a:t>
            </a:r>
            <a:r>
              <a:rPr lang="en-US" sz="1100">
                <a:solidFill>
                  <a:srgbClr val="FFAB40"/>
                </a:solidFill>
                <a:latin typeface="Calibri"/>
                <a:ea typeface="Calibri"/>
                <a:cs typeface="Calibri"/>
                <a:sym typeface="Calibri"/>
              </a:rPr>
              <a:t>Bias2</a:t>
            </a:r>
            <a:r>
              <a:rPr lang="en-US" sz="1100">
                <a:solidFill>
                  <a:schemeClr val="dk1"/>
                </a:solidFill>
                <a:latin typeface="Calibri"/>
                <a:ea typeface="Calibri"/>
                <a:cs typeface="Calibri"/>
                <a:sym typeface="Calibri"/>
              </a:rPr>
              <a:t>)</a:t>
            </a:r>
            <a:endParaRPr sz="1100">
              <a:solidFill>
                <a:schemeClr val="dk1"/>
              </a:solidFill>
            </a:endParaRPr>
          </a:p>
        </p:txBody>
      </p:sp>
      <p:cxnSp>
        <p:nvCxnSpPr>
          <p:cNvPr id="567" name="Google Shape;567;p30"/>
          <p:cNvCxnSpPr/>
          <p:nvPr/>
        </p:nvCxnSpPr>
        <p:spPr>
          <a:xfrm rot="10800000">
            <a:off x="4016750" y="1987950"/>
            <a:ext cx="0" cy="204900"/>
          </a:xfrm>
          <a:prstGeom prst="straightConnector1">
            <a:avLst/>
          </a:prstGeom>
          <a:noFill/>
          <a:ln cap="flat" cmpd="sng" w="9525">
            <a:solidFill>
              <a:schemeClr val="dk2"/>
            </a:solidFill>
            <a:prstDash val="solid"/>
            <a:round/>
            <a:headEnd len="med" w="med" type="none"/>
            <a:tailEnd len="med" w="med" type="triangle"/>
          </a:ln>
        </p:spPr>
      </p:cxnSp>
      <p:sp>
        <p:nvSpPr>
          <p:cNvPr id="568" name="Google Shape;568;p30"/>
          <p:cNvSpPr/>
          <p:nvPr/>
        </p:nvSpPr>
        <p:spPr>
          <a:xfrm>
            <a:off x="5200550" y="2238750"/>
            <a:ext cx="1886100" cy="31929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0"/>
          <p:cNvSpPr txBox="1"/>
          <p:nvPr/>
        </p:nvSpPr>
        <p:spPr>
          <a:xfrm>
            <a:off x="5532475" y="4427063"/>
            <a:ext cx="1241100" cy="6156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Ws3</a:t>
            </a:r>
            <a:r>
              <a:rPr lang="en-US">
                <a:latin typeface="Calibri"/>
                <a:ea typeface="Calibri"/>
                <a:cs typeface="Calibri"/>
                <a:sym typeface="Calibri"/>
              </a:rPr>
              <a:t> * </a:t>
            </a:r>
            <a:r>
              <a:rPr lang="en-US">
                <a:solidFill>
                  <a:srgbClr val="00FF00"/>
                </a:solidFill>
                <a:latin typeface="Calibri"/>
                <a:ea typeface="Calibri"/>
                <a:cs typeface="Calibri"/>
                <a:sym typeface="Calibri"/>
              </a:rPr>
              <a:t>z1(t-1)</a:t>
            </a:r>
            <a:r>
              <a:rPr lang="en-US">
                <a:latin typeface="Calibri"/>
                <a:ea typeface="Calibri"/>
                <a:cs typeface="Calibri"/>
                <a:sym typeface="Calibri"/>
              </a:rPr>
              <a:t> + </a:t>
            </a:r>
            <a:r>
              <a:rPr lang="en-US">
                <a:solidFill>
                  <a:srgbClr val="FF0000"/>
                </a:solidFill>
                <a:latin typeface="Calibri"/>
                <a:ea typeface="Calibri"/>
                <a:cs typeface="Calibri"/>
                <a:sym typeface="Calibri"/>
              </a:rPr>
              <a:t>Wi3</a:t>
            </a:r>
            <a:r>
              <a:rPr lang="en-US">
                <a:latin typeface="Calibri"/>
                <a:ea typeface="Calibri"/>
                <a:cs typeface="Calibri"/>
                <a:sym typeface="Calibri"/>
              </a:rPr>
              <a:t> * </a:t>
            </a:r>
            <a:r>
              <a:rPr lang="en-US">
                <a:solidFill>
                  <a:srgbClr val="FF00FF"/>
                </a:solidFill>
                <a:latin typeface="Calibri"/>
                <a:ea typeface="Calibri"/>
                <a:cs typeface="Calibri"/>
                <a:sym typeface="Calibri"/>
              </a:rPr>
              <a:t>x1 (t)</a:t>
            </a:r>
            <a:endParaRPr>
              <a:solidFill>
                <a:srgbClr val="FF00FF"/>
              </a:solidFill>
              <a:latin typeface="Calibri"/>
              <a:ea typeface="Calibri"/>
              <a:cs typeface="Calibri"/>
              <a:sym typeface="Calibri"/>
            </a:endParaRPr>
          </a:p>
        </p:txBody>
      </p:sp>
      <p:cxnSp>
        <p:nvCxnSpPr>
          <p:cNvPr id="570" name="Google Shape;570;p30"/>
          <p:cNvCxnSpPr/>
          <p:nvPr/>
        </p:nvCxnSpPr>
        <p:spPr>
          <a:xfrm flipH="1" rot="10800000">
            <a:off x="5359412" y="5042813"/>
            <a:ext cx="793500" cy="760800"/>
          </a:xfrm>
          <a:prstGeom prst="straightConnector1">
            <a:avLst/>
          </a:prstGeom>
          <a:noFill/>
          <a:ln cap="flat" cmpd="sng" w="19050">
            <a:solidFill>
              <a:srgbClr val="00FF00"/>
            </a:solidFill>
            <a:prstDash val="solid"/>
            <a:round/>
            <a:headEnd len="med" w="med" type="none"/>
            <a:tailEnd len="med" w="med" type="triangle"/>
          </a:ln>
        </p:spPr>
      </p:cxnSp>
      <p:cxnSp>
        <p:nvCxnSpPr>
          <p:cNvPr id="571" name="Google Shape;571;p30"/>
          <p:cNvCxnSpPr/>
          <p:nvPr/>
        </p:nvCxnSpPr>
        <p:spPr>
          <a:xfrm flipH="1" rot="10800000">
            <a:off x="4608800" y="5042800"/>
            <a:ext cx="1544100" cy="1332900"/>
          </a:xfrm>
          <a:prstGeom prst="bentConnector2">
            <a:avLst/>
          </a:prstGeom>
          <a:noFill/>
          <a:ln cap="flat" cmpd="sng" w="19050">
            <a:solidFill>
              <a:srgbClr val="FF00FF"/>
            </a:solidFill>
            <a:prstDash val="solid"/>
            <a:round/>
            <a:headEnd len="med" w="med" type="none"/>
            <a:tailEnd len="med" w="med" type="triangle"/>
          </a:ln>
        </p:spPr>
      </p:cxnSp>
      <p:sp>
        <p:nvSpPr>
          <p:cNvPr id="572" name="Google Shape;572;p30"/>
          <p:cNvSpPr txBox="1"/>
          <p:nvPr/>
        </p:nvSpPr>
        <p:spPr>
          <a:xfrm>
            <a:off x="7006525" y="310300"/>
            <a:ext cx="2952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latin typeface="Calibri"/>
                <a:ea typeface="Calibri"/>
                <a:cs typeface="Calibri"/>
                <a:sym typeface="Calibri"/>
              </a:rPr>
              <a:t>The new long term memory updated at (t) is the sum of </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long term memory at (t-1), and </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the long term memory at (t)</a:t>
            </a:r>
            <a:endParaRPr>
              <a:solidFill>
                <a:schemeClr val="dk1"/>
              </a:solidFill>
              <a:latin typeface="Calibri"/>
              <a:ea typeface="Calibri"/>
              <a:cs typeface="Calibri"/>
              <a:sym typeface="Calibri"/>
            </a:endParaRPr>
          </a:p>
        </p:txBody>
      </p:sp>
      <p:sp>
        <p:nvSpPr>
          <p:cNvPr id="573" name="Google Shape;573;p30"/>
          <p:cNvSpPr txBox="1"/>
          <p:nvPr/>
        </p:nvSpPr>
        <p:spPr>
          <a:xfrm>
            <a:off x="5898275" y="3862350"/>
            <a:ext cx="525000" cy="3693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Bias3</a:t>
            </a:r>
            <a:endParaRPr sz="1200">
              <a:latin typeface="Calibri"/>
              <a:ea typeface="Calibri"/>
              <a:cs typeface="Calibri"/>
              <a:sym typeface="Calibri"/>
            </a:endParaRPr>
          </a:p>
        </p:txBody>
      </p:sp>
      <p:cxnSp>
        <p:nvCxnSpPr>
          <p:cNvPr id="574" name="Google Shape;574;p30"/>
          <p:cNvCxnSpPr/>
          <p:nvPr/>
        </p:nvCxnSpPr>
        <p:spPr>
          <a:xfrm rot="10800000">
            <a:off x="6160775" y="4231650"/>
            <a:ext cx="0" cy="209700"/>
          </a:xfrm>
          <a:prstGeom prst="straightConnector1">
            <a:avLst/>
          </a:prstGeom>
          <a:noFill/>
          <a:ln cap="flat" cmpd="sng" w="9525">
            <a:solidFill>
              <a:schemeClr val="dk2"/>
            </a:solidFill>
            <a:prstDash val="solid"/>
            <a:round/>
            <a:headEnd len="med" w="med" type="none"/>
            <a:tailEnd len="med" w="med" type="triangle"/>
          </a:ln>
        </p:spPr>
      </p:cxnSp>
      <p:cxnSp>
        <p:nvCxnSpPr>
          <p:cNvPr id="575" name="Google Shape;575;p30"/>
          <p:cNvCxnSpPr/>
          <p:nvPr/>
        </p:nvCxnSpPr>
        <p:spPr>
          <a:xfrm rot="10800000">
            <a:off x="6152975" y="3667050"/>
            <a:ext cx="7800" cy="195300"/>
          </a:xfrm>
          <a:prstGeom prst="straightConnector1">
            <a:avLst/>
          </a:prstGeom>
          <a:noFill/>
          <a:ln cap="flat" cmpd="sng" w="9525">
            <a:solidFill>
              <a:schemeClr val="dk2"/>
            </a:solidFill>
            <a:prstDash val="solid"/>
            <a:round/>
            <a:headEnd len="med" w="med" type="none"/>
            <a:tailEnd len="med" w="med" type="triangle"/>
          </a:ln>
        </p:spPr>
      </p:cxnSp>
      <p:sp>
        <p:nvSpPr>
          <p:cNvPr id="576" name="Google Shape;576;p30"/>
          <p:cNvSpPr txBox="1"/>
          <p:nvPr/>
        </p:nvSpPr>
        <p:spPr>
          <a:xfrm>
            <a:off x="5365375" y="3081913"/>
            <a:ext cx="1575300" cy="5850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FF0000"/>
                </a:solidFill>
                <a:latin typeface="Calibri"/>
                <a:ea typeface="Calibri"/>
                <a:cs typeface="Calibri"/>
                <a:sym typeface="Calibri"/>
              </a:rPr>
              <a:t>Ws3</a:t>
            </a:r>
            <a:r>
              <a:rPr lang="en-US" sz="1300">
                <a:latin typeface="Calibri"/>
                <a:ea typeface="Calibri"/>
                <a:cs typeface="Calibri"/>
                <a:sym typeface="Calibri"/>
              </a:rPr>
              <a:t> * </a:t>
            </a:r>
            <a:r>
              <a:rPr lang="en-US" sz="1300">
                <a:solidFill>
                  <a:srgbClr val="00FF00"/>
                </a:solidFill>
                <a:latin typeface="Calibri"/>
                <a:ea typeface="Calibri"/>
                <a:cs typeface="Calibri"/>
                <a:sym typeface="Calibri"/>
              </a:rPr>
              <a:t>zs(t-1)</a:t>
            </a:r>
            <a:r>
              <a:rPr lang="en-US" sz="1300">
                <a:latin typeface="Calibri"/>
                <a:ea typeface="Calibri"/>
                <a:cs typeface="Calibri"/>
                <a:sym typeface="Calibri"/>
              </a:rPr>
              <a:t> + </a:t>
            </a:r>
            <a:r>
              <a:rPr lang="en-US" sz="1300">
                <a:solidFill>
                  <a:srgbClr val="FF0000"/>
                </a:solidFill>
                <a:latin typeface="Calibri"/>
                <a:ea typeface="Calibri"/>
                <a:cs typeface="Calibri"/>
                <a:sym typeface="Calibri"/>
              </a:rPr>
              <a:t>Wi3</a:t>
            </a:r>
            <a:r>
              <a:rPr lang="en-US" sz="1300">
                <a:latin typeface="Calibri"/>
                <a:ea typeface="Calibri"/>
                <a:cs typeface="Calibri"/>
                <a:sym typeface="Calibri"/>
              </a:rPr>
              <a:t> * </a:t>
            </a:r>
            <a:r>
              <a:rPr lang="en-US" sz="1300">
                <a:solidFill>
                  <a:srgbClr val="FF00FF"/>
                </a:solidFill>
                <a:latin typeface="Calibri"/>
                <a:ea typeface="Calibri"/>
                <a:cs typeface="Calibri"/>
                <a:sym typeface="Calibri"/>
              </a:rPr>
              <a:t>x1(t) </a:t>
            </a:r>
            <a:r>
              <a:rPr lang="en-US" sz="1300">
                <a:solidFill>
                  <a:schemeClr val="dk1"/>
                </a:solidFill>
                <a:latin typeface="Calibri"/>
                <a:ea typeface="Calibri"/>
                <a:cs typeface="Calibri"/>
                <a:sym typeface="Calibri"/>
              </a:rPr>
              <a:t>+</a:t>
            </a:r>
            <a:r>
              <a:rPr lang="en-US" sz="1300">
                <a:solidFill>
                  <a:srgbClr val="FF00FF"/>
                </a:solidFill>
                <a:latin typeface="Calibri"/>
                <a:ea typeface="Calibri"/>
                <a:cs typeface="Calibri"/>
                <a:sym typeface="Calibri"/>
              </a:rPr>
              <a:t> </a:t>
            </a:r>
            <a:r>
              <a:rPr lang="en-US" sz="1300">
                <a:solidFill>
                  <a:srgbClr val="FFAB40"/>
                </a:solidFill>
                <a:latin typeface="Calibri"/>
                <a:ea typeface="Calibri"/>
                <a:cs typeface="Calibri"/>
                <a:sym typeface="Calibri"/>
              </a:rPr>
              <a:t>Bias3</a:t>
            </a:r>
            <a:endParaRPr sz="1300">
              <a:solidFill>
                <a:srgbClr val="FFAB40"/>
              </a:solidFill>
              <a:latin typeface="Calibri"/>
              <a:ea typeface="Calibri"/>
              <a:cs typeface="Calibri"/>
              <a:sym typeface="Calibri"/>
            </a:endParaRPr>
          </a:p>
        </p:txBody>
      </p:sp>
      <p:sp>
        <p:nvSpPr>
          <p:cNvPr id="577" name="Google Shape;577;p30"/>
          <p:cNvSpPr txBox="1"/>
          <p:nvPr/>
        </p:nvSpPr>
        <p:spPr>
          <a:xfrm>
            <a:off x="5679875" y="2340363"/>
            <a:ext cx="961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0000FF"/>
                </a:solidFill>
                <a:latin typeface="Calibri"/>
                <a:ea typeface="Calibri"/>
                <a:cs typeface="Calibri"/>
                <a:sym typeface="Calibri"/>
              </a:rPr>
              <a:t>A sigmoid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cxnSp>
        <p:nvCxnSpPr>
          <p:cNvPr id="578" name="Google Shape;578;p30"/>
          <p:cNvCxnSpPr>
            <a:stCxn id="576" idx="0"/>
          </p:cNvCxnSpPr>
          <p:nvPr/>
        </p:nvCxnSpPr>
        <p:spPr>
          <a:xfrm rot="10800000">
            <a:off x="6153025" y="2886613"/>
            <a:ext cx="0" cy="195300"/>
          </a:xfrm>
          <a:prstGeom prst="straightConnector1">
            <a:avLst/>
          </a:prstGeom>
          <a:noFill/>
          <a:ln cap="flat" cmpd="sng" w="9525">
            <a:solidFill>
              <a:schemeClr val="dk2"/>
            </a:solidFill>
            <a:prstDash val="solid"/>
            <a:round/>
            <a:headEnd len="med" w="med" type="none"/>
            <a:tailEnd len="med" w="med" type="triangle"/>
          </a:ln>
        </p:spPr>
      </p:cxnSp>
      <p:sp>
        <p:nvSpPr>
          <p:cNvPr id="579" name="Google Shape;579;p30"/>
          <p:cNvSpPr txBox="1"/>
          <p:nvPr/>
        </p:nvSpPr>
        <p:spPr>
          <a:xfrm>
            <a:off x="5086700" y="1125925"/>
            <a:ext cx="2113800" cy="86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chemeClr val="dk1"/>
                </a:solidFill>
                <a:latin typeface="Calibri"/>
                <a:ea typeface="Calibri"/>
                <a:cs typeface="Calibri"/>
                <a:sym typeface="Calibri"/>
              </a:rPr>
              <a:t>Long term memory (from t) to be remembered:</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100">
                <a:solidFill>
                  <a:schemeClr val="dk1"/>
                </a:solidFill>
                <a:highlight>
                  <a:srgbClr val="00FFFF"/>
                </a:highlight>
                <a:latin typeface="Calibri"/>
                <a:ea typeface="Calibri"/>
                <a:cs typeface="Calibri"/>
                <a:sym typeface="Calibri"/>
              </a:rPr>
              <a:t>zl(t) </a:t>
            </a:r>
            <a:r>
              <a:rPr lang="en-US" sz="1100">
                <a:solidFill>
                  <a:schemeClr val="dk1"/>
                </a:solidFill>
                <a:latin typeface="Calibri"/>
                <a:ea typeface="Calibri"/>
                <a:cs typeface="Calibri"/>
                <a:sym typeface="Calibri"/>
              </a:rPr>
              <a:t>= </a:t>
            </a:r>
            <a:r>
              <a:rPr lang="en-US" sz="1100">
                <a:solidFill>
                  <a:schemeClr val="dk1"/>
                </a:solidFill>
                <a:highlight>
                  <a:srgbClr val="00FFFF"/>
                </a:highlight>
                <a:latin typeface="Calibri"/>
                <a:ea typeface="Calibri"/>
                <a:cs typeface="Calibri"/>
                <a:sym typeface="Calibri"/>
              </a:rPr>
              <a:t>zl(t)</a:t>
            </a:r>
            <a:r>
              <a:rPr lang="en-US" sz="1100">
                <a:solidFill>
                  <a:schemeClr val="dk1"/>
                </a:solidFill>
                <a:latin typeface="Calibri"/>
                <a:ea typeface="Calibri"/>
                <a:cs typeface="Calibri"/>
                <a:sym typeface="Calibri"/>
              </a:rPr>
              <a:t> * </a:t>
            </a:r>
            <a:r>
              <a:rPr b="1" i="1" lang="en-US" sz="1100">
                <a:solidFill>
                  <a:srgbClr val="0000FF"/>
                </a:solidFill>
                <a:latin typeface="Calibri"/>
                <a:ea typeface="Calibri"/>
                <a:cs typeface="Calibri"/>
                <a:sym typeface="Calibri"/>
              </a:rPr>
              <a:t>f</a:t>
            </a:r>
            <a:r>
              <a:rPr lang="en-US" sz="1100">
                <a:solidFill>
                  <a:schemeClr val="dk1"/>
                </a:solidFill>
                <a:latin typeface="Calibri"/>
                <a:ea typeface="Calibri"/>
                <a:cs typeface="Calibri"/>
                <a:sym typeface="Calibri"/>
              </a:rPr>
              <a:t>(</a:t>
            </a:r>
            <a:r>
              <a:rPr lang="en-US" sz="1100">
                <a:solidFill>
                  <a:srgbClr val="FF0000"/>
                </a:solidFill>
                <a:latin typeface="Calibri"/>
                <a:ea typeface="Calibri"/>
                <a:cs typeface="Calibri"/>
                <a:sym typeface="Calibri"/>
              </a:rPr>
              <a:t>Ws3</a:t>
            </a:r>
            <a:r>
              <a:rPr lang="en-US" sz="1100">
                <a:solidFill>
                  <a:schemeClr val="dk1"/>
                </a:solidFill>
                <a:latin typeface="Calibri"/>
                <a:ea typeface="Calibri"/>
                <a:cs typeface="Calibri"/>
                <a:sym typeface="Calibri"/>
              </a:rPr>
              <a:t> * </a:t>
            </a:r>
            <a:r>
              <a:rPr lang="en-US" sz="1100">
                <a:solidFill>
                  <a:schemeClr val="dk1"/>
                </a:solidFill>
                <a:highlight>
                  <a:srgbClr val="00FF00"/>
                </a:highlight>
                <a:latin typeface="Calibri"/>
                <a:ea typeface="Calibri"/>
                <a:cs typeface="Calibri"/>
                <a:sym typeface="Calibri"/>
              </a:rPr>
              <a:t>zs(t-1)</a:t>
            </a:r>
            <a:r>
              <a:rPr lang="en-US" sz="1100">
                <a:solidFill>
                  <a:schemeClr val="dk1"/>
                </a:solidFill>
                <a:latin typeface="Calibri"/>
                <a:ea typeface="Calibri"/>
                <a:cs typeface="Calibri"/>
                <a:sym typeface="Calibri"/>
              </a:rPr>
              <a:t>+ </a:t>
            </a:r>
            <a:r>
              <a:rPr lang="en-US" sz="1100">
                <a:solidFill>
                  <a:srgbClr val="FF0000"/>
                </a:solidFill>
                <a:latin typeface="Calibri"/>
                <a:ea typeface="Calibri"/>
                <a:cs typeface="Calibri"/>
                <a:sym typeface="Calibri"/>
              </a:rPr>
              <a:t>Wi3</a:t>
            </a:r>
            <a:r>
              <a:rPr lang="en-US" sz="1100">
                <a:solidFill>
                  <a:schemeClr val="dk1"/>
                </a:solidFill>
                <a:latin typeface="Calibri"/>
                <a:ea typeface="Calibri"/>
                <a:cs typeface="Calibri"/>
                <a:sym typeface="Calibri"/>
              </a:rPr>
              <a:t> * </a:t>
            </a:r>
            <a:r>
              <a:rPr lang="en-US" sz="1100">
                <a:solidFill>
                  <a:schemeClr val="dk1"/>
                </a:solidFill>
                <a:highlight>
                  <a:srgbClr val="FF00FF"/>
                </a:highlight>
                <a:latin typeface="Calibri"/>
                <a:ea typeface="Calibri"/>
                <a:cs typeface="Calibri"/>
                <a:sym typeface="Calibri"/>
              </a:rPr>
              <a:t>x1(t) </a:t>
            </a:r>
            <a:r>
              <a:rPr lang="en-US" sz="1100">
                <a:solidFill>
                  <a:schemeClr val="dk1"/>
                </a:solidFill>
                <a:latin typeface="Calibri"/>
                <a:ea typeface="Calibri"/>
                <a:cs typeface="Calibri"/>
                <a:sym typeface="Calibri"/>
              </a:rPr>
              <a:t>+</a:t>
            </a:r>
            <a:r>
              <a:rPr lang="en-US" sz="1100">
                <a:solidFill>
                  <a:srgbClr val="FF00FF"/>
                </a:solidFill>
                <a:latin typeface="Calibri"/>
                <a:ea typeface="Calibri"/>
                <a:cs typeface="Calibri"/>
                <a:sym typeface="Calibri"/>
              </a:rPr>
              <a:t> </a:t>
            </a:r>
            <a:r>
              <a:rPr lang="en-US" sz="1100">
                <a:solidFill>
                  <a:srgbClr val="FFAB40"/>
                </a:solidFill>
                <a:latin typeface="Calibri"/>
                <a:ea typeface="Calibri"/>
                <a:cs typeface="Calibri"/>
                <a:sym typeface="Calibri"/>
              </a:rPr>
              <a:t>Bias3</a:t>
            </a:r>
            <a:r>
              <a:rPr lang="en-US" sz="1100">
                <a:solidFill>
                  <a:schemeClr val="dk1"/>
                </a:solidFill>
                <a:latin typeface="Calibri"/>
                <a:ea typeface="Calibri"/>
                <a:cs typeface="Calibri"/>
                <a:sym typeface="Calibri"/>
              </a:rPr>
              <a:t>)</a:t>
            </a:r>
            <a:endParaRPr sz="1100">
              <a:solidFill>
                <a:schemeClr val="dk1"/>
              </a:solidFill>
            </a:endParaRPr>
          </a:p>
        </p:txBody>
      </p:sp>
      <p:cxnSp>
        <p:nvCxnSpPr>
          <p:cNvPr id="580" name="Google Shape;580;p30"/>
          <p:cNvCxnSpPr/>
          <p:nvPr/>
        </p:nvCxnSpPr>
        <p:spPr>
          <a:xfrm rot="10800000">
            <a:off x="6143600" y="1987825"/>
            <a:ext cx="9300" cy="460800"/>
          </a:xfrm>
          <a:prstGeom prst="straightConnector1">
            <a:avLst/>
          </a:prstGeom>
          <a:noFill/>
          <a:ln cap="flat" cmpd="sng" w="9525">
            <a:solidFill>
              <a:schemeClr val="dk2"/>
            </a:solidFill>
            <a:prstDash val="solid"/>
            <a:round/>
            <a:headEnd len="med" w="med" type="none"/>
            <a:tailEnd len="med" w="med" type="triangle"/>
          </a:ln>
        </p:spPr>
      </p:cxnSp>
      <p:sp>
        <p:nvSpPr>
          <p:cNvPr id="581" name="Google Shape;581;p30"/>
          <p:cNvSpPr txBox="1"/>
          <p:nvPr/>
        </p:nvSpPr>
        <p:spPr>
          <a:xfrm>
            <a:off x="5529550" y="43700"/>
            <a:ext cx="1295100" cy="831300"/>
          </a:xfrm>
          <a:prstGeom prst="rect">
            <a:avLst/>
          </a:prstGeom>
          <a:solidFill>
            <a:srgbClr val="00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chemeClr val="dk1"/>
                </a:solidFill>
                <a:latin typeface="Calibri"/>
                <a:ea typeface="Calibri"/>
                <a:cs typeface="Calibri"/>
                <a:sym typeface="Calibri"/>
              </a:rPr>
              <a:t>New long term memory at (t):</a:t>
            </a:r>
            <a:endParaRPr>
              <a:solidFill>
                <a:schemeClr val="dk1"/>
              </a:solidFill>
              <a:latin typeface="Calibri"/>
              <a:ea typeface="Calibri"/>
              <a:cs typeface="Calibri"/>
              <a:sym typeface="Calibri"/>
            </a:endParaRPr>
          </a:p>
          <a:p>
            <a:pPr indent="0" lvl="0" marL="0" rtl="0" algn="ctr">
              <a:spcBef>
                <a:spcPts val="0"/>
              </a:spcBef>
              <a:spcAft>
                <a:spcPts val="0"/>
              </a:spcAft>
              <a:buNone/>
            </a:pPr>
            <a:r>
              <a:rPr lang="en-US">
                <a:solidFill>
                  <a:schemeClr val="dk1"/>
                </a:solidFill>
                <a:latin typeface="Calibri"/>
                <a:ea typeface="Calibri"/>
                <a:cs typeface="Calibri"/>
                <a:sym typeface="Calibri"/>
              </a:rPr>
              <a:t>zl(t-1) + z(t)</a:t>
            </a:r>
            <a:endParaRPr>
              <a:solidFill>
                <a:srgbClr val="93C47D"/>
              </a:solidFill>
              <a:latin typeface="Calibri"/>
              <a:ea typeface="Calibri"/>
              <a:cs typeface="Calibri"/>
              <a:sym typeface="Calibri"/>
            </a:endParaRPr>
          </a:p>
        </p:txBody>
      </p:sp>
      <p:sp>
        <p:nvSpPr>
          <p:cNvPr id="582" name="Google Shape;582;p30"/>
          <p:cNvSpPr/>
          <p:nvPr/>
        </p:nvSpPr>
        <p:spPr>
          <a:xfrm>
            <a:off x="2577550" y="413150"/>
            <a:ext cx="2836800" cy="184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31"/>
          <p:cNvSpPr txBox="1"/>
          <p:nvPr/>
        </p:nvSpPr>
        <p:spPr>
          <a:xfrm>
            <a:off x="8258175" y="43550"/>
            <a:ext cx="3514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latin typeface="Calibri"/>
                <a:ea typeface="Calibri"/>
                <a:cs typeface="Calibri"/>
                <a:sym typeface="Calibri"/>
              </a:rPr>
              <a:t>Each LSTM unit must have three inputs:</a:t>
            </a:r>
            <a:endParaRPr b="1" sz="1200">
              <a:latin typeface="Calibri"/>
              <a:ea typeface="Calibri"/>
              <a:cs typeface="Calibri"/>
              <a:sym typeface="Calibri"/>
            </a:endParaRPr>
          </a:p>
          <a:p>
            <a:pPr indent="-304800" lvl="0" marL="457200" rtl="0" algn="l">
              <a:spcBef>
                <a:spcPts val="0"/>
              </a:spcBef>
              <a:spcAft>
                <a:spcPts val="0"/>
              </a:spcAft>
              <a:buClr>
                <a:srgbClr val="FF00FF"/>
              </a:buClr>
              <a:buSzPts val="1200"/>
              <a:buFont typeface="Calibri"/>
              <a:buChar char="-"/>
            </a:pPr>
            <a:r>
              <a:rPr lang="en-US" sz="1200">
                <a:solidFill>
                  <a:srgbClr val="FF00FF"/>
                </a:solidFill>
                <a:latin typeface="Calibri"/>
                <a:ea typeface="Calibri"/>
                <a:cs typeface="Calibri"/>
                <a:sym typeface="Calibri"/>
              </a:rPr>
              <a:t>input (e.g., output from last time step)</a:t>
            </a:r>
            <a:endParaRPr sz="1200">
              <a:solidFill>
                <a:srgbClr val="FF00FF"/>
              </a:solidFill>
              <a:latin typeface="Calibri"/>
              <a:ea typeface="Calibri"/>
              <a:cs typeface="Calibri"/>
              <a:sym typeface="Calibri"/>
            </a:endParaRPr>
          </a:p>
          <a:p>
            <a:pPr indent="-304800" lvl="0" marL="457200" rtl="0" algn="l">
              <a:spcBef>
                <a:spcPts val="0"/>
              </a:spcBef>
              <a:spcAft>
                <a:spcPts val="0"/>
              </a:spcAft>
              <a:buClr>
                <a:srgbClr val="00FF00"/>
              </a:buClr>
              <a:buSzPts val="1200"/>
              <a:buFont typeface="Calibri"/>
              <a:buChar char="-"/>
            </a:pPr>
            <a:r>
              <a:rPr lang="en-US" sz="1200">
                <a:solidFill>
                  <a:srgbClr val="00FF00"/>
                </a:solidFill>
                <a:latin typeface="Calibri"/>
                <a:ea typeface="Calibri"/>
                <a:cs typeface="Calibri"/>
                <a:sym typeface="Calibri"/>
              </a:rPr>
              <a:t>short term memory (updated from last step)</a:t>
            </a:r>
            <a:endParaRPr sz="1200">
              <a:solidFill>
                <a:srgbClr val="00FF00"/>
              </a:solidFill>
              <a:latin typeface="Calibri"/>
              <a:ea typeface="Calibri"/>
              <a:cs typeface="Calibri"/>
              <a:sym typeface="Calibri"/>
            </a:endParaRPr>
          </a:p>
          <a:p>
            <a:pPr indent="-304800" lvl="0" marL="457200" rtl="0" algn="l">
              <a:spcBef>
                <a:spcPts val="0"/>
              </a:spcBef>
              <a:spcAft>
                <a:spcPts val="0"/>
              </a:spcAft>
              <a:buClr>
                <a:srgbClr val="00FFFF"/>
              </a:buClr>
              <a:buSzPts val="1200"/>
              <a:buFont typeface="Calibri"/>
              <a:buChar char="-"/>
            </a:pPr>
            <a:r>
              <a:rPr lang="en-US" sz="1200">
                <a:solidFill>
                  <a:srgbClr val="00FFFF"/>
                </a:solidFill>
                <a:latin typeface="Calibri"/>
                <a:ea typeface="Calibri"/>
                <a:cs typeface="Calibri"/>
                <a:sym typeface="Calibri"/>
              </a:rPr>
              <a:t>long term memory (updated from last step)</a:t>
            </a:r>
            <a:endParaRPr sz="1200">
              <a:solidFill>
                <a:srgbClr val="00FFFF"/>
              </a:solidFill>
              <a:latin typeface="Calibri"/>
              <a:ea typeface="Calibri"/>
              <a:cs typeface="Calibri"/>
              <a:sym typeface="Calibri"/>
            </a:endParaRPr>
          </a:p>
        </p:txBody>
      </p:sp>
      <p:sp>
        <p:nvSpPr>
          <p:cNvPr id="588" name="Google Shape;588;p31"/>
          <p:cNvSpPr/>
          <p:nvPr/>
        </p:nvSpPr>
        <p:spPr>
          <a:xfrm>
            <a:off x="190500" y="952500"/>
            <a:ext cx="11639700" cy="4534200"/>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1"/>
          <p:cNvSpPr txBox="1"/>
          <p:nvPr/>
        </p:nvSpPr>
        <p:spPr>
          <a:xfrm>
            <a:off x="1221250" y="89600"/>
            <a:ext cx="1241100" cy="738900"/>
          </a:xfrm>
          <a:prstGeom prst="rect">
            <a:avLst/>
          </a:prstGeom>
          <a:solidFill>
            <a:srgbClr val="00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latin typeface="Calibri"/>
                <a:ea typeface="Calibri"/>
                <a:cs typeface="Calibri"/>
                <a:sym typeface="Calibri"/>
              </a:rPr>
              <a:t>Long term memory (t-1):</a:t>
            </a:r>
            <a:endParaRPr sz="1200">
              <a:latin typeface="Calibri"/>
              <a:ea typeface="Calibri"/>
              <a:cs typeface="Calibri"/>
              <a:sym typeface="Calibri"/>
            </a:endParaRPr>
          </a:p>
          <a:p>
            <a:pPr indent="0" lvl="0" marL="0" rtl="0" algn="ctr">
              <a:spcBef>
                <a:spcPts val="0"/>
              </a:spcBef>
              <a:spcAft>
                <a:spcPts val="0"/>
              </a:spcAft>
              <a:buNone/>
            </a:pPr>
            <a:r>
              <a:rPr lang="en-US" sz="1200">
                <a:latin typeface="Calibri"/>
                <a:ea typeface="Calibri"/>
                <a:cs typeface="Calibri"/>
                <a:sym typeface="Calibri"/>
              </a:rPr>
              <a:t>zl(t-1)</a:t>
            </a:r>
            <a:endParaRPr sz="1200">
              <a:latin typeface="Calibri"/>
              <a:ea typeface="Calibri"/>
              <a:cs typeface="Calibri"/>
              <a:sym typeface="Calibri"/>
            </a:endParaRPr>
          </a:p>
        </p:txBody>
      </p:sp>
      <p:sp>
        <p:nvSpPr>
          <p:cNvPr id="590" name="Google Shape;590;p31"/>
          <p:cNvSpPr txBox="1"/>
          <p:nvPr/>
        </p:nvSpPr>
        <p:spPr>
          <a:xfrm>
            <a:off x="3424700" y="6175600"/>
            <a:ext cx="1184100" cy="400200"/>
          </a:xfrm>
          <a:prstGeom prst="rect">
            <a:avLst/>
          </a:prstGeom>
          <a:solidFill>
            <a:srgbClr val="FF00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Input ~ x1 (t)</a:t>
            </a:r>
            <a:endParaRPr>
              <a:latin typeface="Calibri"/>
              <a:ea typeface="Calibri"/>
              <a:cs typeface="Calibri"/>
              <a:sym typeface="Calibri"/>
            </a:endParaRPr>
          </a:p>
        </p:txBody>
      </p:sp>
      <p:sp>
        <p:nvSpPr>
          <p:cNvPr id="591" name="Google Shape;591;p31"/>
          <p:cNvSpPr txBox="1"/>
          <p:nvPr/>
        </p:nvSpPr>
        <p:spPr>
          <a:xfrm>
            <a:off x="2674112" y="5603513"/>
            <a:ext cx="26853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Short term memory (t-1) ~ zs(t-1)</a:t>
            </a:r>
            <a:endParaRPr>
              <a:latin typeface="Calibri"/>
              <a:ea typeface="Calibri"/>
              <a:cs typeface="Calibri"/>
              <a:sym typeface="Calibri"/>
            </a:endParaRPr>
          </a:p>
        </p:txBody>
      </p:sp>
      <p:sp>
        <p:nvSpPr>
          <p:cNvPr id="592" name="Google Shape;592;p31"/>
          <p:cNvSpPr/>
          <p:nvPr/>
        </p:nvSpPr>
        <p:spPr>
          <a:xfrm>
            <a:off x="934175" y="2281675"/>
            <a:ext cx="1834800" cy="305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3" name="Google Shape;593;p31"/>
          <p:cNvCxnSpPr/>
          <p:nvPr/>
        </p:nvCxnSpPr>
        <p:spPr>
          <a:xfrm rot="10800000">
            <a:off x="1847912" y="5105213"/>
            <a:ext cx="826200" cy="698400"/>
          </a:xfrm>
          <a:prstGeom prst="straightConnector1">
            <a:avLst/>
          </a:prstGeom>
          <a:noFill/>
          <a:ln cap="flat" cmpd="sng" w="19050">
            <a:solidFill>
              <a:srgbClr val="00FF00"/>
            </a:solidFill>
            <a:prstDash val="solid"/>
            <a:round/>
            <a:headEnd len="med" w="med" type="none"/>
            <a:tailEnd len="med" w="med" type="triangle"/>
          </a:ln>
        </p:spPr>
      </p:cxnSp>
      <p:cxnSp>
        <p:nvCxnSpPr>
          <p:cNvPr id="594" name="Google Shape;594;p31"/>
          <p:cNvCxnSpPr/>
          <p:nvPr/>
        </p:nvCxnSpPr>
        <p:spPr>
          <a:xfrm rot="10800000">
            <a:off x="1847900" y="5105200"/>
            <a:ext cx="1576800" cy="1270500"/>
          </a:xfrm>
          <a:prstGeom prst="bentConnector2">
            <a:avLst/>
          </a:prstGeom>
          <a:noFill/>
          <a:ln cap="flat" cmpd="sng" w="19050">
            <a:solidFill>
              <a:srgbClr val="FF00FF"/>
            </a:solidFill>
            <a:prstDash val="solid"/>
            <a:round/>
            <a:headEnd len="med" w="med" type="none"/>
            <a:tailEnd len="med" w="med" type="triangle"/>
          </a:ln>
        </p:spPr>
      </p:cxnSp>
      <p:sp>
        <p:nvSpPr>
          <p:cNvPr id="595" name="Google Shape;595;p31"/>
          <p:cNvSpPr txBox="1"/>
          <p:nvPr/>
        </p:nvSpPr>
        <p:spPr>
          <a:xfrm>
            <a:off x="1273925" y="52073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Wi1</a:t>
            </a:r>
            <a:endParaRPr b="1">
              <a:solidFill>
                <a:srgbClr val="FF0000"/>
              </a:solidFill>
              <a:latin typeface="Calibri"/>
              <a:ea typeface="Calibri"/>
              <a:cs typeface="Calibri"/>
              <a:sym typeface="Calibri"/>
            </a:endParaRPr>
          </a:p>
        </p:txBody>
      </p:sp>
      <p:sp>
        <p:nvSpPr>
          <p:cNvPr id="596" name="Google Shape;596;p31"/>
          <p:cNvSpPr txBox="1"/>
          <p:nvPr/>
        </p:nvSpPr>
        <p:spPr>
          <a:xfrm>
            <a:off x="2110438" y="5154250"/>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Ws1</a:t>
            </a:r>
            <a:endParaRPr b="1">
              <a:solidFill>
                <a:srgbClr val="FF0000"/>
              </a:solidFill>
              <a:latin typeface="Calibri"/>
              <a:ea typeface="Calibri"/>
              <a:cs typeface="Calibri"/>
              <a:sym typeface="Calibri"/>
            </a:endParaRPr>
          </a:p>
        </p:txBody>
      </p:sp>
      <p:sp>
        <p:nvSpPr>
          <p:cNvPr id="597" name="Google Shape;597;p31"/>
          <p:cNvSpPr txBox="1"/>
          <p:nvPr/>
        </p:nvSpPr>
        <p:spPr>
          <a:xfrm>
            <a:off x="1107850" y="4489575"/>
            <a:ext cx="1480200" cy="615600"/>
          </a:xfrm>
          <a:prstGeom prst="rect">
            <a:avLst/>
          </a:prstGeom>
          <a:solidFill>
            <a:srgbClr val="999999"/>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rgbClr val="FF0000"/>
                </a:solidFill>
                <a:latin typeface="Calibri"/>
                <a:ea typeface="Calibri"/>
                <a:cs typeface="Calibri"/>
                <a:sym typeface="Calibri"/>
              </a:rPr>
              <a:t>Ws1</a:t>
            </a:r>
            <a:r>
              <a:rPr lang="en-US">
                <a:latin typeface="Calibri"/>
                <a:ea typeface="Calibri"/>
                <a:cs typeface="Calibri"/>
                <a:sym typeface="Calibri"/>
              </a:rPr>
              <a:t> * </a:t>
            </a:r>
            <a:r>
              <a:rPr lang="en-US">
                <a:solidFill>
                  <a:srgbClr val="00FF00"/>
                </a:solidFill>
                <a:latin typeface="Calibri"/>
                <a:ea typeface="Calibri"/>
                <a:cs typeface="Calibri"/>
                <a:sym typeface="Calibri"/>
              </a:rPr>
              <a:t>zs(t-1)</a:t>
            </a:r>
            <a:r>
              <a:rPr lang="en-US">
                <a:latin typeface="Calibri"/>
                <a:ea typeface="Calibri"/>
                <a:cs typeface="Calibri"/>
                <a:sym typeface="Calibri"/>
              </a:rPr>
              <a:t> + </a:t>
            </a:r>
            <a:r>
              <a:rPr lang="en-US">
                <a:solidFill>
                  <a:srgbClr val="FF0000"/>
                </a:solidFill>
                <a:latin typeface="Calibri"/>
                <a:ea typeface="Calibri"/>
                <a:cs typeface="Calibri"/>
                <a:sym typeface="Calibri"/>
              </a:rPr>
              <a:t>Wi1</a:t>
            </a:r>
            <a:r>
              <a:rPr lang="en-US">
                <a:latin typeface="Calibri"/>
                <a:ea typeface="Calibri"/>
                <a:cs typeface="Calibri"/>
                <a:sym typeface="Calibri"/>
              </a:rPr>
              <a:t> * </a:t>
            </a:r>
            <a:r>
              <a:rPr lang="en-US">
                <a:solidFill>
                  <a:srgbClr val="FF00FF"/>
                </a:solidFill>
                <a:latin typeface="Calibri"/>
                <a:ea typeface="Calibri"/>
                <a:cs typeface="Calibri"/>
                <a:sym typeface="Calibri"/>
              </a:rPr>
              <a:t>x1(t)</a:t>
            </a:r>
            <a:endParaRPr>
              <a:solidFill>
                <a:srgbClr val="FF00FF"/>
              </a:solidFill>
              <a:latin typeface="Calibri"/>
              <a:ea typeface="Calibri"/>
              <a:cs typeface="Calibri"/>
              <a:sym typeface="Calibri"/>
            </a:endParaRPr>
          </a:p>
        </p:txBody>
      </p:sp>
      <p:sp>
        <p:nvSpPr>
          <p:cNvPr id="598" name="Google Shape;598;p31"/>
          <p:cNvSpPr txBox="1"/>
          <p:nvPr/>
        </p:nvSpPr>
        <p:spPr>
          <a:xfrm>
            <a:off x="1585450" y="3903475"/>
            <a:ext cx="525000" cy="3693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Bias1</a:t>
            </a:r>
            <a:endParaRPr sz="1200">
              <a:latin typeface="Calibri"/>
              <a:ea typeface="Calibri"/>
              <a:cs typeface="Calibri"/>
              <a:sym typeface="Calibri"/>
            </a:endParaRPr>
          </a:p>
        </p:txBody>
      </p:sp>
      <p:cxnSp>
        <p:nvCxnSpPr>
          <p:cNvPr id="599" name="Google Shape;599;p31"/>
          <p:cNvCxnSpPr/>
          <p:nvPr/>
        </p:nvCxnSpPr>
        <p:spPr>
          <a:xfrm rot="10800000">
            <a:off x="1847950" y="4272675"/>
            <a:ext cx="0" cy="216900"/>
          </a:xfrm>
          <a:prstGeom prst="straightConnector1">
            <a:avLst/>
          </a:prstGeom>
          <a:noFill/>
          <a:ln cap="flat" cmpd="sng" w="9525">
            <a:solidFill>
              <a:schemeClr val="dk2"/>
            </a:solidFill>
            <a:prstDash val="solid"/>
            <a:round/>
            <a:headEnd len="med" w="med" type="none"/>
            <a:tailEnd len="med" w="med" type="triangle"/>
          </a:ln>
        </p:spPr>
      </p:cxnSp>
      <p:cxnSp>
        <p:nvCxnSpPr>
          <p:cNvPr id="600" name="Google Shape;600;p31"/>
          <p:cNvCxnSpPr/>
          <p:nvPr/>
        </p:nvCxnSpPr>
        <p:spPr>
          <a:xfrm flipH="1" rot="10800000">
            <a:off x="1847950" y="3686575"/>
            <a:ext cx="4500" cy="216900"/>
          </a:xfrm>
          <a:prstGeom prst="straightConnector1">
            <a:avLst/>
          </a:prstGeom>
          <a:noFill/>
          <a:ln cap="flat" cmpd="sng" w="9525">
            <a:solidFill>
              <a:schemeClr val="dk2"/>
            </a:solidFill>
            <a:prstDash val="solid"/>
            <a:round/>
            <a:headEnd len="med" w="med" type="none"/>
            <a:tailEnd len="med" w="med" type="triangle"/>
          </a:ln>
        </p:spPr>
      </p:cxnSp>
      <p:sp>
        <p:nvSpPr>
          <p:cNvPr id="601" name="Google Shape;601;p31"/>
          <p:cNvSpPr txBox="1"/>
          <p:nvPr/>
        </p:nvSpPr>
        <p:spPr>
          <a:xfrm>
            <a:off x="1076050" y="3101688"/>
            <a:ext cx="1552500" cy="5850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FF0000"/>
                </a:solidFill>
                <a:latin typeface="Calibri"/>
                <a:ea typeface="Calibri"/>
                <a:cs typeface="Calibri"/>
                <a:sym typeface="Calibri"/>
              </a:rPr>
              <a:t>Ws1</a:t>
            </a:r>
            <a:r>
              <a:rPr lang="en-US" sz="1300">
                <a:latin typeface="Calibri"/>
                <a:ea typeface="Calibri"/>
                <a:cs typeface="Calibri"/>
                <a:sym typeface="Calibri"/>
              </a:rPr>
              <a:t> * </a:t>
            </a:r>
            <a:r>
              <a:rPr lang="en-US" sz="1300">
                <a:solidFill>
                  <a:srgbClr val="00FF00"/>
                </a:solidFill>
                <a:latin typeface="Calibri"/>
                <a:ea typeface="Calibri"/>
                <a:cs typeface="Calibri"/>
                <a:sym typeface="Calibri"/>
              </a:rPr>
              <a:t>zs(t-1)</a:t>
            </a:r>
            <a:r>
              <a:rPr lang="en-US" sz="1300">
                <a:latin typeface="Calibri"/>
                <a:ea typeface="Calibri"/>
                <a:cs typeface="Calibri"/>
                <a:sym typeface="Calibri"/>
              </a:rPr>
              <a:t> + </a:t>
            </a:r>
            <a:r>
              <a:rPr lang="en-US" sz="1300">
                <a:solidFill>
                  <a:srgbClr val="FF0000"/>
                </a:solidFill>
                <a:latin typeface="Calibri"/>
                <a:ea typeface="Calibri"/>
                <a:cs typeface="Calibri"/>
                <a:sym typeface="Calibri"/>
              </a:rPr>
              <a:t>Wi1</a:t>
            </a:r>
            <a:r>
              <a:rPr lang="en-US" sz="1300">
                <a:latin typeface="Calibri"/>
                <a:ea typeface="Calibri"/>
                <a:cs typeface="Calibri"/>
                <a:sym typeface="Calibri"/>
              </a:rPr>
              <a:t> * </a:t>
            </a:r>
            <a:r>
              <a:rPr lang="en-US" sz="1300">
                <a:solidFill>
                  <a:srgbClr val="FF00FF"/>
                </a:solidFill>
                <a:latin typeface="Calibri"/>
                <a:ea typeface="Calibri"/>
                <a:cs typeface="Calibri"/>
                <a:sym typeface="Calibri"/>
              </a:rPr>
              <a:t>x1(t) </a:t>
            </a:r>
            <a:r>
              <a:rPr lang="en-US" sz="1300">
                <a:solidFill>
                  <a:schemeClr val="dk1"/>
                </a:solidFill>
                <a:latin typeface="Calibri"/>
                <a:ea typeface="Calibri"/>
                <a:cs typeface="Calibri"/>
                <a:sym typeface="Calibri"/>
              </a:rPr>
              <a:t>+</a:t>
            </a:r>
            <a:r>
              <a:rPr lang="en-US" sz="1300">
                <a:solidFill>
                  <a:srgbClr val="FF00FF"/>
                </a:solidFill>
                <a:latin typeface="Calibri"/>
                <a:ea typeface="Calibri"/>
                <a:cs typeface="Calibri"/>
                <a:sym typeface="Calibri"/>
              </a:rPr>
              <a:t> </a:t>
            </a:r>
            <a:r>
              <a:rPr lang="en-US" sz="1300">
                <a:solidFill>
                  <a:srgbClr val="FFAB40"/>
                </a:solidFill>
                <a:latin typeface="Calibri"/>
                <a:ea typeface="Calibri"/>
                <a:cs typeface="Calibri"/>
                <a:sym typeface="Calibri"/>
              </a:rPr>
              <a:t>Bias1</a:t>
            </a:r>
            <a:endParaRPr sz="1300">
              <a:solidFill>
                <a:srgbClr val="FFAB40"/>
              </a:solidFill>
              <a:latin typeface="Calibri"/>
              <a:ea typeface="Calibri"/>
              <a:cs typeface="Calibri"/>
              <a:sym typeface="Calibri"/>
            </a:endParaRPr>
          </a:p>
        </p:txBody>
      </p:sp>
      <p:cxnSp>
        <p:nvCxnSpPr>
          <p:cNvPr id="602" name="Google Shape;602;p31"/>
          <p:cNvCxnSpPr/>
          <p:nvPr/>
        </p:nvCxnSpPr>
        <p:spPr>
          <a:xfrm rot="10800000">
            <a:off x="1847800" y="2968788"/>
            <a:ext cx="4500" cy="132900"/>
          </a:xfrm>
          <a:prstGeom prst="straightConnector1">
            <a:avLst/>
          </a:prstGeom>
          <a:noFill/>
          <a:ln cap="flat" cmpd="sng" w="9525">
            <a:solidFill>
              <a:schemeClr val="dk2"/>
            </a:solidFill>
            <a:prstDash val="solid"/>
            <a:round/>
            <a:headEnd len="med" w="med" type="none"/>
            <a:tailEnd len="med" w="med" type="triangle"/>
          </a:ln>
        </p:spPr>
      </p:cxnSp>
      <p:sp>
        <p:nvSpPr>
          <p:cNvPr id="603" name="Google Shape;603;p31"/>
          <p:cNvSpPr txBox="1"/>
          <p:nvPr/>
        </p:nvSpPr>
        <p:spPr>
          <a:xfrm>
            <a:off x="1367050" y="2353313"/>
            <a:ext cx="961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0000FF"/>
                </a:solidFill>
                <a:latin typeface="Calibri"/>
                <a:ea typeface="Calibri"/>
                <a:cs typeface="Calibri"/>
                <a:sym typeface="Calibri"/>
              </a:rPr>
              <a:t>A sigmoid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sp>
        <p:nvSpPr>
          <p:cNvPr id="604" name="Google Shape;604;p31"/>
          <p:cNvSpPr txBox="1"/>
          <p:nvPr/>
        </p:nvSpPr>
        <p:spPr>
          <a:xfrm>
            <a:off x="282900" y="2106313"/>
            <a:ext cx="1093200" cy="877200"/>
          </a:xfrm>
          <a:prstGeom prst="rect">
            <a:avLst/>
          </a:prstGeom>
          <a:solidFill>
            <a:srgbClr val="6FA8D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solidFill>
                  <a:schemeClr val="dk1"/>
                </a:solidFill>
                <a:latin typeface="Calibri"/>
                <a:ea typeface="Calibri"/>
                <a:cs typeface="Calibri"/>
                <a:sym typeface="Calibri"/>
              </a:rPr>
              <a:t>After</a:t>
            </a:r>
            <a:r>
              <a:rPr b="1" lang="en-US" sz="900">
                <a:solidFill>
                  <a:srgbClr val="0000FF"/>
                </a:solidFill>
                <a:latin typeface="Calibri"/>
                <a:ea typeface="Calibri"/>
                <a:cs typeface="Calibri"/>
                <a:sym typeface="Calibri"/>
              </a:rPr>
              <a:t> Sigmoid</a:t>
            </a:r>
            <a:r>
              <a:rPr lang="en-US" sz="900">
                <a:solidFill>
                  <a:schemeClr val="dk1"/>
                </a:solidFill>
                <a:latin typeface="Calibri"/>
                <a:ea typeface="Calibri"/>
                <a:cs typeface="Calibri"/>
                <a:sym typeface="Calibri"/>
              </a:rPr>
              <a:t>, a value between 0% (0.0) and 100% (1.0) will be produced</a:t>
            </a:r>
            <a:endParaRPr sz="900">
              <a:solidFill>
                <a:schemeClr val="dk1"/>
              </a:solidFill>
              <a:latin typeface="Calibri"/>
              <a:ea typeface="Calibri"/>
              <a:cs typeface="Calibri"/>
              <a:sym typeface="Calibri"/>
            </a:endParaRPr>
          </a:p>
        </p:txBody>
      </p:sp>
      <p:sp>
        <p:nvSpPr>
          <p:cNvPr id="605" name="Google Shape;605;p31"/>
          <p:cNvSpPr txBox="1"/>
          <p:nvPr/>
        </p:nvSpPr>
        <p:spPr>
          <a:xfrm>
            <a:off x="800350" y="1126213"/>
            <a:ext cx="2082900" cy="861900"/>
          </a:xfrm>
          <a:prstGeom prst="rect">
            <a:avLst/>
          </a:prstGeom>
          <a:solidFill>
            <a:srgbClr val="D9D9D9"/>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chemeClr val="dk1"/>
                </a:solidFill>
                <a:latin typeface="Calibri"/>
                <a:ea typeface="Calibri"/>
                <a:cs typeface="Calibri"/>
                <a:sym typeface="Calibri"/>
              </a:rPr>
              <a:t>Long term memory (from t-1) to be remembered:</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100">
                <a:solidFill>
                  <a:schemeClr val="dk1"/>
                </a:solidFill>
                <a:highlight>
                  <a:srgbClr val="00FFFF"/>
                </a:highlight>
                <a:latin typeface="Calibri"/>
                <a:ea typeface="Calibri"/>
                <a:cs typeface="Calibri"/>
                <a:sym typeface="Calibri"/>
              </a:rPr>
              <a:t>zl(t-1)</a:t>
            </a:r>
            <a:r>
              <a:rPr lang="en-US" sz="1100">
                <a:solidFill>
                  <a:schemeClr val="dk1"/>
                </a:solidFill>
                <a:latin typeface="Calibri"/>
                <a:ea typeface="Calibri"/>
                <a:cs typeface="Calibri"/>
                <a:sym typeface="Calibri"/>
              </a:rPr>
              <a:t> =</a:t>
            </a:r>
            <a:r>
              <a:rPr lang="en-US" sz="1100">
                <a:solidFill>
                  <a:srgbClr val="00FFFF"/>
                </a:solidFill>
                <a:latin typeface="Calibri"/>
                <a:ea typeface="Calibri"/>
                <a:cs typeface="Calibri"/>
                <a:sym typeface="Calibri"/>
              </a:rPr>
              <a:t> </a:t>
            </a:r>
            <a:r>
              <a:rPr lang="en-US" sz="1100">
                <a:solidFill>
                  <a:schemeClr val="dk1"/>
                </a:solidFill>
                <a:highlight>
                  <a:srgbClr val="00FFFF"/>
                </a:highlight>
                <a:latin typeface="Calibri"/>
                <a:ea typeface="Calibri"/>
                <a:cs typeface="Calibri"/>
                <a:sym typeface="Calibri"/>
              </a:rPr>
              <a:t>zl(t-1)</a:t>
            </a:r>
            <a:r>
              <a:rPr lang="en-US" sz="1100">
                <a:solidFill>
                  <a:schemeClr val="dk1"/>
                </a:solidFill>
                <a:latin typeface="Calibri"/>
                <a:ea typeface="Calibri"/>
                <a:cs typeface="Calibri"/>
                <a:sym typeface="Calibri"/>
              </a:rPr>
              <a:t> * </a:t>
            </a:r>
            <a:r>
              <a:rPr b="1" i="1" lang="en-US" sz="1100">
                <a:solidFill>
                  <a:srgbClr val="0000FF"/>
                </a:solidFill>
                <a:latin typeface="Calibri"/>
                <a:ea typeface="Calibri"/>
                <a:cs typeface="Calibri"/>
                <a:sym typeface="Calibri"/>
              </a:rPr>
              <a:t>f </a:t>
            </a:r>
            <a:r>
              <a:rPr lang="en-US" sz="1100">
                <a:solidFill>
                  <a:schemeClr val="dk1"/>
                </a:solidFill>
                <a:latin typeface="Calibri"/>
                <a:ea typeface="Calibri"/>
                <a:cs typeface="Calibri"/>
                <a:sym typeface="Calibri"/>
              </a:rPr>
              <a:t>(</a:t>
            </a:r>
            <a:r>
              <a:rPr lang="en-US" sz="1100">
                <a:solidFill>
                  <a:srgbClr val="FF0000"/>
                </a:solidFill>
                <a:latin typeface="Calibri"/>
                <a:ea typeface="Calibri"/>
                <a:cs typeface="Calibri"/>
                <a:sym typeface="Calibri"/>
              </a:rPr>
              <a:t>Ws1</a:t>
            </a:r>
            <a:r>
              <a:rPr lang="en-US" sz="1100">
                <a:solidFill>
                  <a:schemeClr val="dk1"/>
                </a:solidFill>
                <a:latin typeface="Calibri"/>
                <a:ea typeface="Calibri"/>
                <a:cs typeface="Calibri"/>
                <a:sym typeface="Calibri"/>
              </a:rPr>
              <a:t> * </a:t>
            </a:r>
            <a:r>
              <a:rPr lang="en-US" sz="1100">
                <a:solidFill>
                  <a:schemeClr val="dk1"/>
                </a:solidFill>
                <a:highlight>
                  <a:srgbClr val="00FF00"/>
                </a:highlight>
                <a:latin typeface="Calibri"/>
                <a:ea typeface="Calibri"/>
                <a:cs typeface="Calibri"/>
                <a:sym typeface="Calibri"/>
              </a:rPr>
              <a:t>zs(t-1)</a:t>
            </a:r>
            <a:r>
              <a:rPr lang="en-US" sz="1100">
                <a:solidFill>
                  <a:schemeClr val="dk1"/>
                </a:solidFill>
                <a:latin typeface="Calibri"/>
                <a:ea typeface="Calibri"/>
                <a:cs typeface="Calibri"/>
                <a:sym typeface="Calibri"/>
              </a:rPr>
              <a:t>+ </a:t>
            </a:r>
            <a:r>
              <a:rPr lang="en-US" sz="1100">
                <a:solidFill>
                  <a:srgbClr val="FF0000"/>
                </a:solidFill>
                <a:latin typeface="Calibri"/>
                <a:ea typeface="Calibri"/>
                <a:cs typeface="Calibri"/>
                <a:sym typeface="Calibri"/>
              </a:rPr>
              <a:t>Wi1</a:t>
            </a:r>
            <a:r>
              <a:rPr lang="en-US" sz="1100">
                <a:solidFill>
                  <a:schemeClr val="dk1"/>
                </a:solidFill>
                <a:latin typeface="Calibri"/>
                <a:ea typeface="Calibri"/>
                <a:cs typeface="Calibri"/>
                <a:sym typeface="Calibri"/>
              </a:rPr>
              <a:t> * </a:t>
            </a:r>
            <a:r>
              <a:rPr lang="en-US" sz="1100">
                <a:solidFill>
                  <a:schemeClr val="dk1"/>
                </a:solidFill>
                <a:highlight>
                  <a:srgbClr val="FF00FF"/>
                </a:highlight>
                <a:latin typeface="Calibri"/>
                <a:ea typeface="Calibri"/>
                <a:cs typeface="Calibri"/>
                <a:sym typeface="Calibri"/>
              </a:rPr>
              <a:t>x1(t)</a:t>
            </a:r>
            <a:r>
              <a:rPr lang="en-US" sz="1100">
                <a:solidFill>
                  <a:srgbClr val="FF00FF"/>
                </a:solidFill>
                <a:latin typeface="Calibri"/>
                <a:ea typeface="Calibri"/>
                <a:cs typeface="Calibri"/>
                <a:sym typeface="Calibri"/>
              </a:rPr>
              <a:t> </a:t>
            </a:r>
            <a:r>
              <a:rPr lang="en-US" sz="1100">
                <a:solidFill>
                  <a:schemeClr val="dk1"/>
                </a:solidFill>
                <a:latin typeface="Calibri"/>
                <a:ea typeface="Calibri"/>
                <a:cs typeface="Calibri"/>
                <a:sym typeface="Calibri"/>
              </a:rPr>
              <a:t>+</a:t>
            </a:r>
            <a:r>
              <a:rPr lang="en-US" sz="1100">
                <a:solidFill>
                  <a:srgbClr val="FF00FF"/>
                </a:solidFill>
                <a:latin typeface="Calibri"/>
                <a:ea typeface="Calibri"/>
                <a:cs typeface="Calibri"/>
                <a:sym typeface="Calibri"/>
              </a:rPr>
              <a:t> </a:t>
            </a:r>
            <a:r>
              <a:rPr lang="en-US" sz="1100">
                <a:solidFill>
                  <a:srgbClr val="FFAB40"/>
                </a:solidFill>
                <a:latin typeface="Calibri"/>
                <a:ea typeface="Calibri"/>
                <a:cs typeface="Calibri"/>
                <a:sym typeface="Calibri"/>
              </a:rPr>
              <a:t>Bias1</a:t>
            </a:r>
            <a:r>
              <a:rPr lang="en-US" sz="1100">
                <a:solidFill>
                  <a:schemeClr val="dk1"/>
                </a:solidFill>
                <a:latin typeface="Calibri"/>
                <a:ea typeface="Calibri"/>
                <a:cs typeface="Calibri"/>
                <a:sym typeface="Calibri"/>
              </a:rPr>
              <a:t>)</a:t>
            </a:r>
            <a:endParaRPr sz="1100">
              <a:solidFill>
                <a:schemeClr val="dk1"/>
              </a:solidFill>
            </a:endParaRPr>
          </a:p>
        </p:txBody>
      </p:sp>
      <p:cxnSp>
        <p:nvCxnSpPr>
          <p:cNvPr id="606" name="Google Shape;606;p31"/>
          <p:cNvCxnSpPr/>
          <p:nvPr/>
        </p:nvCxnSpPr>
        <p:spPr>
          <a:xfrm flipH="1" rot="10800000">
            <a:off x="1839550" y="1991563"/>
            <a:ext cx="4500" cy="453300"/>
          </a:xfrm>
          <a:prstGeom prst="straightConnector1">
            <a:avLst/>
          </a:prstGeom>
          <a:noFill/>
          <a:ln cap="flat" cmpd="sng" w="9525">
            <a:solidFill>
              <a:schemeClr val="dk2"/>
            </a:solidFill>
            <a:prstDash val="solid"/>
            <a:round/>
            <a:headEnd len="med" w="med" type="none"/>
            <a:tailEnd len="med" w="med" type="triangle"/>
          </a:ln>
        </p:spPr>
      </p:cxnSp>
      <p:sp>
        <p:nvSpPr>
          <p:cNvPr id="607" name="Google Shape;607;p31"/>
          <p:cNvSpPr/>
          <p:nvPr/>
        </p:nvSpPr>
        <p:spPr>
          <a:xfrm>
            <a:off x="3173925" y="2192850"/>
            <a:ext cx="1786500" cy="3014400"/>
          </a:xfrm>
          <a:prstGeom prst="rect">
            <a:avLst/>
          </a:prstGeom>
          <a:solidFill>
            <a:srgbClr val="B3C6E7"/>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1"/>
          <p:cNvSpPr txBox="1"/>
          <p:nvPr/>
        </p:nvSpPr>
        <p:spPr>
          <a:xfrm>
            <a:off x="3425200" y="4354325"/>
            <a:ext cx="1295100" cy="6156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Ws2</a:t>
            </a:r>
            <a:r>
              <a:rPr lang="en-US">
                <a:latin typeface="Calibri"/>
                <a:ea typeface="Calibri"/>
                <a:cs typeface="Calibri"/>
                <a:sym typeface="Calibri"/>
              </a:rPr>
              <a:t> * </a:t>
            </a:r>
            <a:r>
              <a:rPr lang="en-US">
                <a:solidFill>
                  <a:srgbClr val="00FF00"/>
                </a:solidFill>
                <a:latin typeface="Calibri"/>
                <a:ea typeface="Calibri"/>
                <a:cs typeface="Calibri"/>
                <a:sym typeface="Calibri"/>
              </a:rPr>
              <a:t>zs(t-1)</a:t>
            </a:r>
            <a:r>
              <a:rPr lang="en-US">
                <a:latin typeface="Calibri"/>
                <a:ea typeface="Calibri"/>
                <a:cs typeface="Calibri"/>
                <a:sym typeface="Calibri"/>
              </a:rPr>
              <a:t> + </a:t>
            </a:r>
            <a:r>
              <a:rPr lang="en-US">
                <a:solidFill>
                  <a:srgbClr val="FF0000"/>
                </a:solidFill>
                <a:latin typeface="Calibri"/>
                <a:ea typeface="Calibri"/>
                <a:cs typeface="Calibri"/>
                <a:sym typeface="Calibri"/>
              </a:rPr>
              <a:t>Wi2</a:t>
            </a:r>
            <a:r>
              <a:rPr lang="en-US">
                <a:latin typeface="Calibri"/>
                <a:ea typeface="Calibri"/>
                <a:cs typeface="Calibri"/>
                <a:sym typeface="Calibri"/>
              </a:rPr>
              <a:t> * </a:t>
            </a:r>
            <a:r>
              <a:rPr lang="en-US">
                <a:solidFill>
                  <a:srgbClr val="FF00FF"/>
                </a:solidFill>
                <a:latin typeface="Calibri"/>
                <a:ea typeface="Calibri"/>
                <a:cs typeface="Calibri"/>
                <a:sym typeface="Calibri"/>
              </a:rPr>
              <a:t>x1(t)</a:t>
            </a:r>
            <a:endParaRPr>
              <a:solidFill>
                <a:srgbClr val="FF00FF"/>
              </a:solidFill>
              <a:latin typeface="Calibri"/>
              <a:ea typeface="Calibri"/>
              <a:cs typeface="Calibri"/>
              <a:sym typeface="Calibri"/>
            </a:endParaRPr>
          </a:p>
        </p:txBody>
      </p:sp>
      <p:sp>
        <p:nvSpPr>
          <p:cNvPr id="609" name="Google Shape;609;p31"/>
          <p:cNvSpPr/>
          <p:nvPr/>
        </p:nvSpPr>
        <p:spPr>
          <a:xfrm>
            <a:off x="2417564" y="5016250"/>
            <a:ext cx="1487675" cy="1352550"/>
          </a:xfrm>
          <a:custGeom>
            <a:rect b="b" l="l" r="r" t="t"/>
            <a:pathLst>
              <a:path extrusionOk="0" h="54102" w="59507">
                <a:moveTo>
                  <a:pt x="39695" y="54102"/>
                </a:moveTo>
                <a:cubicBezTo>
                  <a:pt x="35568" y="52896"/>
                  <a:pt x="21534" y="50229"/>
                  <a:pt x="14930" y="46863"/>
                </a:cubicBezTo>
                <a:cubicBezTo>
                  <a:pt x="8326" y="43498"/>
                  <a:pt x="643" y="38227"/>
                  <a:pt x="71" y="33909"/>
                </a:cubicBezTo>
                <a:cubicBezTo>
                  <a:pt x="-500" y="29591"/>
                  <a:pt x="6294" y="23495"/>
                  <a:pt x="11501" y="20955"/>
                </a:cubicBezTo>
                <a:cubicBezTo>
                  <a:pt x="16708" y="18415"/>
                  <a:pt x="26233" y="19177"/>
                  <a:pt x="31313" y="18669"/>
                </a:cubicBezTo>
                <a:cubicBezTo>
                  <a:pt x="36393" y="18161"/>
                  <a:pt x="38870" y="18542"/>
                  <a:pt x="41981" y="17907"/>
                </a:cubicBezTo>
                <a:cubicBezTo>
                  <a:pt x="45093" y="17272"/>
                  <a:pt x="47569" y="17018"/>
                  <a:pt x="49982" y="14859"/>
                </a:cubicBezTo>
                <a:cubicBezTo>
                  <a:pt x="52395" y="12700"/>
                  <a:pt x="54872" y="7430"/>
                  <a:pt x="56459" y="4953"/>
                </a:cubicBezTo>
                <a:cubicBezTo>
                  <a:pt x="58047" y="2477"/>
                  <a:pt x="58999" y="826"/>
                  <a:pt x="59507" y="0"/>
                </a:cubicBezTo>
              </a:path>
            </a:pathLst>
          </a:custGeom>
          <a:noFill/>
          <a:ln cap="flat" cmpd="sng" w="19050">
            <a:solidFill>
              <a:srgbClr val="FF00FF"/>
            </a:solidFill>
            <a:prstDash val="solid"/>
            <a:round/>
            <a:headEnd len="med" w="med" type="none"/>
            <a:tailEnd len="med" w="med" type="triangle"/>
          </a:ln>
        </p:spPr>
      </p:sp>
      <p:cxnSp>
        <p:nvCxnSpPr>
          <p:cNvPr id="610" name="Google Shape;610;p31"/>
          <p:cNvCxnSpPr/>
          <p:nvPr/>
        </p:nvCxnSpPr>
        <p:spPr>
          <a:xfrm flipH="1" rot="10800000">
            <a:off x="4016762" y="4969913"/>
            <a:ext cx="56100" cy="633600"/>
          </a:xfrm>
          <a:prstGeom prst="straightConnector1">
            <a:avLst/>
          </a:prstGeom>
          <a:noFill/>
          <a:ln cap="flat" cmpd="sng" w="19050">
            <a:solidFill>
              <a:srgbClr val="00FF00"/>
            </a:solidFill>
            <a:prstDash val="solid"/>
            <a:round/>
            <a:headEnd len="med" w="med" type="none"/>
            <a:tailEnd len="med" w="med" type="triangle"/>
          </a:ln>
        </p:spPr>
      </p:cxnSp>
      <p:sp>
        <p:nvSpPr>
          <p:cNvPr id="611" name="Google Shape;611;p31"/>
          <p:cNvSpPr txBox="1"/>
          <p:nvPr/>
        </p:nvSpPr>
        <p:spPr>
          <a:xfrm>
            <a:off x="3296488" y="50866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Wi2</a:t>
            </a:r>
            <a:endParaRPr b="1">
              <a:solidFill>
                <a:srgbClr val="FF0000"/>
              </a:solidFill>
              <a:latin typeface="Calibri"/>
              <a:ea typeface="Calibri"/>
              <a:cs typeface="Calibri"/>
              <a:sym typeface="Calibri"/>
            </a:endParaRPr>
          </a:p>
        </p:txBody>
      </p:sp>
      <p:sp>
        <p:nvSpPr>
          <p:cNvPr id="612" name="Google Shape;612;p31"/>
          <p:cNvSpPr txBox="1"/>
          <p:nvPr/>
        </p:nvSpPr>
        <p:spPr>
          <a:xfrm>
            <a:off x="4025075" y="50866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Ws2</a:t>
            </a:r>
            <a:endParaRPr b="1">
              <a:solidFill>
                <a:srgbClr val="FF0000"/>
              </a:solidFill>
              <a:latin typeface="Calibri"/>
              <a:ea typeface="Calibri"/>
              <a:cs typeface="Calibri"/>
              <a:sym typeface="Calibri"/>
            </a:endParaRPr>
          </a:p>
        </p:txBody>
      </p:sp>
      <p:sp>
        <p:nvSpPr>
          <p:cNvPr id="613" name="Google Shape;613;p31"/>
          <p:cNvSpPr txBox="1"/>
          <p:nvPr/>
        </p:nvSpPr>
        <p:spPr>
          <a:xfrm>
            <a:off x="3810250" y="3797775"/>
            <a:ext cx="525000" cy="3693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Bias2</a:t>
            </a:r>
            <a:endParaRPr sz="1200">
              <a:latin typeface="Calibri"/>
              <a:ea typeface="Calibri"/>
              <a:cs typeface="Calibri"/>
              <a:sym typeface="Calibri"/>
            </a:endParaRPr>
          </a:p>
        </p:txBody>
      </p:sp>
      <p:cxnSp>
        <p:nvCxnSpPr>
          <p:cNvPr id="614" name="Google Shape;614;p31"/>
          <p:cNvCxnSpPr/>
          <p:nvPr/>
        </p:nvCxnSpPr>
        <p:spPr>
          <a:xfrm rot="10800000">
            <a:off x="4072750" y="4149975"/>
            <a:ext cx="0" cy="215100"/>
          </a:xfrm>
          <a:prstGeom prst="straightConnector1">
            <a:avLst/>
          </a:prstGeom>
          <a:noFill/>
          <a:ln cap="flat" cmpd="sng" w="9525">
            <a:solidFill>
              <a:schemeClr val="dk2"/>
            </a:solidFill>
            <a:prstDash val="solid"/>
            <a:round/>
            <a:headEnd len="med" w="med" type="none"/>
            <a:tailEnd len="med" w="med" type="triangle"/>
          </a:ln>
        </p:spPr>
      </p:cxnSp>
      <p:sp>
        <p:nvSpPr>
          <p:cNvPr id="615" name="Google Shape;615;p31"/>
          <p:cNvSpPr txBox="1"/>
          <p:nvPr/>
        </p:nvSpPr>
        <p:spPr>
          <a:xfrm>
            <a:off x="3296500" y="3003088"/>
            <a:ext cx="1552500" cy="5850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FF0000"/>
                </a:solidFill>
                <a:latin typeface="Calibri"/>
                <a:ea typeface="Calibri"/>
                <a:cs typeface="Calibri"/>
                <a:sym typeface="Calibri"/>
              </a:rPr>
              <a:t>Ws2</a:t>
            </a:r>
            <a:r>
              <a:rPr lang="en-US" sz="1300">
                <a:latin typeface="Calibri"/>
                <a:ea typeface="Calibri"/>
                <a:cs typeface="Calibri"/>
                <a:sym typeface="Calibri"/>
              </a:rPr>
              <a:t>* </a:t>
            </a:r>
            <a:r>
              <a:rPr lang="en-US" sz="1300">
                <a:solidFill>
                  <a:srgbClr val="00FF00"/>
                </a:solidFill>
                <a:latin typeface="Calibri"/>
                <a:ea typeface="Calibri"/>
                <a:cs typeface="Calibri"/>
                <a:sym typeface="Calibri"/>
              </a:rPr>
              <a:t>zs(t-1)</a:t>
            </a:r>
            <a:r>
              <a:rPr lang="en-US" sz="1300">
                <a:latin typeface="Calibri"/>
                <a:ea typeface="Calibri"/>
                <a:cs typeface="Calibri"/>
                <a:sym typeface="Calibri"/>
              </a:rPr>
              <a:t> + </a:t>
            </a:r>
            <a:r>
              <a:rPr lang="en-US" sz="1300">
                <a:solidFill>
                  <a:srgbClr val="FF0000"/>
                </a:solidFill>
                <a:latin typeface="Calibri"/>
                <a:ea typeface="Calibri"/>
                <a:cs typeface="Calibri"/>
                <a:sym typeface="Calibri"/>
              </a:rPr>
              <a:t>Wi2</a:t>
            </a:r>
            <a:r>
              <a:rPr lang="en-US" sz="1300">
                <a:latin typeface="Calibri"/>
                <a:ea typeface="Calibri"/>
                <a:cs typeface="Calibri"/>
                <a:sym typeface="Calibri"/>
              </a:rPr>
              <a:t> * </a:t>
            </a:r>
            <a:r>
              <a:rPr lang="en-US" sz="1300">
                <a:solidFill>
                  <a:srgbClr val="FF00FF"/>
                </a:solidFill>
                <a:latin typeface="Calibri"/>
                <a:ea typeface="Calibri"/>
                <a:cs typeface="Calibri"/>
                <a:sym typeface="Calibri"/>
              </a:rPr>
              <a:t>x1(t) </a:t>
            </a:r>
            <a:r>
              <a:rPr lang="en-US" sz="1300">
                <a:solidFill>
                  <a:schemeClr val="dk1"/>
                </a:solidFill>
                <a:latin typeface="Calibri"/>
                <a:ea typeface="Calibri"/>
                <a:cs typeface="Calibri"/>
                <a:sym typeface="Calibri"/>
              </a:rPr>
              <a:t>+</a:t>
            </a:r>
            <a:r>
              <a:rPr lang="en-US" sz="1300">
                <a:solidFill>
                  <a:srgbClr val="FF00FF"/>
                </a:solidFill>
                <a:latin typeface="Calibri"/>
                <a:ea typeface="Calibri"/>
                <a:cs typeface="Calibri"/>
                <a:sym typeface="Calibri"/>
              </a:rPr>
              <a:t> </a:t>
            </a:r>
            <a:r>
              <a:rPr lang="en-US" sz="1300">
                <a:solidFill>
                  <a:srgbClr val="FFAB40"/>
                </a:solidFill>
                <a:latin typeface="Calibri"/>
                <a:ea typeface="Calibri"/>
                <a:cs typeface="Calibri"/>
                <a:sym typeface="Calibri"/>
              </a:rPr>
              <a:t>Bias2</a:t>
            </a:r>
            <a:endParaRPr sz="1300">
              <a:solidFill>
                <a:srgbClr val="FFAB40"/>
              </a:solidFill>
              <a:latin typeface="Calibri"/>
              <a:ea typeface="Calibri"/>
              <a:cs typeface="Calibri"/>
              <a:sym typeface="Calibri"/>
            </a:endParaRPr>
          </a:p>
        </p:txBody>
      </p:sp>
      <p:cxnSp>
        <p:nvCxnSpPr>
          <p:cNvPr id="616" name="Google Shape;616;p31"/>
          <p:cNvCxnSpPr/>
          <p:nvPr/>
        </p:nvCxnSpPr>
        <p:spPr>
          <a:xfrm rot="10800000">
            <a:off x="4072750" y="3588075"/>
            <a:ext cx="0" cy="209700"/>
          </a:xfrm>
          <a:prstGeom prst="straightConnector1">
            <a:avLst/>
          </a:prstGeom>
          <a:noFill/>
          <a:ln cap="flat" cmpd="sng" w="9525">
            <a:solidFill>
              <a:schemeClr val="dk2"/>
            </a:solidFill>
            <a:prstDash val="solid"/>
            <a:round/>
            <a:headEnd len="med" w="med" type="none"/>
            <a:tailEnd len="med" w="med" type="triangle"/>
          </a:ln>
        </p:spPr>
      </p:cxnSp>
      <p:sp>
        <p:nvSpPr>
          <p:cNvPr id="617" name="Google Shape;617;p31"/>
          <p:cNvSpPr txBox="1"/>
          <p:nvPr/>
        </p:nvSpPr>
        <p:spPr>
          <a:xfrm>
            <a:off x="3535850" y="2192850"/>
            <a:ext cx="961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rgbClr val="0000FF"/>
                </a:solidFill>
                <a:latin typeface="Calibri"/>
                <a:ea typeface="Calibri"/>
                <a:cs typeface="Calibri"/>
                <a:sym typeface="Calibri"/>
              </a:rPr>
              <a:t>A Tanh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cxnSp>
        <p:nvCxnSpPr>
          <p:cNvPr id="618" name="Google Shape;618;p31"/>
          <p:cNvCxnSpPr/>
          <p:nvPr/>
        </p:nvCxnSpPr>
        <p:spPr>
          <a:xfrm rot="10800000">
            <a:off x="4072750" y="2793388"/>
            <a:ext cx="0" cy="209700"/>
          </a:xfrm>
          <a:prstGeom prst="straightConnector1">
            <a:avLst/>
          </a:prstGeom>
          <a:noFill/>
          <a:ln cap="flat" cmpd="sng" w="9525">
            <a:solidFill>
              <a:schemeClr val="dk2"/>
            </a:solidFill>
            <a:prstDash val="solid"/>
            <a:round/>
            <a:headEnd len="med" w="med" type="none"/>
            <a:tailEnd len="med" w="med" type="triangle"/>
          </a:ln>
        </p:spPr>
      </p:cxnSp>
      <p:sp>
        <p:nvSpPr>
          <p:cNvPr id="619" name="Google Shape;619;p31"/>
          <p:cNvSpPr txBox="1"/>
          <p:nvPr/>
        </p:nvSpPr>
        <p:spPr>
          <a:xfrm>
            <a:off x="2787700" y="2057013"/>
            <a:ext cx="826200" cy="877200"/>
          </a:xfrm>
          <a:prstGeom prst="rect">
            <a:avLst/>
          </a:prstGeom>
          <a:solidFill>
            <a:srgbClr val="6D9EE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solidFill>
                  <a:schemeClr val="dk1"/>
                </a:solidFill>
                <a:latin typeface="Calibri"/>
                <a:ea typeface="Calibri"/>
                <a:cs typeface="Calibri"/>
                <a:sym typeface="Calibri"/>
              </a:rPr>
              <a:t>After </a:t>
            </a:r>
            <a:r>
              <a:rPr b="1" lang="en-US" sz="900">
                <a:solidFill>
                  <a:srgbClr val="0000FF"/>
                </a:solidFill>
                <a:latin typeface="Calibri"/>
                <a:ea typeface="Calibri"/>
                <a:cs typeface="Calibri"/>
                <a:sym typeface="Calibri"/>
              </a:rPr>
              <a:t>Tanh</a:t>
            </a:r>
            <a:r>
              <a:rPr lang="en-US" sz="900">
                <a:solidFill>
                  <a:schemeClr val="dk1"/>
                </a:solidFill>
                <a:latin typeface="Calibri"/>
                <a:ea typeface="Calibri"/>
                <a:cs typeface="Calibri"/>
                <a:sym typeface="Calibri"/>
              </a:rPr>
              <a:t>, a value between -1.0 and 1.0 will be produced</a:t>
            </a:r>
            <a:endParaRPr sz="900">
              <a:solidFill>
                <a:schemeClr val="dk1"/>
              </a:solidFill>
              <a:latin typeface="Calibri"/>
              <a:ea typeface="Calibri"/>
              <a:cs typeface="Calibri"/>
              <a:sym typeface="Calibri"/>
            </a:endParaRPr>
          </a:p>
        </p:txBody>
      </p:sp>
      <p:sp>
        <p:nvSpPr>
          <p:cNvPr id="620" name="Google Shape;620;p31"/>
          <p:cNvSpPr txBox="1"/>
          <p:nvPr/>
        </p:nvSpPr>
        <p:spPr>
          <a:xfrm>
            <a:off x="3173600" y="1125925"/>
            <a:ext cx="1686300" cy="861900"/>
          </a:xfrm>
          <a:prstGeom prst="rect">
            <a:avLst/>
          </a:prstGeom>
          <a:solidFill>
            <a:srgbClr val="B3C6E7"/>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1100">
                <a:solidFill>
                  <a:schemeClr val="dk1"/>
                </a:solidFill>
                <a:latin typeface="Calibri"/>
                <a:ea typeface="Calibri"/>
                <a:cs typeface="Calibri"/>
                <a:sym typeface="Calibri"/>
              </a:rPr>
              <a:t>Long term memory created for (t):</a:t>
            </a:r>
            <a:endParaRPr sz="1100">
              <a:solidFill>
                <a:schemeClr val="dk1"/>
              </a:solidFill>
              <a:latin typeface="Calibri"/>
              <a:ea typeface="Calibri"/>
              <a:cs typeface="Calibri"/>
              <a:sym typeface="Calibri"/>
            </a:endParaRPr>
          </a:p>
          <a:p>
            <a:pPr indent="0" lvl="0" marL="0" rtl="0" algn="ctr">
              <a:spcBef>
                <a:spcPts val="0"/>
              </a:spcBef>
              <a:spcAft>
                <a:spcPts val="0"/>
              </a:spcAft>
              <a:buNone/>
            </a:pPr>
            <a:r>
              <a:rPr lang="en-US" sz="1100">
                <a:solidFill>
                  <a:schemeClr val="dk1"/>
                </a:solidFill>
                <a:highlight>
                  <a:srgbClr val="00FFFF"/>
                </a:highlight>
                <a:latin typeface="Calibri"/>
                <a:ea typeface="Calibri"/>
                <a:cs typeface="Calibri"/>
                <a:sym typeface="Calibri"/>
              </a:rPr>
              <a:t>zl(t)</a:t>
            </a:r>
            <a:r>
              <a:rPr lang="en-US" sz="1100">
                <a:solidFill>
                  <a:schemeClr val="dk1"/>
                </a:solidFill>
                <a:latin typeface="Calibri"/>
                <a:ea typeface="Calibri"/>
                <a:cs typeface="Calibri"/>
                <a:sym typeface="Calibri"/>
              </a:rPr>
              <a:t>= </a:t>
            </a:r>
            <a:r>
              <a:rPr b="1" i="1" lang="en-US" sz="1100">
                <a:solidFill>
                  <a:srgbClr val="0000FF"/>
                </a:solidFill>
                <a:latin typeface="Calibri"/>
                <a:ea typeface="Calibri"/>
                <a:cs typeface="Calibri"/>
                <a:sym typeface="Calibri"/>
              </a:rPr>
              <a:t>F</a:t>
            </a:r>
            <a:r>
              <a:rPr lang="en-US" sz="1100">
                <a:solidFill>
                  <a:schemeClr val="dk1"/>
                </a:solidFill>
                <a:latin typeface="Calibri"/>
                <a:ea typeface="Calibri"/>
                <a:cs typeface="Calibri"/>
                <a:sym typeface="Calibri"/>
              </a:rPr>
              <a:t>(</a:t>
            </a:r>
            <a:r>
              <a:rPr lang="en-US" sz="1100">
                <a:solidFill>
                  <a:srgbClr val="FF0000"/>
                </a:solidFill>
                <a:latin typeface="Calibri"/>
                <a:ea typeface="Calibri"/>
                <a:cs typeface="Calibri"/>
                <a:sym typeface="Calibri"/>
              </a:rPr>
              <a:t>Ws2</a:t>
            </a:r>
            <a:r>
              <a:rPr lang="en-US" sz="1100">
                <a:solidFill>
                  <a:schemeClr val="dk1"/>
                </a:solidFill>
                <a:latin typeface="Calibri"/>
                <a:ea typeface="Calibri"/>
                <a:cs typeface="Calibri"/>
                <a:sym typeface="Calibri"/>
              </a:rPr>
              <a:t>* </a:t>
            </a:r>
            <a:r>
              <a:rPr lang="en-US" sz="1100">
                <a:solidFill>
                  <a:schemeClr val="dk1"/>
                </a:solidFill>
                <a:highlight>
                  <a:srgbClr val="00FF00"/>
                </a:highlight>
                <a:latin typeface="Calibri"/>
                <a:ea typeface="Calibri"/>
                <a:cs typeface="Calibri"/>
                <a:sym typeface="Calibri"/>
              </a:rPr>
              <a:t>zs(t-1)</a:t>
            </a:r>
            <a:r>
              <a:rPr lang="en-US" sz="1100">
                <a:solidFill>
                  <a:schemeClr val="dk1"/>
                </a:solidFill>
                <a:latin typeface="Calibri"/>
                <a:ea typeface="Calibri"/>
                <a:cs typeface="Calibri"/>
                <a:sym typeface="Calibri"/>
              </a:rPr>
              <a:t> + </a:t>
            </a:r>
            <a:r>
              <a:rPr lang="en-US" sz="1100">
                <a:solidFill>
                  <a:srgbClr val="FF0000"/>
                </a:solidFill>
                <a:latin typeface="Calibri"/>
                <a:ea typeface="Calibri"/>
                <a:cs typeface="Calibri"/>
                <a:sym typeface="Calibri"/>
              </a:rPr>
              <a:t>Wi2</a:t>
            </a:r>
            <a:r>
              <a:rPr lang="en-US" sz="1100">
                <a:solidFill>
                  <a:schemeClr val="dk1"/>
                </a:solidFill>
                <a:latin typeface="Calibri"/>
                <a:ea typeface="Calibri"/>
                <a:cs typeface="Calibri"/>
                <a:sym typeface="Calibri"/>
              </a:rPr>
              <a:t> * </a:t>
            </a:r>
            <a:r>
              <a:rPr lang="en-US" sz="1100">
                <a:solidFill>
                  <a:schemeClr val="dk1"/>
                </a:solidFill>
                <a:highlight>
                  <a:srgbClr val="FF00FF"/>
                </a:highlight>
                <a:latin typeface="Calibri"/>
                <a:ea typeface="Calibri"/>
                <a:cs typeface="Calibri"/>
                <a:sym typeface="Calibri"/>
              </a:rPr>
              <a:t>x1(t) </a:t>
            </a:r>
            <a:r>
              <a:rPr lang="en-US" sz="1100">
                <a:solidFill>
                  <a:schemeClr val="dk1"/>
                </a:solidFill>
                <a:latin typeface="Calibri"/>
                <a:ea typeface="Calibri"/>
                <a:cs typeface="Calibri"/>
                <a:sym typeface="Calibri"/>
              </a:rPr>
              <a:t>+</a:t>
            </a:r>
            <a:r>
              <a:rPr lang="en-US" sz="1100">
                <a:solidFill>
                  <a:srgbClr val="FF00FF"/>
                </a:solidFill>
                <a:latin typeface="Calibri"/>
                <a:ea typeface="Calibri"/>
                <a:cs typeface="Calibri"/>
                <a:sym typeface="Calibri"/>
              </a:rPr>
              <a:t> </a:t>
            </a:r>
            <a:r>
              <a:rPr lang="en-US" sz="1100">
                <a:solidFill>
                  <a:srgbClr val="FFAB40"/>
                </a:solidFill>
                <a:latin typeface="Calibri"/>
                <a:ea typeface="Calibri"/>
                <a:cs typeface="Calibri"/>
                <a:sym typeface="Calibri"/>
              </a:rPr>
              <a:t>Bias2</a:t>
            </a:r>
            <a:r>
              <a:rPr lang="en-US" sz="1100">
                <a:solidFill>
                  <a:schemeClr val="dk1"/>
                </a:solidFill>
                <a:latin typeface="Calibri"/>
                <a:ea typeface="Calibri"/>
                <a:cs typeface="Calibri"/>
                <a:sym typeface="Calibri"/>
              </a:rPr>
              <a:t>)</a:t>
            </a:r>
            <a:endParaRPr sz="1100">
              <a:solidFill>
                <a:schemeClr val="dk1"/>
              </a:solidFill>
            </a:endParaRPr>
          </a:p>
        </p:txBody>
      </p:sp>
      <p:cxnSp>
        <p:nvCxnSpPr>
          <p:cNvPr id="621" name="Google Shape;621;p31"/>
          <p:cNvCxnSpPr/>
          <p:nvPr/>
        </p:nvCxnSpPr>
        <p:spPr>
          <a:xfrm rot="10800000">
            <a:off x="4016750" y="1987950"/>
            <a:ext cx="0" cy="204900"/>
          </a:xfrm>
          <a:prstGeom prst="straightConnector1">
            <a:avLst/>
          </a:prstGeom>
          <a:noFill/>
          <a:ln cap="flat" cmpd="sng" w="9525">
            <a:solidFill>
              <a:schemeClr val="dk2"/>
            </a:solidFill>
            <a:prstDash val="solid"/>
            <a:round/>
            <a:headEnd len="med" w="med" type="none"/>
            <a:tailEnd len="med" w="med" type="triangle"/>
          </a:ln>
        </p:spPr>
      </p:cxnSp>
      <p:sp>
        <p:nvSpPr>
          <p:cNvPr id="622" name="Google Shape;622;p31"/>
          <p:cNvSpPr/>
          <p:nvPr/>
        </p:nvSpPr>
        <p:spPr>
          <a:xfrm>
            <a:off x="5200550" y="2238750"/>
            <a:ext cx="1886100" cy="31929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1"/>
          <p:cNvSpPr txBox="1"/>
          <p:nvPr/>
        </p:nvSpPr>
        <p:spPr>
          <a:xfrm>
            <a:off x="5532475" y="4427063"/>
            <a:ext cx="1241100" cy="6156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Ws3</a:t>
            </a:r>
            <a:r>
              <a:rPr lang="en-US">
                <a:latin typeface="Calibri"/>
                <a:ea typeface="Calibri"/>
                <a:cs typeface="Calibri"/>
                <a:sym typeface="Calibri"/>
              </a:rPr>
              <a:t> * </a:t>
            </a:r>
            <a:r>
              <a:rPr lang="en-US">
                <a:solidFill>
                  <a:srgbClr val="00FF00"/>
                </a:solidFill>
                <a:latin typeface="Calibri"/>
                <a:ea typeface="Calibri"/>
                <a:cs typeface="Calibri"/>
                <a:sym typeface="Calibri"/>
              </a:rPr>
              <a:t>z1(t-1)</a:t>
            </a:r>
            <a:r>
              <a:rPr lang="en-US">
                <a:latin typeface="Calibri"/>
                <a:ea typeface="Calibri"/>
                <a:cs typeface="Calibri"/>
                <a:sym typeface="Calibri"/>
              </a:rPr>
              <a:t> + </a:t>
            </a:r>
            <a:r>
              <a:rPr lang="en-US">
                <a:solidFill>
                  <a:srgbClr val="FF0000"/>
                </a:solidFill>
                <a:latin typeface="Calibri"/>
                <a:ea typeface="Calibri"/>
                <a:cs typeface="Calibri"/>
                <a:sym typeface="Calibri"/>
              </a:rPr>
              <a:t>Wi3</a:t>
            </a:r>
            <a:r>
              <a:rPr lang="en-US">
                <a:latin typeface="Calibri"/>
                <a:ea typeface="Calibri"/>
                <a:cs typeface="Calibri"/>
                <a:sym typeface="Calibri"/>
              </a:rPr>
              <a:t> * </a:t>
            </a:r>
            <a:r>
              <a:rPr lang="en-US">
                <a:solidFill>
                  <a:srgbClr val="FF00FF"/>
                </a:solidFill>
                <a:latin typeface="Calibri"/>
                <a:ea typeface="Calibri"/>
                <a:cs typeface="Calibri"/>
                <a:sym typeface="Calibri"/>
              </a:rPr>
              <a:t>x1 (t)</a:t>
            </a:r>
            <a:endParaRPr>
              <a:solidFill>
                <a:srgbClr val="FF00FF"/>
              </a:solidFill>
              <a:latin typeface="Calibri"/>
              <a:ea typeface="Calibri"/>
              <a:cs typeface="Calibri"/>
              <a:sym typeface="Calibri"/>
            </a:endParaRPr>
          </a:p>
        </p:txBody>
      </p:sp>
      <p:cxnSp>
        <p:nvCxnSpPr>
          <p:cNvPr id="624" name="Google Shape;624;p31"/>
          <p:cNvCxnSpPr/>
          <p:nvPr/>
        </p:nvCxnSpPr>
        <p:spPr>
          <a:xfrm flipH="1" rot="10800000">
            <a:off x="5359412" y="5042813"/>
            <a:ext cx="793500" cy="760800"/>
          </a:xfrm>
          <a:prstGeom prst="straightConnector1">
            <a:avLst/>
          </a:prstGeom>
          <a:noFill/>
          <a:ln cap="flat" cmpd="sng" w="19050">
            <a:solidFill>
              <a:srgbClr val="00FF00"/>
            </a:solidFill>
            <a:prstDash val="solid"/>
            <a:round/>
            <a:headEnd len="med" w="med" type="none"/>
            <a:tailEnd len="med" w="med" type="triangle"/>
          </a:ln>
        </p:spPr>
      </p:cxnSp>
      <p:cxnSp>
        <p:nvCxnSpPr>
          <p:cNvPr id="625" name="Google Shape;625;p31"/>
          <p:cNvCxnSpPr/>
          <p:nvPr/>
        </p:nvCxnSpPr>
        <p:spPr>
          <a:xfrm flipH="1" rot="10800000">
            <a:off x="4608800" y="5042800"/>
            <a:ext cx="1544100" cy="1332900"/>
          </a:xfrm>
          <a:prstGeom prst="bentConnector2">
            <a:avLst/>
          </a:prstGeom>
          <a:noFill/>
          <a:ln cap="flat" cmpd="sng" w="19050">
            <a:solidFill>
              <a:srgbClr val="FF00FF"/>
            </a:solidFill>
            <a:prstDash val="solid"/>
            <a:round/>
            <a:headEnd len="med" w="med" type="none"/>
            <a:tailEnd len="med" w="med" type="triangle"/>
          </a:ln>
        </p:spPr>
      </p:cxnSp>
      <p:sp>
        <p:nvSpPr>
          <p:cNvPr id="626" name="Google Shape;626;p31"/>
          <p:cNvSpPr txBox="1"/>
          <p:nvPr/>
        </p:nvSpPr>
        <p:spPr>
          <a:xfrm>
            <a:off x="5898275" y="3862350"/>
            <a:ext cx="525000" cy="3693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Bias3</a:t>
            </a:r>
            <a:endParaRPr sz="1200">
              <a:latin typeface="Calibri"/>
              <a:ea typeface="Calibri"/>
              <a:cs typeface="Calibri"/>
              <a:sym typeface="Calibri"/>
            </a:endParaRPr>
          </a:p>
        </p:txBody>
      </p:sp>
      <p:cxnSp>
        <p:nvCxnSpPr>
          <p:cNvPr id="627" name="Google Shape;627;p31"/>
          <p:cNvCxnSpPr/>
          <p:nvPr/>
        </p:nvCxnSpPr>
        <p:spPr>
          <a:xfrm rot="10800000">
            <a:off x="6160775" y="4231650"/>
            <a:ext cx="0" cy="209700"/>
          </a:xfrm>
          <a:prstGeom prst="straightConnector1">
            <a:avLst/>
          </a:prstGeom>
          <a:noFill/>
          <a:ln cap="flat" cmpd="sng" w="9525">
            <a:solidFill>
              <a:schemeClr val="dk2"/>
            </a:solidFill>
            <a:prstDash val="solid"/>
            <a:round/>
            <a:headEnd len="med" w="med" type="none"/>
            <a:tailEnd len="med" w="med" type="triangle"/>
          </a:ln>
        </p:spPr>
      </p:cxnSp>
      <p:cxnSp>
        <p:nvCxnSpPr>
          <p:cNvPr id="628" name="Google Shape;628;p31"/>
          <p:cNvCxnSpPr/>
          <p:nvPr/>
        </p:nvCxnSpPr>
        <p:spPr>
          <a:xfrm rot="10800000">
            <a:off x="6152975" y="3667050"/>
            <a:ext cx="7800" cy="195300"/>
          </a:xfrm>
          <a:prstGeom prst="straightConnector1">
            <a:avLst/>
          </a:prstGeom>
          <a:noFill/>
          <a:ln cap="flat" cmpd="sng" w="9525">
            <a:solidFill>
              <a:schemeClr val="dk2"/>
            </a:solidFill>
            <a:prstDash val="solid"/>
            <a:round/>
            <a:headEnd len="med" w="med" type="none"/>
            <a:tailEnd len="med" w="med" type="triangle"/>
          </a:ln>
        </p:spPr>
      </p:cxnSp>
      <p:sp>
        <p:nvSpPr>
          <p:cNvPr id="629" name="Google Shape;629;p31"/>
          <p:cNvSpPr txBox="1"/>
          <p:nvPr/>
        </p:nvSpPr>
        <p:spPr>
          <a:xfrm>
            <a:off x="5365375" y="3081913"/>
            <a:ext cx="1575300" cy="5850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FF0000"/>
                </a:solidFill>
                <a:latin typeface="Calibri"/>
                <a:ea typeface="Calibri"/>
                <a:cs typeface="Calibri"/>
                <a:sym typeface="Calibri"/>
              </a:rPr>
              <a:t>Ws3</a:t>
            </a:r>
            <a:r>
              <a:rPr lang="en-US" sz="1300">
                <a:latin typeface="Calibri"/>
                <a:ea typeface="Calibri"/>
                <a:cs typeface="Calibri"/>
                <a:sym typeface="Calibri"/>
              </a:rPr>
              <a:t> * </a:t>
            </a:r>
            <a:r>
              <a:rPr lang="en-US" sz="1300">
                <a:solidFill>
                  <a:srgbClr val="00FF00"/>
                </a:solidFill>
                <a:latin typeface="Calibri"/>
                <a:ea typeface="Calibri"/>
                <a:cs typeface="Calibri"/>
                <a:sym typeface="Calibri"/>
              </a:rPr>
              <a:t>zs(t-1)</a:t>
            </a:r>
            <a:r>
              <a:rPr lang="en-US" sz="1300">
                <a:latin typeface="Calibri"/>
                <a:ea typeface="Calibri"/>
                <a:cs typeface="Calibri"/>
                <a:sym typeface="Calibri"/>
              </a:rPr>
              <a:t> + </a:t>
            </a:r>
            <a:r>
              <a:rPr lang="en-US" sz="1300">
                <a:solidFill>
                  <a:srgbClr val="FF0000"/>
                </a:solidFill>
                <a:latin typeface="Calibri"/>
                <a:ea typeface="Calibri"/>
                <a:cs typeface="Calibri"/>
                <a:sym typeface="Calibri"/>
              </a:rPr>
              <a:t>Wi3</a:t>
            </a:r>
            <a:r>
              <a:rPr lang="en-US" sz="1300">
                <a:latin typeface="Calibri"/>
                <a:ea typeface="Calibri"/>
                <a:cs typeface="Calibri"/>
                <a:sym typeface="Calibri"/>
              </a:rPr>
              <a:t> * </a:t>
            </a:r>
            <a:r>
              <a:rPr lang="en-US" sz="1300">
                <a:solidFill>
                  <a:srgbClr val="FF00FF"/>
                </a:solidFill>
                <a:latin typeface="Calibri"/>
                <a:ea typeface="Calibri"/>
                <a:cs typeface="Calibri"/>
                <a:sym typeface="Calibri"/>
              </a:rPr>
              <a:t>x1(t) </a:t>
            </a:r>
            <a:r>
              <a:rPr lang="en-US" sz="1300">
                <a:solidFill>
                  <a:schemeClr val="dk1"/>
                </a:solidFill>
                <a:latin typeface="Calibri"/>
                <a:ea typeface="Calibri"/>
                <a:cs typeface="Calibri"/>
                <a:sym typeface="Calibri"/>
              </a:rPr>
              <a:t>+</a:t>
            </a:r>
            <a:r>
              <a:rPr lang="en-US" sz="1300">
                <a:solidFill>
                  <a:srgbClr val="FF00FF"/>
                </a:solidFill>
                <a:latin typeface="Calibri"/>
                <a:ea typeface="Calibri"/>
                <a:cs typeface="Calibri"/>
                <a:sym typeface="Calibri"/>
              </a:rPr>
              <a:t> </a:t>
            </a:r>
            <a:r>
              <a:rPr lang="en-US" sz="1300">
                <a:solidFill>
                  <a:srgbClr val="FFAB40"/>
                </a:solidFill>
                <a:latin typeface="Calibri"/>
                <a:ea typeface="Calibri"/>
                <a:cs typeface="Calibri"/>
                <a:sym typeface="Calibri"/>
              </a:rPr>
              <a:t>Bias3</a:t>
            </a:r>
            <a:endParaRPr sz="1300">
              <a:solidFill>
                <a:srgbClr val="FFAB40"/>
              </a:solidFill>
              <a:latin typeface="Calibri"/>
              <a:ea typeface="Calibri"/>
              <a:cs typeface="Calibri"/>
              <a:sym typeface="Calibri"/>
            </a:endParaRPr>
          </a:p>
        </p:txBody>
      </p:sp>
      <p:sp>
        <p:nvSpPr>
          <p:cNvPr id="630" name="Google Shape;630;p31"/>
          <p:cNvSpPr txBox="1"/>
          <p:nvPr/>
        </p:nvSpPr>
        <p:spPr>
          <a:xfrm>
            <a:off x="5679875" y="2340363"/>
            <a:ext cx="961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0000FF"/>
                </a:solidFill>
                <a:latin typeface="Calibri"/>
                <a:ea typeface="Calibri"/>
                <a:cs typeface="Calibri"/>
                <a:sym typeface="Calibri"/>
              </a:rPr>
              <a:t>A sigmoid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cxnSp>
        <p:nvCxnSpPr>
          <p:cNvPr id="631" name="Google Shape;631;p31"/>
          <p:cNvCxnSpPr>
            <a:stCxn id="629" idx="0"/>
          </p:cNvCxnSpPr>
          <p:nvPr/>
        </p:nvCxnSpPr>
        <p:spPr>
          <a:xfrm rot="10800000">
            <a:off x="6153025" y="2886613"/>
            <a:ext cx="0" cy="195300"/>
          </a:xfrm>
          <a:prstGeom prst="straightConnector1">
            <a:avLst/>
          </a:prstGeom>
          <a:noFill/>
          <a:ln cap="flat" cmpd="sng" w="9525">
            <a:solidFill>
              <a:schemeClr val="dk2"/>
            </a:solidFill>
            <a:prstDash val="solid"/>
            <a:round/>
            <a:headEnd len="med" w="med" type="none"/>
            <a:tailEnd len="med" w="med" type="triangle"/>
          </a:ln>
        </p:spPr>
      </p:cxnSp>
      <p:sp>
        <p:nvSpPr>
          <p:cNvPr id="632" name="Google Shape;632;p31"/>
          <p:cNvSpPr txBox="1"/>
          <p:nvPr/>
        </p:nvSpPr>
        <p:spPr>
          <a:xfrm>
            <a:off x="5086700" y="1125925"/>
            <a:ext cx="2113800" cy="86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chemeClr val="dk1"/>
                </a:solidFill>
                <a:latin typeface="Calibri"/>
                <a:ea typeface="Calibri"/>
                <a:cs typeface="Calibri"/>
                <a:sym typeface="Calibri"/>
              </a:rPr>
              <a:t>Long term memory (from t) to be remembered:</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100">
                <a:solidFill>
                  <a:schemeClr val="dk1"/>
                </a:solidFill>
                <a:highlight>
                  <a:srgbClr val="00FFFF"/>
                </a:highlight>
                <a:latin typeface="Calibri"/>
                <a:ea typeface="Calibri"/>
                <a:cs typeface="Calibri"/>
                <a:sym typeface="Calibri"/>
              </a:rPr>
              <a:t>zl(t) </a:t>
            </a:r>
            <a:r>
              <a:rPr lang="en-US" sz="1100">
                <a:solidFill>
                  <a:schemeClr val="dk1"/>
                </a:solidFill>
                <a:latin typeface="Calibri"/>
                <a:ea typeface="Calibri"/>
                <a:cs typeface="Calibri"/>
                <a:sym typeface="Calibri"/>
              </a:rPr>
              <a:t>= </a:t>
            </a:r>
            <a:r>
              <a:rPr lang="en-US" sz="1100">
                <a:solidFill>
                  <a:schemeClr val="dk1"/>
                </a:solidFill>
                <a:highlight>
                  <a:srgbClr val="00FFFF"/>
                </a:highlight>
                <a:latin typeface="Calibri"/>
                <a:ea typeface="Calibri"/>
                <a:cs typeface="Calibri"/>
                <a:sym typeface="Calibri"/>
              </a:rPr>
              <a:t>zl(t)</a:t>
            </a:r>
            <a:r>
              <a:rPr lang="en-US" sz="1100">
                <a:solidFill>
                  <a:schemeClr val="dk1"/>
                </a:solidFill>
                <a:latin typeface="Calibri"/>
                <a:ea typeface="Calibri"/>
                <a:cs typeface="Calibri"/>
                <a:sym typeface="Calibri"/>
              </a:rPr>
              <a:t> * </a:t>
            </a:r>
            <a:r>
              <a:rPr b="1" i="1" lang="en-US" sz="1100">
                <a:solidFill>
                  <a:srgbClr val="0000FF"/>
                </a:solidFill>
                <a:latin typeface="Calibri"/>
                <a:ea typeface="Calibri"/>
                <a:cs typeface="Calibri"/>
                <a:sym typeface="Calibri"/>
              </a:rPr>
              <a:t>f</a:t>
            </a:r>
            <a:r>
              <a:rPr lang="en-US" sz="1100">
                <a:solidFill>
                  <a:schemeClr val="dk1"/>
                </a:solidFill>
                <a:latin typeface="Calibri"/>
                <a:ea typeface="Calibri"/>
                <a:cs typeface="Calibri"/>
                <a:sym typeface="Calibri"/>
              </a:rPr>
              <a:t>(</a:t>
            </a:r>
            <a:r>
              <a:rPr lang="en-US" sz="1100">
                <a:solidFill>
                  <a:srgbClr val="FF0000"/>
                </a:solidFill>
                <a:latin typeface="Calibri"/>
                <a:ea typeface="Calibri"/>
                <a:cs typeface="Calibri"/>
                <a:sym typeface="Calibri"/>
              </a:rPr>
              <a:t>Ws3</a:t>
            </a:r>
            <a:r>
              <a:rPr lang="en-US" sz="1100">
                <a:solidFill>
                  <a:schemeClr val="dk1"/>
                </a:solidFill>
                <a:latin typeface="Calibri"/>
                <a:ea typeface="Calibri"/>
                <a:cs typeface="Calibri"/>
                <a:sym typeface="Calibri"/>
              </a:rPr>
              <a:t> * </a:t>
            </a:r>
            <a:r>
              <a:rPr lang="en-US" sz="1100">
                <a:solidFill>
                  <a:schemeClr val="dk1"/>
                </a:solidFill>
                <a:highlight>
                  <a:srgbClr val="00FF00"/>
                </a:highlight>
                <a:latin typeface="Calibri"/>
                <a:ea typeface="Calibri"/>
                <a:cs typeface="Calibri"/>
                <a:sym typeface="Calibri"/>
              </a:rPr>
              <a:t>zs(t-1)</a:t>
            </a:r>
            <a:r>
              <a:rPr lang="en-US" sz="1100">
                <a:solidFill>
                  <a:schemeClr val="dk1"/>
                </a:solidFill>
                <a:latin typeface="Calibri"/>
                <a:ea typeface="Calibri"/>
                <a:cs typeface="Calibri"/>
                <a:sym typeface="Calibri"/>
              </a:rPr>
              <a:t>+ </a:t>
            </a:r>
            <a:r>
              <a:rPr lang="en-US" sz="1100">
                <a:solidFill>
                  <a:srgbClr val="FF0000"/>
                </a:solidFill>
                <a:latin typeface="Calibri"/>
                <a:ea typeface="Calibri"/>
                <a:cs typeface="Calibri"/>
                <a:sym typeface="Calibri"/>
              </a:rPr>
              <a:t>Wi3</a:t>
            </a:r>
            <a:r>
              <a:rPr lang="en-US" sz="1100">
                <a:solidFill>
                  <a:schemeClr val="dk1"/>
                </a:solidFill>
                <a:latin typeface="Calibri"/>
                <a:ea typeface="Calibri"/>
                <a:cs typeface="Calibri"/>
                <a:sym typeface="Calibri"/>
              </a:rPr>
              <a:t> * </a:t>
            </a:r>
            <a:r>
              <a:rPr lang="en-US" sz="1100">
                <a:solidFill>
                  <a:schemeClr val="dk1"/>
                </a:solidFill>
                <a:highlight>
                  <a:srgbClr val="FF00FF"/>
                </a:highlight>
                <a:latin typeface="Calibri"/>
                <a:ea typeface="Calibri"/>
                <a:cs typeface="Calibri"/>
                <a:sym typeface="Calibri"/>
              </a:rPr>
              <a:t>x1(t) </a:t>
            </a:r>
            <a:r>
              <a:rPr lang="en-US" sz="1100">
                <a:solidFill>
                  <a:schemeClr val="dk1"/>
                </a:solidFill>
                <a:latin typeface="Calibri"/>
                <a:ea typeface="Calibri"/>
                <a:cs typeface="Calibri"/>
                <a:sym typeface="Calibri"/>
              </a:rPr>
              <a:t>+</a:t>
            </a:r>
            <a:r>
              <a:rPr lang="en-US" sz="1100">
                <a:solidFill>
                  <a:srgbClr val="FF00FF"/>
                </a:solidFill>
                <a:latin typeface="Calibri"/>
                <a:ea typeface="Calibri"/>
                <a:cs typeface="Calibri"/>
                <a:sym typeface="Calibri"/>
              </a:rPr>
              <a:t> </a:t>
            </a:r>
            <a:r>
              <a:rPr lang="en-US" sz="1100">
                <a:solidFill>
                  <a:srgbClr val="FFAB40"/>
                </a:solidFill>
                <a:latin typeface="Calibri"/>
                <a:ea typeface="Calibri"/>
                <a:cs typeface="Calibri"/>
                <a:sym typeface="Calibri"/>
              </a:rPr>
              <a:t>Bias3</a:t>
            </a:r>
            <a:r>
              <a:rPr lang="en-US" sz="1100">
                <a:solidFill>
                  <a:schemeClr val="dk1"/>
                </a:solidFill>
                <a:latin typeface="Calibri"/>
                <a:ea typeface="Calibri"/>
                <a:cs typeface="Calibri"/>
                <a:sym typeface="Calibri"/>
              </a:rPr>
              <a:t>)</a:t>
            </a:r>
            <a:endParaRPr sz="1100">
              <a:solidFill>
                <a:schemeClr val="dk1"/>
              </a:solidFill>
            </a:endParaRPr>
          </a:p>
        </p:txBody>
      </p:sp>
      <p:cxnSp>
        <p:nvCxnSpPr>
          <p:cNvPr id="633" name="Google Shape;633;p31"/>
          <p:cNvCxnSpPr/>
          <p:nvPr/>
        </p:nvCxnSpPr>
        <p:spPr>
          <a:xfrm rot="10800000">
            <a:off x="6143600" y="1987825"/>
            <a:ext cx="9300" cy="460800"/>
          </a:xfrm>
          <a:prstGeom prst="straightConnector1">
            <a:avLst/>
          </a:prstGeom>
          <a:noFill/>
          <a:ln cap="flat" cmpd="sng" w="9525">
            <a:solidFill>
              <a:schemeClr val="dk2"/>
            </a:solidFill>
            <a:prstDash val="solid"/>
            <a:round/>
            <a:headEnd len="med" w="med" type="none"/>
            <a:tailEnd len="med" w="med" type="triangle"/>
          </a:ln>
        </p:spPr>
      </p:cxnSp>
      <p:sp>
        <p:nvSpPr>
          <p:cNvPr id="634" name="Google Shape;634;p31"/>
          <p:cNvSpPr txBox="1"/>
          <p:nvPr/>
        </p:nvSpPr>
        <p:spPr>
          <a:xfrm>
            <a:off x="5529550" y="43700"/>
            <a:ext cx="1295100" cy="831300"/>
          </a:xfrm>
          <a:prstGeom prst="rect">
            <a:avLst/>
          </a:prstGeom>
          <a:solidFill>
            <a:srgbClr val="00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chemeClr val="dk1"/>
                </a:solidFill>
                <a:latin typeface="Calibri"/>
                <a:ea typeface="Calibri"/>
                <a:cs typeface="Calibri"/>
                <a:sym typeface="Calibri"/>
              </a:rPr>
              <a:t>New long term memory at (t):</a:t>
            </a:r>
            <a:endParaRPr>
              <a:solidFill>
                <a:schemeClr val="dk1"/>
              </a:solidFill>
              <a:latin typeface="Calibri"/>
              <a:ea typeface="Calibri"/>
              <a:cs typeface="Calibri"/>
              <a:sym typeface="Calibri"/>
            </a:endParaRPr>
          </a:p>
          <a:p>
            <a:pPr indent="0" lvl="0" marL="0" rtl="0" algn="ctr">
              <a:spcBef>
                <a:spcPts val="0"/>
              </a:spcBef>
              <a:spcAft>
                <a:spcPts val="0"/>
              </a:spcAft>
              <a:buNone/>
            </a:pPr>
            <a:r>
              <a:rPr lang="en-US">
                <a:solidFill>
                  <a:schemeClr val="dk1"/>
                </a:solidFill>
                <a:latin typeface="Calibri"/>
                <a:ea typeface="Calibri"/>
                <a:cs typeface="Calibri"/>
                <a:sym typeface="Calibri"/>
              </a:rPr>
              <a:t>zl(t-1) + z(t)</a:t>
            </a:r>
            <a:endParaRPr>
              <a:solidFill>
                <a:srgbClr val="93C47D"/>
              </a:solidFill>
              <a:latin typeface="Calibri"/>
              <a:ea typeface="Calibri"/>
              <a:cs typeface="Calibri"/>
              <a:sym typeface="Calibri"/>
            </a:endParaRPr>
          </a:p>
        </p:txBody>
      </p:sp>
      <p:sp>
        <p:nvSpPr>
          <p:cNvPr id="635" name="Google Shape;635;p31"/>
          <p:cNvSpPr/>
          <p:nvPr/>
        </p:nvSpPr>
        <p:spPr>
          <a:xfrm>
            <a:off x="2577550" y="413150"/>
            <a:ext cx="2836800" cy="184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1"/>
          <p:cNvSpPr/>
          <p:nvPr/>
        </p:nvSpPr>
        <p:spPr>
          <a:xfrm>
            <a:off x="7606250" y="2238750"/>
            <a:ext cx="1184100" cy="738900"/>
          </a:xfrm>
          <a:prstGeom prst="rect">
            <a:avLst/>
          </a:prstGeom>
          <a:solidFill>
            <a:srgbClr val="B3C6E7"/>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1"/>
          <p:cNvSpPr txBox="1"/>
          <p:nvPr/>
        </p:nvSpPr>
        <p:spPr>
          <a:xfrm>
            <a:off x="7717400" y="2300400"/>
            <a:ext cx="961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rgbClr val="0000FF"/>
                </a:solidFill>
                <a:latin typeface="Calibri"/>
                <a:ea typeface="Calibri"/>
                <a:cs typeface="Calibri"/>
                <a:sym typeface="Calibri"/>
              </a:rPr>
              <a:t>A Tanh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sp>
        <p:nvSpPr>
          <p:cNvPr id="638" name="Google Shape;638;p31"/>
          <p:cNvSpPr txBox="1"/>
          <p:nvPr/>
        </p:nvSpPr>
        <p:spPr>
          <a:xfrm>
            <a:off x="7156850" y="3133675"/>
            <a:ext cx="2082900" cy="615600"/>
          </a:xfrm>
          <a:prstGeom prst="rect">
            <a:avLst/>
          </a:prstGeom>
          <a:solidFill>
            <a:srgbClr val="00FF00"/>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Calibri"/>
                <a:ea typeface="Calibri"/>
                <a:cs typeface="Calibri"/>
                <a:sym typeface="Calibri"/>
              </a:rPr>
              <a:t>Short term memory (t):</a:t>
            </a:r>
            <a:endParaRPr>
              <a:latin typeface="Calibri"/>
              <a:ea typeface="Calibri"/>
              <a:cs typeface="Calibri"/>
              <a:sym typeface="Calibri"/>
            </a:endParaRPr>
          </a:p>
          <a:p>
            <a:pPr indent="0" lvl="0" marL="0" rtl="0" algn="ctr">
              <a:spcBef>
                <a:spcPts val="0"/>
              </a:spcBef>
              <a:spcAft>
                <a:spcPts val="0"/>
              </a:spcAft>
              <a:buNone/>
            </a:pPr>
            <a:r>
              <a:rPr lang="en-US">
                <a:latin typeface="Calibri"/>
                <a:ea typeface="Calibri"/>
                <a:cs typeface="Calibri"/>
                <a:sym typeface="Calibri"/>
              </a:rPr>
              <a:t>zs(t) = F[zl(t-1) + zl(t)]</a:t>
            </a:r>
            <a:endParaRPr>
              <a:latin typeface="Calibri"/>
              <a:ea typeface="Calibri"/>
              <a:cs typeface="Calibri"/>
              <a:sym typeface="Calibri"/>
            </a:endParaRPr>
          </a:p>
        </p:txBody>
      </p:sp>
      <p:cxnSp>
        <p:nvCxnSpPr>
          <p:cNvPr id="639" name="Google Shape;639;p31"/>
          <p:cNvCxnSpPr/>
          <p:nvPr/>
        </p:nvCxnSpPr>
        <p:spPr>
          <a:xfrm>
            <a:off x="6824650" y="459350"/>
            <a:ext cx="1373700" cy="1841100"/>
          </a:xfrm>
          <a:prstGeom prst="bentConnector2">
            <a:avLst/>
          </a:prstGeom>
          <a:noFill/>
          <a:ln cap="flat" cmpd="sng" w="9525">
            <a:solidFill>
              <a:schemeClr val="dk2"/>
            </a:solidFill>
            <a:prstDash val="solid"/>
            <a:round/>
            <a:headEnd len="med" w="med" type="none"/>
            <a:tailEnd len="med" w="med" type="triangle"/>
          </a:ln>
        </p:spPr>
      </p:cxnSp>
      <p:cxnSp>
        <p:nvCxnSpPr>
          <p:cNvPr id="640" name="Google Shape;640;p31"/>
          <p:cNvCxnSpPr/>
          <p:nvPr/>
        </p:nvCxnSpPr>
        <p:spPr>
          <a:xfrm flipH="1" rot="-5400000">
            <a:off x="8198300" y="3133675"/>
            <a:ext cx="600" cy="600"/>
          </a:xfrm>
          <a:prstGeom prst="bentConnector3">
            <a:avLst>
              <a:gd fmla="val -39687500" name="adj1"/>
            </a:avLst>
          </a:prstGeom>
          <a:noFill/>
          <a:ln cap="flat" cmpd="sng" w="9525">
            <a:solidFill>
              <a:schemeClr val="dk2"/>
            </a:solidFill>
            <a:prstDash val="solid"/>
            <a:round/>
            <a:headEnd len="med" w="med" type="none"/>
            <a:tailEnd len="med" w="med" type="triangle"/>
          </a:ln>
        </p:spPr>
      </p:cxnSp>
      <p:sp>
        <p:nvSpPr>
          <p:cNvPr id="641" name="Google Shape;641;p31"/>
          <p:cNvSpPr txBox="1"/>
          <p:nvPr/>
        </p:nvSpPr>
        <p:spPr>
          <a:xfrm>
            <a:off x="8870100" y="1215175"/>
            <a:ext cx="27981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latin typeface="Calibri"/>
                <a:ea typeface="Calibri"/>
                <a:cs typeface="Calibri"/>
                <a:sym typeface="Calibri"/>
              </a:rPr>
              <a:t>After updated the long term memory, let’s look at the short term memory:</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0" lvl="0" marL="0" rtl="0" algn="l">
              <a:spcBef>
                <a:spcPts val="0"/>
              </a:spcBef>
              <a:spcAft>
                <a:spcPts val="0"/>
              </a:spcAft>
              <a:buNone/>
            </a:pPr>
            <a:r>
              <a:rPr lang="en-US">
                <a:solidFill>
                  <a:schemeClr val="dk1"/>
                </a:solidFill>
                <a:latin typeface="Calibri"/>
                <a:ea typeface="Calibri"/>
                <a:cs typeface="Calibri"/>
                <a:sym typeface="Calibri"/>
              </a:rPr>
              <a:t>We apply the Tanh function to the newly updated updated memory, and get the short term memory at (t)</a:t>
            </a:r>
            <a:endParaRPr>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32"/>
          <p:cNvSpPr txBox="1"/>
          <p:nvPr/>
        </p:nvSpPr>
        <p:spPr>
          <a:xfrm>
            <a:off x="8258175" y="43550"/>
            <a:ext cx="3514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latin typeface="Calibri"/>
                <a:ea typeface="Calibri"/>
                <a:cs typeface="Calibri"/>
                <a:sym typeface="Calibri"/>
              </a:rPr>
              <a:t>Each LSTM unit must have three inputs:</a:t>
            </a:r>
            <a:endParaRPr b="1" sz="1200">
              <a:latin typeface="Calibri"/>
              <a:ea typeface="Calibri"/>
              <a:cs typeface="Calibri"/>
              <a:sym typeface="Calibri"/>
            </a:endParaRPr>
          </a:p>
          <a:p>
            <a:pPr indent="-304800" lvl="0" marL="457200" rtl="0" algn="l">
              <a:spcBef>
                <a:spcPts val="0"/>
              </a:spcBef>
              <a:spcAft>
                <a:spcPts val="0"/>
              </a:spcAft>
              <a:buClr>
                <a:srgbClr val="FF00FF"/>
              </a:buClr>
              <a:buSzPts val="1200"/>
              <a:buFont typeface="Calibri"/>
              <a:buChar char="-"/>
            </a:pPr>
            <a:r>
              <a:rPr lang="en-US" sz="1200">
                <a:solidFill>
                  <a:srgbClr val="FF00FF"/>
                </a:solidFill>
                <a:latin typeface="Calibri"/>
                <a:ea typeface="Calibri"/>
                <a:cs typeface="Calibri"/>
                <a:sym typeface="Calibri"/>
              </a:rPr>
              <a:t>input (e.g., output from last time step)</a:t>
            </a:r>
            <a:endParaRPr sz="1200">
              <a:solidFill>
                <a:srgbClr val="FF00FF"/>
              </a:solidFill>
              <a:latin typeface="Calibri"/>
              <a:ea typeface="Calibri"/>
              <a:cs typeface="Calibri"/>
              <a:sym typeface="Calibri"/>
            </a:endParaRPr>
          </a:p>
          <a:p>
            <a:pPr indent="-304800" lvl="0" marL="457200" rtl="0" algn="l">
              <a:spcBef>
                <a:spcPts val="0"/>
              </a:spcBef>
              <a:spcAft>
                <a:spcPts val="0"/>
              </a:spcAft>
              <a:buClr>
                <a:srgbClr val="00FF00"/>
              </a:buClr>
              <a:buSzPts val="1200"/>
              <a:buFont typeface="Calibri"/>
              <a:buChar char="-"/>
            </a:pPr>
            <a:r>
              <a:rPr lang="en-US" sz="1200">
                <a:solidFill>
                  <a:srgbClr val="00FF00"/>
                </a:solidFill>
                <a:latin typeface="Calibri"/>
                <a:ea typeface="Calibri"/>
                <a:cs typeface="Calibri"/>
                <a:sym typeface="Calibri"/>
              </a:rPr>
              <a:t>short term memory (updated from last step)</a:t>
            </a:r>
            <a:endParaRPr sz="1200">
              <a:solidFill>
                <a:srgbClr val="00FF00"/>
              </a:solidFill>
              <a:latin typeface="Calibri"/>
              <a:ea typeface="Calibri"/>
              <a:cs typeface="Calibri"/>
              <a:sym typeface="Calibri"/>
            </a:endParaRPr>
          </a:p>
          <a:p>
            <a:pPr indent="-304800" lvl="0" marL="457200" rtl="0" algn="l">
              <a:spcBef>
                <a:spcPts val="0"/>
              </a:spcBef>
              <a:spcAft>
                <a:spcPts val="0"/>
              </a:spcAft>
              <a:buClr>
                <a:srgbClr val="00FFFF"/>
              </a:buClr>
              <a:buSzPts val="1200"/>
              <a:buFont typeface="Calibri"/>
              <a:buChar char="-"/>
            </a:pPr>
            <a:r>
              <a:rPr lang="en-US" sz="1200">
                <a:solidFill>
                  <a:srgbClr val="00FFFF"/>
                </a:solidFill>
                <a:latin typeface="Calibri"/>
                <a:ea typeface="Calibri"/>
                <a:cs typeface="Calibri"/>
                <a:sym typeface="Calibri"/>
              </a:rPr>
              <a:t>long term memory (updated from last step)</a:t>
            </a:r>
            <a:endParaRPr sz="1200">
              <a:solidFill>
                <a:srgbClr val="00FFFF"/>
              </a:solidFill>
              <a:latin typeface="Calibri"/>
              <a:ea typeface="Calibri"/>
              <a:cs typeface="Calibri"/>
              <a:sym typeface="Calibri"/>
            </a:endParaRPr>
          </a:p>
        </p:txBody>
      </p:sp>
      <p:sp>
        <p:nvSpPr>
          <p:cNvPr id="647" name="Google Shape;647;p32"/>
          <p:cNvSpPr/>
          <p:nvPr/>
        </p:nvSpPr>
        <p:spPr>
          <a:xfrm>
            <a:off x="190500" y="952500"/>
            <a:ext cx="11639700" cy="4534200"/>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2"/>
          <p:cNvSpPr txBox="1"/>
          <p:nvPr/>
        </p:nvSpPr>
        <p:spPr>
          <a:xfrm>
            <a:off x="1221250" y="89600"/>
            <a:ext cx="1241100" cy="738900"/>
          </a:xfrm>
          <a:prstGeom prst="rect">
            <a:avLst/>
          </a:prstGeom>
          <a:solidFill>
            <a:srgbClr val="00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latin typeface="Calibri"/>
                <a:ea typeface="Calibri"/>
                <a:cs typeface="Calibri"/>
                <a:sym typeface="Calibri"/>
              </a:rPr>
              <a:t>Long term memory (t-1):</a:t>
            </a:r>
            <a:endParaRPr sz="1200">
              <a:latin typeface="Calibri"/>
              <a:ea typeface="Calibri"/>
              <a:cs typeface="Calibri"/>
              <a:sym typeface="Calibri"/>
            </a:endParaRPr>
          </a:p>
          <a:p>
            <a:pPr indent="0" lvl="0" marL="0" rtl="0" algn="ctr">
              <a:spcBef>
                <a:spcPts val="0"/>
              </a:spcBef>
              <a:spcAft>
                <a:spcPts val="0"/>
              </a:spcAft>
              <a:buNone/>
            </a:pPr>
            <a:r>
              <a:rPr lang="en-US" sz="1200">
                <a:latin typeface="Calibri"/>
                <a:ea typeface="Calibri"/>
                <a:cs typeface="Calibri"/>
                <a:sym typeface="Calibri"/>
              </a:rPr>
              <a:t>zl(t-1)</a:t>
            </a:r>
            <a:endParaRPr sz="1200">
              <a:latin typeface="Calibri"/>
              <a:ea typeface="Calibri"/>
              <a:cs typeface="Calibri"/>
              <a:sym typeface="Calibri"/>
            </a:endParaRPr>
          </a:p>
        </p:txBody>
      </p:sp>
      <p:sp>
        <p:nvSpPr>
          <p:cNvPr id="649" name="Google Shape;649;p32"/>
          <p:cNvSpPr txBox="1"/>
          <p:nvPr/>
        </p:nvSpPr>
        <p:spPr>
          <a:xfrm>
            <a:off x="3424700" y="6175600"/>
            <a:ext cx="1184100" cy="400200"/>
          </a:xfrm>
          <a:prstGeom prst="rect">
            <a:avLst/>
          </a:prstGeom>
          <a:solidFill>
            <a:srgbClr val="FF00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Input ~ x1 (t)</a:t>
            </a:r>
            <a:endParaRPr>
              <a:latin typeface="Calibri"/>
              <a:ea typeface="Calibri"/>
              <a:cs typeface="Calibri"/>
              <a:sym typeface="Calibri"/>
            </a:endParaRPr>
          </a:p>
        </p:txBody>
      </p:sp>
      <p:sp>
        <p:nvSpPr>
          <p:cNvPr id="650" name="Google Shape;650;p32"/>
          <p:cNvSpPr txBox="1"/>
          <p:nvPr/>
        </p:nvSpPr>
        <p:spPr>
          <a:xfrm>
            <a:off x="2674112" y="5603513"/>
            <a:ext cx="26853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Short term memory (t-1) ~ zs(t-1)</a:t>
            </a:r>
            <a:endParaRPr>
              <a:latin typeface="Calibri"/>
              <a:ea typeface="Calibri"/>
              <a:cs typeface="Calibri"/>
              <a:sym typeface="Calibri"/>
            </a:endParaRPr>
          </a:p>
        </p:txBody>
      </p:sp>
      <p:sp>
        <p:nvSpPr>
          <p:cNvPr id="651" name="Google Shape;651;p32"/>
          <p:cNvSpPr/>
          <p:nvPr/>
        </p:nvSpPr>
        <p:spPr>
          <a:xfrm>
            <a:off x="934175" y="2281675"/>
            <a:ext cx="1834800" cy="305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52" name="Google Shape;652;p32"/>
          <p:cNvCxnSpPr/>
          <p:nvPr/>
        </p:nvCxnSpPr>
        <p:spPr>
          <a:xfrm rot="10800000">
            <a:off x="1847912" y="5105213"/>
            <a:ext cx="826200" cy="698400"/>
          </a:xfrm>
          <a:prstGeom prst="straightConnector1">
            <a:avLst/>
          </a:prstGeom>
          <a:noFill/>
          <a:ln cap="flat" cmpd="sng" w="19050">
            <a:solidFill>
              <a:srgbClr val="00FF00"/>
            </a:solidFill>
            <a:prstDash val="solid"/>
            <a:round/>
            <a:headEnd len="med" w="med" type="none"/>
            <a:tailEnd len="med" w="med" type="triangle"/>
          </a:ln>
        </p:spPr>
      </p:cxnSp>
      <p:cxnSp>
        <p:nvCxnSpPr>
          <p:cNvPr id="653" name="Google Shape;653;p32"/>
          <p:cNvCxnSpPr/>
          <p:nvPr/>
        </p:nvCxnSpPr>
        <p:spPr>
          <a:xfrm rot="10800000">
            <a:off x="1847900" y="5105200"/>
            <a:ext cx="1576800" cy="1270500"/>
          </a:xfrm>
          <a:prstGeom prst="bentConnector2">
            <a:avLst/>
          </a:prstGeom>
          <a:noFill/>
          <a:ln cap="flat" cmpd="sng" w="19050">
            <a:solidFill>
              <a:srgbClr val="FF00FF"/>
            </a:solidFill>
            <a:prstDash val="solid"/>
            <a:round/>
            <a:headEnd len="med" w="med" type="none"/>
            <a:tailEnd len="med" w="med" type="triangle"/>
          </a:ln>
        </p:spPr>
      </p:cxnSp>
      <p:sp>
        <p:nvSpPr>
          <p:cNvPr id="654" name="Google Shape;654;p32"/>
          <p:cNvSpPr txBox="1"/>
          <p:nvPr/>
        </p:nvSpPr>
        <p:spPr>
          <a:xfrm>
            <a:off x="1273925" y="52073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Wi1</a:t>
            </a:r>
            <a:endParaRPr b="1">
              <a:solidFill>
                <a:srgbClr val="FF0000"/>
              </a:solidFill>
              <a:latin typeface="Calibri"/>
              <a:ea typeface="Calibri"/>
              <a:cs typeface="Calibri"/>
              <a:sym typeface="Calibri"/>
            </a:endParaRPr>
          </a:p>
        </p:txBody>
      </p:sp>
      <p:sp>
        <p:nvSpPr>
          <p:cNvPr id="655" name="Google Shape;655;p32"/>
          <p:cNvSpPr txBox="1"/>
          <p:nvPr/>
        </p:nvSpPr>
        <p:spPr>
          <a:xfrm>
            <a:off x="2110438" y="5154250"/>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Ws1</a:t>
            </a:r>
            <a:endParaRPr b="1">
              <a:solidFill>
                <a:srgbClr val="FF0000"/>
              </a:solidFill>
              <a:latin typeface="Calibri"/>
              <a:ea typeface="Calibri"/>
              <a:cs typeface="Calibri"/>
              <a:sym typeface="Calibri"/>
            </a:endParaRPr>
          </a:p>
        </p:txBody>
      </p:sp>
      <p:sp>
        <p:nvSpPr>
          <p:cNvPr id="656" name="Google Shape;656;p32"/>
          <p:cNvSpPr txBox="1"/>
          <p:nvPr/>
        </p:nvSpPr>
        <p:spPr>
          <a:xfrm>
            <a:off x="1107850" y="4489575"/>
            <a:ext cx="1480200" cy="615600"/>
          </a:xfrm>
          <a:prstGeom prst="rect">
            <a:avLst/>
          </a:prstGeom>
          <a:solidFill>
            <a:srgbClr val="999999"/>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rgbClr val="FF0000"/>
                </a:solidFill>
                <a:latin typeface="Calibri"/>
                <a:ea typeface="Calibri"/>
                <a:cs typeface="Calibri"/>
                <a:sym typeface="Calibri"/>
              </a:rPr>
              <a:t>Ws1</a:t>
            </a:r>
            <a:r>
              <a:rPr lang="en-US">
                <a:latin typeface="Calibri"/>
                <a:ea typeface="Calibri"/>
                <a:cs typeface="Calibri"/>
                <a:sym typeface="Calibri"/>
              </a:rPr>
              <a:t> * </a:t>
            </a:r>
            <a:r>
              <a:rPr lang="en-US">
                <a:solidFill>
                  <a:srgbClr val="00FF00"/>
                </a:solidFill>
                <a:latin typeface="Calibri"/>
                <a:ea typeface="Calibri"/>
                <a:cs typeface="Calibri"/>
                <a:sym typeface="Calibri"/>
              </a:rPr>
              <a:t>zs(t-1)</a:t>
            </a:r>
            <a:r>
              <a:rPr lang="en-US">
                <a:latin typeface="Calibri"/>
                <a:ea typeface="Calibri"/>
                <a:cs typeface="Calibri"/>
                <a:sym typeface="Calibri"/>
              </a:rPr>
              <a:t> + </a:t>
            </a:r>
            <a:r>
              <a:rPr lang="en-US">
                <a:solidFill>
                  <a:srgbClr val="FF0000"/>
                </a:solidFill>
                <a:latin typeface="Calibri"/>
                <a:ea typeface="Calibri"/>
                <a:cs typeface="Calibri"/>
                <a:sym typeface="Calibri"/>
              </a:rPr>
              <a:t>Wi1</a:t>
            </a:r>
            <a:r>
              <a:rPr lang="en-US">
                <a:latin typeface="Calibri"/>
                <a:ea typeface="Calibri"/>
                <a:cs typeface="Calibri"/>
                <a:sym typeface="Calibri"/>
              </a:rPr>
              <a:t> * </a:t>
            </a:r>
            <a:r>
              <a:rPr lang="en-US">
                <a:solidFill>
                  <a:srgbClr val="FF00FF"/>
                </a:solidFill>
                <a:latin typeface="Calibri"/>
                <a:ea typeface="Calibri"/>
                <a:cs typeface="Calibri"/>
                <a:sym typeface="Calibri"/>
              </a:rPr>
              <a:t>x1(t)</a:t>
            </a:r>
            <a:endParaRPr>
              <a:solidFill>
                <a:srgbClr val="FF00FF"/>
              </a:solidFill>
              <a:latin typeface="Calibri"/>
              <a:ea typeface="Calibri"/>
              <a:cs typeface="Calibri"/>
              <a:sym typeface="Calibri"/>
            </a:endParaRPr>
          </a:p>
        </p:txBody>
      </p:sp>
      <p:sp>
        <p:nvSpPr>
          <p:cNvPr id="657" name="Google Shape;657;p32"/>
          <p:cNvSpPr txBox="1"/>
          <p:nvPr/>
        </p:nvSpPr>
        <p:spPr>
          <a:xfrm>
            <a:off x="1585450" y="3903475"/>
            <a:ext cx="525000" cy="3693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Bias1</a:t>
            </a:r>
            <a:endParaRPr sz="1200">
              <a:latin typeface="Calibri"/>
              <a:ea typeface="Calibri"/>
              <a:cs typeface="Calibri"/>
              <a:sym typeface="Calibri"/>
            </a:endParaRPr>
          </a:p>
        </p:txBody>
      </p:sp>
      <p:cxnSp>
        <p:nvCxnSpPr>
          <p:cNvPr id="658" name="Google Shape;658;p32"/>
          <p:cNvCxnSpPr/>
          <p:nvPr/>
        </p:nvCxnSpPr>
        <p:spPr>
          <a:xfrm rot="10800000">
            <a:off x="1847950" y="4272675"/>
            <a:ext cx="0" cy="216900"/>
          </a:xfrm>
          <a:prstGeom prst="straightConnector1">
            <a:avLst/>
          </a:prstGeom>
          <a:noFill/>
          <a:ln cap="flat" cmpd="sng" w="9525">
            <a:solidFill>
              <a:schemeClr val="dk2"/>
            </a:solidFill>
            <a:prstDash val="solid"/>
            <a:round/>
            <a:headEnd len="med" w="med" type="none"/>
            <a:tailEnd len="med" w="med" type="triangle"/>
          </a:ln>
        </p:spPr>
      </p:cxnSp>
      <p:cxnSp>
        <p:nvCxnSpPr>
          <p:cNvPr id="659" name="Google Shape;659;p32"/>
          <p:cNvCxnSpPr/>
          <p:nvPr/>
        </p:nvCxnSpPr>
        <p:spPr>
          <a:xfrm flipH="1" rot="10800000">
            <a:off x="1847950" y="3686575"/>
            <a:ext cx="4500" cy="216900"/>
          </a:xfrm>
          <a:prstGeom prst="straightConnector1">
            <a:avLst/>
          </a:prstGeom>
          <a:noFill/>
          <a:ln cap="flat" cmpd="sng" w="9525">
            <a:solidFill>
              <a:schemeClr val="dk2"/>
            </a:solidFill>
            <a:prstDash val="solid"/>
            <a:round/>
            <a:headEnd len="med" w="med" type="none"/>
            <a:tailEnd len="med" w="med" type="triangle"/>
          </a:ln>
        </p:spPr>
      </p:cxnSp>
      <p:sp>
        <p:nvSpPr>
          <p:cNvPr id="660" name="Google Shape;660;p32"/>
          <p:cNvSpPr txBox="1"/>
          <p:nvPr/>
        </p:nvSpPr>
        <p:spPr>
          <a:xfrm>
            <a:off x="1076050" y="3101688"/>
            <a:ext cx="1552500" cy="5850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FF0000"/>
                </a:solidFill>
                <a:latin typeface="Calibri"/>
                <a:ea typeface="Calibri"/>
                <a:cs typeface="Calibri"/>
                <a:sym typeface="Calibri"/>
              </a:rPr>
              <a:t>Ws1</a:t>
            </a:r>
            <a:r>
              <a:rPr lang="en-US" sz="1300">
                <a:latin typeface="Calibri"/>
                <a:ea typeface="Calibri"/>
                <a:cs typeface="Calibri"/>
                <a:sym typeface="Calibri"/>
              </a:rPr>
              <a:t> * </a:t>
            </a:r>
            <a:r>
              <a:rPr lang="en-US" sz="1300">
                <a:solidFill>
                  <a:srgbClr val="00FF00"/>
                </a:solidFill>
                <a:latin typeface="Calibri"/>
                <a:ea typeface="Calibri"/>
                <a:cs typeface="Calibri"/>
                <a:sym typeface="Calibri"/>
              </a:rPr>
              <a:t>zs(t-1)</a:t>
            </a:r>
            <a:r>
              <a:rPr lang="en-US" sz="1300">
                <a:latin typeface="Calibri"/>
                <a:ea typeface="Calibri"/>
                <a:cs typeface="Calibri"/>
                <a:sym typeface="Calibri"/>
              </a:rPr>
              <a:t> + </a:t>
            </a:r>
            <a:r>
              <a:rPr lang="en-US" sz="1300">
                <a:solidFill>
                  <a:srgbClr val="FF0000"/>
                </a:solidFill>
                <a:latin typeface="Calibri"/>
                <a:ea typeface="Calibri"/>
                <a:cs typeface="Calibri"/>
                <a:sym typeface="Calibri"/>
              </a:rPr>
              <a:t>Wi1</a:t>
            </a:r>
            <a:r>
              <a:rPr lang="en-US" sz="1300">
                <a:latin typeface="Calibri"/>
                <a:ea typeface="Calibri"/>
                <a:cs typeface="Calibri"/>
                <a:sym typeface="Calibri"/>
              </a:rPr>
              <a:t> * </a:t>
            </a:r>
            <a:r>
              <a:rPr lang="en-US" sz="1300">
                <a:solidFill>
                  <a:srgbClr val="FF00FF"/>
                </a:solidFill>
                <a:latin typeface="Calibri"/>
                <a:ea typeface="Calibri"/>
                <a:cs typeface="Calibri"/>
                <a:sym typeface="Calibri"/>
              </a:rPr>
              <a:t>x1(t) </a:t>
            </a:r>
            <a:r>
              <a:rPr lang="en-US" sz="1300">
                <a:solidFill>
                  <a:schemeClr val="dk1"/>
                </a:solidFill>
                <a:latin typeface="Calibri"/>
                <a:ea typeface="Calibri"/>
                <a:cs typeface="Calibri"/>
                <a:sym typeface="Calibri"/>
              </a:rPr>
              <a:t>+</a:t>
            </a:r>
            <a:r>
              <a:rPr lang="en-US" sz="1300">
                <a:solidFill>
                  <a:srgbClr val="FF00FF"/>
                </a:solidFill>
                <a:latin typeface="Calibri"/>
                <a:ea typeface="Calibri"/>
                <a:cs typeface="Calibri"/>
                <a:sym typeface="Calibri"/>
              </a:rPr>
              <a:t> </a:t>
            </a:r>
            <a:r>
              <a:rPr lang="en-US" sz="1300">
                <a:solidFill>
                  <a:srgbClr val="FFAB40"/>
                </a:solidFill>
                <a:latin typeface="Calibri"/>
                <a:ea typeface="Calibri"/>
                <a:cs typeface="Calibri"/>
                <a:sym typeface="Calibri"/>
              </a:rPr>
              <a:t>Bias1</a:t>
            </a:r>
            <a:endParaRPr sz="1300">
              <a:solidFill>
                <a:srgbClr val="FFAB40"/>
              </a:solidFill>
              <a:latin typeface="Calibri"/>
              <a:ea typeface="Calibri"/>
              <a:cs typeface="Calibri"/>
              <a:sym typeface="Calibri"/>
            </a:endParaRPr>
          </a:p>
        </p:txBody>
      </p:sp>
      <p:cxnSp>
        <p:nvCxnSpPr>
          <p:cNvPr id="661" name="Google Shape;661;p32"/>
          <p:cNvCxnSpPr/>
          <p:nvPr/>
        </p:nvCxnSpPr>
        <p:spPr>
          <a:xfrm rot="10800000">
            <a:off x="1847800" y="2968788"/>
            <a:ext cx="4500" cy="132900"/>
          </a:xfrm>
          <a:prstGeom prst="straightConnector1">
            <a:avLst/>
          </a:prstGeom>
          <a:noFill/>
          <a:ln cap="flat" cmpd="sng" w="9525">
            <a:solidFill>
              <a:schemeClr val="dk2"/>
            </a:solidFill>
            <a:prstDash val="solid"/>
            <a:round/>
            <a:headEnd len="med" w="med" type="none"/>
            <a:tailEnd len="med" w="med" type="triangle"/>
          </a:ln>
        </p:spPr>
      </p:cxnSp>
      <p:sp>
        <p:nvSpPr>
          <p:cNvPr id="662" name="Google Shape;662;p32"/>
          <p:cNvSpPr txBox="1"/>
          <p:nvPr/>
        </p:nvSpPr>
        <p:spPr>
          <a:xfrm>
            <a:off x="1367050" y="2353313"/>
            <a:ext cx="961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0000FF"/>
                </a:solidFill>
                <a:latin typeface="Calibri"/>
                <a:ea typeface="Calibri"/>
                <a:cs typeface="Calibri"/>
                <a:sym typeface="Calibri"/>
              </a:rPr>
              <a:t>A sigmoid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sp>
        <p:nvSpPr>
          <p:cNvPr id="663" name="Google Shape;663;p32"/>
          <p:cNvSpPr txBox="1"/>
          <p:nvPr/>
        </p:nvSpPr>
        <p:spPr>
          <a:xfrm>
            <a:off x="282900" y="2106313"/>
            <a:ext cx="1093200" cy="877200"/>
          </a:xfrm>
          <a:prstGeom prst="rect">
            <a:avLst/>
          </a:prstGeom>
          <a:solidFill>
            <a:srgbClr val="6FA8D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solidFill>
                  <a:schemeClr val="dk1"/>
                </a:solidFill>
                <a:latin typeface="Calibri"/>
                <a:ea typeface="Calibri"/>
                <a:cs typeface="Calibri"/>
                <a:sym typeface="Calibri"/>
              </a:rPr>
              <a:t>After</a:t>
            </a:r>
            <a:r>
              <a:rPr b="1" lang="en-US" sz="900">
                <a:solidFill>
                  <a:srgbClr val="0000FF"/>
                </a:solidFill>
                <a:latin typeface="Calibri"/>
                <a:ea typeface="Calibri"/>
                <a:cs typeface="Calibri"/>
                <a:sym typeface="Calibri"/>
              </a:rPr>
              <a:t> Sigmoid</a:t>
            </a:r>
            <a:r>
              <a:rPr lang="en-US" sz="900">
                <a:solidFill>
                  <a:schemeClr val="dk1"/>
                </a:solidFill>
                <a:latin typeface="Calibri"/>
                <a:ea typeface="Calibri"/>
                <a:cs typeface="Calibri"/>
                <a:sym typeface="Calibri"/>
              </a:rPr>
              <a:t>, a value between 0% (0.0) and 100% (1.0) will be produced</a:t>
            </a:r>
            <a:endParaRPr sz="900">
              <a:solidFill>
                <a:schemeClr val="dk1"/>
              </a:solidFill>
              <a:latin typeface="Calibri"/>
              <a:ea typeface="Calibri"/>
              <a:cs typeface="Calibri"/>
              <a:sym typeface="Calibri"/>
            </a:endParaRPr>
          </a:p>
        </p:txBody>
      </p:sp>
      <p:sp>
        <p:nvSpPr>
          <p:cNvPr id="664" name="Google Shape;664;p32"/>
          <p:cNvSpPr txBox="1"/>
          <p:nvPr/>
        </p:nvSpPr>
        <p:spPr>
          <a:xfrm>
            <a:off x="800350" y="1126213"/>
            <a:ext cx="2082900" cy="861900"/>
          </a:xfrm>
          <a:prstGeom prst="rect">
            <a:avLst/>
          </a:prstGeom>
          <a:solidFill>
            <a:srgbClr val="D9D9D9"/>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chemeClr val="dk1"/>
                </a:solidFill>
                <a:latin typeface="Calibri"/>
                <a:ea typeface="Calibri"/>
                <a:cs typeface="Calibri"/>
                <a:sym typeface="Calibri"/>
              </a:rPr>
              <a:t>Long term memory (from t-1) to be remembered:</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100">
                <a:solidFill>
                  <a:schemeClr val="dk1"/>
                </a:solidFill>
                <a:highlight>
                  <a:srgbClr val="00FFFF"/>
                </a:highlight>
                <a:latin typeface="Calibri"/>
                <a:ea typeface="Calibri"/>
                <a:cs typeface="Calibri"/>
                <a:sym typeface="Calibri"/>
              </a:rPr>
              <a:t>zl(t-1)</a:t>
            </a:r>
            <a:r>
              <a:rPr lang="en-US" sz="1100">
                <a:solidFill>
                  <a:schemeClr val="dk1"/>
                </a:solidFill>
                <a:latin typeface="Calibri"/>
                <a:ea typeface="Calibri"/>
                <a:cs typeface="Calibri"/>
                <a:sym typeface="Calibri"/>
              </a:rPr>
              <a:t> =</a:t>
            </a:r>
            <a:r>
              <a:rPr lang="en-US" sz="1100">
                <a:solidFill>
                  <a:srgbClr val="00FFFF"/>
                </a:solidFill>
                <a:latin typeface="Calibri"/>
                <a:ea typeface="Calibri"/>
                <a:cs typeface="Calibri"/>
                <a:sym typeface="Calibri"/>
              </a:rPr>
              <a:t> </a:t>
            </a:r>
            <a:r>
              <a:rPr lang="en-US" sz="1100">
                <a:solidFill>
                  <a:schemeClr val="dk1"/>
                </a:solidFill>
                <a:highlight>
                  <a:srgbClr val="00FFFF"/>
                </a:highlight>
                <a:latin typeface="Calibri"/>
                <a:ea typeface="Calibri"/>
                <a:cs typeface="Calibri"/>
                <a:sym typeface="Calibri"/>
              </a:rPr>
              <a:t>zl(t-1)</a:t>
            </a:r>
            <a:r>
              <a:rPr lang="en-US" sz="1100">
                <a:solidFill>
                  <a:schemeClr val="dk1"/>
                </a:solidFill>
                <a:latin typeface="Calibri"/>
                <a:ea typeface="Calibri"/>
                <a:cs typeface="Calibri"/>
                <a:sym typeface="Calibri"/>
              </a:rPr>
              <a:t> * </a:t>
            </a:r>
            <a:r>
              <a:rPr b="1" i="1" lang="en-US" sz="1100">
                <a:solidFill>
                  <a:srgbClr val="0000FF"/>
                </a:solidFill>
                <a:latin typeface="Calibri"/>
                <a:ea typeface="Calibri"/>
                <a:cs typeface="Calibri"/>
                <a:sym typeface="Calibri"/>
              </a:rPr>
              <a:t>f </a:t>
            </a:r>
            <a:r>
              <a:rPr lang="en-US" sz="1100">
                <a:solidFill>
                  <a:schemeClr val="dk1"/>
                </a:solidFill>
                <a:latin typeface="Calibri"/>
                <a:ea typeface="Calibri"/>
                <a:cs typeface="Calibri"/>
                <a:sym typeface="Calibri"/>
              </a:rPr>
              <a:t>(</a:t>
            </a:r>
            <a:r>
              <a:rPr lang="en-US" sz="1100">
                <a:solidFill>
                  <a:srgbClr val="FF0000"/>
                </a:solidFill>
                <a:latin typeface="Calibri"/>
                <a:ea typeface="Calibri"/>
                <a:cs typeface="Calibri"/>
                <a:sym typeface="Calibri"/>
              </a:rPr>
              <a:t>Ws1</a:t>
            </a:r>
            <a:r>
              <a:rPr lang="en-US" sz="1100">
                <a:solidFill>
                  <a:schemeClr val="dk1"/>
                </a:solidFill>
                <a:latin typeface="Calibri"/>
                <a:ea typeface="Calibri"/>
                <a:cs typeface="Calibri"/>
                <a:sym typeface="Calibri"/>
              </a:rPr>
              <a:t> * </a:t>
            </a:r>
            <a:r>
              <a:rPr lang="en-US" sz="1100">
                <a:solidFill>
                  <a:schemeClr val="dk1"/>
                </a:solidFill>
                <a:highlight>
                  <a:srgbClr val="00FF00"/>
                </a:highlight>
                <a:latin typeface="Calibri"/>
                <a:ea typeface="Calibri"/>
                <a:cs typeface="Calibri"/>
                <a:sym typeface="Calibri"/>
              </a:rPr>
              <a:t>zs(t-1)</a:t>
            </a:r>
            <a:r>
              <a:rPr lang="en-US" sz="1100">
                <a:solidFill>
                  <a:schemeClr val="dk1"/>
                </a:solidFill>
                <a:latin typeface="Calibri"/>
                <a:ea typeface="Calibri"/>
                <a:cs typeface="Calibri"/>
                <a:sym typeface="Calibri"/>
              </a:rPr>
              <a:t>+ </a:t>
            </a:r>
            <a:r>
              <a:rPr lang="en-US" sz="1100">
                <a:solidFill>
                  <a:srgbClr val="FF0000"/>
                </a:solidFill>
                <a:latin typeface="Calibri"/>
                <a:ea typeface="Calibri"/>
                <a:cs typeface="Calibri"/>
                <a:sym typeface="Calibri"/>
              </a:rPr>
              <a:t>Wi1</a:t>
            </a:r>
            <a:r>
              <a:rPr lang="en-US" sz="1100">
                <a:solidFill>
                  <a:schemeClr val="dk1"/>
                </a:solidFill>
                <a:latin typeface="Calibri"/>
                <a:ea typeface="Calibri"/>
                <a:cs typeface="Calibri"/>
                <a:sym typeface="Calibri"/>
              </a:rPr>
              <a:t> * </a:t>
            </a:r>
            <a:r>
              <a:rPr lang="en-US" sz="1100">
                <a:solidFill>
                  <a:schemeClr val="dk1"/>
                </a:solidFill>
                <a:highlight>
                  <a:srgbClr val="FF00FF"/>
                </a:highlight>
                <a:latin typeface="Calibri"/>
                <a:ea typeface="Calibri"/>
                <a:cs typeface="Calibri"/>
                <a:sym typeface="Calibri"/>
              </a:rPr>
              <a:t>x1(t)</a:t>
            </a:r>
            <a:r>
              <a:rPr lang="en-US" sz="1100">
                <a:solidFill>
                  <a:srgbClr val="FF00FF"/>
                </a:solidFill>
                <a:latin typeface="Calibri"/>
                <a:ea typeface="Calibri"/>
                <a:cs typeface="Calibri"/>
                <a:sym typeface="Calibri"/>
              </a:rPr>
              <a:t> </a:t>
            </a:r>
            <a:r>
              <a:rPr lang="en-US" sz="1100">
                <a:solidFill>
                  <a:schemeClr val="dk1"/>
                </a:solidFill>
                <a:latin typeface="Calibri"/>
                <a:ea typeface="Calibri"/>
                <a:cs typeface="Calibri"/>
                <a:sym typeface="Calibri"/>
              </a:rPr>
              <a:t>+</a:t>
            </a:r>
            <a:r>
              <a:rPr lang="en-US" sz="1100">
                <a:solidFill>
                  <a:srgbClr val="FF00FF"/>
                </a:solidFill>
                <a:latin typeface="Calibri"/>
                <a:ea typeface="Calibri"/>
                <a:cs typeface="Calibri"/>
                <a:sym typeface="Calibri"/>
              </a:rPr>
              <a:t> </a:t>
            </a:r>
            <a:r>
              <a:rPr lang="en-US" sz="1100">
                <a:solidFill>
                  <a:srgbClr val="FFAB40"/>
                </a:solidFill>
                <a:latin typeface="Calibri"/>
                <a:ea typeface="Calibri"/>
                <a:cs typeface="Calibri"/>
                <a:sym typeface="Calibri"/>
              </a:rPr>
              <a:t>Bias1</a:t>
            </a:r>
            <a:r>
              <a:rPr lang="en-US" sz="1100">
                <a:solidFill>
                  <a:schemeClr val="dk1"/>
                </a:solidFill>
                <a:latin typeface="Calibri"/>
                <a:ea typeface="Calibri"/>
                <a:cs typeface="Calibri"/>
                <a:sym typeface="Calibri"/>
              </a:rPr>
              <a:t>)</a:t>
            </a:r>
            <a:endParaRPr sz="1100">
              <a:solidFill>
                <a:schemeClr val="dk1"/>
              </a:solidFill>
            </a:endParaRPr>
          </a:p>
        </p:txBody>
      </p:sp>
      <p:cxnSp>
        <p:nvCxnSpPr>
          <p:cNvPr id="665" name="Google Shape;665;p32"/>
          <p:cNvCxnSpPr/>
          <p:nvPr/>
        </p:nvCxnSpPr>
        <p:spPr>
          <a:xfrm flipH="1" rot="10800000">
            <a:off x="1839550" y="1991563"/>
            <a:ext cx="4500" cy="453300"/>
          </a:xfrm>
          <a:prstGeom prst="straightConnector1">
            <a:avLst/>
          </a:prstGeom>
          <a:noFill/>
          <a:ln cap="flat" cmpd="sng" w="9525">
            <a:solidFill>
              <a:schemeClr val="dk2"/>
            </a:solidFill>
            <a:prstDash val="solid"/>
            <a:round/>
            <a:headEnd len="med" w="med" type="none"/>
            <a:tailEnd len="med" w="med" type="triangle"/>
          </a:ln>
        </p:spPr>
      </p:cxnSp>
      <p:sp>
        <p:nvSpPr>
          <p:cNvPr id="666" name="Google Shape;666;p32"/>
          <p:cNvSpPr/>
          <p:nvPr/>
        </p:nvSpPr>
        <p:spPr>
          <a:xfrm>
            <a:off x="3173925" y="2192850"/>
            <a:ext cx="1786500" cy="3014400"/>
          </a:xfrm>
          <a:prstGeom prst="rect">
            <a:avLst/>
          </a:prstGeom>
          <a:solidFill>
            <a:srgbClr val="B3C6E7"/>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2"/>
          <p:cNvSpPr txBox="1"/>
          <p:nvPr/>
        </p:nvSpPr>
        <p:spPr>
          <a:xfrm>
            <a:off x="3425200" y="4354325"/>
            <a:ext cx="1295100" cy="6156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Ws2</a:t>
            </a:r>
            <a:r>
              <a:rPr lang="en-US">
                <a:latin typeface="Calibri"/>
                <a:ea typeface="Calibri"/>
                <a:cs typeface="Calibri"/>
                <a:sym typeface="Calibri"/>
              </a:rPr>
              <a:t> * </a:t>
            </a:r>
            <a:r>
              <a:rPr lang="en-US">
                <a:solidFill>
                  <a:srgbClr val="00FF00"/>
                </a:solidFill>
                <a:latin typeface="Calibri"/>
                <a:ea typeface="Calibri"/>
                <a:cs typeface="Calibri"/>
                <a:sym typeface="Calibri"/>
              </a:rPr>
              <a:t>zs(t-1)</a:t>
            </a:r>
            <a:r>
              <a:rPr lang="en-US">
                <a:latin typeface="Calibri"/>
                <a:ea typeface="Calibri"/>
                <a:cs typeface="Calibri"/>
                <a:sym typeface="Calibri"/>
              </a:rPr>
              <a:t> + </a:t>
            </a:r>
            <a:r>
              <a:rPr lang="en-US">
                <a:solidFill>
                  <a:srgbClr val="FF0000"/>
                </a:solidFill>
                <a:latin typeface="Calibri"/>
                <a:ea typeface="Calibri"/>
                <a:cs typeface="Calibri"/>
                <a:sym typeface="Calibri"/>
              </a:rPr>
              <a:t>Wi2</a:t>
            </a:r>
            <a:r>
              <a:rPr lang="en-US">
                <a:latin typeface="Calibri"/>
                <a:ea typeface="Calibri"/>
                <a:cs typeface="Calibri"/>
                <a:sym typeface="Calibri"/>
              </a:rPr>
              <a:t> * </a:t>
            </a:r>
            <a:r>
              <a:rPr lang="en-US">
                <a:solidFill>
                  <a:srgbClr val="FF00FF"/>
                </a:solidFill>
                <a:latin typeface="Calibri"/>
                <a:ea typeface="Calibri"/>
                <a:cs typeface="Calibri"/>
                <a:sym typeface="Calibri"/>
              </a:rPr>
              <a:t>x1(t)</a:t>
            </a:r>
            <a:endParaRPr>
              <a:solidFill>
                <a:srgbClr val="FF00FF"/>
              </a:solidFill>
              <a:latin typeface="Calibri"/>
              <a:ea typeface="Calibri"/>
              <a:cs typeface="Calibri"/>
              <a:sym typeface="Calibri"/>
            </a:endParaRPr>
          </a:p>
        </p:txBody>
      </p:sp>
      <p:sp>
        <p:nvSpPr>
          <p:cNvPr id="668" name="Google Shape;668;p32"/>
          <p:cNvSpPr/>
          <p:nvPr/>
        </p:nvSpPr>
        <p:spPr>
          <a:xfrm>
            <a:off x="2417564" y="5016250"/>
            <a:ext cx="1487675" cy="1352550"/>
          </a:xfrm>
          <a:custGeom>
            <a:rect b="b" l="l" r="r" t="t"/>
            <a:pathLst>
              <a:path extrusionOk="0" h="54102" w="59507">
                <a:moveTo>
                  <a:pt x="39695" y="54102"/>
                </a:moveTo>
                <a:cubicBezTo>
                  <a:pt x="35568" y="52896"/>
                  <a:pt x="21534" y="50229"/>
                  <a:pt x="14930" y="46863"/>
                </a:cubicBezTo>
                <a:cubicBezTo>
                  <a:pt x="8326" y="43498"/>
                  <a:pt x="643" y="38227"/>
                  <a:pt x="71" y="33909"/>
                </a:cubicBezTo>
                <a:cubicBezTo>
                  <a:pt x="-500" y="29591"/>
                  <a:pt x="6294" y="23495"/>
                  <a:pt x="11501" y="20955"/>
                </a:cubicBezTo>
                <a:cubicBezTo>
                  <a:pt x="16708" y="18415"/>
                  <a:pt x="26233" y="19177"/>
                  <a:pt x="31313" y="18669"/>
                </a:cubicBezTo>
                <a:cubicBezTo>
                  <a:pt x="36393" y="18161"/>
                  <a:pt x="38870" y="18542"/>
                  <a:pt x="41981" y="17907"/>
                </a:cubicBezTo>
                <a:cubicBezTo>
                  <a:pt x="45093" y="17272"/>
                  <a:pt x="47569" y="17018"/>
                  <a:pt x="49982" y="14859"/>
                </a:cubicBezTo>
                <a:cubicBezTo>
                  <a:pt x="52395" y="12700"/>
                  <a:pt x="54872" y="7430"/>
                  <a:pt x="56459" y="4953"/>
                </a:cubicBezTo>
                <a:cubicBezTo>
                  <a:pt x="58047" y="2477"/>
                  <a:pt x="58999" y="826"/>
                  <a:pt x="59507" y="0"/>
                </a:cubicBezTo>
              </a:path>
            </a:pathLst>
          </a:custGeom>
          <a:noFill/>
          <a:ln cap="flat" cmpd="sng" w="19050">
            <a:solidFill>
              <a:srgbClr val="FF00FF"/>
            </a:solidFill>
            <a:prstDash val="solid"/>
            <a:round/>
            <a:headEnd len="med" w="med" type="none"/>
            <a:tailEnd len="med" w="med" type="triangle"/>
          </a:ln>
        </p:spPr>
      </p:sp>
      <p:cxnSp>
        <p:nvCxnSpPr>
          <p:cNvPr id="669" name="Google Shape;669;p32"/>
          <p:cNvCxnSpPr/>
          <p:nvPr/>
        </p:nvCxnSpPr>
        <p:spPr>
          <a:xfrm flipH="1" rot="10800000">
            <a:off x="4016762" y="4969913"/>
            <a:ext cx="56100" cy="633600"/>
          </a:xfrm>
          <a:prstGeom prst="straightConnector1">
            <a:avLst/>
          </a:prstGeom>
          <a:noFill/>
          <a:ln cap="flat" cmpd="sng" w="19050">
            <a:solidFill>
              <a:srgbClr val="00FF00"/>
            </a:solidFill>
            <a:prstDash val="solid"/>
            <a:round/>
            <a:headEnd len="med" w="med" type="none"/>
            <a:tailEnd len="med" w="med" type="triangle"/>
          </a:ln>
        </p:spPr>
      </p:cxnSp>
      <p:sp>
        <p:nvSpPr>
          <p:cNvPr id="670" name="Google Shape;670;p32"/>
          <p:cNvSpPr txBox="1"/>
          <p:nvPr/>
        </p:nvSpPr>
        <p:spPr>
          <a:xfrm>
            <a:off x="3296488" y="50866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Wi2</a:t>
            </a:r>
            <a:endParaRPr b="1">
              <a:solidFill>
                <a:srgbClr val="FF0000"/>
              </a:solidFill>
              <a:latin typeface="Calibri"/>
              <a:ea typeface="Calibri"/>
              <a:cs typeface="Calibri"/>
              <a:sym typeface="Calibri"/>
            </a:endParaRPr>
          </a:p>
        </p:txBody>
      </p:sp>
      <p:sp>
        <p:nvSpPr>
          <p:cNvPr id="671" name="Google Shape;671;p32"/>
          <p:cNvSpPr txBox="1"/>
          <p:nvPr/>
        </p:nvSpPr>
        <p:spPr>
          <a:xfrm>
            <a:off x="4025075" y="50866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Ws2</a:t>
            </a:r>
            <a:endParaRPr b="1">
              <a:solidFill>
                <a:srgbClr val="FF0000"/>
              </a:solidFill>
              <a:latin typeface="Calibri"/>
              <a:ea typeface="Calibri"/>
              <a:cs typeface="Calibri"/>
              <a:sym typeface="Calibri"/>
            </a:endParaRPr>
          </a:p>
        </p:txBody>
      </p:sp>
      <p:sp>
        <p:nvSpPr>
          <p:cNvPr id="672" name="Google Shape;672;p32"/>
          <p:cNvSpPr txBox="1"/>
          <p:nvPr/>
        </p:nvSpPr>
        <p:spPr>
          <a:xfrm>
            <a:off x="3810250" y="3797775"/>
            <a:ext cx="525000" cy="3693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Bias2</a:t>
            </a:r>
            <a:endParaRPr sz="1200">
              <a:latin typeface="Calibri"/>
              <a:ea typeface="Calibri"/>
              <a:cs typeface="Calibri"/>
              <a:sym typeface="Calibri"/>
            </a:endParaRPr>
          </a:p>
        </p:txBody>
      </p:sp>
      <p:cxnSp>
        <p:nvCxnSpPr>
          <p:cNvPr id="673" name="Google Shape;673;p32"/>
          <p:cNvCxnSpPr/>
          <p:nvPr/>
        </p:nvCxnSpPr>
        <p:spPr>
          <a:xfrm rot="10800000">
            <a:off x="4072750" y="4149975"/>
            <a:ext cx="0" cy="215100"/>
          </a:xfrm>
          <a:prstGeom prst="straightConnector1">
            <a:avLst/>
          </a:prstGeom>
          <a:noFill/>
          <a:ln cap="flat" cmpd="sng" w="9525">
            <a:solidFill>
              <a:schemeClr val="dk2"/>
            </a:solidFill>
            <a:prstDash val="solid"/>
            <a:round/>
            <a:headEnd len="med" w="med" type="none"/>
            <a:tailEnd len="med" w="med" type="triangle"/>
          </a:ln>
        </p:spPr>
      </p:cxnSp>
      <p:sp>
        <p:nvSpPr>
          <p:cNvPr id="674" name="Google Shape;674;p32"/>
          <p:cNvSpPr txBox="1"/>
          <p:nvPr/>
        </p:nvSpPr>
        <p:spPr>
          <a:xfrm>
            <a:off x="3296500" y="3003088"/>
            <a:ext cx="1552500" cy="5850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FF0000"/>
                </a:solidFill>
                <a:latin typeface="Calibri"/>
                <a:ea typeface="Calibri"/>
                <a:cs typeface="Calibri"/>
                <a:sym typeface="Calibri"/>
              </a:rPr>
              <a:t>Ws2</a:t>
            </a:r>
            <a:r>
              <a:rPr lang="en-US" sz="1300">
                <a:latin typeface="Calibri"/>
                <a:ea typeface="Calibri"/>
                <a:cs typeface="Calibri"/>
                <a:sym typeface="Calibri"/>
              </a:rPr>
              <a:t>* </a:t>
            </a:r>
            <a:r>
              <a:rPr lang="en-US" sz="1300">
                <a:solidFill>
                  <a:srgbClr val="00FF00"/>
                </a:solidFill>
                <a:latin typeface="Calibri"/>
                <a:ea typeface="Calibri"/>
                <a:cs typeface="Calibri"/>
                <a:sym typeface="Calibri"/>
              </a:rPr>
              <a:t>zs(t-1)</a:t>
            </a:r>
            <a:r>
              <a:rPr lang="en-US" sz="1300">
                <a:latin typeface="Calibri"/>
                <a:ea typeface="Calibri"/>
                <a:cs typeface="Calibri"/>
                <a:sym typeface="Calibri"/>
              </a:rPr>
              <a:t> + </a:t>
            </a:r>
            <a:r>
              <a:rPr lang="en-US" sz="1300">
                <a:solidFill>
                  <a:srgbClr val="FF0000"/>
                </a:solidFill>
                <a:latin typeface="Calibri"/>
                <a:ea typeface="Calibri"/>
                <a:cs typeface="Calibri"/>
                <a:sym typeface="Calibri"/>
              </a:rPr>
              <a:t>Wi2</a:t>
            </a:r>
            <a:r>
              <a:rPr lang="en-US" sz="1300">
                <a:latin typeface="Calibri"/>
                <a:ea typeface="Calibri"/>
                <a:cs typeface="Calibri"/>
                <a:sym typeface="Calibri"/>
              </a:rPr>
              <a:t> * </a:t>
            </a:r>
            <a:r>
              <a:rPr lang="en-US" sz="1300">
                <a:solidFill>
                  <a:srgbClr val="FF00FF"/>
                </a:solidFill>
                <a:latin typeface="Calibri"/>
                <a:ea typeface="Calibri"/>
                <a:cs typeface="Calibri"/>
                <a:sym typeface="Calibri"/>
              </a:rPr>
              <a:t>x1(t) </a:t>
            </a:r>
            <a:r>
              <a:rPr lang="en-US" sz="1300">
                <a:solidFill>
                  <a:schemeClr val="dk1"/>
                </a:solidFill>
                <a:latin typeface="Calibri"/>
                <a:ea typeface="Calibri"/>
                <a:cs typeface="Calibri"/>
                <a:sym typeface="Calibri"/>
              </a:rPr>
              <a:t>+</a:t>
            </a:r>
            <a:r>
              <a:rPr lang="en-US" sz="1300">
                <a:solidFill>
                  <a:srgbClr val="FF00FF"/>
                </a:solidFill>
                <a:latin typeface="Calibri"/>
                <a:ea typeface="Calibri"/>
                <a:cs typeface="Calibri"/>
                <a:sym typeface="Calibri"/>
              </a:rPr>
              <a:t> </a:t>
            </a:r>
            <a:r>
              <a:rPr lang="en-US" sz="1300">
                <a:solidFill>
                  <a:srgbClr val="FFAB40"/>
                </a:solidFill>
                <a:latin typeface="Calibri"/>
                <a:ea typeface="Calibri"/>
                <a:cs typeface="Calibri"/>
                <a:sym typeface="Calibri"/>
              </a:rPr>
              <a:t>Bias2</a:t>
            </a:r>
            <a:endParaRPr sz="1300">
              <a:solidFill>
                <a:srgbClr val="FFAB40"/>
              </a:solidFill>
              <a:latin typeface="Calibri"/>
              <a:ea typeface="Calibri"/>
              <a:cs typeface="Calibri"/>
              <a:sym typeface="Calibri"/>
            </a:endParaRPr>
          </a:p>
        </p:txBody>
      </p:sp>
      <p:cxnSp>
        <p:nvCxnSpPr>
          <p:cNvPr id="675" name="Google Shape;675;p32"/>
          <p:cNvCxnSpPr/>
          <p:nvPr/>
        </p:nvCxnSpPr>
        <p:spPr>
          <a:xfrm rot="10800000">
            <a:off x="4072750" y="3588075"/>
            <a:ext cx="0" cy="209700"/>
          </a:xfrm>
          <a:prstGeom prst="straightConnector1">
            <a:avLst/>
          </a:prstGeom>
          <a:noFill/>
          <a:ln cap="flat" cmpd="sng" w="9525">
            <a:solidFill>
              <a:schemeClr val="dk2"/>
            </a:solidFill>
            <a:prstDash val="solid"/>
            <a:round/>
            <a:headEnd len="med" w="med" type="none"/>
            <a:tailEnd len="med" w="med" type="triangle"/>
          </a:ln>
        </p:spPr>
      </p:cxnSp>
      <p:sp>
        <p:nvSpPr>
          <p:cNvPr id="676" name="Google Shape;676;p32"/>
          <p:cNvSpPr txBox="1"/>
          <p:nvPr/>
        </p:nvSpPr>
        <p:spPr>
          <a:xfrm>
            <a:off x="3535850" y="2192850"/>
            <a:ext cx="961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rgbClr val="0000FF"/>
                </a:solidFill>
                <a:latin typeface="Calibri"/>
                <a:ea typeface="Calibri"/>
                <a:cs typeface="Calibri"/>
                <a:sym typeface="Calibri"/>
              </a:rPr>
              <a:t>A Tanh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cxnSp>
        <p:nvCxnSpPr>
          <p:cNvPr id="677" name="Google Shape;677;p32"/>
          <p:cNvCxnSpPr/>
          <p:nvPr/>
        </p:nvCxnSpPr>
        <p:spPr>
          <a:xfrm rot="10800000">
            <a:off x="4072750" y="2793388"/>
            <a:ext cx="0" cy="209700"/>
          </a:xfrm>
          <a:prstGeom prst="straightConnector1">
            <a:avLst/>
          </a:prstGeom>
          <a:noFill/>
          <a:ln cap="flat" cmpd="sng" w="9525">
            <a:solidFill>
              <a:schemeClr val="dk2"/>
            </a:solidFill>
            <a:prstDash val="solid"/>
            <a:round/>
            <a:headEnd len="med" w="med" type="none"/>
            <a:tailEnd len="med" w="med" type="triangle"/>
          </a:ln>
        </p:spPr>
      </p:cxnSp>
      <p:sp>
        <p:nvSpPr>
          <p:cNvPr id="678" name="Google Shape;678;p32"/>
          <p:cNvSpPr txBox="1"/>
          <p:nvPr/>
        </p:nvSpPr>
        <p:spPr>
          <a:xfrm>
            <a:off x="2787700" y="2057013"/>
            <a:ext cx="826200" cy="877200"/>
          </a:xfrm>
          <a:prstGeom prst="rect">
            <a:avLst/>
          </a:prstGeom>
          <a:solidFill>
            <a:srgbClr val="6D9EE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solidFill>
                  <a:schemeClr val="dk1"/>
                </a:solidFill>
                <a:latin typeface="Calibri"/>
                <a:ea typeface="Calibri"/>
                <a:cs typeface="Calibri"/>
                <a:sym typeface="Calibri"/>
              </a:rPr>
              <a:t>After </a:t>
            </a:r>
            <a:r>
              <a:rPr b="1" lang="en-US" sz="900">
                <a:solidFill>
                  <a:srgbClr val="0000FF"/>
                </a:solidFill>
                <a:latin typeface="Calibri"/>
                <a:ea typeface="Calibri"/>
                <a:cs typeface="Calibri"/>
                <a:sym typeface="Calibri"/>
              </a:rPr>
              <a:t>Tanh</a:t>
            </a:r>
            <a:r>
              <a:rPr lang="en-US" sz="900">
                <a:solidFill>
                  <a:schemeClr val="dk1"/>
                </a:solidFill>
                <a:latin typeface="Calibri"/>
                <a:ea typeface="Calibri"/>
                <a:cs typeface="Calibri"/>
                <a:sym typeface="Calibri"/>
              </a:rPr>
              <a:t>, a value between -1.0 and 1.0 will be produced</a:t>
            </a:r>
            <a:endParaRPr sz="900">
              <a:solidFill>
                <a:schemeClr val="dk1"/>
              </a:solidFill>
              <a:latin typeface="Calibri"/>
              <a:ea typeface="Calibri"/>
              <a:cs typeface="Calibri"/>
              <a:sym typeface="Calibri"/>
            </a:endParaRPr>
          </a:p>
        </p:txBody>
      </p:sp>
      <p:sp>
        <p:nvSpPr>
          <p:cNvPr id="679" name="Google Shape;679;p32"/>
          <p:cNvSpPr txBox="1"/>
          <p:nvPr/>
        </p:nvSpPr>
        <p:spPr>
          <a:xfrm>
            <a:off x="3173600" y="1125925"/>
            <a:ext cx="1686300" cy="861900"/>
          </a:xfrm>
          <a:prstGeom prst="rect">
            <a:avLst/>
          </a:prstGeom>
          <a:solidFill>
            <a:srgbClr val="B3C6E7"/>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1100">
                <a:solidFill>
                  <a:schemeClr val="dk1"/>
                </a:solidFill>
                <a:latin typeface="Calibri"/>
                <a:ea typeface="Calibri"/>
                <a:cs typeface="Calibri"/>
                <a:sym typeface="Calibri"/>
              </a:rPr>
              <a:t>Long term memory created for (t):</a:t>
            </a:r>
            <a:endParaRPr sz="1100">
              <a:solidFill>
                <a:schemeClr val="dk1"/>
              </a:solidFill>
              <a:latin typeface="Calibri"/>
              <a:ea typeface="Calibri"/>
              <a:cs typeface="Calibri"/>
              <a:sym typeface="Calibri"/>
            </a:endParaRPr>
          </a:p>
          <a:p>
            <a:pPr indent="0" lvl="0" marL="0" rtl="0" algn="ctr">
              <a:spcBef>
                <a:spcPts val="0"/>
              </a:spcBef>
              <a:spcAft>
                <a:spcPts val="0"/>
              </a:spcAft>
              <a:buNone/>
            </a:pPr>
            <a:r>
              <a:rPr lang="en-US" sz="1100">
                <a:solidFill>
                  <a:schemeClr val="dk1"/>
                </a:solidFill>
                <a:highlight>
                  <a:srgbClr val="00FFFF"/>
                </a:highlight>
                <a:latin typeface="Calibri"/>
                <a:ea typeface="Calibri"/>
                <a:cs typeface="Calibri"/>
                <a:sym typeface="Calibri"/>
              </a:rPr>
              <a:t>zl(t)</a:t>
            </a:r>
            <a:r>
              <a:rPr lang="en-US" sz="1100">
                <a:solidFill>
                  <a:schemeClr val="dk1"/>
                </a:solidFill>
                <a:latin typeface="Calibri"/>
                <a:ea typeface="Calibri"/>
                <a:cs typeface="Calibri"/>
                <a:sym typeface="Calibri"/>
              </a:rPr>
              <a:t>= </a:t>
            </a:r>
            <a:r>
              <a:rPr b="1" i="1" lang="en-US" sz="1100">
                <a:solidFill>
                  <a:srgbClr val="0000FF"/>
                </a:solidFill>
                <a:latin typeface="Calibri"/>
                <a:ea typeface="Calibri"/>
                <a:cs typeface="Calibri"/>
                <a:sym typeface="Calibri"/>
              </a:rPr>
              <a:t>F</a:t>
            </a:r>
            <a:r>
              <a:rPr lang="en-US" sz="1100">
                <a:solidFill>
                  <a:schemeClr val="dk1"/>
                </a:solidFill>
                <a:latin typeface="Calibri"/>
                <a:ea typeface="Calibri"/>
                <a:cs typeface="Calibri"/>
                <a:sym typeface="Calibri"/>
              </a:rPr>
              <a:t>(</a:t>
            </a:r>
            <a:r>
              <a:rPr lang="en-US" sz="1100">
                <a:solidFill>
                  <a:srgbClr val="FF0000"/>
                </a:solidFill>
                <a:latin typeface="Calibri"/>
                <a:ea typeface="Calibri"/>
                <a:cs typeface="Calibri"/>
                <a:sym typeface="Calibri"/>
              </a:rPr>
              <a:t>Ws2</a:t>
            </a:r>
            <a:r>
              <a:rPr lang="en-US" sz="1100">
                <a:solidFill>
                  <a:schemeClr val="dk1"/>
                </a:solidFill>
                <a:latin typeface="Calibri"/>
                <a:ea typeface="Calibri"/>
                <a:cs typeface="Calibri"/>
                <a:sym typeface="Calibri"/>
              </a:rPr>
              <a:t>* </a:t>
            </a:r>
            <a:r>
              <a:rPr lang="en-US" sz="1100">
                <a:solidFill>
                  <a:schemeClr val="dk1"/>
                </a:solidFill>
                <a:highlight>
                  <a:srgbClr val="00FF00"/>
                </a:highlight>
                <a:latin typeface="Calibri"/>
                <a:ea typeface="Calibri"/>
                <a:cs typeface="Calibri"/>
                <a:sym typeface="Calibri"/>
              </a:rPr>
              <a:t>zs(t-1)</a:t>
            </a:r>
            <a:r>
              <a:rPr lang="en-US" sz="1100">
                <a:solidFill>
                  <a:schemeClr val="dk1"/>
                </a:solidFill>
                <a:latin typeface="Calibri"/>
                <a:ea typeface="Calibri"/>
                <a:cs typeface="Calibri"/>
                <a:sym typeface="Calibri"/>
              </a:rPr>
              <a:t> + </a:t>
            </a:r>
            <a:r>
              <a:rPr lang="en-US" sz="1100">
                <a:solidFill>
                  <a:srgbClr val="FF0000"/>
                </a:solidFill>
                <a:latin typeface="Calibri"/>
                <a:ea typeface="Calibri"/>
                <a:cs typeface="Calibri"/>
                <a:sym typeface="Calibri"/>
              </a:rPr>
              <a:t>Wi2</a:t>
            </a:r>
            <a:r>
              <a:rPr lang="en-US" sz="1100">
                <a:solidFill>
                  <a:schemeClr val="dk1"/>
                </a:solidFill>
                <a:latin typeface="Calibri"/>
                <a:ea typeface="Calibri"/>
                <a:cs typeface="Calibri"/>
                <a:sym typeface="Calibri"/>
              </a:rPr>
              <a:t> * </a:t>
            </a:r>
            <a:r>
              <a:rPr lang="en-US" sz="1100">
                <a:solidFill>
                  <a:schemeClr val="dk1"/>
                </a:solidFill>
                <a:highlight>
                  <a:srgbClr val="FF00FF"/>
                </a:highlight>
                <a:latin typeface="Calibri"/>
                <a:ea typeface="Calibri"/>
                <a:cs typeface="Calibri"/>
                <a:sym typeface="Calibri"/>
              </a:rPr>
              <a:t>x1(t) </a:t>
            </a:r>
            <a:r>
              <a:rPr lang="en-US" sz="1100">
                <a:solidFill>
                  <a:schemeClr val="dk1"/>
                </a:solidFill>
                <a:latin typeface="Calibri"/>
                <a:ea typeface="Calibri"/>
                <a:cs typeface="Calibri"/>
                <a:sym typeface="Calibri"/>
              </a:rPr>
              <a:t>+</a:t>
            </a:r>
            <a:r>
              <a:rPr lang="en-US" sz="1100">
                <a:solidFill>
                  <a:srgbClr val="FF00FF"/>
                </a:solidFill>
                <a:latin typeface="Calibri"/>
                <a:ea typeface="Calibri"/>
                <a:cs typeface="Calibri"/>
                <a:sym typeface="Calibri"/>
              </a:rPr>
              <a:t> </a:t>
            </a:r>
            <a:r>
              <a:rPr lang="en-US" sz="1100">
                <a:solidFill>
                  <a:srgbClr val="FFAB40"/>
                </a:solidFill>
                <a:latin typeface="Calibri"/>
                <a:ea typeface="Calibri"/>
                <a:cs typeface="Calibri"/>
                <a:sym typeface="Calibri"/>
              </a:rPr>
              <a:t>Bias2</a:t>
            </a:r>
            <a:r>
              <a:rPr lang="en-US" sz="1100">
                <a:solidFill>
                  <a:schemeClr val="dk1"/>
                </a:solidFill>
                <a:latin typeface="Calibri"/>
                <a:ea typeface="Calibri"/>
                <a:cs typeface="Calibri"/>
                <a:sym typeface="Calibri"/>
              </a:rPr>
              <a:t>)</a:t>
            </a:r>
            <a:endParaRPr sz="1100">
              <a:solidFill>
                <a:schemeClr val="dk1"/>
              </a:solidFill>
            </a:endParaRPr>
          </a:p>
        </p:txBody>
      </p:sp>
      <p:cxnSp>
        <p:nvCxnSpPr>
          <p:cNvPr id="680" name="Google Shape;680;p32"/>
          <p:cNvCxnSpPr/>
          <p:nvPr/>
        </p:nvCxnSpPr>
        <p:spPr>
          <a:xfrm rot="10800000">
            <a:off x="4016750" y="1987950"/>
            <a:ext cx="0" cy="204900"/>
          </a:xfrm>
          <a:prstGeom prst="straightConnector1">
            <a:avLst/>
          </a:prstGeom>
          <a:noFill/>
          <a:ln cap="flat" cmpd="sng" w="9525">
            <a:solidFill>
              <a:schemeClr val="dk2"/>
            </a:solidFill>
            <a:prstDash val="solid"/>
            <a:round/>
            <a:headEnd len="med" w="med" type="none"/>
            <a:tailEnd len="med" w="med" type="triangle"/>
          </a:ln>
        </p:spPr>
      </p:cxnSp>
      <p:sp>
        <p:nvSpPr>
          <p:cNvPr id="681" name="Google Shape;681;p32"/>
          <p:cNvSpPr/>
          <p:nvPr/>
        </p:nvSpPr>
        <p:spPr>
          <a:xfrm>
            <a:off x="5200550" y="2238750"/>
            <a:ext cx="1886100" cy="31929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2"/>
          <p:cNvSpPr txBox="1"/>
          <p:nvPr/>
        </p:nvSpPr>
        <p:spPr>
          <a:xfrm>
            <a:off x="5532475" y="4427063"/>
            <a:ext cx="1241100" cy="6156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Ws3</a:t>
            </a:r>
            <a:r>
              <a:rPr lang="en-US">
                <a:latin typeface="Calibri"/>
                <a:ea typeface="Calibri"/>
                <a:cs typeface="Calibri"/>
                <a:sym typeface="Calibri"/>
              </a:rPr>
              <a:t> * </a:t>
            </a:r>
            <a:r>
              <a:rPr lang="en-US">
                <a:solidFill>
                  <a:srgbClr val="00FF00"/>
                </a:solidFill>
                <a:latin typeface="Calibri"/>
                <a:ea typeface="Calibri"/>
                <a:cs typeface="Calibri"/>
                <a:sym typeface="Calibri"/>
              </a:rPr>
              <a:t>z1(t-1)</a:t>
            </a:r>
            <a:r>
              <a:rPr lang="en-US">
                <a:latin typeface="Calibri"/>
                <a:ea typeface="Calibri"/>
                <a:cs typeface="Calibri"/>
                <a:sym typeface="Calibri"/>
              </a:rPr>
              <a:t> + </a:t>
            </a:r>
            <a:r>
              <a:rPr lang="en-US">
                <a:solidFill>
                  <a:srgbClr val="FF0000"/>
                </a:solidFill>
                <a:latin typeface="Calibri"/>
                <a:ea typeface="Calibri"/>
                <a:cs typeface="Calibri"/>
                <a:sym typeface="Calibri"/>
              </a:rPr>
              <a:t>Wi3</a:t>
            </a:r>
            <a:r>
              <a:rPr lang="en-US">
                <a:latin typeface="Calibri"/>
                <a:ea typeface="Calibri"/>
                <a:cs typeface="Calibri"/>
                <a:sym typeface="Calibri"/>
              </a:rPr>
              <a:t> * </a:t>
            </a:r>
            <a:r>
              <a:rPr lang="en-US">
                <a:solidFill>
                  <a:srgbClr val="FF00FF"/>
                </a:solidFill>
                <a:latin typeface="Calibri"/>
                <a:ea typeface="Calibri"/>
                <a:cs typeface="Calibri"/>
                <a:sym typeface="Calibri"/>
              </a:rPr>
              <a:t>x1 (t)</a:t>
            </a:r>
            <a:endParaRPr>
              <a:solidFill>
                <a:srgbClr val="FF00FF"/>
              </a:solidFill>
              <a:latin typeface="Calibri"/>
              <a:ea typeface="Calibri"/>
              <a:cs typeface="Calibri"/>
              <a:sym typeface="Calibri"/>
            </a:endParaRPr>
          </a:p>
        </p:txBody>
      </p:sp>
      <p:cxnSp>
        <p:nvCxnSpPr>
          <p:cNvPr id="683" name="Google Shape;683;p32"/>
          <p:cNvCxnSpPr/>
          <p:nvPr/>
        </p:nvCxnSpPr>
        <p:spPr>
          <a:xfrm flipH="1" rot="10800000">
            <a:off x="5359412" y="5042813"/>
            <a:ext cx="793500" cy="760800"/>
          </a:xfrm>
          <a:prstGeom prst="straightConnector1">
            <a:avLst/>
          </a:prstGeom>
          <a:noFill/>
          <a:ln cap="flat" cmpd="sng" w="19050">
            <a:solidFill>
              <a:srgbClr val="00FF00"/>
            </a:solidFill>
            <a:prstDash val="solid"/>
            <a:round/>
            <a:headEnd len="med" w="med" type="none"/>
            <a:tailEnd len="med" w="med" type="triangle"/>
          </a:ln>
        </p:spPr>
      </p:cxnSp>
      <p:cxnSp>
        <p:nvCxnSpPr>
          <p:cNvPr id="684" name="Google Shape;684;p32"/>
          <p:cNvCxnSpPr/>
          <p:nvPr/>
        </p:nvCxnSpPr>
        <p:spPr>
          <a:xfrm flipH="1" rot="10800000">
            <a:off x="4608800" y="5042800"/>
            <a:ext cx="1544100" cy="1332900"/>
          </a:xfrm>
          <a:prstGeom prst="bentConnector2">
            <a:avLst/>
          </a:prstGeom>
          <a:noFill/>
          <a:ln cap="flat" cmpd="sng" w="19050">
            <a:solidFill>
              <a:srgbClr val="FF00FF"/>
            </a:solidFill>
            <a:prstDash val="solid"/>
            <a:round/>
            <a:headEnd len="med" w="med" type="none"/>
            <a:tailEnd len="med" w="med" type="triangle"/>
          </a:ln>
        </p:spPr>
      </p:cxnSp>
      <p:sp>
        <p:nvSpPr>
          <p:cNvPr id="685" name="Google Shape;685;p32"/>
          <p:cNvSpPr txBox="1"/>
          <p:nvPr/>
        </p:nvSpPr>
        <p:spPr>
          <a:xfrm>
            <a:off x="5898275" y="3862350"/>
            <a:ext cx="525000" cy="3693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Bias3</a:t>
            </a:r>
            <a:endParaRPr sz="1200">
              <a:latin typeface="Calibri"/>
              <a:ea typeface="Calibri"/>
              <a:cs typeface="Calibri"/>
              <a:sym typeface="Calibri"/>
            </a:endParaRPr>
          </a:p>
        </p:txBody>
      </p:sp>
      <p:cxnSp>
        <p:nvCxnSpPr>
          <p:cNvPr id="686" name="Google Shape;686;p32"/>
          <p:cNvCxnSpPr/>
          <p:nvPr/>
        </p:nvCxnSpPr>
        <p:spPr>
          <a:xfrm rot="10800000">
            <a:off x="6160775" y="4231650"/>
            <a:ext cx="0" cy="209700"/>
          </a:xfrm>
          <a:prstGeom prst="straightConnector1">
            <a:avLst/>
          </a:prstGeom>
          <a:noFill/>
          <a:ln cap="flat" cmpd="sng" w="9525">
            <a:solidFill>
              <a:schemeClr val="dk2"/>
            </a:solidFill>
            <a:prstDash val="solid"/>
            <a:round/>
            <a:headEnd len="med" w="med" type="none"/>
            <a:tailEnd len="med" w="med" type="triangle"/>
          </a:ln>
        </p:spPr>
      </p:cxnSp>
      <p:cxnSp>
        <p:nvCxnSpPr>
          <p:cNvPr id="687" name="Google Shape;687;p32"/>
          <p:cNvCxnSpPr/>
          <p:nvPr/>
        </p:nvCxnSpPr>
        <p:spPr>
          <a:xfrm rot="10800000">
            <a:off x="6152975" y="3667050"/>
            <a:ext cx="7800" cy="195300"/>
          </a:xfrm>
          <a:prstGeom prst="straightConnector1">
            <a:avLst/>
          </a:prstGeom>
          <a:noFill/>
          <a:ln cap="flat" cmpd="sng" w="9525">
            <a:solidFill>
              <a:schemeClr val="dk2"/>
            </a:solidFill>
            <a:prstDash val="solid"/>
            <a:round/>
            <a:headEnd len="med" w="med" type="none"/>
            <a:tailEnd len="med" w="med" type="triangle"/>
          </a:ln>
        </p:spPr>
      </p:cxnSp>
      <p:sp>
        <p:nvSpPr>
          <p:cNvPr id="688" name="Google Shape;688;p32"/>
          <p:cNvSpPr txBox="1"/>
          <p:nvPr/>
        </p:nvSpPr>
        <p:spPr>
          <a:xfrm>
            <a:off x="5365375" y="3081913"/>
            <a:ext cx="1575300" cy="5850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FF0000"/>
                </a:solidFill>
                <a:latin typeface="Calibri"/>
                <a:ea typeface="Calibri"/>
                <a:cs typeface="Calibri"/>
                <a:sym typeface="Calibri"/>
              </a:rPr>
              <a:t>Ws3</a:t>
            </a:r>
            <a:r>
              <a:rPr lang="en-US" sz="1300">
                <a:latin typeface="Calibri"/>
                <a:ea typeface="Calibri"/>
                <a:cs typeface="Calibri"/>
                <a:sym typeface="Calibri"/>
              </a:rPr>
              <a:t> * </a:t>
            </a:r>
            <a:r>
              <a:rPr lang="en-US" sz="1300">
                <a:solidFill>
                  <a:srgbClr val="00FF00"/>
                </a:solidFill>
                <a:latin typeface="Calibri"/>
                <a:ea typeface="Calibri"/>
                <a:cs typeface="Calibri"/>
                <a:sym typeface="Calibri"/>
              </a:rPr>
              <a:t>zs(t-1)</a:t>
            </a:r>
            <a:r>
              <a:rPr lang="en-US" sz="1300">
                <a:latin typeface="Calibri"/>
                <a:ea typeface="Calibri"/>
                <a:cs typeface="Calibri"/>
                <a:sym typeface="Calibri"/>
              </a:rPr>
              <a:t> + </a:t>
            </a:r>
            <a:r>
              <a:rPr lang="en-US" sz="1300">
                <a:solidFill>
                  <a:srgbClr val="FF0000"/>
                </a:solidFill>
                <a:latin typeface="Calibri"/>
                <a:ea typeface="Calibri"/>
                <a:cs typeface="Calibri"/>
                <a:sym typeface="Calibri"/>
              </a:rPr>
              <a:t>Wi3</a:t>
            </a:r>
            <a:r>
              <a:rPr lang="en-US" sz="1300">
                <a:latin typeface="Calibri"/>
                <a:ea typeface="Calibri"/>
                <a:cs typeface="Calibri"/>
                <a:sym typeface="Calibri"/>
              </a:rPr>
              <a:t> * </a:t>
            </a:r>
            <a:r>
              <a:rPr lang="en-US" sz="1300">
                <a:solidFill>
                  <a:srgbClr val="FF00FF"/>
                </a:solidFill>
                <a:latin typeface="Calibri"/>
                <a:ea typeface="Calibri"/>
                <a:cs typeface="Calibri"/>
                <a:sym typeface="Calibri"/>
              </a:rPr>
              <a:t>x1(t) </a:t>
            </a:r>
            <a:r>
              <a:rPr lang="en-US" sz="1300">
                <a:solidFill>
                  <a:schemeClr val="dk1"/>
                </a:solidFill>
                <a:latin typeface="Calibri"/>
                <a:ea typeface="Calibri"/>
                <a:cs typeface="Calibri"/>
                <a:sym typeface="Calibri"/>
              </a:rPr>
              <a:t>+</a:t>
            </a:r>
            <a:r>
              <a:rPr lang="en-US" sz="1300">
                <a:solidFill>
                  <a:srgbClr val="FF00FF"/>
                </a:solidFill>
                <a:latin typeface="Calibri"/>
                <a:ea typeface="Calibri"/>
                <a:cs typeface="Calibri"/>
                <a:sym typeface="Calibri"/>
              </a:rPr>
              <a:t> </a:t>
            </a:r>
            <a:r>
              <a:rPr lang="en-US" sz="1300">
                <a:solidFill>
                  <a:srgbClr val="FFAB40"/>
                </a:solidFill>
                <a:latin typeface="Calibri"/>
                <a:ea typeface="Calibri"/>
                <a:cs typeface="Calibri"/>
                <a:sym typeface="Calibri"/>
              </a:rPr>
              <a:t>Bias3</a:t>
            </a:r>
            <a:endParaRPr sz="1300">
              <a:solidFill>
                <a:srgbClr val="FFAB40"/>
              </a:solidFill>
              <a:latin typeface="Calibri"/>
              <a:ea typeface="Calibri"/>
              <a:cs typeface="Calibri"/>
              <a:sym typeface="Calibri"/>
            </a:endParaRPr>
          </a:p>
        </p:txBody>
      </p:sp>
      <p:sp>
        <p:nvSpPr>
          <p:cNvPr id="689" name="Google Shape;689;p32"/>
          <p:cNvSpPr txBox="1"/>
          <p:nvPr/>
        </p:nvSpPr>
        <p:spPr>
          <a:xfrm>
            <a:off x="5679875" y="2340363"/>
            <a:ext cx="961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0000FF"/>
                </a:solidFill>
                <a:latin typeface="Calibri"/>
                <a:ea typeface="Calibri"/>
                <a:cs typeface="Calibri"/>
                <a:sym typeface="Calibri"/>
              </a:rPr>
              <a:t>A sigmoid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cxnSp>
        <p:nvCxnSpPr>
          <p:cNvPr id="690" name="Google Shape;690;p32"/>
          <p:cNvCxnSpPr>
            <a:stCxn id="688" idx="0"/>
          </p:cNvCxnSpPr>
          <p:nvPr/>
        </p:nvCxnSpPr>
        <p:spPr>
          <a:xfrm rot="10800000">
            <a:off x="6153025" y="2886613"/>
            <a:ext cx="0" cy="195300"/>
          </a:xfrm>
          <a:prstGeom prst="straightConnector1">
            <a:avLst/>
          </a:prstGeom>
          <a:noFill/>
          <a:ln cap="flat" cmpd="sng" w="9525">
            <a:solidFill>
              <a:schemeClr val="dk2"/>
            </a:solidFill>
            <a:prstDash val="solid"/>
            <a:round/>
            <a:headEnd len="med" w="med" type="none"/>
            <a:tailEnd len="med" w="med" type="triangle"/>
          </a:ln>
        </p:spPr>
      </p:cxnSp>
      <p:sp>
        <p:nvSpPr>
          <p:cNvPr id="691" name="Google Shape;691;p32"/>
          <p:cNvSpPr txBox="1"/>
          <p:nvPr/>
        </p:nvSpPr>
        <p:spPr>
          <a:xfrm>
            <a:off x="5086700" y="1125925"/>
            <a:ext cx="2113800" cy="86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chemeClr val="dk1"/>
                </a:solidFill>
                <a:latin typeface="Calibri"/>
                <a:ea typeface="Calibri"/>
                <a:cs typeface="Calibri"/>
                <a:sym typeface="Calibri"/>
              </a:rPr>
              <a:t>Long term memory (from t) to be remembered:</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100">
                <a:solidFill>
                  <a:schemeClr val="dk1"/>
                </a:solidFill>
                <a:highlight>
                  <a:srgbClr val="00FFFF"/>
                </a:highlight>
                <a:latin typeface="Calibri"/>
                <a:ea typeface="Calibri"/>
                <a:cs typeface="Calibri"/>
                <a:sym typeface="Calibri"/>
              </a:rPr>
              <a:t>zl(t) </a:t>
            </a:r>
            <a:r>
              <a:rPr lang="en-US" sz="1100">
                <a:solidFill>
                  <a:schemeClr val="dk1"/>
                </a:solidFill>
                <a:latin typeface="Calibri"/>
                <a:ea typeface="Calibri"/>
                <a:cs typeface="Calibri"/>
                <a:sym typeface="Calibri"/>
              </a:rPr>
              <a:t>= </a:t>
            </a:r>
            <a:r>
              <a:rPr lang="en-US" sz="1100">
                <a:solidFill>
                  <a:schemeClr val="dk1"/>
                </a:solidFill>
                <a:highlight>
                  <a:srgbClr val="00FFFF"/>
                </a:highlight>
                <a:latin typeface="Calibri"/>
                <a:ea typeface="Calibri"/>
                <a:cs typeface="Calibri"/>
                <a:sym typeface="Calibri"/>
              </a:rPr>
              <a:t>zl(t)</a:t>
            </a:r>
            <a:r>
              <a:rPr lang="en-US" sz="1100">
                <a:solidFill>
                  <a:schemeClr val="dk1"/>
                </a:solidFill>
                <a:latin typeface="Calibri"/>
                <a:ea typeface="Calibri"/>
                <a:cs typeface="Calibri"/>
                <a:sym typeface="Calibri"/>
              </a:rPr>
              <a:t> * </a:t>
            </a:r>
            <a:r>
              <a:rPr b="1" i="1" lang="en-US" sz="1100">
                <a:solidFill>
                  <a:srgbClr val="0000FF"/>
                </a:solidFill>
                <a:latin typeface="Calibri"/>
                <a:ea typeface="Calibri"/>
                <a:cs typeface="Calibri"/>
                <a:sym typeface="Calibri"/>
              </a:rPr>
              <a:t>f</a:t>
            </a:r>
            <a:r>
              <a:rPr lang="en-US" sz="1100">
                <a:solidFill>
                  <a:schemeClr val="dk1"/>
                </a:solidFill>
                <a:latin typeface="Calibri"/>
                <a:ea typeface="Calibri"/>
                <a:cs typeface="Calibri"/>
                <a:sym typeface="Calibri"/>
              </a:rPr>
              <a:t>(</a:t>
            </a:r>
            <a:r>
              <a:rPr lang="en-US" sz="1100">
                <a:solidFill>
                  <a:srgbClr val="FF0000"/>
                </a:solidFill>
                <a:latin typeface="Calibri"/>
                <a:ea typeface="Calibri"/>
                <a:cs typeface="Calibri"/>
                <a:sym typeface="Calibri"/>
              </a:rPr>
              <a:t>Ws3</a:t>
            </a:r>
            <a:r>
              <a:rPr lang="en-US" sz="1100">
                <a:solidFill>
                  <a:schemeClr val="dk1"/>
                </a:solidFill>
                <a:latin typeface="Calibri"/>
                <a:ea typeface="Calibri"/>
                <a:cs typeface="Calibri"/>
                <a:sym typeface="Calibri"/>
              </a:rPr>
              <a:t> * </a:t>
            </a:r>
            <a:r>
              <a:rPr lang="en-US" sz="1100">
                <a:solidFill>
                  <a:schemeClr val="dk1"/>
                </a:solidFill>
                <a:highlight>
                  <a:srgbClr val="00FF00"/>
                </a:highlight>
                <a:latin typeface="Calibri"/>
                <a:ea typeface="Calibri"/>
                <a:cs typeface="Calibri"/>
                <a:sym typeface="Calibri"/>
              </a:rPr>
              <a:t>zs(t-1)</a:t>
            </a:r>
            <a:r>
              <a:rPr lang="en-US" sz="1100">
                <a:solidFill>
                  <a:schemeClr val="dk1"/>
                </a:solidFill>
                <a:latin typeface="Calibri"/>
                <a:ea typeface="Calibri"/>
                <a:cs typeface="Calibri"/>
                <a:sym typeface="Calibri"/>
              </a:rPr>
              <a:t>+ </a:t>
            </a:r>
            <a:r>
              <a:rPr lang="en-US" sz="1100">
                <a:solidFill>
                  <a:srgbClr val="FF0000"/>
                </a:solidFill>
                <a:latin typeface="Calibri"/>
                <a:ea typeface="Calibri"/>
                <a:cs typeface="Calibri"/>
                <a:sym typeface="Calibri"/>
              </a:rPr>
              <a:t>Wi3</a:t>
            </a:r>
            <a:r>
              <a:rPr lang="en-US" sz="1100">
                <a:solidFill>
                  <a:schemeClr val="dk1"/>
                </a:solidFill>
                <a:latin typeface="Calibri"/>
                <a:ea typeface="Calibri"/>
                <a:cs typeface="Calibri"/>
                <a:sym typeface="Calibri"/>
              </a:rPr>
              <a:t> * </a:t>
            </a:r>
            <a:r>
              <a:rPr lang="en-US" sz="1100">
                <a:solidFill>
                  <a:schemeClr val="dk1"/>
                </a:solidFill>
                <a:highlight>
                  <a:srgbClr val="FF00FF"/>
                </a:highlight>
                <a:latin typeface="Calibri"/>
                <a:ea typeface="Calibri"/>
                <a:cs typeface="Calibri"/>
                <a:sym typeface="Calibri"/>
              </a:rPr>
              <a:t>x1(t) </a:t>
            </a:r>
            <a:r>
              <a:rPr lang="en-US" sz="1100">
                <a:solidFill>
                  <a:schemeClr val="dk1"/>
                </a:solidFill>
                <a:latin typeface="Calibri"/>
                <a:ea typeface="Calibri"/>
                <a:cs typeface="Calibri"/>
                <a:sym typeface="Calibri"/>
              </a:rPr>
              <a:t>+</a:t>
            </a:r>
            <a:r>
              <a:rPr lang="en-US" sz="1100">
                <a:solidFill>
                  <a:srgbClr val="FF00FF"/>
                </a:solidFill>
                <a:latin typeface="Calibri"/>
                <a:ea typeface="Calibri"/>
                <a:cs typeface="Calibri"/>
                <a:sym typeface="Calibri"/>
              </a:rPr>
              <a:t> </a:t>
            </a:r>
            <a:r>
              <a:rPr lang="en-US" sz="1100">
                <a:solidFill>
                  <a:srgbClr val="FFAB40"/>
                </a:solidFill>
                <a:latin typeface="Calibri"/>
                <a:ea typeface="Calibri"/>
                <a:cs typeface="Calibri"/>
                <a:sym typeface="Calibri"/>
              </a:rPr>
              <a:t>Bias3</a:t>
            </a:r>
            <a:r>
              <a:rPr lang="en-US" sz="1100">
                <a:solidFill>
                  <a:schemeClr val="dk1"/>
                </a:solidFill>
                <a:latin typeface="Calibri"/>
                <a:ea typeface="Calibri"/>
                <a:cs typeface="Calibri"/>
                <a:sym typeface="Calibri"/>
              </a:rPr>
              <a:t>)</a:t>
            </a:r>
            <a:endParaRPr sz="1100">
              <a:solidFill>
                <a:schemeClr val="dk1"/>
              </a:solidFill>
            </a:endParaRPr>
          </a:p>
        </p:txBody>
      </p:sp>
      <p:cxnSp>
        <p:nvCxnSpPr>
          <p:cNvPr id="692" name="Google Shape;692;p32"/>
          <p:cNvCxnSpPr/>
          <p:nvPr/>
        </p:nvCxnSpPr>
        <p:spPr>
          <a:xfrm rot="10800000">
            <a:off x="6143600" y="1987825"/>
            <a:ext cx="9300" cy="460800"/>
          </a:xfrm>
          <a:prstGeom prst="straightConnector1">
            <a:avLst/>
          </a:prstGeom>
          <a:noFill/>
          <a:ln cap="flat" cmpd="sng" w="9525">
            <a:solidFill>
              <a:schemeClr val="dk2"/>
            </a:solidFill>
            <a:prstDash val="solid"/>
            <a:round/>
            <a:headEnd len="med" w="med" type="none"/>
            <a:tailEnd len="med" w="med" type="triangle"/>
          </a:ln>
        </p:spPr>
      </p:cxnSp>
      <p:sp>
        <p:nvSpPr>
          <p:cNvPr id="693" name="Google Shape;693;p32"/>
          <p:cNvSpPr txBox="1"/>
          <p:nvPr/>
        </p:nvSpPr>
        <p:spPr>
          <a:xfrm>
            <a:off x="5529550" y="43700"/>
            <a:ext cx="1295100" cy="831300"/>
          </a:xfrm>
          <a:prstGeom prst="rect">
            <a:avLst/>
          </a:prstGeom>
          <a:solidFill>
            <a:srgbClr val="00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chemeClr val="dk1"/>
                </a:solidFill>
                <a:latin typeface="Calibri"/>
                <a:ea typeface="Calibri"/>
                <a:cs typeface="Calibri"/>
                <a:sym typeface="Calibri"/>
              </a:rPr>
              <a:t>New long term memory at (t):</a:t>
            </a:r>
            <a:endParaRPr>
              <a:solidFill>
                <a:schemeClr val="dk1"/>
              </a:solidFill>
              <a:latin typeface="Calibri"/>
              <a:ea typeface="Calibri"/>
              <a:cs typeface="Calibri"/>
              <a:sym typeface="Calibri"/>
            </a:endParaRPr>
          </a:p>
          <a:p>
            <a:pPr indent="0" lvl="0" marL="0" rtl="0" algn="ctr">
              <a:spcBef>
                <a:spcPts val="0"/>
              </a:spcBef>
              <a:spcAft>
                <a:spcPts val="0"/>
              </a:spcAft>
              <a:buNone/>
            </a:pPr>
            <a:r>
              <a:rPr lang="en-US">
                <a:solidFill>
                  <a:schemeClr val="dk1"/>
                </a:solidFill>
                <a:latin typeface="Calibri"/>
                <a:ea typeface="Calibri"/>
                <a:cs typeface="Calibri"/>
                <a:sym typeface="Calibri"/>
              </a:rPr>
              <a:t>zl(t-1) + z(t)</a:t>
            </a:r>
            <a:endParaRPr>
              <a:solidFill>
                <a:srgbClr val="93C47D"/>
              </a:solidFill>
              <a:latin typeface="Calibri"/>
              <a:ea typeface="Calibri"/>
              <a:cs typeface="Calibri"/>
              <a:sym typeface="Calibri"/>
            </a:endParaRPr>
          </a:p>
        </p:txBody>
      </p:sp>
      <p:sp>
        <p:nvSpPr>
          <p:cNvPr id="694" name="Google Shape;694;p32"/>
          <p:cNvSpPr/>
          <p:nvPr/>
        </p:nvSpPr>
        <p:spPr>
          <a:xfrm>
            <a:off x="2577550" y="413150"/>
            <a:ext cx="2836800" cy="184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2"/>
          <p:cNvSpPr/>
          <p:nvPr/>
        </p:nvSpPr>
        <p:spPr>
          <a:xfrm>
            <a:off x="7606250" y="2238750"/>
            <a:ext cx="1184100" cy="738900"/>
          </a:xfrm>
          <a:prstGeom prst="rect">
            <a:avLst/>
          </a:prstGeom>
          <a:solidFill>
            <a:srgbClr val="B3C6E7"/>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2"/>
          <p:cNvSpPr txBox="1"/>
          <p:nvPr/>
        </p:nvSpPr>
        <p:spPr>
          <a:xfrm>
            <a:off x="7717400" y="2300400"/>
            <a:ext cx="961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rgbClr val="0000FF"/>
                </a:solidFill>
                <a:latin typeface="Calibri"/>
                <a:ea typeface="Calibri"/>
                <a:cs typeface="Calibri"/>
                <a:sym typeface="Calibri"/>
              </a:rPr>
              <a:t>A Tanh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sp>
        <p:nvSpPr>
          <p:cNvPr id="697" name="Google Shape;697;p32"/>
          <p:cNvSpPr txBox="1"/>
          <p:nvPr/>
        </p:nvSpPr>
        <p:spPr>
          <a:xfrm>
            <a:off x="7156850" y="3133675"/>
            <a:ext cx="2082900" cy="615600"/>
          </a:xfrm>
          <a:prstGeom prst="rect">
            <a:avLst/>
          </a:prstGeom>
          <a:solidFill>
            <a:srgbClr val="00FF00"/>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Calibri"/>
                <a:ea typeface="Calibri"/>
                <a:cs typeface="Calibri"/>
                <a:sym typeface="Calibri"/>
              </a:rPr>
              <a:t>Short term memory (t):</a:t>
            </a:r>
            <a:endParaRPr>
              <a:latin typeface="Calibri"/>
              <a:ea typeface="Calibri"/>
              <a:cs typeface="Calibri"/>
              <a:sym typeface="Calibri"/>
            </a:endParaRPr>
          </a:p>
          <a:p>
            <a:pPr indent="0" lvl="0" marL="0" rtl="0" algn="ctr">
              <a:spcBef>
                <a:spcPts val="0"/>
              </a:spcBef>
              <a:spcAft>
                <a:spcPts val="0"/>
              </a:spcAft>
              <a:buNone/>
            </a:pPr>
            <a:r>
              <a:rPr lang="en-US">
                <a:latin typeface="Calibri"/>
                <a:ea typeface="Calibri"/>
                <a:cs typeface="Calibri"/>
                <a:sym typeface="Calibri"/>
              </a:rPr>
              <a:t>zs(t) = F[zl(t-1) + zl(t)]</a:t>
            </a:r>
            <a:endParaRPr>
              <a:latin typeface="Calibri"/>
              <a:ea typeface="Calibri"/>
              <a:cs typeface="Calibri"/>
              <a:sym typeface="Calibri"/>
            </a:endParaRPr>
          </a:p>
        </p:txBody>
      </p:sp>
      <p:cxnSp>
        <p:nvCxnSpPr>
          <p:cNvPr id="698" name="Google Shape;698;p32"/>
          <p:cNvCxnSpPr/>
          <p:nvPr/>
        </p:nvCxnSpPr>
        <p:spPr>
          <a:xfrm>
            <a:off x="6824650" y="459350"/>
            <a:ext cx="1373700" cy="1841100"/>
          </a:xfrm>
          <a:prstGeom prst="bentConnector2">
            <a:avLst/>
          </a:prstGeom>
          <a:noFill/>
          <a:ln cap="flat" cmpd="sng" w="9525">
            <a:solidFill>
              <a:schemeClr val="dk2"/>
            </a:solidFill>
            <a:prstDash val="solid"/>
            <a:round/>
            <a:headEnd len="med" w="med" type="none"/>
            <a:tailEnd len="med" w="med" type="triangle"/>
          </a:ln>
        </p:spPr>
      </p:cxnSp>
      <p:cxnSp>
        <p:nvCxnSpPr>
          <p:cNvPr id="699" name="Google Shape;699;p32"/>
          <p:cNvCxnSpPr/>
          <p:nvPr/>
        </p:nvCxnSpPr>
        <p:spPr>
          <a:xfrm flipH="1" rot="-5400000">
            <a:off x="8198300" y="3133675"/>
            <a:ext cx="600" cy="600"/>
          </a:xfrm>
          <a:prstGeom prst="bentConnector3">
            <a:avLst>
              <a:gd fmla="val -39687500" name="adj1"/>
            </a:avLst>
          </a:prstGeom>
          <a:noFill/>
          <a:ln cap="flat" cmpd="sng" w="9525">
            <a:solidFill>
              <a:schemeClr val="dk2"/>
            </a:solidFill>
            <a:prstDash val="solid"/>
            <a:round/>
            <a:headEnd len="med" w="med" type="none"/>
            <a:tailEnd len="med" w="med" type="triangle"/>
          </a:ln>
        </p:spPr>
      </p:cxnSp>
      <p:sp>
        <p:nvSpPr>
          <p:cNvPr id="700" name="Google Shape;700;p32"/>
          <p:cNvSpPr/>
          <p:nvPr/>
        </p:nvSpPr>
        <p:spPr>
          <a:xfrm>
            <a:off x="9455925" y="2198575"/>
            <a:ext cx="1886100" cy="31929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2"/>
          <p:cNvSpPr txBox="1"/>
          <p:nvPr/>
        </p:nvSpPr>
        <p:spPr>
          <a:xfrm>
            <a:off x="8870100" y="1215175"/>
            <a:ext cx="27981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latin typeface="Calibri"/>
                <a:ea typeface="Calibri"/>
                <a:cs typeface="Calibri"/>
                <a:sym typeface="Calibri"/>
              </a:rPr>
              <a:t>Then let’s look at how much calculated short term memory we want to keep, similar to the left, we combine input (t) and short term memory from (t-1), and add bias.</a:t>
            </a:r>
            <a:endParaRPr>
              <a:solidFill>
                <a:schemeClr val="dk1"/>
              </a:solidFill>
              <a:latin typeface="Calibri"/>
              <a:ea typeface="Calibri"/>
              <a:cs typeface="Calibri"/>
              <a:sym typeface="Calibri"/>
            </a:endParaRPr>
          </a:p>
        </p:txBody>
      </p:sp>
      <p:sp>
        <p:nvSpPr>
          <p:cNvPr id="702" name="Google Shape;702;p32"/>
          <p:cNvSpPr txBox="1"/>
          <p:nvPr/>
        </p:nvSpPr>
        <p:spPr>
          <a:xfrm>
            <a:off x="9778425" y="4433063"/>
            <a:ext cx="1241100" cy="6156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Ws4</a:t>
            </a:r>
            <a:r>
              <a:rPr lang="en-US">
                <a:latin typeface="Calibri"/>
                <a:ea typeface="Calibri"/>
                <a:cs typeface="Calibri"/>
                <a:sym typeface="Calibri"/>
              </a:rPr>
              <a:t> * </a:t>
            </a:r>
            <a:r>
              <a:rPr lang="en-US">
                <a:solidFill>
                  <a:srgbClr val="00FF00"/>
                </a:solidFill>
                <a:latin typeface="Calibri"/>
                <a:ea typeface="Calibri"/>
                <a:cs typeface="Calibri"/>
                <a:sym typeface="Calibri"/>
              </a:rPr>
              <a:t>z1(t-1)</a:t>
            </a:r>
            <a:r>
              <a:rPr lang="en-US">
                <a:latin typeface="Calibri"/>
                <a:ea typeface="Calibri"/>
                <a:cs typeface="Calibri"/>
                <a:sym typeface="Calibri"/>
              </a:rPr>
              <a:t> + </a:t>
            </a:r>
            <a:r>
              <a:rPr lang="en-US">
                <a:solidFill>
                  <a:srgbClr val="FF0000"/>
                </a:solidFill>
                <a:latin typeface="Calibri"/>
                <a:ea typeface="Calibri"/>
                <a:cs typeface="Calibri"/>
                <a:sym typeface="Calibri"/>
              </a:rPr>
              <a:t>Wi4</a:t>
            </a:r>
            <a:r>
              <a:rPr lang="en-US">
                <a:latin typeface="Calibri"/>
                <a:ea typeface="Calibri"/>
                <a:cs typeface="Calibri"/>
                <a:sym typeface="Calibri"/>
              </a:rPr>
              <a:t> * </a:t>
            </a:r>
            <a:r>
              <a:rPr lang="en-US">
                <a:solidFill>
                  <a:srgbClr val="FF00FF"/>
                </a:solidFill>
                <a:latin typeface="Calibri"/>
                <a:ea typeface="Calibri"/>
                <a:cs typeface="Calibri"/>
                <a:sym typeface="Calibri"/>
              </a:rPr>
              <a:t>x1 (t)</a:t>
            </a:r>
            <a:endParaRPr>
              <a:solidFill>
                <a:srgbClr val="FF00FF"/>
              </a:solidFill>
              <a:latin typeface="Calibri"/>
              <a:ea typeface="Calibri"/>
              <a:cs typeface="Calibri"/>
              <a:sym typeface="Calibri"/>
            </a:endParaRPr>
          </a:p>
        </p:txBody>
      </p:sp>
      <p:sp>
        <p:nvSpPr>
          <p:cNvPr id="703" name="Google Shape;703;p32"/>
          <p:cNvSpPr txBox="1"/>
          <p:nvPr/>
        </p:nvSpPr>
        <p:spPr>
          <a:xfrm>
            <a:off x="5364925" y="50866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Ws3</a:t>
            </a:r>
            <a:endParaRPr/>
          </a:p>
        </p:txBody>
      </p:sp>
      <p:sp>
        <p:nvSpPr>
          <p:cNvPr id="704" name="Google Shape;704;p32"/>
          <p:cNvSpPr txBox="1"/>
          <p:nvPr/>
        </p:nvSpPr>
        <p:spPr>
          <a:xfrm>
            <a:off x="6152763" y="5093550"/>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Wi3</a:t>
            </a:r>
            <a:endParaRPr/>
          </a:p>
        </p:txBody>
      </p:sp>
      <p:cxnSp>
        <p:nvCxnSpPr>
          <p:cNvPr id="705" name="Google Shape;705;p32"/>
          <p:cNvCxnSpPr>
            <a:stCxn id="650" idx="3"/>
            <a:endCxn id="702" idx="1"/>
          </p:cNvCxnSpPr>
          <p:nvPr/>
        </p:nvCxnSpPr>
        <p:spPr>
          <a:xfrm flipH="1" rot="10800000">
            <a:off x="5359412" y="4741013"/>
            <a:ext cx="4419000" cy="1062600"/>
          </a:xfrm>
          <a:prstGeom prst="straightConnector1">
            <a:avLst/>
          </a:prstGeom>
          <a:noFill/>
          <a:ln cap="flat" cmpd="sng" w="19050">
            <a:solidFill>
              <a:srgbClr val="00FF00"/>
            </a:solidFill>
            <a:prstDash val="solid"/>
            <a:round/>
            <a:headEnd len="med" w="med" type="none"/>
            <a:tailEnd len="med" w="med" type="triangle"/>
          </a:ln>
        </p:spPr>
      </p:cxnSp>
      <p:cxnSp>
        <p:nvCxnSpPr>
          <p:cNvPr id="706" name="Google Shape;706;p32"/>
          <p:cNvCxnSpPr>
            <a:stCxn id="649" idx="3"/>
            <a:endCxn id="702" idx="2"/>
          </p:cNvCxnSpPr>
          <p:nvPr/>
        </p:nvCxnSpPr>
        <p:spPr>
          <a:xfrm flipH="1" rot="10800000">
            <a:off x="4608800" y="5048800"/>
            <a:ext cx="5790300" cy="1326900"/>
          </a:xfrm>
          <a:prstGeom prst="bentConnector2">
            <a:avLst/>
          </a:prstGeom>
          <a:noFill/>
          <a:ln cap="flat" cmpd="sng" w="19050">
            <a:solidFill>
              <a:srgbClr val="FF00FF"/>
            </a:solidFill>
            <a:prstDash val="solid"/>
            <a:round/>
            <a:headEnd len="med" w="med" type="none"/>
            <a:tailEnd len="med" w="med" type="triangle"/>
          </a:ln>
        </p:spPr>
      </p:cxnSp>
      <p:sp>
        <p:nvSpPr>
          <p:cNvPr id="707" name="Google Shape;707;p32"/>
          <p:cNvSpPr txBox="1"/>
          <p:nvPr/>
        </p:nvSpPr>
        <p:spPr>
          <a:xfrm>
            <a:off x="9098725" y="464847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Ws4</a:t>
            </a:r>
            <a:endParaRPr/>
          </a:p>
        </p:txBody>
      </p:sp>
      <p:sp>
        <p:nvSpPr>
          <p:cNvPr id="708" name="Google Shape;708;p32"/>
          <p:cNvSpPr txBox="1"/>
          <p:nvPr/>
        </p:nvSpPr>
        <p:spPr>
          <a:xfrm>
            <a:off x="10407713" y="50722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Wi4</a:t>
            </a:r>
            <a:endParaRPr/>
          </a:p>
        </p:txBody>
      </p:sp>
      <p:sp>
        <p:nvSpPr>
          <p:cNvPr id="709" name="Google Shape;709;p32"/>
          <p:cNvSpPr txBox="1"/>
          <p:nvPr/>
        </p:nvSpPr>
        <p:spPr>
          <a:xfrm>
            <a:off x="10136475" y="3862350"/>
            <a:ext cx="525000" cy="3693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Bias4</a:t>
            </a:r>
            <a:endParaRPr sz="1200">
              <a:latin typeface="Calibri"/>
              <a:ea typeface="Calibri"/>
              <a:cs typeface="Calibri"/>
              <a:sym typeface="Calibri"/>
            </a:endParaRPr>
          </a:p>
        </p:txBody>
      </p:sp>
      <p:cxnSp>
        <p:nvCxnSpPr>
          <p:cNvPr id="710" name="Google Shape;710;p32"/>
          <p:cNvCxnSpPr>
            <a:stCxn id="702" idx="0"/>
            <a:endCxn id="709" idx="2"/>
          </p:cNvCxnSpPr>
          <p:nvPr/>
        </p:nvCxnSpPr>
        <p:spPr>
          <a:xfrm rot="10800000">
            <a:off x="10398975" y="4231763"/>
            <a:ext cx="0" cy="201300"/>
          </a:xfrm>
          <a:prstGeom prst="straightConnector1">
            <a:avLst/>
          </a:prstGeom>
          <a:noFill/>
          <a:ln cap="flat" cmpd="sng" w="9525">
            <a:solidFill>
              <a:schemeClr val="dk2"/>
            </a:solidFill>
            <a:prstDash val="solid"/>
            <a:round/>
            <a:headEnd len="med" w="med" type="none"/>
            <a:tailEnd len="med" w="med" type="triangle"/>
          </a:ln>
        </p:spPr>
      </p:cxnSp>
      <p:sp>
        <p:nvSpPr>
          <p:cNvPr id="711" name="Google Shape;711;p32"/>
          <p:cNvSpPr txBox="1"/>
          <p:nvPr/>
        </p:nvSpPr>
        <p:spPr>
          <a:xfrm>
            <a:off x="9611325" y="3075913"/>
            <a:ext cx="1575300" cy="5850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FF0000"/>
                </a:solidFill>
                <a:latin typeface="Calibri"/>
                <a:ea typeface="Calibri"/>
                <a:cs typeface="Calibri"/>
                <a:sym typeface="Calibri"/>
              </a:rPr>
              <a:t>Ws4</a:t>
            </a:r>
            <a:r>
              <a:rPr lang="en-US" sz="1300">
                <a:latin typeface="Calibri"/>
                <a:ea typeface="Calibri"/>
                <a:cs typeface="Calibri"/>
                <a:sym typeface="Calibri"/>
              </a:rPr>
              <a:t> * </a:t>
            </a:r>
            <a:r>
              <a:rPr lang="en-US" sz="1300">
                <a:solidFill>
                  <a:srgbClr val="00FF00"/>
                </a:solidFill>
                <a:latin typeface="Calibri"/>
                <a:ea typeface="Calibri"/>
                <a:cs typeface="Calibri"/>
                <a:sym typeface="Calibri"/>
              </a:rPr>
              <a:t>zs(t-1)</a:t>
            </a:r>
            <a:r>
              <a:rPr lang="en-US" sz="1300">
                <a:latin typeface="Calibri"/>
                <a:ea typeface="Calibri"/>
                <a:cs typeface="Calibri"/>
                <a:sym typeface="Calibri"/>
              </a:rPr>
              <a:t> + </a:t>
            </a:r>
            <a:r>
              <a:rPr lang="en-US" sz="1300">
                <a:solidFill>
                  <a:srgbClr val="FF0000"/>
                </a:solidFill>
                <a:latin typeface="Calibri"/>
                <a:ea typeface="Calibri"/>
                <a:cs typeface="Calibri"/>
                <a:sym typeface="Calibri"/>
              </a:rPr>
              <a:t>Wi4</a:t>
            </a:r>
            <a:r>
              <a:rPr lang="en-US" sz="1300">
                <a:latin typeface="Calibri"/>
                <a:ea typeface="Calibri"/>
                <a:cs typeface="Calibri"/>
                <a:sym typeface="Calibri"/>
              </a:rPr>
              <a:t> * </a:t>
            </a:r>
            <a:r>
              <a:rPr lang="en-US" sz="1300">
                <a:solidFill>
                  <a:srgbClr val="FF00FF"/>
                </a:solidFill>
                <a:latin typeface="Calibri"/>
                <a:ea typeface="Calibri"/>
                <a:cs typeface="Calibri"/>
                <a:sym typeface="Calibri"/>
              </a:rPr>
              <a:t>x1(t) </a:t>
            </a:r>
            <a:r>
              <a:rPr lang="en-US" sz="1300">
                <a:solidFill>
                  <a:schemeClr val="dk1"/>
                </a:solidFill>
                <a:latin typeface="Calibri"/>
                <a:ea typeface="Calibri"/>
                <a:cs typeface="Calibri"/>
                <a:sym typeface="Calibri"/>
              </a:rPr>
              <a:t>+</a:t>
            </a:r>
            <a:r>
              <a:rPr lang="en-US" sz="1300">
                <a:solidFill>
                  <a:srgbClr val="FF00FF"/>
                </a:solidFill>
                <a:latin typeface="Calibri"/>
                <a:ea typeface="Calibri"/>
                <a:cs typeface="Calibri"/>
                <a:sym typeface="Calibri"/>
              </a:rPr>
              <a:t> </a:t>
            </a:r>
            <a:r>
              <a:rPr lang="en-US" sz="1300">
                <a:solidFill>
                  <a:srgbClr val="FFAB40"/>
                </a:solidFill>
                <a:latin typeface="Calibri"/>
                <a:ea typeface="Calibri"/>
                <a:cs typeface="Calibri"/>
                <a:sym typeface="Calibri"/>
              </a:rPr>
              <a:t>Bias4</a:t>
            </a:r>
            <a:endParaRPr sz="1300">
              <a:solidFill>
                <a:srgbClr val="FFAB40"/>
              </a:solidFill>
              <a:latin typeface="Calibri"/>
              <a:ea typeface="Calibri"/>
              <a:cs typeface="Calibri"/>
              <a:sym typeface="Calibri"/>
            </a:endParaRPr>
          </a:p>
        </p:txBody>
      </p:sp>
      <p:cxnSp>
        <p:nvCxnSpPr>
          <p:cNvPr id="712" name="Google Shape;712;p32"/>
          <p:cNvCxnSpPr/>
          <p:nvPr/>
        </p:nvCxnSpPr>
        <p:spPr>
          <a:xfrm rot="10800000">
            <a:off x="10398975" y="3660913"/>
            <a:ext cx="0" cy="201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1" name="Shape 91"/>
        <p:cNvGrpSpPr/>
        <p:nvPr/>
      </p:nvGrpSpPr>
      <p:grpSpPr>
        <a:xfrm>
          <a:off x="0" y="0"/>
          <a:ext cx="0" cy="0"/>
          <a:chOff x="0" y="0"/>
          <a:chExt cx="0" cy="0"/>
        </a:xfrm>
      </p:grpSpPr>
      <p:sp>
        <p:nvSpPr>
          <p:cNvPr id="92" name="Google Shape;92;p15"/>
          <p:cNvSpPr txBox="1"/>
          <p:nvPr/>
        </p:nvSpPr>
        <p:spPr>
          <a:xfrm>
            <a:off x="580446" y="2782669"/>
            <a:ext cx="7515000" cy="523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2800">
                <a:solidFill>
                  <a:schemeClr val="dk1"/>
                </a:solidFill>
                <a:latin typeface="Calibri"/>
                <a:ea typeface="Calibri"/>
                <a:cs typeface="Calibri"/>
                <a:sym typeface="Calibri"/>
              </a:rPr>
              <a:t>D</a:t>
            </a:r>
            <a:r>
              <a:rPr b="1" lang="en-US" sz="2800">
                <a:solidFill>
                  <a:schemeClr val="dk1"/>
                </a:solidFill>
                <a:latin typeface="Calibri"/>
                <a:ea typeface="Calibri"/>
                <a:cs typeface="Calibri"/>
                <a:sym typeface="Calibri"/>
              </a:rPr>
              <a:t>ifference between RNN and LSTM</a:t>
            </a:r>
            <a:endParaRPr b="1" sz="46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33"/>
          <p:cNvSpPr txBox="1"/>
          <p:nvPr/>
        </p:nvSpPr>
        <p:spPr>
          <a:xfrm>
            <a:off x="8258175" y="43550"/>
            <a:ext cx="3514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latin typeface="Calibri"/>
                <a:ea typeface="Calibri"/>
                <a:cs typeface="Calibri"/>
                <a:sym typeface="Calibri"/>
              </a:rPr>
              <a:t>Each LSTM unit must have three inputs:</a:t>
            </a:r>
            <a:endParaRPr b="1" sz="1200">
              <a:latin typeface="Calibri"/>
              <a:ea typeface="Calibri"/>
              <a:cs typeface="Calibri"/>
              <a:sym typeface="Calibri"/>
            </a:endParaRPr>
          </a:p>
          <a:p>
            <a:pPr indent="-304800" lvl="0" marL="457200" rtl="0" algn="l">
              <a:spcBef>
                <a:spcPts val="0"/>
              </a:spcBef>
              <a:spcAft>
                <a:spcPts val="0"/>
              </a:spcAft>
              <a:buClr>
                <a:srgbClr val="FF00FF"/>
              </a:buClr>
              <a:buSzPts val="1200"/>
              <a:buFont typeface="Calibri"/>
              <a:buChar char="-"/>
            </a:pPr>
            <a:r>
              <a:rPr lang="en-US" sz="1200">
                <a:solidFill>
                  <a:srgbClr val="FF00FF"/>
                </a:solidFill>
                <a:latin typeface="Calibri"/>
                <a:ea typeface="Calibri"/>
                <a:cs typeface="Calibri"/>
                <a:sym typeface="Calibri"/>
              </a:rPr>
              <a:t>input (e.g., output from last time step)</a:t>
            </a:r>
            <a:endParaRPr sz="1200">
              <a:solidFill>
                <a:srgbClr val="FF00FF"/>
              </a:solidFill>
              <a:latin typeface="Calibri"/>
              <a:ea typeface="Calibri"/>
              <a:cs typeface="Calibri"/>
              <a:sym typeface="Calibri"/>
            </a:endParaRPr>
          </a:p>
          <a:p>
            <a:pPr indent="-304800" lvl="0" marL="457200" rtl="0" algn="l">
              <a:spcBef>
                <a:spcPts val="0"/>
              </a:spcBef>
              <a:spcAft>
                <a:spcPts val="0"/>
              </a:spcAft>
              <a:buClr>
                <a:srgbClr val="00FF00"/>
              </a:buClr>
              <a:buSzPts val="1200"/>
              <a:buFont typeface="Calibri"/>
              <a:buChar char="-"/>
            </a:pPr>
            <a:r>
              <a:rPr lang="en-US" sz="1200">
                <a:solidFill>
                  <a:srgbClr val="00FF00"/>
                </a:solidFill>
                <a:latin typeface="Calibri"/>
                <a:ea typeface="Calibri"/>
                <a:cs typeface="Calibri"/>
                <a:sym typeface="Calibri"/>
              </a:rPr>
              <a:t>short term memory (updated from last step)</a:t>
            </a:r>
            <a:endParaRPr sz="1200">
              <a:solidFill>
                <a:srgbClr val="00FF00"/>
              </a:solidFill>
              <a:latin typeface="Calibri"/>
              <a:ea typeface="Calibri"/>
              <a:cs typeface="Calibri"/>
              <a:sym typeface="Calibri"/>
            </a:endParaRPr>
          </a:p>
          <a:p>
            <a:pPr indent="-304800" lvl="0" marL="457200" rtl="0" algn="l">
              <a:spcBef>
                <a:spcPts val="0"/>
              </a:spcBef>
              <a:spcAft>
                <a:spcPts val="0"/>
              </a:spcAft>
              <a:buClr>
                <a:srgbClr val="00FFFF"/>
              </a:buClr>
              <a:buSzPts val="1200"/>
              <a:buFont typeface="Calibri"/>
              <a:buChar char="-"/>
            </a:pPr>
            <a:r>
              <a:rPr lang="en-US" sz="1200">
                <a:solidFill>
                  <a:srgbClr val="00FFFF"/>
                </a:solidFill>
                <a:latin typeface="Calibri"/>
                <a:ea typeface="Calibri"/>
                <a:cs typeface="Calibri"/>
                <a:sym typeface="Calibri"/>
              </a:rPr>
              <a:t>long term memory (updated from last step)</a:t>
            </a:r>
            <a:endParaRPr sz="1200">
              <a:solidFill>
                <a:srgbClr val="00FFFF"/>
              </a:solidFill>
              <a:latin typeface="Calibri"/>
              <a:ea typeface="Calibri"/>
              <a:cs typeface="Calibri"/>
              <a:sym typeface="Calibri"/>
            </a:endParaRPr>
          </a:p>
        </p:txBody>
      </p:sp>
      <p:sp>
        <p:nvSpPr>
          <p:cNvPr id="718" name="Google Shape;718;p33"/>
          <p:cNvSpPr/>
          <p:nvPr/>
        </p:nvSpPr>
        <p:spPr>
          <a:xfrm>
            <a:off x="190500" y="952500"/>
            <a:ext cx="11639700" cy="4534200"/>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3"/>
          <p:cNvSpPr txBox="1"/>
          <p:nvPr/>
        </p:nvSpPr>
        <p:spPr>
          <a:xfrm>
            <a:off x="1221250" y="89600"/>
            <a:ext cx="1241100" cy="738900"/>
          </a:xfrm>
          <a:prstGeom prst="rect">
            <a:avLst/>
          </a:prstGeom>
          <a:solidFill>
            <a:srgbClr val="00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latin typeface="Calibri"/>
                <a:ea typeface="Calibri"/>
                <a:cs typeface="Calibri"/>
                <a:sym typeface="Calibri"/>
              </a:rPr>
              <a:t>Long term memory (t-1):</a:t>
            </a:r>
            <a:endParaRPr sz="1200">
              <a:latin typeface="Calibri"/>
              <a:ea typeface="Calibri"/>
              <a:cs typeface="Calibri"/>
              <a:sym typeface="Calibri"/>
            </a:endParaRPr>
          </a:p>
          <a:p>
            <a:pPr indent="0" lvl="0" marL="0" rtl="0" algn="ctr">
              <a:spcBef>
                <a:spcPts val="0"/>
              </a:spcBef>
              <a:spcAft>
                <a:spcPts val="0"/>
              </a:spcAft>
              <a:buNone/>
            </a:pPr>
            <a:r>
              <a:rPr lang="en-US" sz="1200">
                <a:latin typeface="Calibri"/>
                <a:ea typeface="Calibri"/>
                <a:cs typeface="Calibri"/>
                <a:sym typeface="Calibri"/>
              </a:rPr>
              <a:t>zl(t-1)</a:t>
            </a:r>
            <a:endParaRPr sz="1200">
              <a:latin typeface="Calibri"/>
              <a:ea typeface="Calibri"/>
              <a:cs typeface="Calibri"/>
              <a:sym typeface="Calibri"/>
            </a:endParaRPr>
          </a:p>
        </p:txBody>
      </p:sp>
      <p:sp>
        <p:nvSpPr>
          <p:cNvPr id="720" name="Google Shape;720;p33"/>
          <p:cNvSpPr txBox="1"/>
          <p:nvPr/>
        </p:nvSpPr>
        <p:spPr>
          <a:xfrm>
            <a:off x="3424700" y="6175600"/>
            <a:ext cx="1184100" cy="400200"/>
          </a:xfrm>
          <a:prstGeom prst="rect">
            <a:avLst/>
          </a:prstGeom>
          <a:solidFill>
            <a:srgbClr val="FF00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Input ~ x1 (t)</a:t>
            </a:r>
            <a:endParaRPr>
              <a:latin typeface="Calibri"/>
              <a:ea typeface="Calibri"/>
              <a:cs typeface="Calibri"/>
              <a:sym typeface="Calibri"/>
            </a:endParaRPr>
          </a:p>
        </p:txBody>
      </p:sp>
      <p:sp>
        <p:nvSpPr>
          <p:cNvPr id="721" name="Google Shape;721;p33"/>
          <p:cNvSpPr txBox="1"/>
          <p:nvPr/>
        </p:nvSpPr>
        <p:spPr>
          <a:xfrm>
            <a:off x="2674112" y="5603513"/>
            <a:ext cx="26853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Short term memory (t-1) ~ zs(t-1)</a:t>
            </a:r>
            <a:endParaRPr>
              <a:latin typeface="Calibri"/>
              <a:ea typeface="Calibri"/>
              <a:cs typeface="Calibri"/>
              <a:sym typeface="Calibri"/>
            </a:endParaRPr>
          </a:p>
        </p:txBody>
      </p:sp>
      <p:sp>
        <p:nvSpPr>
          <p:cNvPr id="722" name="Google Shape;722;p33"/>
          <p:cNvSpPr/>
          <p:nvPr/>
        </p:nvSpPr>
        <p:spPr>
          <a:xfrm>
            <a:off x="934175" y="2281675"/>
            <a:ext cx="1834800" cy="305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23" name="Google Shape;723;p33"/>
          <p:cNvCxnSpPr/>
          <p:nvPr/>
        </p:nvCxnSpPr>
        <p:spPr>
          <a:xfrm rot="10800000">
            <a:off x="1847912" y="5105213"/>
            <a:ext cx="826200" cy="698400"/>
          </a:xfrm>
          <a:prstGeom prst="straightConnector1">
            <a:avLst/>
          </a:prstGeom>
          <a:noFill/>
          <a:ln cap="flat" cmpd="sng" w="19050">
            <a:solidFill>
              <a:srgbClr val="00FF00"/>
            </a:solidFill>
            <a:prstDash val="solid"/>
            <a:round/>
            <a:headEnd len="med" w="med" type="none"/>
            <a:tailEnd len="med" w="med" type="triangle"/>
          </a:ln>
        </p:spPr>
      </p:cxnSp>
      <p:cxnSp>
        <p:nvCxnSpPr>
          <p:cNvPr id="724" name="Google Shape;724;p33"/>
          <p:cNvCxnSpPr/>
          <p:nvPr/>
        </p:nvCxnSpPr>
        <p:spPr>
          <a:xfrm rot="10800000">
            <a:off x="1847900" y="5105200"/>
            <a:ext cx="1576800" cy="1270500"/>
          </a:xfrm>
          <a:prstGeom prst="bentConnector2">
            <a:avLst/>
          </a:prstGeom>
          <a:noFill/>
          <a:ln cap="flat" cmpd="sng" w="19050">
            <a:solidFill>
              <a:srgbClr val="FF00FF"/>
            </a:solidFill>
            <a:prstDash val="solid"/>
            <a:round/>
            <a:headEnd len="med" w="med" type="none"/>
            <a:tailEnd len="med" w="med" type="triangle"/>
          </a:ln>
        </p:spPr>
      </p:cxnSp>
      <p:sp>
        <p:nvSpPr>
          <p:cNvPr id="725" name="Google Shape;725;p33"/>
          <p:cNvSpPr txBox="1"/>
          <p:nvPr/>
        </p:nvSpPr>
        <p:spPr>
          <a:xfrm>
            <a:off x="1273925" y="52073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Wi1</a:t>
            </a:r>
            <a:endParaRPr b="1">
              <a:solidFill>
                <a:srgbClr val="FF0000"/>
              </a:solidFill>
              <a:latin typeface="Calibri"/>
              <a:ea typeface="Calibri"/>
              <a:cs typeface="Calibri"/>
              <a:sym typeface="Calibri"/>
            </a:endParaRPr>
          </a:p>
        </p:txBody>
      </p:sp>
      <p:sp>
        <p:nvSpPr>
          <p:cNvPr id="726" name="Google Shape;726;p33"/>
          <p:cNvSpPr txBox="1"/>
          <p:nvPr/>
        </p:nvSpPr>
        <p:spPr>
          <a:xfrm>
            <a:off x="2110438" y="5154250"/>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Ws1</a:t>
            </a:r>
            <a:endParaRPr b="1">
              <a:solidFill>
                <a:srgbClr val="FF0000"/>
              </a:solidFill>
              <a:latin typeface="Calibri"/>
              <a:ea typeface="Calibri"/>
              <a:cs typeface="Calibri"/>
              <a:sym typeface="Calibri"/>
            </a:endParaRPr>
          </a:p>
        </p:txBody>
      </p:sp>
      <p:sp>
        <p:nvSpPr>
          <p:cNvPr id="727" name="Google Shape;727;p33"/>
          <p:cNvSpPr txBox="1"/>
          <p:nvPr/>
        </p:nvSpPr>
        <p:spPr>
          <a:xfrm>
            <a:off x="1107850" y="4489575"/>
            <a:ext cx="1480200" cy="615600"/>
          </a:xfrm>
          <a:prstGeom prst="rect">
            <a:avLst/>
          </a:prstGeom>
          <a:solidFill>
            <a:srgbClr val="999999"/>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rgbClr val="FF0000"/>
                </a:solidFill>
                <a:latin typeface="Calibri"/>
                <a:ea typeface="Calibri"/>
                <a:cs typeface="Calibri"/>
                <a:sym typeface="Calibri"/>
              </a:rPr>
              <a:t>Ws1</a:t>
            </a:r>
            <a:r>
              <a:rPr lang="en-US">
                <a:latin typeface="Calibri"/>
                <a:ea typeface="Calibri"/>
                <a:cs typeface="Calibri"/>
                <a:sym typeface="Calibri"/>
              </a:rPr>
              <a:t> * </a:t>
            </a:r>
            <a:r>
              <a:rPr lang="en-US">
                <a:solidFill>
                  <a:srgbClr val="00FF00"/>
                </a:solidFill>
                <a:latin typeface="Calibri"/>
                <a:ea typeface="Calibri"/>
                <a:cs typeface="Calibri"/>
                <a:sym typeface="Calibri"/>
              </a:rPr>
              <a:t>zs(t-1)</a:t>
            </a:r>
            <a:r>
              <a:rPr lang="en-US">
                <a:latin typeface="Calibri"/>
                <a:ea typeface="Calibri"/>
                <a:cs typeface="Calibri"/>
                <a:sym typeface="Calibri"/>
              </a:rPr>
              <a:t> + </a:t>
            </a:r>
            <a:r>
              <a:rPr lang="en-US">
                <a:solidFill>
                  <a:srgbClr val="FF0000"/>
                </a:solidFill>
                <a:latin typeface="Calibri"/>
                <a:ea typeface="Calibri"/>
                <a:cs typeface="Calibri"/>
                <a:sym typeface="Calibri"/>
              </a:rPr>
              <a:t>Wi1</a:t>
            </a:r>
            <a:r>
              <a:rPr lang="en-US">
                <a:latin typeface="Calibri"/>
                <a:ea typeface="Calibri"/>
                <a:cs typeface="Calibri"/>
                <a:sym typeface="Calibri"/>
              </a:rPr>
              <a:t> * </a:t>
            </a:r>
            <a:r>
              <a:rPr lang="en-US">
                <a:solidFill>
                  <a:srgbClr val="FF00FF"/>
                </a:solidFill>
                <a:latin typeface="Calibri"/>
                <a:ea typeface="Calibri"/>
                <a:cs typeface="Calibri"/>
                <a:sym typeface="Calibri"/>
              </a:rPr>
              <a:t>x1(t)</a:t>
            </a:r>
            <a:endParaRPr>
              <a:solidFill>
                <a:srgbClr val="FF00FF"/>
              </a:solidFill>
              <a:latin typeface="Calibri"/>
              <a:ea typeface="Calibri"/>
              <a:cs typeface="Calibri"/>
              <a:sym typeface="Calibri"/>
            </a:endParaRPr>
          </a:p>
        </p:txBody>
      </p:sp>
      <p:sp>
        <p:nvSpPr>
          <p:cNvPr id="728" name="Google Shape;728;p33"/>
          <p:cNvSpPr txBox="1"/>
          <p:nvPr/>
        </p:nvSpPr>
        <p:spPr>
          <a:xfrm>
            <a:off x="1585450" y="3903475"/>
            <a:ext cx="525000" cy="3693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Bias1</a:t>
            </a:r>
            <a:endParaRPr sz="1200">
              <a:latin typeface="Calibri"/>
              <a:ea typeface="Calibri"/>
              <a:cs typeface="Calibri"/>
              <a:sym typeface="Calibri"/>
            </a:endParaRPr>
          </a:p>
        </p:txBody>
      </p:sp>
      <p:cxnSp>
        <p:nvCxnSpPr>
          <p:cNvPr id="729" name="Google Shape;729;p33"/>
          <p:cNvCxnSpPr/>
          <p:nvPr/>
        </p:nvCxnSpPr>
        <p:spPr>
          <a:xfrm rot="10800000">
            <a:off x="1847950" y="4272675"/>
            <a:ext cx="0" cy="216900"/>
          </a:xfrm>
          <a:prstGeom prst="straightConnector1">
            <a:avLst/>
          </a:prstGeom>
          <a:noFill/>
          <a:ln cap="flat" cmpd="sng" w="9525">
            <a:solidFill>
              <a:schemeClr val="dk2"/>
            </a:solidFill>
            <a:prstDash val="solid"/>
            <a:round/>
            <a:headEnd len="med" w="med" type="none"/>
            <a:tailEnd len="med" w="med" type="triangle"/>
          </a:ln>
        </p:spPr>
      </p:cxnSp>
      <p:cxnSp>
        <p:nvCxnSpPr>
          <p:cNvPr id="730" name="Google Shape;730;p33"/>
          <p:cNvCxnSpPr/>
          <p:nvPr/>
        </p:nvCxnSpPr>
        <p:spPr>
          <a:xfrm flipH="1" rot="10800000">
            <a:off x="1847950" y="3686575"/>
            <a:ext cx="4500" cy="216900"/>
          </a:xfrm>
          <a:prstGeom prst="straightConnector1">
            <a:avLst/>
          </a:prstGeom>
          <a:noFill/>
          <a:ln cap="flat" cmpd="sng" w="9525">
            <a:solidFill>
              <a:schemeClr val="dk2"/>
            </a:solidFill>
            <a:prstDash val="solid"/>
            <a:round/>
            <a:headEnd len="med" w="med" type="none"/>
            <a:tailEnd len="med" w="med" type="triangle"/>
          </a:ln>
        </p:spPr>
      </p:cxnSp>
      <p:sp>
        <p:nvSpPr>
          <p:cNvPr id="731" name="Google Shape;731;p33"/>
          <p:cNvSpPr txBox="1"/>
          <p:nvPr/>
        </p:nvSpPr>
        <p:spPr>
          <a:xfrm>
            <a:off x="1076050" y="3101688"/>
            <a:ext cx="1552500" cy="5850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FF0000"/>
                </a:solidFill>
                <a:latin typeface="Calibri"/>
                <a:ea typeface="Calibri"/>
                <a:cs typeface="Calibri"/>
                <a:sym typeface="Calibri"/>
              </a:rPr>
              <a:t>Ws1</a:t>
            </a:r>
            <a:r>
              <a:rPr lang="en-US" sz="1300">
                <a:latin typeface="Calibri"/>
                <a:ea typeface="Calibri"/>
                <a:cs typeface="Calibri"/>
                <a:sym typeface="Calibri"/>
              </a:rPr>
              <a:t> * </a:t>
            </a:r>
            <a:r>
              <a:rPr lang="en-US" sz="1300">
                <a:solidFill>
                  <a:srgbClr val="00FF00"/>
                </a:solidFill>
                <a:latin typeface="Calibri"/>
                <a:ea typeface="Calibri"/>
                <a:cs typeface="Calibri"/>
                <a:sym typeface="Calibri"/>
              </a:rPr>
              <a:t>zs(t-1)</a:t>
            </a:r>
            <a:r>
              <a:rPr lang="en-US" sz="1300">
                <a:latin typeface="Calibri"/>
                <a:ea typeface="Calibri"/>
                <a:cs typeface="Calibri"/>
                <a:sym typeface="Calibri"/>
              </a:rPr>
              <a:t> + </a:t>
            </a:r>
            <a:r>
              <a:rPr lang="en-US" sz="1300">
                <a:solidFill>
                  <a:srgbClr val="FF0000"/>
                </a:solidFill>
                <a:latin typeface="Calibri"/>
                <a:ea typeface="Calibri"/>
                <a:cs typeface="Calibri"/>
                <a:sym typeface="Calibri"/>
              </a:rPr>
              <a:t>Wi1</a:t>
            </a:r>
            <a:r>
              <a:rPr lang="en-US" sz="1300">
                <a:latin typeface="Calibri"/>
                <a:ea typeface="Calibri"/>
                <a:cs typeface="Calibri"/>
                <a:sym typeface="Calibri"/>
              </a:rPr>
              <a:t> * </a:t>
            </a:r>
            <a:r>
              <a:rPr lang="en-US" sz="1300">
                <a:solidFill>
                  <a:srgbClr val="FF00FF"/>
                </a:solidFill>
                <a:latin typeface="Calibri"/>
                <a:ea typeface="Calibri"/>
                <a:cs typeface="Calibri"/>
                <a:sym typeface="Calibri"/>
              </a:rPr>
              <a:t>x1(t) </a:t>
            </a:r>
            <a:r>
              <a:rPr lang="en-US" sz="1300">
                <a:solidFill>
                  <a:schemeClr val="dk1"/>
                </a:solidFill>
                <a:latin typeface="Calibri"/>
                <a:ea typeface="Calibri"/>
                <a:cs typeface="Calibri"/>
                <a:sym typeface="Calibri"/>
              </a:rPr>
              <a:t>+</a:t>
            </a:r>
            <a:r>
              <a:rPr lang="en-US" sz="1300">
                <a:solidFill>
                  <a:srgbClr val="FF00FF"/>
                </a:solidFill>
                <a:latin typeface="Calibri"/>
                <a:ea typeface="Calibri"/>
                <a:cs typeface="Calibri"/>
                <a:sym typeface="Calibri"/>
              </a:rPr>
              <a:t> </a:t>
            </a:r>
            <a:r>
              <a:rPr lang="en-US" sz="1300">
                <a:solidFill>
                  <a:srgbClr val="FFAB40"/>
                </a:solidFill>
                <a:latin typeface="Calibri"/>
                <a:ea typeface="Calibri"/>
                <a:cs typeface="Calibri"/>
                <a:sym typeface="Calibri"/>
              </a:rPr>
              <a:t>Bias1</a:t>
            </a:r>
            <a:endParaRPr sz="1300">
              <a:solidFill>
                <a:srgbClr val="FFAB40"/>
              </a:solidFill>
              <a:latin typeface="Calibri"/>
              <a:ea typeface="Calibri"/>
              <a:cs typeface="Calibri"/>
              <a:sym typeface="Calibri"/>
            </a:endParaRPr>
          </a:p>
        </p:txBody>
      </p:sp>
      <p:cxnSp>
        <p:nvCxnSpPr>
          <p:cNvPr id="732" name="Google Shape;732;p33"/>
          <p:cNvCxnSpPr/>
          <p:nvPr/>
        </p:nvCxnSpPr>
        <p:spPr>
          <a:xfrm rot="10800000">
            <a:off x="1847800" y="2968788"/>
            <a:ext cx="4500" cy="132900"/>
          </a:xfrm>
          <a:prstGeom prst="straightConnector1">
            <a:avLst/>
          </a:prstGeom>
          <a:noFill/>
          <a:ln cap="flat" cmpd="sng" w="9525">
            <a:solidFill>
              <a:schemeClr val="dk2"/>
            </a:solidFill>
            <a:prstDash val="solid"/>
            <a:round/>
            <a:headEnd len="med" w="med" type="none"/>
            <a:tailEnd len="med" w="med" type="triangle"/>
          </a:ln>
        </p:spPr>
      </p:cxnSp>
      <p:sp>
        <p:nvSpPr>
          <p:cNvPr id="733" name="Google Shape;733;p33"/>
          <p:cNvSpPr txBox="1"/>
          <p:nvPr/>
        </p:nvSpPr>
        <p:spPr>
          <a:xfrm>
            <a:off x="1367050" y="2353313"/>
            <a:ext cx="961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0000FF"/>
                </a:solidFill>
                <a:latin typeface="Calibri"/>
                <a:ea typeface="Calibri"/>
                <a:cs typeface="Calibri"/>
                <a:sym typeface="Calibri"/>
              </a:rPr>
              <a:t>A sigmoid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sp>
        <p:nvSpPr>
          <p:cNvPr id="734" name="Google Shape;734;p33"/>
          <p:cNvSpPr txBox="1"/>
          <p:nvPr/>
        </p:nvSpPr>
        <p:spPr>
          <a:xfrm>
            <a:off x="282900" y="2106313"/>
            <a:ext cx="1093200" cy="877200"/>
          </a:xfrm>
          <a:prstGeom prst="rect">
            <a:avLst/>
          </a:prstGeom>
          <a:solidFill>
            <a:srgbClr val="6FA8D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solidFill>
                  <a:schemeClr val="dk1"/>
                </a:solidFill>
                <a:latin typeface="Calibri"/>
                <a:ea typeface="Calibri"/>
                <a:cs typeface="Calibri"/>
                <a:sym typeface="Calibri"/>
              </a:rPr>
              <a:t>After</a:t>
            </a:r>
            <a:r>
              <a:rPr b="1" lang="en-US" sz="900">
                <a:solidFill>
                  <a:srgbClr val="0000FF"/>
                </a:solidFill>
                <a:latin typeface="Calibri"/>
                <a:ea typeface="Calibri"/>
                <a:cs typeface="Calibri"/>
                <a:sym typeface="Calibri"/>
              </a:rPr>
              <a:t> Sigmoid</a:t>
            </a:r>
            <a:r>
              <a:rPr lang="en-US" sz="900">
                <a:solidFill>
                  <a:schemeClr val="dk1"/>
                </a:solidFill>
                <a:latin typeface="Calibri"/>
                <a:ea typeface="Calibri"/>
                <a:cs typeface="Calibri"/>
                <a:sym typeface="Calibri"/>
              </a:rPr>
              <a:t>, a value between 0% (0.0) and 100% (1.0) will be produced</a:t>
            </a:r>
            <a:endParaRPr sz="900">
              <a:solidFill>
                <a:schemeClr val="dk1"/>
              </a:solidFill>
              <a:latin typeface="Calibri"/>
              <a:ea typeface="Calibri"/>
              <a:cs typeface="Calibri"/>
              <a:sym typeface="Calibri"/>
            </a:endParaRPr>
          </a:p>
        </p:txBody>
      </p:sp>
      <p:sp>
        <p:nvSpPr>
          <p:cNvPr id="735" name="Google Shape;735;p33"/>
          <p:cNvSpPr txBox="1"/>
          <p:nvPr/>
        </p:nvSpPr>
        <p:spPr>
          <a:xfrm>
            <a:off x="800350" y="1126213"/>
            <a:ext cx="2082900" cy="861900"/>
          </a:xfrm>
          <a:prstGeom prst="rect">
            <a:avLst/>
          </a:prstGeom>
          <a:solidFill>
            <a:srgbClr val="D9D9D9"/>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chemeClr val="dk1"/>
                </a:solidFill>
                <a:latin typeface="Calibri"/>
                <a:ea typeface="Calibri"/>
                <a:cs typeface="Calibri"/>
                <a:sym typeface="Calibri"/>
              </a:rPr>
              <a:t>Long term memory (from t-1) to be remembered:</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100">
                <a:solidFill>
                  <a:schemeClr val="dk1"/>
                </a:solidFill>
                <a:highlight>
                  <a:srgbClr val="00FFFF"/>
                </a:highlight>
                <a:latin typeface="Calibri"/>
                <a:ea typeface="Calibri"/>
                <a:cs typeface="Calibri"/>
                <a:sym typeface="Calibri"/>
              </a:rPr>
              <a:t>zl(t-1)</a:t>
            </a:r>
            <a:r>
              <a:rPr lang="en-US" sz="1100">
                <a:solidFill>
                  <a:schemeClr val="dk1"/>
                </a:solidFill>
                <a:latin typeface="Calibri"/>
                <a:ea typeface="Calibri"/>
                <a:cs typeface="Calibri"/>
                <a:sym typeface="Calibri"/>
              </a:rPr>
              <a:t> =</a:t>
            </a:r>
            <a:r>
              <a:rPr lang="en-US" sz="1100">
                <a:solidFill>
                  <a:srgbClr val="00FFFF"/>
                </a:solidFill>
                <a:latin typeface="Calibri"/>
                <a:ea typeface="Calibri"/>
                <a:cs typeface="Calibri"/>
                <a:sym typeface="Calibri"/>
              </a:rPr>
              <a:t> </a:t>
            </a:r>
            <a:r>
              <a:rPr lang="en-US" sz="1100">
                <a:solidFill>
                  <a:schemeClr val="dk1"/>
                </a:solidFill>
                <a:highlight>
                  <a:srgbClr val="00FFFF"/>
                </a:highlight>
                <a:latin typeface="Calibri"/>
                <a:ea typeface="Calibri"/>
                <a:cs typeface="Calibri"/>
                <a:sym typeface="Calibri"/>
              </a:rPr>
              <a:t>zl(t-1)</a:t>
            </a:r>
            <a:r>
              <a:rPr lang="en-US" sz="1100">
                <a:solidFill>
                  <a:schemeClr val="dk1"/>
                </a:solidFill>
                <a:latin typeface="Calibri"/>
                <a:ea typeface="Calibri"/>
                <a:cs typeface="Calibri"/>
                <a:sym typeface="Calibri"/>
              </a:rPr>
              <a:t> * </a:t>
            </a:r>
            <a:r>
              <a:rPr b="1" i="1" lang="en-US" sz="1100">
                <a:solidFill>
                  <a:srgbClr val="0000FF"/>
                </a:solidFill>
                <a:latin typeface="Calibri"/>
                <a:ea typeface="Calibri"/>
                <a:cs typeface="Calibri"/>
                <a:sym typeface="Calibri"/>
              </a:rPr>
              <a:t>f </a:t>
            </a:r>
            <a:r>
              <a:rPr lang="en-US" sz="1100">
                <a:solidFill>
                  <a:schemeClr val="dk1"/>
                </a:solidFill>
                <a:latin typeface="Calibri"/>
                <a:ea typeface="Calibri"/>
                <a:cs typeface="Calibri"/>
                <a:sym typeface="Calibri"/>
              </a:rPr>
              <a:t>(</a:t>
            </a:r>
            <a:r>
              <a:rPr lang="en-US" sz="1100">
                <a:solidFill>
                  <a:srgbClr val="FF0000"/>
                </a:solidFill>
                <a:latin typeface="Calibri"/>
                <a:ea typeface="Calibri"/>
                <a:cs typeface="Calibri"/>
                <a:sym typeface="Calibri"/>
              </a:rPr>
              <a:t>Ws1</a:t>
            </a:r>
            <a:r>
              <a:rPr lang="en-US" sz="1100">
                <a:solidFill>
                  <a:schemeClr val="dk1"/>
                </a:solidFill>
                <a:latin typeface="Calibri"/>
                <a:ea typeface="Calibri"/>
                <a:cs typeface="Calibri"/>
                <a:sym typeface="Calibri"/>
              </a:rPr>
              <a:t> * </a:t>
            </a:r>
            <a:r>
              <a:rPr lang="en-US" sz="1100">
                <a:solidFill>
                  <a:schemeClr val="dk1"/>
                </a:solidFill>
                <a:highlight>
                  <a:srgbClr val="00FF00"/>
                </a:highlight>
                <a:latin typeface="Calibri"/>
                <a:ea typeface="Calibri"/>
                <a:cs typeface="Calibri"/>
                <a:sym typeface="Calibri"/>
              </a:rPr>
              <a:t>zs(t-1)</a:t>
            </a:r>
            <a:r>
              <a:rPr lang="en-US" sz="1100">
                <a:solidFill>
                  <a:schemeClr val="dk1"/>
                </a:solidFill>
                <a:latin typeface="Calibri"/>
                <a:ea typeface="Calibri"/>
                <a:cs typeface="Calibri"/>
                <a:sym typeface="Calibri"/>
              </a:rPr>
              <a:t>+ </a:t>
            </a:r>
            <a:r>
              <a:rPr lang="en-US" sz="1100">
                <a:solidFill>
                  <a:srgbClr val="FF0000"/>
                </a:solidFill>
                <a:latin typeface="Calibri"/>
                <a:ea typeface="Calibri"/>
                <a:cs typeface="Calibri"/>
                <a:sym typeface="Calibri"/>
              </a:rPr>
              <a:t>Wi1</a:t>
            </a:r>
            <a:r>
              <a:rPr lang="en-US" sz="1100">
                <a:solidFill>
                  <a:schemeClr val="dk1"/>
                </a:solidFill>
                <a:latin typeface="Calibri"/>
                <a:ea typeface="Calibri"/>
                <a:cs typeface="Calibri"/>
                <a:sym typeface="Calibri"/>
              </a:rPr>
              <a:t> * </a:t>
            </a:r>
            <a:r>
              <a:rPr lang="en-US" sz="1100">
                <a:solidFill>
                  <a:schemeClr val="dk1"/>
                </a:solidFill>
                <a:highlight>
                  <a:srgbClr val="FF00FF"/>
                </a:highlight>
                <a:latin typeface="Calibri"/>
                <a:ea typeface="Calibri"/>
                <a:cs typeface="Calibri"/>
                <a:sym typeface="Calibri"/>
              </a:rPr>
              <a:t>x1(t)</a:t>
            </a:r>
            <a:r>
              <a:rPr lang="en-US" sz="1100">
                <a:solidFill>
                  <a:srgbClr val="FF00FF"/>
                </a:solidFill>
                <a:latin typeface="Calibri"/>
                <a:ea typeface="Calibri"/>
                <a:cs typeface="Calibri"/>
                <a:sym typeface="Calibri"/>
              </a:rPr>
              <a:t> </a:t>
            </a:r>
            <a:r>
              <a:rPr lang="en-US" sz="1100">
                <a:solidFill>
                  <a:schemeClr val="dk1"/>
                </a:solidFill>
                <a:latin typeface="Calibri"/>
                <a:ea typeface="Calibri"/>
                <a:cs typeface="Calibri"/>
                <a:sym typeface="Calibri"/>
              </a:rPr>
              <a:t>+</a:t>
            </a:r>
            <a:r>
              <a:rPr lang="en-US" sz="1100">
                <a:solidFill>
                  <a:srgbClr val="FF00FF"/>
                </a:solidFill>
                <a:latin typeface="Calibri"/>
                <a:ea typeface="Calibri"/>
                <a:cs typeface="Calibri"/>
                <a:sym typeface="Calibri"/>
              </a:rPr>
              <a:t> </a:t>
            </a:r>
            <a:r>
              <a:rPr lang="en-US" sz="1100">
                <a:solidFill>
                  <a:srgbClr val="FFAB40"/>
                </a:solidFill>
                <a:latin typeface="Calibri"/>
                <a:ea typeface="Calibri"/>
                <a:cs typeface="Calibri"/>
                <a:sym typeface="Calibri"/>
              </a:rPr>
              <a:t>Bias1</a:t>
            </a:r>
            <a:r>
              <a:rPr lang="en-US" sz="1100">
                <a:solidFill>
                  <a:schemeClr val="dk1"/>
                </a:solidFill>
                <a:latin typeface="Calibri"/>
                <a:ea typeface="Calibri"/>
                <a:cs typeface="Calibri"/>
                <a:sym typeface="Calibri"/>
              </a:rPr>
              <a:t>)</a:t>
            </a:r>
            <a:endParaRPr sz="1100">
              <a:solidFill>
                <a:schemeClr val="dk1"/>
              </a:solidFill>
            </a:endParaRPr>
          </a:p>
        </p:txBody>
      </p:sp>
      <p:cxnSp>
        <p:nvCxnSpPr>
          <p:cNvPr id="736" name="Google Shape;736;p33"/>
          <p:cNvCxnSpPr/>
          <p:nvPr/>
        </p:nvCxnSpPr>
        <p:spPr>
          <a:xfrm flipH="1" rot="10800000">
            <a:off x="1839550" y="1991563"/>
            <a:ext cx="4500" cy="453300"/>
          </a:xfrm>
          <a:prstGeom prst="straightConnector1">
            <a:avLst/>
          </a:prstGeom>
          <a:noFill/>
          <a:ln cap="flat" cmpd="sng" w="9525">
            <a:solidFill>
              <a:schemeClr val="dk2"/>
            </a:solidFill>
            <a:prstDash val="solid"/>
            <a:round/>
            <a:headEnd len="med" w="med" type="none"/>
            <a:tailEnd len="med" w="med" type="triangle"/>
          </a:ln>
        </p:spPr>
      </p:cxnSp>
      <p:sp>
        <p:nvSpPr>
          <p:cNvPr id="737" name="Google Shape;737;p33"/>
          <p:cNvSpPr/>
          <p:nvPr/>
        </p:nvSpPr>
        <p:spPr>
          <a:xfrm>
            <a:off x="3173925" y="2192850"/>
            <a:ext cx="1786500" cy="3014400"/>
          </a:xfrm>
          <a:prstGeom prst="rect">
            <a:avLst/>
          </a:prstGeom>
          <a:solidFill>
            <a:srgbClr val="B3C6E7"/>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3"/>
          <p:cNvSpPr txBox="1"/>
          <p:nvPr/>
        </p:nvSpPr>
        <p:spPr>
          <a:xfrm>
            <a:off x="3425200" y="4354325"/>
            <a:ext cx="1295100" cy="6156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Ws2</a:t>
            </a:r>
            <a:r>
              <a:rPr lang="en-US">
                <a:latin typeface="Calibri"/>
                <a:ea typeface="Calibri"/>
                <a:cs typeface="Calibri"/>
                <a:sym typeface="Calibri"/>
              </a:rPr>
              <a:t> * </a:t>
            </a:r>
            <a:r>
              <a:rPr lang="en-US">
                <a:solidFill>
                  <a:srgbClr val="00FF00"/>
                </a:solidFill>
                <a:latin typeface="Calibri"/>
                <a:ea typeface="Calibri"/>
                <a:cs typeface="Calibri"/>
                <a:sym typeface="Calibri"/>
              </a:rPr>
              <a:t>zs(t-1)</a:t>
            </a:r>
            <a:r>
              <a:rPr lang="en-US">
                <a:latin typeface="Calibri"/>
                <a:ea typeface="Calibri"/>
                <a:cs typeface="Calibri"/>
                <a:sym typeface="Calibri"/>
              </a:rPr>
              <a:t> + </a:t>
            </a:r>
            <a:r>
              <a:rPr lang="en-US">
                <a:solidFill>
                  <a:srgbClr val="FF0000"/>
                </a:solidFill>
                <a:latin typeface="Calibri"/>
                <a:ea typeface="Calibri"/>
                <a:cs typeface="Calibri"/>
                <a:sym typeface="Calibri"/>
              </a:rPr>
              <a:t>Wi2</a:t>
            </a:r>
            <a:r>
              <a:rPr lang="en-US">
                <a:latin typeface="Calibri"/>
                <a:ea typeface="Calibri"/>
                <a:cs typeface="Calibri"/>
                <a:sym typeface="Calibri"/>
              </a:rPr>
              <a:t> * </a:t>
            </a:r>
            <a:r>
              <a:rPr lang="en-US">
                <a:solidFill>
                  <a:srgbClr val="FF00FF"/>
                </a:solidFill>
                <a:latin typeface="Calibri"/>
                <a:ea typeface="Calibri"/>
                <a:cs typeface="Calibri"/>
                <a:sym typeface="Calibri"/>
              </a:rPr>
              <a:t>x1(t)</a:t>
            </a:r>
            <a:endParaRPr>
              <a:solidFill>
                <a:srgbClr val="FF00FF"/>
              </a:solidFill>
              <a:latin typeface="Calibri"/>
              <a:ea typeface="Calibri"/>
              <a:cs typeface="Calibri"/>
              <a:sym typeface="Calibri"/>
            </a:endParaRPr>
          </a:p>
        </p:txBody>
      </p:sp>
      <p:sp>
        <p:nvSpPr>
          <p:cNvPr id="739" name="Google Shape;739;p33"/>
          <p:cNvSpPr/>
          <p:nvPr/>
        </p:nvSpPr>
        <p:spPr>
          <a:xfrm>
            <a:off x="2417564" y="5016250"/>
            <a:ext cx="1487675" cy="1352550"/>
          </a:xfrm>
          <a:custGeom>
            <a:rect b="b" l="l" r="r" t="t"/>
            <a:pathLst>
              <a:path extrusionOk="0" h="54102" w="59507">
                <a:moveTo>
                  <a:pt x="39695" y="54102"/>
                </a:moveTo>
                <a:cubicBezTo>
                  <a:pt x="35568" y="52896"/>
                  <a:pt x="21534" y="50229"/>
                  <a:pt x="14930" y="46863"/>
                </a:cubicBezTo>
                <a:cubicBezTo>
                  <a:pt x="8326" y="43498"/>
                  <a:pt x="643" y="38227"/>
                  <a:pt x="71" y="33909"/>
                </a:cubicBezTo>
                <a:cubicBezTo>
                  <a:pt x="-500" y="29591"/>
                  <a:pt x="6294" y="23495"/>
                  <a:pt x="11501" y="20955"/>
                </a:cubicBezTo>
                <a:cubicBezTo>
                  <a:pt x="16708" y="18415"/>
                  <a:pt x="26233" y="19177"/>
                  <a:pt x="31313" y="18669"/>
                </a:cubicBezTo>
                <a:cubicBezTo>
                  <a:pt x="36393" y="18161"/>
                  <a:pt x="38870" y="18542"/>
                  <a:pt x="41981" y="17907"/>
                </a:cubicBezTo>
                <a:cubicBezTo>
                  <a:pt x="45093" y="17272"/>
                  <a:pt x="47569" y="17018"/>
                  <a:pt x="49982" y="14859"/>
                </a:cubicBezTo>
                <a:cubicBezTo>
                  <a:pt x="52395" y="12700"/>
                  <a:pt x="54872" y="7430"/>
                  <a:pt x="56459" y="4953"/>
                </a:cubicBezTo>
                <a:cubicBezTo>
                  <a:pt x="58047" y="2477"/>
                  <a:pt x="58999" y="826"/>
                  <a:pt x="59507" y="0"/>
                </a:cubicBezTo>
              </a:path>
            </a:pathLst>
          </a:custGeom>
          <a:noFill/>
          <a:ln cap="flat" cmpd="sng" w="19050">
            <a:solidFill>
              <a:srgbClr val="FF00FF"/>
            </a:solidFill>
            <a:prstDash val="solid"/>
            <a:round/>
            <a:headEnd len="med" w="med" type="none"/>
            <a:tailEnd len="med" w="med" type="triangle"/>
          </a:ln>
        </p:spPr>
      </p:sp>
      <p:cxnSp>
        <p:nvCxnSpPr>
          <p:cNvPr id="740" name="Google Shape;740;p33"/>
          <p:cNvCxnSpPr/>
          <p:nvPr/>
        </p:nvCxnSpPr>
        <p:spPr>
          <a:xfrm flipH="1" rot="10800000">
            <a:off x="4016762" y="4969913"/>
            <a:ext cx="56100" cy="633600"/>
          </a:xfrm>
          <a:prstGeom prst="straightConnector1">
            <a:avLst/>
          </a:prstGeom>
          <a:noFill/>
          <a:ln cap="flat" cmpd="sng" w="19050">
            <a:solidFill>
              <a:srgbClr val="00FF00"/>
            </a:solidFill>
            <a:prstDash val="solid"/>
            <a:round/>
            <a:headEnd len="med" w="med" type="none"/>
            <a:tailEnd len="med" w="med" type="triangle"/>
          </a:ln>
        </p:spPr>
      </p:cxnSp>
      <p:sp>
        <p:nvSpPr>
          <p:cNvPr id="741" name="Google Shape;741;p33"/>
          <p:cNvSpPr txBox="1"/>
          <p:nvPr/>
        </p:nvSpPr>
        <p:spPr>
          <a:xfrm>
            <a:off x="3296488" y="50866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Wi2</a:t>
            </a:r>
            <a:endParaRPr b="1">
              <a:solidFill>
                <a:srgbClr val="FF0000"/>
              </a:solidFill>
              <a:latin typeface="Calibri"/>
              <a:ea typeface="Calibri"/>
              <a:cs typeface="Calibri"/>
              <a:sym typeface="Calibri"/>
            </a:endParaRPr>
          </a:p>
        </p:txBody>
      </p:sp>
      <p:sp>
        <p:nvSpPr>
          <p:cNvPr id="742" name="Google Shape;742;p33"/>
          <p:cNvSpPr txBox="1"/>
          <p:nvPr/>
        </p:nvSpPr>
        <p:spPr>
          <a:xfrm>
            <a:off x="4025075" y="50866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Ws2</a:t>
            </a:r>
            <a:endParaRPr b="1">
              <a:solidFill>
                <a:srgbClr val="FF0000"/>
              </a:solidFill>
              <a:latin typeface="Calibri"/>
              <a:ea typeface="Calibri"/>
              <a:cs typeface="Calibri"/>
              <a:sym typeface="Calibri"/>
            </a:endParaRPr>
          </a:p>
        </p:txBody>
      </p:sp>
      <p:sp>
        <p:nvSpPr>
          <p:cNvPr id="743" name="Google Shape;743;p33"/>
          <p:cNvSpPr txBox="1"/>
          <p:nvPr/>
        </p:nvSpPr>
        <p:spPr>
          <a:xfrm>
            <a:off x="3810250" y="3797775"/>
            <a:ext cx="525000" cy="3693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Bias2</a:t>
            </a:r>
            <a:endParaRPr sz="1200">
              <a:latin typeface="Calibri"/>
              <a:ea typeface="Calibri"/>
              <a:cs typeface="Calibri"/>
              <a:sym typeface="Calibri"/>
            </a:endParaRPr>
          </a:p>
        </p:txBody>
      </p:sp>
      <p:cxnSp>
        <p:nvCxnSpPr>
          <p:cNvPr id="744" name="Google Shape;744;p33"/>
          <p:cNvCxnSpPr/>
          <p:nvPr/>
        </p:nvCxnSpPr>
        <p:spPr>
          <a:xfrm rot="10800000">
            <a:off x="4072750" y="4149975"/>
            <a:ext cx="0" cy="215100"/>
          </a:xfrm>
          <a:prstGeom prst="straightConnector1">
            <a:avLst/>
          </a:prstGeom>
          <a:noFill/>
          <a:ln cap="flat" cmpd="sng" w="9525">
            <a:solidFill>
              <a:schemeClr val="dk2"/>
            </a:solidFill>
            <a:prstDash val="solid"/>
            <a:round/>
            <a:headEnd len="med" w="med" type="none"/>
            <a:tailEnd len="med" w="med" type="triangle"/>
          </a:ln>
        </p:spPr>
      </p:cxnSp>
      <p:sp>
        <p:nvSpPr>
          <p:cNvPr id="745" name="Google Shape;745;p33"/>
          <p:cNvSpPr txBox="1"/>
          <p:nvPr/>
        </p:nvSpPr>
        <p:spPr>
          <a:xfrm>
            <a:off x="3296500" y="3003088"/>
            <a:ext cx="1552500" cy="5850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FF0000"/>
                </a:solidFill>
                <a:latin typeface="Calibri"/>
                <a:ea typeface="Calibri"/>
                <a:cs typeface="Calibri"/>
                <a:sym typeface="Calibri"/>
              </a:rPr>
              <a:t>Ws2</a:t>
            </a:r>
            <a:r>
              <a:rPr lang="en-US" sz="1300">
                <a:latin typeface="Calibri"/>
                <a:ea typeface="Calibri"/>
                <a:cs typeface="Calibri"/>
                <a:sym typeface="Calibri"/>
              </a:rPr>
              <a:t>* </a:t>
            </a:r>
            <a:r>
              <a:rPr lang="en-US" sz="1300">
                <a:solidFill>
                  <a:srgbClr val="00FF00"/>
                </a:solidFill>
                <a:latin typeface="Calibri"/>
                <a:ea typeface="Calibri"/>
                <a:cs typeface="Calibri"/>
                <a:sym typeface="Calibri"/>
              </a:rPr>
              <a:t>zs(t-1)</a:t>
            </a:r>
            <a:r>
              <a:rPr lang="en-US" sz="1300">
                <a:latin typeface="Calibri"/>
                <a:ea typeface="Calibri"/>
                <a:cs typeface="Calibri"/>
                <a:sym typeface="Calibri"/>
              </a:rPr>
              <a:t> + </a:t>
            </a:r>
            <a:r>
              <a:rPr lang="en-US" sz="1300">
                <a:solidFill>
                  <a:srgbClr val="FF0000"/>
                </a:solidFill>
                <a:latin typeface="Calibri"/>
                <a:ea typeface="Calibri"/>
                <a:cs typeface="Calibri"/>
                <a:sym typeface="Calibri"/>
              </a:rPr>
              <a:t>Wi2</a:t>
            </a:r>
            <a:r>
              <a:rPr lang="en-US" sz="1300">
                <a:latin typeface="Calibri"/>
                <a:ea typeface="Calibri"/>
                <a:cs typeface="Calibri"/>
                <a:sym typeface="Calibri"/>
              </a:rPr>
              <a:t> * </a:t>
            </a:r>
            <a:r>
              <a:rPr lang="en-US" sz="1300">
                <a:solidFill>
                  <a:srgbClr val="FF00FF"/>
                </a:solidFill>
                <a:latin typeface="Calibri"/>
                <a:ea typeface="Calibri"/>
                <a:cs typeface="Calibri"/>
                <a:sym typeface="Calibri"/>
              </a:rPr>
              <a:t>x1(t) </a:t>
            </a:r>
            <a:r>
              <a:rPr lang="en-US" sz="1300">
                <a:solidFill>
                  <a:schemeClr val="dk1"/>
                </a:solidFill>
                <a:latin typeface="Calibri"/>
                <a:ea typeface="Calibri"/>
                <a:cs typeface="Calibri"/>
                <a:sym typeface="Calibri"/>
              </a:rPr>
              <a:t>+</a:t>
            </a:r>
            <a:r>
              <a:rPr lang="en-US" sz="1300">
                <a:solidFill>
                  <a:srgbClr val="FF00FF"/>
                </a:solidFill>
                <a:latin typeface="Calibri"/>
                <a:ea typeface="Calibri"/>
                <a:cs typeface="Calibri"/>
                <a:sym typeface="Calibri"/>
              </a:rPr>
              <a:t> </a:t>
            </a:r>
            <a:r>
              <a:rPr lang="en-US" sz="1300">
                <a:solidFill>
                  <a:srgbClr val="FFAB40"/>
                </a:solidFill>
                <a:latin typeface="Calibri"/>
                <a:ea typeface="Calibri"/>
                <a:cs typeface="Calibri"/>
                <a:sym typeface="Calibri"/>
              </a:rPr>
              <a:t>Bias2</a:t>
            </a:r>
            <a:endParaRPr sz="1300">
              <a:solidFill>
                <a:srgbClr val="FFAB40"/>
              </a:solidFill>
              <a:latin typeface="Calibri"/>
              <a:ea typeface="Calibri"/>
              <a:cs typeface="Calibri"/>
              <a:sym typeface="Calibri"/>
            </a:endParaRPr>
          </a:p>
        </p:txBody>
      </p:sp>
      <p:cxnSp>
        <p:nvCxnSpPr>
          <p:cNvPr id="746" name="Google Shape;746;p33"/>
          <p:cNvCxnSpPr/>
          <p:nvPr/>
        </p:nvCxnSpPr>
        <p:spPr>
          <a:xfrm rot="10800000">
            <a:off x="4072750" y="3588075"/>
            <a:ext cx="0" cy="209700"/>
          </a:xfrm>
          <a:prstGeom prst="straightConnector1">
            <a:avLst/>
          </a:prstGeom>
          <a:noFill/>
          <a:ln cap="flat" cmpd="sng" w="9525">
            <a:solidFill>
              <a:schemeClr val="dk2"/>
            </a:solidFill>
            <a:prstDash val="solid"/>
            <a:round/>
            <a:headEnd len="med" w="med" type="none"/>
            <a:tailEnd len="med" w="med" type="triangle"/>
          </a:ln>
        </p:spPr>
      </p:cxnSp>
      <p:sp>
        <p:nvSpPr>
          <p:cNvPr id="747" name="Google Shape;747;p33"/>
          <p:cNvSpPr txBox="1"/>
          <p:nvPr/>
        </p:nvSpPr>
        <p:spPr>
          <a:xfrm>
            <a:off x="3535850" y="2192850"/>
            <a:ext cx="961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rgbClr val="0000FF"/>
                </a:solidFill>
                <a:latin typeface="Calibri"/>
                <a:ea typeface="Calibri"/>
                <a:cs typeface="Calibri"/>
                <a:sym typeface="Calibri"/>
              </a:rPr>
              <a:t>A Tanh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cxnSp>
        <p:nvCxnSpPr>
          <p:cNvPr id="748" name="Google Shape;748;p33"/>
          <p:cNvCxnSpPr/>
          <p:nvPr/>
        </p:nvCxnSpPr>
        <p:spPr>
          <a:xfrm rot="10800000">
            <a:off x="4072750" y="2793388"/>
            <a:ext cx="0" cy="209700"/>
          </a:xfrm>
          <a:prstGeom prst="straightConnector1">
            <a:avLst/>
          </a:prstGeom>
          <a:noFill/>
          <a:ln cap="flat" cmpd="sng" w="9525">
            <a:solidFill>
              <a:schemeClr val="dk2"/>
            </a:solidFill>
            <a:prstDash val="solid"/>
            <a:round/>
            <a:headEnd len="med" w="med" type="none"/>
            <a:tailEnd len="med" w="med" type="triangle"/>
          </a:ln>
        </p:spPr>
      </p:cxnSp>
      <p:sp>
        <p:nvSpPr>
          <p:cNvPr id="749" name="Google Shape;749;p33"/>
          <p:cNvSpPr txBox="1"/>
          <p:nvPr/>
        </p:nvSpPr>
        <p:spPr>
          <a:xfrm>
            <a:off x="2787700" y="2057013"/>
            <a:ext cx="826200" cy="877200"/>
          </a:xfrm>
          <a:prstGeom prst="rect">
            <a:avLst/>
          </a:prstGeom>
          <a:solidFill>
            <a:srgbClr val="6D9EE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solidFill>
                  <a:schemeClr val="dk1"/>
                </a:solidFill>
                <a:latin typeface="Calibri"/>
                <a:ea typeface="Calibri"/>
                <a:cs typeface="Calibri"/>
                <a:sym typeface="Calibri"/>
              </a:rPr>
              <a:t>After </a:t>
            </a:r>
            <a:r>
              <a:rPr b="1" lang="en-US" sz="900">
                <a:solidFill>
                  <a:srgbClr val="0000FF"/>
                </a:solidFill>
                <a:latin typeface="Calibri"/>
                <a:ea typeface="Calibri"/>
                <a:cs typeface="Calibri"/>
                <a:sym typeface="Calibri"/>
              </a:rPr>
              <a:t>Tanh</a:t>
            </a:r>
            <a:r>
              <a:rPr lang="en-US" sz="900">
                <a:solidFill>
                  <a:schemeClr val="dk1"/>
                </a:solidFill>
                <a:latin typeface="Calibri"/>
                <a:ea typeface="Calibri"/>
                <a:cs typeface="Calibri"/>
                <a:sym typeface="Calibri"/>
              </a:rPr>
              <a:t>, a value between -1.0 and 1.0 will be produced</a:t>
            </a:r>
            <a:endParaRPr sz="900">
              <a:solidFill>
                <a:schemeClr val="dk1"/>
              </a:solidFill>
              <a:latin typeface="Calibri"/>
              <a:ea typeface="Calibri"/>
              <a:cs typeface="Calibri"/>
              <a:sym typeface="Calibri"/>
            </a:endParaRPr>
          </a:p>
        </p:txBody>
      </p:sp>
      <p:sp>
        <p:nvSpPr>
          <p:cNvPr id="750" name="Google Shape;750;p33"/>
          <p:cNvSpPr txBox="1"/>
          <p:nvPr/>
        </p:nvSpPr>
        <p:spPr>
          <a:xfrm>
            <a:off x="3173600" y="1125925"/>
            <a:ext cx="1686300" cy="861900"/>
          </a:xfrm>
          <a:prstGeom prst="rect">
            <a:avLst/>
          </a:prstGeom>
          <a:solidFill>
            <a:srgbClr val="B3C6E7"/>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1100">
                <a:solidFill>
                  <a:schemeClr val="dk1"/>
                </a:solidFill>
                <a:latin typeface="Calibri"/>
                <a:ea typeface="Calibri"/>
                <a:cs typeface="Calibri"/>
                <a:sym typeface="Calibri"/>
              </a:rPr>
              <a:t>Long term memory created for (t):</a:t>
            </a:r>
            <a:endParaRPr sz="1100">
              <a:solidFill>
                <a:schemeClr val="dk1"/>
              </a:solidFill>
              <a:latin typeface="Calibri"/>
              <a:ea typeface="Calibri"/>
              <a:cs typeface="Calibri"/>
              <a:sym typeface="Calibri"/>
            </a:endParaRPr>
          </a:p>
          <a:p>
            <a:pPr indent="0" lvl="0" marL="0" rtl="0" algn="ctr">
              <a:spcBef>
                <a:spcPts val="0"/>
              </a:spcBef>
              <a:spcAft>
                <a:spcPts val="0"/>
              </a:spcAft>
              <a:buNone/>
            </a:pPr>
            <a:r>
              <a:rPr lang="en-US" sz="1100">
                <a:solidFill>
                  <a:schemeClr val="dk1"/>
                </a:solidFill>
                <a:highlight>
                  <a:srgbClr val="00FFFF"/>
                </a:highlight>
                <a:latin typeface="Calibri"/>
                <a:ea typeface="Calibri"/>
                <a:cs typeface="Calibri"/>
                <a:sym typeface="Calibri"/>
              </a:rPr>
              <a:t>zl(t)</a:t>
            </a:r>
            <a:r>
              <a:rPr lang="en-US" sz="1100">
                <a:solidFill>
                  <a:schemeClr val="dk1"/>
                </a:solidFill>
                <a:latin typeface="Calibri"/>
                <a:ea typeface="Calibri"/>
                <a:cs typeface="Calibri"/>
                <a:sym typeface="Calibri"/>
              </a:rPr>
              <a:t>= </a:t>
            </a:r>
            <a:r>
              <a:rPr b="1" i="1" lang="en-US" sz="1100">
                <a:solidFill>
                  <a:srgbClr val="0000FF"/>
                </a:solidFill>
                <a:latin typeface="Calibri"/>
                <a:ea typeface="Calibri"/>
                <a:cs typeface="Calibri"/>
                <a:sym typeface="Calibri"/>
              </a:rPr>
              <a:t>F</a:t>
            </a:r>
            <a:r>
              <a:rPr lang="en-US" sz="1100">
                <a:solidFill>
                  <a:schemeClr val="dk1"/>
                </a:solidFill>
                <a:latin typeface="Calibri"/>
                <a:ea typeface="Calibri"/>
                <a:cs typeface="Calibri"/>
                <a:sym typeface="Calibri"/>
              </a:rPr>
              <a:t>(</a:t>
            </a:r>
            <a:r>
              <a:rPr lang="en-US" sz="1100">
                <a:solidFill>
                  <a:srgbClr val="FF0000"/>
                </a:solidFill>
                <a:latin typeface="Calibri"/>
                <a:ea typeface="Calibri"/>
                <a:cs typeface="Calibri"/>
                <a:sym typeface="Calibri"/>
              </a:rPr>
              <a:t>Ws2</a:t>
            </a:r>
            <a:r>
              <a:rPr lang="en-US" sz="1100">
                <a:solidFill>
                  <a:schemeClr val="dk1"/>
                </a:solidFill>
                <a:latin typeface="Calibri"/>
                <a:ea typeface="Calibri"/>
                <a:cs typeface="Calibri"/>
                <a:sym typeface="Calibri"/>
              </a:rPr>
              <a:t>* </a:t>
            </a:r>
            <a:r>
              <a:rPr lang="en-US" sz="1100">
                <a:solidFill>
                  <a:schemeClr val="dk1"/>
                </a:solidFill>
                <a:highlight>
                  <a:srgbClr val="00FF00"/>
                </a:highlight>
                <a:latin typeface="Calibri"/>
                <a:ea typeface="Calibri"/>
                <a:cs typeface="Calibri"/>
                <a:sym typeface="Calibri"/>
              </a:rPr>
              <a:t>zs(t-1)</a:t>
            </a:r>
            <a:r>
              <a:rPr lang="en-US" sz="1100">
                <a:solidFill>
                  <a:schemeClr val="dk1"/>
                </a:solidFill>
                <a:latin typeface="Calibri"/>
                <a:ea typeface="Calibri"/>
                <a:cs typeface="Calibri"/>
                <a:sym typeface="Calibri"/>
              </a:rPr>
              <a:t> + </a:t>
            </a:r>
            <a:r>
              <a:rPr lang="en-US" sz="1100">
                <a:solidFill>
                  <a:srgbClr val="FF0000"/>
                </a:solidFill>
                <a:latin typeface="Calibri"/>
                <a:ea typeface="Calibri"/>
                <a:cs typeface="Calibri"/>
                <a:sym typeface="Calibri"/>
              </a:rPr>
              <a:t>Wi2</a:t>
            </a:r>
            <a:r>
              <a:rPr lang="en-US" sz="1100">
                <a:solidFill>
                  <a:schemeClr val="dk1"/>
                </a:solidFill>
                <a:latin typeface="Calibri"/>
                <a:ea typeface="Calibri"/>
                <a:cs typeface="Calibri"/>
                <a:sym typeface="Calibri"/>
              </a:rPr>
              <a:t> * </a:t>
            </a:r>
            <a:r>
              <a:rPr lang="en-US" sz="1100">
                <a:solidFill>
                  <a:schemeClr val="dk1"/>
                </a:solidFill>
                <a:highlight>
                  <a:srgbClr val="FF00FF"/>
                </a:highlight>
                <a:latin typeface="Calibri"/>
                <a:ea typeface="Calibri"/>
                <a:cs typeface="Calibri"/>
                <a:sym typeface="Calibri"/>
              </a:rPr>
              <a:t>x1(t) </a:t>
            </a:r>
            <a:r>
              <a:rPr lang="en-US" sz="1100">
                <a:solidFill>
                  <a:schemeClr val="dk1"/>
                </a:solidFill>
                <a:latin typeface="Calibri"/>
                <a:ea typeface="Calibri"/>
                <a:cs typeface="Calibri"/>
                <a:sym typeface="Calibri"/>
              </a:rPr>
              <a:t>+</a:t>
            </a:r>
            <a:r>
              <a:rPr lang="en-US" sz="1100">
                <a:solidFill>
                  <a:srgbClr val="FF00FF"/>
                </a:solidFill>
                <a:latin typeface="Calibri"/>
                <a:ea typeface="Calibri"/>
                <a:cs typeface="Calibri"/>
                <a:sym typeface="Calibri"/>
              </a:rPr>
              <a:t> </a:t>
            </a:r>
            <a:r>
              <a:rPr lang="en-US" sz="1100">
                <a:solidFill>
                  <a:srgbClr val="FFAB40"/>
                </a:solidFill>
                <a:latin typeface="Calibri"/>
                <a:ea typeface="Calibri"/>
                <a:cs typeface="Calibri"/>
                <a:sym typeface="Calibri"/>
              </a:rPr>
              <a:t>Bias2</a:t>
            </a:r>
            <a:r>
              <a:rPr lang="en-US" sz="1100">
                <a:solidFill>
                  <a:schemeClr val="dk1"/>
                </a:solidFill>
                <a:latin typeface="Calibri"/>
                <a:ea typeface="Calibri"/>
                <a:cs typeface="Calibri"/>
                <a:sym typeface="Calibri"/>
              </a:rPr>
              <a:t>)</a:t>
            </a:r>
            <a:endParaRPr sz="1100">
              <a:solidFill>
                <a:schemeClr val="dk1"/>
              </a:solidFill>
            </a:endParaRPr>
          </a:p>
        </p:txBody>
      </p:sp>
      <p:cxnSp>
        <p:nvCxnSpPr>
          <p:cNvPr id="751" name="Google Shape;751;p33"/>
          <p:cNvCxnSpPr/>
          <p:nvPr/>
        </p:nvCxnSpPr>
        <p:spPr>
          <a:xfrm rot="10800000">
            <a:off x="4016750" y="1987950"/>
            <a:ext cx="0" cy="204900"/>
          </a:xfrm>
          <a:prstGeom prst="straightConnector1">
            <a:avLst/>
          </a:prstGeom>
          <a:noFill/>
          <a:ln cap="flat" cmpd="sng" w="9525">
            <a:solidFill>
              <a:schemeClr val="dk2"/>
            </a:solidFill>
            <a:prstDash val="solid"/>
            <a:round/>
            <a:headEnd len="med" w="med" type="none"/>
            <a:tailEnd len="med" w="med" type="triangle"/>
          </a:ln>
        </p:spPr>
      </p:cxnSp>
      <p:sp>
        <p:nvSpPr>
          <p:cNvPr id="752" name="Google Shape;752;p33"/>
          <p:cNvSpPr/>
          <p:nvPr/>
        </p:nvSpPr>
        <p:spPr>
          <a:xfrm>
            <a:off x="5200550" y="2238750"/>
            <a:ext cx="1886100" cy="31929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3"/>
          <p:cNvSpPr txBox="1"/>
          <p:nvPr/>
        </p:nvSpPr>
        <p:spPr>
          <a:xfrm>
            <a:off x="5532475" y="4427063"/>
            <a:ext cx="1241100" cy="6156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Ws3</a:t>
            </a:r>
            <a:r>
              <a:rPr lang="en-US">
                <a:latin typeface="Calibri"/>
                <a:ea typeface="Calibri"/>
                <a:cs typeface="Calibri"/>
                <a:sym typeface="Calibri"/>
              </a:rPr>
              <a:t> * </a:t>
            </a:r>
            <a:r>
              <a:rPr lang="en-US">
                <a:solidFill>
                  <a:srgbClr val="00FF00"/>
                </a:solidFill>
                <a:latin typeface="Calibri"/>
                <a:ea typeface="Calibri"/>
                <a:cs typeface="Calibri"/>
                <a:sym typeface="Calibri"/>
              </a:rPr>
              <a:t>z1(t-1)</a:t>
            </a:r>
            <a:r>
              <a:rPr lang="en-US">
                <a:latin typeface="Calibri"/>
                <a:ea typeface="Calibri"/>
                <a:cs typeface="Calibri"/>
                <a:sym typeface="Calibri"/>
              </a:rPr>
              <a:t> + </a:t>
            </a:r>
            <a:r>
              <a:rPr lang="en-US">
                <a:solidFill>
                  <a:srgbClr val="FF0000"/>
                </a:solidFill>
                <a:latin typeface="Calibri"/>
                <a:ea typeface="Calibri"/>
                <a:cs typeface="Calibri"/>
                <a:sym typeface="Calibri"/>
              </a:rPr>
              <a:t>Wi3</a:t>
            </a:r>
            <a:r>
              <a:rPr lang="en-US">
                <a:latin typeface="Calibri"/>
                <a:ea typeface="Calibri"/>
                <a:cs typeface="Calibri"/>
                <a:sym typeface="Calibri"/>
              </a:rPr>
              <a:t> * </a:t>
            </a:r>
            <a:r>
              <a:rPr lang="en-US">
                <a:solidFill>
                  <a:srgbClr val="FF00FF"/>
                </a:solidFill>
                <a:latin typeface="Calibri"/>
                <a:ea typeface="Calibri"/>
                <a:cs typeface="Calibri"/>
                <a:sym typeface="Calibri"/>
              </a:rPr>
              <a:t>x1 (t)</a:t>
            </a:r>
            <a:endParaRPr>
              <a:solidFill>
                <a:srgbClr val="FF00FF"/>
              </a:solidFill>
              <a:latin typeface="Calibri"/>
              <a:ea typeface="Calibri"/>
              <a:cs typeface="Calibri"/>
              <a:sym typeface="Calibri"/>
            </a:endParaRPr>
          </a:p>
        </p:txBody>
      </p:sp>
      <p:cxnSp>
        <p:nvCxnSpPr>
          <p:cNvPr id="754" name="Google Shape;754;p33"/>
          <p:cNvCxnSpPr/>
          <p:nvPr/>
        </p:nvCxnSpPr>
        <p:spPr>
          <a:xfrm flipH="1" rot="10800000">
            <a:off x="5359412" y="5042813"/>
            <a:ext cx="793500" cy="760800"/>
          </a:xfrm>
          <a:prstGeom prst="straightConnector1">
            <a:avLst/>
          </a:prstGeom>
          <a:noFill/>
          <a:ln cap="flat" cmpd="sng" w="19050">
            <a:solidFill>
              <a:srgbClr val="00FF00"/>
            </a:solidFill>
            <a:prstDash val="solid"/>
            <a:round/>
            <a:headEnd len="med" w="med" type="none"/>
            <a:tailEnd len="med" w="med" type="triangle"/>
          </a:ln>
        </p:spPr>
      </p:cxnSp>
      <p:cxnSp>
        <p:nvCxnSpPr>
          <p:cNvPr id="755" name="Google Shape;755;p33"/>
          <p:cNvCxnSpPr/>
          <p:nvPr/>
        </p:nvCxnSpPr>
        <p:spPr>
          <a:xfrm flipH="1" rot="10800000">
            <a:off x="4608800" y="5042800"/>
            <a:ext cx="1544100" cy="1332900"/>
          </a:xfrm>
          <a:prstGeom prst="bentConnector2">
            <a:avLst/>
          </a:prstGeom>
          <a:noFill/>
          <a:ln cap="flat" cmpd="sng" w="19050">
            <a:solidFill>
              <a:srgbClr val="FF00FF"/>
            </a:solidFill>
            <a:prstDash val="solid"/>
            <a:round/>
            <a:headEnd len="med" w="med" type="none"/>
            <a:tailEnd len="med" w="med" type="triangle"/>
          </a:ln>
        </p:spPr>
      </p:cxnSp>
      <p:sp>
        <p:nvSpPr>
          <p:cNvPr id="756" name="Google Shape;756;p33"/>
          <p:cNvSpPr txBox="1"/>
          <p:nvPr/>
        </p:nvSpPr>
        <p:spPr>
          <a:xfrm>
            <a:off x="5898275" y="3862350"/>
            <a:ext cx="525000" cy="3693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Bias3</a:t>
            </a:r>
            <a:endParaRPr sz="1200">
              <a:latin typeface="Calibri"/>
              <a:ea typeface="Calibri"/>
              <a:cs typeface="Calibri"/>
              <a:sym typeface="Calibri"/>
            </a:endParaRPr>
          </a:p>
        </p:txBody>
      </p:sp>
      <p:cxnSp>
        <p:nvCxnSpPr>
          <p:cNvPr id="757" name="Google Shape;757;p33"/>
          <p:cNvCxnSpPr/>
          <p:nvPr/>
        </p:nvCxnSpPr>
        <p:spPr>
          <a:xfrm rot="10800000">
            <a:off x="6160775" y="4231650"/>
            <a:ext cx="0" cy="209700"/>
          </a:xfrm>
          <a:prstGeom prst="straightConnector1">
            <a:avLst/>
          </a:prstGeom>
          <a:noFill/>
          <a:ln cap="flat" cmpd="sng" w="9525">
            <a:solidFill>
              <a:schemeClr val="dk2"/>
            </a:solidFill>
            <a:prstDash val="solid"/>
            <a:round/>
            <a:headEnd len="med" w="med" type="none"/>
            <a:tailEnd len="med" w="med" type="triangle"/>
          </a:ln>
        </p:spPr>
      </p:cxnSp>
      <p:cxnSp>
        <p:nvCxnSpPr>
          <p:cNvPr id="758" name="Google Shape;758;p33"/>
          <p:cNvCxnSpPr/>
          <p:nvPr/>
        </p:nvCxnSpPr>
        <p:spPr>
          <a:xfrm rot="10800000">
            <a:off x="6152975" y="3667050"/>
            <a:ext cx="7800" cy="195300"/>
          </a:xfrm>
          <a:prstGeom prst="straightConnector1">
            <a:avLst/>
          </a:prstGeom>
          <a:noFill/>
          <a:ln cap="flat" cmpd="sng" w="9525">
            <a:solidFill>
              <a:schemeClr val="dk2"/>
            </a:solidFill>
            <a:prstDash val="solid"/>
            <a:round/>
            <a:headEnd len="med" w="med" type="none"/>
            <a:tailEnd len="med" w="med" type="triangle"/>
          </a:ln>
        </p:spPr>
      </p:cxnSp>
      <p:sp>
        <p:nvSpPr>
          <p:cNvPr id="759" name="Google Shape;759;p33"/>
          <p:cNvSpPr txBox="1"/>
          <p:nvPr/>
        </p:nvSpPr>
        <p:spPr>
          <a:xfrm>
            <a:off x="5365375" y="3081913"/>
            <a:ext cx="1575300" cy="5850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FF0000"/>
                </a:solidFill>
                <a:latin typeface="Calibri"/>
                <a:ea typeface="Calibri"/>
                <a:cs typeface="Calibri"/>
                <a:sym typeface="Calibri"/>
              </a:rPr>
              <a:t>Ws3</a:t>
            </a:r>
            <a:r>
              <a:rPr lang="en-US" sz="1300">
                <a:latin typeface="Calibri"/>
                <a:ea typeface="Calibri"/>
                <a:cs typeface="Calibri"/>
                <a:sym typeface="Calibri"/>
              </a:rPr>
              <a:t> * </a:t>
            </a:r>
            <a:r>
              <a:rPr lang="en-US" sz="1300">
                <a:solidFill>
                  <a:srgbClr val="00FF00"/>
                </a:solidFill>
                <a:latin typeface="Calibri"/>
                <a:ea typeface="Calibri"/>
                <a:cs typeface="Calibri"/>
                <a:sym typeface="Calibri"/>
              </a:rPr>
              <a:t>zs(t-1)</a:t>
            </a:r>
            <a:r>
              <a:rPr lang="en-US" sz="1300">
                <a:latin typeface="Calibri"/>
                <a:ea typeface="Calibri"/>
                <a:cs typeface="Calibri"/>
                <a:sym typeface="Calibri"/>
              </a:rPr>
              <a:t> + </a:t>
            </a:r>
            <a:r>
              <a:rPr lang="en-US" sz="1300">
                <a:solidFill>
                  <a:srgbClr val="FF0000"/>
                </a:solidFill>
                <a:latin typeface="Calibri"/>
                <a:ea typeface="Calibri"/>
                <a:cs typeface="Calibri"/>
                <a:sym typeface="Calibri"/>
              </a:rPr>
              <a:t>Wi3</a:t>
            </a:r>
            <a:r>
              <a:rPr lang="en-US" sz="1300">
                <a:latin typeface="Calibri"/>
                <a:ea typeface="Calibri"/>
                <a:cs typeface="Calibri"/>
                <a:sym typeface="Calibri"/>
              </a:rPr>
              <a:t> * </a:t>
            </a:r>
            <a:r>
              <a:rPr lang="en-US" sz="1300">
                <a:solidFill>
                  <a:srgbClr val="FF00FF"/>
                </a:solidFill>
                <a:latin typeface="Calibri"/>
                <a:ea typeface="Calibri"/>
                <a:cs typeface="Calibri"/>
                <a:sym typeface="Calibri"/>
              </a:rPr>
              <a:t>x1(t) </a:t>
            </a:r>
            <a:r>
              <a:rPr lang="en-US" sz="1300">
                <a:solidFill>
                  <a:schemeClr val="dk1"/>
                </a:solidFill>
                <a:latin typeface="Calibri"/>
                <a:ea typeface="Calibri"/>
                <a:cs typeface="Calibri"/>
                <a:sym typeface="Calibri"/>
              </a:rPr>
              <a:t>+</a:t>
            </a:r>
            <a:r>
              <a:rPr lang="en-US" sz="1300">
                <a:solidFill>
                  <a:srgbClr val="FF00FF"/>
                </a:solidFill>
                <a:latin typeface="Calibri"/>
                <a:ea typeface="Calibri"/>
                <a:cs typeface="Calibri"/>
                <a:sym typeface="Calibri"/>
              </a:rPr>
              <a:t> </a:t>
            </a:r>
            <a:r>
              <a:rPr lang="en-US" sz="1300">
                <a:solidFill>
                  <a:srgbClr val="FFAB40"/>
                </a:solidFill>
                <a:latin typeface="Calibri"/>
                <a:ea typeface="Calibri"/>
                <a:cs typeface="Calibri"/>
                <a:sym typeface="Calibri"/>
              </a:rPr>
              <a:t>Bias3</a:t>
            </a:r>
            <a:endParaRPr sz="1300">
              <a:solidFill>
                <a:srgbClr val="FFAB40"/>
              </a:solidFill>
              <a:latin typeface="Calibri"/>
              <a:ea typeface="Calibri"/>
              <a:cs typeface="Calibri"/>
              <a:sym typeface="Calibri"/>
            </a:endParaRPr>
          </a:p>
        </p:txBody>
      </p:sp>
      <p:sp>
        <p:nvSpPr>
          <p:cNvPr id="760" name="Google Shape;760;p33"/>
          <p:cNvSpPr txBox="1"/>
          <p:nvPr/>
        </p:nvSpPr>
        <p:spPr>
          <a:xfrm>
            <a:off x="5679875" y="2340363"/>
            <a:ext cx="961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0000FF"/>
                </a:solidFill>
                <a:latin typeface="Calibri"/>
                <a:ea typeface="Calibri"/>
                <a:cs typeface="Calibri"/>
                <a:sym typeface="Calibri"/>
              </a:rPr>
              <a:t>A sigmoid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cxnSp>
        <p:nvCxnSpPr>
          <p:cNvPr id="761" name="Google Shape;761;p33"/>
          <p:cNvCxnSpPr>
            <a:stCxn id="759" idx="0"/>
          </p:cNvCxnSpPr>
          <p:nvPr/>
        </p:nvCxnSpPr>
        <p:spPr>
          <a:xfrm rot="10800000">
            <a:off x="6153025" y="2886613"/>
            <a:ext cx="0" cy="195300"/>
          </a:xfrm>
          <a:prstGeom prst="straightConnector1">
            <a:avLst/>
          </a:prstGeom>
          <a:noFill/>
          <a:ln cap="flat" cmpd="sng" w="9525">
            <a:solidFill>
              <a:schemeClr val="dk2"/>
            </a:solidFill>
            <a:prstDash val="solid"/>
            <a:round/>
            <a:headEnd len="med" w="med" type="none"/>
            <a:tailEnd len="med" w="med" type="triangle"/>
          </a:ln>
        </p:spPr>
      </p:cxnSp>
      <p:sp>
        <p:nvSpPr>
          <p:cNvPr id="762" name="Google Shape;762;p33"/>
          <p:cNvSpPr txBox="1"/>
          <p:nvPr/>
        </p:nvSpPr>
        <p:spPr>
          <a:xfrm>
            <a:off x="5086700" y="1125925"/>
            <a:ext cx="2113800" cy="86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chemeClr val="dk1"/>
                </a:solidFill>
                <a:latin typeface="Calibri"/>
                <a:ea typeface="Calibri"/>
                <a:cs typeface="Calibri"/>
                <a:sym typeface="Calibri"/>
              </a:rPr>
              <a:t>Long term memory (from t) to be remembered:</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100">
                <a:solidFill>
                  <a:schemeClr val="dk1"/>
                </a:solidFill>
                <a:highlight>
                  <a:srgbClr val="00FFFF"/>
                </a:highlight>
                <a:latin typeface="Calibri"/>
                <a:ea typeface="Calibri"/>
                <a:cs typeface="Calibri"/>
                <a:sym typeface="Calibri"/>
              </a:rPr>
              <a:t>zl(t) </a:t>
            </a:r>
            <a:r>
              <a:rPr lang="en-US" sz="1100">
                <a:solidFill>
                  <a:schemeClr val="dk1"/>
                </a:solidFill>
                <a:latin typeface="Calibri"/>
                <a:ea typeface="Calibri"/>
                <a:cs typeface="Calibri"/>
                <a:sym typeface="Calibri"/>
              </a:rPr>
              <a:t>= </a:t>
            </a:r>
            <a:r>
              <a:rPr lang="en-US" sz="1100">
                <a:solidFill>
                  <a:schemeClr val="dk1"/>
                </a:solidFill>
                <a:highlight>
                  <a:srgbClr val="00FFFF"/>
                </a:highlight>
                <a:latin typeface="Calibri"/>
                <a:ea typeface="Calibri"/>
                <a:cs typeface="Calibri"/>
                <a:sym typeface="Calibri"/>
              </a:rPr>
              <a:t>zl(t)</a:t>
            </a:r>
            <a:r>
              <a:rPr lang="en-US" sz="1100">
                <a:solidFill>
                  <a:schemeClr val="dk1"/>
                </a:solidFill>
                <a:latin typeface="Calibri"/>
                <a:ea typeface="Calibri"/>
                <a:cs typeface="Calibri"/>
                <a:sym typeface="Calibri"/>
              </a:rPr>
              <a:t> * </a:t>
            </a:r>
            <a:r>
              <a:rPr b="1" i="1" lang="en-US" sz="1100">
                <a:solidFill>
                  <a:srgbClr val="0000FF"/>
                </a:solidFill>
                <a:latin typeface="Calibri"/>
                <a:ea typeface="Calibri"/>
                <a:cs typeface="Calibri"/>
                <a:sym typeface="Calibri"/>
              </a:rPr>
              <a:t>f</a:t>
            </a:r>
            <a:r>
              <a:rPr lang="en-US" sz="1100">
                <a:solidFill>
                  <a:schemeClr val="dk1"/>
                </a:solidFill>
                <a:latin typeface="Calibri"/>
                <a:ea typeface="Calibri"/>
                <a:cs typeface="Calibri"/>
                <a:sym typeface="Calibri"/>
              </a:rPr>
              <a:t>(</a:t>
            </a:r>
            <a:r>
              <a:rPr lang="en-US" sz="1100">
                <a:solidFill>
                  <a:srgbClr val="FF0000"/>
                </a:solidFill>
                <a:latin typeface="Calibri"/>
                <a:ea typeface="Calibri"/>
                <a:cs typeface="Calibri"/>
                <a:sym typeface="Calibri"/>
              </a:rPr>
              <a:t>Ws3</a:t>
            </a:r>
            <a:r>
              <a:rPr lang="en-US" sz="1100">
                <a:solidFill>
                  <a:schemeClr val="dk1"/>
                </a:solidFill>
                <a:latin typeface="Calibri"/>
                <a:ea typeface="Calibri"/>
                <a:cs typeface="Calibri"/>
                <a:sym typeface="Calibri"/>
              </a:rPr>
              <a:t> * </a:t>
            </a:r>
            <a:r>
              <a:rPr lang="en-US" sz="1100">
                <a:solidFill>
                  <a:schemeClr val="dk1"/>
                </a:solidFill>
                <a:highlight>
                  <a:srgbClr val="00FF00"/>
                </a:highlight>
                <a:latin typeface="Calibri"/>
                <a:ea typeface="Calibri"/>
                <a:cs typeface="Calibri"/>
                <a:sym typeface="Calibri"/>
              </a:rPr>
              <a:t>zs(t-1)</a:t>
            </a:r>
            <a:r>
              <a:rPr lang="en-US" sz="1100">
                <a:solidFill>
                  <a:schemeClr val="dk1"/>
                </a:solidFill>
                <a:latin typeface="Calibri"/>
                <a:ea typeface="Calibri"/>
                <a:cs typeface="Calibri"/>
                <a:sym typeface="Calibri"/>
              </a:rPr>
              <a:t>+ </a:t>
            </a:r>
            <a:r>
              <a:rPr lang="en-US" sz="1100">
                <a:solidFill>
                  <a:srgbClr val="FF0000"/>
                </a:solidFill>
                <a:latin typeface="Calibri"/>
                <a:ea typeface="Calibri"/>
                <a:cs typeface="Calibri"/>
                <a:sym typeface="Calibri"/>
              </a:rPr>
              <a:t>Wi3</a:t>
            </a:r>
            <a:r>
              <a:rPr lang="en-US" sz="1100">
                <a:solidFill>
                  <a:schemeClr val="dk1"/>
                </a:solidFill>
                <a:latin typeface="Calibri"/>
                <a:ea typeface="Calibri"/>
                <a:cs typeface="Calibri"/>
                <a:sym typeface="Calibri"/>
              </a:rPr>
              <a:t> * </a:t>
            </a:r>
            <a:r>
              <a:rPr lang="en-US" sz="1100">
                <a:solidFill>
                  <a:schemeClr val="dk1"/>
                </a:solidFill>
                <a:highlight>
                  <a:srgbClr val="FF00FF"/>
                </a:highlight>
                <a:latin typeface="Calibri"/>
                <a:ea typeface="Calibri"/>
                <a:cs typeface="Calibri"/>
                <a:sym typeface="Calibri"/>
              </a:rPr>
              <a:t>x1(t) </a:t>
            </a:r>
            <a:r>
              <a:rPr lang="en-US" sz="1100">
                <a:solidFill>
                  <a:schemeClr val="dk1"/>
                </a:solidFill>
                <a:latin typeface="Calibri"/>
                <a:ea typeface="Calibri"/>
                <a:cs typeface="Calibri"/>
                <a:sym typeface="Calibri"/>
              </a:rPr>
              <a:t>+</a:t>
            </a:r>
            <a:r>
              <a:rPr lang="en-US" sz="1100">
                <a:solidFill>
                  <a:srgbClr val="FF00FF"/>
                </a:solidFill>
                <a:latin typeface="Calibri"/>
                <a:ea typeface="Calibri"/>
                <a:cs typeface="Calibri"/>
                <a:sym typeface="Calibri"/>
              </a:rPr>
              <a:t> </a:t>
            </a:r>
            <a:r>
              <a:rPr lang="en-US" sz="1100">
                <a:solidFill>
                  <a:srgbClr val="FFAB40"/>
                </a:solidFill>
                <a:latin typeface="Calibri"/>
                <a:ea typeface="Calibri"/>
                <a:cs typeface="Calibri"/>
                <a:sym typeface="Calibri"/>
              </a:rPr>
              <a:t>Bias3</a:t>
            </a:r>
            <a:r>
              <a:rPr lang="en-US" sz="1100">
                <a:solidFill>
                  <a:schemeClr val="dk1"/>
                </a:solidFill>
                <a:latin typeface="Calibri"/>
                <a:ea typeface="Calibri"/>
                <a:cs typeface="Calibri"/>
                <a:sym typeface="Calibri"/>
              </a:rPr>
              <a:t>)</a:t>
            </a:r>
            <a:endParaRPr sz="1100">
              <a:solidFill>
                <a:schemeClr val="dk1"/>
              </a:solidFill>
            </a:endParaRPr>
          </a:p>
        </p:txBody>
      </p:sp>
      <p:cxnSp>
        <p:nvCxnSpPr>
          <p:cNvPr id="763" name="Google Shape;763;p33"/>
          <p:cNvCxnSpPr/>
          <p:nvPr/>
        </p:nvCxnSpPr>
        <p:spPr>
          <a:xfrm rot="10800000">
            <a:off x="6143600" y="1987825"/>
            <a:ext cx="9300" cy="460800"/>
          </a:xfrm>
          <a:prstGeom prst="straightConnector1">
            <a:avLst/>
          </a:prstGeom>
          <a:noFill/>
          <a:ln cap="flat" cmpd="sng" w="9525">
            <a:solidFill>
              <a:schemeClr val="dk2"/>
            </a:solidFill>
            <a:prstDash val="solid"/>
            <a:round/>
            <a:headEnd len="med" w="med" type="none"/>
            <a:tailEnd len="med" w="med" type="triangle"/>
          </a:ln>
        </p:spPr>
      </p:cxnSp>
      <p:sp>
        <p:nvSpPr>
          <p:cNvPr id="764" name="Google Shape;764;p33"/>
          <p:cNvSpPr txBox="1"/>
          <p:nvPr/>
        </p:nvSpPr>
        <p:spPr>
          <a:xfrm>
            <a:off x="5529550" y="43700"/>
            <a:ext cx="1295100" cy="831300"/>
          </a:xfrm>
          <a:prstGeom prst="rect">
            <a:avLst/>
          </a:prstGeom>
          <a:solidFill>
            <a:srgbClr val="00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chemeClr val="dk1"/>
                </a:solidFill>
                <a:latin typeface="Calibri"/>
                <a:ea typeface="Calibri"/>
                <a:cs typeface="Calibri"/>
                <a:sym typeface="Calibri"/>
              </a:rPr>
              <a:t>New long term memory at (t):</a:t>
            </a:r>
            <a:endParaRPr>
              <a:solidFill>
                <a:schemeClr val="dk1"/>
              </a:solidFill>
              <a:latin typeface="Calibri"/>
              <a:ea typeface="Calibri"/>
              <a:cs typeface="Calibri"/>
              <a:sym typeface="Calibri"/>
            </a:endParaRPr>
          </a:p>
          <a:p>
            <a:pPr indent="0" lvl="0" marL="0" rtl="0" algn="ctr">
              <a:spcBef>
                <a:spcPts val="0"/>
              </a:spcBef>
              <a:spcAft>
                <a:spcPts val="0"/>
              </a:spcAft>
              <a:buNone/>
            </a:pPr>
            <a:r>
              <a:rPr lang="en-US">
                <a:solidFill>
                  <a:schemeClr val="dk1"/>
                </a:solidFill>
                <a:latin typeface="Calibri"/>
                <a:ea typeface="Calibri"/>
                <a:cs typeface="Calibri"/>
                <a:sym typeface="Calibri"/>
              </a:rPr>
              <a:t>zl(t-1) + z(t)</a:t>
            </a:r>
            <a:endParaRPr>
              <a:solidFill>
                <a:srgbClr val="93C47D"/>
              </a:solidFill>
              <a:latin typeface="Calibri"/>
              <a:ea typeface="Calibri"/>
              <a:cs typeface="Calibri"/>
              <a:sym typeface="Calibri"/>
            </a:endParaRPr>
          </a:p>
        </p:txBody>
      </p:sp>
      <p:sp>
        <p:nvSpPr>
          <p:cNvPr id="765" name="Google Shape;765;p33"/>
          <p:cNvSpPr/>
          <p:nvPr/>
        </p:nvSpPr>
        <p:spPr>
          <a:xfrm>
            <a:off x="2577550" y="413150"/>
            <a:ext cx="2836800" cy="184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3"/>
          <p:cNvSpPr/>
          <p:nvPr/>
        </p:nvSpPr>
        <p:spPr>
          <a:xfrm>
            <a:off x="7606250" y="2238750"/>
            <a:ext cx="1184100" cy="738900"/>
          </a:xfrm>
          <a:prstGeom prst="rect">
            <a:avLst/>
          </a:prstGeom>
          <a:solidFill>
            <a:srgbClr val="B3C6E7"/>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3"/>
          <p:cNvSpPr txBox="1"/>
          <p:nvPr/>
        </p:nvSpPr>
        <p:spPr>
          <a:xfrm>
            <a:off x="7717400" y="2300400"/>
            <a:ext cx="961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rgbClr val="0000FF"/>
                </a:solidFill>
                <a:latin typeface="Calibri"/>
                <a:ea typeface="Calibri"/>
                <a:cs typeface="Calibri"/>
                <a:sym typeface="Calibri"/>
              </a:rPr>
              <a:t>A Tanh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sp>
        <p:nvSpPr>
          <p:cNvPr id="768" name="Google Shape;768;p33"/>
          <p:cNvSpPr txBox="1"/>
          <p:nvPr/>
        </p:nvSpPr>
        <p:spPr>
          <a:xfrm>
            <a:off x="7156850" y="3133675"/>
            <a:ext cx="2082900" cy="615600"/>
          </a:xfrm>
          <a:prstGeom prst="rect">
            <a:avLst/>
          </a:prstGeom>
          <a:solidFill>
            <a:srgbClr val="00FF00"/>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Calibri"/>
                <a:ea typeface="Calibri"/>
                <a:cs typeface="Calibri"/>
                <a:sym typeface="Calibri"/>
              </a:rPr>
              <a:t>Short term memory (t):</a:t>
            </a:r>
            <a:endParaRPr>
              <a:latin typeface="Calibri"/>
              <a:ea typeface="Calibri"/>
              <a:cs typeface="Calibri"/>
              <a:sym typeface="Calibri"/>
            </a:endParaRPr>
          </a:p>
          <a:p>
            <a:pPr indent="0" lvl="0" marL="0" rtl="0" algn="ctr">
              <a:spcBef>
                <a:spcPts val="0"/>
              </a:spcBef>
              <a:spcAft>
                <a:spcPts val="0"/>
              </a:spcAft>
              <a:buNone/>
            </a:pPr>
            <a:r>
              <a:rPr lang="en-US">
                <a:latin typeface="Calibri"/>
                <a:ea typeface="Calibri"/>
                <a:cs typeface="Calibri"/>
                <a:sym typeface="Calibri"/>
              </a:rPr>
              <a:t>zs(t) = F[zl(t-1) + zl(t)]</a:t>
            </a:r>
            <a:endParaRPr>
              <a:latin typeface="Calibri"/>
              <a:ea typeface="Calibri"/>
              <a:cs typeface="Calibri"/>
              <a:sym typeface="Calibri"/>
            </a:endParaRPr>
          </a:p>
        </p:txBody>
      </p:sp>
      <p:cxnSp>
        <p:nvCxnSpPr>
          <p:cNvPr id="769" name="Google Shape;769;p33"/>
          <p:cNvCxnSpPr/>
          <p:nvPr/>
        </p:nvCxnSpPr>
        <p:spPr>
          <a:xfrm>
            <a:off x="6824650" y="459350"/>
            <a:ext cx="1373700" cy="1841100"/>
          </a:xfrm>
          <a:prstGeom prst="bentConnector2">
            <a:avLst/>
          </a:prstGeom>
          <a:noFill/>
          <a:ln cap="flat" cmpd="sng" w="9525">
            <a:solidFill>
              <a:schemeClr val="dk2"/>
            </a:solidFill>
            <a:prstDash val="solid"/>
            <a:round/>
            <a:headEnd len="med" w="med" type="none"/>
            <a:tailEnd len="med" w="med" type="triangle"/>
          </a:ln>
        </p:spPr>
      </p:cxnSp>
      <p:cxnSp>
        <p:nvCxnSpPr>
          <p:cNvPr id="770" name="Google Shape;770;p33"/>
          <p:cNvCxnSpPr/>
          <p:nvPr/>
        </p:nvCxnSpPr>
        <p:spPr>
          <a:xfrm flipH="1" rot="-5400000">
            <a:off x="8198300" y="3133675"/>
            <a:ext cx="600" cy="600"/>
          </a:xfrm>
          <a:prstGeom prst="bentConnector3">
            <a:avLst>
              <a:gd fmla="val -39687500" name="adj1"/>
            </a:avLst>
          </a:prstGeom>
          <a:noFill/>
          <a:ln cap="flat" cmpd="sng" w="9525">
            <a:solidFill>
              <a:schemeClr val="dk2"/>
            </a:solidFill>
            <a:prstDash val="solid"/>
            <a:round/>
            <a:headEnd len="med" w="med" type="none"/>
            <a:tailEnd len="med" w="med" type="triangle"/>
          </a:ln>
        </p:spPr>
      </p:cxnSp>
      <p:sp>
        <p:nvSpPr>
          <p:cNvPr id="771" name="Google Shape;771;p33"/>
          <p:cNvSpPr/>
          <p:nvPr/>
        </p:nvSpPr>
        <p:spPr>
          <a:xfrm>
            <a:off x="9455925" y="2198575"/>
            <a:ext cx="1886100" cy="31929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3"/>
          <p:cNvSpPr txBox="1"/>
          <p:nvPr/>
        </p:nvSpPr>
        <p:spPr>
          <a:xfrm>
            <a:off x="8870100" y="1215175"/>
            <a:ext cx="2798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latin typeface="Calibri"/>
                <a:ea typeface="Calibri"/>
                <a:cs typeface="Calibri"/>
                <a:sym typeface="Calibri"/>
              </a:rPr>
              <a:t>Apply a sigmoid function to calculate the </a:t>
            </a:r>
            <a:r>
              <a:rPr lang="en-US">
                <a:solidFill>
                  <a:schemeClr val="dk1"/>
                </a:solidFill>
                <a:latin typeface="Calibri"/>
                <a:ea typeface="Calibri"/>
                <a:cs typeface="Calibri"/>
                <a:sym typeface="Calibri"/>
              </a:rPr>
              <a:t>percentage</a:t>
            </a:r>
            <a:r>
              <a:rPr lang="en-US">
                <a:solidFill>
                  <a:schemeClr val="dk1"/>
                </a:solidFill>
                <a:latin typeface="Calibri"/>
                <a:ea typeface="Calibri"/>
                <a:cs typeface="Calibri"/>
                <a:sym typeface="Calibri"/>
              </a:rPr>
              <a:t> of the calculated short term memory to be kept …</a:t>
            </a:r>
            <a:endParaRPr>
              <a:solidFill>
                <a:schemeClr val="dk1"/>
              </a:solidFill>
              <a:latin typeface="Calibri"/>
              <a:ea typeface="Calibri"/>
              <a:cs typeface="Calibri"/>
              <a:sym typeface="Calibri"/>
            </a:endParaRPr>
          </a:p>
        </p:txBody>
      </p:sp>
      <p:sp>
        <p:nvSpPr>
          <p:cNvPr id="773" name="Google Shape;773;p33"/>
          <p:cNvSpPr txBox="1"/>
          <p:nvPr/>
        </p:nvSpPr>
        <p:spPr>
          <a:xfrm>
            <a:off x="9778425" y="4433063"/>
            <a:ext cx="1241100" cy="6156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Ws4</a:t>
            </a:r>
            <a:r>
              <a:rPr lang="en-US">
                <a:latin typeface="Calibri"/>
                <a:ea typeface="Calibri"/>
                <a:cs typeface="Calibri"/>
                <a:sym typeface="Calibri"/>
              </a:rPr>
              <a:t> * </a:t>
            </a:r>
            <a:r>
              <a:rPr lang="en-US">
                <a:solidFill>
                  <a:srgbClr val="00FF00"/>
                </a:solidFill>
                <a:latin typeface="Calibri"/>
                <a:ea typeface="Calibri"/>
                <a:cs typeface="Calibri"/>
                <a:sym typeface="Calibri"/>
              </a:rPr>
              <a:t>z1(t-1)</a:t>
            </a:r>
            <a:r>
              <a:rPr lang="en-US">
                <a:latin typeface="Calibri"/>
                <a:ea typeface="Calibri"/>
                <a:cs typeface="Calibri"/>
                <a:sym typeface="Calibri"/>
              </a:rPr>
              <a:t> + </a:t>
            </a:r>
            <a:r>
              <a:rPr lang="en-US">
                <a:solidFill>
                  <a:srgbClr val="FF0000"/>
                </a:solidFill>
                <a:latin typeface="Calibri"/>
                <a:ea typeface="Calibri"/>
                <a:cs typeface="Calibri"/>
                <a:sym typeface="Calibri"/>
              </a:rPr>
              <a:t>Wi4</a:t>
            </a:r>
            <a:r>
              <a:rPr lang="en-US">
                <a:latin typeface="Calibri"/>
                <a:ea typeface="Calibri"/>
                <a:cs typeface="Calibri"/>
                <a:sym typeface="Calibri"/>
              </a:rPr>
              <a:t> * </a:t>
            </a:r>
            <a:r>
              <a:rPr lang="en-US">
                <a:solidFill>
                  <a:srgbClr val="FF00FF"/>
                </a:solidFill>
                <a:latin typeface="Calibri"/>
                <a:ea typeface="Calibri"/>
                <a:cs typeface="Calibri"/>
                <a:sym typeface="Calibri"/>
              </a:rPr>
              <a:t>x1 (t)</a:t>
            </a:r>
            <a:endParaRPr>
              <a:solidFill>
                <a:srgbClr val="FF00FF"/>
              </a:solidFill>
              <a:latin typeface="Calibri"/>
              <a:ea typeface="Calibri"/>
              <a:cs typeface="Calibri"/>
              <a:sym typeface="Calibri"/>
            </a:endParaRPr>
          </a:p>
        </p:txBody>
      </p:sp>
      <p:sp>
        <p:nvSpPr>
          <p:cNvPr id="774" name="Google Shape;774;p33"/>
          <p:cNvSpPr txBox="1"/>
          <p:nvPr/>
        </p:nvSpPr>
        <p:spPr>
          <a:xfrm>
            <a:off x="5364925" y="50866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Ws3</a:t>
            </a:r>
            <a:endParaRPr/>
          </a:p>
        </p:txBody>
      </p:sp>
      <p:sp>
        <p:nvSpPr>
          <p:cNvPr id="775" name="Google Shape;775;p33"/>
          <p:cNvSpPr txBox="1"/>
          <p:nvPr/>
        </p:nvSpPr>
        <p:spPr>
          <a:xfrm>
            <a:off x="6152763" y="5093550"/>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Wi3</a:t>
            </a:r>
            <a:endParaRPr/>
          </a:p>
        </p:txBody>
      </p:sp>
      <p:cxnSp>
        <p:nvCxnSpPr>
          <p:cNvPr id="776" name="Google Shape;776;p33"/>
          <p:cNvCxnSpPr>
            <a:stCxn id="721" idx="3"/>
            <a:endCxn id="773" idx="1"/>
          </p:cNvCxnSpPr>
          <p:nvPr/>
        </p:nvCxnSpPr>
        <p:spPr>
          <a:xfrm flipH="1" rot="10800000">
            <a:off x="5359412" y="4741013"/>
            <a:ext cx="4419000" cy="1062600"/>
          </a:xfrm>
          <a:prstGeom prst="straightConnector1">
            <a:avLst/>
          </a:prstGeom>
          <a:noFill/>
          <a:ln cap="flat" cmpd="sng" w="19050">
            <a:solidFill>
              <a:srgbClr val="00FF00"/>
            </a:solidFill>
            <a:prstDash val="solid"/>
            <a:round/>
            <a:headEnd len="med" w="med" type="none"/>
            <a:tailEnd len="med" w="med" type="triangle"/>
          </a:ln>
        </p:spPr>
      </p:cxnSp>
      <p:cxnSp>
        <p:nvCxnSpPr>
          <p:cNvPr id="777" name="Google Shape;777;p33"/>
          <p:cNvCxnSpPr>
            <a:stCxn id="720" idx="3"/>
            <a:endCxn id="773" idx="2"/>
          </p:cNvCxnSpPr>
          <p:nvPr/>
        </p:nvCxnSpPr>
        <p:spPr>
          <a:xfrm flipH="1" rot="10800000">
            <a:off x="4608800" y="5048800"/>
            <a:ext cx="5790300" cy="1326900"/>
          </a:xfrm>
          <a:prstGeom prst="bentConnector2">
            <a:avLst/>
          </a:prstGeom>
          <a:noFill/>
          <a:ln cap="flat" cmpd="sng" w="19050">
            <a:solidFill>
              <a:srgbClr val="FF00FF"/>
            </a:solidFill>
            <a:prstDash val="solid"/>
            <a:round/>
            <a:headEnd len="med" w="med" type="none"/>
            <a:tailEnd len="med" w="med" type="triangle"/>
          </a:ln>
        </p:spPr>
      </p:cxnSp>
      <p:sp>
        <p:nvSpPr>
          <p:cNvPr id="778" name="Google Shape;778;p33"/>
          <p:cNvSpPr txBox="1"/>
          <p:nvPr/>
        </p:nvSpPr>
        <p:spPr>
          <a:xfrm>
            <a:off x="9098725" y="464847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Ws4</a:t>
            </a:r>
            <a:endParaRPr/>
          </a:p>
        </p:txBody>
      </p:sp>
      <p:sp>
        <p:nvSpPr>
          <p:cNvPr id="779" name="Google Shape;779;p33"/>
          <p:cNvSpPr txBox="1"/>
          <p:nvPr/>
        </p:nvSpPr>
        <p:spPr>
          <a:xfrm>
            <a:off x="10407713" y="50722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Wi4</a:t>
            </a:r>
            <a:endParaRPr/>
          </a:p>
        </p:txBody>
      </p:sp>
      <p:sp>
        <p:nvSpPr>
          <p:cNvPr id="780" name="Google Shape;780;p33"/>
          <p:cNvSpPr txBox="1"/>
          <p:nvPr/>
        </p:nvSpPr>
        <p:spPr>
          <a:xfrm>
            <a:off x="10136475" y="3862350"/>
            <a:ext cx="525000" cy="3693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Bias4</a:t>
            </a:r>
            <a:endParaRPr sz="1200">
              <a:latin typeface="Calibri"/>
              <a:ea typeface="Calibri"/>
              <a:cs typeface="Calibri"/>
              <a:sym typeface="Calibri"/>
            </a:endParaRPr>
          </a:p>
        </p:txBody>
      </p:sp>
      <p:cxnSp>
        <p:nvCxnSpPr>
          <p:cNvPr id="781" name="Google Shape;781;p33"/>
          <p:cNvCxnSpPr>
            <a:stCxn id="773" idx="0"/>
            <a:endCxn id="780" idx="2"/>
          </p:cNvCxnSpPr>
          <p:nvPr/>
        </p:nvCxnSpPr>
        <p:spPr>
          <a:xfrm rot="10800000">
            <a:off x="10398975" y="4231763"/>
            <a:ext cx="0" cy="201300"/>
          </a:xfrm>
          <a:prstGeom prst="straightConnector1">
            <a:avLst/>
          </a:prstGeom>
          <a:noFill/>
          <a:ln cap="flat" cmpd="sng" w="9525">
            <a:solidFill>
              <a:schemeClr val="dk2"/>
            </a:solidFill>
            <a:prstDash val="solid"/>
            <a:round/>
            <a:headEnd len="med" w="med" type="none"/>
            <a:tailEnd len="med" w="med" type="triangle"/>
          </a:ln>
        </p:spPr>
      </p:cxnSp>
      <p:sp>
        <p:nvSpPr>
          <p:cNvPr id="782" name="Google Shape;782;p33"/>
          <p:cNvSpPr txBox="1"/>
          <p:nvPr/>
        </p:nvSpPr>
        <p:spPr>
          <a:xfrm>
            <a:off x="9611325" y="3075913"/>
            <a:ext cx="1575300" cy="5850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FF0000"/>
                </a:solidFill>
                <a:latin typeface="Calibri"/>
                <a:ea typeface="Calibri"/>
                <a:cs typeface="Calibri"/>
                <a:sym typeface="Calibri"/>
              </a:rPr>
              <a:t>Ws4</a:t>
            </a:r>
            <a:r>
              <a:rPr lang="en-US" sz="1300">
                <a:latin typeface="Calibri"/>
                <a:ea typeface="Calibri"/>
                <a:cs typeface="Calibri"/>
                <a:sym typeface="Calibri"/>
              </a:rPr>
              <a:t> * </a:t>
            </a:r>
            <a:r>
              <a:rPr lang="en-US" sz="1300">
                <a:solidFill>
                  <a:srgbClr val="00FF00"/>
                </a:solidFill>
                <a:latin typeface="Calibri"/>
                <a:ea typeface="Calibri"/>
                <a:cs typeface="Calibri"/>
                <a:sym typeface="Calibri"/>
              </a:rPr>
              <a:t>zs(t-1)</a:t>
            </a:r>
            <a:r>
              <a:rPr lang="en-US" sz="1300">
                <a:latin typeface="Calibri"/>
                <a:ea typeface="Calibri"/>
                <a:cs typeface="Calibri"/>
                <a:sym typeface="Calibri"/>
              </a:rPr>
              <a:t> + </a:t>
            </a:r>
            <a:r>
              <a:rPr lang="en-US" sz="1300">
                <a:solidFill>
                  <a:srgbClr val="FF0000"/>
                </a:solidFill>
                <a:latin typeface="Calibri"/>
                <a:ea typeface="Calibri"/>
                <a:cs typeface="Calibri"/>
                <a:sym typeface="Calibri"/>
              </a:rPr>
              <a:t>Wi4</a:t>
            </a:r>
            <a:r>
              <a:rPr lang="en-US" sz="1300">
                <a:latin typeface="Calibri"/>
                <a:ea typeface="Calibri"/>
                <a:cs typeface="Calibri"/>
                <a:sym typeface="Calibri"/>
              </a:rPr>
              <a:t> * </a:t>
            </a:r>
            <a:r>
              <a:rPr lang="en-US" sz="1300">
                <a:solidFill>
                  <a:srgbClr val="FF00FF"/>
                </a:solidFill>
                <a:latin typeface="Calibri"/>
                <a:ea typeface="Calibri"/>
                <a:cs typeface="Calibri"/>
                <a:sym typeface="Calibri"/>
              </a:rPr>
              <a:t>x1(t) </a:t>
            </a:r>
            <a:r>
              <a:rPr lang="en-US" sz="1300">
                <a:solidFill>
                  <a:schemeClr val="dk1"/>
                </a:solidFill>
                <a:latin typeface="Calibri"/>
                <a:ea typeface="Calibri"/>
                <a:cs typeface="Calibri"/>
                <a:sym typeface="Calibri"/>
              </a:rPr>
              <a:t>+</a:t>
            </a:r>
            <a:r>
              <a:rPr lang="en-US" sz="1300">
                <a:solidFill>
                  <a:srgbClr val="FF00FF"/>
                </a:solidFill>
                <a:latin typeface="Calibri"/>
                <a:ea typeface="Calibri"/>
                <a:cs typeface="Calibri"/>
                <a:sym typeface="Calibri"/>
              </a:rPr>
              <a:t> </a:t>
            </a:r>
            <a:r>
              <a:rPr lang="en-US" sz="1300">
                <a:solidFill>
                  <a:srgbClr val="FFAB40"/>
                </a:solidFill>
                <a:latin typeface="Calibri"/>
                <a:ea typeface="Calibri"/>
                <a:cs typeface="Calibri"/>
                <a:sym typeface="Calibri"/>
              </a:rPr>
              <a:t>Bias4</a:t>
            </a:r>
            <a:endParaRPr sz="1300">
              <a:solidFill>
                <a:srgbClr val="FFAB40"/>
              </a:solidFill>
              <a:latin typeface="Calibri"/>
              <a:ea typeface="Calibri"/>
              <a:cs typeface="Calibri"/>
              <a:sym typeface="Calibri"/>
            </a:endParaRPr>
          </a:p>
        </p:txBody>
      </p:sp>
      <p:cxnSp>
        <p:nvCxnSpPr>
          <p:cNvPr id="783" name="Google Shape;783;p33"/>
          <p:cNvCxnSpPr/>
          <p:nvPr/>
        </p:nvCxnSpPr>
        <p:spPr>
          <a:xfrm rot="10800000">
            <a:off x="10398975" y="3660913"/>
            <a:ext cx="0" cy="201300"/>
          </a:xfrm>
          <a:prstGeom prst="straightConnector1">
            <a:avLst/>
          </a:prstGeom>
          <a:noFill/>
          <a:ln cap="flat" cmpd="sng" w="9525">
            <a:solidFill>
              <a:schemeClr val="dk2"/>
            </a:solidFill>
            <a:prstDash val="solid"/>
            <a:round/>
            <a:headEnd len="med" w="med" type="none"/>
            <a:tailEnd len="med" w="med" type="triangle"/>
          </a:ln>
        </p:spPr>
      </p:cxnSp>
      <p:sp>
        <p:nvSpPr>
          <p:cNvPr id="784" name="Google Shape;784;p33"/>
          <p:cNvSpPr txBox="1"/>
          <p:nvPr/>
        </p:nvSpPr>
        <p:spPr>
          <a:xfrm>
            <a:off x="9918075" y="2300388"/>
            <a:ext cx="961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0000FF"/>
                </a:solidFill>
                <a:latin typeface="Calibri"/>
                <a:ea typeface="Calibri"/>
                <a:cs typeface="Calibri"/>
                <a:sym typeface="Calibri"/>
              </a:rPr>
              <a:t>A sigmoid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cxnSp>
        <p:nvCxnSpPr>
          <p:cNvPr id="785" name="Google Shape;785;p33"/>
          <p:cNvCxnSpPr/>
          <p:nvPr/>
        </p:nvCxnSpPr>
        <p:spPr>
          <a:xfrm rot="10800000">
            <a:off x="10398975" y="2916013"/>
            <a:ext cx="0" cy="159900"/>
          </a:xfrm>
          <a:prstGeom prst="straightConnector1">
            <a:avLst/>
          </a:prstGeom>
          <a:noFill/>
          <a:ln cap="flat" cmpd="sng" w="9525">
            <a:solidFill>
              <a:schemeClr val="dk2"/>
            </a:solidFill>
            <a:prstDash val="solid"/>
            <a:round/>
            <a:headEnd len="med" w="med" type="none"/>
            <a:tailEnd len="med" w="med" type="triangle"/>
          </a:ln>
        </p:spPr>
      </p:cxnSp>
      <p:cxnSp>
        <p:nvCxnSpPr>
          <p:cNvPr id="786" name="Google Shape;786;p33"/>
          <p:cNvCxnSpPr/>
          <p:nvPr/>
        </p:nvCxnSpPr>
        <p:spPr>
          <a:xfrm flipH="1" rot="10800000">
            <a:off x="9239750" y="2608075"/>
            <a:ext cx="678300" cy="833400"/>
          </a:xfrm>
          <a:prstGeom prst="bentConnector3">
            <a:avLst>
              <a:gd fmla="val 18182" name="adj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sp>
        <p:nvSpPr>
          <p:cNvPr id="791" name="Google Shape;791;p34"/>
          <p:cNvSpPr txBox="1"/>
          <p:nvPr/>
        </p:nvSpPr>
        <p:spPr>
          <a:xfrm>
            <a:off x="8258175" y="43550"/>
            <a:ext cx="3514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latin typeface="Calibri"/>
                <a:ea typeface="Calibri"/>
                <a:cs typeface="Calibri"/>
                <a:sym typeface="Calibri"/>
              </a:rPr>
              <a:t>Each LSTM unit must have three inputs:</a:t>
            </a:r>
            <a:endParaRPr b="1" sz="1200">
              <a:latin typeface="Calibri"/>
              <a:ea typeface="Calibri"/>
              <a:cs typeface="Calibri"/>
              <a:sym typeface="Calibri"/>
            </a:endParaRPr>
          </a:p>
          <a:p>
            <a:pPr indent="-304800" lvl="0" marL="457200" rtl="0" algn="l">
              <a:spcBef>
                <a:spcPts val="0"/>
              </a:spcBef>
              <a:spcAft>
                <a:spcPts val="0"/>
              </a:spcAft>
              <a:buClr>
                <a:srgbClr val="FF00FF"/>
              </a:buClr>
              <a:buSzPts val="1200"/>
              <a:buFont typeface="Calibri"/>
              <a:buChar char="-"/>
            </a:pPr>
            <a:r>
              <a:rPr lang="en-US" sz="1200">
                <a:solidFill>
                  <a:srgbClr val="FF00FF"/>
                </a:solidFill>
                <a:latin typeface="Calibri"/>
                <a:ea typeface="Calibri"/>
                <a:cs typeface="Calibri"/>
                <a:sym typeface="Calibri"/>
              </a:rPr>
              <a:t>input (e.g., output from last time step)</a:t>
            </a:r>
            <a:endParaRPr sz="1200">
              <a:solidFill>
                <a:srgbClr val="FF00FF"/>
              </a:solidFill>
              <a:latin typeface="Calibri"/>
              <a:ea typeface="Calibri"/>
              <a:cs typeface="Calibri"/>
              <a:sym typeface="Calibri"/>
            </a:endParaRPr>
          </a:p>
          <a:p>
            <a:pPr indent="-304800" lvl="0" marL="457200" rtl="0" algn="l">
              <a:spcBef>
                <a:spcPts val="0"/>
              </a:spcBef>
              <a:spcAft>
                <a:spcPts val="0"/>
              </a:spcAft>
              <a:buClr>
                <a:srgbClr val="00FF00"/>
              </a:buClr>
              <a:buSzPts val="1200"/>
              <a:buFont typeface="Calibri"/>
              <a:buChar char="-"/>
            </a:pPr>
            <a:r>
              <a:rPr lang="en-US" sz="1200">
                <a:solidFill>
                  <a:srgbClr val="00FF00"/>
                </a:solidFill>
                <a:latin typeface="Calibri"/>
                <a:ea typeface="Calibri"/>
                <a:cs typeface="Calibri"/>
                <a:sym typeface="Calibri"/>
              </a:rPr>
              <a:t>short term memory (updated from last step)</a:t>
            </a:r>
            <a:endParaRPr sz="1200">
              <a:solidFill>
                <a:srgbClr val="00FF00"/>
              </a:solidFill>
              <a:latin typeface="Calibri"/>
              <a:ea typeface="Calibri"/>
              <a:cs typeface="Calibri"/>
              <a:sym typeface="Calibri"/>
            </a:endParaRPr>
          </a:p>
          <a:p>
            <a:pPr indent="-304800" lvl="0" marL="457200" rtl="0" algn="l">
              <a:spcBef>
                <a:spcPts val="0"/>
              </a:spcBef>
              <a:spcAft>
                <a:spcPts val="0"/>
              </a:spcAft>
              <a:buClr>
                <a:srgbClr val="00FFFF"/>
              </a:buClr>
              <a:buSzPts val="1200"/>
              <a:buFont typeface="Calibri"/>
              <a:buChar char="-"/>
            </a:pPr>
            <a:r>
              <a:rPr lang="en-US" sz="1200">
                <a:solidFill>
                  <a:srgbClr val="00FFFF"/>
                </a:solidFill>
                <a:latin typeface="Calibri"/>
                <a:ea typeface="Calibri"/>
                <a:cs typeface="Calibri"/>
                <a:sym typeface="Calibri"/>
              </a:rPr>
              <a:t>long term memory (updated from last step)</a:t>
            </a:r>
            <a:endParaRPr sz="1200">
              <a:solidFill>
                <a:srgbClr val="00FFFF"/>
              </a:solidFill>
              <a:latin typeface="Calibri"/>
              <a:ea typeface="Calibri"/>
              <a:cs typeface="Calibri"/>
              <a:sym typeface="Calibri"/>
            </a:endParaRPr>
          </a:p>
        </p:txBody>
      </p:sp>
      <p:sp>
        <p:nvSpPr>
          <p:cNvPr id="792" name="Google Shape;792;p34"/>
          <p:cNvSpPr/>
          <p:nvPr/>
        </p:nvSpPr>
        <p:spPr>
          <a:xfrm>
            <a:off x="190500" y="952500"/>
            <a:ext cx="11639700" cy="4534200"/>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4"/>
          <p:cNvSpPr txBox="1"/>
          <p:nvPr/>
        </p:nvSpPr>
        <p:spPr>
          <a:xfrm>
            <a:off x="1221250" y="89600"/>
            <a:ext cx="1241100" cy="738900"/>
          </a:xfrm>
          <a:prstGeom prst="rect">
            <a:avLst/>
          </a:prstGeom>
          <a:solidFill>
            <a:srgbClr val="00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latin typeface="Calibri"/>
                <a:ea typeface="Calibri"/>
                <a:cs typeface="Calibri"/>
                <a:sym typeface="Calibri"/>
              </a:rPr>
              <a:t>Long term memory (t-1):</a:t>
            </a:r>
            <a:endParaRPr sz="1200">
              <a:latin typeface="Calibri"/>
              <a:ea typeface="Calibri"/>
              <a:cs typeface="Calibri"/>
              <a:sym typeface="Calibri"/>
            </a:endParaRPr>
          </a:p>
          <a:p>
            <a:pPr indent="0" lvl="0" marL="0" rtl="0" algn="ctr">
              <a:spcBef>
                <a:spcPts val="0"/>
              </a:spcBef>
              <a:spcAft>
                <a:spcPts val="0"/>
              </a:spcAft>
              <a:buNone/>
            </a:pPr>
            <a:r>
              <a:rPr lang="en-US" sz="1200">
                <a:latin typeface="Calibri"/>
                <a:ea typeface="Calibri"/>
                <a:cs typeface="Calibri"/>
                <a:sym typeface="Calibri"/>
              </a:rPr>
              <a:t>zl(t-1)</a:t>
            </a:r>
            <a:endParaRPr sz="1200">
              <a:latin typeface="Calibri"/>
              <a:ea typeface="Calibri"/>
              <a:cs typeface="Calibri"/>
              <a:sym typeface="Calibri"/>
            </a:endParaRPr>
          </a:p>
        </p:txBody>
      </p:sp>
      <p:sp>
        <p:nvSpPr>
          <p:cNvPr id="794" name="Google Shape;794;p34"/>
          <p:cNvSpPr txBox="1"/>
          <p:nvPr/>
        </p:nvSpPr>
        <p:spPr>
          <a:xfrm>
            <a:off x="3424700" y="6175600"/>
            <a:ext cx="1184100" cy="400200"/>
          </a:xfrm>
          <a:prstGeom prst="rect">
            <a:avLst/>
          </a:prstGeom>
          <a:solidFill>
            <a:srgbClr val="FF00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Input ~ x1 (t)</a:t>
            </a:r>
            <a:endParaRPr>
              <a:latin typeface="Calibri"/>
              <a:ea typeface="Calibri"/>
              <a:cs typeface="Calibri"/>
              <a:sym typeface="Calibri"/>
            </a:endParaRPr>
          </a:p>
        </p:txBody>
      </p:sp>
      <p:sp>
        <p:nvSpPr>
          <p:cNvPr id="795" name="Google Shape;795;p34"/>
          <p:cNvSpPr txBox="1"/>
          <p:nvPr/>
        </p:nvSpPr>
        <p:spPr>
          <a:xfrm>
            <a:off x="2674112" y="5603513"/>
            <a:ext cx="26853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Short term memory (t-1) ~ zs(t-1)</a:t>
            </a:r>
            <a:endParaRPr>
              <a:latin typeface="Calibri"/>
              <a:ea typeface="Calibri"/>
              <a:cs typeface="Calibri"/>
              <a:sym typeface="Calibri"/>
            </a:endParaRPr>
          </a:p>
        </p:txBody>
      </p:sp>
      <p:sp>
        <p:nvSpPr>
          <p:cNvPr id="796" name="Google Shape;796;p34"/>
          <p:cNvSpPr/>
          <p:nvPr/>
        </p:nvSpPr>
        <p:spPr>
          <a:xfrm>
            <a:off x="934175" y="2281675"/>
            <a:ext cx="1834800" cy="305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97" name="Google Shape;797;p34"/>
          <p:cNvCxnSpPr/>
          <p:nvPr/>
        </p:nvCxnSpPr>
        <p:spPr>
          <a:xfrm rot="10800000">
            <a:off x="1847912" y="5105213"/>
            <a:ext cx="826200" cy="698400"/>
          </a:xfrm>
          <a:prstGeom prst="straightConnector1">
            <a:avLst/>
          </a:prstGeom>
          <a:noFill/>
          <a:ln cap="flat" cmpd="sng" w="19050">
            <a:solidFill>
              <a:srgbClr val="00FF00"/>
            </a:solidFill>
            <a:prstDash val="solid"/>
            <a:round/>
            <a:headEnd len="med" w="med" type="none"/>
            <a:tailEnd len="med" w="med" type="triangle"/>
          </a:ln>
        </p:spPr>
      </p:cxnSp>
      <p:cxnSp>
        <p:nvCxnSpPr>
          <p:cNvPr id="798" name="Google Shape;798;p34"/>
          <p:cNvCxnSpPr/>
          <p:nvPr/>
        </p:nvCxnSpPr>
        <p:spPr>
          <a:xfrm rot="10800000">
            <a:off x="1847900" y="5105200"/>
            <a:ext cx="1576800" cy="1270500"/>
          </a:xfrm>
          <a:prstGeom prst="bentConnector2">
            <a:avLst/>
          </a:prstGeom>
          <a:noFill/>
          <a:ln cap="flat" cmpd="sng" w="19050">
            <a:solidFill>
              <a:srgbClr val="FF00FF"/>
            </a:solidFill>
            <a:prstDash val="solid"/>
            <a:round/>
            <a:headEnd len="med" w="med" type="none"/>
            <a:tailEnd len="med" w="med" type="triangle"/>
          </a:ln>
        </p:spPr>
      </p:cxnSp>
      <p:sp>
        <p:nvSpPr>
          <p:cNvPr id="799" name="Google Shape;799;p34"/>
          <p:cNvSpPr txBox="1"/>
          <p:nvPr/>
        </p:nvSpPr>
        <p:spPr>
          <a:xfrm>
            <a:off x="1273925" y="52073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Wi1</a:t>
            </a:r>
            <a:endParaRPr b="1">
              <a:solidFill>
                <a:srgbClr val="FF0000"/>
              </a:solidFill>
              <a:latin typeface="Calibri"/>
              <a:ea typeface="Calibri"/>
              <a:cs typeface="Calibri"/>
              <a:sym typeface="Calibri"/>
            </a:endParaRPr>
          </a:p>
        </p:txBody>
      </p:sp>
      <p:sp>
        <p:nvSpPr>
          <p:cNvPr id="800" name="Google Shape;800;p34"/>
          <p:cNvSpPr txBox="1"/>
          <p:nvPr/>
        </p:nvSpPr>
        <p:spPr>
          <a:xfrm>
            <a:off x="2110438" y="5154250"/>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Ws1</a:t>
            </a:r>
            <a:endParaRPr b="1">
              <a:solidFill>
                <a:srgbClr val="FF0000"/>
              </a:solidFill>
              <a:latin typeface="Calibri"/>
              <a:ea typeface="Calibri"/>
              <a:cs typeface="Calibri"/>
              <a:sym typeface="Calibri"/>
            </a:endParaRPr>
          </a:p>
        </p:txBody>
      </p:sp>
      <p:sp>
        <p:nvSpPr>
          <p:cNvPr id="801" name="Google Shape;801;p34"/>
          <p:cNvSpPr txBox="1"/>
          <p:nvPr/>
        </p:nvSpPr>
        <p:spPr>
          <a:xfrm>
            <a:off x="1107850" y="4489575"/>
            <a:ext cx="1480200" cy="615600"/>
          </a:xfrm>
          <a:prstGeom prst="rect">
            <a:avLst/>
          </a:prstGeom>
          <a:solidFill>
            <a:srgbClr val="999999"/>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rgbClr val="FF0000"/>
                </a:solidFill>
                <a:latin typeface="Calibri"/>
                <a:ea typeface="Calibri"/>
                <a:cs typeface="Calibri"/>
                <a:sym typeface="Calibri"/>
              </a:rPr>
              <a:t>Ws1</a:t>
            </a:r>
            <a:r>
              <a:rPr lang="en-US">
                <a:latin typeface="Calibri"/>
                <a:ea typeface="Calibri"/>
                <a:cs typeface="Calibri"/>
                <a:sym typeface="Calibri"/>
              </a:rPr>
              <a:t> * </a:t>
            </a:r>
            <a:r>
              <a:rPr lang="en-US">
                <a:solidFill>
                  <a:srgbClr val="00FF00"/>
                </a:solidFill>
                <a:latin typeface="Calibri"/>
                <a:ea typeface="Calibri"/>
                <a:cs typeface="Calibri"/>
                <a:sym typeface="Calibri"/>
              </a:rPr>
              <a:t>zs(t-1)</a:t>
            </a:r>
            <a:r>
              <a:rPr lang="en-US">
                <a:latin typeface="Calibri"/>
                <a:ea typeface="Calibri"/>
                <a:cs typeface="Calibri"/>
                <a:sym typeface="Calibri"/>
              </a:rPr>
              <a:t> + </a:t>
            </a:r>
            <a:r>
              <a:rPr lang="en-US">
                <a:solidFill>
                  <a:srgbClr val="FF0000"/>
                </a:solidFill>
                <a:latin typeface="Calibri"/>
                <a:ea typeface="Calibri"/>
                <a:cs typeface="Calibri"/>
                <a:sym typeface="Calibri"/>
              </a:rPr>
              <a:t>Wi1</a:t>
            </a:r>
            <a:r>
              <a:rPr lang="en-US">
                <a:latin typeface="Calibri"/>
                <a:ea typeface="Calibri"/>
                <a:cs typeface="Calibri"/>
                <a:sym typeface="Calibri"/>
              </a:rPr>
              <a:t> * </a:t>
            </a:r>
            <a:r>
              <a:rPr lang="en-US">
                <a:solidFill>
                  <a:srgbClr val="FF00FF"/>
                </a:solidFill>
                <a:latin typeface="Calibri"/>
                <a:ea typeface="Calibri"/>
                <a:cs typeface="Calibri"/>
                <a:sym typeface="Calibri"/>
              </a:rPr>
              <a:t>x1(t)</a:t>
            </a:r>
            <a:endParaRPr>
              <a:solidFill>
                <a:srgbClr val="FF00FF"/>
              </a:solidFill>
              <a:latin typeface="Calibri"/>
              <a:ea typeface="Calibri"/>
              <a:cs typeface="Calibri"/>
              <a:sym typeface="Calibri"/>
            </a:endParaRPr>
          </a:p>
        </p:txBody>
      </p:sp>
      <p:sp>
        <p:nvSpPr>
          <p:cNvPr id="802" name="Google Shape;802;p34"/>
          <p:cNvSpPr txBox="1"/>
          <p:nvPr/>
        </p:nvSpPr>
        <p:spPr>
          <a:xfrm>
            <a:off x="1585450" y="3903475"/>
            <a:ext cx="525000" cy="3693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Bias1</a:t>
            </a:r>
            <a:endParaRPr sz="1200">
              <a:latin typeface="Calibri"/>
              <a:ea typeface="Calibri"/>
              <a:cs typeface="Calibri"/>
              <a:sym typeface="Calibri"/>
            </a:endParaRPr>
          </a:p>
        </p:txBody>
      </p:sp>
      <p:cxnSp>
        <p:nvCxnSpPr>
          <p:cNvPr id="803" name="Google Shape;803;p34"/>
          <p:cNvCxnSpPr/>
          <p:nvPr/>
        </p:nvCxnSpPr>
        <p:spPr>
          <a:xfrm rot="10800000">
            <a:off x="1847950" y="4272675"/>
            <a:ext cx="0" cy="216900"/>
          </a:xfrm>
          <a:prstGeom prst="straightConnector1">
            <a:avLst/>
          </a:prstGeom>
          <a:noFill/>
          <a:ln cap="flat" cmpd="sng" w="9525">
            <a:solidFill>
              <a:schemeClr val="dk2"/>
            </a:solidFill>
            <a:prstDash val="solid"/>
            <a:round/>
            <a:headEnd len="med" w="med" type="none"/>
            <a:tailEnd len="med" w="med" type="triangle"/>
          </a:ln>
        </p:spPr>
      </p:cxnSp>
      <p:cxnSp>
        <p:nvCxnSpPr>
          <p:cNvPr id="804" name="Google Shape;804;p34"/>
          <p:cNvCxnSpPr/>
          <p:nvPr/>
        </p:nvCxnSpPr>
        <p:spPr>
          <a:xfrm flipH="1" rot="10800000">
            <a:off x="1847950" y="3686575"/>
            <a:ext cx="4500" cy="216900"/>
          </a:xfrm>
          <a:prstGeom prst="straightConnector1">
            <a:avLst/>
          </a:prstGeom>
          <a:noFill/>
          <a:ln cap="flat" cmpd="sng" w="9525">
            <a:solidFill>
              <a:schemeClr val="dk2"/>
            </a:solidFill>
            <a:prstDash val="solid"/>
            <a:round/>
            <a:headEnd len="med" w="med" type="none"/>
            <a:tailEnd len="med" w="med" type="triangle"/>
          </a:ln>
        </p:spPr>
      </p:cxnSp>
      <p:sp>
        <p:nvSpPr>
          <p:cNvPr id="805" name="Google Shape;805;p34"/>
          <p:cNvSpPr txBox="1"/>
          <p:nvPr/>
        </p:nvSpPr>
        <p:spPr>
          <a:xfrm>
            <a:off x="1076050" y="3101688"/>
            <a:ext cx="1552500" cy="5850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FF0000"/>
                </a:solidFill>
                <a:latin typeface="Calibri"/>
                <a:ea typeface="Calibri"/>
                <a:cs typeface="Calibri"/>
                <a:sym typeface="Calibri"/>
              </a:rPr>
              <a:t>Ws1</a:t>
            </a:r>
            <a:r>
              <a:rPr lang="en-US" sz="1300">
                <a:latin typeface="Calibri"/>
                <a:ea typeface="Calibri"/>
                <a:cs typeface="Calibri"/>
                <a:sym typeface="Calibri"/>
              </a:rPr>
              <a:t> * </a:t>
            </a:r>
            <a:r>
              <a:rPr lang="en-US" sz="1300">
                <a:solidFill>
                  <a:srgbClr val="00FF00"/>
                </a:solidFill>
                <a:latin typeface="Calibri"/>
                <a:ea typeface="Calibri"/>
                <a:cs typeface="Calibri"/>
                <a:sym typeface="Calibri"/>
              </a:rPr>
              <a:t>zs(t-1)</a:t>
            </a:r>
            <a:r>
              <a:rPr lang="en-US" sz="1300">
                <a:latin typeface="Calibri"/>
                <a:ea typeface="Calibri"/>
                <a:cs typeface="Calibri"/>
                <a:sym typeface="Calibri"/>
              </a:rPr>
              <a:t> + </a:t>
            </a:r>
            <a:r>
              <a:rPr lang="en-US" sz="1300">
                <a:solidFill>
                  <a:srgbClr val="FF0000"/>
                </a:solidFill>
                <a:latin typeface="Calibri"/>
                <a:ea typeface="Calibri"/>
                <a:cs typeface="Calibri"/>
                <a:sym typeface="Calibri"/>
              </a:rPr>
              <a:t>Wi1</a:t>
            </a:r>
            <a:r>
              <a:rPr lang="en-US" sz="1300">
                <a:latin typeface="Calibri"/>
                <a:ea typeface="Calibri"/>
                <a:cs typeface="Calibri"/>
                <a:sym typeface="Calibri"/>
              </a:rPr>
              <a:t> * </a:t>
            </a:r>
            <a:r>
              <a:rPr lang="en-US" sz="1300">
                <a:solidFill>
                  <a:srgbClr val="FF00FF"/>
                </a:solidFill>
                <a:latin typeface="Calibri"/>
                <a:ea typeface="Calibri"/>
                <a:cs typeface="Calibri"/>
                <a:sym typeface="Calibri"/>
              </a:rPr>
              <a:t>x1(t) </a:t>
            </a:r>
            <a:r>
              <a:rPr lang="en-US" sz="1300">
                <a:solidFill>
                  <a:schemeClr val="dk1"/>
                </a:solidFill>
                <a:latin typeface="Calibri"/>
                <a:ea typeface="Calibri"/>
                <a:cs typeface="Calibri"/>
                <a:sym typeface="Calibri"/>
              </a:rPr>
              <a:t>+</a:t>
            </a:r>
            <a:r>
              <a:rPr lang="en-US" sz="1300">
                <a:solidFill>
                  <a:srgbClr val="FF00FF"/>
                </a:solidFill>
                <a:latin typeface="Calibri"/>
                <a:ea typeface="Calibri"/>
                <a:cs typeface="Calibri"/>
                <a:sym typeface="Calibri"/>
              </a:rPr>
              <a:t> </a:t>
            </a:r>
            <a:r>
              <a:rPr lang="en-US" sz="1300">
                <a:solidFill>
                  <a:srgbClr val="FFAB40"/>
                </a:solidFill>
                <a:latin typeface="Calibri"/>
                <a:ea typeface="Calibri"/>
                <a:cs typeface="Calibri"/>
                <a:sym typeface="Calibri"/>
              </a:rPr>
              <a:t>Bias1</a:t>
            </a:r>
            <a:endParaRPr sz="1300">
              <a:solidFill>
                <a:srgbClr val="FFAB40"/>
              </a:solidFill>
              <a:latin typeface="Calibri"/>
              <a:ea typeface="Calibri"/>
              <a:cs typeface="Calibri"/>
              <a:sym typeface="Calibri"/>
            </a:endParaRPr>
          </a:p>
        </p:txBody>
      </p:sp>
      <p:cxnSp>
        <p:nvCxnSpPr>
          <p:cNvPr id="806" name="Google Shape;806;p34"/>
          <p:cNvCxnSpPr/>
          <p:nvPr/>
        </p:nvCxnSpPr>
        <p:spPr>
          <a:xfrm rot="10800000">
            <a:off x="1847800" y="2968788"/>
            <a:ext cx="4500" cy="132900"/>
          </a:xfrm>
          <a:prstGeom prst="straightConnector1">
            <a:avLst/>
          </a:prstGeom>
          <a:noFill/>
          <a:ln cap="flat" cmpd="sng" w="9525">
            <a:solidFill>
              <a:schemeClr val="dk2"/>
            </a:solidFill>
            <a:prstDash val="solid"/>
            <a:round/>
            <a:headEnd len="med" w="med" type="none"/>
            <a:tailEnd len="med" w="med" type="triangle"/>
          </a:ln>
        </p:spPr>
      </p:cxnSp>
      <p:sp>
        <p:nvSpPr>
          <p:cNvPr id="807" name="Google Shape;807;p34"/>
          <p:cNvSpPr txBox="1"/>
          <p:nvPr/>
        </p:nvSpPr>
        <p:spPr>
          <a:xfrm>
            <a:off x="1367050" y="2353313"/>
            <a:ext cx="961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0000FF"/>
                </a:solidFill>
                <a:latin typeface="Calibri"/>
                <a:ea typeface="Calibri"/>
                <a:cs typeface="Calibri"/>
                <a:sym typeface="Calibri"/>
              </a:rPr>
              <a:t>A sigmoid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sp>
        <p:nvSpPr>
          <p:cNvPr id="808" name="Google Shape;808;p34"/>
          <p:cNvSpPr txBox="1"/>
          <p:nvPr/>
        </p:nvSpPr>
        <p:spPr>
          <a:xfrm>
            <a:off x="282900" y="2106313"/>
            <a:ext cx="1093200" cy="877200"/>
          </a:xfrm>
          <a:prstGeom prst="rect">
            <a:avLst/>
          </a:prstGeom>
          <a:solidFill>
            <a:srgbClr val="6FA8D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solidFill>
                  <a:schemeClr val="dk1"/>
                </a:solidFill>
                <a:latin typeface="Calibri"/>
                <a:ea typeface="Calibri"/>
                <a:cs typeface="Calibri"/>
                <a:sym typeface="Calibri"/>
              </a:rPr>
              <a:t>After</a:t>
            </a:r>
            <a:r>
              <a:rPr b="1" lang="en-US" sz="900">
                <a:solidFill>
                  <a:srgbClr val="0000FF"/>
                </a:solidFill>
                <a:latin typeface="Calibri"/>
                <a:ea typeface="Calibri"/>
                <a:cs typeface="Calibri"/>
                <a:sym typeface="Calibri"/>
              </a:rPr>
              <a:t> Sigmoid</a:t>
            </a:r>
            <a:r>
              <a:rPr lang="en-US" sz="900">
                <a:solidFill>
                  <a:schemeClr val="dk1"/>
                </a:solidFill>
                <a:latin typeface="Calibri"/>
                <a:ea typeface="Calibri"/>
                <a:cs typeface="Calibri"/>
                <a:sym typeface="Calibri"/>
              </a:rPr>
              <a:t>, a value between 0% (0.0) and 100% (1.0) will be produced</a:t>
            </a:r>
            <a:endParaRPr sz="900">
              <a:solidFill>
                <a:schemeClr val="dk1"/>
              </a:solidFill>
              <a:latin typeface="Calibri"/>
              <a:ea typeface="Calibri"/>
              <a:cs typeface="Calibri"/>
              <a:sym typeface="Calibri"/>
            </a:endParaRPr>
          </a:p>
        </p:txBody>
      </p:sp>
      <p:sp>
        <p:nvSpPr>
          <p:cNvPr id="809" name="Google Shape;809;p34"/>
          <p:cNvSpPr txBox="1"/>
          <p:nvPr/>
        </p:nvSpPr>
        <p:spPr>
          <a:xfrm>
            <a:off x="800350" y="1126213"/>
            <a:ext cx="2082900" cy="861900"/>
          </a:xfrm>
          <a:prstGeom prst="rect">
            <a:avLst/>
          </a:prstGeom>
          <a:solidFill>
            <a:srgbClr val="D9D9D9"/>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chemeClr val="dk1"/>
                </a:solidFill>
                <a:latin typeface="Calibri"/>
                <a:ea typeface="Calibri"/>
                <a:cs typeface="Calibri"/>
                <a:sym typeface="Calibri"/>
              </a:rPr>
              <a:t>Long term memory (from t-1) to be remembered:</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100">
                <a:solidFill>
                  <a:schemeClr val="dk1"/>
                </a:solidFill>
                <a:highlight>
                  <a:srgbClr val="00FFFF"/>
                </a:highlight>
                <a:latin typeface="Calibri"/>
                <a:ea typeface="Calibri"/>
                <a:cs typeface="Calibri"/>
                <a:sym typeface="Calibri"/>
              </a:rPr>
              <a:t>zl(t-1)</a:t>
            </a:r>
            <a:r>
              <a:rPr lang="en-US" sz="1100">
                <a:solidFill>
                  <a:schemeClr val="dk1"/>
                </a:solidFill>
                <a:latin typeface="Calibri"/>
                <a:ea typeface="Calibri"/>
                <a:cs typeface="Calibri"/>
                <a:sym typeface="Calibri"/>
              </a:rPr>
              <a:t> =</a:t>
            </a:r>
            <a:r>
              <a:rPr lang="en-US" sz="1100">
                <a:solidFill>
                  <a:srgbClr val="00FFFF"/>
                </a:solidFill>
                <a:latin typeface="Calibri"/>
                <a:ea typeface="Calibri"/>
                <a:cs typeface="Calibri"/>
                <a:sym typeface="Calibri"/>
              </a:rPr>
              <a:t> </a:t>
            </a:r>
            <a:r>
              <a:rPr lang="en-US" sz="1100">
                <a:solidFill>
                  <a:schemeClr val="dk1"/>
                </a:solidFill>
                <a:highlight>
                  <a:srgbClr val="00FFFF"/>
                </a:highlight>
                <a:latin typeface="Calibri"/>
                <a:ea typeface="Calibri"/>
                <a:cs typeface="Calibri"/>
                <a:sym typeface="Calibri"/>
              </a:rPr>
              <a:t>zl(t-1)</a:t>
            </a:r>
            <a:r>
              <a:rPr lang="en-US" sz="1100">
                <a:solidFill>
                  <a:schemeClr val="dk1"/>
                </a:solidFill>
                <a:latin typeface="Calibri"/>
                <a:ea typeface="Calibri"/>
                <a:cs typeface="Calibri"/>
                <a:sym typeface="Calibri"/>
              </a:rPr>
              <a:t> * </a:t>
            </a:r>
            <a:r>
              <a:rPr b="1" i="1" lang="en-US" sz="1100">
                <a:solidFill>
                  <a:srgbClr val="0000FF"/>
                </a:solidFill>
                <a:latin typeface="Calibri"/>
                <a:ea typeface="Calibri"/>
                <a:cs typeface="Calibri"/>
                <a:sym typeface="Calibri"/>
              </a:rPr>
              <a:t>f </a:t>
            </a:r>
            <a:r>
              <a:rPr lang="en-US" sz="1100">
                <a:solidFill>
                  <a:schemeClr val="dk1"/>
                </a:solidFill>
                <a:latin typeface="Calibri"/>
                <a:ea typeface="Calibri"/>
                <a:cs typeface="Calibri"/>
                <a:sym typeface="Calibri"/>
              </a:rPr>
              <a:t>(</a:t>
            </a:r>
            <a:r>
              <a:rPr lang="en-US" sz="1100">
                <a:solidFill>
                  <a:srgbClr val="FF0000"/>
                </a:solidFill>
                <a:latin typeface="Calibri"/>
                <a:ea typeface="Calibri"/>
                <a:cs typeface="Calibri"/>
                <a:sym typeface="Calibri"/>
              </a:rPr>
              <a:t>Ws1</a:t>
            </a:r>
            <a:r>
              <a:rPr lang="en-US" sz="1100">
                <a:solidFill>
                  <a:schemeClr val="dk1"/>
                </a:solidFill>
                <a:latin typeface="Calibri"/>
                <a:ea typeface="Calibri"/>
                <a:cs typeface="Calibri"/>
                <a:sym typeface="Calibri"/>
              </a:rPr>
              <a:t> * </a:t>
            </a:r>
            <a:r>
              <a:rPr lang="en-US" sz="1100">
                <a:solidFill>
                  <a:schemeClr val="dk1"/>
                </a:solidFill>
                <a:highlight>
                  <a:srgbClr val="00FF00"/>
                </a:highlight>
                <a:latin typeface="Calibri"/>
                <a:ea typeface="Calibri"/>
                <a:cs typeface="Calibri"/>
                <a:sym typeface="Calibri"/>
              </a:rPr>
              <a:t>zs(t-1)</a:t>
            </a:r>
            <a:r>
              <a:rPr lang="en-US" sz="1100">
                <a:solidFill>
                  <a:schemeClr val="dk1"/>
                </a:solidFill>
                <a:latin typeface="Calibri"/>
                <a:ea typeface="Calibri"/>
                <a:cs typeface="Calibri"/>
                <a:sym typeface="Calibri"/>
              </a:rPr>
              <a:t>+ </a:t>
            </a:r>
            <a:r>
              <a:rPr lang="en-US" sz="1100">
                <a:solidFill>
                  <a:srgbClr val="FF0000"/>
                </a:solidFill>
                <a:latin typeface="Calibri"/>
                <a:ea typeface="Calibri"/>
                <a:cs typeface="Calibri"/>
                <a:sym typeface="Calibri"/>
              </a:rPr>
              <a:t>Wi1</a:t>
            </a:r>
            <a:r>
              <a:rPr lang="en-US" sz="1100">
                <a:solidFill>
                  <a:schemeClr val="dk1"/>
                </a:solidFill>
                <a:latin typeface="Calibri"/>
                <a:ea typeface="Calibri"/>
                <a:cs typeface="Calibri"/>
                <a:sym typeface="Calibri"/>
              </a:rPr>
              <a:t> * </a:t>
            </a:r>
            <a:r>
              <a:rPr lang="en-US" sz="1100">
                <a:solidFill>
                  <a:schemeClr val="dk1"/>
                </a:solidFill>
                <a:highlight>
                  <a:srgbClr val="FF00FF"/>
                </a:highlight>
                <a:latin typeface="Calibri"/>
                <a:ea typeface="Calibri"/>
                <a:cs typeface="Calibri"/>
                <a:sym typeface="Calibri"/>
              </a:rPr>
              <a:t>x1(t)</a:t>
            </a:r>
            <a:r>
              <a:rPr lang="en-US" sz="1100">
                <a:solidFill>
                  <a:srgbClr val="FF00FF"/>
                </a:solidFill>
                <a:latin typeface="Calibri"/>
                <a:ea typeface="Calibri"/>
                <a:cs typeface="Calibri"/>
                <a:sym typeface="Calibri"/>
              </a:rPr>
              <a:t> </a:t>
            </a:r>
            <a:r>
              <a:rPr lang="en-US" sz="1100">
                <a:solidFill>
                  <a:schemeClr val="dk1"/>
                </a:solidFill>
                <a:latin typeface="Calibri"/>
                <a:ea typeface="Calibri"/>
                <a:cs typeface="Calibri"/>
                <a:sym typeface="Calibri"/>
              </a:rPr>
              <a:t>+</a:t>
            </a:r>
            <a:r>
              <a:rPr lang="en-US" sz="1100">
                <a:solidFill>
                  <a:srgbClr val="FF00FF"/>
                </a:solidFill>
                <a:latin typeface="Calibri"/>
                <a:ea typeface="Calibri"/>
                <a:cs typeface="Calibri"/>
                <a:sym typeface="Calibri"/>
              </a:rPr>
              <a:t> </a:t>
            </a:r>
            <a:r>
              <a:rPr lang="en-US" sz="1100">
                <a:solidFill>
                  <a:srgbClr val="FFAB40"/>
                </a:solidFill>
                <a:latin typeface="Calibri"/>
                <a:ea typeface="Calibri"/>
                <a:cs typeface="Calibri"/>
                <a:sym typeface="Calibri"/>
              </a:rPr>
              <a:t>Bias1</a:t>
            </a:r>
            <a:r>
              <a:rPr lang="en-US" sz="1100">
                <a:solidFill>
                  <a:schemeClr val="dk1"/>
                </a:solidFill>
                <a:latin typeface="Calibri"/>
                <a:ea typeface="Calibri"/>
                <a:cs typeface="Calibri"/>
                <a:sym typeface="Calibri"/>
              </a:rPr>
              <a:t>)</a:t>
            </a:r>
            <a:endParaRPr sz="1100">
              <a:solidFill>
                <a:schemeClr val="dk1"/>
              </a:solidFill>
            </a:endParaRPr>
          </a:p>
        </p:txBody>
      </p:sp>
      <p:cxnSp>
        <p:nvCxnSpPr>
          <p:cNvPr id="810" name="Google Shape;810;p34"/>
          <p:cNvCxnSpPr/>
          <p:nvPr/>
        </p:nvCxnSpPr>
        <p:spPr>
          <a:xfrm flipH="1" rot="10800000">
            <a:off x="1839550" y="1991563"/>
            <a:ext cx="4500" cy="453300"/>
          </a:xfrm>
          <a:prstGeom prst="straightConnector1">
            <a:avLst/>
          </a:prstGeom>
          <a:noFill/>
          <a:ln cap="flat" cmpd="sng" w="9525">
            <a:solidFill>
              <a:schemeClr val="dk2"/>
            </a:solidFill>
            <a:prstDash val="solid"/>
            <a:round/>
            <a:headEnd len="med" w="med" type="none"/>
            <a:tailEnd len="med" w="med" type="triangle"/>
          </a:ln>
        </p:spPr>
      </p:cxnSp>
      <p:sp>
        <p:nvSpPr>
          <p:cNvPr id="811" name="Google Shape;811;p34"/>
          <p:cNvSpPr/>
          <p:nvPr/>
        </p:nvSpPr>
        <p:spPr>
          <a:xfrm>
            <a:off x="3173925" y="2192850"/>
            <a:ext cx="1786500" cy="3014400"/>
          </a:xfrm>
          <a:prstGeom prst="rect">
            <a:avLst/>
          </a:prstGeom>
          <a:solidFill>
            <a:srgbClr val="B3C6E7"/>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4"/>
          <p:cNvSpPr txBox="1"/>
          <p:nvPr/>
        </p:nvSpPr>
        <p:spPr>
          <a:xfrm>
            <a:off x="3425200" y="4354325"/>
            <a:ext cx="1295100" cy="6156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Ws2</a:t>
            </a:r>
            <a:r>
              <a:rPr lang="en-US">
                <a:latin typeface="Calibri"/>
                <a:ea typeface="Calibri"/>
                <a:cs typeface="Calibri"/>
                <a:sym typeface="Calibri"/>
              </a:rPr>
              <a:t> * </a:t>
            </a:r>
            <a:r>
              <a:rPr lang="en-US">
                <a:solidFill>
                  <a:srgbClr val="00FF00"/>
                </a:solidFill>
                <a:latin typeface="Calibri"/>
                <a:ea typeface="Calibri"/>
                <a:cs typeface="Calibri"/>
                <a:sym typeface="Calibri"/>
              </a:rPr>
              <a:t>zs(t-1)</a:t>
            </a:r>
            <a:r>
              <a:rPr lang="en-US">
                <a:latin typeface="Calibri"/>
                <a:ea typeface="Calibri"/>
                <a:cs typeface="Calibri"/>
                <a:sym typeface="Calibri"/>
              </a:rPr>
              <a:t> + </a:t>
            </a:r>
            <a:r>
              <a:rPr lang="en-US">
                <a:solidFill>
                  <a:srgbClr val="FF0000"/>
                </a:solidFill>
                <a:latin typeface="Calibri"/>
                <a:ea typeface="Calibri"/>
                <a:cs typeface="Calibri"/>
                <a:sym typeface="Calibri"/>
              </a:rPr>
              <a:t>Wi2</a:t>
            </a:r>
            <a:r>
              <a:rPr lang="en-US">
                <a:latin typeface="Calibri"/>
                <a:ea typeface="Calibri"/>
                <a:cs typeface="Calibri"/>
                <a:sym typeface="Calibri"/>
              </a:rPr>
              <a:t> * </a:t>
            </a:r>
            <a:r>
              <a:rPr lang="en-US">
                <a:solidFill>
                  <a:srgbClr val="FF00FF"/>
                </a:solidFill>
                <a:latin typeface="Calibri"/>
                <a:ea typeface="Calibri"/>
                <a:cs typeface="Calibri"/>
                <a:sym typeface="Calibri"/>
              </a:rPr>
              <a:t>x1(t)</a:t>
            </a:r>
            <a:endParaRPr>
              <a:solidFill>
                <a:srgbClr val="FF00FF"/>
              </a:solidFill>
              <a:latin typeface="Calibri"/>
              <a:ea typeface="Calibri"/>
              <a:cs typeface="Calibri"/>
              <a:sym typeface="Calibri"/>
            </a:endParaRPr>
          </a:p>
        </p:txBody>
      </p:sp>
      <p:sp>
        <p:nvSpPr>
          <p:cNvPr id="813" name="Google Shape;813;p34"/>
          <p:cNvSpPr/>
          <p:nvPr/>
        </p:nvSpPr>
        <p:spPr>
          <a:xfrm>
            <a:off x="2417564" y="5016250"/>
            <a:ext cx="1487675" cy="1352550"/>
          </a:xfrm>
          <a:custGeom>
            <a:rect b="b" l="l" r="r" t="t"/>
            <a:pathLst>
              <a:path extrusionOk="0" h="54102" w="59507">
                <a:moveTo>
                  <a:pt x="39695" y="54102"/>
                </a:moveTo>
                <a:cubicBezTo>
                  <a:pt x="35568" y="52896"/>
                  <a:pt x="21534" y="50229"/>
                  <a:pt x="14930" y="46863"/>
                </a:cubicBezTo>
                <a:cubicBezTo>
                  <a:pt x="8326" y="43498"/>
                  <a:pt x="643" y="38227"/>
                  <a:pt x="71" y="33909"/>
                </a:cubicBezTo>
                <a:cubicBezTo>
                  <a:pt x="-500" y="29591"/>
                  <a:pt x="6294" y="23495"/>
                  <a:pt x="11501" y="20955"/>
                </a:cubicBezTo>
                <a:cubicBezTo>
                  <a:pt x="16708" y="18415"/>
                  <a:pt x="26233" y="19177"/>
                  <a:pt x="31313" y="18669"/>
                </a:cubicBezTo>
                <a:cubicBezTo>
                  <a:pt x="36393" y="18161"/>
                  <a:pt x="38870" y="18542"/>
                  <a:pt x="41981" y="17907"/>
                </a:cubicBezTo>
                <a:cubicBezTo>
                  <a:pt x="45093" y="17272"/>
                  <a:pt x="47569" y="17018"/>
                  <a:pt x="49982" y="14859"/>
                </a:cubicBezTo>
                <a:cubicBezTo>
                  <a:pt x="52395" y="12700"/>
                  <a:pt x="54872" y="7430"/>
                  <a:pt x="56459" y="4953"/>
                </a:cubicBezTo>
                <a:cubicBezTo>
                  <a:pt x="58047" y="2477"/>
                  <a:pt x="58999" y="826"/>
                  <a:pt x="59507" y="0"/>
                </a:cubicBezTo>
              </a:path>
            </a:pathLst>
          </a:custGeom>
          <a:noFill/>
          <a:ln cap="flat" cmpd="sng" w="19050">
            <a:solidFill>
              <a:srgbClr val="FF00FF"/>
            </a:solidFill>
            <a:prstDash val="solid"/>
            <a:round/>
            <a:headEnd len="med" w="med" type="none"/>
            <a:tailEnd len="med" w="med" type="triangle"/>
          </a:ln>
        </p:spPr>
      </p:sp>
      <p:cxnSp>
        <p:nvCxnSpPr>
          <p:cNvPr id="814" name="Google Shape;814;p34"/>
          <p:cNvCxnSpPr/>
          <p:nvPr/>
        </p:nvCxnSpPr>
        <p:spPr>
          <a:xfrm flipH="1" rot="10800000">
            <a:off x="4016762" y="4969913"/>
            <a:ext cx="56100" cy="633600"/>
          </a:xfrm>
          <a:prstGeom prst="straightConnector1">
            <a:avLst/>
          </a:prstGeom>
          <a:noFill/>
          <a:ln cap="flat" cmpd="sng" w="19050">
            <a:solidFill>
              <a:srgbClr val="00FF00"/>
            </a:solidFill>
            <a:prstDash val="solid"/>
            <a:round/>
            <a:headEnd len="med" w="med" type="none"/>
            <a:tailEnd len="med" w="med" type="triangle"/>
          </a:ln>
        </p:spPr>
      </p:cxnSp>
      <p:sp>
        <p:nvSpPr>
          <p:cNvPr id="815" name="Google Shape;815;p34"/>
          <p:cNvSpPr txBox="1"/>
          <p:nvPr/>
        </p:nvSpPr>
        <p:spPr>
          <a:xfrm>
            <a:off x="3296488" y="50866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Wi2</a:t>
            </a:r>
            <a:endParaRPr b="1">
              <a:solidFill>
                <a:srgbClr val="FF0000"/>
              </a:solidFill>
              <a:latin typeface="Calibri"/>
              <a:ea typeface="Calibri"/>
              <a:cs typeface="Calibri"/>
              <a:sym typeface="Calibri"/>
            </a:endParaRPr>
          </a:p>
        </p:txBody>
      </p:sp>
      <p:sp>
        <p:nvSpPr>
          <p:cNvPr id="816" name="Google Shape;816;p34"/>
          <p:cNvSpPr txBox="1"/>
          <p:nvPr/>
        </p:nvSpPr>
        <p:spPr>
          <a:xfrm>
            <a:off x="4025075" y="50866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Ws2</a:t>
            </a:r>
            <a:endParaRPr b="1">
              <a:solidFill>
                <a:srgbClr val="FF0000"/>
              </a:solidFill>
              <a:latin typeface="Calibri"/>
              <a:ea typeface="Calibri"/>
              <a:cs typeface="Calibri"/>
              <a:sym typeface="Calibri"/>
            </a:endParaRPr>
          </a:p>
        </p:txBody>
      </p:sp>
      <p:sp>
        <p:nvSpPr>
          <p:cNvPr id="817" name="Google Shape;817;p34"/>
          <p:cNvSpPr txBox="1"/>
          <p:nvPr/>
        </p:nvSpPr>
        <p:spPr>
          <a:xfrm>
            <a:off x="3810250" y="3797775"/>
            <a:ext cx="525000" cy="3693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Bias2</a:t>
            </a:r>
            <a:endParaRPr sz="1200">
              <a:latin typeface="Calibri"/>
              <a:ea typeface="Calibri"/>
              <a:cs typeface="Calibri"/>
              <a:sym typeface="Calibri"/>
            </a:endParaRPr>
          </a:p>
        </p:txBody>
      </p:sp>
      <p:cxnSp>
        <p:nvCxnSpPr>
          <p:cNvPr id="818" name="Google Shape;818;p34"/>
          <p:cNvCxnSpPr/>
          <p:nvPr/>
        </p:nvCxnSpPr>
        <p:spPr>
          <a:xfrm rot="10800000">
            <a:off x="4072750" y="4149975"/>
            <a:ext cx="0" cy="215100"/>
          </a:xfrm>
          <a:prstGeom prst="straightConnector1">
            <a:avLst/>
          </a:prstGeom>
          <a:noFill/>
          <a:ln cap="flat" cmpd="sng" w="9525">
            <a:solidFill>
              <a:schemeClr val="dk2"/>
            </a:solidFill>
            <a:prstDash val="solid"/>
            <a:round/>
            <a:headEnd len="med" w="med" type="none"/>
            <a:tailEnd len="med" w="med" type="triangle"/>
          </a:ln>
        </p:spPr>
      </p:cxnSp>
      <p:sp>
        <p:nvSpPr>
          <p:cNvPr id="819" name="Google Shape;819;p34"/>
          <p:cNvSpPr txBox="1"/>
          <p:nvPr/>
        </p:nvSpPr>
        <p:spPr>
          <a:xfrm>
            <a:off x="3296500" y="3003088"/>
            <a:ext cx="1552500" cy="5850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FF0000"/>
                </a:solidFill>
                <a:latin typeface="Calibri"/>
                <a:ea typeface="Calibri"/>
                <a:cs typeface="Calibri"/>
                <a:sym typeface="Calibri"/>
              </a:rPr>
              <a:t>Ws2</a:t>
            </a:r>
            <a:r>
              <a:rPr lang="en-US" sz="1300">
                <a:latin typeface="Calibri"/>
                <a:ea typeface="Calibri"/>
                <a:cs typeface="Calibri"/>
                <a:sym typeface="Calibri"/>
              </a:rPr>
              <a:t>* </a:t>
            </a:r>
            <a:r>
              <a:rPr lang="en-US" sz="1300">
                <a:solidFill>
                  <a:srgbClr val="00FF00"/>
                </a:solidFill>
                <a:latin typeface="Calibri"/>
                <a:ea typeface="Calibri"/>
                <a:cs typeface="Calibri"/>
                <a:sym typeface="Calibri"/>
              </a:rPr>
              <a:t>zs(t-1)</a:t>
            </a:r>
            <a:r>
              <a:rPr lang="en-US" sz="1300">
                <a:latin typeface="Calibri"/>
                <a:ea typeface="Calibri"/>
                <a:cs typeface="Calibri"/>
                <a:sym typeface="Calibri"/>
              </a:rPr>
              <a:t> + </a:t>
            </a:r>
            <a:r>
              <a:rPr lang="en-US" sz="1300">
                <a:solidFill>
                  <a:srgbClr val="FF0000"/>
                </a:solidFill>
                <a:latin typeface="Calibri"/>
                <a:ea typeface="Calibri"/>
                <a:cs typeface="Calibri"/>
                <a:sym typeface="Calibri"/>
              </a:rPr>
              <a:t>Wi2</a:t>
            </a:r>
            <a:r>
              <a:rPr lang="en-US" sz="1300">
                <a:latin typeface="Calibri"/>
                <a:ea typeface="Calibri"/>
                <a:cs typeface="Calibri"/>
                <a:sym typeface="Calibri"/>
              </a:rPr>
              <a:t> * </a:t>
            </a:r>
            <a:r>
              <a:rPr lang="en-US" sz="1300">
                <a:solidFill>
                  <a:srgbClr val="FF00FF"/>
                </a:solidFill>
                <a:latin typeface="Calibri"/>
                <a:ea typeface="Calibri"/>
                <a:cs typeface="Calibri"/>
                <a:sym typeface="Calibri"/>
              </a:rPr>
              <a:t>x1(t) </a:t>
            </a:r>
            <a:r>
              <a:rPr lang="en-US" sz="1300">
                <a:solidFill>
                  <a:schemeClr val="dk1"/>
                </a:solidFill>
                <a:latin typeface="Calibri"/>
                <a:ea typeface="Calibri"/>
                <a:cs typeface="Calibri"/>
                <a:sym typeface="Calibri"/>
              </a:rPr>
              <a:t>+</a:t>
            </a:r>
            <a:r>
              <a:rPr lang="en-US" sz="1300">
                <a:solidFill>
                  <a:srgbClr val="FF00FF"/>
                </a:solidFill>
                <a:latin typeface="Calibri"/>
                <a:ea typeface="Calibri"/>
                <a:cs typeface="Calibri"/>
                <a:sym typeface="Calibri"/>
              </a:rPr>
              <a:t> </a:t>
            </a:r>
            <a:r>
              <a:rPr lang="en-US" sz="1300">
                <a:solidFill>
                  <a:srgbClr val="FFAB40"/>
                </a:solidFill>
                <a:latin typeface="Calibri"/>
                <a:ea typeface="Calibri"/>
                <a:cs typeface="Calibri"/>
                <a:sym typeface="Calibri"/>
              </a:rPr>
              <a:t>Bias2</a:t>
            </a:r>
            <a:endParaRPr sz="1300">
              <a:solidFill>
                <a:srgbClr val="FFAB40"/>
              </a:solidFill>
              <a:latin typeface="Calibri"/>
              <a:ea typeface="Calibri"/>
              <a:cs typeface="Calibri"/>
              <a:sym typeface="Calibri"/>
            </a:endParaRPr>
          </a:p>
        </p:txBody>
      </p:sp>
      <p:cxnSp>
        <p:nvCxnSpPr>
          <p:cNvPr id="820" name="Google Shape;820;p34"/>
          <p:cNvCxnSpPr/>
          <p:nvPr/>
        </p:nvCxnSpPr>
        <p:spPr>
          <a:xfrm rot="10800000">
            <a:off x="4072750" y="3588075"/>
            <a:ext cx="0" cy="209700"/>
          </a:xfrm>
          <a:prstGeom prst="straightConnector1">
            <a:avLst/>
          </a:prstGeom>
          <a:noFill/>
          <a:ln cap="flat" cmpd="sng" w="9525">
            <a:solidFill>
              <a:schemeClr val="dk2"/>
            </a:solidFill>
            <a:prstDash val="solid"/>
            <a:round/>
            <a:headEnd len="med" w="med" type="none"/>
            <a:tailEnd len="med" w="med" type="triangle"/>
          </a:ln>
        </p:spPr>
      </p:cxnSp>
      <p:sp>
        <p:nvSpPr>
          <p:cNvPr id="821" name="Google Shape;821;p34"/>
          <p:cNvSpPr txBox="1"/>
          <p:nvPr/>
        </p:nvSpPr>
        <p:spPr>
          <a:xfrm>
            <a:off x="3535850" y="2192850"/>
            <a:ext cx="961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rgbClr val="0000FF"/>
                </a:solidFill>
                <a:latin typeface="Calibri"/>
                <a:ea typeface="Calibri"/>
                <a:cs typeface="Calibri"/>
                <a:sym typeface="Calibri"/>
              </a:rPr>
              <a:t>A Tanh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cxnSp>
        <p:nvCxnSpPr>
          <p:cNvPr id="822" name="Google Shape;822;p34"/>
          <p:cNvCxnSpPr/>
          <p:nvPr/>
        </p:nvCxnSpPr>
        <p:spPr>
          <a:xfrm rot="10800000">
            <a:off x="4072750" y="2793388"/>
            <a:ext cx="0" cy="209700"/>
          </a:xfrm>
          <a:prstGeom prst="straightConnector1">
            <a:avLst/>
          </a:prstGeom>
          <a:noFill/>
          <a:ln cap="flat" cmpd="sng" w="9525">
            <a:solidFill>
              <a:schemeClr val="dk2"/>
            </a:solidFill>
            <a:prstDash val="solid"/>
            <a:round/>
            <a:headEnd len="med" w="med" type="none"/>
            <a:tailEnd len="med" w="med" type="triangle"/>
          </a:ln>
        </p:spPr>
      </p:cxnSp>
      <p:sp>
        <p:nvSpPr>
          <p:cNvPr id="823" name="Google Shape;823;p34"/>
          <p:cNvSpPr txBox="1"/>
          <p:nvPr/>
        </p:nvSpPr>
        <p:spPr>
          <a:xfrm>
            <a:off x="2787700" y="2057013"/>
            <a:ext cx="826200" cy="877200"/>
          </a:xfrm>
          <a:prstGeom prst="rect">
            <a:avLst/>
          </a:prstGeom>
          <a:solidFill>
            <a:srgbClr val="6D9EE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solidFill>
                  <a:schemeClr val="dk1"/>
                </a:solidFill>
                <a:latin typeface="Calibri"/>
                <a:ea typeface="Calibri"/>
                <a:cs typeface="Calibri"/>
                <a:sym typeface="Calibri"/>
              </a:rPr>
              <a:t>After </a:t>
            </a:r>
            <a:r>
              <a:rPr b="1" lang="en-US" sz="900">
                <a:solidFill>
                  <a:srgbClr val="0000FF"/>
                </a:solidFill>
                <a:latin typeface="Calibri"/>
                <a:ea typeface="Calibri"/>
                <a:cs typeface="Calibri"/>
                <a:sym typeface="Calibri"/>
              </a:rPr>
              <a:t>Tanh</a:t>
            </a:r>
            <a:r>
              <a:rPr lang="en-US" sz="900">
                <a:solidFill>
                  <a:schemeClr val="dk1"/>
                </a:solidFill>
                <a:latin typeface="Calibri"/>
                <a:ea typeface="Calibri"/>
                <a:cs typeface="Calibri"/>
                <a:sym typeface="Calibri"/>
              </a:rPr>
              <a:t>, a value between -1.0 and 1.0 will be produced</a:t>
            </a:r>
            <a:endParaRPr sz="900">
              <a:solidFill>
                <a:schemeClr val="dk1"/>
              </a:solidFill>
              <a:latin typeface="Calibri"/>
              <a:ea typeface="Calibri"/>
              <a:cs typeface="Calibri"/>
              <a:sym typeface="Calibri"/>
            </a:endParaRPr>
          </a:p>
        </p:txBody>
      </p:sp>
      <p:sp>
        <p:nvSpPr>
          <p:cNvPr id="824" name="Google Shape;824;p34"/>
          <p:cNvSpPr txBox="1"/>
          <p:nvPr/>
        </p:nvSpPr>
        <p:spPr>
          <a:xfrm>
            <a:off x="3173600" y="1125925"/>
            <a:ext cx="1686300" cy="861900"/>
          </a:xfrm>
          <a:prstGeom prst="rect">
            <a:avLst/>
          </a:prstGeom>
          <a:solidFill>
            <a:srgbClr val="B3C6E7"/>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1100">
                <a:solidFill>
                  <a:schemeClr val="dk1"/>
                </a:solidFill>
                <a:latin typeface="Calibri"/>
                <a:ea typeface="Calibri"/>
                <a:cs typeface="Calibri"/>
                <a:sym typeface="Calibri"/>
              </a:rPr>
              <a:t>Long term memory created for (t):</a:t>
            </a:r>
            <a:endParaRPr sz="1100">
              <a:solidFill>
                <a:schemeClr val="dk1"/>
              </a:solidFill>
              <a:latin typeface="Calibri"/>
              <a:ea typeface="Calibri"/>
              <a:cs typeface="Calibri"/>
              <a:sym typeface="Calibri"/>
            </a:endParaRPr>
          </a:p>
          <a:p>
            <a:pPr indent="0" lvl="0" marL="0" rtl="0" algn="ctr">
              <a:spcBef>
                <a:spcPts val="0"/>
              </a:spcBef>
              <a:spcAft>
                <a:spcPts val="0"/>
              </a:spcAft>
              <a:buNone/>
            </a:pPr>
            <a:r>
              <a:rPr lang="en-US" sz="1100">
                <a:solidFill>
                  <a:schemeClr val="dk1"/>
                </a:solidFill>
                <a:highlight>
                  <a:srgbClr val="00FFFF"/>
                </a:highlight>
                <a:latin typeface="Calibri"/>
                <a:ea typeface="Calibri"/>
                <a:cs typeface="Calibri"/>
                <a:sym typeface="Calibri"/>
              </a:rPr>
              <a:t>zl(t)</a:t>
            </a:r>
            <a:r>
              <a:rPr lang="en-US" sz="1100">
                <a:solidFill>
                  <a:schemeClr val="dk1"/>
                </a:solidFill>
                <a:latin typeface="Calibri"/>
                <a:ea typeface="Calibri"/>
                <a:cs typeface="Calibri"/>
                <a:sym typeface="Calibri"/>
              </a:rPr>
              <a:t>= </a:t>
            </a:r>
            <a:r>
              <a:rPr b="1" i="1" lang="en-US" sz="1100">
                <a:solidFill>
                  <a:srgbClr val="0000FF"/>
                </a:solidFill>
                <a:latin typeface="Calibri"/>
                <a:ea typeface="Calibri"/>
                <a:cs typeface="Calibri"/>
                <a:sym typeface="Calibri"/>
              </a:rPr>
              <a:t>F</a:t>
            </a:r>
            <a:r>
              <a:rPr lang="en-US" sz="1100">
                <a:solidFill>
                  <a:schemeClr val="dk1"/>
                </a:solidFill>
                <a:latin typeface="Calibri"/>
                <a:ea typeface="Calibri"/>
                <a:cs typeface="Calibri"/>
                <a:sym typeface="Calibri"/>
              </a:rPr>
              <a:t>(</a:t>
            </a:r>
            <a:r>
              <a:rPr lang="en-US" sz="1100">
                <a:solidFill>
                  <a:srgbClr val="FF0000"/>
                </a:solidFill>
                <a:latin typeface="Calibri"/>
                <a:ea typeface="Calibri"/>
                <a:cs typeface="Calibri"/>
                <a:sym typeface="Calibri"/>
              </a:rPr>
              <a:t>Ws2</a:t>
            </a:r>
            <a:r>
              <a:rPr lang="en-US" sz="1100">
                <a:solidFill>
                  <a:schemeClr val="dk1"/>
                </a:solidFill>
                <a:latin typeface="Calibri"/>
                <a:ea typeface="Calibri"/>
                <a:cs typeface="Calibri"/>
                <a:sym typeface="Calibri"/>
              </a:rPr>
              <a:t>* </a:t>
            </a:r>
            <a:r>
              <a:rPr lang="en-US" sz="1100">
                <a:solidFill>
                  <a:schemeClr val="dk1"/>
                </a:solidFill>
                <a:highlight>
                  <a:srgbClr val="00FF00"/>
                </a:highlight>
                <a:latin typeface="Calibri"/>
                <a:ea typeface="Calibri"/>
                <a:cs typeface="Calibri"/>
                <a:sym typeface="Calibri"/>
              </a:rPr>
              <a:t>zs(t-1)</a:t>
            </a:r>
            <a:r>
              <a:rPr lang="en-US" sz="1100">
                <a:solidFill>
                  <a:schemeClr val="dk1"/>
                </a:solidFill>
                <a:latin typeface="Calibri"/>
                <a:ea typeface="Calibri"/>
                <a:cs typeface="Calibri"/>
                <a:sym typeface="Calibri"/>
              </a:rPr>
              <a:t> + </a:t>
            </a:r>
            <a:r>
              <a:rPr lang="en-US" sz="1100">
                <a:solidFill>
                  <a:srgbClr val="FF0000"/>
                </a:solidFill>
                <a:latin typeface="Calibri"/>
                <a:ea typeface="Calibri"/>
                <a:cs typeface="Calibri"/>
                <a:sym typeface="Calibri"/>
              </a:rPr>
              <a:t>Wi2</a:t>
            </a:r>
            <a:r>
              <a:rPr lang="en-US" sz="1100">
                <a:solidFill>
                  <a:schemeClr val="dk1"/>
                </a:solidFill>
                <a:latin typeface="Calibri"/>
                <a:ea typeface="Calibri"/>
                <a:cs typeface="Calibri"/>
                <a:sym typeface="Calibri"/>
              </a:rPr>
              <a:t> * </a:t>
            </a:r>
            <a:r>
              <a:rPr lang="en-US" sz="1100">
                <a:solidFill>
                  <a:schemeClr val="dk1"/>
                </a:solidFill>
                <a:highlight>
                  <a:srgbClr val="FF00FF"/>
                </a:highlight>
                <a:latin typeface="Calibri"/>
                <a:ea typeface="Calibri"/>
                <a:cs typeface="Calibri"/>
                <a:sym typeface="Calibri"/>
              </a:rPr>
              <a:t>x1(t) </a:t>
            </a:r>
            <a:r>
              <a:rPr lang="en-US" sz="1100">
                <a:solidFill>
                  <a:schemeClr val="dk1"/>
                </a:solidFill>
                <a:latin typeface="Calibri"/>
                <a:ea typeface="Calibri"/>
                <a:cs typeface="Calibri"/>
                <a:sym typeface="Calibri"/>
              </a:rPr>
              <a:t>+</a:t>
            </a:r>
            <a:r>
              <a:rPr lang="en-US" sz="1100">
                <a:solidFill>
                  <a:srgbClr val="FF00FF"/>
                </a:solidFill>
                <a:latin typeface="Calibri"/>
                <a:ea typeface="Calibri"/>
                <a:cs typeface="Calibri"/>
                <a:sym typeface="Calibri"/>
              </a:rPr>
              <a:t> </a:t>
            </a:r>
            <a:r>
              <a:rPr lang="en-US" sz="1100">
                <a:solidFill>
                  <a:srgbClr val="FFAB40"/>
                </a:solidFill>
                <a:latin typeface="Calibri"/>
                <a:ea typeface="Calibri"/>
                <a:cs typeface="Calibri"/>
                <a:sym typeface="Calibri"/>
              </a:rPr>
              <a:t>Bias2</a:t>
            </a:r>
            <a:r>
              <a:rPr lang="en-US" sz="1100">
                <a:solidFill>
                  <a:schemeClr val="dk1"/>
                </a:solidFill>
                <a:latin typeface="Calibri"/>
                <a:ea typeface="Calibri"/>
                <a:cs typeface="Calibri"/>
                <a:sym typeface="Calibri"/>
              </a:rPr>
              <a:t>)</a:t>
            </a:r>
            <a:endParaRPr sz="1100">
              <a:solidFill>
                <a:schemeClr val="dk1"/>
              </a:solidFill>
            </a:endParaRPr>
          </a:p>
        </p:txBody>
      </p:sp>
      <p:cxnSp>
        <p:nvCxnSpPr>
          <p:cNvPr id="825" name="Google Shape;825;p34"/>
          <p:cNvCxnSpPr/>
          <p:nvPr/>
        </p:nvCxnSpPr>
        <p:spPr>
          <a:xfrm rot="10800000">
            <a:off x="4016750" y="1987950"/>
            <a:ext cx="0" cy="204900"/>
          </a:xfrm>
          <a:prstGeom prst="straightConnector1">
            <a:avLst/>
          </a:prstGeom>
          <a:noFill/>
          <a:ln cap="flat" cmpd="sng" w="9525">
            <a:solidFill>
              <a:schemeClr val="dk2"/>
            </a:solidFill>
            <a:prstDash val="solid"/>
            <a:round/>
            <a:headEnd len="med" w="med" type="none"/>
            <a:tailEnd len="med" w="med" type="triangle"/>
          </a:ln>
        </p:spPr>
      </p:cxnSp>
      <p:sp>
        <p:nvSpPr>
          <p:cNvPr id="826" name="Google Shape;826;p34"/>
          <p:cNvSpPr/>
          <p:nvPr/>
        </p:nvSpPr>
        <p:spPr>
          <a:xfrm>
            <a:off x="5200550" y="2238750"/>
            <a:ext cx="1886100" cy="31929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4"/>
          <p:cNvSpPr txBox="1"/>
          <p:nvPr/>
        </p:nvSpPr>
        <p:spPr>
          <a:xfrm>
            <a:off x="5532475" y="4427063"/>
            <a:ext cx="1241100" cy="6156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Ws3</a:t>
            </a:r>
            <a:r>
              <a:rPr lang="en-US">
                <a:latin typeface="Calibri"/>
                <a:ea typeface="Calibri"/>
                <a:cs typeface="Calibri"/>
                <a:sym typeface="Calibri"/>
              </a:rPr>
              <a:t> * </a:t>
            </a:r>
            <a:r>
              <a:rPr lang="en-US">
                <a:solidFill>
                  <a:srgbClr val="00FF00"/>
                </a:solidFill>
                <a:latin typeface="Calibri"/>
                <a:ea typeface="Calibri"/>
                <a:cs typeface="Calibri"/>
                <a:sym typeface="Calibri"/>
              </a:rPr>
              <a:t>z1(t-1)</a:t>
            </a:r>
            <a:r>
              <a:rPr lang="en-US">
                <a:latin typeface="Calibri"/>
                <a:ea typeface="Calibri"/>
                <a:cs typeface="Calibri"/>
                <a:sym typeface="Calibri"/>
              </a:rPr>
              <a:t> + </a:t>
            </a:r>
            <a:r>
              <a:rPr lang="en-US">
                <a:solidFill>
                  <a:srgbClr val="FF0000"/>
                </a:solidFill>
                <a:latin typeface="Calibri"/>
                <a:ea typeface="Calibri"/>
                <a:cs typeface="Calibri"/>
                <a:sym typeface="Calibri"/>
              </a:rPr>
              <a:t>Wi3</a:t>
            </a:r>
            <a:r>
              <a:rPr lang="en-US">
                <a:latin typeface="Calibri"/>
                <a:ea typeface="Calibri"/>
                <a:cs typeface="Calibri"/>
                <a:sym typeface="Calibri"/>
              </a:rPr>
              <a:t> * </a:t>
            </a:r>
            <a:r>
              <a:rPr lang="en-US">
                <a:solidFill>
                  <a:srgbClr val="FF00FF"/>
                </a:solidFill>
                <a:latin typeface="Calibri"/>
                <a:ea typeface="Calibri"/>
                <a:cs typeface="Calibri"/>
                <a:sym typeface="Calibri"/>
              </a:rPr>
              <a:t>x1 (t)</a:t>
            </a:r>
            <a:endParaRPr>
              <a:solidFill>
                <a:srgbClr val="FF00FF"/>
              </a:solidFill>
              <a:latin typeface="Calibri"/>
              <a:ea typeface="Calibri"/>
              <a:cs typeface="Calibri"/>
              <a:sym typeface="Calibri"/>
            </a:endParaRPr>
          </a:p>
        </p:txBody>
      </p:sp>
      <p:cxnSp>
        <p:nvCxnSpPr>
          <p:cNvPr id="828" name="Google Shape;828;p34"/>
          <p:cNvCxnSpPr/>
          <p:nvPr/>
        </p:nvCxnSpPr>
        <p:spPr>
          <a:xfrm flipH="1" rot="10800000">
            <a:off x="5359412" y="5042813"/>
            <a:ext cx="793500" cy="760800"/>
          </a:xfrm>
          <a:prstGeom prst="straightConnector1">
            <a:avLst/>
          </a:prstGeom>
          <a:noFill/>
          <a:ln cap="flat" cmpd="sng" w="19050">
            <a:solidFill>
              <a:srgbClr val="00FF00"/>
            </a:solidFill>
            <a:prstDash val="solid"/>
            <a:round/>
            <a:headEnd len="med" w="med" type="none"/>
            <a:tailEnd len="med" w="med" type="triangle"/>
          </a:ln>
        </p:spPr>
      </p:cxnSp>
      <p:cxnSp>
        <p:nvCxnSpPr>
          <p:cNvPr id="829" name="Google Shape;829;p34"/>
          <p:cNvCxnSpPr/>
          <p:nvPr/>
        </p:nvCxnSpPr>
        <p:spPr>
          <a:xfrm flipH="1" rot="10800000">
            <a:off x="4608800" y="5042800"/>
            <a:ext cx="1544100" cy="1332900"/>
          </a:xfrm>
          <a:prstGeom prst="bentConnector2">
            <a:avLst/>
          </a:prstGeom>
          <a:noFill/>
          <a:ln cap="flat" cmpd="sng" w="19050">
            <a:solidFill>
              <a:srgbClr val="FF00FF"/>
            </a:solidFill>
            <a:prstDash val="solid"/>
            <a:round/>
            <a:headEnd len="med" w="med" type="none"/>
            <a:tailEnd len="med" w="med" type="triangle"/>
          </a:ln>
        </p:spPr>
      </p:cxnSp>
      <p:sp>
        <p:nvSpPr>
          <p:cNvPr id="830" name="Google Shape;830;p34"/>
          <p:cNvSpPr txBox="1"/>
          <p:nvPr/>
        </p:nvSpPr>
        <p:spPr>
          <a:xfrm>
            <a:off x="5898275" y="3862350"/>
            <a:ext cx="525000" cy="3693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Bias3</a:t>
            </a:r>
            <a:endParaRPr sz="1200">
              <a:latin typeface="Calibri"/>
              <a:ea typeface="Calibri"/>
              <a:cs typeface="Calibri"/>
              <a:sym typeface="Calibri"/>
            </a:endParaRPr>
          </a:p>
        </p:txBody>
      </p:sp>
      <p:cxnSp>
        <p:nvCxnSpPr>
          <p:cNvPr id="831" name="Google Shape;831;p34"/>
          <p:cNvCxnSpPr/>
          <p:nvPr/>
        </p:nvCxnSpPr>
        <p:spPr>
          <a:xfrm rot="10800000">
            <a:off x="6160775" y="4231650"/>
            <a:ext cx="0" cy="209700"/>
          </a:xfrm>
          <a:prstGeom prst="straightConnector1">
            <a:avLst/>
          </a:prstGeom>
          <a:noFill/>
          <a:ln cap="flat" cmpd="sng" w="9525">
            <a:solidFill>
              <a:schemeClr val="dk2"/>
            </a:solidFill>
            <a:prstDash val="solid"/>
            <a:round/>
            <a:headEnd len="med" w="med" type="none"/>
            <a:tailEnd len="med" w="med" type="triangle"/>
          </a:ln>
        </p:spPr>
      </p:cxnSp>
      <p:cxnSp>
        <p:nvCxnSpPr>
          <p:cNvPr id="832" name="Google Shape;832;p34"/>
          <p:cNvCxnSpPr/>
          <p:nvPr/>
        </p:nvCxnSpPr>
        <p:spPr>
          <a:xfrm rot="10800000">
            <a:off x="6152975" y="3667050"/>
            <a:ext cx="7800" cy="195300"/>
          </a:xfrm>
          <a:prstGeom prst="straightConnector1">
            <a:avLst/>
          </a:prstGeom>
          <a:noFill/>
          <a:ln cap="flat" cmpd="sng" w="9525">
            <a:solidFill>
              <a:schemeClr val="dk2"/>
            </a:solidFill>
            <a:prstDash val="solid"/>
            <a:round/>
            <a:headEnd len="med" w="med" type="none"/>
            <a:tailEnd len="med" w="med" type="triangle"/>
          </a:ln>
        </p:spPr>
      </p:cxnSp>
      <p:sp>
        <p:nvSpPr>
          <p:cNvPr id="833" name="Google Shape;833;p34"/>
          <p:cNvSpPr txBox="1"/>
          <p:nvPr/>
        </p:nvSpPr>
        <p:spPr>
          <a:xfrm>
            <a:off x="5365375" y="3081913"/>
            <a:ext cx="1575300" cy="5850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FF0000"/>
                </a:solidFill>
                <a:latin typeface="Calibri"/>
                <a:ea typeface="Calibri"/>
                <a:cs typeface="Calibri"/>
                <a:sym typeface="Calibri"/>
              </a:rPr>
              <a:t>Ws3</a:t>
            </a:r>
            <a:r>
              <a:rPr lang="en-US" sz="1300">
                <a:latin typeface="Calibri"/>
                <a:ea typeface="Calibri"/>
                <a:cs typeface="Calibri"/>
                <a:sym typeface="Calibri"/>
              </a:rPr>
              <a:t> * </a:t>
            </a:r>
            <a:r>
              <a:rPr lang="en-US" sz="1300">
                <a:solidFill>
                  <a:srgbClr val="00FF00"/>
                </a:solidFill>
                <a:latin typeface="Calibri"/>
                <a:ea typeface="Calibri"/>
                <a:cs typeface="Calibri"/>
                <a:sym typeface="Calibri"/>
              </a:rPr>
              <a:t>zs(t-1)</a:t>
            </a:r>
            <a:r>
              <a:rPr lang="en-US" sz="1300">
                <a:latin typeface="Calibri"/>
                <a:ea typeface="Calibri"/>
                <a:cs typeface="Calibri"/>
                <a:sym typeface="Calibri"/>
              </a:rPr>
              <a:t> + </a:t>
            </a:r>
            <a:r>
              <a:rPr lang="en-US" sz="1300">
                <a:solidFill>
                  <a:srgbClr val="FF0000"/>
                </a:solidFill>
                <a:latin typeface="Calibri"/>
                <a:ea typeface="Calibri"/>
                <a:cs typeface="Calibri"/>
                <a:sym typeface="Calibri"/>
              </a:rPr>
              <a:t>Wi3</a:t>
            </a:r>
            <a:r>
              <a:rPr lang="en-US" sz="1300">
                <a:latin typeface="Calibri"/>
                <a:ea typeface="Calibri"/>
                <a:cs typeface="Calibri"/>
                <a:sym typeface="Calibri"/>
              </a:rPr>
              <a:t> * </a:t>
            </a:r>
            <a:r>
              <a:rPr lang="en-US" sz="1300">
                <a:solidFill>
                  <a:srgbClr val="FF00FF"/>
                </a:solidFill>
                <a:latin typeface="Calibri"/>
                <a:ea typeface="Calibri"/>
                <a:cs typeface="Calibri"/>
                <a:sym typeface="Calibri"/>
              </a:rPr>
              <a:t>x1(t) </a:t>
            </a:r>
            <a:r>
              <a:rPr lang="en-US" sz="1300">
                <a:solidFill>
                  <a:schemeClr val="dk1"/>
                </a:solidFill>
                <a:latin typeface="Calibri"/>
                <a:ea typeface="Calibri"/>
                <a:cs typeface="Calibri"/>
                <a:sym typeface="Calibri"/>
              </a:rPr>
              <a:t>+</a:t>
            </a:r>
            <a:r>
              <a:rPr lang="en-US" sz="1300">
                <a:solidFill>
                  <a:srgbClr val="FF00FF"/>
                </a:solidFill>
                <a:latin typeface="Calibri"/>
                <a:ea typeface="Calibri"/>
                <a:cs typeface="Calibri"/>
                <a:sym typeface="Calibri"/>
              </a:rPr>
              <a:t> </a:t>
            </a:r>
            <a:r>
              <a:rPr lang="en-US" sz="1300">
                <a:solidFill>
                  <a:srgbClr val="FFAB40"/>
                </a:solidFill>
                <a:latin typeface="Calibri"/>
                <a:ea typeface="Calibri"/>
                <a:cs typeface="Calibri"/>
                <a:sym typeface="Calibri"/>
              </a:rPr>
              <a:t>Bias3</a:t>
            </a:r>
            <a:endParaRPr sz="1300">
              <a:solidFill>
                <a:srgbClr val="FFAB40"/>
              </a:solidFill>
              <a:latin typeface="Calibri"/>
              <a:ea typeface="Calibri"/>
              <a:cs typeface="Calibri"/>
              <a:sym typeface="Calibri"/>
            </a:endParaRPr>
          </a:p>
        </p:txBody>
      </p:sp>
      <p:sp>
        <p:nvSpPr>
          <p:cNvPr id="834" name="Google Shape;834;p34"/>
          <p:cNvSpPr txBox="1"/>
          <p:nvPr/>
        </p:nvSpPr>
        <p:spPr>
          <a:xfrm>
            <a:off x="5679875" y="2340363"/>
            <a:ext cx="961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0000FF"/>
                </a:solidFill>
                <a:latin typeface="Calibri"/>
                <a:ea typeface="Calibri"/>
                <a:cs typeface="Calibri"/>
                <a:sym typeface="Calibri"/>
              </a:rPr>
              <a:t>A sigmoid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cxnSp>
        <p:nvCxnSpPr>
          <p:cNvPr id="835" name="Google Shape;835;p34"/>
          <p:cNvCxnSpPr>
            <a:stCxn id="833" idx="0"/>
          </p:cNvCxnSpPr>
          <p:nvPr/>
        </p:nvCxnSpPr>
        <p:spPr>
          <a:xfrm rot="10800000">
            <a:off x="6153025" y="2886613"/>
            <a:ext cx="0" cy="195300"/>
          </a:xfrm>
          <a:prstGeom prst="straightConnector1">
            <a:avLst/>
          </a:prstGeom>
          <a:noFill/>
          <a:ln cap="flat" cmpd="sng" w="9525">
            <a:solidFill>
              <a:schemeClr val="dk2"/>
            </a:solidFill>
            <a:prstDash val="solid"/>
            <a:round/>
            <a:headEnd len="med" w="med" type="none"/>
            <a:tailEnd len="med" w="med" type="triangle"/>
          </a:ln>
        </p:spPr>
      </p:cxnSp>
      <p:sp>
        <p:nvSpPr>
          <p:cNvPr id="836" name="Google Shape;836;p34"/>
          <p:cNvSpPr txBox="1"/>
          <p:nvPr/>
        </p:nvSpPr>
        <p:spPr>
          <a:xfrm>
            <a:off x="5086700" y="1125925"/>
            <a:ext cx="2113800" cy="86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chemeClr val="dk1"/>
                </a:solidFill>
                <a:latin typeface="Calibri"/>
                <a:ea typeface="Calibri"/>
                <a:cs typeface="Calibri"/>
                <a:sym typeface="Calibri"/>
              </a:rPr>
              <a:t>Long term memory (from t) to be remembered:</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100">
                <a:solidFill>
                  <a:schemeClr val="dk1"/>
                </a:solidFill>
                <a:highlight>
                  <a:srgbClr val="00FFFF"/>
                </a:highlight>
                <a:latin typeface="Calibri"/>
                <a:ea typeface="Calibri"/>
                <a:cs typeface="Calibri"/>
                <a:sym typeface="Calibri"/>
              </a:rPr>
              <a:t>zl(t) </a:t>
            </a:r>
            <a:r>
              <a:rPr lang="en-US" sz="1100">
                <a:solidFill>
                  <a:schemeClr val="dk1"/>
                </a:solidFill>
                <a:latin typeface="Calibri"/>
                <a:ea typeface="Calibri"/>
                <a:cs typeface="Calibri"/>
                <a:sym typeface="Calibri"/>
              </a:rPr>
              <a:t>= </a:t>
            </a:r>
            <a:r>
              <a:rPr lang="en-US" sz="1100">
                <a:solidFill>
                  <a:schemeClr val="dk1"/>
                </a:solidFill>
                <a:highlight>
                  <a:srgbClr val="00FFFF"/>
                </a:highlight>
                <a:latin typeface="Calibri"/>
                <a:ea typeface="Calibri"/>
                <a:cs typeface="Calibri"/>
                <a:sym typeface="Calibri"/>
              </a:rPr>
              <a:t>zl(t)</a:t>
            </a:r>
            <a:r>
              <a:rPr lang="en-US" sz="1100">
                <a:solidFill>
                  <a:schemeClr val="dk1"/>
                </a:solidFill>
                <a:latin typeface="Calibri"/>
                <a:ea typeface="Calibri"/>
                <a:cs typeface="Calibri"/>
                <a:sym typeface="Calibri"/>
              </a:rPr>
              <a:t> * </a:t>
            </a:r>
            <a:r>
              <a:rPr b="1" i="1" lang="en-US" sz="1100">
                <a:solidFill>
                  <a:srgbClr val="0000FF"/>
                </a:solidFill>
                <a:latin typeface="Calibri"/>
                <a:ea typeface="Calibri"/>
                <a:cs typeface="Calibri"/>
                <a:sym typeface="Calibri"/>
              </a:rPr>
              <a:t>f</a:t>
            </a:r>
            <a:r>
              <a:rPr lang="en-US" sz="1100">
                <a:solidFill>
                  <a:schemeClr val="dk1"/>
                </a:solidFill>
                <a:latin typeface="Calibri"/>
                <a:ea typeface="Calibri"/>
                <a:cs typeface="Calibri"/>
                <a:sym typeface="Calibri"/>
              </a:rPr>
              <a:t>(</a:t>
            </a:r>
            <a:r>
              <a:rPr lang="en-US" sz="1100">
                <a:solidFill>
                  <a:srgbClr val="FF0000"/>
                </a:solidFill>
                <a:latin typeface="Calibri"/>
                <a:ea typeface="Calibri"/>
                <a:cs typeface="Calibri"/>
                <a:sym typeface="Calibri"/>
              </a:rPr>
              <a:t>Ws3</a:t>
            </a:r>
            <a:r>
              <a:rPr lang="en-US" sz="1100">
                <a:solidFill>
                  <a:schemeClr val="dk1"/>
                </a:solidFill>
                <a:latin typeface="Calibri"/>
                <a:ea typeface="Calibri"/>
                <a:cs typeface="Calibri"/>
                <a:sym typeface="Calibri"/>
              </a:rPr>
              <a:t> * </a:t>
            </a:r>
            <a:r>
              <a:rPr lang="en-US" sz="1100">
                <a:solidFill>
                  <a:schemeClr val="dk1"/>
                </a:solidFill>
                <a:highlight>
                  <a:srgbClr val="00FF00"/>
                </a:highlight>
                <a:latin typeface="Calibri"/>
                <a:ea typeface="Calibri"/>
                <a:cs typeface="Calibri"/>
                <a:sym typeface="Calibri"/>
              </a:rPr>
              <a:t>zs(t-1)</a:t>
            </a:r>
            <a:r>
              <a:rPr lang="en-US" sz="1100">
                <a:solidFill>
                  <a:schemeClr val="dk1"/>
                </a:solidFill>
                <a:latin typeface="Calibri"/>
                <a:ea typeface="Calibri"/>
                <a:cs typeface="Calibri"/>
                <a:sym typeface="Calibri"/>
              </a:rPr>
              <a:t>+ </a:t>
            </a:r>
            <a:r>
              <a:rPr lang="en-US" sz="1100">
                <a:solidFill>
                  <a:srgbClr val="FF0000"/>
                </a:solidFill>
                <a:latin typeface="Calibri"/>
                <a:ea typeface="Calibri"/>
                <a:cs typeface="Calibri"/>
                <a:sym typeface="Calibri"/>
              </a:rPr>
              <a:t>Wi3</a:t>
            </a:r>
            <a:r>
              <a:rPr lang="en-US" sz="1100">
                <a:solidFill>
                  <a:schemeClr val="dk1"/>
                </a:solidFill>
                <a:latin typeface="Calibri"/>
                <a:ea typeface="Calibri"/>
                <a:cs typeface="Calibri"/>
                <a:sym typeface="Calibri"/>
              </a:rPr>
              <a:t> * </a:t>
            </a:r>
            <a:r>
              <a:rPr lang="en-US" sz="1100">
                <a:solidFill>
                  <a:schemeClr val="dk1"/>
                </a:solidFill>
                <a:highlight>
                  <a:srgbClr val="FF00FF"/>
                </a:highlight>
                <a:latin typeface="Calibri"/>
                <a:ea typeface="Calibri"/>
                <a:cs typeface="Calibri"/>
                <a:sym typeface="Calibri"/>
              </a:rPr>
              <a:t>x1(t) </a:t>
            </a:r>
            <a:r>
              <a:rPr lang="en-US" sz="1100">
                <a:solidFill>
                  <a:schemeClr val="dk1"/>
                </a:solidFill>
                <a:latin typeface="Calibri"/>
                <a:ea typeface="Calibri"/>
                <a:cs typeface="Calibri"/>
                <a:sym typeface="Calibri"/>
              </a:rPr>
              <a:t>+</a:t>
            </a:r>
            <a:r>
              <a:rPr lang="en-US" sz="1100">
                <a:solidFill>
                  <a:srgbClr val="FF00FF"/>
                </a:solidFill>
                <a:latin typeface="Calibri"/>
                <a:ea typeface="Calibri"/>
                <a:cs typeface="Calibri"/>
                <a:sym typeface="Calibri"/>
              </a:rPr>
              <a:t> </a:t>
            </a:r>
            <a:r>
              <a:rPr lang="en-US" sz="1100">
                <a:solidFill>
                  <a:srgbClr val="FFAB40"/>
                </a:solidFill>
                <a:latin typeface="Calibri"/>
                <a:ea typeface="Calibri"/>
                <a:cs typeface="Calibri"/>
                <a:sym typeface="Calibri"/>
              </a:rPr>
              <a:t>Bias3</a:t>
            </a:r>
            <a:r>
              <a:rPr lang="en-US" sz="1100">
                <a:solidFill>
                  <a:schemeClr val="dk1"/>
                </a:solidFill>
                <a:latin typeface="Calibri"/>
                <a:ea typeface="Calibri"/>
                <a:cs typeface="Calibri"/>
                <a:sym typeface="Calibri"/>
              </a:rPr>
              <a:t>)</a:t>
            </a:r>
            <a:endParaRPr sz="1100">
              <a:solidFill>
                <a:schemeClr val="dk1"/>
              </a:solidFill>
            </a:endParaRPr>
          </a:p>
        </p:txBody>
      </p:sp>
      <p:cxnSp>
        <p:nvCxnSpPr>
          <p:cNvPr id="837" name="Google Shape;837;p34"/>
          <p:cNvCxnSpPr/>
          <p:nvPr/>
        </p:nvCxnSpPr>
        <p:spPr>
          <a:xfrm rot="10800000">
            <a:off x="6143600" y="1987825"/>
            <a:ext cx="9300" cy="460800"/>
          </a:xfrm>
          <a:prstGeom prst="straightConnector1">
            <a:avLst/>
          </a:prstGeom>
          <a:noFill/>
          <a:ln cap="flat" cmpd="sng" w="9525">
            <a:solidFill>
              <a:schemeClr val="dk2"/>
            </a:solidFill>
            <a:prstDash val="solid"/>
            <a:round/>
            <a:headEnd len="med" w="med" type="none"/>
            <a:tailEnd len="med" w="med" type="triangle"/>
          </a:ln>
        </p:spPr>
      </p:cxnSp>
      <p:sp>
        <p:nvSpPr>
          <p:cNvPr id="838" name="Google Shape;838;p34"/>
          <p:cNvSpPr txBox="1"/>
          <p:nvPr/>
        </p:nvSpPr>
        <p:spPr>
          <a:xfrm>
            <a:off x="5529550" y="43700"/>
            <a:ext cx="1295100" cy="831300"/>
          </a:xfrm>
          <a:prstGeom prst="rect">
            <a:avLst/>
          </a:prstGeom>
          <a:solidFill>
            <a:srgbClr val="00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chemeClr val="dk1"/>
                </a:solidFill>
                <a:latin typeface="Calibri"/>
                <a:ea typeface="Calibri"/>
                <a:cs typeface="Calibri"/>
                <a:sym typeface="Calibri"/>
              </a:rPr>
              <a:t>New long term memory at (t):</a:t>
            </a:r>
            <a:endParaRPr>
              <a:solidFill>
                <a:schemeClr val="dk1"/>
              </a:solidFill>
              <a:latin typeface="Calibri"/>
              <a:ea typeface="Calibri"/>
              <a:cs typeface="Calibri"/>
              <a:sym typeface="Calibri"/>
            </a:endParaRPr>
          </a:p>
          <a:p>
            <a:pPr indent="0" lvl="0" marL="0" rtl="0" algn="ctr">
              <a:spcBef>
                <a:spcPts val="0"/>
              </a:spcBef>
              <a:spcAft>
                <a:spcPts val="0"/>
              </a:spcAft>
              <a:buNone/>
            </a:pPr>
            <a:r>
              <a:rPr lang="en-US">
                <a:solidFill>
                  <a:schemeClr val="dk1"/>
                </a:solidFill>
                <a:latin typeface="Calibri"/>
                <a:ea typeface="Calibri"/>
                <a:cs typeface="Calibri"/>
                <a:sym typeface="Calibri"/>
              </a:rPr>
              <a:t>zl(t-1) + z(t)</a:t>
            </a:r>
            <a:endParaRPr>
              <a:solidFill>
                <a:srgbClr val="93C47D"/>
              </a:solidFill>
              <a:latin typeface="Calibri"/>
              <a:ea typeface="Calibri"/>
              <a:cs typeface="Calibri"/>
              <a:sym typeface="Calibri"/>
            </a:endParaRPr>
          </a:p>
        </p:txBody>
      </p:sp>
      <p:sp>
        <p:nvSpPr>
          <p:cNvPr id="839" name="Google Shape;839;p34"/>
          <p:cNvSpPr/>
          <p:nvPr/>
        </p:nvSpPr>
        <p:spPr>
          <a:xfrm>
            <a:off x="2577550" y="413150"/>
            <a:ext cx="2836800" cy="184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4"/>
          <p:cNvSpPr/>
          <p:nvPr/>
        </p:nvSpPr>
        <p:spPr>
          <a:xfrm>
            <a:off x="7606250" y="2238750"/>
            <a:ext cx="1184100" cy="738900"/>
          </a:xfrm>
          <a:prstGeom prst="rect">
            <a:avLst/>
          </a:prstGeom>
          <a:solidFill>
            <a:srgbClr val="B3C6E7"/>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4"/>
          <p:cNvSpPr txBox="1"/>
          <p:nvPr/>
        </p:nvSpPr>
        <p:spPr>
          <a:xfrm>
            <a:off x="7717400" y="2300400"/>
            <a:ext cx="961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rgbClr val="0000FF"/>
                </a:solidFill>
                <a:latin typeface="Calibri"/>
                <a:ea typeface="Calibri"/>
                <a:cs typeface="Calibri"/>
                <a:sym typeface="Calibri"/>
              </a:rPr>
              <a:t>A Tanh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sp>
        <p:nvSpPr>
          <p:cNvPr id="842" name="Google Shape;842;p34"/>
          <p:cNvSpPr txBox="1"/>
          <p:nvPr/>
        </p:nvSpPr>
        <p:spPr>
          <a:xfrm>
            <a:off x="7156850" y="3133675"/>
            <a:ext cx="2082900" cy="615600"/>
          </a:xfrm>
          <a:prstGeom prst="rect">
            <a:avLst/>
          </a:prstGeom>
          <a:solidFill>
            <a:srgbClr val="00FF00"/>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Calibri"/>
                <a:ea typeface="Calibri"/>
                <a:cs typeface="Calibri"/>
                <a:sym typeface="Calibri"/>
              </a:rPr>
              <a:t>Short term memory (t):</a:t>
            </a:r>
            <a:endParaRPr>
              <a:latin typeface="Calibri"/>
              <a:ea typeface="Calibri"/>
              <a:cs typeface="Calibri"/>
              <a:sym typeface="Calibri"/>
            </a:endParaRPr>
          </a:p>
          <a:p>
            <a:pPr indent="0" lvl="0" marL="0" rtl="0" algn="ctr">
              <a:spcBef>
                <a:spcPts val="0"/>
              </a:spcBef>
              <a:spcAft>
                <a:spcPts val="0"/>
              </a:spcAft>
              <a:buNone/>
            </a:pPr>
            <a:r>
              <a:rPr lang="en-US">
                <a:latin typeface="Calibri"/>
                <a:ea typeface="Calibri"/>
                <a:cs typeface="Calibri"/>
                <a:sym typeface="Calibri"/>
              </a:rPr>
              <a:t>zs(t) = F[zl(t-1) + zl(t)]</a:t>
            </a:r>
            <a:endParaRPr>
              <a:latin typeface="Calibri"/>
              <a:ea typeface="Calibri"/>
              <a:cs typeface="Calibri"/>
              <a:sym typeface="Calibri"/>
            </a:endParaRPr>
          </a:p>
        </p:txBody>
      </p:sp>
      <p:cxnSp>
        <p:nvCxnSpPr>
          <p:cNvPr id="843" name="Google Shape;843;p34"/>
          <p:cNvCxnSpPr/>
          <p:nvPr/>
        </p:nvCxnSpPr>
        <p:spPr>
          <a:xfrm>
            <a:off x="6824650" y="459350"/>
            <a:ext cx="1373700" cy="1841100"/>
          </a:xfrm>
          <a:prstGeom prst="bentConnector2">
            <a:avLst/>
          </a:prstGeom>
          <a:noFill/>
          <a:ln cap="flat" cmpd="sng" w="9525">
            <a:solidFill>
              <a:schemeClr val="dk2"/>
            </a:solidFill>
            <a:prstDash val="solid"/>
            <a:round/>
            <a:headEnd len="med" w="med" type="none"/>
            <a:tailEnd len="med" w="med" type="triangle"/>
          </a:ln>
        </p:spPr>
      </p:cxnSp>
      <p:cxnSp>
        <p:nvCxnSpPr>
          <p:cNvPr id="844" name="Google Shape;844;p34"/>
          <p:cNvCxnSpPr/>
          <p:nvPr/>
        </p:nvCxnSpPr>
        <p:spPr>
          <a:xfrm flipH="1" rot="-5400000">
            <a:off x="8198300" y="3133675"/>
            <a:ext cx="600" cy="600"/>
          </a:xfrm>
          <a:prstGeom prst="bentConnector3">
            <a:avLst>
              <a:gd fmla="val -39687500" name="adj1"/>
            </a:avLst>
          </a:prstGeom>
          <a:noFill/>
          <a:ln cap="flat" cmpd="sng" w="9525">
            <a:solidFill>
              <a:schemeClr val="dk2"/>
            </a:solidFill>
            <a:prstDash val="solid"/>
            <a:round/>
            <a:headEnd len="med" w="med" type="none"/>
            <a:tailEnd len="med" w="med" type="triangle"/>
          </a:ln>
        </p:spPr>
      </p:cxnSp>
      <p:sp>
        <p:nvSpPr>
          <p:cNvPr id="845" name="Google Shape;845;p34"/>
          <p:cNvSpPr/>
          <p:nvPr/>
        </p:nvSpPr>
        <p:spPr>
          <a:xfrm>
            <a:off x="9455925" y="2198575"/>
            <a:ext cx="1886100" cy="31929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4"/>
          <p:cNvSpPr txBox="1"/>
          <p:nvPr/>
        </p:nvSpPr>
        <p:spPr>
          <a:xfrm>
            <a:off x="8870100" y="1215175"/>
            <a:ext cx="2798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latin typeface="Calibri"/>
                <a:ea typeface="Calibri"/>
                <a:cs typeface="Calibri"/>
                <a:sym typeface="Calibri"/>
              </a:rPr>
              <a:t>The output the updated short term memory at (t) </a:t>
            </a:r>
            <a:endParaRPr>
              <a:solidFill>
                <a:schemeClr val="dk1"/>
              </a:solidFill>
              <a:latin typeface="Calibri"/>
              <a:ea typeface="Calibri"/>
              <a:cs typeface="Calibri"/>
              <a:sym typeface="Calibri"/>
            </a:endParaRPr>
          </a:p>
        </p:txBody>
      </p:sp>
      <p:sp>
        <p:nvSpPr>
          <p:cNvPr id="847" name="Google Shape;847;p34"/>
          <p:cNvSpPr txBox="1"/>
          <p:nvPr/>
        </p:nvSpPr>
        <p:spPr>
          <a:xfrm>
            <a:off x="9778425" y="4433063"/>
            <a:ext cx="1241100" cy="6156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Ws4</a:t>
            </a:r>
            <a:r>
              <a:rPr lang="en-US">
                <a:latin typeface="Calibri"/>
                <a:ea typeface="Calibri"/>
                <a:cs typeface="Calibri"/>
                <a:sym typeface="Calibri"/>
              </a:rPr>
              <a:t> * </a:t>
            </a:r>
            <a:r>
              <a:rPr lang="en-US">
                <a:solidFill>
                  <a:srgbClr val="00FF00"/>
                </a:solidFill>
                <a:latin typeface="Calibri"/>
                <a:ea typeface="Calibri"/>
                <a:cs typeface="Calibri"/>
                <a:sym typeface="Calibri"/>
              </a:rPr>
              <a:t>z1(t-1)</a:t>
            </a:r>
            <a:r>
              <a:rPr lang="en-US">
                <a:latin typeface="Calibri"/>
                <a:ea typeface="Calibri"/>
                <a:cs typeface="Calibri"/>
                <a:sym typeface="Calibri"/>
              </a:rPr>
              <a:t> + </a:t>
            </a:r>
            <a:r>
              <a:rPr lang="en-US">
                <a:solidFill>
                  <a:srgbClr val="FF0000"/>
                </a:solidFill>
                <a:latin typeface="Calibri"/>
                <a:ea typeface="Calibri"/>
                <a:cs typeface="Calibri"/>
                <a:sym typeface="Calibri"/>
              </a:rPr>
              <a:t>Wi4</a:t>
            </a:r>
            <a:r>
              <a:rPr lang="en-US">
                <a:latin typeface="Calibri"/>
                <a:ea typeface="Calibri"/>
                <a:cs typeface="Calibri"/>
                <a:sym typeface="Calibri"/>
              </a:rPr>
              <a:t> * </a:t>
            </a:r>
            <a:r>
              <a:rPr lang="en-US">
                <a:solidFill>
                  <a:srgbClr val="FF00FF"/>
                </a:solidFill>
                <a:latin typeface="Calibri"/>
                <a:ea typeface="Calibri"/>
                <a:cs typeface="Calibri"/>
                <a:sym typeface="Calibri"/>
              </a:rPr>
              <a:t>x1 (t)</a:t>
            </a:r>
            <a:endParaRPr>
              <a:solidFill>
                <a:srgbClr val="FF00FF"/>
              </a:solidFill>
              <a:latin typeface="Calibri"/>
              <a:ea typeface="Calibri"/>
              <a:cs typeface="Calibri"/>
              <a:sym typeface="Calibri"/>
            </a:endParaRPr>
          </a:p>
        </p:txBody>
      </p:sp>
      <p:sp>
        <p:nvSpPr>
          <p:cNvPr id="848" name="Google Shape;848;p34"/>
          <p:cNvSpPr txBox="1"/>
          <p:nvPr/>
        </p:nvSpPr>
        <p:spPr>
          <a:xfrm>
            <a:off x="5364925" y="50866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Ws3</a:t>
            </a:r>
            <a:endParaRPr/>
          </a:p>
        </p:txBody>
      </p:sp>
      <p:sp>
        <p:nvSpPr>
          <p:cNvPr id="849" name="Google Shape;849;p34"/>
          <p:cNvSpPr txBox="1"/>
          <p:nvPr/>
        </p:nvSpPr>
        <p:spPr>
          <a:xfrm>
            <a:off x="6152763" y="5093550"/>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Wi3</a:t>
            </a:r>
            <a:endParaRPr/>
          </a:p>
        </p:txBody>
      </p:sp>
      <p:cxnSp>
        <p:nvCxnSpPr>
          <p:cNvPr id="850" name="Google Shape;850;p34"/>
          <p:cNvCxnSpPr>
            <a:stCxn id="795" idx="3"/>
            <a:endCxn id="847" idx="1"/>
          </p:cNvCxnSpPr>
          <p:nvPr/>
        </p:nvCxnSpPr>
        <p:spPr>
          <a:xfrm flipH="1" rot="10800000">
            <a:off x="5359412" y="4741013"/>
            <a:ext cx="4419000" cy="1062600"/>
          </a:xfrm>
          <a:prstGeom prst="straightConnector1">
            <a:avLst/>
          </a:prstGeom>
          <a:noFill/>
          <a:ln cap="flat" cmpd="sng" w="19050">
            <a:solidFill>
              <a:srgbClr val="00FF00"/>
            </a:solidFill>
            <a:prstDash val="solid"/>
            <a:round/>
            <a:headEnd len="med" w="med" type="none"/>
            <a:tailEnd len="med" w="med" type="triangle"/>
          </a:ln>
        </p:spPr>
      </p:cxnSp>
      <p:cxnSp>
        <p:nvCxnSpPr>
          <p:cNvPr id="851" name="Google Shape;851;p34"/>
          <p:cNvCxnSpPr>
            <a:stCxn id="794" idx="3"/>
            <a:endCxn id="847" idx="2"/>
          </p:cNvCxnSpPr>
          <p:nvPr/>
        </p:nvCxnSpPr>
        <p:spPr>
          <a:xfrm flipH="1" rot="10800000">
            <a:off x="4608800" y="5048800"/>
            <a:ext cx="5790300" cy="1326900"/>
          </a:xfrm>
          <a:prstGeom prst="bentConnector2">
            <a:avLst/>
          </a:prstGeom>
          <a:noFill/>
          <a:ln cap="flat" cmpd="sng" w="19050">
            <a:solidFill>
              <a:srgbClr val="FF00FF"/>
            </a:solidFill>
            <a:prstDash val="solid"/>
            <a:round/>
            <a:headEnd len="med" w="med" type="none"/>
            <a:tailEnd len="med" w="med" type="triangle"/>
          </a:ln>
        </p:spPr>
      </p:cxnSp>
      <p:sp>
        <p:nvSpPr>
          <p:cNvPr id="852" name="Google Shape;852;p34"/>
          <p:cNvSpPr txBox="1"/>
          <p:nvPr/>
        </p:nvSpPr>
        <p:spPr>
          <a:xfrm>
            <a:off x="9098725" y="464847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Ws4</a:t>
            </a:r>
            <a:endParaRPr/>
          </a:p>
        </p:txBody>
      </p:sp>
      <p:sp>
        <p:nvSpPr>
          <p:cNvPr id="853" name="Google Shape;853;p34"/>
          <p:cNvSpPr txBox="1"/>
          <p:nvPr/>
        </p:nvSpPr>
        <p:spPr>
          <a:xfrm>
            <a:off x="10407713" y="50722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Wi4</a:t>
            </a:r>
            <a:endParaRPr/>
          </a:p>
        </p:txBody>
      </p:sp>
      <p:sp>
        <p:nvSpPr>
          <p:cNvPr id="854" name="Google Shape;854;p34"/>
          <p:cNvSpPr txBox="1"/>
          <p:nvPr/>
        </p:nvSpPr>
        <p:spPr>
          <a:xfrm>
            <a:off x="10136475" y="3862350"/>
            <a:ext cx="525000" cy="3693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Bias4</a:t>
            </a:r>
            <a:endParaRPr sz="1200">
              <a:latin typeface="Calibri"/>
              <a:ea typeface="Calibri"/>
              <a:cs typeface="Calibri"/>
              <a:sym typeface="Calibri"/>
            </a:endParaRPr>
          </a:p>
        </p:txBody>
      </p:sp>
      <p:cxnSp>
        <p:nvCxnSpPr>
          <p:cNvPr id="855" name="Google Shape;855;p34"/>
          <p:cNvCxnSpPr>
            <a:stCxn id="847" idx="0"/>
            <a:endCxn id="854" idx="2"/>
          </p:cNvCxnSpPr>
          <p:nvPr/>
        </p:nvCxnSpPr>
        <p:spPr>
          <a:xfrm rot="10800000">
            <a:off x="10398975" y="4231763"/>
            <a:ext cx="0" cy="201300"/>
          </a:xfrm>
          <a:prstGeom prst="straightConnector1">
            <a:avLst/>
          </a:prstGeom>
          <a:noFill/>
          <a:ln cap="flat" cmpd="sng" w="9525">
            <a:solidFill>
              <a:schemeClr val="dk2"/>
            </a:solidFill>
            <a:prstDash val="solid"/>
            <a:round/>
            <a:headEnd len="med" w="med" type="none"/>
            <a:tailEnd len="med" w="med" type="triangle"/>
          </a:ln>
        </p:spPr>
      </p:cxnSp>
      <p:sp>
        <p:nvSpPr>
          <p:cNvPr id="856" name="Google Shape;856;p34"/>
          <p:cNvSpPr txBox="1"/>
          <p:nvPr/>
        </p:nvSpPr>
        <p:spPr>
          <a:xfrm>
            <a:off x="9611325" y="3075913"/>
            <a:ext cx="1575300" cy="5850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FF0000"/>
                </a:solidFill>
                <a:latin typeface="Calibri"/>
                <a:ea typeface="Calibri"/>
                <a:cs typeface="Calibri"/>
                <a:sym typeface="Calibri"/>
              </a:rPr>
              <a:t>Ws4</a:t>
            </a:r>
            <a:r>
              <a:rPr lang="en-US" sz="1300">
                <a:latin typeface="Calibri"/>
                <a:ea typeface="Calibri"/>
                <a:cs typeface="Calibri"/>
                <a:sym typeface="Calibri"/>
              </a:rPr>
              <a:t> * </a:t>
            </a:r>
            <a:r>
              <a:rPr lang="en-US" sz="1300">
                <a:solidFill>
                  <a:srgbClr val="00FF00"/>
                </a:solidFill>
                <a:latin typeface="Calibri"/>
                <a:ea typeface="Calibri"/>
                <a:cs typeface="Calibri"/>
                <a:sym typeface="Calibri"/>
              </a:rPr>
              <a:t>zs(t-1)</a:t>
            </a:r>
            <a:r>
              <a:rPr lang="en-US" sz="1300">
                <a:latin typeface="Calibri"/>
                <a:ea typeface="Calibri"/>
                <a:cs typeface="Calibri"/>
                <a:sym typeface="Calibri"/>
              </a:rPr>
              <a:t> + </a:t>
            </a:r>
            <a:r>
              <a:rPr lang="en-US" sz="1300">
                <a:solidFill>
                  <a:srgbClr val="FF0000"/>
                </a:solidFill>
                <a:latin typeface="Calibri"/>
                <a:ea typeface="Calibri"/>
                <a:cs typeface="Calibri"/>
                <a:sym typeface="Calibri"/>
              </a:rPr>
              <a:t>Wi4</a:t>
            </a:r>
            <a:r>
              <a:rPr lang="en-US" sz="1300">
                <a:latin typeface="Calibri"/>
                <a:ea typeface="Calibri"/>
                <a:cs typeface="Calibri"/>
                <a:sym typeface="Calibri"/>
              </a:rPr>
              <a:t> * </a:t>
            </a:r>
            <a:r>
              <a:rPr lang="en-US" sz="1300">
                <a:solidFill>
                  <a:srgbClr val="FF00FF"/>
                </a:solidFill>
                <a:latin typeface="Calibri"/>
                <a:ea typeface="Calibri"/>
                <a:cs typeface="Calibri"/>
                <a:sym typeface="Calibri"/>
              </a:rPr>
              <a:t>x1(t) </a:t>
            </a:r>
            <a:r>
              <a:rPr lang="en-US" sz="1300">
                <a:solidFill>
                  <a:schemeClr val="dk1"/>
                </a:solidFill>
                <a:latin typeface="Calibri"/>
                <a:ea typeface="Calibri"/>
                <a:cs typeface="Calibri"/>
                <a:sym typeface="Calibri"/>
              </a:rPr>
              <a:t>+</a:t>
            </a:r>
            <a:r>
              <a:rPr lang="en-US" sz="1300">
                <a:solidFill>
                  <a:srgbClr val="FF00FF"/>
                </a:solidFill>
                <a:latin typeface="Calibri"/>
                <a:ea typeface="Calibri"/>
                <a:cs typeface="Calibri"/>
                <a:sym typeface="Calibri"/>
              </a:rPr>
              <a:t> </a:t>
            </a:r>
            <a:r>
              <a:rPr lang="en-US" sz="1300">
                <a:solidFill>
                  <a:srgbClr val="FFAB40"/>
                </a:solidFill>
                <a:latin typeface="Calibri"/>
                <a:ea typeface="Calibri"/>
                <a:cs typeface="Calibri"/>
                <a:sym typeface="Calibri"/>
              </a:rPr>
              <a:t>Bias4</a:t>
            </a:r>
            <a:endParaRPr sz="1300">
              <a:solidFill>
                <a:srgbClr val="FFAB40"/>
              </a:solidFill>
              <a:latin typeface="Calibri"/>
              <a:ea typeface="Calibri"/>
              <a:cs typeface="Calibri"/>
              <a:sym typeface="Calibri"/>
            </a:endParaRPr>
          </a:p>
        </p:txBody>
      </p:sp>
      <p:cxnSp>
        <p:nvCxnSpPr>
          <p:cNvPr id="857" name="Google Shape;857;p34"/>
          <p:cNvCxnSpPr/>
          <p:nvPr/>
        </p:nvCxnSpPr>
        <p:spPr>
          <a:xfrm rot="10800000">
            <a:off x="10398975" y="3660913"/>
            <a:ext cx="0" cy="201300"/>
          </a:xfrm>
          <a:prstGeom prst="straightConnector1">
            <a:avLst/>
          </a:prstGeom>
          <a:noFill/>
          <a:ln cap="flat" cmpd="sng" w="9525">
            <a:solidFill>
              <a:schemeClr val="dk2"/>
            </a:solidFill>
            <a:prstDash val="solid"/>
            <a:round/>
            <a:headEnd len="med" w="med" type="none"/>
            <a:tailEnd len="med" w="med" type="triangle"/>
          </a:ln>
        </p:spPr>
      </p:cxnSp>
      <p:sp>
        <p:nvSpPr>
          <p:cNvPr id="858" name="Google Shape;858;p34"/>
          <p:cNvSpPr txBox="1"/>
          <p:nvPr/>
        </p:nvSpPr>
        <p:spPr>
          <a:xfrm>
            <a:off x="9918075" y="2300388"/>
            <a:ext cx="961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0000FF"/>
                </a:solidFill>
                <a:latin typeface="Calibri"/>
                <a:ea typeface="Calibri"/>
                <a:cs typeface="Calibri"/>
                <a:sym typeface="Calibri"/>
              </a:rPr>
              <a:t>A sigmoid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cxnSp>
        <p:nvCxnSpPr>
          <p:cNvPr id="859" name="Google Shape;859;p34"/>
          <p:cNvCxnSpPr/>
          <p:nvPr/>
        </p:nvCxnSpPr>
        <p:spPr>
          <a:xfrm rot="10800000">
            <a:off x="10398975" y="2916013"/>
            <a:ext cx="0" cy="159900"/>
          </a:xfrm>
          <a:prstGeom prst="straightConnector1">
            <a:avLst/>
          </a:prstGeom>
          <a:noFill/>
          <a:ln cap="flat" cmpd="sng" w="9525">
            <a:solidFill>
              <a:schemeClr val="dk2"/>
            </a:solidFill>
            <a:prstDash val="solid"/>
            <a:round/>
            <a:headEnd len="med" w="med" type="none"/>
            <a:tailEnd len="med" w="med" type="triangle"/>
          </a:ln>
        </p:spPr>
      </p:cxnSp>
      <p:cxnSp>
        <p:nvCxnSpPr>
          <p:cNvPr id="860" name="Google Shape;860;p34"/>
          <p:cNvCxnSpPr/>
          <p:nvPr/>
        </p:nvCxnSpPr>
        <p:spPr>
          <a:xfrm flipH="1" rot="10800000">
            <a:off x="9239750" y="2608075"/>
            <a:ext cx="678300" cy="833400"/>
          </a:xfrm>
          <a:prstGeom prst="bentConnector3">
            <a:avLst>
              <a:gd fmla="val 18182" name="adj1"/>
            </a:avLst>
          </a:prstGeom>
          <a:noFill/>
          <a:ln cap="flat" cmpd="sng" w="9525">
            <a:solidFill>
              <a:schemeClr val="dk2"/>
            </a:solidFill>
            <a:prstDash val="solid"/>
            <a:round/>
            <a:headEnd len="med" w="med" type="none"/>
            <a:tailEnd len="med" w="med" type="triangle"/>
          </a:ln>
        </p:spPr>
      </p:cxnSp>
      <p:sp>
        <p:nvSpPr>
          <p:cNvPr id="861" name="Google Shape;861;p34"/>
          <p:cNvSpPr txBox="1"/>
          <p:nvPr/>
        </p:nvSpPr>
        <p:spPr>
          <a:xfrm>
            <a:off x="9183551" y="5588675"/>
            <a:ext cx="2430900" cy="6156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New short term memory (t) ~ zs(t)</a:t>
            </a:r>
            <a:endParaRPr>
              <a:latin typeface="Calibri"/>
              <a:ea typeface="Calibri"/>
              <a:cs typeface="Calibri"/>
              <a:sym typeface="Calibri"/>
            </a:endParaRPr>
          </a:p>
        </p:txBody>
      </p:sp>
      <p:sp>
        <p:nvSpPr>
          <p:cNvPr id="862" name="Google Shape;862;p34"/>
          <p:cNvSpPr/>
          <p:nvPr/>
        </p:nvSpPr>
        <p:spPr>
          <a:xfrm>
            <a:off x="5777950" y="5682575"/>
            <a:ext cx="3204000" cy="184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63" name="Google Shape;863;p34"/>
          <p:cNvCxnSpPr/>
          <p:nvPr/>
        </p:nvCxnSpPr>
        <p:spPr>
          <a:xfrm flipH="1" rot="-5400000">
            <a:off x="9262575" y="3436788"/>
            <a:ext cx="3488400" cy="1215600"/>
          </a:xfrm>
          <a:prstGeom prst="bentConnector4">
            <a:avLst>
              <a:gd fmla="val -6826" name="adj1"/>
              <a:gd fmla="val 113024" name="adj2"/>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7" name="Shape 867"/>
        <p:cNvGrpSpPr/>
        <p:nvPr/>
      </p:nvGrpSpPr>
      <p:grpSpPr>
        <a:xfrm>
          <a:off x="0" y="0"/>
          <a:ext cx="0" cy="0"/>
          <a:chOff x="0" y="0"/>
          <a:chExt cx="0" cy="0"/>
        </a:xfrm>
      </p:grpSpPr>
      <p:sp>
        <p:nvSpPr>
          <p:cNvPr id="868" name="Google Shape;868;p35"/>
          <p:cNvSpPr/>
          <p:nvPr/>
        </p:nvSpPr>
        <p:spPr>
          <a:xfrm>
            <a:off x="86916" y="858044"/>
            <a:ext cx="3016250" cy="4956175"/>
          </a:xfrm>
          <a:custGeom>
            <a:rect b="b" l="l" r="r" t="t"/>
            <a:pathLst>
              <a:path extrusionOk="0" h="198247" w="120650">
                <a:moveTo>
                  <a:pt x="39576" y="349"/>
                </a:moveTo>
                <a:cubicBezTo>
                  <a:pt x="30432" y="1365"/>
                  <a:pt x="21860" y="2000"/>
                  <a:pt x="16335" y="7207"/>
                </a:cubicBezTo>
                <a:cubicBezTo>
                  <a:pt x="10811" y="12414"/>
                  <a:pt x="9096" y="21304"/>
                  <a:pt x="6429" y="31591"/>
                </a:cubicBezTo>
                <a:cubicBezTo>
                  <a:pt x="3762" y="41878"/>
                  <a:pt x="-1000" y="57309"/>
                  <a:pt x="333" y="68929"/>
                </a:cubicBezTo>
                <a:cubicBezTo>
                  <a:pt x="1667" y="80550"/>
                  <a:pt x="9922" y="93186"/>
                  <a:pt x="14430" y="101314"/>
                </a:cubicBezTo>
                <a:cubicBezTo>
                  <a:pt x="18939" y="109442"/>
                  <a:pt x="25289" y="107982"/>
                  <a:pt x="27384" y="117697"/>
                </a:cubicBezTo>
                <a:cubicBezTo>
                  <a:pt x="29480" y="127413"/>
                  <a:pt x="26749" y="147542"/>
                  <a:pt x="27003" y="159607"/>
                </a:cubicBezTo>
                <a:cubicBezTo>
                  <a:pt x="27257" y="171672"/>
                  <a:pt x="24717" y="183674"/>
                  <a:pt x="28908" y="190087"/>
                </a:cubicBezTo>
                <a:cubicBezTo>
                  <a:pt x="33099" y="196501"/>
                  <a:pt x="40211" y="198723"/>
                  <a:pt x="52149" y="198088"/>
                </a:cubicBezTo>
                <a:cubicBezTo>
                  <a:pt x="64087" y="197453"/>
                  <a:pt x="89360" y="190659"/>
                  <a:pt x="100536" y="186277"/>
                </a:cubicBezTo>
                <a:cubicBezTo>
                  <a:pt x="111712" y="181896"/>
                  <a:pt x="116157" y="178721"/>
                  <a:pt x="119205" y="171799"/>
                </a:cubicBezTo>
                <a:cubicBezTo>
                  <a:pt x="122253" y="164878"/>
                  <a:pt x="119332" y="155162"/>
                  <a:pt x="118824" y="144748"/>
                </a:cubicBezTo>
                <a:cubicBezTo>
                  <a:pt x="118316" y="134334"/>
                  <a:pt x="116475" y="118713"/>
                  <a:pt x="116157" y="109315"/>
                </a:cubicBezTo>
                <a:cubicBezTo>
                  <a:pt x="115840" y="99917"/>
                  <a:pt x="118507" y="96933"/>
                  <a:pt x="116919" y="88360"/>
                </a:cubicBezTo>
                <a:cubicBezTo>
                  <a:pt x="115332" y="79788"/>
                  <a:pt x="107013" y="65945"/>
                  <a:pt x="106632" y="57880"/>
                </a:cubicBezTo>
                <a:cubicBezTo>
                  <a:pt x="106251" y="49816"/>
                  <a:pt x="112792" y="46260"/>
                  <a:pt x="114633" y="39973"/>
                </a:cubicBezTo>
                <a:cubicBezTo>
                  <a:pt x="116475" y="33687"/>
                  <a:pt x="119396" y="26511"/>
                  <a:pt x="117681" y="20161"/>
                </a:cubicBezTo>
                <a:cubicBezTo>
                  <a:pt x="115967" y="13811"/>
                  <a:pt x="112093" y="5048"/>
                  <a:pt x="104346" y="1873"/>
                </a:cubicBezTo>
                <a:cubicBezTo>
                  <a:pt x="96599" y="-1302"/>
                  <a:pt x="81994" y="1365"/>
                  <a:pt x="71199" y="1111"/>
                </a:cubicBezTo>
                <a:cubicBezTo>
                  <a:pt x="60404" y="857"/>
                  <a:pt x="48720" y="-667"/>
                  <a:pt x="39576" y="349"/>
                </a:cubicBezTo>
                <a:close/>
              </a:path>
            </a:pathLst>
          </a:custGeom>
          <a:solidFill>
            <a:schemeClr val="lt2"/>
          </a:solidFill>
          <a:ln cap="flat" cmpd="sng" w="9525">
            <a:solidFill>
              <a:schemeClr val="dk2"/>
            </a:solidFill>
            <a:prstDash val="solid"/>
            <a:round/>
            <a:headEnd len="med" w="med" type="none"/>
            <a:tailEnd len="med" w="med" type="none"/>
          </a:ln>
        </p:spPr>
      </p:sp>
      <p:sp>
        <p:nvSpPr>
          <p:cNvPr id="869" name="Google Shape;869;p35"/>
          <p:cNvSpPr txBox="1"/>
          <p:nvPr/>
        </p:nvSpPr>
        <p:spPr>
          <a:xfrm>
            <a:off x="8258175" y="43550"/>
            <a:ext cx="3514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latin typeface="Calibri"/>
                <a:ea typeface="Calibri"/>
                <a:cs typeface="Calibri"/>
                <a:sym typeface="Calibri"/>
              </a:rPr>
              <a:t>Each LSTM unit must have three inputs:</a:t>
            </a:r>
            <a:endParaRPr b="1" sz="1200">
              <a:latin typeface="Calibri"/>
              <a:ea typeface="Calibri"/>
              <a:cs typeface="Calibri"/>
              <a:sym typeface="Calibri"/>
            </a:endParaRPr>
          </a:p>
          <a:p>
            <a:pPr indent="-304800" lvl="0" marL="457200" rtl="0" algn="l">
              <a:spcBef>
                <a:spcPts val="0"/>
              </a:spcBef>
              <a:spcAft>
                <a:spcPts val="0"/>
              </a:spcAft>
              <a:buClr>
                <a:srgbClr val="FF00FF"/>
              </a:buClr>
              <a:buSzPts val="1200"/>
              <a:buFont typeface="Calibri"/>
              <a:buChar char="-"/>
            </a:pPr>
            <a:r>
              <a:rPr lang="en-US" sz="1200">
                <a:solidFill>
                  <a:srgbClr val="FF00FF"/>
                </a:solidFill>
                <a:latin typeface="Calibri"/>
                <a:ea typeface="Calibri"/>
                <a:cs typeface="Calibri"/>
                <a:sym typeface="Calibri"/>
              </a:rPr>
              <a:t>input (e.g., output from last time step)</a:t>
            </a:r>
            <a:endParaRPr sz="1200">
              <a:solidFill>
                <a:srgbClr val="FF00FF"/>
              </a:solidFill>
              <a:latin typeface="Calibri"/>
              <a:ea typeface="Calibri"/>
              <a:cs typeface="Calibri"/>
              <a:sym typeface="Calibri"/>
            </a:endParaRPr>
          </a:p>
          <a:p>
            <a:pPr indent="-304800" lvl="0" marL="457200" rtl="0" algn="l">
              <a:spcBef>
                <a:spcPts val="0"/>
              </a:spcBef>
              <a:spcAft>
                <a:spcPts val="0"/>
              </a:spcAft>
              <a:buClr>
                <a:srgbClr val="00FF00"/>
              </a:buClr>
              <a:buSzPts val="1200"/>
              <a:buFont typeface="Calibri"/>
              <a:buChar char="-"/>
            </a:pPr>
            <a:r>
              <a:rPr lang="en-US" sz="1200">
                <a:solidFill>
                  <a:srgbClr val="00FF00"/>
                </a:solidFill>
                <a:latin typeface="Calibri"/>
                <a:ea typeface="Calibri"/>
                <a:cs typeface="Calibri"/>
                <a:sym typeface="Calibri"/>
              </a:rPr>
              <a:t>short term memory (updated from last step)</a:t>
            </a:r>
            <a:endParaRPr sz="1200">
              <a:solidFill>
                <a:srgbClr val="00FF00"/>
              </a:solidFill>
              <a:latin typeface="Calibri"/>
              <a:ea typeface="Calibri"/>
              <a:cs typeface="Calibri"/>
              <a:sym typeface="Calibri"/>
            </a:endParaRPr>
          </a:p>
          <a:p>
            <a:pPr indent="-304800" lvl="0" marL="457200" rtl="0" algn="l">
              <a:spcBef>
                <a:spcPts val="0"/>
              </a:spcBef>
              <a:spcAft>
                <a:spcPts val="0"/>
              </a:spcAft>
              <a:buClr>
                <a:srgbClr val="00FFFF"/>
              </a:buClr>
              <a:buSzPts val="1200"/>
              <a:buFont typeface="Calibri"/>
              <a:buChar char="-"/>
            </a:pPr>
            <a:r>
              <a:rPr lang="en-US" sz="1200">
                <a:solidFill>
                  <a:srgbClr val="00FFFF"/>
                </a:solidFill>
                <a:latin typeface="Calibri"/>
                <a:ea typeface="Calibri"/>
                <a:cs typeface="Calibri"/>
                <a:sym typeface="Calibri"/>
              </a:rPr>
              <a:t>long term memory (updated from last step)</a:t>
            </a:r>
            <a:endParaRPr sz="1200">
              <a:solidFill>
                <a:srgbClr val="00FFFF"/>
              </a:solidFill>
              <a:latin typeface="Calibri"/>
              <a:ea typeface="Calibri"/>
              <a:cs typeface="Calibri"/>
              <a:sym typeface="Calibri"/>
            </a:endParaRPr>
          </a:p>
        </p:txBody>
      </p:sp>
      <p:sp>
        <p:nvSpPr>
          <p:cNvPr id="870" name="Google Shape;870;p35"/>
          <p:cNvSpPr/>
          <p:nvPr/>
        </p:nvSpPr>
        <p:spPr>
          <a:xfrm>
            <a:off x="190500" y="952500"/>
            <a:ext cx="11639700" cy="4534200"/>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5"/>
          <p:cNvSpPr txBox="1"/>
          <p:nvPr/>
        </p:nvSpPr>
        <p:spPr>
          <a:xfrm>
            <a:off x="1221250" y="89600"/>
            <a:ext cx="1241100" cy="738900"/>
          </a:xfrm>
          <a:prstGeom prst="rect">
            <a:avLst/>
          </a:prstGeom>
          <a:solidFill>
            <a:srgbClr val="00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latin typeface="Calibri"/>
                <a:ea typeface="Calibri"/>
                <a:cs typeface="Calibri"/>
                <a:sym typeface="Calibri"/>
              </a:rPr>
              <a:t>Long term memory (t-1):</a:t>
            </a:r>
            <a:endParaRPr sz="1200">
              <a:latin typeface="Calibri"/>
              <a:ea typeface="Calibri"/>
              <a:cs typeface="Calibri"/>
              <a:sym typeface="Calibri"/>
            </a:endParaRPr>
          </a:p>
          <a:p>
            <a:pPr indent="0" lvl="0" marL="0" rtl="0" algn="ctr">
              <a:spcBef>
                <a:spcPts val="0"/>
              </a:spcBef>
              <a:spcAft>
                <a:spcPts val="0"/>
              </a:spcAft>
              <a:buNone/>
            </a:pPr>
            <a:r>
              <a:rPr lang="en-US" sz="1200">
                <a:latin typeface="Calibri"/>
                <a:ea typeface="Calibri"/>
                <a:cs typeface="Calibri"/>
                <a:sym typeface="Calibri"/>
              </a:rPr>
              <a:t>zl(t-1)</a:t>
            </a:r>
            <a:endParaRPr sz="1200">
              <a:latin typeface="Calibri"/>
              <a:ea typeface="Calibri"/>
              <a:cs typeface="Calibri"/>
              <a:sym typeface="Calibri"/>
            </a:endParaRPr>
          </a:p>
        </p:txBody>
      </p:sp>
      <p:sp>
        <p:nvSpPr>
          <p:cNvPr id="872" name="Google Shape;872;p35"/>
          <p:cNvSpPr txBox="1"/>
          <p:nvPr/>
        </p:nvSpPr>
        <p:spPr>
          <a:xfrm>
            <a:off x="3424700" y="6175600"/>
            <a:ext cx="1184100" cy="400200"/>
          </a:xfrm>
          <a:prstGeom prst="rect">
            <a:avLst/>
          </a:prstGeom>
          <a:solidFill>
            <a:srgbClr val="FF00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Input ~ x1 (t)</a:t>
            </a:r>
            <a:endParaRPr>
              <a:latin typeface="Calibri"/>
              <a:ea typeface="Calibri"/>
              <a:cs typeface="Calibri"/>
              <a:sym typeface="Calibri"/>
            </a:endParaRPr>
          </a:p>
        </p:txBody>
      </p:sp>
      <p:sp>
        <p:nvSpPr>
          <p:cNvPr id="873" name="Google Shape;873;p35"/>
          <p:cNvSpPr txBox="1"/>
          <p:nvPr/>
        </p:nvSpPr>
        <p:spPr>
          <a:xfrm>
            <a:off x="2674112" y="5603513"/>
            <a:ext cx="26853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Short term memory (t-1) ~ zs(t-1)</a:t>
            </a:r>
            <a:endParaRPr>
              <a:latin typeface="Calibri"/>
              <a:ea typeface="Calibri"/>
              <a:cs typeface="Calibri"/>
              <a:sym typeface="Calibri"/>
            </a:endParaRPr>
          </a:p>
        </p:txBody>
      </p:sp>
      <p:sp>
        <p:nvSpPr>
          <p:cNvPr id="874" name="Google Shape;874;p35"/>
          <p:cNvSpPr/>
          <p:nvPr/>
        </p:nvSpPr>
        <p:spPr>
          <a:xfrm>
            <a:off x="934175" y="2281675"/>
            <a:ext cx="1834800" cy="305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75" name="Google Shape;875;p35"/>
          <p:cNvCxnSpPr/>
          <p:nvPr/>
        </p:nvCxnSpPr>
        <p:spPr>
          <a:xfrm rot="10800000">
            <a:off x="1847912" y="5105213"/>
            <a:ext cx="826200" cy="698400"/>
          </a:xfrm>
          <a:prstGeom prst="straightConnector1">
            <a:avLst/>
          </a:prstGeom>
          <a:noFill/>
          <a:ln cap="flat" cmpd="sng" w="19050">
            <a:solidFill>
              <a:srgbClr val="00FF00"/>
            </a:solidFill>
            <a:prstDash val="solid"/>
            <a:round/>
            <a:headEnd len="med" w="med" type="none"/>
            <a:tailEnd len="med" w="med" type="triangle"/>
          </a:ln>
        </p:spPr>
      </p:cxnSp>
      <p:cxnSp>
        <p:nvCxnSpPr>
          <p:cNvPr id="876" name="Google Shape;876;p35"/>
          <p:cNvCxnSpPr/>
          <p:nvPr/>
        </p:nvCxnSpPr>
        <p:spPr>
          <a:xfrm rot="10800000">
            <a:off x="1847900" y="5105200"/>
            <a:ext cx="1576800" cy="1270500"/>
          </a:xfrm>
          <a:prstGeom prst="bentConnector2">
            <a:avLst/>
          </a:prstGeom>
          <a:noFill/>
          <a:ln cap="flat" cmpd="sng" w="19050">
            <a:solidFill>
              <a:srgbClr val="FF00FF"/>
            </a:solidFill>
            <a:prstDash val="solid"/>
            <a:round/>
            <a:headEnd len="med" w="med" type="none"/>
            <a:tailEnd len="med" w="med" type="triangle"/>
          </a:ln>
        </p:spPr>
      </p:cxnSp>
      <p:sp>
        <p:nvSpPr>
          <p:cNvPr id="877" name="Google Shape;877;p35"/>
          <p:cNvSpPr txBox="1"/>
          <p:nvPr/>
        </p:nvSpPr>
        <p:spPr>
          <a:xfrm>
            <a:off x="1273925" y="52073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Wi1</a:t>
            </a:r>
            <a:endParaRPr b="1">
              <a:solidFill>
                <a:srgbClr val="FF0000"/>
              </a:solidFill>
              <a:latin typeface="Calibri"/>
              <a:ea typeface="Calibri"/>
              <a:cs typeface="Calibri"/>
              <a:sym typeface="Calibri"/>
            </a:endParaRPr>
          </a:p>
        </p:txBody>
      </p:sp>
      <p:sp>
        <p:nvSpPr>
          <p:cNvPr id="878" name="Google Shape;878;p35"/>
          <p:cNvSpPr txBox="1"/>
          <p:nvPr/>
        </p:nvSpPr>
        <p:spPr>
          <a:xfrm>
            <a:off x="2110438" y="5154250"/>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Ws1</a:t>
            </a:r>
            <a:endParaRPr b="1">
              <a:solidFill>
                <a:srgbClr val="FF0000"/>
              </a:solidFill>
              <a:latin typeface="Calibri"/>
              <a:ea typeface="Calibri"/>
              <a:cs typeface="Calibri"/>
              <a:sym typeface="Calibri"/>
            </a:endParaRPr>
          </a:p>
        </p:txBody>
      </p:sp>
      <p:sp>
        <p:nvSpPr>
          <p:cNvPr id="879" name="Google Shape;879;p35"/>
          <p:cNvSpPr txBox="1"/>
          <p:nvPr/>
        </p:nvSpPr>
        <p:spPr>
          <a:xfrm>
            <a:off x="1107850" y="4489575"/>
            <a:ext cx="1480200" cy="615600"/>
          </a:xfrm>
          <a:prstGeom prst="rect">
            <a:avLst/>
          </a:prstGeom>
          <a:solidFill>
            <a:srgbClr val="999999"/>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rgbClr val="FF0000"/>
                </a:solidFill>
                <a:latin typeface="Calibri"/>
                <a:ea typeface="Calibri"/>
                <a:cs typeface="Calibri"/>
                <a:sym typeface="Calibri"/>
              </a:rPr>
              <a:t>Ws1</a:t>
            </a:r>
            <a:r>
              <a:rPr lang="en-US">
                <a:latin typeface="Calibri"/>
                <a:ea typeface="Calibri"/>
                <a:cs typeface="Calibri"/>
                <a:sym typeface="Calibri"/>
              </a:rPr>
              <a:t> * </a:t>
            </a:r>
            <a:r>
              <a:rPr lang="en-US">
                <a:solidFill>
                  <a:srgbClr val="00FF00"/>
                </a:solidFill>
                <a:latin typeface="Calibri"/>
                <a:ea typeface="Calibri"/>
                <a:cs typeface="Calibri"/>
                <a:sym typeface="Calibri"/>
              </a:rPr>
              <a:t>zs(t-1)</a:t>
            </a:r>
            <a:r>
              <a:rPr lang="en-US">
                <a:latin typeface="Calibri"/>
                <a:ea typeface="Calibri"/>
                <a:cs typeface="Calibri"/>
                <a:sym typeface="Calibri"/>
              </a:rPr>
              <a:t> + </a:t>
            </a:r>
            <a:r>
              <a:rPr lang="en-US">
                <a:solidFill>
                  <a:srgbClr val="FF0000"/>
                </a:solidFill>
                <a:latin typeface="Calibri"/>
                <a:ea typeface="Calibri"/>
                <a:cs typeface="Calibri"/>
                <a:sym typeface="Calibri"/>
              </a:rPr>
              <a:t>Wi1</a:t>
            </a:r>
            <a:r>
              <a:rPr lang="en-US">
                <a:latin typeface="Calibri"/>
                <a:ea typeface="Calibri"/>
                <a:cs typeface="Calibri"/>
                <a:sym typeface="Calibri"/>
              </a:rPr>
              <a:t> * </a:t>
            </a:r>
            <a:r>
              <a:rPr lang="en-US">
                <a:solidFill>
                  <a:srgbClr val="FF00FF"/>
                </a:solidFill>
                <a:latin typeface="Calibri"/>
                <a:ea typeface="Calibri"/>
                <a:cs typeface="Calibri"/>
                <a:sym typeface="Calibri"/>
              </a:rPr>
              <a:t>x1(t)</a:t>
            </a:r>
            <a:endParaRPr>
              <a:solidFill>
                <a:srgbClr val="FF00FF"/>
              </a:solidFill>
              <a:latin typeface="Calibri"/>
              <a:ea typeface="Calibri"/>
              <a:cs typeface="Calibri"/>
              <a:sym typeface="Calibri"/>
            </a:endParaRPr>
          </a:p>
        </p:txBody>
      </p:sp>
      <p:sp>
        <p:nvSpPr>
          <p:cNvPr id="880" name="Google Shape;880;p35"/>
          <p:cNvSpPr txBox="1"/>
          <p:nvPr/>
        </p:nvSpPr>
        <p:spPr>
          <a:xfrm>
            <a:off x="1585450" y="3903475"/>
            <a:ext cx="525000" cy="3693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Bias1</a:t>
            </a:r>
            <a:endParaRPr sz="1200">
              <a:latin typeface="Calibri"/>
              <a:ea typeface="Calibri"/>
              <a:cs typeface="Calibri"/>
              <a:sym typeface="Calibri"/>
            </a:endParaRPr>
          </a:p>
        </p:txBody>
      </p:sp>
      <p:cxnSp>
        <p:nvCxnSpPr>
          <p:cNvPr id="881" name="Google Shape;881;p35"/>
          <p:cNvCxnSpPr/>
          <p:nvPr/>
        </p:nvCxnSpPr>
        <p:spPr>
          <a:xfrm rot="10800000">
            <a:off x="1847950" y="4272675"/>
            <a:ext cx="0" cy="216900"/>
          </a:xfrm>
          <a:prstGeom prst="straightConnector1">
            <a:avLst/>
          </a:prstGeom>
          <a:noFill/>
          <a:ln cap="flat" cmpd="sng" w="9525">
            <a:solidFill>
              <a:schemeClr val="dk2"/>
            </a:solidFill>
            <a:prstDash val="solid"/>
            <a:round/>
            <a:headEnd len="med" w="med" type="none"/>
            <a:tailEnd len="med" w="med" type="triangle"/>
          </a:ln>
        </p:spPr>
      </p:cxnSp>
      <p:cxnSp>
        <p:nvCxnSpPr>
          <p:cNvPr id="882" name="Google Shape;882;p35"/>
          <p:cNvCxnSpPr/>
          <p:nvPr/>
        </p:nvCxnSpPr>
        <p:spPr>
          <a:xfrm flipH="1" rot="10800000">
            <a:off x="1847950" y="3686575"/>
            <a:ext cx="4500" cy="216900"/>
          </a:xfrm>
          <a:prstGeom prst="straightConnector1">
            <a:avLst/>
          </a:prstGeom>
          <a:noFill/>
          <a:ln cap="flat" cmpd="sng" w="9525">
            <a:solidFill>
              <a:schemeClr val="dk2"/>
            </a:solidFill>
            <a:prstDash val="solid"/>
            <a:round/>
            <a:headEnd len="med" w="med" type="none"/>
            <a:tailEnd len="med" w="med" type="triangle"/>
          </a:ln>
        </p:spPr>
      </p:cxnSp>
      <p:sp>
        <p:nvSpPr>
          <p:cNvPr id="883" name="Google Shape;883;p35"/>
          <p:cNvSpPr txBox="1"/>
          <p:nvPr/>
        </p:nvSpPr>
        <p:spPr>
          <a:xfrm>
            <a:off x="1076050" y="3101688"/>
            <a:ext cx="1552500" cy="5850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FF0000"/>
                </a:solidFill>
                <a:latin typeface="Calibri"/>
                <a:ea typeface="Calibri"/>
                <a:cs typeface="Calibri"/>
                <a:sym typeface="Calibri"/>
              </a:rPr>
              <a:t>Ws1</a:t>
            </a:r>
            <a:r>
              <a:rPr lang="en-US" sz="1300">
                <a:latin typeface="Calibri"/>
                <a:ea typeface="Calibri"/>
                <a:cs typeface="Calibri"/>
                <a:sym typeface="Calibri"/>
              </a:rPr>
              <a:t> * </a:t>
            </a:r>
            <a:r>
              <a:rPr lang="en-US" sz="1300">
                <a:solidFill>
                  <a:srgbClr val="00FF00"/>
                </a:solidFill>
                <a:latin typeface="Calibri"/>
                <a:ea typeface="Calibri"/>
                <a:cs typeface="Calibri"/>
                <a:sym typeface="Calibri"/>
              </a:rPr>
              <a:t>zs(t-1)</a:t>
            </a:r>
            <a:r>
              <a:rPr lang="en-US" sz="1300">
                <a:latin typeface="Calibri"/>
                <a:ea typeface="Calibri"/>
                <a:cs typeface="Calibri"/>
                <a:sym typeface="Calibri"/>
              </a:rPr>
              <a:t> + </a:t>
            </a:r>
            <a:r>
              <a:rPr lang="en-US" sz="1300">
                <a:solidFill>
                  <a:srgbClr val="FF0000"/>
                </a:solidFill>
                <a:latin typeface="Calibri"/>
                <a:ea typeface="Calibri"/>
                <a:cs typeface="Calibri"/>
                <a:sym typeface="Calibri"/>
              </a:rPr>
              <a:t>Wi1</a:t>
            </a:r>
            <a:r>
              <a:rPr lang="en-US" sz="1300">
                <a:latin typeface="Calibri"/>
                <a:ea typeface="Calibri"/>
                <a:cs typeface="Calibri"/>
                <a:sym typeface="Calibri"/>
              </a:rPr>
              <a:t> * </a:t>
            </a:r>
            <a:r>
              <a:rPr lang="en-US" sz="1300">
                <a:solidFill>
                  <a:srgbClr val="FF00FF"/>
                </a:solidFill>
                <a:latin typeface="Calibri"/>
                <a:ea typeface="Calibri"/>
                <a:cs typeface="Calibri"/>
                <a:sym typeface="Calibri"/>
              </a:rPr>
              <a:t>x1(t) </a:t>
            </a:r>
            <a:r>
              <a:rPr lang="en-US" sz="1300">
                <a:solidFill>
                  <a:schemeClr val="dk1"/>
                </a:solidFill>
                <a:latin typeface="Calibri"/>
                <a:ea typeface="Calibri"/>
                <a:cs typeface="Calibri"/>
                <a:sym typeface="Calibri"/>
              </a:rPr>
              <a:t>+</a:t>
            </a:r>
            <a:r>
              <a:rPr lang="en-US" sz="1300">
                <a:solidFill>
                  <a:srgbClr val="FF00FF"/>
                </a:solidFill>
                <a:latin typeface="Calibri"/>
                <a:ea typeface="Calibri"/>
                <a:cs typeface="Calibri"/>
                <a:sym typeface="Calibri"/>
              </a:rPr>
              <a:t> </a:t>
            </a:r>
            <a:r>
              <a:rPr lang="en-US" sz="1300">
                <a:solidFill>
                  <a:srgbClr val="FFAB40"/>
                </a:solidFill>
                <a:latin typeface="Calibri"/>
                <a:ea typeface="Calibri"/>
                <a:cs typeface="Calibri"/>
                <a:sym typeface="Calibri"/>
              </a:rPr>
              <a:t>Bias1</a:t>
            </a:r>
            <a:endParaRPr sz="1300">
              <a:solidFill>
                <a:srgbClr val="FFAB40"/>
              </a:solidFill>
              <a:latin typeface="Calibri"/>
              <a:ea typeface="Calibri"/>
              <a:cs typeface="Calibri"/>
              <a:sym typeface="Calibri"/>
            </a:endParaRPr>
          </a:p>
        </p:txBody>
      </p:sp>
      <p:cxnSp>
        <p:nvCxnSpPr>
          <p:cNvPr id="884" name="Google Shape;884;p35"/>
          <p:cNvCxnSpPr/>
          <p:nvPr/>
        </p:nvCxnSpPr>
        <p:spPr>
          <a:xfrm rot="10800000">
            <a:off x="1847800" y="2968788"/>
            <a:ext cx="4500" cy="132900"/>
          </a:xfrm>
          <a:prstGeom prst="straightConnector1">
            <a:avLst/>
          </a:prstGeom>
          <a:noFill/>
          <a:ln cap="flat" cmpd="sng" w="9525">
            <a:solidFill>
              <a:schemeClr val="dk2"/>
            </a:solidFill>
            <a:prstDash val="solid"/>
            <a:round/>
            <a:headEnd len="med" w="med" type="none"/>
            <a:tailEnd len="med" w="med" type="triangle"/>
          </a:ln>
        </p:spPr>
      </p:cxnSp>
      <p:sp>
        <p:nvSpPr>
          <p:cNvPr id="885" name="Google Shape;885;p35"/>
          <p:cNvSpPr txBox="1"/>
          <p:nvPr/>
        </p:nvSpPr>
        <p:spPr>
          <a:xfrm>
            <a:off x="1367050" y="2353313"/>
            <a:ext cx="961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0000FF"/>
                </a:solidFill>
                <a:latin typeface="Calibri"/>
                <a:ea typeface="Calibri"/>
                <a:cs typeface="Calibri"/>
                <a:sym typeface="Calibri"/>
              </a:rPr>
              <a:t>A sigmoid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sp>
        <p:nvSpPr>
          <p:cNvPr id="886" name="Google Shape;886;p35"/>
          <p:cNvSpPr txBox="1"/>
          <p:nvPr/>
        </p:nvSpPr>
        <p:spPr>
          <a:xfrm>
            <a:off x="282900" y="2106313"/>
            <a:ext cx="1093200" cy="877200"/>
          </a:xfrm>
          <a:prstGeom prst="rect">
            <a:avLst/>
          </a:prstGeom>
          <a:solidFill>
            <a:srgbClr val="6FA8D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solidFill>
                  <a:schemeClr val="dk1"/>
                </a:solidFill>
                <a:latin typeface="Calibri"/>
                <a:ea typeface="Calibri"/>
                <a:cs typeface="Calibri"/>
                <a:sym typeface="Calibri"/>
              </a:rPr>
              <a:t>After</a:t>
            </a:r>
            <a:r>
              <a:rPr b="1" lang="en-US" sz="900">
                <a:solidFill>
                  <a:srgbClr val="0000FF"/>
                </a:solidFill>
                <a:latin typeface="Calibri"/>
                <a:ea typeface="Calibri"/>
                <a:cs typeface="Calibri"/>
                <a:sym typeface="Calibri"/>
              </a:rPr>
              <a:t> Sigmoid</a:t>
            </a:r>
            <a:r>
              <a:rPr lang="en-US" sz="900">
                <a:solidFill>
                  <a:schemeClr val="dk1"/>
                </a:solidFill>
                <a:latin typeface="Calibri"/>
                <a:ea typeface="Calibri"/>
                <a:cs typeface="Calibri"/>
                <a:sym typeface="Calibri"/>
              </a:rPr>
              <a:t>, a value between 0% (0.0) and 100% (1.0) will be produced</a:t>
            </a:r>
            <a:endParaRPr sz="900">
              <a:solidFill>
                <a:schemeClr val="dk1"/>
              </a:solidFill>
              <a:latin typeface="Calibri"/>
              <a:ea typeface="Calibri"/>
              <a:cs typeface="Calibri"/>
              <a:sym typeface="Calibri"/>
            </a:endParaRPr>
          </a:p>
        </p:txBody>
      </p:sp>
      <p:sp>
        <p:nvSpPr>
          <p:cNvPr id="887" name="Google Shape;887;p35"/>
          <p:cNvSpPr txBox="1"/>
          <p:nvPr/>
        </p:nvSpPr>
        <p:spPr>
          <a:xfrm>
            <a:off x="800350" y="1126213"/>
            <a:ext cx="2082900" cy="861900"/>
          </a:xfrm>
          <a:prstGeom prst="rect">
            <a:avLst/>
          </a:prstGeom>
          <a:solidFill>
            <a:srgbClr val="D9D9D9"/>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chemeClr val="dk1"/>
                </a:solidFill>
                <a:latin typeface="Calibri"/>
                <a:ea typeface="Calibri"/>
                <a:cs typeface="Calibri"/>
                <a:sym typeface="Calibri"/>
              </a:rPr>
              <a:t>Long term memory (from t-1) to be remembered:</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100">
                <a:solidFill>
                  <a:schemeClr val="dk1"/>
                </a:solidFill>
                <a:highlight>
                  <a:srgbClr val="00FFFF"/>
                </a:highlight>
                <a:latin typeface="Calibri"/>
                <a:ea typeface="Calibri"/>
                <a:cs typeface="Calibri"/>
                <a:sym typeface="Calibri"/>
              </a:rPr>
              <a:t>zl(t-1)</a:t>
            </a:r>
            <a:r>
              <a:rPr lang="en-US" sz="1100">
                <a:solidFill>
                  <a:schemeClr val="dk1"/>
                </a:solidFill>
                <a:latin typeface="Calibri"/>
                <a:ea typeface="Calibri"/>
                <a:cs typeface="Calibri"/>
                <a:sym typeface="Calibri"/>
              </a:rPr>
              <a:t> =</a:t>
            </a:r>
            <a:r>
              <a:rPr lang="en-US" sz="1100">
                <a:solidFill>
                  <a:srgbClr val="00FFFF"/>
                </a:solidFill>
                <a:latin typeface="Calibri"/>
                <a:ea typeface="Calibri"/>
                <a:cs typeface="Calibri"/>
                <a:sym typeface="Calibri"/>
              </a:rPr>
              <a:t> </a:t>
            </a:r>
            <a:r>
              <a:rPr lang="en-US" sz="1100">
                <a:solidFill>
                  <a:schemeClr val="dk1"/>
                </a:solidFill>
                <a:highlight>
                  <a:srgbClr val="00FFFF"/>
                </a:highlight>
                <a:latin typeface="Calibri"/>
                <a:ea typeface="Calibri"/>
                <a:cs typeface="Calibri"/>
                <a:sym typeface="Calibri"/>
              </a:rPr>
              <a:t>zl(t-1)</a:t>
            </a:r>
            <a:r>
              <a:rPr lang="en-US" sz="1100">
                <a:solidFill>
                  <a:schemeClr val="dk1"/>
                </a:solidFill>
                <a:latin typeface="Calibri"/>
                <a:ea typeface="Calibri"/>
                <a:cs typeface="Calibri"/>
                <a:sym typeface="Calibri"/>
              </a:rPr>
              <a:t> * </a:t>
            </a:r>
            <a:r>
              <a:rPr b="1" i="1" lang="en-US" sz="1100">
                <a:solidFill>
                  <a:srgbClr val="0000FF"/>
                </a:solidFill>
                <a:latin typeface="Calibri"/>
                <a:ea typeface="Calibri"/>
                <a:cs typeface="Calibri"/>
                <a:sym typeface="Calibri"/>
              </a:rPr>
              <a:t>f </a:t>
            </a:r>
            <a:r>
              <a:rPr lang="en-US" sz="1100">
                <a:solidFill>
                  <a:schemeClr val="dk1"/>
                </a:solidFill>
                <a:latin typeface="Calibri"/>
                <a:ea typeface="Calibri"/>
                <a:cs typeface="Calibri"/>
                <a:sym typeface="Calibri"/>
              </a:rPr>
              <a:t>(</a:t>
            </a:r>
            <a:r>
              <a:rPr lang="en-US" sz="1100">
                <a:solidFill>
                  <a:srgbClr val="FF0000"/>
                </a:solidFill>
                <a:latin typeface="Calibri"/>
                <a:ea typeface="Calibri"/>
                <a:cs typeface="Calibri"/>
                <a:sym typeface="Calibri"/>
              </a:rPr>
              <a:t>Ws1</a:t>
            </a:r>
            <a:r>
              <a:rPr lang="en-US" sz="1100">
                <a:solidFill>
                  <a:schemeClr val="dk1"/>
                </a:solidFill>
                <a:latin typeface="Calibri"/>
                <a:ea typeface="Calibri"/>
                <a:cs typeface="Calibri"/>
                <a:sym typeface="Calibri"/>
              </a:rPr>
              <a:t> * </a:t>
            </a:r>
            <a:r>
              <a:rPr lang="en-US" sz="1100">
                <a:solidFill>
                  <a:schemeClr val="dk1"/>
                </a:solidFill>
                <a:highlight>
                  <a:srgbClr val="00FF00"/>
                </a:highlight>
                <a:latin typeface="Calibri"/>
                <a:ea typeface="Calibri"/>
                <a:cs typeface="Calibri"/>
                <a:sym typeface="Calibri"/>
              </a:rPr>
              <a:t>zs(t-1)</a:t>
            </a:r>
            <a:r>
              <a:rPr lang="en-US" sz="1100">
                <a:solidFill>
                  <a:schemeClr val="dk1"/>
                </a:solidFill>
                <a:latin typeface="Calibri"/>
                <a:ea typeface="Calibri"/>
                <a:cs typeface="Calibri"/>
                <a:sym typeface="Calibri"/>
              </a:rPr>
              <a:t>+ </a:t>
            </a:r>
            <a:r>
              <a:rPr lang="en-US" sz="1100">
                <a:solidFill>
                  <a:srgbClr val="FF0000"/>
                </a:solidFill>
                <a:latin typeface="Calibri"/>
                <a:ea typeface="Calibri"/>
                <a:cs typeface="Calibri"/>
                <a:sym typeface="Calibri"/>
              </a:rPr>
              <a:t>Wi1</a:t>
            </a:r>
            <a:r>
              <a:rPr lang="en-US" sz="1100">
                <a:solidFill>
                  <a:schemeClr val="dk1"/>
                </a:solidFill>
                <a:latin typeface="Calibri"/>
                <a:ea typeface="Calibri"/>
                <a:cs typeface="Calibri"/>
                <a:sym typeface="Calibri"/>
              </a:rPr>
              <a:t> * </a:t>
            </a:r>
            <a:r>
              <a:rPr lang="en-US" sz="1100">
                <a:solidFill>
                  <a:schemeClr val="dk1"/>
                </a:solidFill>
                <a:highlight>
                  <a:srgbClr val="FF00FF"/>
                </a:highlight>
                <a:latin typeface="Calibri"/>
                <a:ea typeface="Calibri"/>
                <a:cs typeface="Calibri"/>
                <a:sym typeface="Calibri"/>
              </a:rPr>
              <a:t>x1(t)</a:t>
            </a:r>
            <a:r>
              <a:rPr lang="en-US" sz="1100">
                <a:solidFill>
                  <a:srgbClr val="FF00FF"/>
                </a:solidFill>
                <a:latin typeface="Calibri"/>
                <a:ea typeface="Calibri"/>
                <a:cs typeface="Calibri"/>
                <a:sym typeface="Calibri"/>
              </a:rPr>
              <a:t> </a:t>
            </a:r>
            <a:r>
              <a:rPr lang="en-US" sz="1100">
                <a:solidFill>
                  <a:schemeClr val="dk1"/>
                </a:solidFill>
                <a:latin typeface="Calibri"/>
                <a:ea typeface="Calibri"/>
                <a:cs typeface="Calibri"/>
                <a:sym typeface="Calibri"/>
              </a:rPr>
              <a:t>+</a:t>
            </a:r>
            <a:r>
              <a:rPr lang="en-US" sz="1100">
                <a:solidFill>
                  <a:srgbClr val="FF00FF"/>
                </a:solidFill>
                <a:latin typeface="Calibri"/>
                <a:ea typeface="Calibri"/>
                <a:cs typeface="Calibri"/>
                <a:sym typeface="Calibri"/>
              </a:rPr>
              <a:t> </a:t>
            </a:r>
            <a:r>
              <a:rPr lang="en-US" sz="1100">
                <a:solidFill>
                  <a:srgbClr val="FFAB40"/>
                </a:solidFill>
                <a:latin typeface="Calibri"/>
                <a:ea typeface="Calibri"/>
                <a:cs typeface="Calibri"/>
                <a:sym typeface="Calibri"/>
              </a:rPr>
              <a:t>Bias1</a:t>
            </a:r>
            <a:r>
              <a:rPr lang="en-US" sz="1100">
                <a:solidFill>
                  <a:schemeClr val="dk1"/>
                </a:solidFill>
                <a:latin typeface="Calibri"/>
                <a:ea typeface="Calibri"/>
                <a:cs typeface="Calibri"/>
                <a:sym typeface="Calibri"/>
              </a:rPr>
              <a:t>)</a:t>
            </a:r>
            <a:endParaRPr sz="1100">
              <a:solidFill>
                <a:schemeClr val="dk1"/>
              </a:solidFill>
            </a:endParaRPr>
          </a:p>
        </p:txBody>
      </p:sp>
      <p:cxnSp>
        <p:nvCxnSpPr>
          <p:cNvPr id="888" name="Google Shape;888;p35"/>
          <p:cNvCxnSpPr/>
          <p:nvPr/>
        </p:nvCxnSpPr>
        <p:spPr>
          <a:xfrm flipH="1" rot="10800000">
            <a:off x="1839550" y="1991563"/>
            <a:ext cx="4500" cy="453300"/>
          </a:xfrm>
          <a:prstGeom prst="straightConnector1">
            <a:avLst/>
          </a:prstGeom>
          <a:noFill/>
          <a:ln cap="flat" cmpd="sng" w="9525">
            <a:solidFill>
              <a:schemeClr val="dk2"/>
            </a:solidFill>
            <a:prstDash val="solid"/>
            <a:round/>
            <a:headEnd len="med" w="med" type="none"/>
            <a:tailEnd len="med" w="med" type="triangle"/>
          </a:ln>
        </p:spPr>
      </p:cxnSp>
      <p:sp>
        <p:nvSpPr>
          <p:cNvPr id="889" name="Google Shape;889;p35"/>
          <p:cNvSpPr/>
          <p:nvPr/>
        </p:nvSpPr>
        <p:spPr>
          <a:xfrm>
            <a:off x="3173925" y="2192850"/>
            <a:ext cx="1786500" cy="3014400"/>
          </a:xfrm>
          <a:prstGeom prst="rect">
            <a:avLst/>
          </a:prstGeom>
          <a:solidFill>
            <a:srgbClr val="B3C6E7"/>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5"/>
          <p:cNvSpPr txBox="1"/>
          <p:nvPr/>
        </p:nvSpPr>
        <p:spPr>
          <a:xfrm>
            <a:off x="3425200" y="4354325"/>
            <a:ext cx="1295100" cy="6156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Ws2</a:t>
            </a:r>
            <a:r>
              <a:rPr lang="en-US">
                <a:latin typeface="Calibri"/>
                <a:ea typeface="Calibri"/>
                <a:cs typeface="Calibri"/>
                <a:sym typeface="Calibri"/>
              </a:rPr>
              <a:t> * </a:t>
            </a:r>
            <a:r>
              <a:rPr lang="en-US">
                <a:solidFill>
                  <a:srgbClr val="00FF00"/>
                </a:solidFill>
                <a:latin typeface="Calibri"/>
                <a:ea typeface="Calibri"/>
                <a:cs typeface="Calibri"/>
                <a:sym typeface="Calibri"/>
              </a:rPr>
              <a:t>zs(t-1)</a:t>
            </a:r>
            <a:r>
              <a:rPr lang="en-US">
                <a:latin typeface="Calibri"/>
                <a:ea typeface="Calibri"/>
                <a:cs typeface="Calibri"/>
                <a:sym typeface="Calibri"/>
              </a:rPr>
              <a:t> + </a:t>
            </a:r>
            <a:r>
              <a:rPr lang="en-US">
                <a:solidFill>
                  <a:srgbClr val="FF0000"/>
                </a:solidFill>
                <a:latin typeface="Calibri"/>
                <a:ea typeface="Calibri"/>
                <a:cs typeface="Calibri"/>
                <a:sym typeface="Calibri"/>
              </a:rPr>
              <a:t>Wi2</a:t>
            </a:r>
            <a:r>
              <a:rPr lang="en-US">
                <a:latin typeface="Calibri"/>
                <a:ea typeface="Calibri"/>
                <a:cs typeface="Calibri"/>
                <a:sym typeface="Calibri"/>
              </a:rPr>
              <a:t> * </a:t>
            </a:r>
            <a:r>
              <a:rPr lang="en-US">
                <a:solidFill>
                  <a:srgbClr val="FF00FF"/>
                </a:solidFill>
                <a:latin typeface="Calibri"/>
                <a:ea typeface="Calibri"/>
                <a:cs typeface="Calibri"/>
                <a:sym typeface="Calibri"/>
              </a:rPr>
              <a:t>x1(t)</a:t>
            </a:r>
            <a:endParaRPr>
              <a:solidFill>
                <a:srgbClr val="FF00FF"/>
              </a:solidFill>
              <a:latin typeface="Calibri"/>
              <a:ea typeface="Calibri"/>
              <a:cs typeface="Calibri"/>
              <a:sym typeface="Calibri"/>
            </a:endParaRPr>
          </a:p>
        </p:txBody>
      </p:sp>
      <p:sp>
        <p:nvSpPr>
          <p:cNvPr id="891" name="Google Shape;891;p35"/>
          <p:cNvSpPr/>
          <p:nvPr/>
        </p:nvSpPr>
        <p:spPr>
          <a:xfrm>
            <a:off x="2417564" y="5016250"/>
            <a:ext cx="1487675" cy="1352550"/>
          </a:xfrm>
          <a:custGeom>
            <a:rect b="b" l="l" r="r" t="t"/>
            <a:pathLst>
              <a:path extrusionOk="0" h="54102" w="59507">
                <a:moveTo>
                  <a:pt x="39695" y="54102"/>
                </a:moveTo>
                <a:cubicBezTo>
                  <a:pt x="35568" y="52896"/>
                  <a:pt x="21534" y="50229"/>
                  <a:pt x="14930" y="46863"/>
                </a:cubicBezTo>
                <a:cubicBezTo>
                  <a:pt x="8326" y="43498"/>
                  <a:pt x="643" y="38227"/>
                  <a:pt x="71" y="33909"/>
                </a:cubicBezTo>
                <a:cubicBezTo>
                  <a:pt x="-500" y="29591"/>
                  <a:pt x="6294" y="23495"/>
                  <a:pt x="11501" y="20955"/>
                </a:cubicBezTo>
                <a:cubicBezTo>
                  <a:pt x="16708" y="18415"/>
                  <a:pt x="26233" y="19177"/>
                  <a:pt x="31313" y="18669"/>
                </a:cubicBezTo>
                <a:cubicBezTo>
                  <a:pt x="36393" y="18161"/>
                  <a:pt x="38870" y="18542"/>
                  <a:pt x="41981" y="17907"/>
                </a:cubicBezTo>
                <a:cubicBezTo>
                  <a:pt x="45093" y="17272"/>
                  <a:pt x="47569" y="17018"/>
                  <a:pt x="49982" y="14859"/>
                </a:cubicBezTo>
                <a:cubicBezTo>
                  <a:pt x="52395" y="12700"/>
                  <a:pt x="54872" y="7430"/>
                  <a:pt x="56459" y="4953"/>
                </a:cubicBezTo>
                <a:cubicBezTo>
                  <a:pt x="58047" y="2477"/>
                  <a:pt x="58999" y="826"/>
                  <a:pt x="59507" y="0"/>
                </a:cubicBezTo>
              </a:path>
            </a:pathLst>
          </a:custGeom>
          <a:noFill/>
          <a:ln cap="flat" cmpd="sng" w="19050">
            <a:solidFill>
              <a:srgbClr val="FF00FF"/>
            </a:solidFill>
            <a:prstDash val="solid"/>
            <a:round/>
            <a:headEnd len="med" w="med" type="none"/>
            <a:tailEnd len="med" w="med" type="triangle"/>
          </a:ln>
        </p:spPr>
      </p:sp>
      <p:cxnSp>
        <p:nvCxnSpPr>
          <p:cNvPr id="892" name="Google Shape;892;p35"/>
          <p:cNvCxnSpPr/>
          <p:nvPr/>
        </p:nvCxnSpPr>
        <p:spPr>
          <a:xfrm flipH="1" rot="10800000">
            <a:off x="4016762" y="4969913"/>
            <a:ext cx="56100" cy="633600"/>
          </a:xfrm>
          <a:prstGeom prst="straightConnector1">
            <a:avLst/>
          </a:prstGeom>
          <a:noFill/>
          <a:ln cap="flat" cmpd="sng" w="19050">
            <a:solidFill>
              <a:srgbClr val="00FF00"/>
            </a:solidFill>
            <a:prstDash val="solid"/>
            <a:round/>
            <a:headEnd len="med" w="med" type="none"/>
            <a:tailEnd len="med" w="med" type="triangle"/>
          </a:ln>
        </p:spPr>
      </p:cxnSp>
      <p:sp>
        <p:nvSpPr>
          <p:cNvPr id="893" name="Google Shape;893;p35"/>
          <p:cNvSpPr txBox="1"/>
          <p:nvPr/>
        </p:nvSpPr>
        <p:spPr>
          <a:xfrm>
            <a:off x="3296488" y="50866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Wi2</a:t>
            </a:r>
            <a:endParaRPr b="1">
              <a:solidFill>
                <a:srgbClr val="FF0000"/>
              </a:solidFill>
              <a:latin typeface="Calibri"/>
              <a:ea typeface="Calibri"/>
              <a:cs typeface="Calibri"/>
              <a:sym typeface="Calibri"/>
            </a:endParaRPr>
          </a:p>
        </p:txBody>
      </p:sp>
      <p:sp>
        <p:nvSpPr>
          <p:cNvPr id="894" name="Google Shape;894;p35"/>
          <p:cNvSpPr txBox="1"/>
          <p:nvPr/>
        </p:nvSpPr>
        <p:spPr>
          <a:xfrm>
            <a:off x="4025075" y="50866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Ws2</a:t>
            </a:r>
            <a:endParaRPr b="1">
              <a:solidFill>
                <a:srgbClr val="FF0000"/>
              </a:solidFill>
              <a:latin typeface="Calibri"/>
              <a:ea typeface="Calibri"/>
              <a:cs typeface="Calibri"/>
              <a:sym typeface="Calibri"/>
            </a:endParaRPr>
          </a:p>
        </p:txBody>
      </p:sp>
      <p:sp>
        <p:nvSpPr>
          <p:cNvPr id="895" name="Google Shape;895;p35"/>
          <p:cNvSpPr txBox="1"/>
          <p:nvPr/>
        </p:nvSpPr>
        <p:spPr>
          <a:xfrm>
            <a:off x="3810250" y="3797775"/>
            <a:ext cx="525000" cy="3693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Bias2</a:t>
            </a:r>
            <a:endParaRPr sz="1200">
              <a:latin typeface="Calibri"/>
              <a:ea typeface="Calibri"/>
              <a:cs typeface="Calibri"/>
              <a:sym typeface="Calibri"/>
            </a:endParaRPr>
          </a:p>
        </p:txBody>
      </p:sp>
      <p:cxnSp>
        <p:nvCxnSpPr>
          <p:cNvPr id="896" name="Google Shape;896;p35"/>
          <p:cNvCxnSpPr/>
          <p:nvPr/>
        </p:nvCxnSpPr>
        <p:spPr>
          <a:xfrm rot="10800000">
            <a:off x="4072750" y="4149975"/>
            <a:ext cx="0" cy="215100"/>
          </a:xfrm>
          <a:prstGeom prst="straightConnector1">
            <a:avLst/>
          </a:prstGeom>
          <a:noFill/>
          <a:ln cap="flat" cmpd="sng" w="9525">
            <a:solidFill>
              <a:schemeClr val="dk2"/>
            </a:solidFill>
            <a:prstDash val="solid"/>
            <a:round/>
            <a:headEnd len="med" w="med" type="none"/>
            <a:tailEnd len="med" w="med" type="triangle"/>
          </a:ln>
        </p:spPr>
      </p:cxnSp>
      <p:sp>
        <p:nvSpPr>
          <p:cNvPr id="897" name="Google Shape;897;p35"/>
          <p:cNvSpPr txBox="1"/>
          <p:nvPr/>
        </p:nvSpPr>
        <p:spPr>
          <a:xfrm>
            <a:off x="3296500" y="3003088"/>
            <a:ext cx="1552500" cy="5850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FF0000"/>
                </a:solidFill>
                <a:latin typeface="Calibri"/>
                <a:ea typeface="Calibri"/>
                <a:cs typeface="Calibri"/>
                <a:sym typeface="Calibri"/>
              </a:rPr>
              <a:t>Ws2</a:t>
            </a:r>
            <a:r>
              <a:rPr lang="en-US" sz="1300">
                <a:latin typeface="Calibri"/>
                <a:ea typeface="Calibri"/>
                <a:cs typeface="Calibri"/>
                <a:sym typeface="Calibri"/>
              </a:rPr>
              <a:t>* </a:t>
            </a:r>
            <a:r>
              <a:rPr lang="en-US" sz="1300">
                <a:solidFill>
                  <a:srgbClr val="00FF00"/>
                </a:solidFill>
                <a:latin typeface="Calibri"/>
                <a:ea typeface="Calibri"/>
                <a:cs typeface="Calibri"/>
                <a:sym typeface="Calibri"/>
              </a:rPr>
              <a:t>zs(t-1)</a:t>
            </a:r>
            <a:r>
              <a:rPr lang="en-US" sz="1300">
                <a:latin typeface="Calibri"/>
                <a:ea typeface="Calibri"/>
                <a:cs typeface="Calibri"/>
                <a:sym typeface="Calibri"/>
              </a:rPr>
              <a:t> + </a:t>
            </a:r>
            <a:r>
              <a:rPr lang="en-US" sz="1300">
                <a:solidFill>
                  <a:srgbClr val="FF0000"/>
                </a:solidFill>
                <a:latin typeface="Calibri"/>
                <a:ea typeface="Calibri"/>
                <a:cs typeface="Calibri"/>
                <a:sym typeface="Calibri"/>
              </a:rPr>
              <a:t>Wi2</a:t>
            </a:r>
            <a:r>
              <a:rPr lang="en-US" sz="1300">
                <a:latin typeface="Calibri"/>
                <a:ea typeface="Calibri"/>
                <a:cs typeface="Calibri"/>
                <a:sym typeface="Calibri"/>
              </a:rPr>
              <a:t> * </a:t>
            </a:r>
            <a:r>
              <a:rPr lang="en-US" sz="1300">
                <a:solidFill>
                  <a:srgbClr val="FF00FF"/>
                </a:solidFill>
                <a:latin typeface="Calibri"/>
                <a:ea typeface="Calibri"/>
                <a:cs typeface="Calibri"/>
                <a:sym typeface="Calibri"/>
              </a:rPr>
              <a:t>x1(t) </a:t>
            </a:r>
            <a:r>
              <a:rPr lang="en-US" sz="1300">
                <a:solidFill>
                  <a:schemeClr val="dk1"/>
                </a:solidFill>
                <a:latin typeface="Calibri"/>
                <a:ea typeface="Calibri"/>
                <a:cs typeface="Calibri"/>
                <a:sym typeface="Calibri"/>
              </a:rPr>
              <a:t>+</a:t>
            </a:r>
            <a:r>
              <a:rPr lang="en-US" sz="1300">
                <a:solidFill>
                  <a:srgbClr val="FF00FF"/>
                </a:solidFill>
                <a:latin typeface="Calibri"/>
                <a:ea typeface="Calibri"/>
                <a:cs typeface="Calibri"/>
                <a:sym typeface="Calibri"/>
              </a:rPr>
              <a:t> </a:t>
            </a:r>
            <a:r>
              <a:rPr lang="en-US" sz="1300">
                <a:solidFill>
                  <a:srgbClr val="FFAB40"/>
                </a:solidFill>
                <a:latin typeface="Calibri"/>
                <a:ea typeface="Calibri"/>
                <a:cs typeface="Calibri"/>
                <a:sym typeface="Calibri"/>
              </a:rPr>
              <a:t>Bias2</a:t>
            </a:r>
            <a:endParaRPr sz="1300">
              <a:solidFill>
                <a:srgbClr val="FFAB40"/>
              </a:solidFill>
              <a:latin typeface="Calibri"/>
              <a:ea typeface="Calibri"/>
              <a:cs typeface="Calibri"/>
              <a:sym typeface="Calibri"/>
            </a:endParaRPr>
          </a:p>
        </p:txBody>
      </p:sp>
      <p:cxnSp>
        <p:nvCxnSpPr>
          <p:cNvPr id="898" name="Google Shape;898;p35"/>
          <p:cNvCxnSpPr/>
          <p:nvPr/>
        </p:nvCxnSpPr>
        <p:spPr>
          <a:xfrm rot="10800000">
            <a:off x="4072750" y="3588075"/>
            <a:ext cx="0" cy="209700"/>
          </a:xfrm>
          <a:prstGeom prst="straightConnector1">
            <a:avLst/>
          </a:prstGeom>
          <a:noFill/>
          <a:ln cap="flat" cmpd="sng" w="9525">
            <a:solidFill>
              <a:schemeClr val="dk2"/>
            </a:solidFill>
            <a:prstDash val="solid"/>
            <a:round/>
            <a:headEnd len="med" w="med" type="none"/>
            <a:tailEnd len="med" w="med" type="triangle"/>
          </a:ln>
        </p:spPr>
      </p:cxnSp>
      <p:sp>
        <p:nvSpPr>
          <p:cNvPr id="899" name="Google Shape;899;p35"/>
          <p:cNvSpPr txBox="1"/>
          <p:nvPr/>
        </p:nvSpPr>
        <p:spPr>
          <a:xfrm>
            <a:off x="3535850" y="2192850"/>
            <a:ext cx="961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rgbClr val="0000FF"/>
                </a:solidFill>
                <a:latin typeface="Calibri"/>
                <a:ea typeface="Calibri"/>
                <a:cs typeface="Calibri"/>
                <a:sym typeface="Calibri"/>
              </a:rPr>
              <a:t>A Tanh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cxnSp>
        <p:nvCxnSpPr>
          <p:cNvPr id="900" name="Google Shape;900;p35"/>
          <p:cNvCxnSpPr/>
          <p:nvPr/>
        </p:nvCxnSpPr>
        <p:spPr>
          <a:xfrm rot="10800000">
            <a:off x="4072750" y="2793388"/>
            <a:ext cx="0" cy="209700"/>
          </a:xfrm>
          <a:prstGeom prst="straightConnector1">
            <a:avLst/>
          </a:prstGeom>
          <a:noFill/>
          <a:ln cap="flat" cmpd="sng" w="9525">
            <a:solidFill>
              <a:schemeClr val="dk2"/>
            </a:solidFill>
            <a:prstDash val="solid"/>
            <a:round/>
            <a:headEnd len="med" w="med" type="none"/>
            <a:tailEnd len="med" w="med" type="triangle"/>
          </a:ln>
        </p:spPr>
      </p:cxnSp>
      <p:sp>
        <p:nvSpPr>
          <p:cNvPr id="901" name="Google Shape;901;p35"/>
          <p:cNvSpPr txBox="1"/>
          <p:nvPr/>
        </p:nvSpPr>
        <p:spPr>
          <a:xfrm>
            <a:off x="2787700" y="2057013"/>
            <a:ext cx="826200" cy="877200"/>
          </a:xfrm>
          <a:prstGeom prst="rect">
            <a:avLst/>
          </a:prstGeom>
          <a:solidFill>
            <a:srgbClr val="6D9EE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solidFill>
                  <a:schemeClr val="dk1"/>
                </a:solidFill>
                <a:latin typeface="Calibri"/>
                <a:ea typeface="Calibri"/>
                <a:cs typeface="Calibri"/>
                <a:sym typeface="Calibri"/>
              </a:rPr>
              <a:t>After </a:t>
            </a:r>
            <a:r>
              <a:rPr b="1" lang="en-US" sz="900">
                <a:solidFill>
                  <a:srgbClr val="0000FF"/>
                </a:solidFill>
                <a:latin typeface="Calibri"/>
                <a:ea typeface="Calibri"/>
                <a:cs typeface="Calibri"/>
                <a:sym typeface="Calibri"/>
              </a:rPr>
              <a:t>Tanh</a:t>
            </a:r>
            <a:r>
              <a:rPr lang="en-US" sz="900">
                <a:solidFill>
                  <a:schemeClr val="dk1"/>
                </a:solidFill>
                <a:latin typeface="Calibri"/>
                <a:ea typeface="Calibri"/>
                <a:cs typeface="Calibri"/>
                <a:sym typeface="Calibri"/>
              </a:rPr>
              <a:t>, a value between -1.0 and 1.0 will be produced</a:t>
            </a:r>
            <a:endParaRPr sz="900">
              <a:solidFill>
                <a:schemeClr val="dk1"/>
              </a:solidFill>
              <a:latin typeface="Calibri"/>
              <a:ea typeface="Calibri"/>
              <a:cs typeface="Calibri"/>
              <a:sym typeface="Calibri"/>
            </a:endParaRPr>
          </a:p>
        </p:txBody>
      </p:sp>
      <p:sp>
        <p:nvSpPr>
          <p:cNvPr id="902" name="Google Shape;902;p35"/>
          <p:cNvSpPr txBox="1"/>
          <p:nvPr/>
        </p:nvSpPr>
        <p:spPr>
          <a:xfrm>
            <a:off x="3173600" y="1125925"/>
            <a:ext cx="1686300" cy="861900"/>
          </a:xfrm>
          <a:prstGeom prst="rect">
            <a:avLst/>
          </a:prstGeom>
          <a:solidFill>
            <a:srgbClr val="B3C6E7"/>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1100">
                <a:solidFill>
                  <a:schemeClr val="dk1"/>
                </a:solidFill>
                <a:latin typeface="Calibri"/>
                <a:ea typeface="Calibri"/>
                <a:cs typeface="Calibri"/>
                <a:sym typeface="Calibri"/>
              </a:rPr>
              <a:t>Long term memory created for (t):</a:t>
            </a:r>
            <a:endParaRPr sz="1100">
              <a:solidFill>
                <a:schemeClr val="dk1"/>
              </a:solidFill>
              <a:latin typeface="Calibri"/>
              <a:ea typeface="Calibri"/>
              <a:cs typeface="Calibri"/>
              <a:sym typeface="Calibri"/>
            </a:endParaRPr>
          </a:p>
          <a:p>
            <a:pPr indent="0" lvl="0" marL="0" rtl="0" algn="ctr">
              <a:spcBef>
                <a:spcPts val="0"/>
              </a:spcBef>
              <a:spcAft>
                <a:spcPts val="0"/>
              </a:spcAft>
              <a:buNone/>
            </a:pPr>
            <a:r>
              <a:rPr lang="en-US" sz="1100">
                <a:solidFill>
                  <a:schemeClr val="dk1"/>
                </a:solidFill>
                <a:highlight>
                  <a:srgbClr val="00FFFF"/>
                </a:highlight>
                <a:latin typeface="Calibri"/>
                <a:ea typeface="Calibri"/>
                <a:cs typeface="Calibri"/>
                <a:sym typeface="Calibri"/>
              </a:rPr>
              <a:t>zl(t)</a:t>
            </a:r>
            <a:r>
              <a:rPr lang="en-US" sz="1100">
                <a:solidFill>
                  <a:schemeClr val="dk1"/>
                </a:solidFill>
                <a:latin typeface="Calibri"/>
                <a:ea typeface="Calibri"/>
                <a:cs typeface="Calibri"/>
                <a:sym typeface="Calibri"/>
              </a:rPr>
              <a:t>= </a:t>
            </a:r>
            <a:r>
              <a:rPr b="1" i="1" lang="en-US" sz="1100">
                <a:solidFill>
                  <a:srgbClr val="0000FF"/>
                </a:solidFill>
                <a:latin typeface="Calibri"/>
                <a:ea typeface="Calibri"/>
                <a:cs typeface="Calibri"/>
                <a:sym typeface="Calibri"/>
              </a:rPr>
              <a:t>F</a:t>
            </a:r>
            <a:r>
              <a:rPr lang="en-US" sz="1100">
                <a:solidFill>
                  <a:schemeClr val="dk1"/>
                </a:solidFill>
                <a:latin typeface="Calibri"/>
                <a:ea typeface="Calibri"/>
                <a:cs typeface="Calibri"/>
                <a:sym typeface="Calibri"/>
              </a:rPr>
              <a:t>(</a:t>
            </a:r>
            <a:r>
              <a:rPr lang="en-US" sz="1100">
                <a:solidFill>
                  <a:srgbClr val="FF0000"/>
                </a:solidFill>
                <a:latin typeface="Calibri"/>
                <a:ea typeface="Calibri"/>
                <a:cs typeface="Calibri"/>
                <a:sym typeface="Calibri"/>
              </a:rPr>
              <a:t>Ws2</a:t>
            </a:r>
            <a:r>
              <a:rPr lang="en-US" sz="1100">
                <a:solidFill>
                  <a:schemeClr val="dk1"/>
                </a:solidFill>
                <a:latin typeface="Calibri"/>
                <a:ea typeface="Calibri"/>
                <a:cs typeface="Calibri"/>
                <a:sym typeface="Calibri"/>
              </a:rPr>
              <a:t>* </a:t>
            </a:r>
            <a:r>
              <a:rPr lang="en-US" sz="1100">
                <a:solidFill>
                  <a:schemeClr val="dk1"/>
                </a:solidFill>
                <a:highlight>
                  <a:srgbClr val="00FF00"/>
                </a:highlight>
                <a:latin typeface="Calibri"/>
                <a:ea typeface="Calibri"/>
                <a:cs typeface="Calibri"/>
                <a:sym typeface="Calibri"/>
              </a:rPr>
              <a:t>zs(t-1)</a:t>
            </a:r>
            <a:r>
              <a:rPr lang="en-US" sz="1100">
                <a:solidFill>
                  <a:schemeClr val="dk1"/>
                </a:solidFill>
                <a:latin typeface="Calibri"/>
                <a:ea typeface="Calibri"/>
                <a:cs typeface="Calibri"/>
                <a:sym typeface="Calibri"/>
              </a:rPr>
              <a:t> + </a:t>
            </a:r>
            <a:r>
              <a:rPr lang="en-US" sz="1100">
                <a:solidFill>
                  <a:srgbClr val="FF0000"/>
                </a:solidFill>
                <a:latin typeface="Calibri"/>
                <a:ea typeface="Calibri"/>
                <a:cs typeface="Calibri"/>
                <a:sym typeface="Calibri"/>
              </a:rPr>
              <a:t>Wi2</a:t>
            </a:r>
            <a:r>
              <a:rPr lang="en-US" sz="1100">
                <a:solidFill>
                  <a:schemeClr val="dk1"/>
                </a:solidFill>
                <a:latin typeface="Calibri"/>
                <a:ea typeface="Calibri"/>
                <a:cs typeface="Calibri"/>
                <a:sym typeface="Calibri"/>
              </a:rPr>
              <a:t> * </a:t>
            </a:r>
            <a:r>
              <a:rPr lang="en-US" sz="1100">
                <a:solidFill>
                  <a:schemeClr val="dk1"/>
                </a:solidFill>
                <a:highlight>
                  <a:srgbClr val="FF00FF"/>
                </a:highlight>
                <a:latin typeface="Calibri"/>
                <a:ea typeface="Calibri"/>
                <a:cs typeface="Calibri"/>
                <a:sym typeface="Calibri"/>
              </a:rPr>
              <a:t>x1(t) </a:t>
            </a:r>
            <a:r>
              <a:rPr lang="en-US" sz="1100">
                <a:solidFill>
                  <a:schemeClr val="dk1"/>
                </a:solidFill>
                <a:latin typeface="Calibri"/>
                <a:ea typeface="Calibri"/>
                <a:cs typeface="Calibri"/>
                <a:sym typeface="Calibri"/>
              </a:rPr>
              <a:t>+</a:t>
            </a:r>
            <a:r>
              <a:rPr lang="en-US" sz="1100">
                <a:solidFill>
                  <a:srgbClr val="FF00FF"/>
                </a:solidFill>
                <a:latin typeface="Calibri"/>
                <a:ea typeface="Calibri"/>
                <a:cs typeface="Calibri"/>
                <a:sym typeface="Calibri"/>
              </a:rPr>
              <a:t> </a:t>
            </a:r>
            <a:r>
              <a:rPr lang="en-US" sz="1100">
                <a:solidFill>
                  <a:srgbClr val="FFAB40"/>
                </a:solidFill>
                <a:latin typeface="Calibri"/>
                <a:ea typeface="Calibri"/>
                <a:cs typeface="Calibri"/>
                <a:sym typeface="Calibri"/>
              </a:rPr>
              <a:t>Bias2</a:t>
            </a:r>
            <a:r>
              <a:rPr lang="en-US" sz="1100">
                <a:solidFill>
                  <a:schemeClr val="dk1"/>
                </a:solidFill>
                <a:latin typeface="Calibri"/>
                <a:ea typeface="Calibri"/>
                <a:cs typeface="Calibri"/>
                <a:sym typeface="Calibri"/>
              </a:rPr>
              <a:t>)</a:t>
            </a:r>
            <a:endParaRPr sz="1100">
              <a:solidFill>
                <a:schemeClr val="dk1"/>
              </a:solidFill>
            </a:endParaRPr>
          </a:p>
        </p:txBody>
      </p:sp>
      <p:cxnSp>
        <p:nvCxnSpPr>
          <p:cNvPr id="903" name="Google Shape;903;p35"/>
          <p:cNvCxnSpPr/>
          <p:nvPr/>
        </p:nvCxnSpPr>
        <p:spPr>
          <a:xfrm rot="10800000">
            <a:off x="4016750" y="1987950"/>
            <a:ext cx="0" cy="204900"/>
          </a:xfrm>
          <a:prstGeom prst="straightConnector1">
            <a:avLst/>
          </a:prstGeom>
          <a:noFill/>
          <a:ln cap="flat" cmpd="sng" w="9525">
            <a:solidFill>
              <a:schemeClr val="dk2"/>
            </a:solidFill>
            <a:prstDash val="solid"/>
            <a:round/>
            <a:headEnd len="med" w="med" type="none"/>
            <a:tailEnd len="med" w="med" type="triangle"/>
          </a:ln>
        </p:spPr>
      </p:cxnSp>
      <p:sp>
        <p:nvSpPr>
          <p:cNvPr id="904" name="Google Shape;904;p35"/>
          <p:cNvSpPr/>
          <p:nvPr/>
        </p:nvSpPr>
        <p:spPr>
          <a:xfrm>
            <a:off x="5200550" y="2238750"/>
            <a:ext cx="1886100" cy="31929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5"/>
          <p:cNvSpPr txBox="1"/>
          <p:nvPr/>
        </p:nvSpPr>
        <p:spPr>
          <a:xfrm>
            <a:off x="5532475" y="4427063"/>
            <a:ext cx="1241100" cy="6156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Ws3</a:t>
            </a:r>
            <a:r>
              <a:rPr lang="en-US">
                <a:latin typeface="Calibri"/>
                <a:ea typeface="Calibri"/>
                <a:cs typeface="Calibri"/>
                <a:sym typeface="Calibri"/>
              </a:rPr>
              <a:t> * </a:t>
            </a:r>
            <a:r>
              <a:rPr lang="en-US">
                <a:solidFill>
                  <a:srgbClr val="00FF00"/>
                </a:solidFill>
                <a:latin typeface="Calibri"/>
                <a:ea typeface="Calibri"/>
                <a:cs typeface="Calibri"/>
                <a:sym typeface="Calibri"/>
              </a:rPr>
              <a:t>z1(t-1)</a:t>
            </a:r>
            <a:r>
              <a:rPr lang="en-US">
                <a:latin typeface="Calibri"/>
                <a:ea typeface="Calibri"/>
                <a:cs typeface="Calibri"/>
                <a:sym typeface="Calibri"/>
              </a:rPr>
              <a:t> + </a:t>
            </a:r>
            <a:r>
              <a:rPr lang="en-US">
                <a:solidFill>
                  <a:srgbClr val="FF0000"/>
                </a:solidFill>
                <a:latin typeface="Calibri"/>
                <a:ea typeface="Calibri"/>
                <a:cs typeface="Calibri"/>
                <a:sym typeface="Calibri"/>
              </a:rPr>
              <a:t>Wi3</a:t>
            </a:r>
            <a:r>
              <a:rPr lang="en-US">
                <a:latin typeface="Calibri"/>
                <a:ea typeface="Calibri"/>
                <a:cs typeface="Calibri"/>
                <a:sym typeface="Calibri"/>
              </a:rPr>
              <a:t> * </a:t>
            </a:r>
            <a:r>
              <a:rPr lang="en-US">
                <a:solidFill>
                  <a:srgbClr val="FF00FF"/>
                </a:solidFill>
                <a:latin typeface="Calibri"/>
                <a:ea typeface="Calibri"/>
                <a:cs typeface="Calibri"/>
                <a:sym typeface="Calibri"/>
              </a:rPr>
              <a:t>x1 (t)</a:t>
            </a:r>
            <a:endParaRPr>
              <a:solidFill>
                <a:srgbClr val="FF00FF"/>
              </a:solidFill>
              <a:latin typeface="Calibri"/>
              <a:ea typeface="Calibri"/>
              <a:cs typeface="Calibri"/>
              <a:sym typeface="Calibri"/>
            </a:endParaRPr>
          </a:p>
        </p:txBody>
      </p:sp>
      <p:cxnSp>
        <p:nvCxnSpPr>
          <p:cNvPr id="906" name="Google Shape;906;p35"/>
          <p:cNvCxnSpPr/>
          <p:nvPr/>
        </p:nvCxnSpPr>
        <p:spPr>
          <a:xfrm flipH="1" rot="10800000">
            <a:off x="5359412" y="5042813"/>
            <a:ext cx="793500" cy="760800"/>
          </a:xfrm>
          <a:prstGeom prst="straightConnector1">
            <a:avLst/>
          </a:prstGeom>
          <a:noFill/>
          <a:ln cap="flat" cmpd="sng" w="19050">
            <a:solidFill>
              <a:srgbClr val="00FF00"/>
            </a:solidFill>
            <a:prstDash val="solid"/>
            <a:round/>
            <a:headEnd len="med" w="med" type="none"/>
            <a:tailEnd len="med" w="med" type="triangle"/>
          </a:ln>
        </p:spPr>
      </p:cxnSp>
      <p:cxnSp>
        <p:nvCxnSpPr>
          <p:cNvPr id="907" name="Google Shape;907;p35"/>
          <p:cNvCxnSpPr/>
          <p:nvPr/>
        </p:nvCxnSpPr>
        <p:spPr>
          <a:xfrm flipH="1" rot="10800000">
            <a:off x="4608800" y="5042800"/>
            <a:ext cx="1544100" cy="1332900"/>
          </a:xfrm>
          <a:prstGeom prst="bentConnector2">
            <a:avLst/>
          </a:prstGeom>
          <a:noFill/>
          <a:ln cap="flat" cmpd="sng" w="19050">
            <a:solidFill>
              <a:srgbClr val="FF00FF"/>
            </a:solidFill>
            <a:prstDash val="solid"/>
            <a:round/>
            <a:headEnd len="med" w="med" type="none"/>
            <a:tailEnd len="med" w="med" type="triangle"/>
          </a:ln>
        </p:spPr>
      </p:cxnSp>
      <p:sp>
        <p:nvSpPr>
          <p:cNvPr id="908" name="Google Shape;908;p35"/>
          <p:cNvSpPr txBox="1"/>
          <p:nvPr/>
        </p:nvSpPr>
        <p:spPr>
          <a:xfrm>
            <a:off x="5898275" y="3862350"/>
            <a:ext cx="525000" cy="3693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Bias3</a:t>
            </a:r>
            <a:endParaRPr sz="1200">
              <a:latin typeface="Calibri"/>
              <a:ea typeface="Calibri"/>
              <a:cs typeface="Calibri"/>
              <a:sym typeface="Calibri"/>
            </a:endParaRPr>
          </a:p>
        </p:txBody>
      </p:sp>
      <p:cxnSp>
        <p:nvCxnSpPr>
          <p:cNvPr id="909" name="Google Shape;909;p35"/>
          <p:cNvCxnSpPr/>
          <p:nvPr/>
        </p:nvCxnSpPr>
        <p:spPr>
          <a:xfrm rot="10800000">
            <a:off x="6160775" y="4231650"/>
            <a:ext cx="0" cy="209700"/>
          </a:xfrm>
          <a:prstGeom prst="straightConnector1">
            <a:avLst/>
          </a:prstGeom>
          <a:noFill/>
          <a:ln cap="flat" cmpd="sng" w="9525">
            <a:solidFill>
              <a:schemeClr val="dk2"/>
            </a:solidFill>
            <a:prstDash val="solid"/>
            <a:round/>
            <a:headEnd len="med" w="med" type="none"/>
            <a:tailEnd len="med" w="med" type="triangle"/>
          </a:ln>
        </p:spPr>
      </p:cxnSp>
      <p:cxnSp>
        <p:nvCxnSpPr>
          <p:cNvPr id="910" name="Google Shape;910;p35"/>
          <p:cNvCxnSpPr/>
          <p:nvPr/>
        </p:nvCxnSpPr>
        <p:spPr>
          <a:xfrm rot="10800000">
            <a:off x="6152975" y="3667050"/>
            <a:ext cx="7800" cy="195300"/>
          </a:xfrm>
          <a:prstGeom prst="straightConnector1">
            <a:avLst/>
          </a:prstGeom>
          <a:noFill/>
          <a:ln cap="flat" cmpd="sng" w="9525">
            <a:solidFill>
              <a:schemeClr val="dk2"/>
            </a:solidFill>
            <a:prstDash val="solid"/>
            <a:round/>
            <a:headEnd len="med" w="med" type="none"/>
            <a:tailEnd len="med" w="med" type="triangle"/>
          </a:ln>
        </p:spPr>
      </p:cxnSp>
      <p:sp>
        <p:nvSpPr>
          <p:cNvPr id="911" name="Google Shape;911;p35"/>
          <p:cNvSpPr txBox="1"/>
          <p:nvPr/>
        </p:nvSpPr>
        <p:spPr>
          <a:xfrm>
            <a:off x="5365375" y="3081913"/>
            <a:ext cx="1575300" cy="5850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FF0000"/>
                </a:solidFill>
                <a:latin typeface="Calibri"/>
                <a:ea typeface="Calibri"/>
                <a:cs typeface="Calibri"/>
                <a:sym typeface="Calibri"/>
              </a:rPr>
              <a:t>Ws3</a:t>
            </a:r>
            <a:r>
              <a:rPr lang="en-US" sz="1300">
                <a:latin typeface="Calibri"/>
                <a:ea typeface="Calibri"/>
                <a:cs typeface="Calibri"/>
                <a:sym typeface="Calibri"/>
              </a:rPr>
              <a:t> * </a:t>
            </a:r>
            <a:r>
              <a:rPr lang="en-US" sz="1300">
                <a:solidFill>
                  <a:srgbClr val="00FF00"/>
                </a:solidFill>
                <a:latin typeface="Calibri"/>
                <a:ea typeface="Calibri"/>
                <a:cs typeface="Calibri"/>
                <a:sym typeface="Calibri"/>
              </a:rPr>
              <a:t>zs(t-1)</a:t>
            </a:r>
            <a:r>
              <a:rPr lang="en-US" sz="1300">
                <a:latin typeface="Calibri"/>
                <a:ea typeface="Calibri"/>
                <a:cs typeface="Calibri"/>
                <a:sym typeface="Calibri"/>
              </a:rPr>
              <a:t> + </a:t>
            </a:r>
            <a:r>
              <a:rPr lang="en-US" sz="1300">
                <a:solidFill>
                  <a:srgbClr val="FF0000"/>
                </a:solidFill>
                <a:latin typeface="Calibri"/>
                <a:ea typeface="Calibri"/>
                <a:cs typeface="Calibri"/>
                <a:sym typeface="Calibri"/>
              </a:rPr>
              <a:t>Wi3</a:t>
            </a:r>
            <a:r>
              <a:rPr lang="en-US" sz="1300">
                <a:latin typeface="Calibri"/>
                <a:ea typeface="Calibri"/>
                <a:cs typeface="Calibri"/>
                <a:sym typeface="Calibri"/>
              </a:rPr>
              <a:t> * </a:t>
            </a:r>
            <a:r>
              <a:rPr lang="en-US" sz="1300">
                <a:solidFill>
                  <a:srgbClr val="FF00FF"/>
                </a:solidFill>
                <a:latin typeface="Calibri"/>
                <a:ea typeface="Calibri"/>
                <a:cs typeface="Calibri"/>
                <a:sym typeface="Calibri"/>
              </a:rPr>
              <a:t>x1(t) </a:t>
            </a:r>
            <a:r>
              <a:rPr lang="en-US" sz="1300">
                <a:solidFill>
                  <a:schemeClr val="dk1"/>
                </a:solidFill>
                <a:latin typeface="Calibri"/>
                <a:ea typeface="Calibri"/>
                <a:cs typeface="Calibri"/>
                <a:sym typeface="Calibri"/>
              </a:rPr>
              <a:t>+</a:t>
            </a:r>
            <a:r>
              <a:rPr lang="en-US" sz="1300">
                <a:solidFill>
                  <a:srgbClr val="FF00FF"/>
                </a:solidFill>
                <a:latin typeface="Calibri"/>
                <a:ea typeface="Calibri"/>
                <a:cs typeface="Calibri"/>
                <a:sym typeface="Calibri"/>
              </a:rPr>
              <a:t> </a:t>
            </a:r>
            <a:r>
              <a:rPr lang="en-US" sz="1300">
                <a:solidFill>
                  <a:srgbClr val="FFAB40"/>
                </a:solidFill>
                <a:latin typeface="Calibri"/>
                <a:ea typeface="Calibri"/>
                <a:cs typeface="Calibri"/>
                <a:sym typeface="Calibri"/>
              </a:rPr>
              <a:t>Bias3</a:t>
            </a:r>
            <a:endParaRPr sz="1300">
              <a:solidFill>
                <a:srgbClr val="FFAB40"/>
              </a:solidFill>
              <a:latin typeface="Calibri"/>
              <a:ea typeface="Calibri"/>
              <a:cs typeface="Calibri"/>
              <a:sym typeface="Calibri"/>
            </a:endParaRPr>
          </a:p>
        </p:txBody>
      </p:sp>
      <p:sp>
        <p:nvSpPr>
          <p:cNvPr id="912" name="Google Shape;912;p35"/>
          <p:cNvSpPr txBox="1"/>
          <p:nvPr/>
        </p:nvSpPr>
        <p:spPr>
          <a:xfrm>
            <a:off x="5679875" y="2340363"/>
            <a:ext cx="961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0000FF"/>
                </a:solidFill>
                <a:latin typeface="Calibri"/>
                <a:ea typeface="Calibri"/>
                <a:cs typeface="Calibri"/>
                <a:sym typeface="Calibri"/>
              </a:rPr>
              <a:t>A sigmoid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cxnSp>
        <p:nvCxnSpPr>
          <p:cNvPr id="913" name="Google Shape;913;p35"/>
          <p:cNvCxnSpPr>
            <a:stCxn id="911" idx="0"/>
          </p:cNvCxnSpPr>
          <p:nvPr/>
        </p:nvCxnSpPr>
        <p:spPr>
          <a:xfrm rot="10800000">
            <a:off x="6153025" y="2886613"/>
            <a:ext cx="0" cy="195300"/>
          </a:xfrm>
          <a:prstGeom prst="straightConnector1">
            <a:avLst/>
          </a:prstGeom>
          <a:noFill/>
          <a:ln cap="flat" cmpd="sng" w="9525">
            <a:solidFill>
              <a:schemeClr val="dk2"/>
            </a:solidFill>
            <a:prstDash val="solid"/>
            <a:round/>
            <a:headEnd len="med" w="med" type="none"/>
            <a:tailEnd len="med" w="med" type="triangle"/>
          </a:ln>
        </p:spPr>
      </p:cxnSp>
      <p:sp>
        <p:nvSpPr>
          <p:cNvPr id="914" name="Google Shape;914;p35"/>
          <p:cNvSpPr txBox="1"/>
          <p:nvPr/>
        </p:nvSpPr>
        <p:spPr>
          <a:xfrm>
            <a:off x="5086700" y="1125925"/>
            <a:ext cx="2113800" cy="86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chemeClr val="dk1"/>
                </a:solidFill>
                <a:latin typeface="Calibri"/>
                <a:ea typeface="Calibri"/>
                <a:cs typeface="Calibri"/>
                <a:sym typeface="Calibri"/>
              </a:rPr>
              <a:t>Long term memory (from t) to be remembered:</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100">
                <a:solidFill>
                  <a:schemeClr val="dk1"/>
                </a:solidFill>
                <a:highlight>
                  <a:srgbClr val="00FFFF"/>
                </a:highlight>
                <a:latin typeface="Calibri"/>
                <a:ea typeface="Calibri"/>
                <a:cs typeface="Calibri"/>
                <a:sym typeface="Calibri"/>
              </a:rPr>
              <a:t>zl(t) </a:t>
            </a:r>
            <a:r>
              <a:rPr lang="en-US" sz="1100">
                <a:solidFill>
                  <a:schemeClr val="dk1"/>
                </a:solidFill>
                <a:latin typeface="Calibri"/>
                <a:ea typeface="Calibri"/>
                <a:cs typeface="Calibri"/>
                <a:sym typeface="Calibri"/>
              </a:rPr>
              <a:t>= </a:t>
            </a:r>
            <a:r>
              <a:rPr lang="en-US" sz="1100">
                <a:solidFill>
                  <a:schemeClr val="dk1"/>
                </a:solidFill>
                <a:highlight>
                  <a:srgbClr val="00FFFF"/>
                </a:highlight>
                <a:latin typeface="Calibri"/>
                <a:ea typeface="Calibri"/>
                <a:cs typeface="Calibri"/>
                <a:sym typeface="Calibri"/>
              </a:rPr>
              <a:t>zl(t)</a:t>
            </a:r>
            <a:r>
              <a:rPr lang="en-US" sz="1100">
                <a:solidFill>
                  <a:schemeClr val="dk1"/>
                </a:solidFill>
                <a:latin typeface="Calibri"/>
                <a:ea typeface="Calibri"/>
                <a:cs typeface="Calibri"/>
                <a:sym typeface="Calibri"/>
              </a:rPr>
              <a:t> * </a:t>
            </a:r>
            <a:r>
              <a:rPr b="1" i="1" lang="en-US" sz="1100">
                <a:solidFill>
                  <a:srgbClr val="0000FF"/>
                </a:solidFill>
                <a:latin typeface="Calibri"/>
                <a:ea typeface="Calibri"/>
                <a:cs typeface="Calibri"/>
                <a:sym typeface="Calibri"/>
              </a:rPr>
              <a:t>f</a:t>
            </a:r>
            <a:r>
              <a:rPr lang="en-US" sz="1100">
                <a:solidFill>
                  <a:schemeClr val="dk1"/>
                </a:solidFill>
                <a:latin typeface="Calibri"/>
                <a:ea typeface="Calibri"/>
                <a:cs typeface="Calibri"/>
                <a:sym typeface="Calibri"/>
              </a:rPr>
              <a:t>(</a:t>
            </a:r>
            <a:r>
              <a:rPr lang="en-US" sz="1100">
                <a:solidFill>
                  <a:srgbClr val="FF0000"/>
                </a:solidFill>
                <a:latin typeface="Calibri"/>
                <a:ea typeface="Calibri"/>
                <a:cs typeface="Calibri"/>
                <a:sym typeface="Calibri"/>
              </a:rPr>
              <a:t>Ws3</a:t>
            </a:r>
            <a:r>
              <a:rPr lang="en-US" sz="1100">
                <a:solidFill>
                  <a:schemeClr val="dk1"/>
                </a:solidFill>
                <a:latin typeface="Calibri"/>
                <a:ea typeface="Calibri"/>
                <a:cs typeface="Calibri"/>
                <a:sym typeface="Calibri"/>
              </a:rPr>
              <a:t> * </a:t>
            </a:r>
            <a:r>
              <a:rPr lang="en-US" sz="1100">
                <a:solidFill>
                  <a:schemeClr val="dk1"/>
                </a:solidFill>
                <a:highlight>
                  <a:srgbClr val="00FF00"/>
                </a:highlight>
                <a:latin typeface="Calibri"/>
                <a:ea typeface="Calibri"/>
                <a:cs typeface="Calibri"/>
                <a:sym typeface="Calibri"/>
              </a:rPr>
              <a:t>zs(t-1)</a:t>
            </a:r>
            <a:r>
              <a:rPr lang="en-US" sz="1100">
                <a:solidFill>
                  <a:schemeClr val="dk1"/>
                </a:solidFill>
                <a:latin typeface="Calibri"/>
                <a:ea typeface="Calibri"/>
                <a:cs typeface="Calibri"/>
                <a:sym typeface="Calibri"/>
              </a:rPr>
              <a:t>+ </a:t>
            </a:r>
            <a:r>
              <a:rPr lang="en-US" sz="1100">
                <a:solidFill>
                  <a:srgbClr val="FF0000"/>
                </a:solidFill>
                <a:latin typeface="Calibri"/>
                <a:ea typeface="Calibri"/>
                <a:cs typeface="Calibri"/>
                <a:sym typeface="Calibri"/>
              </a:rPr>
              <a:t>Wi3</a:t>
            </a:r>
            <a:r>
              <a:rPr lang="en-US" sz="1100">
                <a:solidFill>
                  <a:schemeClr val="dk1"/>
                </a:solidFill>
                <a:latin typeface="Calibri"/>
                <a:ea typeface="Calibri"/>
                <a:cs typeface="Calibri"/>
                <a:sym typeface="Calibri"/>
              </a:rPr>
              <a:t> * </a:t>
            </a:r>
            <a:r>
              <a:rPr lang="en-US" sz="1100">
                <a:solidFill>
                  <a:schemeClr val="dk1"/>
                </a:solidFill>
                <a:highlight>
                  <a:srgbClr val="FF00FF"/>
                </a:highlight>
                <a:latin typeface="Calibri"/>
                <a:ea typeface="Calibri"/>
                <a:cs typeface="Calibri"/>
                <a:sym typeface="Calibri"/>
              </a:rPr>
              <a:t>x1(t) </a:t>
            </a:r>
            <a:r>
              <a:rPr lang="en-US" sz="1100">
                <a:solidFill>
                  <a:schemeClr val="dk1"/>
                </a:solidFill>
                <a:latin typeface="Calibri"/>
                <a:ea typeface="Calibri"/>
                <a:cs typeface="Calibri"/>
                <a:sym typeface="Calibri"/>
              </a:rPr>
              <a:t>+</a:t>
            </a:r>
            <a:r>
              <a:rPr lang="en-US" sz="1100">
                <a:solidFill>
                  <a:srgbClr val="FF00FF"/>
                </a:solidFill>
                <a:latin typeface="Calibri"/>
                <a:ea typeface="Calibri"/>
                <a:cs typeface="Calibri"/>
                <a:sym typeface="Calibri"/>
              </a:rPr>
              <a:t> </a:t>
            </a:r>
            <a:r>
              <a:rPr lang="en-US" sz="1100">
                <a:solidFill>
                  <a:srgbClr val="FFAB40"/>
                </a:solidFill>
                <a:latin typeface="Calibri"/>
                <a:ea typeface="Calibri"/>
                <a:cs typeface="Calibri"/>
                <a:sym typeface="Calibri"/>
              </a:rPr>
              <a:t>Bias3</a:t>
            </a:r>
            <a:r>
              <a:rPr lang="en-US" sz="1100">
                <a:solidFill>
                  <a:schemeClr val="dk1"/>
                </a:solidFill>
                <a:latin typeface="Calibri"/>
                <a:ea typeface="Calibri"/>
                <a:cs typeface="Calibri"/>
                <a:sym typeface="Calibri"/>
              </a:rPr>
              <a:t>)</a:t>
            </a:r>
            <a:endParaRPr sz="1100">
              <a:solidFill>
                <a:schemeClr val="dk1"/>
              </a:solidFill>
            </a:endParaRPr>
          </a:p>
        </p:txBody>
      </p:sp>
      <p:cxnSp>
        <p:nvCxnSpPr>
          <p:cNvPr id="915" name="Google Shape;915;p35"/>
          <p:cNvCxnSpPr/>
          <p:nvPr/>
        </p:nvCxnSpPr>
        <p:spPr>
          <a:xfrm rot="10800000">
            <a:off x="6143600" y="1987825"/>
            <a:ext cx="9300" cy="460800"/>
          </a:xfrm>
          <a:prstGeom prst="straightConnector1">
            <a:avLst/>
          </a:prstGeom>
          <a:noFill/>
          <a:ln cap="flat" cmpd="sng" w="9525">
            <a:solidFill>
              <a:schemeClr val="dk2"/>
            </a:solidFill>
            <a:prstDash val="solid"/>
            <a:round/>
            <a:headEnd len="med" w="med" type="none"/>
            <a:tailEnd len="med" w="med" type="triangle"/>
          </a:ln>
        </p:spPr>
      </p:cxnSp>
      <p:sp>
        <p:nvSpPr>
          <p:cNvPr id="916" name="Google Shape;916;p35"/>
          <p:cNvSpPr txBox="1"/>
          <p:nvPr/>
        </p:nvSpPr>
        <p:spPr>
          <a:xfrm>
            <a:off x="5529550" y="43700"/>
            <a:ext cx="1295100" cy="831300"/>
          </a:xfrm>
          <a:prstGeom prst="rect">
            <a:avLst/>
          </a:prstGeom>
          <a:solidFill>
            <a:srgbClr val="00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chemeClr val="dk1"/>
                </a:solidFill>
                <a:latin typeface="Calibri"/>
                <a:ea typeface="Calibri"/>
                <a:cs typeface="Calibri"/>
                <a:sym typeface="Calibri"/>
              </a:rPr>
              <a:t>New long term memory at (t):</a:t>
            </a:r>
            <a:endParaRPr>
              <a:solidFill>
                <a:schemeClr val="dk1"/>
              </a:solidFill>
              <a:latin typeface="Calibri"/>
              <a:ea typeface="Calibri"/>
              <a:cs typeface="Calibri"/>
              <a:sym typeface="Calibri"/>
            </a:endParaRPr>
          </a:p>
          <a:p>
            <a:pPr indent="0" lvl="0" marL="0" rtl="0" algn="ctr">
              <a:spcBef>
                <a:spcPts val="0"/>
              </a:spcBef>
              <a:spcAft>
                <a:spcPts val="0"/>
              </a:spcAft>
              <a:buNone/>
            </a:pPr>
            <a:r>
              <a:rPr lang="en-US">
                <a:solidFill>
                  <a:schemeClr val="dk1"/>
                </a:solidFill>
                <a:latin typeface="Calibri"/>
                <a:ea typeface="Calibri"/>
                <a:cs typeface="Calibri"/>
                <a:sym typeface="Calibri"/>
              </a:rPr>
              <a:t>zl(t-1) + z(t)</a:t>
            </a:r>
            <a:endParaRPr>
              <a:solidFill>
                <a:srgbClr val="93C47D"/>
              </a:solidFill>
              <a:latin typeface="Calibri"/>
              <a:ea typeface="Calibri"/>
              <a:cs typeface="Calibri"/>
              <a:sym typeface="Calibri"/>
            </a:endParaRPr>
          </a:p>
        </p:txBody>
      </p:sp>
      <p:sp>
        <p:nvSpPr>
          <p:cNvPr id="917" name="Google Shape;917;p35"/>
          <p:cNvSpPr/>
          <p:nvPr/>
        </p:nvSpPr>
        <p:spPr>
          <a:xfrm>
            <a:off x="2577550" y="413150"/>
            <a:ext cx="2836800" cy="184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5"/>
          <p:cNvSpPr/>
          <p:nvPr/>
        </p:nvSpPr>
        <p:spPr>
          <a:xfrm>
            <a:off x="7606250" y="2238750"/>
            <a:ext cx="1184100" cy="738900"/>
          </a:xfrm>
          <a:prstGeom prst="rect">
            <a:avLst/>
          </a:prstGeom>
          <a:solidFill>
            <a:srgbClr val="B3C6E7"/>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5"/>
          <p:cNvSpPr txBox="1"/>
          <p:nvPr/>
        </p:nvSpPr>
        <p:spPr>
          <a:xfrm>
            <a:off x="7717400" y="2300400"/>
            <a:ext cx="961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rgbClr val="0000FF"/>
                </a:solidFill>
                <a:latin typeface="Calibri"/>
                <a:ea typeface="Calibri"/>
                <a:cs typeface="Calibri"/>
                <a:sym typeface="Calibri"/>
              </a:rPr>
              <a:t>A Tanh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sp>
        <p:nvSpPr>
          <p:cNvPr id="920" name="Google Shape;920;p35"/>
          <p:cNvSpPr txBox="1"/>
          <p:nvPr/>
        </p:nvSpPr>
        <p:spPr>
          <a:xfrm>
            <a:off x="7156850" y="3133675"/>
            <a:ext cx="2082900" cy="615600"/>
          </a:xfrm>
          <a:prstGeom prst="rect">
            <a:avLst/>
          </a:prstGeom>
          <a:solidFill>
            <a:srgbClr val="00FF00"/>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Calibri"/>
                <a:ea typeface="Calibri"/>
                <a:cs typeface="Calibri"/>
                <a:sym typeface="Calibri"/>
              </a:rPr>
              <a:t>Short term memory (t):</a:t>
            </a:r>
            <a:endParaRPr>
              <a:latin typeface="Calibri"/>
              <a:ea typeface="Calibri"/>
              <a:cs typeface="Calibri"/>
              <a:sym typeface="Calibri"/>
            </a:endParaRPr>
          </a:p>
          <a:p>
            <a:pPr indent="0" lvl="0" marL="0" rtl="0" algn="ctr">
              <a:spcBef>
                <a:spcPts val="0"/>
              </a:spcBef>
              <a:spcAft>
                <a:spcPts val="0"/>
              </a:spcAft>
              <a:buNone/>
            </a:pPr>
            <a:r>
              <a:rPr lang="en-US">
                <a:latin typeface="Calibri"/>
                <a:ea typeface="Calibri"/>
                <a:cs typeface="Calibri"/>
                <a:sym typeface="Calibri"/>
              </a:rPr>
              <a:t>zs(t) = F[zl(t-1) + zl(t)]</a:t>
            </a:r>
            <a:endParaRPr>
              <a:latin typeface="Calibri"/>
              <a:ea typeface="Calibri"/>
              <a:cs typeface="Calibri"/>
              <a:sym typeface="Calibri"/>
            </a:endParaRPr>
          </a:p>
        </p:txBody>
      </p:sp>
      <p:cxnSp>
        <p:nvCxnSpPr>
          <p:cNvPr id="921" name="Google Shape;921;p35"/>
          <p:cNvCxnSpPr/>
          <p:nvPr/>
        </p:nvCxnSpPr>
        <p:spPr>
          <a:xfrm>
            <a:off x="6824650" y="459350"/>
            <a:ext cx="1373700" cy="1841100"/>
          </a:xfrm>
          <a:prstGeom prst="bentConnector2">
            <a:avLst/>
          </a:prstGeom>
          <a:noFill/>
          <a:ln cap="flat" cmpd="sng" w="9525">
            <a:solidFill>
              <a:schemeClr val="dk2"/>
            </a:solidFill>
            <a:prstDash val="solid"/>
            <a:round/>
            <a:headEnd len="med" w="med" type="none"/>
            <a:tailEnd len="med" w="med" type="triangle"/>
          </a:ln>
        </p:spPr>
      </p:cxnSp>
      <p:cxnSp>
        <p:nvCxnSpPr>
          <p:cNvPr id="922" name="Google Shape;922;p35"/>
          <p:cNvCxnSpPr/>
          <p:nvPr/>
        </p:nvCxnSpPr>
        <p:spPr>
          <a:xfrm flipH="1" rot="-5400000">
            <a:off x="8198300" y="3133675"/>
            <a:ext cx="600" cy="600"/>
          </a:xfrm>
          <a:prstGeom prst="bentConnector3">
            <a:avLst>
              <a:gd fmla="val -39687500" name="adj1"/>
            </a:avLst>
          </a:prstGeom>
          <a:noFill/>
          <a:ln cap="flat" cmpd="sng" w="9525">
            <a:solidFill>
              <a:schemeClr val="dk2"/>
            </a:solidFill>
            <a:prstDash val="solid"/>
            <a:round/>
            <a:headEnd len="med" w="med" type="none"/>
            <a:tailEnd len="med" w="med" type="triangle"/>
          </a:ln>
        </p:spPr>
      </p:cxnSp>
      <p:sp>
        <p:nvSpPr>
          <p:cNvPr id="923" name="Google Shape;923;p35"/>
          <p:cNvSpPr/>
          <p:nvPr/>
        </p:nvSpPr>
        <p:spPr>
          <a:xfrm>
            <a:off x="9455925" y="2198575"/>
            <a:ext cx="1886100" cy="31929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5"/>
          <p:cNvSpPr txBox="1"/>
          <p:nvPr/>
        </p:nvSpPr>
        <p:spPr>
          <a:xfrm>
            <a:off x="9778425" y="4433063"/>
            <a:ext cx="1241100" cy="6156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Ws4</a:t>
            </a:r>
            <a:r>
              <a:rPr lang="en-US">
                <a:latin typeface="Calibri"/>
                <a:ea typeface="Calibri"/>
                <a:cs typeface="Calibri"/>
                <a:sym typeface="Calibri"/>
              </a:rPr>
              <a:t> * </a:t>
            </a:r>
            <a:r>
              <a:rPr lang="en-US">
                <a:solidFill>
                  <a:srgbClr val="00FF00"/>
                </a:solidFill>
                <a:latin typeface="Calibri"/>
                <a:ea typeface="Calibri"/>
                <a:cs typeface="Calibri"/>
                <a:sym typeface="Calibri"/>
              </a:rPr>
              <a:t>z1(t-1)</a:t>
            </a:r>
            <a:r>
              <a:rPr lang="en-US">
                <a:latin typeface="Calibri"/>
                <a:ea typeface="Calibri"/>
                <a:cs typeface="Calibri"/>
                <a:sym typeface="Calibri"/>
              </a:rPr>
              <a:t> + </a:t>
            </a:r>
            <a:r>
              <a:rPr lang="en-US">
                <a:solidFill>
                  <a:srgbClr val="FF0000"/>
                </a:solidFill>
                <a:latin typeface="Calibri"/>
                <a:ea typeface="Calibri"/>
                <a:cs typeface="Calibri"/>
                <a:sym typeface="Calibri"/>
              </a:rPr>
              <a:t>Wi4</a:t>
            </a:r>
            <a:r>
              <a:rPr lang="en-US">
                <a:latin typeface="Calibri"/>
                <a:ea typeface="Calibri"/>
                <a:cs typeface="Calibri"/>
                <a:sym typeface="Calibri"/>
              </a:rPr>
              <a:t> * </a:t>
            </a:r>
            <a:r>
              <a:rPr lang="en-US">
                <a:solidFill>
                  <a:srgbClr val="FF00FF"/>
                </a:solidFill>
                <a:latin typeface="Calibri"/>
                <a:ea typeface="Calibri"/>
                <a:cs typeface="Calibri"/>
                <a:sym typeface="Calibri"/>
              </a:rPr>
              <a:t>x1 (t)</a:t>
            </a:r>
            <a:endParaRPr>
              <a:solidFill>
                <a:srgbClr val="FF00FF"/>
              </a:solidFill>
              <a:latin typeface="Calibri"/>
              <a:ea typeface="Calibri"/>
              <a:cs typeface="Calibri"/>
              <a:sym typeface="Calibri"/>
            </a:endParaRPr>
          </a:p>
        </p:txBody>
      </p:sp>
      <p:sp>
        <p:nvSpPr>
          <p:cNvPr id="925" name="Google Shape;925;p35"/>
          <p:cNvSpPr txBox="1"/>
          <p:nvPr/>
        </p:nvSpPr>
        <p:spPr>
          <a:xfrm>
            <a:off x="5364925" y="50866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Ws3</a:t>
            </a:r>
            <a:endParaRPr/>
          </a:p>
        </p:txBody>
      </p:sp>
      <p:sp>
        <p:nvSpPr>
          <p:cNvPr id="926" name="Google Shape;926;p35"/>
          <p:cNvSpPr txBox="1"/>
          <p:nvPr/>
        </p:nvSpPr>
        <p:spPr>
          <a:xfrm>
            <a:off x="6152763" y="5093550"/>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Wi3</a:t>
            </a:r>
            <a:endParaRPr/>
          </a:p>
        </p:txBody>
      </p:sp>
      <p:cxnSp>
        <p:nvCxnSpPr>
          <p:cNvPr id="927" name="Google Shape;927;p35"/>
          <p:cNvCxnSpPr>
            <a:stCxn id="873" idx="3"/>
            <a:endCxn id="924" idx="1"/>
          </p:cNvCxnSpPr>
          <p:nvPr/>
        </p:nvCxnSpPr>
        <p:spPr>
          <a:xfrm flipH="1" rot="10800000">
            <a:off x="5359412" y="4741013"/>
            <a:ext cx="4419000" cy="1062600"/>
          </a:xfrm>
          <a:prstGeom prst="straightConnector1">
            <a:avLst/>
          </a:prstGeom>
          <a:noFill/>
          <a:ln cap="flat" cmpd="sng" w="19050">
            <a:solidFill>
              <a:srgbClr val="00FF00"/>
            </a:solidFill>
            <a:prstDash val="solid"/>
            <a:round/>
            <a:headEnd len="med" w="med" type="none"/>
            <a:tailEnd len="med" w="med" type="triangle"/>
          </a:ln>
        </p:spPr>
      </p:cxnSp>
      <p:cxnSp>
        <p:nvCxnSpPr>
          <p:cNvPr id="928" name="Google Shape;928;p35"/>
          <p:cNvCxnSpPr>
            <a:stCxn id="872" idx="3"/>
            <a:endCxn id="924" idx="2"/>
          </p:cNvCxnSpPr>
          <p:nvPr/>
        </p:nvCxnSpPr>
        <p:spPr>
          <a:xfrm flipH="1" rot="10800000">
            <a:off x="4608800" y="5048800"/>
            <a:ext cx="5790300" cy="1326900"/>
          </a:xfrm>
          <a:prstGeom prst="bentConnector2">
            <a:avLst/>
          </a:prstGeom>
          <a:noFill/>
          <a:ln cap="flat" cmpd="sng" w="19050">
            <a:solidFill>
              <a:srgbClr val="FF00FF"/>
            </a:solidFill>
            <a:prstDash val="solid"/>
            <a:round/>
            <a:headEnd len="med" w="med" type="none"/>
            <a:tailEnd len="med" w="med" type="triangle"/>
          </a:ln>
        </p:spPr>
      </p:cxnSp>
      <p:sp>
        <p:nvSpPr>
          <p:cNvPr id="929" name="Google Shape;929;p35"/>
          <p:cNvSpPr txBox="1"/>
          <p:nvPr/>
        </p:nvSpPr>
        <p:spPr>
          <a:xfrm>
            <a:off x="9098725" y="464847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Ws4</a:t>
            </a:r>
            <a:endParaRPr/>
          </a:p>
        </p:txBody>
      </p:sp>
      <p:sp>
        <p:nvSpPr>
          <p:cNvPr id="930" name="Google Shape;930;p35"/>
          <p:cNvSpPr txBox="1"/>
          <p:nvPr/>
        </p:nvSpPr>
        <p:spPr>
          <a:xfrm>
            <a:off x="10407713" y="50722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Wi4</a:t>
            </a:r>
            <a:endParaRPr/>
          </a:p>
        </p:txBody>
      </p:sp>
      <p:sp>
        <p:nvSpPr>
          <p:cNvPr id="931" name="Google Shape;931;p35"/>
          <p:cNvSpPr txBox="1"/>
          <p:nvPr/>
        </p:nvSpPr>
        <p:spPr>
          <a:xfrm>
            <a:off x="10136475" y="3862350"/>
            <a:ext cx="525000" cy="3693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Bias4</a:t>
            </a:r>
            <a:endParaRPr sz="1200">
              <a:latin typeface="Calibri"/>
              <a:ea typeface="Calibri"/>
              <a:cs typeface="Calibri"/>
              <a:sym typeface="Calibri"/>
            </a:endParaRPr>
          </a:p>
        </p:txBody>
      </p:sp>
      <p:cxnSp>
        <p:nvCxnSpPr>
          <p:cNvPr id="932" name="Google Shape;932;p35"/>
          <p:cNvCxnSpPr>
            <a:stCxn id="924" idx="0"/>
            <a:endCxn id="931" idx="2"/>
          </p:cNvCxnSpPr>
          <p:nvPr/>
        </p:nvCxnSpPr>
        <p:spPr>
          <a:xfrm rot="10800000">
            <a:off x="10398975" y="4231763"/>
            <a:ext cx="0" cy="201300"/>
          </a:xfrm>
          <a:prstGeom prst="straightConnector1">
            <a:avLst/>
          </a:prstGeom>
          <a:noFill/>
          <a:ln cap="flat" cmpd="sng" w="9525">
            <a:solidFill>
              <a:schemeClr val="dk2"/>
            </a:solidFill>
            <a:prstDash val="solid"/>
            <a:round/>
            <a:headEnd len="med" w="med" type="none"/>
            <a:tailEnd len="med" w="med" type="triangle"/>
          </a:ln>
        </p:spPr>
      </p:cxnSp>
      <p:sp>
        <p:nvSpPr>
          <p:cNvPr id="933" name="Google Shape;933;p35"/>
          <p:cNvSpPr txBox="1"/>
          <p:nvPr/>
        </p:nvSpPr>
        <p:spPr>
          <a:xfrm>
            <a:off x="9611325" y="3075913"/>
            <a:ext cx="1575300" cy="5850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FF0000"/>
                </a:solidFill>
                <a:latin typeface="Calibri"/>
                <a:ea typeface="Calibri"/>
                <a:cs typeface="Calibri"/>
                <a:sym typeface="Calibri"/>
              </a:rPr>
              <a:t>Ws4</a:t>
            </a:r>
            <a:r>
              <a:rPr lang="en-US" sz="1300">
                <a:latin typeface="Calibri"/>
                <a:ea typeface="Calibri"/>
                <a:cs typeface="Calibri"/>
                <a:sym typeface="Calibri"/>
              </a:rPr>
              <a:t> * </a:t>
            </a:r>
            <a:r>
              <a:rPr lang="en-US" sz="1300">
                <a:solidFill>
                  <a:srgbClr val="00FF00"/>
                </a:solidFill>
                <a:latin typeface="Calibri"/>
                <a:ea typeface="Calibri"/>
                <a:cs typeface="Calibri"/>
                <a:sym typeface="Calibri"/>
              </a:rPr>
              <a:t>zs(t-1)</a:t>
            </a:r>
            <a:r>
              <a:rPr lang="en-US" sz="1300">
                <a:latin typeface="Calibri"/>
                <a:ea typeface="Calibri"/>
                <a:cs typeface="Calibri"/>
                <a:sym typeface="Calibri"/>
              </a:rPr>
              <a:t> + </a:t>
            </a:r>
            <a:r>
              <a:rPr lang="en-US" sz="1300">
                <a:solidFill>
                  <a:srgbClr val="FF0000"/>
                </a:solidFill>
                <a:latin typeface="Calibri"/>
                <a:ea typeface="Calibri"/>
                <a:cs typeface="Calibri"/>
                <a:sym typeface="Calibri"/>
              </a:rPr>
              <a:t>Wi4</a:t>
            </a:r>
            <a:r>
              <a:rPr lang="en-US" sz="1300">
                <a:latin typeface="Calibri"/>
                <a:ea typeface="Calibri"/>
                <a:cs typeface="Calibri"/>
                <a:sym typeface="Calibri"/>
              </a:rPr>
              <a:t> * </a:t>
            </a:r>
            <a:r>
              <a:rPr lang="en-US" sz="1300">
                <a:solidFill>
                  <a:srgbClr val="FF00FF"/>
                </a:solidFill>
                <a:latin typeface="Calibri"/>
                <a:ea typeface="Calibri"/>
                <a:cs typeface="Calibri"/>
                <a:sym typeface="Calibri"/>
              </a:rPr>
              <a:t>x1(t) </a:t>
            </a:r>
            <a:r>
              <a:rPr lang="en-US" sz="1300">
                <a:solidFill>
                  <a:schemeClr val="dk1"/>
                </a:solidFill>
                <a:latin typeface="Calibri"/>
                <a:ea typeface="Calibri"/>
                <a:cs typeface="Calibri"/>
                <a:sym typeface="Calibri"/>
              </a:rPr>
              <a:t>+</a:t>
            </a:r>
            <a:r>
              <a:rPr lang="en-US" sz="1300">
                <a:solidFill>
                  <a:srgbClr val="FF00FF"/>
                </a:solidFill>
                <a:latin typeface="Calibri"/>
                <a:ea typeface="Calibri"/>
                <a:cs typeface="Calibri"/>
                <a:sym typeface="Calibri"/>
              </a:rPr>
              <a:t> </a:t>
            </a:r>
            <a:r>
              <a:rPr lang="en-US" sz="1300">
                <a:solidFill>
                  <a:srgbClr val="FFAB40"/>
                </a:solidFill>
                <a:latin typeface="Calibri"/>
                <a:ea typeface="Calibri"/>
                <a:cs typeface="Calibri"/>
                <a:sym typeface="Calibri"/>
              </a:rPr>
              <a:t>Bias4</a:t>
            </a:r>
            <a:endParaRPr sz="1300">
              <a:solidFill>
                <a:srgbClr val="FFAB40"/>
              </a:solidFill>
              <a:latin typeface="Calibri"/>
              <a:ea typeface="Calibri"/>
              <a:cs typeface="Calibri"/>
              <a:sym typeface="Calibri"/>
            </a:endParaRPr>
          </a:p>
        </p:txBody>
      </p:sp>
      <p:cxnSp>
        <p:nvCxnSpPr>
          <p:cNvPr id="934" name="Google Shape;934;p35"/>
          <p:cNvCxnSpPr/>
          <p:nvPr/>
        </p:nvCxnSpPr>
        <p:spPr>
          <a:xfrm rot="10800000">
            <a:off x="10398975" y="3660913"/>
            <a:ext cx="0" cy="201300"/>
          </a:xfrm>
          <a:prstGeom prst="straightConnector1">
            <a:avLst/>
          </a:prstGeom>
          <a:noFill/>
          <a:ln cap="flat" cmpd="sng" w="9525">
            <a:solidFill>
              <a:schemeClr val="dk2"/>
            </a:solidFill>
            <a:prstDash val="solid"/>
            <a:round/>
            <a:headEnd len="med" w="med" type="none"/>
            <a:tailEnd len="med" w="med" type="triangle"/>
          </a:ln>
        </p:spPr>
      </p:cxnSp>
      <p:sp>
        <p:nvSpPr>
          <p:cNvPr id="935" name="Google Shape;935;p35"/>
          <p:cNvSpPr txBox="1"/>
          <p:nvPr/>
        </p:nvSpPr>
        <p:spPr>
          <a:xfrm>
            <a:off x="9918075" y="2300388"/>
            <a:ext cx="961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0000FF"/>
                </a:solidFill>
                <a:latin typeface="Calibri"/>
                <a:ea typeface="Calibri"/>
                <a:cs typeface="Calibri"/>
                <a:sym typeface="Calibri"/>
              </a:rPr>
              <a:t>A sigmoid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cxnSp>
        <p:nvCxnSpPr>
          <p:cNvPr id="936" name="Google Shape;936;p35"/>
          <p:cNvCxnSpPr/>
          <p:nvPr/>
        </p:nvCxnSpPr>
        <p:spPr>
          <a:xfrm rot="10800000">
            <a:off x="10398975" y="2916013"/>
            <a:ext cx="0" cy="159900"/>
          </a:xfrm>
          <a:prstGeom prst="straightConnector1">
            <a:avLst/>
          </a:prstGeom>
          <a:noFill/>
          <a:ln cap="flat" cmpd="sng" w="9525">
            <a:solidFill>
              <a:schemeClr val="dk2"/>
            </a:solidFill>
            <a:prstDash val="solid"/>
            <a:round/>
            <a:headEnd len="med" w="med" type="none"/>
            <a:tailEnd len="med" w="med" type="triangle"/>
          </a:ln>
        </p:spPr>
      </p:cxnSp>
      <p:cxnSp>
        <p:nvCxnSpPr>
          <p:cNvPr id="937" name="Google Shape;937;p35"/>
          <p:cNvCxnSpPr/>
          <p:nvPr/>
        </p:nvCxnSpPr>
        <p:spPr>
          <a:xfrm flipH="1" rot="10800000">
            <a:off x="9239750" y="2608075"/>
            <a:ext cx="678300" cy="833400"/>
          </a:xfrm>
          <a:prstGeom prst="bentConnector3">
            <a:avLst>
              <a:gd fmla="val 18182" name="adj1"/>
            </a:avLst>
          </a:prstGeom>
          <a:noFill/>
          <a:ln cap="flat" cmpd="sng" w="9525">
            <a:solidFill>
              <a:schemeClr val="dk2"/>
            </a:solidFill>
            <a:prstDash val="solid"/>
            <a:round/>
            <a:headEnd len="med" w="med" type="none"/>
            <a:tailEnd len="med" w="med" type="triangle"/>
          </a:ln>
        </p:spPr>
      </p:cxnSp>
      <p:sp>
        <p:nvSpPr>
          <p:cNvPr id="938" name="Google Shape;938;p35"/>
          <p:cNvSpPr txBox="1"/>
          <p:nvPr/>
        </p:nvSpPr>
        <p:spPr>
          <a:xfrm>
            <a:off x="9183551" y="5588675"/>
            <a:ext cx="2430900" cy="6156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New short term memory (t) ~ zs(t)</a:t>
            </a:r>
            <a:endParaRPr>
              <a:latin typeface="Calibri"/>
              <a:ea typeface="Calibri"/>
              <a:cs typeface="Calibri"/>
              <a:sym typeface="Calibri"/>
            </a:endParaRPr>
          </a:p>
        </p:txBody>
      </p:sp>
      <p:sp>
        <p:nvSpPr>
          <p:cNvPr id="939" name="Google Shape;939;p35"/>
          <p:cNvSpPr/>
          <p:nvPr/>
        </p:nvSpPr>
        <p:spPr>
          <a:xfrm>
            <a:off x="5777950" y="5682575"/>
            <a:ext cx="3204000" cy="184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40" name="Google Shape;940;p35"/>
          <p:cNvCxnSpPr/>
          <p:nvPr/>
        </p:nvCxnSpPr>
        <p:spPr>
          <a:xfrm flipH="1" rot="-5400000">
            <a:off x="9262575" y="3436788"/>
            <a:ext cx="3488400" cy="1215600"/>
          </a:xfrm>
          <a:prstGeom prst="bentConnector4">
            <a:avLst>
              <a:gd fmla="val -6826" name="adj1"/>
              <a:gd fmla="val 113024" name="adj2"/>
            </a:avLst>
          </a:prstGeom>
          <a:noFill/>
          <a:ln cap="flat" cmpd="sng" w="9525">
            <a:solidFill>
              <a:schemeClr val="dk2"/>
            </a:solidFill>
            <a:prstDash val="solid"/>
            <a:round/>
            <a:headEnd len="med" w="med" type="none"/>
            <a:tailEnd len="med" w="med" type="triangle"/>
          </a:ln>
        </p:spPr>
      </p:cxnSp>
      <p:sp>
        <p:nvSpPr>
          <p:cNvPr id="941" name="Google Shape;941;p35"/>
          <p:cNvSpPr txBox="1"/>
          <p:nvPr/>
        </p:nvSpPr>
        <p:spPr>
          <a:xfrm>
            <a:off x="97950" y="5843775"/>
            <a:ext cx="1480200" cy="877200"/>
          </a:xfrm>
          <a:prstGeom prst="rect">
            <a:avLst/>
          </a:prstGeom>
          <a:solidFill>
            <a:srgbClr val="FFF2C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900">
                <a:latin typeface="Calibri"/>
                <a:ea typeface="Calibri"/>
                <a:cs typeface="Calibri"/>
                <a:sym typeface="Calibri"/>
              </a:rPr>
              <a:t>This is called “</a:t>
            </a:r>
            <a:r>
              <a:rPr b="1" lang="en-US" sz="900" u="sng">
                <a:latin typeface="Calibri"/>
                <a:ea typeface="Calibri"/>
                <a:cs typeface="Calibri"/>
                <a:sym typeface="Calibri"/>
              </a:rPr>
              <a:t>forget gate</a:t>
            </a:r>
            <a:r>
              <a:rPr b="1" lang="en-US" sz="900">
                <a:latin typeface="Calibri"/>
                <a:ea typeface="Calibri"/>
                <a:cs typeface="Calibri"/>
                <a:sym typeface="Calibri"/>
              </a:rPr>
              <a:t>”, which controls:</a:t>
            </a:r>
            <a:endParaRPr b="1" sz="900">
              <a:latin typeface="Calibri"/>
              <a:ea typeface="Calibri"/>
              <a:cs typeface="Calibri"/>
              <a:sym typeface="Calibri"/>
            </a:endParaRPr>
          </a:p>
          <a:p>
            <a:pPr indent="0" lvl="0" marL="0" rtl="0" algn="l">
              <a:spcBef>
                <a:spcPts val="0"/>
              </a:spcBef>
              <a:spcAft>
                <a:spcPts val="0"/>
              </a:spcAft>
              <a:buNone/>
            </a:pPr>
            <a:r>
              <a:rPr lang="en-US" sz="900">
                <a:latin typeface="Calibri"/>
                <a:ea typeface="Calibri"/>
                <a:cs typeface="Calibri"/>
                <a:sym typeface="Calibri"/>
              </a:rPr>
              <a:t>the percentage of </a:t>
            </a:r>
            <a:r>
              <a:rPr lang="en-US" sz="900">
                <a:highlight>
                  <a:srgbClr val="00FFFF"/>
                </a:highlight>
                <a:latin typeface="Calibri"/>
                <a:ea typeface="Calibri"/>
                <a:cs typeface="Calibri"/>
                <a:sym typeface="Calibri"/>
              </a:rPr>
              <a:t>long term memory (t-1)</a:t>
            </a:r>
            <a:r>
              <a:rPr lang="en-US" sz="900">
                <a:latin typeface="Calibri"/>
                <a:ea typeface="Calibri"/>
                <a:cs typeface="Calibri"/>
                <a:sym typeface="Calibri"/>
              </a:rPr>
              <a:t> (e.g., </a:t>
            </a:r>
            <a:r>
              <a:rPr lang="en-US" sz="900">
                <a:highlight>
                  <a:srgbClr val="00FFFF"/>
                </a:highlight>
                <a:latin typeface="Calibri"/>
                <a:ea typeface="Calibri"/>
                <a:cs typeface="Calibri"/>
                <a:sym typeface="Calibri"/>
              </a:rPr>
              <a:t>zl(t-1)</a:t>
            </a:r>
            <a:r>
              <a:rPr lang="en-US" sz="900">
                <a:latin typeface="Calibri"/>
                <a:ea typeface="Calibri"/>
                <a:cs typeface="Calibri"/>
                <a:sym typeface="Calibri"/>
              </a:rPr>
              <a:t>) to be remembered</a:t>
            </a:r>
            <a:endParaRPr sz="900">
              <a:latin typeface="Calibri"/>
              <a:ea typeface="Calibri"/>
              <a:cs typeface="Calibri"/>
              <a:sym typeface="Calibri"/>
            </a:endParaRPr>
          </a:p>
        </p:txBody>
      </p:sp>
      <p:sp>
        <p:nvSpPr>
          <p:cNvPr id="942" name="Google Shape;942;p35"/>
          <p:cNvSpPr/>
          <p:nvPr/>
        </p:nvSpPr>
        <p:spPr>
          <a:xfrm rot="-2698223">
            <a:off x="577616" y="5501548"/>
            <a:ext cx="410476" cy="238861"/>
          </a:xfrm>
          <a:prstGeom prst="rightArrow">
            <a:avLst>
              <a:gd fmla="val 50000" name="adj1"/>
              <a:gd fmla="val 50000" name="adj2"/>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6" name="Shape 946"/>
        <p:cNvGrpSpPr/>
        <p:nvPr/>
      </p:nvGrpSpPr>
      <p:grpSpPr>
        <a:xfrm>
          <a:off x="0" y="0"/>
          <a:ext cx="0" cy="0"/>
          <a:chOff x="0" y="0"/>
          <a:chExt cx="0" cy="0"/>
        </a:xfrm>
      </p:grpSpPr>
      <p:sp>
        <p:nvSpPr>
          <p:cNvPr id="947" name="Google Shape;947;p36"/>
          <p:cNvSpPr/>
          <p:nvPr/>
        </p:nvSpPr>
        <p:spPr>
          <a:xfrm>
            <a:off x="2726134" y="882228"/>
            <a:ext cx="4685250" cy="4741400"/>
          </a:xfrm>
          <a:custGeom>
            <a:rect b="b" l="l" r="r" t="t"/>
            <a:pathLst>
              <a:path extrusionOk="0" h="189656" w="187410">
                <a:moveTo>
                  <a:pt x="27734" y="906"/>
                </a:moveTo>
                <a:cubicBezTo>
                  <a:pt x="18209" y="3573"/>
                  <a:pt x="15288" y="13289"/>
                  <a:pt x="12875" y="18813"/>
                </a:cubicBezTo>
                <a:cubicBezTo>
                  <a:pt x="10462" y="24338"/>
                  <a:pt x="14971" y="29989"/>
                  <a:pt x="13256" y="34053"/>
                </a:cubicBezTo>
                <a:cubicBezTo>
                  <a:pt x="11542" y="38117"/>
                  <a:pt x="4747" y="38879"/>
                  <a:pt x="2588" y="43197"/>
                </a:cubicBezTo>
                <a:cubicBezTo>
                  <a:pt x="429" y="47515"/>
                  <a:pt x="-523" y="53611"/>
                  <a:pt x="302" y="59961"/>
                </a:cubicBezTo>
                <a:cubicBezTo>
                  <a:pt x="1128" y="66311"/>
                  <a:pt x="5255" y="75455"/>
                  <a:pt x="7541" y="81297"/>
                </a:cubicBezTo>
                <a:cubicBezTo>
                  <a:pt x="9827" y="87139"/>
                  <a:pt x="12875" y="87012"/>
                  <a:pt x="14018" y="95013"/>
                </a:cubicBezTo>
                <a:cubicBezTo>
                  <a:pt x="15161" y="103014"/>
                  <a:pt x="13955" y="117238"/>
                  <a:pt x="14399" y="129303"/>
                </a:cubicBezTo>
                <a:cubicBezTo>
                  <a:pt x="14844" y="141368"/>
                  <a:pt x="14463" y="158704"/>
                  <a:pt x="16685" y="167403"/>
                </a:cubicBezTo>
                <a:cubicBezTo>
                  <a:pt x="18908" y="176103"/>
                  <a:pt x="19098" y="179278"/>
                  <a:pt x="27734" y="181500"/>
                </a:cubicBezTo>
                <a:cubicBezTo>
                  <a:pt x="36370" y="183723"/>
                  <a:pt x="58976" y="180992"/>
                  <a:pt x="68501" y="180738"/>
                </a:cubicBezTo>
                <a:cubicBezTo>
                  <a:pt x="78026" y="180484"/>
                  <a:pt x="76121" y="178706"/>
                  <a:pt x="84884" y="179976"/>
                </a:cubicBezTo>
                <a:cubicBezTo>
                  <a:pt x="93647" y="181246"/>
                  <a:pt x="107554" y="186961"/>
                  <a:pt x="121079" y="188358"/>
                </a:cubicBezTo>
                <a:cubicBezTo>
                  <a:pt x="134605" y="189755"/>
                  <a:pt x="155242" y="190327"/>
                  <a:pt x="166037" y="188358"/>
                </a:cubicBezTo>
                <a:cubicBezTo>
                  <a:pt x="176832" y="186390"/>
                  <a:pt x="182611" y="183024"/>
                  <a:pt x="185849" y="176547"/>
                </a:cubicBezTo>
                <a:cubicBezTo>
                  <a:pt x="189088" y="170070"/>
                  <a:pt x="186103" y="160482"/>
                  <a:pt x="185468" y="149496"/>
                </a:cubicBezTo>
                <a:cubicBezTo>
                  <a:pt x="184833" y="138511"/>
                  <a:pt x="183500" y="121112"/>
                  <a:pt x="182039" y="110634"/>
                </a:cubicBezTo>
                <a:cubicBezTo>
                  <a:pt x="180579" y="100157"/>
                  <a:pt x="176578" y="95521"/>
                  <a:pt x="176705" y="86631"/>
                </a:cubicBezTo>
                <a:cubicBezTo>
                  <a:pt x="176832" y="77741"/>
                  <a:pt x="181087" y="68026"/>
                  <a:pt x="182801" y="57294"/>
                </a:cubicBezTo>
                <a:cubicBezTo>
                  <a:pt x="184516" y="46563"/>
                  <a:pt x="188135" y="31323"/>
                  <a:pt x="186992" y="22242"/>
                </a:cubicBezTo>
                <a:cubicBezTo>
                  <a:pt x="185849" y="13162"/>
                  <a:pt x="188008" y="5859"/>
                  <a:pt x="175943" y="2811"/>
                </a:cubicBezTo>
                <a:cubicBezTo>
                  <a:pt x="163878" y="-237"/>
                  <a:pt x="132255" y="3954"/>
                  <a:pt x="114602" y="3954"/>
                </a:cubicBezTo>
                <a:cubicBezTo>
                  <a:pt x="96949" y="3954"/>
                  <a:pt x="84503" y="3319"/>
                  <a:pt x="70025" y="2811"/>
                </a:cubicBezTo>
                <a:cubicBezTo>
                  <a:pt x="55547" y="2303"/>
                  <a:pt x="37259" y="-1761"/>
                  <a:pt x="27734" y="906"/>
                </a:cubicBezTo>
                <a:close/>
              </a:path>
            </a:pathLst>
          </a:custGeom>
          <a:solidFill>
            <a:srgbClr val="D9D9D9"/>
          </a:solidFill>
          <a:ln cap="flat" cmpd="sng" w="9525">
            <a:solidFill>
              <a:schemeClr val="dk2"/>
            </a:solidFill>
            <a:prstDash val="solid"/>
            <a:round/>
            <a:headEnd len="med" w="med" type="none"/>
            <a:tailEnd len="med" w="med" type="none"/>
          </a:ln>
        </p:spPr>
      </p:sp>
      <p:sp>
        <p:nvSpPr>
          <p:cNvPr id="948" name="Google Shape;948;p36"/>
          <p:cNvSpPr txBox="1"/>
          <p:nvPr/>
        </p:nvSpPr>
        <p:spPr>
          <a:xfrm>
            <a:off x="8258175" y="43550"/>
            <a:ext cx="3514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latin typeface="Calibri"/>
                <a:ea typeface="Calibri"/>
                <a:cs typeface="Calibri"/>
                <a:sym typeface="Calibri"/>
              </a:rPr>
              <a:t>Each LSTM unit must have three inputs:</a:t>
            </a:r>
            <a:endParaRPr b="1" sz="1200">
              <a:latin typeface="Calibri"/>
              <a:ea typeface="Calibri"/>
              <a:cs typeface="Calibri"/>
              <a:sym typeface="Calibri"/>
            </a:endParaRPr>
          </a:p>
          <a:p>
            <a:pPr indent="-304800" lvl="0" marL="457200" rtl="0" algn="l">
              <a:spcBef>
                <a:spcPts val="0"/>
              </a:spcBef>
              <a:spcAft>
                <a:spcPts val="0"/>
              </a:spcAft>
              <a:buClr>
                <a:srgbClr val="FF00FF"/>
              </a:buClr>
              <a:buSzPts val="1200"/>
              <a:buFont typeface="Calibri"/>
              <a:buChar char="-"/>
            </a:pPr>
            <a:r>
              <a:rPr lang="en-US" sz="1200">
                <a:solidFill>
                  <a:srgbClr val="FF00FF"/>
                </a:solidFill>
                <a:latin typeface="Calibri"/>
                <a:ea typeface="Calibri"/>
                <a:cs typeface="Calibri"/>
                <a:sym typeface="Calibri"/>
              </a:rPr>
              <a:t>input (e.g., output from last time step)</a:t>
            </a:r>
            <a:endParaRPr sz="1200">
              <a:solidFill>
                <a:srgbClr val="FF00FF"/>
              </a:solidFill>
              <a:latin typeface="Calibri"/>
              <a:ea typeface="Calibri"/>
              <a:cs typeface="Calibri"/>
              <a:sym typeface="Calibri"/>
            </a:endParaRPr>
          </a:p>
          <a:p>
            <a:pPr indent="-304800" lvl="0" marL="457200" rtl="0" algn="l">
              <a:spcBef>
                <a:spcPts val="0"/>
              </a:spcBef>
              <a:spcAft>
                <a:spcPts val="0"/>
              </a:spcAft>
              <a:buClr>
                <a:srgbClr val="00FF00"/>
              </a:buClr>
              <a:buSzPts val="1200"/>
              <a:buFont typeface="Calibri"/>
              <a:buChar char="-"/>
            </a:pPr>
            <a:r>
              <a:rPr lang="en-US" sz="1200">
                <a:solidFill>
                  <a:srgbClr val="00FF00"/>
                </a:solidFill>
                <a:latin typeface="Calibri"/>
                <a:ea typeface="Calibri"/>
                <a:cs typeface="Calibri"/>
                <a:sym typeface="Calibri"/>
              </a:rPr>
              <a:t>short term memory (updated from last step)</a:t>
            </a:r>
            <a:endParaRPr sz="1200">
              <a:solidFill>
                <a:srgbClr val="00FF00"/>
              </a:solidFill>
              <a:latin typeface="Calibri"/>
              <a:ea typeface="Calibri"/>
              <a:cs typeface="Calibri"/>
              <a:sym typeface="Calibri"/>
            </a:endParaRPr>
          </a:p>
          <a:p>
            <a:pPr indent="-304800" lvl="0" marL="457200" rtl="0" algn="l">
              <a:spcBef>
                <a:spcPts val="0"/>
              </a:spcBef>
              <a:spcAft>
                <a:spcPts val="0"/>
              </a:spcAft>
              <a:buClr>
                <a:srgbClr val="00FFFF"/>
              </a:buClr>
              <a:buSzPts val="1200"/>
              <a:buFont typeface="Calibri"/>
              <a:buChar char="-"/>
            </a:pPr>
            <a:r>
              <a:rPr lang="en-US" sz="1200">
                <a:solidFill>
                  <a:srgbClr val="00FFFF"/>
                </a:solidFill>
                <a:latin typeface="Calibri"/>
                <a:ea typeface="Calibri"/>
                <a:cs typeface="Calibri"/>
                <a:sym typeface="Calibri"/>
              </a:rPr>
              <a:t>long term memory (updated from last step)</a:t>
            </a:r>
            <a:endParaRPr sz="1200">
              <a:solidFill>
                <a:srgbClr val="00FFFF"/>
              </a:solidFill>
              <a:latin typeface="Calibri"/>
              <a:ea typeface="Calibri"/>
              <a:cs typeface="Calibri"/>
              <a:sym typeface="Calibri"/>
            </a:endParaRPr>
          </a:p>
        </p:txBody>
      </p:sp>
      <p:sp>
        <p:nvSpPr>
          <p:cNvPr id="949" name="Google Shape;949;p36"/>
          <p:cNvSpPr/>
          <p:nvPr/>
        </p:nvSpPr>
        <p:spPr>
          <a:xfrm>
            <a:off x="190500" y="952500"/>
            <a:ext cx="11639700" cy="4534200"/>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6"/>
          <p:cNvSpPr txBox="1"/>
          <p:nvPr/>
        </p:nvSpPr>
        <p:spPr>
          <a:xfrm>
            <a:off x="1221250" y="89600"/>
            <a:ext cx="1241100" cy="738900"/>
          </a:xfrm>
          <a:prstGeom prst="rect">
            <a:avLst/>
          </a:prstGeom>
          <a:solidFill>
            <a:srgbClr val="00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latin typeface="Calibri"/>
                <a:ea typeface="Calibri"/>
                <a:cs typeface="Calibri"/>
                <a:sym typeface="Calibri"/>
              </a:rPr>
              <a:t>Long term memory (t-1):</a:t>
            </a:r>
            <a:endParaRPr sz="1200">
              <a:latin typeface="Calibri"/>
              <a:ea typeface="Calibri"/>
              <a:cs typeface="Calibri"/>
              <a:sym typeface="Calibri"/>
            </a:endParaRPr>
          </a:p>
          <a:p>
            <a:pPr indent="0" lvl="0" marL="0" rtl="0" algn="ctr">
              <a:spcBef>
                <a:spcPts val="0"/>
              </a:spcBef>
              <a:spcAft>
                <a:spcPts val="0"/>
              </a:spcAft>
              <a:buNone/>
            </a:pPr>
            <a:r>
              <a:rPr lang="en-US" sz="1200">
                <a:latin typeface="Calibri"/>
                <a:ea typeface="Calibri"/>
                <a:cs typeface="Calibri"/>
                <a:sym typeface="Calibri"/>
              </a:rPr>
              <a:t>zl(t-1)</a:t>
            </a:r>
            <a:endParaRPr sz="1200">
              <a:latin typeface="Calibri"/>
              <a:ea typeface="Calibri"/>
              <a:cs typeface="Calibri"/>
              <a:sym typeface="Calibri"/>
            </a:endParaRPr>
          </a:p>
        </p:txBody>
      </p:sp>
      <p:sp>
        <p:nvSpPr>
          <p:cNvPr id="951" name="Google Shape;951;p36"/>
          <p:cNvSpPr txBox="1"/>
          <p:nvPr/>
        </p:nvSpPr>
        <p:spPr>
          <a:xfrm>
            <a:off x="3424700" y="6175600"/>
            <a:ext cx="1184100" cy="400200"/>
          </a:xfrm>
          <a:prstGeom prst="rect">
            <a:avLst/>
          </a:prstGeom>
          <a:solidFill>
            <a:srgbClr val="FF00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Input ~ x1 (t)</a:t>
            </a:r>
            <a:endParaRPr>
              <a:latin typeface="Calibri"/>
              <a:ea typeface="Calibri"/>
              <a:cs typeface="Calibri"/>
              <a:sym typeface="Calibri"/>
            </a:endParaRPr>
          </a:p>
        </p:txBody>
      </p:sp>
      <p:sp>
        <p:nvSpPr>
          <p:cNvPr id="952" name="Google Shape;952;p36"/>
          <p:cNvSpPr txBox="1"/>
          <p:nvPr/>
        </p:nvSpPr>
        <p:spPr>
          <a:xfrm>
            <a:off x="2674112" y="5603513"/>
            <a:ext cx="26853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Short term memory (t-1) ~ zs(t-1)</a:t>
            </a:r>
            <a:endParaRPr>
              <a:latin typeface="Calibri"/>
              <a:ea typeface="Calibri"/>
              <a:cs typeface="Calibri"/>
              <a:sym typeface="Calibri"/>
            </a:endParaRPr>
          </a:p>
        </p:txBody>
      </p:sp>
      <p:sp>
        <p:nvSpPr>
          <p:cNvPr id="953" name="Google Shape;953;p36"/>
          <p:cNvSpPr/>
          <p:nvPr/>
        </p:nvSpPr>
        <p:spPr>
          <a:xfrm>
            <a:off x="934175" y="2281675"/>
            <a:ext cx="1834800" cy="305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54" name="Google Shape;954;p36"/>
          <p:cNvCxnSpPr/>
          <p:nvPr/>
        </p:nvCxnSpPr>
        <p:spPr>
          <a:xfrm rot="10800000">
            <a:off x="1847912" y="5105213"/>
            <a:ext cx="826200" cy="698400"/>
          </a:xfrm>
          <a:prstGeom prst="straightConnector1">
            <a:avLst/>
          </a:prstGeom>
          <a:noFill/>
          <a:ln cap="flat" cmpd="sng" w="19050">
            <a:solidFill>
              <a:srgbClr val="00FF00"/>
            </a:solidFill>
            <a:prstDash val="solid"/>
            <a:round/>
            <a:headEnd len="med" w="med" type="none"/>
            <a:tailEnd len="med" w="med" type="triangle"/>
          </a:ln>
        </p:spPr>
      </p:cxnSp>
      <p:cxnSp>
        <p:nvCxnSpPr>
          <p:cNvPr id="955" name="Google Shape;955;p36"/>
          <p:cNvCxnSpPr/>
          <p:nvPr/>
        </p:nvCxnSpPr>
        <p:spPr>
          <a:xfrm rot="10800000">
            <a:off x="1847900" y="5105200"/>
            <a:ext cx="1576800" cy="1270500"/>
          </a:xfrm>
          <a:prstGeom prst="bentConnector2">
            <a:avLst/>
          </a:prstGeom>
          <a:noFill/>
          <a:ln cap="flat" cmpd="sng" w="19050">
            <a:solidFill>
              <a:srgbClr val="FF00FF"/>
            </a:solidFill>
            <a:prstDash val="solid"/>
            <a:round/>
            <a:headEnd len="med" w="med" type="none"/>
            <a:tailEnd len="med" w="med" type="triangle"/>
          </a:ln>
        </p:spPr>
      </p:cxnSp>
      <p:sp>
        <p:nvSpPr>
          <p:cNvPr id="956" name="Google Shape;956;p36"/>
          <p:cNvSpPr txBox="1"/>
          <p:nvPr/>
        </p:nvSpPr>
        <p:spPr>
          <a:xfrm>
            <a:off x="1273925" y="52073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Wi1</a:t>
            </a:r>
            <a:endParaRPr b="1">
              <a:solidFill>
                <a:srgbClr val="FF0000"/>
              </a:solidFill>
              <a:latin typeface="Calibri"/>
              <a:ea typeface="Calibri"/>
              <a:cs typeface="Calibri"/>
              <a:sym typeface="Calibri"/>
            </a:endParaRPr>
          </a:p>
        </p:txBody>
      </p:sp>
      <p:sp>
        <p:nvSpPr>
          <p:cNvPr id="957" name="Google Shape;957;p36"/>
          <p:cNvSpPr txBox="1"/>
          <p:nvPr/>
        </p:nvSpPr>
        <p:spPr>
          <a:xfrm>
            <a:off x="2110438" y="5154250"/>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Ws1</a:t>
            </a:r>
            <a:endParaRPr b="1">
              <a:solidFill>
                <a:srgbClr val="FF0000"/>
              </a:solidFill>
              <a:latin typeface="Calibri"/>
              <a:ea typeface="Calibri"/>
              <a:cs typeface="Calibri"/>
              <a:sym typeface="Calibri"/>
            </a:endParaRPr>
          </a:p>
        </p:txBody>
      </p:sp>
      <p:sp>
        <p:nvSpPr>
          <p:cNvPr id="958" name="Google Shape;958;p36"/>
          <p:cNvSpPr txBox="1"/>
          <p:nvPr/>
        </p:nvSpPr>
        <p:spPr>
          <a:xfrm>
            <a:off x="1107850" y="4489575"/>
            <a:ext cx="1480200" cy="615600"/>
          </a:xfrm>
          <a:prstGeom prst="rect">
            <a:avLst/>
          </a:prstGeom>
          <a:solidFill>
            <a:srgbClr val="999999"/>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rgbClr val="FF0000"/>
                </a:solidFill>
                <a:latin typeface="Calibri"/>
                <a:ea typeface="Calibri"/>
                <a:cs typeface="Calibri"/>
                <a:sym typeface="Calibri"/>
              </a:rPr>
              <a:t>Ws1</a:t>
            </a:r>
            <a:r>
              <a:rPr lang="en-US">
                <a:latin typeface="Calibri"/>
                <a:ea typeface="Calibri"/>
                <a:cs typeface="Calibri"/>
                <a:sym typeface="Calibri"/>
              </a:rPr>
              <a:t> * </a:t>
            </a:r>
            <a:r>
              <a:rPr lang="en-US">
                <a:solidFill>
                  <a:srgbClr val="00FF00"/>
                </a:solidFill>
                <a:latin typeface="Calibri"/>
                <a:ea typeface="Calibri"/>
                <a:cs typeface="Calibri"/>
                <a:sym typeface="Calibri"/>
              </a:rPr>
              <a:t>zs(t-1)</a:t>
            </a:r>
            <a:r>
              <a:rPr lang="en-US">
                <a:latin typeface="Calibri"/>
                <a:ea typeface="Calibri"/>
                <a:cs typeface="Calibri"/>
                <a:sym typeface="Calibri"/>
              </a:rPr>
              <a:t> + </a:t>
            </a:r>
            <a:r>
              <a:rPr lang="en-US">
                <a:solidFill>
                  <a:srgbClr val="FF0000"/>
                </a:solidFill>
                <a:latin typeface="Calibri"/>
                <a:ea typeface="Calibri"/>
                <a:cs typeface="Calibri"/>
                <a:sym typeface="Calibri"/>
              </a:rPr>
              <a:t>Wi1</a:t>
            </a:r>
            <a:r>
              <a:rPr lang="en-US">
                <a:latin typeface="Calibri"/>
                <a:ea typeface="Calibri"/>
                <a:cs typeface="Calibri"/>
                <a:sym typeface="Calibri"/>
              </a:rPr>
              <a:t> * </a:t>
            </a:r>
            <a:r>
              <a:rPr lang="en-US">
                <a:solidFill>
                  <a:srgbClr val="FF00FF"/>
                </a:solidFill>
                <a:latin typeface="Calibri"/>
                <a:ea typeface="Calibri"/>
                <a:cs typeface="Calibri"/>
                <a:sym typeface="Calibri"/>
              </a:rPr>
              <a:t>x1(t)</a:t>
            </a:r>
            <a:endParaRPr>
              <a:solidFill>
                <a:srgbClr val="FF00FF"/>
              </a:solidFill>
              <a:latin typeface="Calibri"/>
              <a:ea typeface="Calibri"/>
              <a:cs typeface="Calibri"/>
              <a:sym typeface="Calibri"/>
            </a:endParaRPr>
          </a:p>
        </p:txBody>
      </p:sp>
      <p:sp>
        <p:nvSpPr>
          <p:cNvPr id="959" name="Google Shape;959;p36"/>
          <p:cNvSpPr txBox="1"/>
          <p:nvPr/>
        </p:nvSpPr>
        <p:spPr>
          <a:xfrm>
            <a:off x="1585450" y="3903475"/>
            <a:ext cx="525000" cy="3693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Bias1</a:t>
            </a:r>
            <a:endParaRPr sz="1200">
              <a:latin typeface="Calibri"/>
              <a:ea typeface="Calibri"/>
              <a:cs typeface="Calibri"/>
              <a:sym typeface="Calibri"/>
            </a:endParaRPr>
          </a:p>
        </p:txBody>
      </p:sp>
      <p:cxnSp>
        <p:nvCxnSpPr>
          <p:cNvPr id="960" name="Google Shape;960;p36"/>
          <p:cNvCxnSpPr/>
          <p:nvPr/>
        </p:nvCxnSpPr>
        <p:spPr>
          <a:xfrm rot="10800000">
            <a:off x="1847950" y="4272675"/>
            <a:ext cx="0" cy="216900"/>
          </a:xfrm>
          <a:prstGeom prst="straightConnector1">
            <a:avLst/>
          </a:prstGeom>
          <a:noFill/>
          <a:ln cap="flat" cmpd="sng" w="9525">
            <a:solidFill>
              <a:schemeClr val="dk2"/>
            </a:solidFill>
            <a:prstDash val="solid"/>
            <a:round/>
            <a:headEnd len="med" w="med" type="none"/>
            <a:tailEnd len="med" w="med" type="triangle"/>
          </a:ln>
        </p:spPr>
      </p:cxnSp>
      <p:cxnSp>
        <p:nvCxnSpPr>
          <p:cNvPr id="961" name="Google Shape;961;p36"/>
          <p:cNvCxnSpPr/>
          <p:nvPr/>
        </p:nvCxnSpPr>
        <p:spPr>
          <a:xfrm flipH="1" rot="10800000">
            <a:off x="1847950" y="3686575"/>
            <a:ext cx="4500" cy="216900"/>
          </a:xfrm>
          <a:prstGeom prst="straightConnector1">
            <a:avLst/>
          </a:prstGeom>
          <a:noFill/>
          <a:ln cap="flat" cmpd="sng" w="9525">
            <a:solidFill>
              <a:schemeClr val="dk2"/>
            </a:solidFill>
            <a:prstDash val="solid"/>
            <a:round/>
            <a:headEnd len="med" w="med" type="none"/>
            <a:tailEnd len="med" w="med" type="triangle"/>
          </a:ln>
        </p:spPr>
      </p:cxnSp>
      <p:sp>
        <p:nvSpPr>
          <p:cNvPr id="962" name="Google Shape;962;p36"/>
          <p:cNvSpPr txBox="1"/>
          <p:nvPr/>
        </p:nvSpPr>
        <p:spPr>
          <a:xfrm>
            <a:off x="1076050" y="3101688"/>
            <a:ext cx="1552500" cy="5850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FF0000"/>
                </a:solidFill>
                <a:latin typeface="Calibri"/>
                <a:ea typeface="Calibri"/>
                <a:cs typeface="Calibri"/>
                <a:sym typeface="Calibri"/>
              </a:rPr>
              <a:t>Ws1</a:t>
            </a:r>
            <a:r>
              <a:rPr lang="en-US" sz="1300">
                <a:latin typeface="Calibri"/>
                <a:ea typeface="Calibri"/>
                <a:cs typeface="Calibri"/>
                <a:sym typeface="Calibri"/>
              </a:rPr>
              <a:t> * </a:t>
            </a:r>
            <a:r>
              <a:rPr lang="en-US" sz="1300">
                <a:solidFill>
                  <a:srgbClr val="00FF00"/>
                </a:solidFill>
                <a:latin typeface="Calibri"/>
                <a:ea typeface="Calibri"/>
                <a:cs typeface="Calibri"/>
                <a:sym typeface="Calibri"/>
              </a:rPr>
              <a:t>zs(t-1)</a:t>
            </a:r>
            <a:r>
              <a:rPr lang="en-US" sz="1300">
                <a:latin typeface="Calibri"/>
                <a:ea typeface="Calibri"/>
                <a:cs typeface="Calibri"/>
                <a:sym typeface="Calibri"/>
              </a:rPr>
              <a:t> + </a:t>
            </a:r>
            <a:r>
              <a:rPr lang="en-US" sz="1300">
                <a:solidFill>
                  <a:srgbClr val="FF0000"/>
                </a:solidFill>
                <a:latin typeface="Calibri"/>
                <a:ea typeface="Calibri"/>
                <a:cs typeface="Calibri"/>
                <a:sym typeface="Calibri"/>
              </a:rPr>
              <a:t>Wi1</a:t>
            </a:r>
            <a:r>
              <a:rPr lang="en-US" sz="1300">
                <a:latin typeface="Calibri"/>
                <a:ea typeface="Calibri"/>
                <a:cs typeface="Calibri"/>
                <a:sym typeface="Calibri"/>
              </a:rPr>
              <a:t> * </a:t>
            </a:r>
            <a:r>
              <a:rPr lang="en-US" sz="1300">
                <a:solidFill>
                  <a:srgbClr val="FF00FF"/>
                </a:solidFill>
                <a:latin typeface="Calibri"/>
                <a:ea typeface="Calibri"/>
                <a:cs typeface="Calibri"/>
                <a:sym typeface="Calibri"/>
              </a:rPr>
              <a:t>x1(t) </a:t>
            </a:r>
            <a:r>
              <a:rPr lang="en-US" sz="1300">
                <a:solidFill>
                  <a:schemeClr val="dk1"/>
                </a:solidFill>
                <a:latin typeface="Calibri"/>
                <a:ea typeface="Calibri"/>
                <a:cs typeface="Calibri"/>
                <a:sym typeface="Calibri"/>
              </a:rPr>
              <a:t>+</a:t>
            </a:r>
            <a:r>
              <a:rPr lang="en-US" sz="1300">
                <a:solidFill>
                  <a:srgbClr val="FF00FF"/>
                </a:solidFill>
                <a:latin typeface="Calibri"/>
                <a:ea typeface="Calibri"/>
                <a:cs typeface="Calibri"/>
                <a:sym typeface="Calibri"/>
              </a:rPr>
              <a:t> </a:t>
            </a:r>
            <a:r>
              <a:rPr lang="en-US" sz="1300">
                <a:solidFill>
                  <a:srgbClr val="FFAB40"/>
                </a:solidFill>
                <a:latin typeface="Calibri"/>
                <a:ea typeface="Calibri"/>
                <a:cs typeface="Calibri"/>
                <a:sym typeface="Calibri"/>
              </a:rPr>
              <a:t>Bias1</a:t>
            </a:r>
            <a:endParaRPr sz="1300">
              <a:solidFill>
                <a:srgbClr val="FFAB40"/>
              </a:solidFill>
              <a:latin typeface="Calibri"/>
              <a:ea typeface="Calibri"/>
              <a:cs typeface="Calibri"/>
              <a:sym typeface="Calibri"/>
            </a:endParaRPr>
          </a:p>
        </p:txBody>
      </p:sp>
      <p:cxnSp>
        <p:nvCxnSpPr>
          <p:cNvPr id="963" name="Google Shape;963;p36"/>
          <p:cNvCxnSpPr/>
          <p:nvPr/>
        </p:nvCxnSpPr>
        <p:spPr>
          <a:xfrm rot="10800000">
            <a:off x="1847800" y="2968788"/>
            <a:ext cx="4500" cy="132900"/>
          </a:xfrm>
          <a:prstGeom prst="straightConnector1">
            <a:avLst/>
          </a:prstGeom>
          <a:noFill/>
          <a:ln cap="flat" cmpd="sng" w="9525">
            <a:solidFill>
              <a:schemeClr val="dk2"/>
            </a:solidFill>
            <a:prstDash val="solid"/>
            <a:round/>
            <a:headEnd len="med" w="med" type="none"/>
            <a:tailEnd len="med" w="med" type="triangle"/>
          </a:ln>
        </p:spPr>
      </p:cxnSp>
      <p:sp>
        <p:nvSpPr>
          <p:cNvPr id="964" name="Google Shape;964;p36"/>
          <p:cNvSpPr txBox="1"/>
          <p:nvPr/>
        </p:nvSpPr>
        <p:spPr>
          <a:xfrm>
            <a:off x="1367050" y="2353313"/>
            <a:ext cx="961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0000FF"/>
                </a:solidFill>
                <a:latin typeface="Calibri"/>
                <a:ea typeface="Calibri"/>
                <a:cs typeface="Calibri"/>
                <a:sym typeface="Calibri"/>
              </a:rPr>
              <a:t>A sigmoid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sp>
        <p:nvSpPr>
          <p:cNvPr id="965" name="Google Shape;965;p36"/>
          <p:cNvSpPr txBox="1"/>
          <p:nvPr/>
        </p:nvSpPr>
        <p:spPr>
          <a:xfrm>
            <a:off x="282900" y="2106313"/>
            <a:ext cx="1093200" cy="877200"/>
          </a:xfrm>
          <a:prstGeom prst="rect">
            <a:avLst/>
          </a:prstGeom>
          <a:solidFill>
            <a:srgbClr val="6FA8D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solidFill>
                  <a:schemeClr val="dk1"/>
                </a:solidFill>
                <a:latin typeface="Calibri"/>
                <a:ea typeface="Calibri"/>
                <a:cs typeface="Calibri"/>
                <a:sym typeface="Calibri"/>
              </a:rPr>
              <a:t>After</a:t>
            </a:r>
            <a:r>
              <a:rPr b="1" lang="en-US" sz="900">
                <a:solidFill>
                  <a:srgbClr val="0000FF"/>
                </a:solidFill>
                <a:latin typeface="Calibri"/>
                <a:ea typeface="Calibri"/>
                <a:cs typeface="Calibri"/>
                <a:sym typeface="Calibri"/>
              </a:rPr>
              <a:t> Sigmoid</a:t>
            </a:r>
            <a:r>
              <a:rPr lang="en-US" sz="900">
                <a:solidFill>
                  <a:schemeClr val="dk1"/>
                </a:solidFill>
                <a:latin typeface="Calibri"/>
                <a:ea typeface="Calibri"/>
                <a:cs typeface="Calibri"/>
                <a:sym typeface="Calibri"/>
              </a:rPr>
              <a:t>, a value between 0% (0.0) and 100% (1.0) will be produced</a:t>
            </a:r>
            <a:endParaRPr sz="900">
              <a:solidFill>
                <a:schemeClr val="dk1"/>
              </a:solidFill>
              <a:latin typeface="Calibri"/>
              <a:ea typeface="Calibri"/>
              <a:cs typeface="Calibri"/>
              <a:sym typeface="Calibri"/>
            </a:endParaRPr>
          </a:p>
        </p:txBody>
      </p:sp>
      <p:sp>
        <p:nvSpPr>
          <p:cNvPr id="966" name="Google Shape;966;p36"/>
          <p:cNvSpPr txBox="1"/>
          <p:nvPr/>
        </p:nvSpPr>
        <p:spPr>
          <a:xfrm>
            <a:off x="800350" y="1126213"/>
            <a:ext cx="2082900" cy="861900"/>
          </a:xfrm>
          <a:prstGeom prst="rect">
            <a:avLst/>
          </a:prstGeom>
          <a:solidFill>
            <a:srgbClr val="D9D9D9"/>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chemeClr val="dk1"/>
                </a:solidFill>
                <a:latin typeface="Calibri"/>
                <a:ea typeface="Calibri"/>
                <a:cs typeface="Calibri"/>
                <a:sym typeface="Calibri"/>
              </a:rPr>
              <a:t>Long term memory (from t-1) to be remembered:</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100">
                <a:solidFill>
                  <a:schemeClr val="dk1"/>
                </a:solidFill>
                <a:highlight>
                  <a:srgbClr val="00FFFF"/>
                </a:highlight>
                <a:latin typeface="Calibri"/>
                <a:ea typeface="Calibri"/>
                <a:cs typeface="Calibri"/>
                <a:sym typeface="Calibri"/>
              </a:rPr>
              <a:t>zl(t-1)</a:t>
            </a:r>
            <a:r>
              <a:rPr lang="en-US" sz="1100">
                <a:solidFill>
                  <a:schemeClr val="dk1"/>
                </a:solidFill>
                <a:latin typeface="Calibri"/>
                <a:ea typeface="Calibri"/>
                <a:cs typeface="Calibri"/>
                <a:sym typeface="Calibri"/>
              </a:rPr>
              <a:t> =</a:t>
            </a:r>
            <a:r>
              <a:rPr lang="en-US" sz="1100">
                <a:solidFill>
                  <a:srgbClr val="00FFFF"/>
                </a:solidFill>
                <a:latin typeface="Calibri"/>
                <a:ea typeface="Calibri"/>
                <a:cs typeface="Calibri"/>
                <a:sym typeface="Calibri"/>
              </a:rPr>
              <a:t> </a:t>
            </a:r>
            <a:r>
              <a:rPr lang="en-US" sz="1100">
                <a:solidFill>
                  <a:schemeClr val="dk1"/>
                </a:solidFill>
                <a:highlight>
                  <a:srgbClr val="00FFFF"/>
                </a:highlight>
                <a:latin typeface="Calibri"/>
                <a:ea typeface="Calibri"/>
                <a:cs typeface="Calibri"/>
                <a:sym typeface="Calibri"/>
              </a:rPr>
              <a:t>zl(t-1)</a:t>
            </a:r>
            <a:r>
              <a:rPr lang="en-US" sz="1100">
                <a:solidFill>
                  <a:schemeClr val="dk1"/>
                </a:solidFill>
                <a:latin typeface="Calibri"/>
                <a:ea typeface="Calibri"/>
                <a:cs typeface="Calibri"/>
                <a:sym typeface="Calibri"/>
              </a:rPr>
              <a:t> * </a:t>
            </a:r>
            <a:r>
              <a:rPr b="1" i="1" lang="en-US" sz="1100">
                <a:solidFill>
                  <a:srgbClr val="0000FF"/>
                </a:solidFill>
                <a:latin typeface="Calibri"/>
                <a:ea typeface="Calibri"/>
                <a:cs typeface="Calibri"/>
                <a:sym typeface="Calibri"/>
              </a:rPr>
              <a:t>f </a:t>
            </a:r>
            <a:r>
              <a:rPr lang="en-US" sz="1100">
                <a:solidFill>
                  <a:schemeClr val="dk1"/>
                </a:solidFill>
                <a:latin typeface="Calibri"/>
                <a:ea typeface="Calibri"/>
                <a:cs typeface="Calibri"/>
                <a:sym typeface="Calibri"/>
              </a:rPr>
              <a:t>(</a:t>
            </a:r>
            <a:r>
              <a:rPr lang="en-US" sz="1100">
                <a:solidFill>
                  <a:srgbClr val="FF0000"/>
                </a:solidFill>
                <a:latin typeface="Calibri"/>
                <a:ea typeface="Calibri"/>
                <a:cs typeface="Calibri"/>
                <a:sym typeface="Calibri"/>
              </a:rPr>
              <a:t>Ws1</a:t>
            </a:r>
            <a:r>
              <a:rPr lang="en-US" sz="1100">
                <a:solidFill>
                  <a:schemeClr val="dk1"/>
                </a:solidFill>
                <a:latin typeface="Calibri"/>
                <a:ea typeface="Calibri"/>
                <a:cs typeface="Calibri"/>
                <a:sym typeface="Calibri"/>
              </a:rPr>
              <a:t> * </a:t>
            </a:r>
            <a:r>
              <a:rPr lang="en-US" sz="1100">
                <a:solidFill>
                  <a:schemeClr val="dk1"/>
                </a:solidFill>
                <a:highlight>
                  <a:srgbClr val="00FF00"/>
                </a:highlight>
                <a:latin typeface="Calibri"/>
                <a:ea typeface="Calibri"/>
                <a:cs typeface="Calibri"/>
                <a:sym typeface="Calibri"/>
              </a:rPr>
              <a:t>zs(t-1)</a:t>
            </a:r>
            <a:r>
              <a:rPr lang="en-US" sz="1100">
                <a:solidFill>
                  <a:schemeClr val="dk1"/>
                </a:solidFill>
                <a:latin typeface="Calibri"/>
                <a:ea typeface="Calibri"/>
                <a:cs typeface="Calibri"/>
                <a:sym typeface="Calibri"/>
              </a:rPr>
              <a:t>+ </a:t>
            </a:r>
            <a:r>
              <a:rPr lang="en-US" sz="1100">
                <a:solidFill>
                  <a:srgbClr val="FF0000"/>
                </a:solidFill>
                <a:latin typeface="Calibri"/>
                <a:ea typeface="Calibri"/>
                <a:cs typeface="Calibri"/>
                <a:sym typeface="Calibri"/>
              </a:rPr>
              <a:t>Wi1</a:t>
            </a:r>
            <a:r>
              <a:rPr lang="en-US" sz="1100">
                <a:solidFill>
                  <a:schemeClr val="dk1"/>
                </a:solidFill>
                <a:latin typeface="Calibri"/>
                <a:ea typeface="Calibri"/>
                <a:cs typeface="Calibri"/>
                <a:sym typeface="Calibri"/>
              </a:rPr>
              <a:t> * </a:t>
            </a:r>
            <a:r>
              <a:rPr lang="en-US" sz="1100">
                <a:solidFill>
                  <a:schemeClr val="dk1"/>
                </a:solidFill>
                <a:highlight>
                  <a:srgbClr val="FF00FF"/>
                </a:highlight>
                <a:latin typeface="Calibri"/>
                <a:ea typeface="Calibri"/>
                <a:cs typeface="Calibri"/>
                <a:sym typeface="Calibri"/>
              </a:rPr>
              <a:t>x1(t)</a:t>
            </a:r>
            <a:r>
              <a:rPr lang="en-US" sz="1100">
                <a:solidFill>
                  <a:srgbClr val="FF00FF"/>
                </a:solidFill>
                <a:latin typeface="Calibri"/>
                <a:ea typeface="Calibri"/>
                <a:cs typeface="Calibri"/>
                <a:sym typeface="Calibri"/>
              </a:rPr>
              <a:t> </a:t>
            </a:r>
            <a:r>
              <a:rPr lang="en-US" sz="1100">
                <a:solidFill>
                  <a:schemeClr val="dk1"/>
                </a:solidFill>
                <a:latin typeface="Calibri"/>
                <a:ea typeface="Calibri"/>
                <a:cs typeface="Calibri"/>
                <a:sym typeface="Calibri"/>
              </a:rPr>
              <a:t>+</a:t>
            </a:r>
            <a:r>
              <a:rPr lang="en-US" sz="1100">
                <a:solidFill>
                  <a:srgbClr val="FF00FF"/>
                </a:solidFill>
                <a:latin typeface="Calibri"/>
                <a:ea typeface="Calibri"/>
                <a:cs typeface="Calibri"/>
                <a:sym typeface="Calibri"/>
              </a:rPr>
              <a:t> </a:t>
            </a:r>
            <a:r>
              <a:rPr lang="en-US" sz="1100">
                <a:solidFill>
                  <a:srgbClr val="FFAB40"/>
                </a:solidFill>
                <a:latin typeface="Calibri"/>
                <a:ea typeface="Calibri"/>
                <a:cs typeface="Calibri"/>
                <a:sym typeface="Calibri"/>
              </a:rPr>
              <a:t>Bias1</a:t>
            </a:r>
            <a:r>
              <a:rPr lang="en-US" sz="1100">
                <a:solidFill>
                  <a:schemeClr val="dk1"/>
                </a:solidFill>
                <a:latin typeface="Calibri"/>
                <a:ea typeface="Calibri"/>
                <a:cs typeface="Calibri"/>
                <a:sym typeface="Calibri"/>
              </a:rPr>
              <a:t>)</a:t>
            </a:r>
            <a:endParaRPr sz="1100">
              <a:solidFill>
                <a:schemeClr val="dk1"/>
              </a:solidFill>
            </a:endParaRPr>
          </a:p>
        </p:txBody>
      </p:sp>
      <p:cxnSp>
        <p:nvCxnSpPr>
          <p:cNvPr id="967" name="Google Shape;967;p36"/>
          <p:cNvCxnSpPr/>
          <p:nvPr/>
        </p:nvCxnSpPr>
        <p:spPr>
          <a:xfrm flipH="1" rot="10800000">
            <a:off x="1839550" y="1991563"/>
            <a:ext cx="4500" cy="453300"/>
          </a:xfrm>
          <a:prstGeom prst="straightConnector1">
            <a:avLst/>
          </a:prstGeom>
          <a:noFill/>
          <a:ln cap="flat" cmpd="sng" w="9525">
            <a:solidFill>
              <a:schemeClr val="dk2"/>
            </a:solidFill>
            <a:prstDash val="solid"/>
            <a:round/>
            <a:headEnd len="med" w="med" type="none"/>
            <a:tailEnd len="med" w="med" type="triangle"/>
          </a:ln>
        </p:spPr>
      </p:cxnSp>
      <p:sp>
        <p:nvSpPr>
          <p:cNvPr id="968" name="Google Shape;968;p36"/>
          <p:cNvSpPr/>
          <p:nvPr/>
        </p:nvSpPr>
        <p:spPr>
          <a:xfrm>
            <a:off x="3173925" y="2192850"/>
            <a:ext cx="1786500" cy="3014400"/>
          </a:xfrm>
          <a:prstGeom prst="rect">
            <a:avLst/>
          </a:prstGeom>
          <a:solidFill>
            <a:srgbClr val="B3C6E7"/>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6"/>
          <p:cNvSpPr txBox="1"/>
          <p:nvPr/>
        </p:nvSpPr>
        <p:spPr>
          <a:xfrm>
            <a:off x="3425200" y="4354325"/>
            <a:ext cx="1295100" cy="6156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Ws2</a:t>
            </a:r>
            <a:r>
              <a:rPr lang="en-US">
                <a:latin typeface="Calibri"/>
                <a:ea typeface="Calibri"/>
                <a:cs typeface="Calibri"/>
                <a:sym typeface="Calibri"/>
              </a:rPr>
              <a:t> * </a:t>
            </a:r>
            <a:r>
              <a:rPr lang="en-US">
                <a:solidFill>
                  <a:srgbClr val="00FF00"/>
                </a:solidFill>
                <a:latin typeface="Calibri"/>
                <a:ea typeface="Calibri"/>
                <a:cs typeface="Calibri"/>
                <a:sym typeface="Calibri"/>
              </a:rPr>
              <a:t>zs(t-1)</a:t>
            </a:r>
            <a:r>
              <a:rPr lang="en-US">
                <a:latin typeface="Calibri"/>
                <a:ea typeface="Calibri"/>
                <a:cs typeface="Calibri"/>
                <a:sym typeface="Calibri"/>
              </a:rPr>
              <a:t> + </a:t>
            </a:r>
            <a:r>
              <a:rPr lang="en-US">
                <a:solidFill>
                  <a:srgbClr val="FF0000"/>
                </a:solidFill>
                <a:latin typeface="Calibri"/>
                <a:ea typeface="Calibri"/>
                <a:cs typeface="Calibri"/>
                <a:sym typeface="Calibri"/>
              </a:rPr>
              <a:t>Wi2</a:t>
            </a:r>
            <a:r>
              <a:rPr lang="en-US">
                <a:latin typeface="Calibri"/>
                <a:ea typeface="Calibri"/>
                <a:cs typeface="Calibri"/>
                <a:sym typeface="Calibri"/>
              </a:rPr>
              <a:t> * </a:t>
            </a:r>
            <a:r>
              <a:rPr lang="en-US">
                <a:solidFill>
                  <a:srgbClr val="FF00FF"/>
                </a:solidFill>
                <a:latin typeface="Calibri"/>
                <a:ea typeface="Calibri"/>
                <a:cs typeface="Calibri"/>
                <a:sym typeface="Calibri"/>
              </a:rPr>
              <a:t>x1(t)</a:t>
            </a:r>
            <a:endParaRPr>
              <a:solidFill>
                <a:srgbClr val="FF00FF"/>
              </a:solidFill>
              <a:latin typeface="Calibri"/>
              <a:ea typeface="Calibri"/>
              <a:cs typeface="Calibri"/>
              <a:sym typeface="Calibri"/>
            </a:endParaRPr>
          </a:p>
        </p:txBody>
      </p:sp>
      <p:sp>
        <p:nvSpPr>
          <p:cNvPr id="970" name="Google Shape;970;p36"/>
          <p:cNvSpPr/>
          <p:nvPr/>
        </p:nvSpPr>
        <p:spPr>
          <a:xfrm>
            <a:off x="2417564" y="5016250"/>
            <a:ext cx="1487675" cy="1352550"/>
          </a:xfrm>
          <a:custGeom>
            <a:rect b="b" l="l" r="r" t="t"/>
            <a:pathLst>
              <a:path extrusionOk="0" h="54102" w="59507">
                <a:moveTo>
                  <a:pt x="39695" y="54102"/>
                </a:moveTo>
                <a:cubicBezTo>
                  <a:pt x="35568" y="52896"/>
                  <a:pt x="21534" y="50229"/>
                  <a:pt x="14930" y="46863"/>
                </a:cubicBezTo>
                <a:cubicBezTo>
                  <a:pt x="8326" y="43498"/>
                  <a:pt x="643" y="38227"/>
                  <a:pt x="71" y="33909"/>
                </a:cubicBezTo>
                <a:cubicBezTo>
                  <a:pt x="-500" y="29591"/>
                  <a:pt x="6294" y="23495"/>
                  <a:pt x="11501" y="20955"/>
                </a:cubicBezTo>
                <a:cubicBezTo>
                  <a:pt x="16708" y="18415"/>
                  <a:pt x="26233" y="19177"/>
                  <a:pt x="31313" y="18669"/>
                </a:cubicBezTo>
                <a:cubicBezTo>
                  <a:pt x="36393" y="18161"/>
                  <a:pt x="38870" y="18542"/>
                  <a:pt x="41981" y="17907"/>
                </a:cubicBezTo>
                <a:cubicBezTo>
                  <a:pt x="45093" y="17272"/>
                  <a:pt x="47569" y="17018"/>
                  <a:pt x="49982" y="14859"/>
                </a:cubicBezTo>
                <a:cubicBezTo>
                  <a:pt x="52395" y="12700"/>
                  <a:pt x="54872" y="7430"/>
                  <a:pt x="56459" y="4953"/>
                </a:cubicBezTo>
                <a:cubicBezTo>
                  <a:pt x="58047" y="2477"/>
                  <a:pt x="58999" y="826"/>
                  <a:pt x="59507" y="0"/>
                </a:cubicBezTo>
              </a:path>
            </a:pathLst>
          </a:custGeom>
          <a:noFill/>
          <a:ln cap="flat" cmpd="sng" w="19050">
            <a:solidFill>
              <a:srgbClr val="FF00FF"/>
            </a:solidFill>
            <a:prstDash val="solid"/>
            <a:round/>
            <a:headEnd len="med" w="med" type="none"/>
            <a:tailEnd len="med" w="med" type="triangle"/>
          </a:ln>
        </p:spPr>
      </p:sp>
      <p:cxnSp>
        <p:nvCxnSpPr>
          <p:cNvPr id="971" name="Google Shape;971;p36"/>
          <p:cNvCxnSpPr/>
          <p:nvPr/>
        </p:nvCxnSpPr>
        <p:spPr>
          <a:xfrm flipH="1" rot="10800000">
            <a:off x="4016762" y="4969913"/>
            <a:ext cx="56100" cy="633600"/>
          </a:xfrm>
          <a:prstGeom prst="straightConnector1">
            <a:avLst/>
          </a:prstGeom>
          <a:noFill/>
          <a:ln cap="flat" cmpd="sng" w="19050">
            <a:solidFill>
              <a:srgbClr val="00FF00"/>
            </a:solidFill>
            <a:prstDash val="solid"/>
            <a:round/>
            <a:headEnd len="med" w="med" type="none"/>
            <a:tailEnd len="med" w="med" type="triangle"/>
          </a:ln>
        </p:spPr>
      </p:cxnSp>
      <p:sp>
        <p:nvSpPr>
          <p:cNvPr id="972" name="Google Shape;972;p36"/>
          <p:cNvSpPr txBox="1"/>
          <p:nvPr/>
        </p:nvSpPr>
        <p:spPr>
          <a:xfrm>
            <a:off x="3296488" y="50866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Wi2</a:t>
            </a:r>
            <a:endParaRPr b="1">
              <a:solidFill>
                <a:srgbClr val="FF0000"/>
              </a:solidFill>
              <a:latin typeface="Calibri"/>
              <a:ea typeface="Calibri"/>
              <a:cs typeface="Calibri"/>
              <a:sym typeface="Calibri"/>
            </a:endParaRPr>
          </a:p>
        </p:txBody>
      </p:sp>
      <p:sp>
        <p:nvSpPr>
          <p:cNvPr id="973" name="Google Shape;973;p36"/>
          <p:cNvSpPr txBox="1"/>
          <p:nvPr/>
        </p:nvSpPr>
        <p:spPr>
          <a:xfrm>
            <a:off x="4025075" y="50866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Ws2</a:t>
            </a:r>
            <a:endParaRPr b="1">
              <a:solidFill>
                <a:srgbClr val="FF0000"/>
              </a:solidFill>
              <a:latin typeface="Calibri"/>
              <a:ea typeface="Calibri"/>
              <a:cs typeface="Calibri"/>
              <a:sym typeface="Calibri"/>
            </a:endParaRPr>
          </a:p>
        </p:txBody>
      </p:sp>
      <p:sp>
        <p:nvSpPr>
          <p:cNvPr id="974" name="Google Shape;974;p36"/>
          <p:cNvSpPr txBox="1"/>
          <p:nvPr/>
        </p:nvSpPr>
        <p:spPr>
          <a:xfrm>
            <a:off x="3810250" y="3797775"/>
            <a:ext cx="525000" cy="3693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Bias2</a:t>
            </a:r>
            <a:endParaRPr sz="1200">
              <a:latin typeface="Calibri"/>
              <a:ea typeface="Calibri"/>
              <a:cs typeface="Calibri"/>
              <a:sym typeface="Calibri"/>
            </a:endParaRPr>
          </a:p>
        </p:txBody>
      </p:sp>
      <p:cxnSp>
        <p:nvCxnSpPr>
          <p:cNvPr id="975" name="Google Shape;975;p36"/>
          <p:cNvCxnSpPr/>
          <p:nvPr/>
        </p:nvCxnSpPr>
        <p:spPr>
          <a:xfrm rot="10800000">
            <a:off x="4072750" y="4149975"/>
            <a:ext cx="0" cy="215100"/>
          </a:xfrm>
          <a:prstGeom prst="straightConnector1">
            <a:avLst/>
          </a:prstGeom>
          <a:noFill/>
          <a:ln cap="flat" cmpd="sng" w="9525">
            <a:solidFill>
              <a:schemeClr val="dk2"/>
            </a:solidFill>
            <a:prstDash val="solid"/>
            <a:round/>
            <a:headEnd len="med" w="med" type="none"/>
            <a:tailEnd len="med" w="med" type="triangle"/>
          </a:ln>
        </p:spPr>
      </p:cxnSp>
      <p:sp>
        <p:nvSpPr>
          <p:cNvPr id="976" name="Google Shape;976;p36"/>
          <p:cNvSpPr txBox="1"/>
          <p:nvPr/>
        </p:nvSpPr>
        <p:spPr>
          <a:xfrm>
            <a:off x="3296500" y="3003088"/>
            <a:ext cx="1552500" cy="5850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FF0000"/>
                </a:solidFill>
                <a:latin typeface="Calibri"/>
                <a:ea typeface="Calibri"/>
                <a:cs typeface="Calibri"/>
                <a:sym typeface="Calibri"/>
              </a:rPr>
              <a:t>Ws2</a:t>
            </a:r>
            <a:r>
              <a:rPr lang="en-US" sz="1300">
                <a:latin typeface="Calibri"/>
                <a:ea typeface="Calibri"/>
                <a:cs typeface="Calibri"/>
                <a:sym typeface="Calibri"/>
              </a:rPr>
              <a:t>* </a:t>
            </a:r>
            <a:r>
              <a:rPr lang="en-US" sz="1300">
                <a:solidFill>
                  <a:srgbClr val="00FF00"/>
                </a:solidFill>
                <a:latin typeface="Calibri"/>
                <a:ea typeface="Calibri"/>
                <a:cs typeface="Calibri"/>
                <a:sym typeface="Calibri"/>
              </a:rPr>
              <a:t>zs(t-1)</a:t>
            </a:r>
            <a:r>
              <a:rPr lang="en-US" sz="1300">
                <a:latin typeface="Calibri"/>
                <a:ea typeface="Calibri"/>
                <a:cs typeface="Calibri"/>
                <a:sym typeface="Calibri"/>
              </a:rPr>
              <a:t> + </a:t>
            </a:r>
            <a:r>
              <a:rPr lang="en-US" sz="1300">
                <a:solidFill>
                  <a:srgbClr val="FF0000"/>
                </a:solidFill>
                <a:latin typeface="Calibri"/>
                <a:ea typeface="Calibri"/>
                <a:cs typeface="Calibri"/>
                <a:sym typeface="Calibri"/>
              </a:rPr>
              <a:t>Wi2</a:t>
            </a:r>
            <a:r>
              <a:rPr lang="en-US" sz="1300">
                <a:latin typeface="Calibri"/>
                <a:ea typeface="Calibri"/>
                <a:cs typeface="Calibri"/>
                <a:sym typeface="Calibri"/>
              </a:rPr>
              <a:t> * </a:t>
            </a:r>
            <a:r>
              <a:rPr lang="en-US" sz="1300">
                <a:solidFill>
                  <a:srgbClr val="FF00FF"/>
                </a:solidFill>
                <a:latin typeface="Calibri"/>
                <a:ea typeface="Calibri"/>
                <a:cs typeface="Calibri"/>
                <a:sym typeface="Calibri"/>
              </a:rPr>
              <a:t>x1(t) </a:t>
            </a:r>
            <a:r>
              <a:rPr lang="en-US" sz="1300">
                <a:solidFill>
                  <a:schemeClr val="dk1"/>
                </a:solidFill>
                <a:latin typeface="Calibri"/>
                <a:ea typeface="Calibri"/>
                <a:cs typeface="Calibri"/>
                <a:sym typeface="Calibri"/>
              </a:rPr>
              <a:t>+</a:t>
            </a:r>
            <a:r>
              <a:rPr lang="en-US" sz="1300">
                <a:solidFill>
                  <a:srgbClr val="FF00FF"/>
                </a:solidFill>
                <a:latin typeface="Calibri"/>
                <a:ea typeface="Calibri"/>
                <a:cs typeface="Calibri"/>
                <a:sym typeface="Calibri"/>
              </a:rPr>
              <a:t> </a:t>
            </a:r>
            <a:r>
              <a:rPr lang="en-US" sz="1300">
                <a:solidFill>
                  <a:srgbClr val="FFAB40"/>
                </a:solidFill>
                <a:latin typeface="Calibri"/>
                <a:ea typeface="Calibri"/>
                <a:cs typeface="Calibri"/>
                <a:sym typeface="Calibri"/>
              </a:rPr>
              <a:t>Bias2</a:t>
            </a:r>
            <a:endParaRPr sz="1300">
              <a:solidFill>
                <a:srgbClr val="FFAB40"/>
              </a:solidFill>
              <a:latin typeface="Calibri"/>
              <a:ea typeface="Calibri"/>
              <a:cs typeface="Calibri"/>
              <a:sym typeface="Calibri"/>
            </a:endParaRPr>
          </a:p>
        </p:txBody>
      </p:sp>
      <p:cxnSp>
        <p:nvCxnSpPr>
          <p:cNvPr id="977" name="Google Shape;977;p36"/>
          <p:cNvCxnSpPr/>
          <p:nvPr/>
        </p:nvCxnSpPr>
        <p:spPr>
          <a:xfrm rot="10800000">
            <a:off x="4072750" y="3588075"/>
            <a:ext cx="0" cy="209700"/>
          </a:xfrm>
          <a:prstGeom prst="straightConnector1">
            <a:avLst/>
          </a:prstGeom>
          <a:noFill/>
          <a:ln cap="flat" cmpd="sng" w="9525">
            <a:solidFill>
              <a:schemeClr val="dk2"/>
            </a:solidFill>
            <a:prstDash val="solid"/>
            <a:round/>
            <a:headEnd len="med" w="med" type="none"/>
            <a:tailEnd len="med" w="med" type="triangle"/>
          </a:ln>
        </p:spPr>
      </p:cxnSp>
      <p:sp>
        <p:nvSpPr>
          <p:cNvPr id="978" name="Google Shape;978;p36"/>
          <p:cNvSpPr txBox="1"/>
          <p:nvPr/>
        </p:nvSpPr>
        <p:spPr>
          <a:xfrm>
            <a:off x="3535850" y="2192850"/>
            <a:ext cx="961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rgbClr val="0000FF"/>
                </a:solidFill>
                <a:latin typeface="Calibri"/>
                <a:ea typeface="Calibri"/>
                <a:cs typeface="Calibri"/>
                <a:sym typeface="Calibri"/>
              </a:rPr>
              <a:t>A Tanh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cxnSp>
        <p:nvCxnSpPr>
          <p:cNvPr id="979" name="Google Shape;979;p36"/>
          <p:cNvCxnSpPr/>
          <p:nvPr/>
        </p:nvCxnSpPr>
        <p:spPr>
          <a:xfrm rot="10800000">
            <a:off x="4072750" y="2793388"/>
            <a:ext cx="0" cy="209700"/>
          </a:xfrm>
          <a:prstGeom prst="straightConnector1">
            <a:avLst/>
          </a:prstGeom>
          <a:noFill/>
          <a:ln cap="flat" cmpd="sng" w="9525">
            <a:solidFill>
              <a:schemeClr val="dk2"/>
            </a:solidFill>
            <a:prstDash val="solid"/>
            <a:round/>
            <a:headEnd len="med" w="med" type="none"/>
            <a:tailEnd len="med" w="med" type="triangle"/>
          </a:ln>
        </p:spPr>
      </p:cxnSp>
      <p:sp>
        <p:nvSpPr>
          <p:cNvPr id="980" name="Google Shape;980;p36"/>
          <p:cNvSpPr txBox="1"/>
          <p:nvPr/>
        </p:nvSpPr>
        <p:spPr>
          <a:xfrm>
            <a:off x="2787700" y="2057013"/>
            <a:ext cx="826200" cy="877200"/>
          </a:xfrm>
          <a:prstGeom prst="rect">
            <a:avLst/>
          </a:prstGeom>
          <a:solidFill>
            <a:srgbClr val="6D9EE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solidFill>
                  <a:schemeClr val="dk1"/>
                </a:solidFill>
                <a:latin typeface="Calibri"/>
                <a:ea typeface="Calibri"/>
                <a:cs typeface="Calibri"/>
                <a:sym typeface="Calibri"/>
              </a:rPr>
              <a:t>After </a:t>
            </a:r>
            <a:r>
              <a:rPr b="1" lang="en-US" sz="900">
                <a:solidFill>
                  <a:srgbClr val="0000FF"/>
                </a:solidFill>
                <a:latin typeface="Calibri"/>
                <a:ea typeface="Calibri"/>
                <a:cs typeface="Calibri"/>
                <a:sym typeface="Calibri"/>
              </a:rPr>
              <a:t>Tanh</a:t>
            </a:r>
            <a:r>
              <a:rPr lang="en-US" sz="900">
                <a:solidFill>
                  <a:schemeClr val="dk1"/>
                </a:solidFill>
                <a:latin typeface="Calibri"/>
                <a:ea typeface="Calibri"/>
                <a:cs typeface="Calibri"/>
                <a:sym typeface="Calibri"/>
              </a:rPr>
              <a:t>, a value between -1.0 and 1.0 will be produced</a:t>
            </a:r>
            <a:endParaRPr sz="900">
              <a:solidFill>
                <a:schemeClr val="dk1"/>
              </a:solidFill>
              <a:latin typeface="Calibri"/>
              <a:ea typeface="Calibri"/>
              <a:cs typeface="Calibri"/>
              <a:sym typeface="Calibri"/>
            </a:endParaRPr>
          </a:p>
        </p:txBody>
      </p:sp>
      <p:sp>
        <p:nvSpPr>
          <p:cNvPr id="981" name="Google Shape;981;p36"/>
          <p:cNvSpPr txBox="1"/>
          <p:nvPr/>
        </p:nvSpPr>
        <p:spPr>
          <a:xfrm>
            <a:off x="3173600" y="1125925"/>
            <a:ext cx="1686300" cy="861900"/>
          </a:xfrm>
          <a:prstGeom prst="rect">
            <a:avLst/>
          </a:prstGeom>
          <a:solidFill>
            <a:srgbClr val="B3C6E7"/>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1100">
                <a:solidFill>
                  <a:schemeClr val="dk1"/>
                </a:solidFill>
                <a:latin typeface="Calibri"/>
                <a:ea typeface="Calibri"/>
                <a:cs typeface="Calibri"/>
                <a:sym typeface="Calibri"/>
              </a:rPr>
              <a:t>Long term memory created for (t):</a:t>
            </a:r>
            <a:endParaRPr sz="1100">
              <a:solidFill>
                <a:schemeClr val="dk1"/>
              </a:solidFill>
              <a:latin typeface="Calibri"/>
              <a:ea typeface="Calibri"/>
              <a:cs typeface="Calibri"/>
              <a:sym typeface="Calibri"/>
            </a:endParaRPr>
          </a:p>
          <a:p>
            <a:pPr indent="0" lvl="0" marL="0" rtl="0" algn="ctr">
              <a:spcBef>
                <a:spcPts val="0"/>
              </a:spcBef>
              <a:spcAft>
                <a:spcPts val="0"/>
              </a:spcAft>
              <a:buNone/>
            </a:pPr>
            <a:r>
              <a:rPr lang="en-US" sz="1100">
                <a:solidFill>
                  <a:schemeClr val="dk1"/>
                </a:solidFill>
                <a:highlight>
                  <a:srgbClr val="00FFFF"/>
                </a:highlight>
                <a:latin typeface="Calibri"/>
                <a:ea typeface="Calibri"/>
                <a:cs typeface="Calibri"/>
                <a:sym typeface="Calibri"/>
              </a:rPr>
              <a:t>zl(t)</a:t>
            </a:r>
            <a:r>
              <a:rPr lang="en-US" sz="1100">
                <a:solidFill>
                  <a:schemeClr val="dk1"/>
                </a:solidFill>
                <a:latin typeface="Calibri"/>
                <a:ea typeface="Calibri"/>
                <a:cs typeface="Calibri"/>
                <a:sym typeface="Calibri"/>
              </a:rPr>
              <a:t>= </a:t>
            </a:r>
            <a:r>
              <a:rPr b="1" i="1" lang="en-US" sz="1100">
                <a:solidFill>
                  <a:srgbClr val="0000FF"/>
                </a:solidFill>
                <a:latin typeface="Calibri"/>
                <a:ea typeface="Calibri"/>
                <a:cs typeface="Calibri"/>
                <a:sym typeface="Calibri"/>
              </a:rPr>
              <a:t>F</a:t>
            </a:r>
            <a:r>
              <a:rPr lang="en-US" sz="1100">
                <a:solidFill>
                  <a:schemeClr val="dk1"/>
                </a:solidFill>
                <a:latin typeface="Calibri"/>
                <a:ea typeface="Calibri"/>
                <a:cs typeface="Calibri"/>
                <a:sym typeface="Calibri"/>
              </a:rPr>
              <a:t>(</a:t>
            </a:r>
            <a:r>
              <a:rPr lang="en-US" sz="1100">
                <a:solidFill>
                  <a:srgbClr val="FF0000"/>
                </a:solidFill>
                <a:latin typeface="Calibri"/>
                <a:ea typeface="Calibri"/>
                <a:cs typeface="Calibri"/>
                <a:sym typeface="Calibri"/>
              </a:rPr>
              <a:t>Ws2</a:t>
            </a:r>
            <a:r>
              <a:rPr lang="en-US" sz="1100">
                <a:solidFill>
                  <a:schemeClr val="dk1"/>
                </a:solidFill>
                <a:latin typeface="Calibri"/>
                <a:ea typeface="Calibri"/>
                <a:cs typeface="Calibri"/>
                <a:sym typeface="Calibri"/>
              </a:rPr>
              <a:t>* </a:t>
            </a:r>
            <a:r>
              <a:rPr lang="en-US" sz="1100">
                <a:solidFill>
                  <a:schemeClr val="dk1"/>
                </a:solidFill>
                <a:highlight>
                  <a:srgbClr val="00FF00"/>
                </a:highlight>
                <a:latin typeface="Calibri"/>
                <a:ea typeface="Calibri"/>
                <a:cs typeface="Calibri"/>
                <a:sym typeface="Calibri"/>
              </a:rPr>
              <a:t>zs(t-1)</a:t>
            </a:r>
            <a:r>
              <a:rPr lang="en-US" sz="1100">
                <a:solidFill>
                  <a:schemeClr val="dk1"/>
                </a:solidFill>
                <a:latin typeface="Calibri"/>
                <a:ea typeface="Calibri"/>
                <a:cs typeface="Calibri"/>
                <a:sym typeface="Calibri"/>
              </a:rPr>
              <a:t> + </a:t>
            </a:r>
            <a:r>
              <a:rPr lang="en-US" sz="1100">
                <a:solidFill>
                  <a:srgbClr val="FF0000"/>
                </a:solidFill>
                <a:latin typeface="Calibri"/>
                <a:ea typeface="Calibri"/>
                <a:cs typeface="Calibri"/>
                <a:sym typeface="Calibri"/>
              </a:rPr>
              <a:t>Wi2</a:t>
            </a:r>
            <a:r>
              <a:rPr lang="en-US" sz="1100">
                <a:solidFill>
                  <a:schemeClr val="dk1"/>
                </a:solidFill>
                <a:latin typeface="Calibri"/>
                <a:ea typeface="Calibri"/>
                <a:cs typeface="Calibri"/>
                <a:sym typeface="Calibri"/>
              </a:rPr>
              <a:t> * </a:t>
            </a:r>
            <a:r>
              <a:rPr lang="en-US" sz="1100">
                <a:solidFill>
                  <a:schemeClr val="dk1"/>
                </a:solidFill>
                <a:highlight>
                  <a:srgbClr val="FF00FF"/>
                </a:highlight>
                <a:latin typeface="Calibri"/>
                <a:ea typeface="Calibri"/>
                <a:cs typeface="Calibri"/>
                <a:sym typeface="Calibri"/>
              </a:rPr>
              <a:t>x1(t) </a:t>
            </a:r>
            <a:r>
              <a:rPr lang="en-US" sz="1100">
                <a:solidFill>
                  <a:schemeClr val="dk1"/>
                </a:solidFill>
                <a:latin typeface="Calibri"/>
                <a:ea typeface="Calibri"/>
                <a:cs typeface="Calibri"/>
                <a:sym typeface="Calibri"/>
              </a:rPr>
              <a:t>+</a:t>
            </a:r>
            <a:r>
              <a:rPr lang="en-US" sz="1100">
                <a:solidFill>
                  <a:srgbClr val="FF00FF"/>
                </a:solidFill>
                <a:latin typeface="Calibri"/>
                <a:ea typeface="Calibri"/>
                <a:cs typeface="Calibri"/>
                <a:sym typeface="Calibri"/>
              </a:rPr>
              <a:t> </a:t>
            </a:r>
            <a:r>
              <a:rPr lang="en-US" sz="1100">
                <a:solidFill>
                  <a:srgbClr val="FFAB40"/>
                </a:solidFill>
                <a:latin typeface="Calibri"/>
                <a:ea typeface="Calibri"/>
                <a:cs typeface="Calibri"/>
                <a:sym typeface="Calibri"/>
              </a:rPr>
              <a:t>Bias2</a:t>
            </a:r>
            <a:r>
              <a:rPr lang="en-US" sz="1100">
                <a:solidFill>
                  <a:schemeClr val="dk1"/>
                </a:solidFill>
                <a:latin typeface="Calibri"/>
                <a:ea typeface="Calibri"/>
                <a:cs typeface="Calibri"/>
                <a:sym typeface="Calibri"/>
              </a:rPr>
              <a:t>)</a:t>
            </a:r>
            <a:endParaRPr sz="1100">
              <a:solidFill>
                <a:schemeClr val="dk1"/>
              </a:solidFill>
            </a:endParaRPr>
          </a:p>
        </p:txBody>
      </p:sp>
      <p:cxnSp>
        <p:nvCxnSpPr>
          <p:cNvPr id="982" name="Google Shape;982;p36"/>
          <p:cNvCxnSpPr/>
          <p:nvPr/>
        </p:nvCxnSpPr>
        <p:spPr>
          <a:xfrm rot="10800000">
            <a:off x="4016750" y="1987950"/>
            <a:ext cx="0" cy="204900"/>
          </a:xfrm>
          <a:prstGeom prst="straightConnector1">
            <a:avLst/>
          </a:prstGeom>
          <a:noFill/>
          <a:ln cap="flat" cmpd="sng" w="9525">
            <a:solidFill>
              <a:schemeClr val="dk2"/>
            </a:solidFill>
            <a:prstDash val="solid"/>
            <a:round/>
            <a:headEnd len="med" w="med" type="none"/>
            <a:tailEnd len="med" w="med" type="triangle"/>
          </a:ln>
        </p:spPr>
      </p:cxnSp>
      <p:sp>
        <p:nvSpPr>
          <p:cNvPr id="983" name="Google Shape;983;p36"/>
          <p:cNvSpPr/>
          <p:nvPr/>
        </p:nvSpPr>
        <p:spPr>
          <a:xfrm>
            <a:off x="5200550" y="2238750"/>
            <a:ext cx="1886100" cy="31929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36"/>
          <p:cNvSpPr txBox="1"/>
          <p:nvPr/>
        </p:nvSpPr>
        <p:spPr>
          <a:xfrm>
            <a:off x="5532475" y="4427063"/>
            <a:ext cx="1241100" cy="6156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Ws3</a:t>
            </a:r>
            <a:r>
              <a:rPr lang="en-US">
                <a:latin typeface="Calibri"/>
                <a:ea typeface="Calibri"/>
                <a:cs typeface="Calibri"/>
                <a:sym typeface="Calibri"/>
              </a:rPr>
              <a:t> * </a:t>
            </a:r>
            <a:r>
              <a:rPr lang="en-US">
                <a:solidFill>
                  <a:srgbClr val="00FF00"/>
                </a:solidFill>
                <a:latin typeface="Calibri"/>
                <a:ea typeface="Calibri"/>
                <a:cs typeface="Calibri"/>
                <a:sym typeface="Calibri"/>
              </a:rPr>
              <a:t>z1(t-1)</a:t>
            </a:r>
            <a:r>
              <a:rPr lang="en-US">
                <a:latin typeface="Calibri"/>
                <a:ea typeface="Calibri"/>
                <a:cs typeface="Calibri"/>
                <a:sym typeface="Calibri"/>
              </a:rPr>
              <a:t> + </a:t>
            </a:r>
            <a:r>
              <a:rPr lang="en-US">
                <a:solidFill>
                  <a:srgbClr val="FF0000"/>
                </a:solidFill>
                <a:latin typeface="Calibri"/>
                <a:ea typeface="Calibri"/>
                <a:cs typeface="Calibri"/>
                <a:sym typeface="Calibri"/>
              </a:rPr>
              <a:t>Wi3</a:t>
            </a:r>
            <a:r>
              <a:rPr lang="en-US">
                <a:latin typeface="Calibri"/>
                <a:ea typeface="Calibri"/>
                <a:cs typeface="Calibri"/>
                <a:sym typeface="Calibri"/>
              </a:rPr>
              <a:t> * </a:t>
            </a:r>
            <a:r>
              <a:rPr lang="en-US">
                <a:solidFill>
                  <a:srgbClr val="FF00FF"/>
                </a:solidFill>
                <a:latin typeface="Calibri"/>
                <a:ea typeface="Calibri"/>
                <a:cs typeface="Calibri"/>
                <a:sym typeface="Calibri"/>
              </a:rPr>
              <a:t>x1 (t)</a:t>
            </a:r>
            <a:endParaRPr>
              <a:solidFill>
                <a:srgbClr val="FF00FF"/>
              </a:solidFill>
              <a:latin typeface="Calibri"/>
              <a:ea typeface="Calibri"/>
              <a:cs typeface="Calibri"/>
              <a:sym typeface="Calibri"/>
            </a:endParaRPr>
          </a:p>
        </p:txBody>
      </p:sp>
      <p:cxnSp>
        <p:nvCxnSpPr>
          <p:cNvPr id="985" name="Google Shape;985;p36"/>
          <p:cNvCxnSpPr/>
          <p:nvPr/>
        </p:nvCxnSpPr>
        <p:spPr>
          <a:xfrm flipH="1" rot="10800000">
            <a:off x="5359412" y="5042813"/>
            <a:ext cx="793500" cy="760800"/>
          </a:xfrm>
          <a:prstGeom prst="straightConnector1">
            <a:avLst/>
          </a:prstGeom>
          <a:noFill/>
          <a:ln cap="flat" cmpd="sng" w="19050">
            <a:solidFill>
              <a:srgbClr val="00FF00"/>
            </a:solidFill>
            <a:prstDash val="solid"/>
            <a:round/>
            <a:headEnd len="med" w="med" type="none"/>
            <a:tailEnd len="med" w="med" type="triangle"/>
          </a:ln>
        </p:spPr>
      </p:cxnSp>
      <p:cxnSp>
        <p:nvCxnSpPr>
          <p:cNvPr id="986" name="Google Shape;986;p36"/>
          <p:cNvCxnSpPr/>
          <p:nvPr/>
        </p:nvCxnSpPr>
        <p:spPr>
          <a:xfrm flipH="1" rot="10800000">
            <a:off x="4608800" y="5042800"/>
            <a:ext cx="1544100" cy="1332900"/>
          </a:xfrm>
          <a:prstGeom prst="bentConnector2">
            <a:avLst/>
          </a:prstGeom>
          <a:noFill/>
          <a:ln cap="flat" cmpd="sng" w="19050">
            <a:solidFill>
              <a:srgbClr val="FF00FF"/>
            </a:solidFill>
            <a:prstDash val="solid"/>
            <a:round/>
            <a:headEnd len="med" w="med" type="none"/>
            <a:tailEnd len="med" w="med" type="triangle"/>
          </a:ln>
        </p:spPr>
      </p:cxnSp>
      <p:sp>
        <p:nvSpPr>
          <p:cNvPr id="987" name="Google Shape;987;p36"/>
          <p:cNvSpPr txBox="1"/>
          <p:nvPr/>
        </p:nvSpPr>
        <p:spPr>
          <a:xfrm>
            <a:off x="5898275" y="3862350"/>
            <a:ext cx="525000" cy="3693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Bias3</a:t>
            </a:r>
            <a:endParaRPr sz="1200">
              <a:latin typeface="Calibri"/>
              <a:ea typeface="Calibri"/>
              <a:cs typeface="Calibri"/>
              <a:sym typeface="Calibri"/>
            </a:endParaRPr>
          </a:p>
        </p:txBody>
      </p:sp>
      <p:cxnSp>
        <p:nvCxnSpPr>
          <p:cNvPr id="988" name="Google Shape;988;p36"/>
          <p:cNvCxnSpPr/>
          <p:nvPr/>
        </p:nvCxnSpPr>
        <p:spPr>
          <a:xfrm rot="10800000">
            <a:off x="6160775" y="4231650"/>
            <a:ext cx="0" cy="209700"/>
          </a:xfrm>
          <a:prstGeom prst="straightConnector1">
            <a:avLst/>
          </a:prstGeom>
          <a:noFill/>
          <a:ln cap="flat" cmpd="sng" w="9525">
            <a:solidFill>
              <a:schemeClr val="dk2"/>
            </a:solidFill>
            <a:prstDash val="solid"/>
            <a:round/>
            <a:headEnd len="med" w="med" type="none"/>
            <a:tailEnd len="med" w="med" type="triangle"/>
          </a:ln>
        </p:spPr>
      </p:cxnSp>
      <p:cxnSp>
        <p:nvCxnSpPr>
          <p:cNvPr id="989" name="Google Shape;989;p36"/>
          <p:cNvCxnSpPr/>
          <p:nvPr/>
        </p:nvCxnSpPr>
        <p:spPr>
          <a:xfrm rot="10800000">
            <a:off x="6152975" y="3667050"/>
            <a:ext cx="7800" cy="195300"/>
          </a:xfrm>
          <a:prstGeom prst="straightConnector1">
            <a:avLst/>
          </a:prstGeom>
          <a:noFill/>
          <a:ln cap="flat" cmpd="sng" w="9525">
            <a:solidFill>
              <a:schemeClr val="dk2"/>
            </a:solidFill>
            <a:prstDash val="solid"/>
            <a:round/>
            <a:headEnd len="med" w="med" type="none"/>
            <a:tailEnd len="med" w="med" type="triangle"/>
          </a:ln>
        </p:spPr>
      </p:cxnSp>
      <p:sp>
        <p:nvSpPr>
          <p:cNvPr id="990" name="Google Shape;990;p36"/>
          <p:cNvSpPr txBox="1"/>
          <p:nvPr/>
        </p:nvSpPr>
        <p:spPr>
          <a:xfrm>
            <a:off x="5365375" y="3081913"/>
            <a:ext cx="1575300" cy="5850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FF0000"/>
                </a:solidFill>
                <a:latin typeface="Calibri"/>
                <a:ea typeface="Calibri"/>
                <a:cs typeface="Calibri"/>
                <a:sym typeface="Calibri"/>
              </a:rPr>
              <a:t>Ws3</a:t>
            </a:r>
            <a:r>
              <a:rPr lang="en-US" sz="1300">
                <a:latin typeface="Calibri"/>
                <a:ea typeface="Calibri"/>
                <a:cs typeface="Calibri"/>
                <a:sym typeface="Calibri"/>
              </a:rPr>
              <a:t> * </a:t>
            </a:r>
            <a:r>
              <a:rPr lang="en-US" sz="1300">
                <a:solidFill>
                  <a:srgbClr val="00FF00"/>
                </a:solidFill>
                <a:latin typeface="Calibri"/>
                <a:ea typeface="Calibri"/>
                <a:cs typeface="Calibri"/>
                <a:sym typeface="Calibri"/>
              </a:rPr>
              <a:t>zs(t-1)</a:t>
            </a:r>
            <a:r>
              <a:rPr lang="en-US" sz="1300">
                <a:latin typeface="Calibri"/>
                <a:ea typeface="Calibri"/>
                <a:cs typeface="Calibri"/>
                <a:sym typeface="Calibri"/>
              </a:rPr>
              <a:t> + </a:t>
            </a:r>
            <a:r>
              <a:rPr lang="en-US" sz="1300">
                <a:solidFill>
                  <a:srgbClr val="FF0000"/>
                </a:solidFill>
                <a:latin typeface="Calibri"/>
                <a:ea typeface="Calibri"/>
                <a:cs typeface="Calibri"/>
                <a:sym typeface="Calibri"/>
              </a:rPr>
              <a:t>Wi3</a:t>
            </a:r>
            <a:r>
              <a:rPr lang="en-US" sz="1300">
                <a:latin typeface="Calibri"/>
                <a:ea typeface="Calibri"/>
                <a:cs typeface="Calibri"/>
                <a:sym typeface="Calibri"/>
              </a:rPr>
              <a:t> * </a:t>
            </a:r>
            <a:r>
              <a:rPr lang="en-US" sz="1300">
                <a:solidFill>
                  <a:srgbClr val="FF00FF"/>
                </a:solidFill>
                <a:latin typeface="Calibri"/>
                <a:ea typeface="Calibri"/>
                <a:cs typeface="Calibri"/>
                <a:sym typeface="Calibri"/>
              </a:rPr>
              <a:t>x1(t) </a:t>
            </a:r>
            <a:r>
              <a:rPr lang="en-US" sz="1300">
                <a:solidFill>
                  <a:schemeClr val="dk1"/>
                </a:solidFill>
                <a:latin typeface="Calibri"/>
                <a:ea typeface="Calibri"/>
                <a:cs typeface="Calibri"/>
                <a:sym typeface="Calibri"/>
              </a:rPr>
              <a:t>+</a:t>
            </a:r>
            <a:r>
              <a:rPr lang="en-US" sz="1300">
                <a:solidFill>
                  <a:srgbClr val="FF00FF"/>
                </a:solidFill>
                <a:latin typeface="Calibri"/>
                <a:ea typeface="Calibri"/>
                <a:cs typeface="Calibri"/>
                <a:sym typeface="Calibri"/>
              </a:rPr>
              <a:t> </a:t>
            </a:r>
            <a:r>
              <a:rPr lang="en-US" sz="1300">
                <a:solidFill>
                  <a:srgbClr val="FFAB40"/>
                </a:solidFill>
                <a:latin typeface="Calibri"/>
                <a:ea typeface="Calibri"/>
                <a:cs typeface="Calibri"/>
                <a:sym typeface="Calibri"/>
              </a:rPr>
              <a:t>Bias3</a:t>
            </a:r>
            <a:endParaRPr sz="1300">
              <a:solidFill>
                <a:srgbClr val="FFAB40"/>
              </a:solidFill>
              <a:latin typeface="Calibri"/>
              <a:ea typeface="Calibri"/>
              <a:cs typeface="Calibri"/>
              <a:sym typeface="Calibri"/>
            </a:endParaRPr>
          </a:p>
        </p:txBody>
      </p:sp>
      <p:sp>
        <p:nvSpPr>
          <p:cNvPr id="991" name="Google Shape;991;p36"/>
          <p:cNvSpPr txBox="1"/>
          <p:nvPr/>
        </p:nvSpPr>
        <p:spPr>
          <a:xfrm>
            <a:off x="5679875" y="2340363"/>
            <a:ext cx="961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0000FF"/>
                </a:solidFill>
                <a:latin typeface="Calibri"/>
                <a:ea typeface="Calibri"/>
                <a:cs typeface="Calibri"/>
                <a:sym typeface="Calibri"/>
              </a:rPr>
              <a:t>A sigmoid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cxnSp>
        <p:nvCxnSpPr>
          <p:cNvPr id="992" name="Google Shape;992;p36"/>
          <p:cNvCxnSpPr>
            <a:stCxn id="990" idx="0"/>
          </p:cNvCxnSpPr>
          <p:nvPr/>
        </p:nvCxnSpPr>
        <p:spPr>
          <a:xfrm rot="10800000">
            <a:off x="6153025" y="2886613"/>
            <a:ext cx="0" cy="195300"/>
          </a:xfrm>
          <a:prstGeom prst="straightConnector1">
            <a:avLst/>
          </a:prstGeom>
          <a:noFill/>
          <a:ln cap="flat" cmpd="sng" w="9525">
            <a:solidFill>
              <a:schemeClr val="dk2"/>
            </a:solidFill>
            <a:prstDash val="solid"/>
            <a:round/>
            <a:headEnd len="med" w="med" type="none"/>
            <a:tailEnd len="med" w="med" type="triangle"/>
          </a:ln>
        </p:spPr>
      </p:cxnSp>
      <p:sp>
        <p:nvSpPr>
          <p:cNvPr id="993" name="Google Shape;993;p36"/>
          <p:cNvSpPr txBox="1"/>
          <p:nvPr/>
        </p:nvSpPr>
        <p:spPr>
          <a:xfrm>
            <a:off x="5086700" y="1125925"/>
            <a:ext cx="2113800" cy="86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chemeClr val="dk1"/>
                </a:solidFill>
                <a:latin typeface="Calibri"/>
                <a:ea typeface="Calibri"/>
                <a:cs typeface="Calibri"/>
                <a:sym typeface="Calibri"/>
              </a:rPr>
              <a:t>Long term memory (from t) to be remembered:</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100">
                <a:solidFill>
                  <a:schemeClr val="dk1"/>
                </a:solidFill>
                <a:highlight>
                  <a:srgbClr val="00FFFF"/>
                </a:highlight>
                <a:latin typeface="Calibri"/>
                <a:ea typeface="Calibri"/>
                <a:cs typeface="Calibri"/>
                <a:sym typeface="Calibri"/>
              </a:rPr>
              <a:t>zl(t) </a:t>
            </a:r>
            <a:r>
              <a:rPr lang="en-US" sz="1100">
                <a:solidFill>
                  <a:schemeClr val="dk1"/>
                </a:solidFill>
                <a:latin typeface="Calibri"/>
                <a:ea typeface="Calibri"/>
                <a:cs typeface="Calibri"/>
                <a:sym typeface="Calibri"/>
              </a:rPr>
              <a:t>= </a:t>
            </a:r>
            <a:r>
              <a:rPr lang="en-US" sz="1100">
                <a:solidFill>
                  <a:schemeClr val="dk1"/>
                </a:solidFill>
                <a:highlight>
                  <a:srgbClr val="00FFFF"/>
                </a:highlight>
                <a:latin typeface="Calibri"/>
                <a:ea typeface="Calibri"/>
                <a:cs typeface="Calibri"/>
                <a:sym typeface="Calibri"/>
              </a:rPr>
              <a:t>zl(t)</a:t>
            </a:r>
            <a:r>
              <a:rPr lang="en-US" sz="1100">
                <a:solidFill>
                  <a:schemeClr val="dk1"/>
                </a:solidFill>
                <a:latin typeface="Calibri"/>
                <a:ea typeface="Calibri"/>
                <a:cs typeface="Calibri"/>
                <a:sym typeface="Calibri"/>
              </a:rPr>
              <a:t> * </a:t>
            </a:r>
            <a:r>
              <a:rPr b="1" i="1" lang="en-US" sz="1100">
                <a:solidFill>
                  <a:srgbClr val="0000FF"/>
                </a:solidFill>
                <a:latin typeface="Calibri"/>
                <a:ea typeface="Calibri"/>
                <a:cs typeface="Calibri"/>
                <a:sym typeface="Calibri"/>
              </a:rPr>
              <a:t>f</a:t>
            </a:r>
            <a:r>
              <a:rPr lang="en-US" sz="1100">
                <a:solidFill>
                  <a:schemeClr val="dk1"/>
                </a:solidFill>
                <a:latin typeface="Calibri"/>
                <a:ea typeface="Calibri"/>
                <a:cs typeface="Calibri"/>
                <a:sym typeface="Calibri"/>
              </a:rPr>
              <a:t>(</a:t>
            </a:r>
            <a:r>
              <a:rPr lang="en-US" sz="1100">
                <a:solidFill>
                  <a:srgbClr val="FF0000"/>
                </a:solidFill>
                <a:latin typeface="Calibri"/>
                <a:ea typeface="Calibri"/>
                <a:cs typeface="Calibri"/>
                <a:sym typeface="Calibri"/>
              </a:rPr>
              <a:t>Ws3</a:t>
            </a:r>
            <a:r>
              <a:rPr lang="en-US" sz="1100">
                <a:solidFill>
                  <a:schemeClr val="dk1"/>
                </a:solidFill>
                <a:latin typeface="Calibri"/>
                <a:ea typeface="Calibri"/>
                <a:cs typeface="Calibri"/>
                <a:sym typeface="Calibri"/>
              </a:rPr>
              <a:t> * </a:t>
            </a:r>
            <a:r>
              <a:rPr lang="en-US" sz="1100">
                <a:solidFill>
                  <a:schemeClr val="dk1"/>
                </a:solidFill>
                <a:highlight>
                  <a:srgbClr val="00FF00"/>
                </a:highlight>
                <a:latin typeface="Calibri"/>
                <a:ea typeface="Calibri"/>
                <a:cs typeface="Calibri"/>
                <a:sym typeface="Calibri"/>
              </a:rPr>
              <a:t>zs(t-1)</a:t>
            </a:r>
            <a:r>
              <a:rPr lang="en-US" sz="1100">
                <a:solidFill>
                  <a:schemeClr val="dk1"/>
                </a:solidFill>
                <a:latin typeface="Calibri"/>
                <a:ea typeface="Calibri"/>
                <a:cs typeface="Calibri"/>
                <a:sym typeface="Calibri"/>
              </a:rPr>
              <a:t>+ </a:t>
            </a:r>
            <a:r>
              <a:rPr lang="en-US" sz="1100">
                <a:solidFill>
                  <a:srgbClr val="FF0000"/>
                </a:solidFill>
                <a:latin typeface="Calibri"/>
                <a:ea typeface="Calibri"/>
                <a:cs typeface="Calibri"/>
                <a:sym typeface="Calibri"/>
              </a:rPr>
              <a:t>Wi3</a:t>
            </a:r>
            <a:r>
              <a:rPr lang="en-US" sz="1100">
                <a:solidFill>
                  <a:schemeClr val="dk1"/>
                </a:solidFill>
                <a:latin typeface="Calibri"/>
                <a:ea typeface="Calibri"/>
                <a:cs typeface="Calibri"/>
                <a:sym typeface="Calibri"/>
              </a:rPr>
              <a:t> * </a:t>
            </a:r>
            <a:r>
              <a:rPr lang="en-US" sz="1100">
                <a:solidFill>
                  <a:schemeClr val="dk1"/>
                </a:solidFill>
                <a:highlight>
                  <a:srgbClr val="FF00FF"/>
                </a:highlight>
                <a:latin typeface="Calibri"/>
                <a:ea typeface="Calibri"/>
                <a:cs typeface="Calibri"/>
                <a:sym typeface="Calibri"/>
              </a:rPr>
              <a:t>x1(t) </a:t>
            </a:r>
            <a:r>
              <a:rPr lang="en-US" sz="1100">
                <a:solidFill>
                  <a:schemeClr val="dk1"/>
                </a:solidFill>
                <a:latin typeface="Calibri"/>
                <a:ea typeface="Calibri"/>
                <a:cs typeface="Calibri"/>
                <a:sym typeface="Calibri"/>
              </a:rPr>
              <a:t>+</a:t>
            </a:r>
            <a:r>
              <a:rPr lang="en-US" sz="1100">
                <a:solidFill>
                  <a:srgbClr val="FF00FF"/>
                </a:solidFill>
                <a:latin typeface="Calibri"/>
                <a:ea typeface="Calibri"/>
                <a:cs typeface="Calibri"/>
                <a:sym typeface="Calibri"/>
              </a:rPr>
              <a:t> </a:t>
            </a:r>
            <a:r>
              <a:rPr lang="en-US" sz="1100">
                <a:solidFill>
                  <a:srgbClr val="FFAB40"/>
                </a:solidFill>
                <a:latin typeface="Calibri"/>
                <a:ea typeface="Calibri"/>
                <a:cs typeface="Calibri"/>
                <a:sym typeface="Calibri"/>
              </a:rPr>
              <a:t>Bias3</a:t>
            </a:r>
            <a:r>
              <a:rPr lang="en-US" sz="1100">
                <a:solidFill>
                  <a:schemeClr val="dk1"/>
                </a:solidFill>
                <a:latin typeface="Calibri"/>
                <a:ea typeface="Calibri"/>
                <a:cs typeface="Calibri"/>
                <a:sym typeface="Calibri"/>
              </a:rPr>
              <a:t>)</a:t>
            </a:r>
            <a:endParaRPr sz="1100">
              <a:solidFill>
                <a:schemeClr val="dk1"/>
              </a:solidFill>
            </a:endParaRPr>
          </a:p>
        </p:txBody>
      </p:sp>
      <p:cxnSp>
        <p:nvCxnSpPr>
          <p:cNvPr id="994" name="Google Shape;994;p36"/>
          <p:cNvCxnSpPr/>
          <p:nvPr/>
        </p:nvCxnSpPr>
        <p:spPr>
          <a:xfrm rot="10800000">
            <a:off x="6143600" y="1987825"/>
            <a:ext cx="9300" cy="460800"/>
          </a:xfrm>
          <a:prstGeom prst="straightConnector1">
            <a:avLst/>
          </a:prstGeom>
          <a:noFill/>
          <a:ln cap="flat" cmpd="sng" w="9525">
            <a:solidFill>
              <a:schemeClr val="dk2"/>
            </a:solidFill>
            <a:prstDash val="solid"/>
            <a:round/>
            <a:headEnd len="med" w="med" type="none"/>
            <a:tailEnd len="med" w="med" type="triangle"/>
          </a:ln>
        </p:spPr>
      </p:cxnSp>
      <p:sp>
        <p:nvSpPr>
          <p:cNvPr id="995" name="Google Shape;995;p36"/>
          <p:cNvSpPr txBox="1"/>
          <p:nvPr/>
        </p:nvSpPr>
        <p:spPr>
          <a:xfrm>
            <a:off x="5529550" y="43700"/>
            <a:ext cx="1295100" cy="831300"/>
          </a:xfrm>
          <a:prstGeom prst="rect">
            <a:avLst/>
          </a:prstGeom>
          <a:solidFill>
            <a:srgbClr val="00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chemeClr val="dk1"/>
                </a:solidFill>
                <a:latin typeface="Calibri"/>
                <a:ea typeface="Calibri"/>
                <a:cs typeface="Calibri"/>
                <a:sym typeface="Calibri"/>
              </a:rPr>
              <a:t>New long term memory at (t):</a:t>
            </a:r>
            <a:endParaRPr>
              <a:solidFill>
                <a:schemeClr val="dk1"/>
              </a:solidFill>
              <a:latin typeface="Calibri"/>
              <a:ea typeface="Calibri"/>
              <a:cs typeface="Calibri"/>
              <a:sym typeface="Calibri"/>
            </a:endParaRPr>
          </a:p>
          <a:p>
            <a:pPr indent="0" lvl="0" marL="0" rtl="0" algn="ctr">
              <a:spcBef>
                <a:spcPts val="0"/>
              </a:spcBef>
              <a:spcAft>
                <a:spcPts val="0"/>
              </a:spcAft>
              <a:buNone/>
            </a:pPr>
            <a:r>
              <a:rPr lang="en-US">
                <a:solidFill>
                  <a:schemeClr val="dk1"/>
                </a:solidFill>
                <a:latin typeface="Calibri"/>
                <a:ea typeface="Calibri"/>
                <a:cs typeface="Calibri"/>
                <a:sym typeface="Calibri"/>
              </a:rPr>
              <a:t>zl(t-1) + z(t)</a:t>
            </a:r>
            <a:endParaRPr>
              <a:solidFill>
                <a:srgbClr val="93C47D"/>
              </a:solidFill>
              <a:latin typeface="Calibri"/>
              <a:ea typeface="Calibri"/>
              <a:cs typeface="Calibri"/>
              <a:sym typeface="Calibri"/>
            </a:endParaRPr>
          </a:p>
        </p:txBody>
      </p:sp>
      <p:sp>
        <p:nvSpPr>
          <p:cNvPr id="996" name="Google Shape;996;p36"/>
          <p:cNvSpPr/>
          <p:nvPr/>
        </p:nvSpPr>
        <p:spPr>
          <a:xfrm>
            <a:off x="2577550" y="413150"/>
            <a:ext cx="2836800" cy="184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6"/>
          <p:cNvSpPr/>
          <p:nvPr/>
        </p:nvSpPr>
        <p:spPr>
          <a:xfrm>
            <a:off x="7606250" y="2238750"/>
            <a:ext cx="1184100" cy="738900"/>
          </a:xfrm>
          <a:prstGeom prst="rect">
            <a:avLst/>
          </a:prstGeom>
          <a:solidFill>
            <a:srgbClr val="B3C6E7"/>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6"/>
          <p:cNvSpPr txBox="1"/>
          <p:nvPr/>
        </p:nvSpPr>
        <p:spPr>
          <a:xfrm>
            <a:off x="7717400" y="2300400"/>
            <a:ext cx="961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rgbClr val="0000FF"/>
                </a:solidFill>
                <a:latin typeface="Calibri"/>
                <a:ea typeface="Calibri"/>
                <a:cs typeface="Calibri"/>
                <a:sym typeface="Calibri"/>
              </a:rPr>
              <a:t>A Tanh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sp>
        <p:nvSpPr>
          <p:cNvPr id="999" name="Google Shape;999;p36"/>
          <p:cNvSpPr txBox="1"/>
          <p:nvPr/>
        </p:nvSpPr>
        <p:spPr>
          <a:xfrm>
            <a:off x="7156850" y="3133675"/>
            <a:ext cx="2082900" cy="615600"/>
          </a:xfrm>
          <a:prstGeom prst="rect">
            <a:avLst/>
          </a:prstGeom>
          <a:solidFill>
            <a:srgbClr val="00FF00"/>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Calibri"/>
                <a:ea typeface="Calibri"/>
                <a:cs typeface="Calibri"/>
                <a:sym typeface="Calibri"/>
              </a:rPr>
              <a:t>Short term memory (t):</a:t>
            </a:r>
            <a:endParaRPr>
              <a:latin typeface="Calibri"/>
              <a:ea typeface="Calibri"/>
              <a:cs typeface="Calibri"/>
              <a:sym typeface="Calibri"/>
            </a:endParaRPr>
          </a:p>
          <a:p>
            <a:pPr indent="0" lvl="0" marL="0" rtl="0" algn="ctr">
              <a:spcBef>
                <a:spcPts val="0"/>
              </a:spcBef>
              <a:spcAft>
                <a:spcPts val="0"/>
              </a:spcAft>
              <a:buNone/>
            </a:pPr>
            <a:r>
              <a:rPr lang="en-US">
                <a:latin typeface="Calibri"/>
                <a:ea typeface="Calibri"/>
                <a:cs typeface="Calibri"/>
                <a:sym typeface="Calibri"/>
              </a:rPr>
              <a:t>zs(t) = F[zl(t-1) + zl(t)]</a:t>
            </a:r>
            <a:endParaRPr>
              <a:latin typeface="Calibri"/>
              <a:ea typeface="Calibri"/>
              <a:cs typeface="Calibri"/>
              <a:sym typeface="Calibri"/>
            </a:endParaRPr>
          </a:p>
        </p:txBody>
      </p:sp>
      <p:cxnSp>
        <p:nvCxnSpPr>
          <p:cNvPr id="1000" name="Google Shape;1000;p36"/>
          <p:cNvCxnSpPr/>
          <p:nvPr/>
        </p:nvCxnSpPr>
        <p:spPr>
          <a:xfrm>
            <a:off x="6824650" y="459350"/>
            <a:ext cx="1373700" cy="1841100"/>
          </a:xfrm>
          <a:prstGeom prst="bentConnector2">
            <a:avLst/>
          </a:prstGeom>
          <a:noFill/>
          <a:ln cap="flat" cmpd="sng" w="9525">
            <a:solidFill>
              <a:schemeClr val="dk2"/>
            </a:solidFill>
            <a:prstDash val="solid"/>
            <a:round/>
            <a:headEnd len="med" w="med" type="none"/>
            <a:tailEnd len="med" w="med" type="triangle"/>
          </a:ln>
        </p:spPr>
      </p:cxnSp>
      <p:cxnSp>
        <p:nvCxnSpPr>
          <p:cNvPr id="1001" name="Google Shape;1001;p36"/>
          <p:cNvCxnSpPr/>
          <p:nvPr/>
        </p:nvCxnSpPr>
        <p:spPr>
          <a:xfrm flipH="1" rot="-5400000">
            <a:off x="8198300" y="3133675"/>
            <a:ext cx="600" cy="600"/>
          </a:xfrm>
          <a:prstGeom prst="bentConnector3">
            <a:avLst>
              <a:gd fmla="val -39687500" name="adj1"/>
            </a:avLst>
          </a:prstGeom>
          <a:noFill/>
          <a:ln cap="flat" cmpd="sng" w="9525">
            <a:solidFill>
              <a:schemeClr val="dk2"/>
            </a:solidFill>
            <a:prstDash val="solid"/>
            <a:round/>
            <a:headEnd len="med" w="med" type="none"/>
            <a:tailEnd len="med" w="med" type="triangle"/>
          </a:ln>
        </p:spPr>
      </p:cxnSp>
      <p:sp>
        <p:nvSpPr>
          <p:cNvPr id="1002" name="Google Shape;1002;p36"/>
          <p:cNvSpPr/>
          <p:nvPr/>
        </p:nvSpPr>
        <p:spPr>
          <a:xfrm>
            <a:off x="9455925" y="2198575"/>
            <a:ext cx="1886100" cy="31929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36"/>
          <p:cNvSpPr txBox="1"/>
          <p:nvPr/>
        </p:nvSpPr>
        <p:spPr>
          <a:xfrm>
            <a:off x="9778425" y="4433063"/>
            <a:ext cx="1241100" cy="6156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Ws4</a:t>
            </a:r>
            <a:r>
              <a:rPr lang="en-US">
                <a:latin typeface="Calibri"/>
                <a:ea typeface="Calibri"/>
                <a:cs typeface="Calibri"/>
                <a:sym typeface="Calibri"/>
              </a:rPr>
              <a:t> * </a:t>
            </a:r>
            <a:r>
              <a:rPr lang="en-US">
                <a:solidFill>
                  <a:srgbClr val="00FF00"/>
                </a:solidFill>
                <a:latin typeface="Calibri"/>
                <a:ea typeface="Calibri"/>
                <a:cs typeface="Calibri"/>
                <a:sym typeface="Calibri"/>
              </a:rPr>
              <a:t>z1(t-1)</a:t>
            </a:r>
            <a:r>
              <a:rPr lang="en-US">
                <a:latin typeface="Calibri"/>
                <a:ea typeface="Calibri"/>
                <a:cs typeface="Calibri"/>
                <a:sym typeface="Calibri"/>
              </a:rPr>
              <a:t> + </a:t>
            </a:r>
            <a:r>
              <a:rPr lang="en-US">
                <a:solidFill>
                  <a:srgbClr val="FF0000"/>
                </a:solidFill>
                <a:latin typeface="Calibri"/>
                <a:ea typeface="Calibri"/>
                <a:cs typeface="Calibri"/>
                <a:sym typeface="Calibri"/>
              </a:rPr>
              <a:t>Wi4</a:t>
            </a:r>
            <a:r>
              <a:rPr lang="en-US">
                <a:latin typeface="Calibri"/>
                <a:ea typeface="Calibri"/>
                <a:cs typeface="Calibri"/>
                <a:sym typeface="Calibri"/>
              </a:rPr>
              <a:t> * </a:t>
            </a:r>
            <a:r>
              <a:rPr lang="en-US">
                <a:solidFill>
                  <a:srgbClr val="FF00FF"/>
                </a:solidFill>
                <a:latin typeface="Calibri"/>
                <a:ea typeface="Calibri"/>
                <a:cs typeface="Calibri"/>
                <a:sym typeface="Calibri"/>
              </a:rPr>
              <a:t>x1 (t)</a:t>
            </a:r>
            <a:endParaRPr>
              <a:solidFill>
                <a:srgbClr val="FF00FF"/>
              </a:solidFill>
              <a:latin typeface="Calibri"/>
              <a:ea typeface="Calibri"/>
              <a:cs typeface="Calibri"/>
              <a:sym typeface="Calibri"/>
            </a:endParaRPr>
          </a:p>
        </p:txBody>
      </p:sp>
      <p:sp>
        <p:nvSpPr>
          <p:cNvPr id="1004" name="Google Shape;1004;p36"/>
          <p:cNvSpPr txBox="1"/>
          <p:nvPr/>
        </p:nvSpPr>
        <p:spPr>
          <a:xfrm>
            <a:off x="5364925" y="50866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Ws3</a:t>
            </a:r>
            <a:endParaRPr/>
          </a:p>
        </p:txBody>
      </p:sp>
      <p:sp>
        <p:nvSpPr>
          <p:cNvPr id="1005" name="Google Shape;1005;p36"/>
          <p:cNvSpPr txBox="1"/>
          <p:nvPr/>
        </p:nvSpPr>
        <p:spPr>
          <a:xfrm>
            <a:off x="6152763" y="5093550"/>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Wi3</a:t>
            </a:r>
            <a:endParaRPr/>
          </a:p>
        </p:txBody>
      </p:sp>
      <p:cxnSp>
        <p:nvCxnSpPr>
          <p:cNvPr id="1006" name="Google Shape;1006;p36"/>
          <p:cNvCxnSpPr>
            <a:stCxn id="952" idx="3"/>
            <a:endCxn id="1003" idx="1"/>
          </p:cNvCxnSpPr>
          <p:nvPr/>
        </p:nvCxnSpPr>
        <p:spPr>
          <a:xfrm flipH="1" rot="10800000">
            <a:off x="5359412" y="4741013"/>
            <a:ext cx="4419000" cy="1062600"/>
          </a:xfrm>
          <a:prstGeom prst="straightConnector1">
            <a:avLst/>
          </a:prstGeom>
          <a:noFill/>
          <a:ln cap="flat" cmpd="sng" w="19050">
            <a:solidFill>
              <a:srgbClr val="00FF00"/>
            </a:solidFill>
            <a:prstDash val="solid"/>
            <a:round/>
            <a:headEnd len="med" w="med" type="none"/>
            <a:tailEnd len="med" w="med" type="triangle"/>
          </a:ln>
        </p:spPr>
      </p:cxnSp>
      <p:cxnSp>
        <p:nvCxnSpPr>
          <p:cNvPr id="1007" name="Google Shape;1007;p36"/>
          <p:cNvCxnSpPr>
            <a:stCxn id="951" idx="3"/>
            <a:endCxn id="1003" idx="2"/>
          </p:cNvCxnSpPr>
          <p:nvPr/>
        </p:nvCxnSpPr>
        <p:spPr>
          <a:xfrm flipH="1" rot="10800000">
            <a:off x="4608800" y="5048800"/>
            <a:ext cx="5790300" cy="1326900"/>
          </a:xfrm>
          <a:prstGeom prst="bentConnector2">
            <a:avLst/>
          </a:prstGeom>
          <a:noFill/>
          <a:ln cap="flat" cmpd="sng" w="19050">
            <a:solidFill>
              <a:srgbClr val="FF00FF"/>
            </a:solidFill>
            <a:prstDash val="solid"/>
            <a:round/>
            <a:headEnd len="med" w="med" type="none"/>
            <a:tailEnd len="med" w="med" type="triangle"/>
          </a:ln>
        </p:spPr>
      </p:cxnSp>
      <p:sp>
        <p:nvSpPr>
          <p:cNvPr id="1008" name="Google Shape;1008;p36"/>
          <p:cNvSpPr txBox="1"/>
          <p:nvPr/>
        </p:nvSpPr>
        <p:spPr>
          <a:xfrm>
            <a:off x="9098725" y="464847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Ws4</a:t>
            </a:r>
            <a:endParaRPr/>
          </a:p>
        </p:txBody>
      </p:sp>
      <p:sp>
        <p:nvSpPr>
          <p:cNvPr id="1009" name="Google Shape;1009;p36"/>
          <p:cNvSpPr txBox="1"/>
          <p:nvPr/>
        </p:nvSpPr>
        <p:spPr>
          <a:xfrm>
            <a:off x="10407713" y="50722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Wi4</a:t>
            </a:r>
            <a:endParaRPr/>
          </a:p>
        </p:txBody>
      </p:sp>
      <p:sp>
        <p:nvSpPr>
          <p:cNvPr id="1010" name="Google Shape;1010;p36"/>
          <p:cNvSpPr txBox="1"/>
          <p:nvPr/>
        </p:nvSpPr>
        <p:spPr>
          <a:xfrm>
            <a:off x="10136475" y="3862350"/>
            <a:ext cx="525000" cy="3693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Bias4</a:t>
            </a:r>
            <a:endParaRPr sz="1200">
              <a:latin typeface="Calibri"/>
              <a:ea typeface="Calibri"/>
              <a:cs typeface="Calibri"/>
              <a:sym typeface="Calibri"/>
            </a:endParaRPr>
          </a:p>
        </p:txBody>
      </p:sp>
      <p:cxnSp>
        <p:nvCxnSpPr>
          <p:cNvPr id="1011" name="Google Shape;1011;p36"/>
          <p:cNvCxnSpPr>
            <a:stCxn id="1003" idx="0"/>
            <a:endCxn id="1010" idx="2"/>
          </p:cNvCxnSpPr>
          <p:nvPr/>
        </p:nvCxnSpPr>
        <p:spPr>
          <a:xfrm rot="10800000">
            <a:off x="10398975" y="4231763"/>
            <a:ext cx="0" cy="201300"/>
          </a:xfrm>
          <a:prstGeom prst="straightConnector1">
            <a:avLst/>
          </a:prstGeom>
          <a:noFill/>
          <a:ln cap="flat" cmpd="sng" w="9525">
            <a:solidFill>
              <a:schemeClr val="dk2"/>
            </a:solidFill>
            <a:prstDash val="solid"/>
            <a:round/>
            <a:headEnd len="med" w="med" type="none"/>
            <a:tailEnd len="med" w="med" type="triangle"/>
          </a:ln>
        </p:spPr>
      </p:cxnSp>
      <p:sp>
        <p:nvSpPr>
          <p:cNvPr id="1012" name="Google Shape;1012;p36"/>
          <p:cNvSpPr txBox="1"/>
          <p:nvPr/>
        </p:nvSpPr>
        <p:spPr>
          <a:xfrm>
            <a:off x="9611325" y="3075913"/>
            <a:ext cx="1575300" cy="5850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FF0000"/>
                </a:solidFill>
                <a:latin typeface="Calibri"/>
                <a:ea typeface="Calibri"/>
                <a:cs typeface="Calibri"/>
                <a:sym typeface="Calibri"/>
              </a:rPr>
              <a:t>Ws4</a:t>
            </a:r>
            <a:r>
              <a:rPr lang="en-US" sz="1300">
                <a:latin typeface="Calibri"/>
                <a:ea typeface="Calibri"/>
                <a:cs typeface="Calibri"/>
                <a:sym typeface="Calibri"/>
              </a:rPr>
              <a:t> * </a:t>
            </a:r>
            <a:r>
              <a:rPr lang="en-US" sz="1300">
                <a:solidFill>
                  <a:srgbClr val="00FF00"/>
                </a:solidFill>
                <a:latin typeface="Calibri"/>
                <a:ea typeface="Calibri"/>
                <a:cs typeface="Calibri"/>
                <a:sym typeface="Calibri"/>
              </a:rPr>
              <a:t>zs(t-1)</a:t>
            </a:r>
            <a:r>
              <a:rPr lang="en-US" sz="1300">
                <a:latin typeface="Calibri"/>
                <a:ea typeface="Calibri"/>
                <a:cs typeface="Calibri"/>
                <a:sym typeface="Calibri"/>
              </a:rPr>
              <a:t> + </a:t>
            </a:r>
            <a:r>
              <a:rPr lang="en-US" sz="1300">
                <a:solidFill>
                  <a:srgbClr val="FF0000"/>
                </a:solidFill>
                <a:latin typeface="Calibri"/>
                <a:ea typeface="Calibri"/>
                <a:cs typeface="Calibri"/>
                <a:sym typeface="Calibri"/>
              </a:rPr>
              <a:t>Wi4</a:t>
            </a:r>
            <a:r>
              <a:rPr lang="en-US" sz="1300">
                <a:latin typeface="Calibri"/>
                <a:ea typeface="Calibri"/>
                <a:cs typeface="Calibri"/>
                <a:sym typeface="Calibri"/>
              </a:rPr>
              <a:t> * </a:t>
            </a:r>
            <a:r>
              <a:rPr lang="en-US" sz="1300">
                <a:solidFill>
                  <a:srgbClr val="FF00FF"/>
                </a:solidFill>
                <a:latin typeface="Calibri"/>
                <a:ea typeface="Calibri"/>
                <a:cs typeface="Calibri"/>
                <a:sym typeface="Calibri"/>
              </a:rPr>
              <a:t>x1(t) </a:t>
            </a:r>
            <a:r>
              <a:rPr lang="en-US" sz="1300">
                <a:solidFill>
                  <a:schemeClr val="dk1"/>
                </a:solidFill>
                <a:latin typeface="Calibri"/>
                <a:ea typeface="Calibri"/>
                <a:cs typeface="Calibri"/>
                <a:sym typeface="Calibri"/>
              </a:rPr>
              <a:t>+</a:t>
            </a:r>
            <a:r>
              <a:rPr lang="en-US" sz="1300">
                <a:solidFill>
                  <a:srgbClr val="FF00FF"/>
                </a:solidFill>
                <a:latin typeface="Calibri"/>
                <a:ea typeface="Calibri"/>
                <a:cs typeface="Calibri"/>
                <a:sym typeface="Calibri"/>
              </a:rPr>
              <a:t> </a:t>
            </a:r>
            <a:r>
              <a:rPr lang="en-US" sz="1300">
                <a:solidFill>
                  <a:srgbClr val="FFAB40"/>
                </a:solidFill>
                <a:latin typeface="Calibri"/>
                <a:ea typeface="Calibri"/>
                <a:cs typeface="Calibri"/>
                <a:sym typeface="Calibri"/>
              </a:rPr>
              <a:t>Bias4</a:t>
            </a:r>
            <a:endParaRPr sz="1300">
              <a:solidFill>
                <a:srgbClr val="FFAB40"/>
              </a:solidFill>
              <a:latin typeface="Calibri"/>
              <a:ea typeface="Calibri"/>
              <a:cs typeface="Calibri"/>
              <a:sym typeface="Calibri"/>
            </a:endParaRPr>
          </a:p>
        </p:txBody>
      </p:sp>
      <p:cxnSp>
        <p:nvCxnSpPr>
          <p:cNvPr id="1013" name="Google Shape;1013;p36"/>
          <p:cNvCxnSpPr/>
          <p:nvPr/>
        </p:nvCxnSpPr>
        <p:spPr>
          <a:xfrm rot="10800000">
            <a:off x="10398975" y="3660913"/>
            <a:ext cx="0" cy="201300"/>
          </a:xfrm>
          <a:prstGeom prst="straightConnector1">
            <a:avLst/>
          </a:prstGeom>
          <a:noFill/>
          <a:ln cap="flat" cmpd="sng" w="9525">
            <a:solidFill>
              <a:schemeClr val="dk2"/>
            </a:solidFill>
            <a:prstDash val="solid"/>
            <a:round/>
            <a:headEnd len="med" w="med" type="none"/>
            <a:tailEnd len="med" w="med" type="triangle"/>
          </a:ln>
        </p:spPr>
      </p:cxnSp>
      <p:sp>
        <p:nvSpPr>
          <p:cNvPr id="1014" name="Google Shape;1014;p36"/>
          <p:cNvSpPr txBox="1"/>
          <p:nvPr/>
        </p:nvSpPr>
        <p:spPr>
          <a:xfrm>
            <a:off x="9918075" y="2300388"/>
            <a:ext cx="961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0000FF"/>
                </a:solidFill>
                <a:latin typeface="Calibri"/>
                <a:ea typeface="Calibri"/>
                <a:cs typeface="Calibri"/>
                <a:sym typeface="Calibri"/>
              </a:rPr>
              <a:t>A sigmoid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cxnSp>
        <p:nvCxnSpPr>
          <p:cNvPr id="1015" name="Google Shape;1015;p36"/>
          <p:cNvCxnSpPr/>
          <p:nvPr/>
        </p:nvCxnSpPr>
        <p:spPr>
          <a:xfrm rot="10800000">
            <a:off x="10398975" y="2916013"/>
            <a:ext cx="0" cy="159900"/>
          </a:xfrm>
          <a:prstGeom prst="straightConnector1">
            <a:avLst/>
          </a:prstGeom>
          <a:noFill/>
          <a:ln cap="flat" cmpd="sng" w="9525">
            <a:solidFill>
              <a:schemeClr val="dk2"/>
            </a:solidFill>
            <a:prstDash val="solid"/>
            <a:round/>
            <a:headEnd len="med" w="med" type="none"/>
            <a:tailEnd len="med" w="med" type="triangle"/>
          </a:ln>
        </p:spPr>
      </p:cxnSp>
      <p:cxnSp>
        <p:nvCxnSpPr>
          <p:cNvPr id="1016" name="Google Shape;1016;p36"/>
          <p:cNvCxnSpPr/>
          <p:nvPr/>
        </p:nvCxnSpPr>
        <p:spPr>
          <a:xfrm flipH="1" rot="10800000">
            <a:off x="9239750" y="2608075"/>
            <a:ext cx="678300" cy="833400"/>
          </a:xfrm>
          <a:prstGeom prst="bentConnector3">
            <a:avLst>
              <a:gd fmla="val 18182" name="adj1"/>
            </a:avLst>
          </a:prstGeom>
          <a:noFill/>
          <a:ln cap="flat" cmpd="sng" w="9525">
            <a:solidFill>
              <a:schemeClr val="dk2"/>
            </a:solidFill>
            <a:prstDash val="solid"/>
            <a:round/>
            <a:headEnd len="med" w="med" type="none"/>
            <a:tailEnd len="med" w="med" type="triangle"/>
          </a:ln>
        </p:spPr>
      </p:cxnSp>
      <p:sp>
        <p:nvSpPr>
          <p:cNvPr id="1017" name="Google Shape;1017;p36"/>
          <p:cNvSpPr txBox="1"/>
          <p:nvPr/>
        </p:nvSpPr>
        <p:spPr>
          <a:xfrm>
            <a:off x="9183551" y="5588675"/>
            <a:ext cx="2430900" cy="6156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New short term memory (t) ~ zs(t)</a:t>
            </a:r>
            <a:endParaRPr>
              <a:latin typeface="Calibri"/>
              <a:ea typeface="Calibri"/>
              <a:cs typeface="Calibri"/>
              <a:sym typeface="Calibri"/>
            </a:endParaRPr>
          </a:p>
        </p:txBody>
      </p:sp>
      <p:sp>
        <p:nvSpPr>
          <p:cNvPr id="1018" name="Google Shape;1018;p36"/>
          <p:cNvSpPr/>
          <p:nvPr/>
        </p:nvSpPr>
        <p:spPr>
          <a:xfrm>
            <a:off x="5777950" y="5682575"/>
            <a:ext cx="3204000" cy="184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19" name="Google Shape;1019;p36"/>
          <p:cNvCxnSpPr/>
          <p:nvPr/>
        </p:nvCxnSpPr>
        <p:spPr>
          <a:xfrm flipH="1" rot="-5400000">
            <a:off x="9262575" y="3436788"/>
            <a:ext cx="3488400" cy="1215600"/>
          </a:xfrm>
          <a:prstGeom prst="bentConnector4">
            <a:avLst>
              <a:gd fmla="val -6826" name="adj1"/>
              <a:gd fmla="val 113024" name="adj2"/>
            </a:avLst>
          </a:prstGeom>
          <a:noFill/>
          <a:ln cap="flat" cmpd="sng" w="9525">
            <a:solidFill>
              <a:schemeClr val="dk2"/>
            </a:solidFill>
            <a:prstDash val="solid"/>
            <a:round/>
            <a:headEnd len="med" w="med" type="none"/>
            <a:tailEnd len="med" w="med" type="triangle"/>
          </a:ln>
        </p:spPr>
      </p:cxnSp>
      <p:sp>
        <p:nvSpPr>
          <p:cNvPr id="1020" name="Google Shape;1020;p36"/>
          <p:cNvSpPr txBox="1"/>
          <p:nvPr/>
        </p:nvSpPr>
        <p:spPr>
          <a:xfrm>
            <a:off x="7497238" y="638975"/>
            <a:ext cx="1686300" cy="877200"/>
          </a:xfrm>
          <a:prstGeom prst="rect">
            <a:avLst/>
          </a:prstGeom>
          <a:solidFill>
            <a:srgbClr val="FFF2C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900">
                <a:latin typeface="Calibri"/>
                <a:ea typeface="Calibri"/>
                <a:cs typeface="Calibri"/>
                <a:sym typeface="Calibri"/>
              </a:rPr>
              <a:t>This is called “</a:t>
            </a:r>
            <a:r>
              <a:rPr b="1" lang="en-US" sz="900" u="sng">
                <a:latin typeface="Calibri"/>
                <a:ea typeface="Calibri"/>
                <a:cs typeface="Calibri"/>
                <a:sym typeface="Calibri"/>
              </a:rPr>
              <a:t>input  gate</a:t>
            </a:r>
            <a:r>
              <a:rPr b="1" lang="en-US" sz="900">
                <a:latin typeface="Calibri"/>
                <a:ea typeface="Calibri"/>
                <a:cs typeface="Calibri"/>
                <a:sym typeface="Calibri"/>
              </a:rPr>
              <a:t>”, which controls:</a:t>
            </a:r>
            <a:endParaRPr b="1" sz="900">
              <a:latin typeface="Calibri"/>
              <a:ea typeface="Calibri"/>
              <a:cs typeface="Calibri"/>
              <a:sym typeface="Calibri"/>
            </a:endParaRPr>
          </a:p>
          <a:p>
            <a:pPr indent="0" lvl="0" marL="0" rtl="0" algn="l">
              <a:spcBef>
                <a:spcPts val="0"/>
              </a:spcBef>
              <a:spcAft>
                <a:spcPts val="0"/>
              </a:spcAft>
              <a:buNone/>
            </a:pPr>
            <a:r>
              <a:rPr lang="en-US" sz="900">
                <a:latin typeface="Calibri"/>
                <a:ea typeface="Calibri"/>
                <a:cs typeface="Calibri"/>
                <a:sym typeface="Calibri"/>
              </a:rPr>
              <a:t>The </a:t>
            </a:r>
            <a:r>
              <a:rPr lang="en-US" sz="900">
                <a:highlight>
                  <a:srgbClr val="00FFFF"/>
                </a:highlight>
                <a:latin typeface="Calibri"/>
                <a:ea typeface="Calibri"/>
                <a:cs typeface="Calibri"/>
                <a:sym typeface="Calibri"/>
              </a:rPr>
              <a:t>long term memory updated at (t)</a:t>
            </a:r>
            <a:r>
              <a:rPr lang="en-US" sz="900">
                <a:latin typeface="Calibri"/>
                <a:ea typeface="Calibri"/>
                <a:cs typeface="Calibri"/>
                <a:sym typeface="Calibri"/>
              </a:rPr>
              <a:t> (e.g., </a:t>
            </a:r>
            <a:r>
              <a:rPr lang="en-US" sz="900">
                <a:highlight>
                  <a:srgbClr val="00FFFF"/>
                </a:highlight>
                <a:latin typeface="Calibri"/>
                <a:ea typeface="Calibri"/>
                <a:cs typeface="Calibri"/>
                <a:sym typeface="Calibri"/>
              </a:rPr>
              <a:t>zl(t)</a:t>
            </a:r>
            <a:r>
              <a:rPr lang="en-US" sz="900">
                <a:latin typeface="Calibri"/>
                <a:ea typeface="Calibri"/>
                <a:cs typeface="Calibri"/>
                <a:sym typeface="Calibri"/>
              </a:rPr>
              <a:t>) to be remembered</a:t>
            </a:r>
            <a:endParaRPr sz="900">
              <a:latin typeface="Calibri"/>
              <a:ea typeface="Calibri"/>
              <a:cs typeface="Calibri"/>
              <a:sym typeface="Calibri"/>
            </a:endParaRPr>
          </a:p>
        </p:txBody>
      </p:sp>
      <p:sp>
        <p:nvSpPr>
          <p:cNvPr id="1021" name="Google Shape;1021;p36"/>
          <p:cNvSpPr/>
          <p:nvPr/>
        </p:nvSpPr>
        <p:spPr>
          <a:xfrm rot="8224373">
            <a:off x="7174686" y="1361173"/>
            <a:ext cx="410532" cy="239011"/>
          </a:xfrm>
          <a:prstGeom prst="rightArrow">
            <a:avLst>
              <a:gd fmla="val 50000" name="adj1"/>
              <a:gd fmla="val 50000" name="adj2"/>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5" name="Shape 1025"/>
        <p:cNvGrpSpPr/>
        <p:nvPr/>
      </p:nvGrpSpPr>
      <p:grpSpPr>
        <a:xfrm>
          <a:off x="0" y="0"/>
          <a:ext cx="0" cy="0"/>
          <a:chOff x="0" y="0"/>
          <a:chExt cx="0" cy="0"/>
        </a:xfrm>
      </p:grpSpPr>
      <p:sp>
        <p:nvSpPr>
          <p:cNvPr id="1026" name="Google Shape;1026;p37"/>
          <p:cNvSpPr/>
          <p:nvPr/>
        </p:nvSpPr>
        <p:spPr>
          <a:xfrm>
            <a:off x="7082582" y="1713309"/>
            <a:ext cx="4499175" cy="3828650"/>
          </a:xfrm>
          <a:custGeom>
            <a:rect b="b" l="l" r="r" t="t"/>
            <a:pathLst>
              <a:path extrusionOk="0" h="153146" w="179967">
                <a:moveTo>
                  <a:pt x="80171" y="48"/>
                </a:moveTo>
                <a:cubicBezTo>
                  <a:pt x="66963" y="239"/>
                  <a:pt x="57184" y="4938"/>
                  <a:pt x="48167" y="6144"/>
                </a:cubicBezTo>
                <a:cubicBezTo>
                  <a:pt x="39150" y="7351"/>
                  <a:pt x="32737" y="3668"/>
                  <a:pt x="26069" y="7287"/>
                </a:cubicBezTo>
                <a:cubicBezTo>
                  <a:pt x="19402" y="10907"/>
                  <a:pt x="10829" y="21702"/>
                  <a:pt x="8162" y="27861"/>
                </a:cubicBezTo>
                <a:cubicBezTo>
                  <a:pt x="5495" y="34021"/>
                  <a:pt x="11083" y="39609"/>
                  <a:pt x="10067" y="44244"/>
                </a:cubicBezTo>
                <a:cubicBezTo>
                  <a:pt x="9051" y="48880"/>
                  <a:pt x="3082" y="48880"/>
                  <a:pt x="2066" y="55674"/>
                </a:cubicBezTo>
                <a:cubicBezTo>
                  <a:pt x="1050" y="62469"/>
                  <a:pt x="-2887" y="78534"/>
                  <a:pt x="3971" y="85011"/>
                </a:cubicBezTo>
                <a:cubicBezTo>
                  <a:pt x="10829" y="91488"/>
                  <a:pt x="33181" y="89139"/>
                  <a:pt x="43214" y="94536"/>
                </a:cubicBezTo>
                <a:cubicBezTo>
                  <a:pt x="53247" y="99934"/>
                  <a:pt x="58645" y="109586"/>
                  <a:pt x="64169" y="117396"/>
                </a:cubicBezTo>
                <a:cubicBezTo>
                  <a:pt x="69694" y="125207"/>
                  <a:pt x="67662" y="135494"/>
                  <a:pt x="76361" y="141399"/>
                </a:cubicBezTo>
                <a:cubicBezTo>
                  <a:pt x="85061" y="147305"/>
                  <a:pt x="102904" y="151559"/>
                  <a:pt x="116366" y="152829"/>
                </a:cubicBezTo>
                <a:cubicBezTo>
                  <a:pt x="129828" y="154099"/>
                  <a:pt x="147100" y="149654"/>
                  <a:pt x="157133" y="149019"/>
                </a:cubicBezTo>
                <a:cubicBezTo>
                  <a:pt x="167166" y="148384"/>
                  <a:pt x="172818" y="153401"/>
                  <a:pt x="176564" y="149019"/>
                </a:cubicBezTo>
                <a:cubicBezTo>
                  <a:pt x="180311" y="144638"/>
                  <a:pt x="180247" y="131303"/>
                  <a:pt x="179612" y="122730"/>
                </a:cubicBezTo>
                <a:cubicBezTo>
                  <a:pt x="178977" y="114158"/>
                  <a:pt x="173135" y="108252"/>
                  <a:pt x="172754" y="97584"/>
                </a:cubicBezTo>
                <a:cubicBezTo>
                  <a:pt x="172373" y="86916"/>
                  <a:pt x="176882" y="71867"/>
                  <a:pt x="177326" y="58722"/>
                </a:cubicBezTo>
                <a:cubicBezTo>
                  <a:pt x="177771" y="45578"/>
                  <a:pt x="183740" y="27671"/>
                  <a:pt x="175421" y="18717"/>
                </a:cubicBezTo>
                <a:cubicBezTo>
                  <a:pt x="167103" y="9764"/>
                  <a:pt x="143290" y="8113"/>
                  <a:pt x="127415" y="5001"/>
                </a:cubicBezTo>
                <a:cubicBezTo>
                  <a:pt x="111540" y="1890"/>
                  <a:pt x="93379" y="-142"/>
                  <a:pt x="80171" y="48"/>
                </a:cubicBezTo>
                <a:close/>
              </a:path>
            </a:pathLst>
          </a:custGeom>
          <a:solidFill>
            <a:schemeClr val="lt2"/>
          </a:solidFill>
          <a:ln cap="flat" cmpd="sng" w="9525">
            <a:solidFill>
              <a:schemeClr val="dk2"/>
            </a:solidFill>
            <a:prstDash val="solid"/>
            <a:round/>
            <a:headEnd len="med" w="med" type="none"/>
            <a:tailEnd len="med" w="med" type="none"/>
          </a:ln>
        </p:spPr>
      </p:sp>
      <p:sp>
        <p:nvSpPr>
          <p:cNvPr id="1027" name="Google Shape;1027;p37"/>
          <p:cNvSpPr txBox="1"/>
          <p:nvPr/>
        </p:nvSpPr>
        <p:spPr>
          <a:xfrm>
            <a:off x="8258175" y="43550"/>
            <a:ext cx="3514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latin typeface="Calibri"/>
                <a:ea typeface="Calibri"/>
                <a:cs typeface="Calibri"/>
                <a:sym typeface="Calibri"/>
              </a:rPr>
              <a:t>Each LSTM unit must have three inputs:</a:t>
            </a:r>
            <a:endParaRPr b="1" sz="1200">
              <a:latin typeface="Calibri"/>
              <a:ea typeface="Calibri"/>
              <a:cs typeface="Calibri"/>
              <a:sym typeface="Calibri"/>
            </a:endParaRPr>
          </a:p>
          <a:p>
            <a:pPr indent="-304800" lvl="0" marL="457200" rtl="0" algn="l">
              <a:spcBef>
                <a:spcPts val="0"/>
              </a:spcBef>
              <a:spcAft>
                <a:spcPts val="0"/>
              </a:spcAft>
              <a:buClr>
                <a:srgbClr val="FF00FF"/>
              </a:buClr>
              <a:buSzPts val="1200"/>
              <a:buFont typeface="Calibri"/>
              <a:buChar char="-"/>
            </a:pPr>
            <a:r>
              <a:rPr lang="en-US" sz="1200">
                <a:solidFill>
                  <a:srgbClr val="FF00FF"/>
                </a:solidFill>
                <a:latin typeface="Calibri"/>
                <a:ea typeface="Calibri"/>
                <a:cs typeface="Calibri"/>
                <a:sym typeface="Calibri"/>
              </a:rPr>
              <a:t>input (e.g., output from last time step)</a:t>
            </a:r>
            <a:endParaRPr sz="1200">
              <a:solidFill>
                <a:srgbClr val="FF00FF"/>
              </a:solidFill>
              <a:latin typeface="Calibri"/>
              <a:ea typeface="Calibri"/>
              <a:cs typeface="Calibri"/>
              <a:sym typeface="Calibri"/>
            </a:endParaRPr>
          </a:p>
          <a:p>
            <a:pPr indent="-304800" lvl="0" marL="457200" rtl="0" algn="l">
              <a:spcBef>
                <a:spcPts val="0"/>
              </a:spcBef>
              <a:spcAft>
                <a:spcPts val="0"/>
              </a:spcAft>
              <a:buClr>
                <a:srgbClr val="00FF00"/>
              </a:buClr>
              <a:buSzPts val="1200"/>
              <a:buFont typeface="Calibri"/>
              <a:buChar char="-"/>
            </a:pPr>
            <a:r>
              <a:rPr lang="en-US" sz="1200">
                <a:solidFill>
                  <a:srgbClr val="00FF00"/>
                </a:solidFill>
                <a:latin typeface="Calibri"/>
                <a:ea typeface="Calibri"/>
                <a:cs typeface="Calibri"/>
                <a:sym typeface="Calibri"/>
              </a:rPr>
              <a:t>short term memory (updated from last step)</a:t>
            </a:r>
            <a:endParaRPr sz="1200">
              <a:solidFill>
                <a:srgbClr val="00FF00"/>
              </a:solidFill>
              <a:latin typeface="Calibri"/>
              <a:ea typeface="Calibri"/>
              <a:cs typeface="Calibri"/>
              <a:sym typeface="Calibri"/>
            </a:endParaRPr>
          </a:p>
          <a:p>
            <a:pPr indent="-304800" lvl="0" marL="457200" rtl="0" algn="l">
              <a:spcBef>
                <a:spcPts val="0"/>
              </a:spcBef>
              <a:spcAft>
                <a:spcPts val="0"/>
              </a:spcAft>
              <a:buClr>
                <a:srgbClr val="00FFFF"/>
              </a:buClr>
              <a:buSzPts val="1200"/>
              <a:buFont typeface="Calibri"/>
              <a:buChar char="-"/>
            </a:pPr>
            <a:r>
              <a:rPr lang="en-US" sz="1200">
                <a:solidFill>
                  <a:srgbClr val="00FFFF"/>
                </a:solidFill>
                <a:latin typeface="Calibri"/>
                <a:ea typeface="Calibri"/>
                <a:cs typeface="Calibri"/>
                <a:sym typeface="Calibri"/>
              </a:rPr>
              <a:t>long term memory (updated from last step)</a:t>
            </a:r>
            <a:endParaRPr sz="1200">
              <a:solidFill>
                <a:srgbClr val="00FFFF"/>
              </a:solidFill>
              <a:latin typeface="Calibri"/>
              <a:ea typeface="Calibri"/>
              <a:cs typeface="Calibri"/>
              <a:sym typeface="Calibri"/>
            </a:endParaRPr>
          </a:p>
        </p:txBody>
      </p:sp>
      <p:sp>
        <p:nvSpPr>
          <p:cNvPr id="1028" name="Google Shape;1028;p37"/>
          <p:cNvSpPr/>
          <p:nvPr/>
        </p:nvSpPr>
        <p:spPr>
          <a:xfrm>
            <a:off x="190500" y="952500"/>
            <a:ext cx="11639700" cy="4534200"/>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37"/>
          <p:cNvSpPr txBox="1"/>
          <p:nvPr/>
        </p:nvSpPr>
        <p:spPr>
          <a:xfrm>
            <a:off x="1221250" y="89600"/>
            <a:ext cx="1241100" cy="738900"/>
          </a:xfrm>
          <a:prstGeom prst="rect">
            <a:avLst/>
          </a:prstGeom>
          <a:solidFill>
            <a:srgbClr val="00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latin typeface="Calibri"/>
                <a:ea typeface="Calibri"/>
                <a:cs typeface="Calibri"/>
                <a:sym typeface="Calibri"/>
              </a:rPr>
              <a:t>Long term memory (t-1):</a:t>
            </a:r>
            <a:endParaRPr sz="1200">
              <a:latin typeface="Calibri"/>
              <a:ea typeface="Calibri"/>
              <a:cs typeface="Calibri"/>
              <a:sym typeface="Calibri"/>
            </a:endParaRPr>
          </a:p>
          <a:p>
            <a:pPr indent="0" lvl="0" marL="0" rtl="0" algn="ctr">
              <a:spcBef>
                <a:spcPts val="0"/>
              </a:spcBef>
              <a:spcAft>
                <a:spcPts val="0"/>
              </a:spcAft>
              <a:buNone/>
            </a:pPr>
            <a:r>
              <a:rPr lang="en-US" sz="1200">
                <a:latin typeface="Calibri"/>
                <a:ea typeface="Calibri"/>
                <a:cs typeface="Calibri"/>
                <a:sym typeface="Calibri"/>
              </a:rPr>
              <a:t>zl(t-1)</a:t>
            </a:r>
            <a:endParaRPr sz="1200">
              <a:latin typeface="Calibri"/>
              <a:ea typeface="Calibri"/>
              <a:cs typeface="Calibri"/>
              <a:sym typeface="Calibri"/>
            </a:endParaRPr>
          </a:p>
        </p:txBody>
      </p:sp>
      <p:sp>
        <p:nvSpPr>
          <p:cNvPr id="1030" name="Google Shape;1030;p37"/>
          <p:cNvSpPr txBox="1"/>
          <p:nvPr/>
        </p:nvSpPr>
        <p:spPr>
          <a:xfrm>
            <a:off x="3424700" y="6175600"/>
            <a:ext cx="1184100" cy="400200"/>
          </a:xfrm>
          <a:prstGeom prst="rect">
            <a:avLst/>
          </a:prstGeom>
          <a:solidFill>
            <a:srgbClr val="FF00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Input ~ x1 (t)</a:t>
            </a:r>
            <a:endParaRPr>
              <a:latin typeface="Calibri"/>
              <a:ea typeface="Calibri"/>
              <a:cs typeface="Calibri"/>
              <a:sym typeface="Calibri"/>
            </a:endParaRPr>
          </a:p>
        </p:txBody>
      </p:sp>
      <p:sp>
        <p:nvSpPr>
          <p:cNvPr id="1031" name="Google Shape;1031;p37"/>
          <p:cNvSpPr txBox="1"/>
          <p:nvPr/>
        </p:nvSpPr>
        <p:spPr>
          <a:xfrm>
            <a:off x="2674112" y="5603513"/>
            <a:ext cx="26853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Short term memory (t-1) ~ zs(t-1)</a:t>
            </a:r>
            <a:endParaRPr>
              <a:latin typeface="Calibri"/>
              <a:ea typeface="Calibri"/>
              <a:cs typeface="Calibri"/>
              <a:sym typeface="Calibri"/>
            </a:endParaRPr>
          </a:p>
        </p:txBody>
      </p:sp>
      <p:sp>
        <p:nvSpPr>
          <p:cNvPr id="1032" name="Google Shape;1032;p37"/>
          <p:cNvSpPr/>
          <p:nvPr/>
        </p:nvSpPr>
        <p:spPr>
          <a:xfrm>
            <a:off x="934175" y="2281675"/>
            <a:ext cx="1834800" cy="305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33" name="Google Shape;1033;p37"/>
          <p:cNvCxnSpPr/>
          <p:nvPr/>
        </p:nvCxnSpPr>
        <p:spPr>
          <a:xfrm rot="10800000">
            <a:off x="1847912" y="5105213"/>
            <a:ext cx="826200" cy="698400"/>
          </a:xfrm>
          <a:prstGeom prst="straightConnector1">
            <a:avLst/>
          </a:prstGeom>
          <a:noFill/>
          <a:ln cap="flat" cmpd="sng" w="19050">
            <a:solidFill>
              <a:srgbClr val="00FF00"/>
            </a:solidFill>
            <a:prstDash val="solid"/>
            <a:round/>
            <a:headEnd len="med" w="med" type="none"/>
            <a:tailEnd len="med" w="med" type="triangle"/>
          </a:ln>
        </p:spPr>
      </p:cxnSp>
      <p:cxnSp>
        <p:nvCxnSpPr>
          <p:cNvPr id="1034" name="Google Shape;1034;p37"/>
          <p:cNvCxnSpPr/>
          <p:nvPr/>
        </p:nvCxnSpPr>
        <p:spPr>
          <a:xfrm rot="10800000">
            <a:off x="1847900" y="5105200"/>
            <a:ext cx="1576800" cy="1270500"/>
          </a:xfrm>
          <a:prstGeom prst="bentConnector2">
            <a:avLst/>
          </a:prstGeom>
          <a:noFill/>
          <a:ln cap="flat" cmpd="sng" w="19050">
            <a:solidFill>
              <a:srgbClr val="FF00FF"/>
            </a:solidFill>
            <a:prstDash val="solid"/>
            <a:round/>
            <a:headEnd len="med" w="med" type="none"/>
            <a:tailEnd len="med" w="med" type="triangle"/>
          </a:ln>
        </p:spPr>
      </p:cxnSp>
      <p:sp>
        <p:nvSpPr>
          <p:cNvPr id="1035" name="Google Shape;1035;p37"/>
          <p:cNvSpPr txBox="1"/>
          <p:nvPr/>
        </p:nvSpPr>
        <p:spPr>
          <a:xfrm>
            <a:off x="1273925" y="52073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Wi1</a:t>
            </a:r>
            <a:endParaRPr b="1">
              <a:solidFill>
                <a:srgbClr val="FF0000"/>
              </a:solidFill>
              <a:latin typeface="Calibri"/>
              <a:ea typeface="Calibri"/>
              <a:cs typeface="Calibri"/>
              <a:sym typeface="Calibri"/>
            </a:endParaRPr>
          </a:p>
        </p:txBody>
      </p:sp>
      <p:sp>
        <p:nvSpPr>
          <p:cNvPr id="1036" name="Google Shape;1036;p37"/>
          <p:cNvSpPr txBox="1"/>
          <p:nvPr/>
        </p:nvSpPr>
        <p:spPr>
          <a:xfrm>
            <a:off x="2110438" y="5154250"/>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Ws1</a:t>
            </a:r>
            <a:endParaRPr b="1">
              <a:solidFill>
                <a:srgbClr val="FF0000"/>
              </a:solidFill>
              <a:latin typeface="Calibri"/>
              <a:ea typeface="Calibri"/>
              <a:cs typeface="Calibri"/>
              <a:sym typeface="Calibri"/>
            </a:endParaRPr>
          </a:p>
        </p:txBody>
      </p:sp>
      <p:sp>
        <p:nvSpPr>
          <p:cNvPr id="1037" name="Google Shape;1037;p37"/>
          <p:cNvSpPr txBox="1"/>
          <p:nvPr/>
        </p:nvSpPr>
        <p:spPr>
          <a:xfrm>
            <a:off x="1107850" y="4489575"/>
            <a:ext cx="1480200" cy="615600"/>
          </a:xfrm>
          <a:prstGeom prst="rect">
            <a:avLst/>
          </a:prstGeom>
          <a:solidFill>
            <a:srgbClr val="999999"/>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rgbClr val="FF0000"/>
                </a:solidFill>
                <a:latin typeface="Calibri"/>
                <a:ea typeface="Calibri"/>
                <a:cs typeface="Calibri"/>
                <a:sym typeface="Calibri"/>
              </a:rPr>
              <a:t>Ws1</a:t>
            </a:r>
            <a:r>
              <a:rPr lang="en-US">
                <a:latin typeface="Calibri"/>
                <a:ea typeface="Calibri"/>
                <a:cs typeface="Calibri"/>
                <a:sym typeface="Calibri"/>
              </a:rPr>
              <a:t> * </a:t>
            </a:r>
            <a:r>
              <a:rPr lang="en-US">
                <a:solidFill>
                  <a:srgbClr val="00FF00"/>
                </a:solidFill>
                <a:latin typeface="Calibri"/>
                <a:ea typeface="Calibri"/>
                <a:cs typeface="Calibri"/>
                <a:sym typeface="Calibri"/>
              </a:rPr>
              <a:t>zs(t-1)</a:t>
            </a:r>
            <a:r>
              <a:rPr lang="en-US">
                <a:latin typeface="Calibri"/>
                <a:ea typeface="Calibri"/>
                <a:cs typeface="Calibri"/>
                <a:sym typeface="Calibri"/>
              </a:rPr>
              <a:t> + </a:t>
            </a:r>
            <a:r>
              <a:rPr lang="en-US">
                <a:solidFill>
                  <a:srgbClr val="FF0000"/>
                </a:solidFill>
                <a:latin typeface="Calibri"/>
                <a:ea typeface="Calibri"/>
                <a:cs typeface="Calibri"/>
                <a:sym typeface="Calibri"/>
              </a:rPr>
              <a:t>Wi1</a:t>
            </a:r>
            <a:r>
              <a:rPr lang="en-US">
                <a:latin typeface="Calibri"/>
                <a:ea typeface="Calibri"/>
                <a:cs typeface="Calibri"/>
                <a:sym typeface="Calibri"/>
              </a:rPr>
              <a:t> * </a:t>
            </a:r>
            <a:r>
              <a:rPr lang="en-US">
                <a:solidFill>
                  <a:srgbClr val="FF00FF"/>
                </a:solidFill>
                <a:latin typeface="Calibri"/>
                <a:ea typeface="Calibri"/>
                <a:cs typeface="Calibri"/>
                <a:sym typeface="Calibri"/>
              </a:rPr>
              <a:t>x1(t)</a:t>
            </a:r>
            <a:endParaRPr>
              <a:solidFill>
                <a:srgbClr val="FF00FF"/>
              </a:solidFill>
              <a:latin typeface="Calibri"/>
              <a:ea typeface="Calibri"/>
              <a:cs typeface="Calibri"/>
              <a:sym typeface="Calibri"/>
            </a:endParaRPr>
          </a:p>
        </p:txBody>
      </p:sp>
      <p:sp>
        <p:nvSpPr>
          <p:cNvPr id="1038" name="Google Shape;1038;p37"/>
          <p:cNvSpPr txBox="1"/>
          <p:nvPr/>
        </p:nvSpPr>
        <p:spPr>
          <a:xfrm>
            <a:off x="1585450" y="3903475"/>
            <a:ext cx="525000" cy="3693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Bias1</a:t>
            </a:r>
            <a:endParaRPr sz="1200">
              <a:latin typeface="Calibri"/>
              <a:ea typeface="Calibri"/>
              <a:cs typeface="Calibri"/>
              <a:sym typeface="Calibri"/>
            </a:endParaRPr>
          </a:p>
        </p:txBody>
      </p:sp>
      <p:cxnSp>
        <p:nvCxnSpPr>
          <p:cNvPr id="1039" name="Google Shape;1039;p37"/>
          <p:cNvCxnSpPr/>
          <p:nvPr/>
        </p:nvCxnSpPr>
        <p:spPr>
          <a:xfrm rot="10800000">
            <a:off x="1847950" y="4272675"/>
            <a:ext cx="0" cy="216900"/>
          </a:xfrm>
          <a:prstGeom prst="straightConnector1">
            <a:avLst/>
          </a:prstGeom>
          <a:noFill/>
          <a:ln cap="flat" cmpd="sng" w="9525">
            <a:solidFill>
              <a:schemeClr val="dk2"/>
            </a:solidFill>
            <a:prstDash val="solid"/>
            <a:round/>
            <a:headEnd len="med" w="med" type="none"/>
            <a:tailEnd len="med" w="med" type="triangle"/>
          </a:ln>
        </p:spPr>
      </p:cxnSp>
      <p:cxnSp>
        <p:nvCxnSpPr>
          <p:cNvPr id="1040" name="Google Shape;1040;p37"/>
          <p:cNvCxnSpPr/>
          <p:nvPr/>
        </p:nvCxnSpPr>
        <p:spPr>
          <a:xfrm flipH="1" rot="10800000">
            <a:off x="1847950" y="3686575"/>
            <a:ext cx="4500" cy="216900"/>
          </a:xfrm>
          <a:prstGeom prst="straightConnector1">
            <a:avLst/>
          </a:prstGeom>
          <a:noFill/>
          <a:ln cap="flat" cmpd="sng" w="9525">
            <a:solidFill>
              <a:schemeClr val="dk2"/>
            </a:solidFill>
            <a:prstDash val="solid"/>
            <a:round/>
            <a:headEnd len="med" w="med" type="none"/>
            <a:tailEnd len="med" w="med" type="triangle"/>
          </a:ln>
        </p:spPr>
      </p:cxnSp>
      <p:sp>
        <p:nvSpPr>
          <p:cNvPr id="1041" name="Google Shape;1041;p37"/>
          <p:cNvSpPr txBox="1"/>
          <p:nvPr/>
        </p:nvSpPr>
        <p:spPr>
          <a:xfrm>
            <a:off x="1076050" y="3101688"/>
            <a:ext cx="1552500" cy="5850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FF0000"/>
                </a:solidFill>
                <a:latin typeface="Calibri"/>
                <a:ea typeface="Calibri"/>
                <a:cs typeface="Calibri"/>
                <a:sym typeface="Calibri"/>
              </a:rPr>
              <a:t>Ws1</a:t>
            </a:r>
            <a:r>
              <a:rPr lang="en-US" sz="1300">
                <a:latin typeface="Calibri"/>
                <a:ea typeface="Calibri"/>
                <a:cs typeface="Calibri"/>
                <a:sym typeface="Calibri"/>
              </a:rPr>
              <a:t> * </a:t>
            </a:r>
            <a:r>
              <a:rPr lang="en-US" sz="1300">
                <a:solidFill>
                  <a:srgbClr val="00FF00"/>
                </a:solidFill>
                <a:latin typeface="Calibri"/>
                <a:ea typeface="Calibri"/>
                <a:cs typeface="Calibri"/>
                <a:sym typeface="Calibri"/>
              </a:rPr>
              <a:t>zs(t-1)</a:t>
            </a:r>
            <a:r>
              <a:rPr lang="en-US" sz="1300">
                <a:latin typeface="Calibri"/>
                <a:ea typeface="Calibri"/>
                <a:cs typeface="Calibri"/>
                <a:sym typeface="Calibri"/>
              </a:rPr>
              <a:t> + </a:t>
            </a:r>
            <a:r>
              <a:rPr lang="en-US" sz="1300">
                <a:solidFill>
                  <a:srgbClr val="FF0000"/>
                </a:solidFill>
                <a:latin typeface="Calibri"/>
                <a:ea typeface="Calibri"/>
                <a:cs typeface="Calibri"/>
                <a:sym typeface="Calibri"/>
              </a:rPr>
              <a:t>Wi1</a:t>
            </a:r>
            <a:r>
              <a:rPr lang="en-US" sz="1300">
                <a:latin typeface="Calibri"/>
                <a:ea typeface="Calibri"/>
                <a:cs typeface="Calibri"/>
                <a:sym typeface="Calibri"/>
              </a:rPr>
              <a:t> * </a:t>
            </a:r>
            <a:r>
              <a:rPr lang="en-US" sz="1300">
                <a:solidFill>
                  <a:srgbClr val="FF00FF"/>
                </a:solidFill>
                <a:latin typeface="Calibri"/>
                <a:ea typeface="Calibri"/>
                <a:cs typeface="Calibri"/>
                <a:sym typeface="Calibri"/>
              </a:rPr>
              <a:t>x1(t) </a:t>
            </a:r>
            <a:r>
              <a:rPr lang="en-US" sz="1300">
                <a:solidFill>
                  <a:schemeClr val="dk1"/>
                </a:solidFill>
                <a:latin typeface="Calibri"/>
                <a:ea typeface="Calibri"/>
                <a:cs typeface="Calibri"/>
                <a:sym typeface="Calibri"/>
              </a:rPr>
              <a:t>+</a:t>
            </a:r>
            <a:r>
              <a:rPr lang="en-US" sz="1300">
                <a:solidFill>
                  <a:srgbClr val="FF00FF"/>
                </a:solidFill>
                <a:latin typeface="Calibri"/>
                <a:ea typeface="Calibri"/>
                <a:cs typeface="Calibri"/>
                <a:sym typeface="Calibri"/>
              </a:rPr>
              <a:t> </a:t>
            </a:r>
            <a:r>
              <a:rPr lang="en-US" sz="1300">
                <a:solidFill>
                  <a:srgbClr val="FFAB40"/>
                </a:solidFill>
                <a:latin typeface="Calibri"/>
                <a:ea typeface="Calibri"/>
                <a:cs typeface="Calibri"/>
                <a:sym typeface="Calibri"/>
              </a:rPr>
              <a:t>Bias1</a:t>
            </a:r>
            <a:endParaRPr sz="1300">
              <a:solidFill>
                <a:srgbClr val="FFAB40"/>
              </a:solidFill>
              <a:latin typeface="Calibri"/>
              <a:ea typeface="Calibri"/>
              <a:cs typeface="Calibri"/>
              <a:sym typeface="Calibri"/>
            </a:endParaRPr>
          </a:p>
        </p:txBody>
      </p:sp>
      <p:cxnSp>
        <p:nvCxnSpPr>
          <p:cNvPr id="1042" name="Google Shape;1042;p37"/>
          <p:cNvCxnSpPr/>
          <p:nvPr/>
        </p:nvCxnSpPr>
        <p:spPr>
          <a:xfrm rot="10800000">
            <a:off x="1847800" y="2968788"/>
            <a:ext cx="4500" cy="132900"/>
          </a:xfrm>
          <a:prstGeom prst="straightConnector1">
            <a:avLst/>
          </a:prstGeom>
          <a:noFill/>
          <a:ln cap="flat" cmpd="sng" w="9525">
            <a:solidFill>
              <a:schemeClr val="dk2"/>
            </a:solidFill>
            <a:prstDash val="solid"/>
            <a:round/>
            <a:headEnd len="med" w="med" type="none"/>
            <a:tailEnd len="med" w="med" type="triangle"/>
          </a:ln>
        </p:spPr>
      </p:cxnSp>
      <p:sp>
        <p:nvSpPr>
          <p:cNvPr id="1043" name="Google Shape;1043;p37"/>
          <p:cNvSpPr txBox="1"/>
          <p:nvPr/>
        </p:nvSpPr>
        <p:spPr>
          <a:xfrm>
            <a:off x="1367050" y="2353313"/>
            <a:ext cx="961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0000FF"/>
                </a:solidFill>
                <a:latin typeface="Calibri"/>
                <a:ea typeface="Calibri"/>
                <a:cs typeface="Calibri"/>
                <a:sym typeface="Calibri"/>
              </a:rPr>
              <a:t>A sigmoid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sp>
        <p:nvSpPr>
          <p:cNvPr id="1044" name="Google Shape;1044;p37"/>
          <p:cNvSpPr txBox="1"/>
          <p:nvPr/>
        </p:nvSpPr>
        <p:spPr>
          <a:xfrm>
            <a:off x="282900" y="2106313"/>
            <a:ext cx="1093200" cy="877200"/>
          </a:xfrm>
          <a:prstGeom prst="rect">
            <a:avLst/>
          </a:prstGeom>
          <a:solidFill>
            <a:srgbClr val="6FA8D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solidFill>
                  <a:schemeClr val="dk1"/>
                </a:solidFill>
                <a:latin typeface="Calibri"/>
                <a:ea typeface="Calibri"/>
                <a:cs typeface="Calibri"/>
                <a:sym typeface="Calibri"/>
              </a:rPr>
              <a:t>After</a:t>
            </a:r>
            <a:r>
              <a:rPr b="1" lang="en-US" sz="900">
                <a:solidFill>
                  <a:srgbClr val="0000FF"/>
                </a:solidFill>
                <a:latin typeface="Calibri"/>
                <a:ea typeface="Calibri"/>
                <a:cs typeface="Calibri"/>
                <a:sym typeface="Calibri"/>
              </a:rPr>
              <a:t> Sigmoid</a:t>
            </a:r>
            <a:r>
              <a:rPr lang="en-US" sz="900">
                <a:solidFill>
                  <a:schemeClr val="dk1"/>
                </a:solidFill>
                <a:latin typeface="Calibri"/>
                <a:ea typeface="Calibri"/>
                <a:cs typeface="Calibri"/>
                <a:sym typeface="Calibri"/>
              </a:rPr>
              <a:t>, a value between 0% (0.0) and 100% (1.0) will be produced</a:t>
            </a:r>
            <a:endParaRPr sz="900">
              <a:solidFill>
                <a:schemeClr val="dk1"/>
              </a:solidFill>
              <a:latin typeface="Calibri"/>
              <a:ea typeface="Calibri"/>
              <a:cs typeface="Calibri"/>
              <a:sym typeface="Calibri"/>
            </a:endParaRPr>
          </a:p>
        </p:txBody>
      </p:sp>
      <p:sp>
        <p:nvSpPr>
          <p:cNvPr id="1045" name="Google Shape;1045;p37"/>
          <p:cNvSpPr txBox="1"/>
          <p:nvPr/>
        </p:nvSpPr>
        <p:spPr>
          <a:xfrm>
            <a:off x="800350" y="1126213"/>
            <a:ext cx="2082900" cy="861900"/>
          </a:xfrm>
          <a:prstGeom prst="rect">
            <a:avLst/>
          </a:prstGeom>
          <a:solidFill>
            <a:srgbClr val="D9D9D9"/>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chemeClr val="dk1"/>
                </a:solidFill>
                <a:latin typeface="Calibri"/>
                <a:ea typeface="Calibri"/>
                <a:cs typeface="Calibri"/>
                <a:sym typeface="Calibri"/>
              </a:rPr>
              <a:t>Long term memory (from t-1) to be remembered:</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100">
                <a:solidFill>
                  <a:schemeClr val="dk1"/>
                </a:solidFill>
                <a:highlight>
                  <a:srgbClr val="00FFFF"/>
                </a:highlight>
                <a:latin typeface="Calibri"/>
                <a:ea typeface="Calibri"/>
                <a:cs typeface="Calibri"/>
                <a:sym typeface="Calibri"/>
              </a:rPr>
              <a:t>zl(t-1)</a:t>
            </a:r>
            <a:r>
              <a:rPr lang="en-US" sz="1100">
                <a:solidFill>
                  <a:schemeClr val="dk1"/>
                </a:solidFill>
                <a:latin typeface="Calibri"/>
                <a:ea typeface="Calibri"/>
                <a:cs typeface="Calibri"/>
                <a:sym typeface="Calibri"/>
              </a:rPr>
              <a:t> =</a:t>
            </a:r>
            <a:r>
              <a:rPr lang="en-US" sz="1100">
                <a:solidFill>
                  <a:srgbClr val="00FFFF"/>
                </a:solidFill>
                <a:latin typeface="Calibri"/>
                <a:ea typeface="Calibri"/>
                <a:cs typeface="Calibri"/>
                <a:sym typeface="Calibri"/>
              </a:rPr>
              <a:t> </a:t>
            </a:r>
            <a:r>
              <a:rPr lang="en-US" sz="1100">
                <a:solidFill>
                  <a:schemeClr val="dk1"/>
                </a:solidFill>
                <a:highlight>
                  <a:srgbClr val="00FFFF"/>
                </a:highlight>
                <a:latin typeface="Calibri"/>
                <a:ea typeface="Calibri"/>
                <a:cs typeface="Calibri"/>
                <a:sym typeface="Calibri"/>
              </a:rPr>
              <a:t>zl(t-1)</a:t>
            </a:r>
            <a:r>
              <a:rPr lang="en-US" sz="1100">
                <a:solidFill>
                  <a:schemeClr val="dk1"/>
                </a:solidFill>
                <a:latin typeface="Calibri"/>
                <a:ea typeface="Calibri"/>
                <a:cs typeface="Calibri"/>
                <a:sym typeface="Calibri"/>
              </a:rPr>
              <a:t> * </a:t>
            </a:r>
            <a:r>
              <a:rPr b="1" i="1" lang="en-US" sz="1100">
                <a:solidFill>
                  <a:srgbClr val="0000FF"/>
                </a:solidFill>
                <a:latin typeface="Calibri"/>
                <a:ea typeface="Calibri"/>
                <a:cs typeface="Calibri"/>
                <a:sym typeface="Calibri"/>
              </a:rPr>
              <a:t>f </a:t>
            </a:r>
            <a:r>
              <a:rPr lang="en-US" sz="1100">
                <a:solidFill>
                  <a:schemeClr val="dk1"/>
                </a:solidFill>
                <a:latin typeface="Calibri"/>
                <a:ea typeface="Calibri"/>
                <a:cs typeface="Calibri"/>
                <a:sym typeface="Calibri"/>
              </a:rPr>
              <a:t>(</a:t>
            </a:r>
            <a:r>
              <a:rPr lang="en-US" sz="1100">
                <a:solidFill>
                  <a:srgbClr val="FF0000"/>
                </a:solidFill>
                <a:latin typeface="Calibri"/>
                <a:ea typeface="Calibri"/>
                <a:cs typeface="Calibri"/>
                <a:sym typeface="Calibri"/>
              </a:rPr>
              <a:t>Ws1</a:t>
            </a:r>
            <a:r>
              <a:rPr lang="en-US" sz="1100">
                <a:solidFill>
                  <a:schemeClr val="dk1"/>
                </a:solidFill>
                <a:latin typeface="Calibri"/>
                <a:ea typeface="Calibri"/>
                <a:cs typeface="Calibri"/>
                <a:sym typeface="Calibri"/>
              </a:rPr>
              <a:t> * </a:t>
            </a:r>
            <a:r>
              <a:rPr lang="en-US" sz="1100">
                <a:solidFill>
                  <a:schemeClr val="dk1"/>
                </a:solidFill>
                <a:highlight>
                  <a:srgbClr val="00FF00"/>
                </a:highlight>
                <a:latin typeface="Calibri"/>
                <a:ea typeface="Calibri"/>
                <a:cs typeface="Calibri"/>
                <a:sym typeface="Calibri"/>
              </a:rPr>
              <a:t>zs(t-1)</a:t>
            </a:r>
            <a:r>
              <a:rPr lang="en-US" sz="1100">
                <a:solidFill>
                  <a:schemeClr val="dk1"/>
                </a:solidFill>
                <a:latin typeface="Calibri"/>
                <a:ea typeface="Calibri"/>
                <a:cs typeface="Calibri"/>
                <a:sym typeface="Calibri"/>
              </a:rPr>
              <a:t>+ </a:t>
            </a:r>
            <a:r>
              <a:rPr lang="en-US" sz="1100">
                <a:solidFill>
                  <a:srgbClr val="FF0000"/>
                </a:solidFill>
                <a:latin typeface="Calibri"/>
                <a:ea typeface="Calibri"/>
                <a:cs typeface="Calibri"/>
                <a:sym typeface="Calibri"/>
              </a:rPr>
              <a:t>Wi1</a:t>
            </a:r>
            <a:r>
              <a:rPr lang="en-US" sz="1100">
                <a:solidFill>
                  <a:schemeClr val="dk1"/>
                </a:solidFill>
                <a:latin typeface="Calibri"/>
                <a:ea typeface="Calibri"/>
                <a:cs typeface="Calibri"/>
                <a:sym typeface="Calibri"/>
              </a:rPr>
              <a:t> * </a:t>
            </a:r>
            <a:r>
              <a:rPr lang="en-US" sz="1100">
                <a:solidFill>
                  <a:schemeClr val="dk1"/>
                </a:solidFill>
                <a:highlight>
                  <a:srgbClr val="FF00FF"/>
                </a:highlight>
                <a:latin typeface="Calibri"/>
                <a:ea typeface="Calibri"/>
                <a:cs typeface="Calibri"/>
                <a:sym typeface="Calibri"/>
              </a:rPr>
              <a:t>x1(t)</a:t>
            </a:r>
            <a:r>
              <a:rPr lang="en-US" sz="1100">
                <a:solidFill>
                  <a:srgbClr val="FF00FF"/>
                </a:solidFill>
                <a:latin typeface="Calibri"/>
                <a:ea typeface="Calibri"/>
                <a:cs typeface="Calibri"/>
                <a:sym typeface="Calibri"/>
              </a:rPr>
              <a:t> </a:t>
            </a:r>
            <a:r>
              <a:rPr lang="en-US" sz="1100">
                <a:solidFill>
                  <a:schemeClr val="dk1"/>
                </a:solidFill>
                <a:latin typeface="Calibri"/>
                <a:ea typeface="Calibri"/>
                <a:cs typeface="Calibri"/>
                <a:sym typeface="Calibri"/>
              </a:rPr>
              <a:t>+</a:t>
            </a:r>
            <a:r>
              <a:rPr lang="en-US" sz="1100">
                <a:solidFill>
                  <a:srgbClr val="FF00FF"/>
                </a:solidFill>
                <a:latin typeface="Calibri"/>
                <a:ea typeface="Calibri"/>
                <a:cs typeface="Calibri"/>
                <a:sym typeface="Calibri"/>
              </a:rPr>
              <a:t> </a:t>
            </a:r>
            <a:r>
              <a:rPr lang="en-US" sz="1100">
                <a:solidFill>
                  <a:srgbClr val="FFAB40"/>
                </a:solidFill>
                <a:latin typeface="Calibri"/>
                <a:ea typeface="Calibri"/>
                <a:cs typeface="Calibri"/>
                <a:sym typeface="Calibri"/>
              </a:rPr>
              <a:t>Bias1</a:t>
            </a:r>
            <a:r>
              <a:rPr lang="en-US" sz="1100">
                <a:solidFill>
                  <a:schemeClr val="dk1"/>
                </a:solidFill>
                <a:latin typeface="Calibri"/>
                <a:ea typeface="Calibri"/>
                <a:cs typeface="Calibri"/>
                <a:sym typeface="Calibri"/>
              </a:rPr>
              <a:t>)</a:t>
            </a:r>
            <a:endParaRPr sz="1100">
              <a:solidFill>
                <a:schemeClr val="dk1"/>
              </a:solidFill>
            </a:endParaRPr>
          </a:p>
        </p:txBody>
      </p:sp>
      <p:cxnSp>
        <p:nvCxnSpPr>
          <p:cNvPr id="1046" name="Google Shape;1046;p37"/>
          <p:cNvCxnSpPr/>
          <p:nvPr/>
        </p:nvCxnSpPr>
        <p:spPr>
          <a:xfrm flipH="1" rot="10800000">
            <a:off x="1839550" y="1991563"/>
            <a:ext cx="4500" cy="453300"/>
          </a:xfrm>
          <a:prstGeom prst="straightConnector1">
            <a:avLst/>
          </a:prstGeom>
          <a:noFill/>
          <a:ln cap="flat" cmpd="sng" w="9525">
            <a:solidFill>
              <a:schemeClr val="dk2"/>
            </a:solidFill>
            <a:prstDash val="solid"/>
            <a:round/>
            <a:headEnd len="med" w="med" type="none"/>
            <a:tailEnd len="med" w="med" type="triangle"/>
          </a:ln>
        </p:spPr>
      </p:cxnSp>
      <p:sp>
        <p:nvSpPr>
          <p:cNvPr id="1047" name="Google Shape;1047;p37"/>
          <p:cNvSpPr/>
          <p:nvPr/>
        </p:nvSpPr>
        <p:spPr>
          <a:xfrm>
            <a:off x="3173925" y="2192850"/>
            <a:ext cx="1786500" cy="3014400"/>
          </a:xfrm>
          <a:prstGeom prst="rect">
            <a:avLst/>
          </a:prstGeom>
          <a:solidFill>
            <a:srgbClr val="B3C6E7"/>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37"/>
          <p:cNvSpPr txBox="1"/>
          <p:nvPr/>
        </p:nvSpPr>
        <p:spPr>
          <a:xfrm>
            <a:off x="3425200" y="4354325"/>
            <a:ext cx="1295100" cy="6156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Ws2</a:t>
            </a:r>
            <a:r>
              <a:rPr lang="en-US">
                <a:latin typeface="Calibri"/>
                <a:ea typeface="Calibri"/>
                <a:cs typeface="Calibri"/>
                <a:sym typeface="Calibri"/>
              </a:rPr>
              <a:t> * </a:t>
            </a:r>
            <a:r>
              <a:rPr lang="en-US">
                <a:solidFill>
                  <a:srgbClr val="00FF00"/>
                </a:solidFill>
                <a:latin typeface="Calibri"/>
                <a:ea typeface="Calibri"/>
                <a:cs typeface="Calibri"/>
                <a:sym typeface="Calibri"/>
              </a:rPr>
              <a:t>zs(t-1)</a:t>
            </a:r>
            <a:r>
              <a:rPr lang="en-US">
                <a:latin typeface="Calibri"/>
                <a:ea typeface="Calibri"/>
                <a:cs typeface="Calibri"/>
                <a:sym typeface="Calibri"/>
              </a:rPr>
              <a:t> + </a:t>
            </a:r>
            <a:r>
              <a:rPr lang="en-US">
                <a:solidFill>
                  <a:srgbClr val="FF0000"/>
                </a:solidFill>
                <a:latin typeface="Calibri"/>
                <a:ea typeface="Calibri"/>
                <a:cs typeface="Calibri"/>
                <a:sym typeface="Calibri"/>
              </a:rPr>
              <a:t>Wi2</a:t>
            </a:r>
            <a:r>
              <a:rPr lang="en-US">
                <a:latin typeface="Calibri"/>
                <a:ea typeface="Calibri"/>
                <a:cs typeface="Calibri"/>
                <a:sym typeface="Calibri"/>
              </a:rPr>
              <a:t> * </a:t>
            </a:r>
            <a:r>
              <a:rPr lang="en-US">
                <a:solidFill>
                  <a:srgbClr val="FF00FF"/>
                </a:solidFill>
                <a:latin typeface="Calibri"/>
                <a:ea typeface="Calibri"/>
                <a:cs typeface="Calibri"/>
                <a:sym typeface="Calibri"/>
              </a:rPr>
              <a:t>x1(t)</a:t>
            </a:r>
            <a:endParaRPr>
              <a:solidFill>
                <a:srgbClr val="FF00FF"/>
              </a:solidFill>
              <a:latin typeface="Calibri"/>
              <a:ea typeface="Calibri"/>
              <a:cs typeface="Calibri"/>
              <a:sym typeface="Calibri"/>
            </a:endParaRPr>
          </a:p>
        </p:txBody>
      </p:sp>
      <p:sp>
        <p:nvSpPr>
          <p:cNvPr id="1049" name="Google Shape;1049;p37"/>
          <p:cNvSpPr/>
          <p:nvPr/>
        </p:nvSpPr>
        <p:spPr>
          <a:xfrm>
            <a:off x="2417564" y="5016250"/>
            <a:ext cx="1487675" cy="1352550"/>
          </a:xfrm>
          <a:custGeom>
            <a:rect b="b" l="l" r="r" t="t"/>
            <a:pathLst>
              <a:path extrusionOk="0" h="54102" w="59507">
                <a:moveTo>
                  <a:pt x="39695" y="54102"/>
                </a:moveTo>
                <a:cubicBezTo>
                  <a:pt x="35568" y="52896"/>
                  <a:pt x="21534" y="50229"/>
                  <a:pt x="14930" y="46863"/>
                </a:cubicBezTo>
                <a:cubicBezTo>
                  <a:pt x="8326" y="43498"/>
                  <a:pt x="643" y="38227"/>
                  <a:pt x="71" y="33909"/>
                </a:cubicBezTo>
                <a:cubicBezTo>
                  <a:pt x="-500" y="29591"/>
                  <a:pt x="6294" y="23495"/>
                  <a:pt x="11501" y="20955"/>
                </a:cubicBezTo>
                <a:cubicBezTo>
                  <a:pt x="16708" y="18415"/>
                  <a:pt x="26233" y="19177"/>
                  <a:pt x="31313" y="18669"/>
                </a:cubicBezTo>
                <a:cubicBezTo>
                  <a:pt x="36393" y="18161"/>
                  <a:pt x="38870" y="18542"/>
                  <a:pt x="41981" y="17907"/>
                </a:cubicBezTo>
                <a:cubicBezTo>
                  <a:pt x="45093" y="17272"/>
                  <a:pt x="47569" y="17018"/>
                  <a:pt x="49982" y="14859"/>
                </a:cubicBezTo>
                <a:cubicBezTo>
                  <a:pt x="52395" y="12700"/>
                  <a:pt x="54872" y="7430"/>
                  <a:pt x="56459" y="4953"/>
                </a:cubicBezTo>
                <a:cubicBezTo>
                  <a:pt x="58047" y="2477"/>
                  <a:pt x="58999" y="826"/>
                  <a:pt x="59507" y="0"/>
                </a:cubicBezTo>
              </a:path>
            </a:pathLst>
          </a:custGeom>
          <a:noFill/>
          <a:ln cap="flat" cmpd="sng" w="19050">
            <a:solidFill>
              <a:srgbClr val="FF00FF"/>
            </a:solidFill>
            <a:prstDash val="solid"/>
            <a:round/>
            <a:headEnd len="med" w="med" type="none"/>
            <a:tailEnd len="med" w="med" type="triangle"/>
          </a:ln>
        </p:spPr>
      </p:sp>
      <p:cxnSp>
        <p:nvCxnSpPr>
          <p:cNvPr id="1050" name="Google Shape;1050;p37"/>
          <p:cNvCxnSpPr/>
          <p:nvPr/>
        </p:nvCxnSpPr>
        <p:spPr>
          <a:xfrm flipH="1" rot="10800000">
            <a:off x="4016762" y="4969913"/>
            <a:ext cx="56100" cy="633600"/>
          </a:xfrm>
          <a:prstGeom prst="straightConnector1">
            <a:avLst/>
          </a:prstGeom>
          <a:noFill/>
          <a:ln cap="flat" cmpd="sng" w="19050">
            <a:solidFill>
              <a:srgbClr val="00FF00"/>
            </a:solidFill>
            <a:prstDash val="solid"/>
            <a:round/>
            <a:headEnd len="med" w="med" type="none"/>
            <a:tailEnd len="med" w="med" type="triangle"/>
          </a:ln>
        </p:spPr>
      </p:cxnSp>
      <p:sp>
        <p:nvSpPr>
          <p:cNvPr id="1051" name="Google Shape;1051;p37"/>
          <p:cNvSpPr txBox="1"/>
          <p:nvPr/>
        </p:nvSpPr>
        <p:spPr>
          <a:xfrm>
            <a:off x="3296488" y="50866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Wi2</a:t>
            </a:r>
            <a:endParaRPr b="1">
              <a:solidFill>
                <a:srgbClr val="FF0000"/>
              </a:solidFill>
              <a:latin typeface="Calibri"/>
              <a:ea typeface="Calibri"/>
              <a:cs typeface="Calibri"/>
              <a:sym typeface="Calibri"/>
            </a:endParaRPr>
          </a:p>
        </p:txBody>
      </p:sp>
      <p:sp>
        <p:nvSpPr>
          <p:cNvPr id="1052" name="Google Shape;1052;p37"/>
          <p:cNvSpPr txBox="1"/>
          <p:nvPr/>
        </p:nvSpPr>
        <p:spPr>
          <a:xfrm>
            <a:off x="4025075" y="50866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Ws2</a:t>
            </a:r>
            <a:endParaRPr b="1">
              <a:solidFill>
                <a:srgbClr val="FF0000"/>
              </a:solidFill>
              <a:latin typeface="Calibri"/>
              <a:ea typeface="Calibri"/>
              <a:cs typeface="Calibri"/>
              <a:sym typeface="Calibri"/>
            </a:endParaRPr>
          </a:p>
        </p:txBody>
      </p:sp>
      <p:sp>
        <p:nvSpPr>
          <p:cNvPr id="1053" name="Google Shape;1053;p37"/>
          <p:cNvSpPr txBox="1"/>
          <p:nvPr/>
        </p:nvSpPr>
        <p:spPr>
          <a:xfrm>
            <a:off x="3810250" y="3797775"/>
            <a:ext cx="525000" cy="3693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Bias2</a:t>
            </a:r>
            <a:endParaRPr sz="1200">
              <a:latin typeface="Calibri"/>
              <a:ea typeface="Calibri"/>
              <a:cs typeface="Calibri"/>
              <a:sym typeface="Calibri"/>
            </a:endParaRPr>
          </a:p>
        </p:txBody>
      </p:sp>
      <p:cxnSp>
        <p:nvCxnSpPr>
          <p:cNvPr id="1054" name="Google Shape;1054;p37"/>
          <p:cNvCxnSpPr/>
          <p:nvPr/>
        </p:nvCxnSpPr>
        <p:spPr>
          <a:xfrm rot="10800000">
            <a:off x="4072750" y="4149975"/>
            <a:ext cx="0" cy="215100"/>
          </a:xfrm>
          <a:prstGeom prst="straightConnector1">
            <a:avLst/>
          </a:prstGeom>
          <a:noFill/>
          <a:ln cap="flat" cmpd="sng" w="9525">
            <a:solidFill>
              <a:schemeClr val="dk2"/>
            </a:solidFill>
            <a:prstDash val="solid"/>
            <a:round/>
            <a:headEnd len="med" w="med" type="none"/>
            <a:tailEnd len="med" w="med" type="triangle"/>
          </a:ln>
        </p:spPr>
      </p:cxnSp>
      <p:sp>
        <p:nvSpPr>
          <p:cNvPr id="1055" name="Google Shape;1055;p37"/>
          <p:cNvSpPr txBox="1"/>
          <p:nvPr/>
        </p:nvSpPr>
        <p:spPr>
          <a:xfrm>
            <a:off x="3296500" y="3003088"/>
            <a:ext cx="1552500" cy="5850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FF0000"/>
                </a:solidFill>
                <a:latin typeface="Calibri"/>
                <a:ea typeface="Calibri"/>
                <a:cs typeface="Calibri"/>
                <a:sym typeface="Calibri"/>
              </a:rPr>
              <a:t>Ws2</a:t>
            </a:r>
            <a:r>
              <a:rPr lang="en-US" sz="1300">
                <a:latin typeface="Calibri"/>
                <a:ea typeface="Calibri"/>
                <a:cs typeface="Calibri"/>
                <a:sym typeface="Calibri"/>
              </a:rPr>
              <a:t>* </a:t>
            </a:r>
            <a:r>
              <a:rPr lang="en-US" sz="1300">
                <a:solidFill>
                  <a:srgbClr val="00FF00"/>
                </a:solidFill>
                <a:latin typeface="Calibri"/>
                <a:ea typeface="Calibri"/>
                <a:cs typeface="Calibri"/>
                <a:sym typeface="Calibri"/>
              </a:rPr>
              <a:t>zs(t-1)</a:t>
            </a:r>
            <a:r>
              <a:rPr lang="en-US" sz="1300">
                <a:latin typeface="Calibri"/>
                <a:ea typeface="Calibri"/>
                <a:cs typeface="Calibri"/>
                <a:sym typeface="Calibri"/>
              </a:rPr>
              <a:t> + </a:t>
            </a:r>
            <a:r>
              <a:rPr lang="en-US" sz="1300">
                <a:solidFill>
                  <a:srgbClr val="FF0000"/>
                </a:solidFill>
                <a:latin typeface="Calibri"/>
                <a:ea typeface="Calibri"/>
                <a:cs typeface="Calibri"/>
                <a:sym typeface="Calibri"/>
              </a:rPr>
              <a:t>Wi2</a:t>
            </a:r>
            <a:r>
              <a:rPr lang="en-US" sz="1300">
                <a:latin typeface="Calibri"/>
                <a:ea typeface="Calibri"/>
                <a:cs typeface="Calibri"/>
                <a:sym typeface="Calibri"/>
              </a:rPr>
              <a:t> * </a:t>
            </a:r>
            <a:r>
              <a:rPr lang="en-US" sz="1300">
                <a:solidFill>
                  <a:srgbClr val="FF00FF"/>
                </a:solidFill>
                <a:latin typeface="Calibri"/>
                <a:ea typeface="Calibri"/>
                <a:cs typeface="Calibri"/>
                <a:sym typeface="Calibri"/>
              </a:rPr>
              <a:t>x1(t) </a:t>
            </a:r>
            <a:r>
              <a:rPr lang="en-US" sz="1300">
                <a:solidFill>
                  <a:schemeClr val="dk1"/>
                </a:solidFill>
                <a:latin typeface="Calibri"/>
                <a:ea typeface="Calibri"/>
                <a:cs typeface="Calibri"/>
                <a:sym typeface="Calibri"/>
              </a:rPr>
              <a:t>+</a:t>
            </a:r>
            <a:r>
              <a:rPr lang="en-US" sz="1300">
                <a:solidFill>
                  <a:srgbClr val="FF00FF"/>
                </a:solidFill>
                <a:latin typeface="Calibri"/>
                <a:ea typeface="Calibri"/>
                <a:cs typeface="Calibri"/>
                <a:sym typeface="Calibri"/>
              </a:rPr>
              <a:t> </a:t>
            </a:r>
            <a:r>
              <a:rPr lang="en-US" sz="1300">
                <a:solidFill>
                  <a:srgbClr val="FFAB40"/>
                </a:solidFill>
                <a:latin typeface="Calibri"/>
                <a:ea typeface="Calibri"/>
                <a:cs typeface="Calibri"/>
                <a:sym typeface="Calibri"/>
              </a:rPr>
              <a:t>Bias2</a:t>
            </a:r>
            <a:endParaRPr sz="1300">
              <a:solidFill>
                <a:srgbClr val="FFAB40"/>
              </a:solidFill>
              <a:latin typeface="Calibri"/>
              <a:ea typeface="Calibri"/>
              <a:cs typeface="Calibri"/>
              <a:sym typeface="Calibri"/>
            </a:endParaRPr>
          </a:p>
        </p:txBody>
      </p:sp>
      <p:cxnSp>
        <p:nvCxnSpPr>
          <p:cNvPr id="1056" name="Google Shape;1056;p37"/>
          <p:cNvCxnSpPr/>
          <p:nvPr/>
        </p:nvCxnSpPr>
        <p:spPr>
          <a:xfrm rot="10800000">
            <a:off x="4072750" y="3588075"/>
            <a:ext cx="0" cy="209700"/>
          </a:xfrm>
          <a:prstGeom prst="straightConnector1">
            <a:avLst/>
          </a:prstGeom>
          <a:noFill/>
          <a:ln cap="flat" cmpd="sng" w="9525">
            <a:solidFill>
              <a:schemeClr val="dk2"/>
            </a:solidFill>
            <a:prstDash val="solid"/>
            <a:round/>
            <a:headEnd len="med" w="med" type="none"/>
            <a:tailEnd len="med" w="med" type="triangle"/>
          </a:ln>
        </p:spPr>
      </p:cxnSp>
      <p:sp>
        <p:nvSpPr>
          <p:cNvPr id="1057" name="Google Shape;1057;p37"/>
          <p:cNvSpPr txBox="1"/>
          <p:nvPr/>
        </p:nvSpPr>
        <p:spPr>
          <a:xfrm>
            <a:off x="3535850" y="2192850"/>
            <a:ext cx="961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rgbClr val="0000FF"/>
                </a:solidFill>
                <a:latin typeface="Calibri"/>
                <a:ea typeface="Calibri"/>
                <a:cs typeface="Calibri"/>
                <a:sym typeface="Calibri"/>
              </a:rPr>
              <a:t>A Tanh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cxnSp>
        <p:nvCxnSpPr>
          <p:cNvPr id="1058" name="Google Shape;1058;p37"/>
          <p:cNvCxnSpPr/>
          <p:nvPr/>
        </p:nvCxnSpPr>
        <p:spPr>
          <a:xfrm rot="10800000">
            <a:off x="4072750" y="2793388"/>
            <a:ext cx="0" cy="209700"/>
          </a:xfrm>
          <a:prstGeom prst="straightConnector1">
            <a:avLst/>
          </a:prstGeom>
          <a:noFill/>
          <a:ln cap="flat" cmpd="sng" w="9525">
            <a:solidFill>
              <a:schemeClr val="dk2"/>
            </a:solidFill>
            <a:prstDash val="solid"/>
            <a:round/>
            <a:headEnd len="med" w="med" type="none"/>
            <a:tailEnd len="med" w="med" type="triangle"/>
          </a:ln>
        </p:spPr>
      </p:cxnSp>
      <p:sp>
        <p:nvSpPr>
          <p:cNvPr id="1059" name="Google Shape;1059;p37"/>
          <p:cNvSpPr txBox="1"/>
          <p:nvPr/>
        </p:nvSpPr>
        <p:spPr>
          <a:xfrm>
            <a:off x="2787700" y="2057013"/>
            <a:ext cx="826200" cy="877200"/>
          </a:xfrm>
          <a:prstGeom prst="rect">
            <a:avLst/>
          </a:prstGeom>
          <a:solidFill>
            <a:srgbClr val="6D9EE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solidFill>
                  <a:schemeClr val="dk1"/>
                </a:solidFill>
                <a:latin typeface="Calibri"/>
                <a:ea typeface="Calibri"/>
                <a:cs typeface="Calibri"/>
                <a:sym typeface="Calibri"/>
              </a:rPr>
              <a:t>After </a:t>
            </a:r>
            <a:r>
              <a:rPr b="1" lang="en-US" sz="900">
                <a:solidFill>
                  <a:srgbClr val="0000FF"/>
                </a:solidFill>
                <a:latin typeface="Calibri"/>
                <a:ea typeface="Calibri"/>
                <a:cs typeface="Calibri"/>
                <a:sym typeface="Calibri"/>
              </a:rPr>
              <a:t>Tanh</a:t>
            </a:r>
            <a:r>
              <a:rPr lang="en-US" sz="900">
                <a:solidFill>
                  <a:schemeClr val="dk1"/>
                </a:solidFill>
                <a:latin typeface="Calibri"/>
                <a:ea typeface="Calibri"/>
                <a:cs typeface="Calibri"/>
                <a:sym typeface="Calibri"/>
              </a:rPr>
              <a:t>, a value between -1.0 and 1.0 will be produced</a:t>
            </a:r>
            <a:endParaRPr sz="900">
              <a:solidFill>
                <a:schemeClr val="dk1"/>
              </a:solidFill>
              <a:latin typeface="Calibri"/>
              <a:ea typeface="Calibri"/>
              <a:cs typeface="Calibri"/>
              <a:sym typeface="Calibri"/>
            </a:endParaRPr>
          </a:p>
        </p:txBody>
      </p:sp>
      <p:sp>
        <p:nvSpPr>
          <p:cNvPr id="1060" name="Google Shape;1060;p37"/>
          <p:cNvSpPr txBox="1"/>
          <p:nvPr/>
        </p:nvSpPr>
        <p:spPr>
          <a:xfrm>
            <a:off x="3173600" y="1125925"/>
            <a:ext cx="1686300" cy="861900"/>
          </a:xfrm>
          <a:prstGeom prst="rect">
            <a:avLst/>
          </a:prstGeom>
          <a:solidFill>
            <a:srgbClr val="B3C6E7"/>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1100">
                <a:solidFill>
                  <a:schemeClr val="dk1"/>
                </a:solidFill>
                <a:latin typeface="Calibri"/>
                <a:ea typeface="Calibri"/>
                <a:cs typeface="Calibri"/>
                <a:sym typeface="Calibri"/>
              </a:rPr>
              <a:t>Long term memory created for (t):</a:t>
            </a:r>
            <a:endParaRPr sz="1100">
              <a:solidFill>
                <a:schemeClr val="dk1"/>
              </a:solidFill>
              <a:latin typeface="Calibri"/>
              <a:ea typeface="Calibri"/>
              <a:cs typeface="Calibri"/>
              <a:sym typeface="Calibri"/>
            </a:endParaRPr>
          </a:p>
          <a:p>
            <a:pPr indent="0" lvl="0" marL="0" rtl="0" algn="ctr">
              <a:spcBef>
                <a:spcPts val="0"/>
              </a:spcBef>
              <a:spcAft>
                <a:spcPts val="0"/>
              </a:spcAft>
              <a:buNone/>
            </a:pPr>
            <a:r>
              <a:rPr lang="en-US" sz="1100">
                <a:solidFill>
                  <a:schemeClr val="dk1"/>
                </a:solidFill>
                <a:highlight>
                  <a:srgbClr val="00FFFF"/>
                </a:highlight>
                <a:latin typeface="Calibri"/>
                <a:ea typeface="Calibri"/>
                <a:cs typeface="Calibri"/>
                <a:sym typeface="Calibri"/>
              </a:rPr>
              <a:t>zl(t)</a:t>
            </a:r>
            <a:r>
              <a:rPr lang="en-US" sz="1100">
                <a:solidFill>
                  <a:schemeClr val="dk1"/>
                </a:solidFill>
                <a:latin typeface="Calibri"/>
                <a:ea typeface="Calibri"/>
                <a:cs typeface="Calibri"/>
                <a:sym typeface="Calibri"/>
              </a:rPr>
              <a:t>= </a:t>
            </a:r>
            <a:r>
              <a:rPr b="1" i="1" lang="en-US" sz="1100">
                <a:solidFill>
                  <a:srgbClr val="0000FF"/>
                </a:solidFill>
                <a:latin typeface="Calibri"/>
                <a:ea typeface="Calibri"/>
                <a:cs typeface="Calibri"/>
                <a:sym typeface="Calibri"/>
              </a:rPr>
              <a:t>F</a:t>
            </a:r>
            <a:r>
              <a:rPr lang="en-US" sz="1100">
                <a:solidFill>
                  <a:schemeClr val="dk1"/>
                </a:solidFill>
                <a:latin typeface="Calibri"/>
                <a:ea typeface="Calibri"/>
                <a:cs typeface="Calibri"/>
                <a:sym typeface="Calibri"/>
              </a:rPr>
              <a:t>(</a:t>
            </a:r>
            <a:r>
              <a:rPr lang="en-US" sz="1100">
                <a:solidFill>
                  <a:srgbClr val="FF0000"/>
                </a:solidFill>
                <a:latin typeface="Calibri"/>
                <a:ea typeface="Calibri"/>
                <a:cs typeface="Calibri"/>
                <a:sym typeface="Calibri"/>
              </a:rPr>
              <a:t>Ws2</a:t>
            </a:r>
            <a:r>
              <a:rPr lang="en-US" sz="1100">
                <a:solidFill>
                  <a:schemeClr val="dk1"/>
                </a:solidFill>
                <a:latin typeface="Calibri"/>
                <a:ea typeface="Calibri"/>
                <a:cs typeface="Calibri"/>
                <a:sym typeface="Calibri"/>
              </a:rPr>
              <a:t>* </a:t>
            </a:r>
            <a:r>
              <a:rPr lang="en-US" sz="1100">
                <a:solidFill>
                  <a:schemeClr val="dk1"/>
                </a:solidFill>
                <a:highlight>
                  <a:srgbClr val="00FF00"/>
                </a:highlight>
                <a:latin typeface="Calibri"/>
                <a:ea typeface="Calibri"/>
                <a:cs typeface="Calibri"/>
                <a:sym typeface="Calibri"/>
              </a:rPr>
              <a:t>zs(t-1)</a:t>
            </a:r>
            <a:r>
              <a:rPr lang="en-US" sz="1100">
                <a:solidFill>
                  <a:schemeClr val="dk1"/>
                </a:solidFill>
                <a:latin typeface="Calibri"/>
                <a:ea typeface="Calibri"/>
                <a:cs typeface="Calibri"/>
                <a:sym typeface="Calibri"/>
              </a:rPr>
              <a:t> + </a:t>
            </a:r>
            <a:r>
              <a:rPr lang="en-US" sz="1100">
                <a:solidFill>
                  <a:srgbClr val="FF0000"/>
                </a:solidFill>
                <a:latin typeface="Calibri"/>
                <a:ea typeface="Calibri"/>
                <a:cs typeface="Calibri"/>
                <a:sym typeface="Calibri"/>
              </a:rPr>
              <a:t>Wi2</a:t>
            </a:r>
            <a:r>
              <a:rPr lang="en-US" sz="1100">
                <a:solidFill>
                  <a:schemeClr val="dk1"/>
                </a:solidFill>
                <a:latin typeface="Calibri"/>
                <a:ea typeface="Calibri"/>
                <a:cs typeface="Calibri"/>
                <a:sym typeface="Calibri"/>
              </a:rPr>
              <a:t> * </a:t>
            </a:r>
            <a:r>
              <a:rPr lang="en-US" sz="1100">
                <a:solidFill>
                  <a:schemeClr val="dk1"/>
                </a:solidFill>
                <a:highlight>
                  <a:srgbClr val="FF00FF"/>
                </a:highlight>
                <a:latin typeface="Calibri"/>
                <a:ea typeface="Calibri"/>
                <a:cs typeface="Calibri"/>
                <a:sym typeface="Calibri"/>
              </a:rPr>
              <a:t>x1(t) </a:t>
            </a:r>
            <a:r>
              <a:rPr lang="en-US" sz="1100">
                <a:solidFill>
                  <a:schemeClr val="dk1"/>
                </a:solidFill>
                <a:latin typeface="Calibri"/>
                <a:ea typeface="Calibri"/>
                <a:cs typeface="Calibri"/>
                <a:sym typeface="Calibri"/>
              </a:rPr>
              <a:t>+</a:t>
            </a:r>
            <a:r>
              <a:rPr lang="en-US" sz="1100">
                <a:solidFill>
                  <a:srgbClr val="FF00FF"/>
                </a:solidFill>
                <a:latin typeface="Calibri"/>
                <a:ea typeface="Calibri"/>
                <a:cs typeface="Calibri"/>
                <a:sym typeface="Calibri"/>
              </a:rPr>
              <a:t> </a:t>
            </a:r>
            <a:r>
              <a:rPr lang="en-US" sz="1100">
                <a:solidFill>
                  <a:srgbClr val="FFAB40"/>
                </a:solidFill>
                <a:latin typeface="Calibri"/>
                <a:ea typeface="Calibri"/>
                <a:cs typeface="Calibri"/>
                <a:sym typeface="Calibri"/>
              </a:rPr>
              <a:t>Bias2</a:t>
            </a:r>
            <a:r>
              <a:rPr lang="en-US" sz="1100">
                <a:solidFill>
                  <a:schemeClr val="dk1"/>
                </a:solidFill>
                <a:latin typeface="Calibri"/>
                <a:ea typeface="Calibri"/>
                <a:cs typeface="Calibri"/>
                <a:sym typeface="Calibri"/>
              </a:rPr>
              <a:t>)</a:t>
            </a:r>
            <a:endParaRPr sz="1100">
              <a:solidFill>
                <a:schemeClr val="dk1"/>
              </a:solidFill>
            </a:endParaRPr>
          </a:p>
        </p:txBody>
      </p:sp>
      <p:cxnSp>
        <p:nvCxnSpPr>
          <p:cNvPr id="1061" name="Google Shape;1061;p37"/>
          <p:cNvCxnSpPr/>
          <p:nvPr/>
        </p:nvCxnSpPr>
        <p:spPr>
          <a:xfrm rot="10800000">
            <a:off x="4016750" y="1987950"/>
            <a:ext cx="0" cy="204900"/>
          </a:xfrm>
          <a:prstGeom prst="straightConnector1">
            <a:avLst/>
          </a:prstGeom>
          <a:noFill/>
          <a:ln cap="flat" cmpd="sng" w="9525">
            <a:solidFill>
              <a:schemeClr val="dk2"/>
            </a:solidFill>
            <a:prstDash val="solid"/>
            <a:round/>
            <a:headEnd len="med" w="med" type="none"/>
            <a:tailEnd len="med" w="med" type="triangle"/>
          </a:ln>
        </p:spPr>
      </p:cxnSp>
      <p:sp>
        <p:nvSpPr>
          <p:cNvPr id="1062" name="Google Shape;1062;p37"/>
          <p:cNvSpPr/>
          <p:nvPr/>
        </p:nvSpPr>
        <p:spPr>
          <a:xfrm>
            <a:off x="5200550" y="2238750"/>
            <a:ext cx="1886100" cy="31929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37"/>
          <p:cNvSpPr txBox="1"/>
          <p:nvPr/>
        </p:nvSpPr>
        <p:spPr>
          <a:xfrm>
            <a:off x="5532475" y="4427063"/>
            <a:ext cx="1241100" cy="6156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Ws3</a:t>
            </a:r>
            <a:r>
              <a:rPr lang="en-US">
                <a:latin typeface="Calibri"/>
                <a:ea typeface="Calibri"/>
                <a:cs typeface="Calibri"/>
                <a:sym typeface="Calibri"/>
              </a:rPr>
              <a:t> * </a:t>
            </a:r>
            <a:r>
              <a:rPr lang="en-US">
                <a:solidFill>
                  <a:srgbClr val="00FF00"/>
                </a:solidFill>
                <a:latin typeface="Calibri"/>
                <a:ea typeface="Calibri"/>
                <a:cs typeface="Calibri"/>
                <a:sym typeface="Calibri"/>
              </a:rPr>
              <a:t>z1(t-1)</a:t>
            </a:r>
            <a:r>
              <a:rPr lang="en-US">
                <a:latin typeface="Calibri"/>
                <a:ea typeface="Calibri"/>
                <a:cs typeface="Calibri"/>
                <a:sym typeface="Calibri"/>
              </a:rPr>
              <a:t> + </a:t>
            </a:r>
            <a:r>
              <a:rPr lang="en-US">
                <a:solidFill>
                  <a:srgbClr val="FF0000"/>
                </a:solidFill>
                <a:latin typeface="Calibri"/>
                <a:ea typeface="Calibri"/>
                <a:cs typeface="Calibri"/>
                <a:sym typeface="Calibri"/>
              </a:rPr>
              <a:t>Wi3</a:t>
            </a:r>
            <a:r>
              <a:rPr lang="en-US">
                <a:latin typeface="Calibri"/>
                <a:ea typeface="Calibri"/>
                <a:cs typeface="Calibri"/>
                <a:sym typeface="Calibri"/>
              </a:rPr>
              <a:t> * </a:t>
            </a:r>
            <a:r>
              <a:rPr lang="en-US">
                <a:solidFill>
                  <a:srgbClr val="FF00FF"/>
                </a:solidFill>
                <a:latin typeface="Calibri"/>
                <a:ea typeface="Calibri"/>
                <a:cs typeface="Calibri"/>
                <a:sym typeface="Calibri"/>
              </a:rPr>
              <a:t>x1 (t)</a:t>
            </a:r>
            <a:endParaRPr>
              <a:solidFill>
                <a:srgbClr val="FF00FF"/>
              </a:solidFill>
              <a:latin typeface="Calibri"/>
              <a:ea typeface="Calibri"/>
              <a:cs typeface="Calibri"/>
              <a:sym typeface="Calibri"/>
            </a:endParaRPr>
          </a:p>
        </p:txBody>
      </p:sp>
      <p:cxnSp>
        <p:nvCxnSpPr>
          <p:cNvPr id="1064" name="Google Shape;1064;p37"/>
          <p:cNvCxnSpPr/>
          <p:nvPr/>
        </p:nvCxnSpPr>
        <p:spPr>
          <a:xfrm flipH="1" rot="10800000">
            <a:off x="5359412" y="5042813"/>
            <a:ext cx="793500" cy="760800"/>
          </a:xfrm>
          <a:prstGeom prst="straightConnector1">
            <a:avLst/>
          </a:prstGeom>
          <a:noFill/>
          <a:ln cap="flat" cmpd="sng" w="19050">
            <a:solidFill>
              <a:srgbClr val="00FF00"/>
            </a:solidFill>
            <a:prstDash val="solid"/>
            <a:round/>
            <a:headEnd len="med" w="med" type="none"/>
            <a:tailEnd len="med" w="med" type="triangle"/>
          </a:ln>
        </p:spPr>
      </p:cxnSp>
      <p:cxnSp>
        <p:nvCxnSpPr>
          <p:cNvPr id="1065" name="Google Shape;1065;p37"/>
          <p:cNvCxnSpPr/>
          <p:nvPr/>
        </p:nvCxnSpPr>
        <p:spPr>
          <a:xfrm flipH="1" rot="10800000">
            <a:off x="4608800" y="5042800"/>
            <a:ext cx="1544100" cy="1332900"/>
          </a:xfrm>
          <a:prstGeom prst="bentConnector2">
            <a:avLst/>
          </a:prstGeom>
          <a:noFill/>
          <a:ln cap="flat" cmpd="sng" w="19050">
            <a:solidFill>
              <a:srgbClr val="FF00FF"/>
            </a:solidFill>
            <a:prstDash val="solid"/>
            <a:round/>
            <a:headEnd len="med" w="med" type="none"/>
            <a:tailEnd len="med" w="med" type="triangle"/>
          </a:ln>
        </p:spPr>
      </p:cxnSp>
      <p:sp>
        <p:nvSpPr>
          <p:cNvPr id="1066" name="Google Shape;1066;p37"/>
          <p:cNvSpPr txBox="1"/>
          <p:nvPr/>
        </p:nvSpPr>
        <p:spPr>
          <a:xfrm>
            <a:off x="5898275" y="3862350"/>
            <a:ext cx="525000" cy="3693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Bias3</a:t>
            </a:r>
            <a:endParaRPr sz="1200">
              <a:latin typeface="Calibri"/>
              <a:ea typeface="Calibri"/>
              <a:cs typeface="Calibri"/>
              <a:sym typeface="Calibri"/>
            </a:endParaRPr>
          </a:p>
        </p:txBody>
      </p:sp>
      <p:cxnSp>
        <p:nvCxnSpPr>
          <p:cNvPr id="1067" name="Google Shape;1067;p37"/>
          <p:cNvCxnSpPr/>
          <p:nvPr/>
        </p:nvCxnSpPr>
        <p:spPr>
          <a:xfrm rot="10800000">
            <a:off x="6160775" y="4231650"/>
            <a:ext cx="0" cy="209700"/>
          </a:xfrm>
          <a:prstGeom prst="straightConnector1">
            <a:avLst/>
          </a:prstGeom>
          <a:noFill/>
          <a:ln cap="flat" cmpd="sng" w="9525">
            <a:solidFill>
              <a:schemeClr val="dk2"/>
            </a:solidFill>
            <a:prstDash val="solid"/>
            <a:round/>
            <a:headEnd len="med" w="med" type="none"/>
            <a:tailEnd len="med" w="med" type="triangle"/>
          </a:ln>
        </p:spPr>
      </p:cxnSp>
      <p:cxnSp>
        <p:nvCxnSpPr>
          <p:cNvPr id="1068" name="Google Shape;1068;p37"/>
          <p:cNvCxnSpPr/>
          <p:nvPr/>
        </p:nvCxnSpPr>
        <p:spPr>
          <a:xfrm rot="10800000">
            <a:off x="6152975" y="3667050"/>
            <a:ext cx="7800" cy="195300"/>
          </a:xfrm>
          <a:prstGeom prst="straightConnector1">
            <a:avLst/>
          </a:prstGeom>
          <a:noFill/>
          <a:ln cap="flat" cmpd="sng" w="9525">
            <a:solidFill>
              <a:schemeClr val="dk2"/>
            </a:solidFill>
            <a:prstDash val="solid"/>
            <a:round/>
            <a:headEnd len="med" w="med" type="none"/>
            <a:tailEnd len="med" w="med" type="triangle"/>
          </a:ln>
        </p:spPr>
      </p:cxnSp>
      <p:sp>
        <p:nvSpPr>
          <p:cNvPr id="1069" name="Google Shape;1069;p37"/>
          <p:cNvSpPr txBox="1"/>
          <p:nvPr/>
        </p:nvSpPr>
        <p:spPr>
          <a:xfrm>
            <a:off x="5365375" y="3081913"/>
            <a:ext cx="1575300" cy="5850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FF0000"/>
                </a:solidFill>
                <a:latin typeface="Calibri"/>
                <a:ea typeface="Calibri"/>
                <a:cs typeface="Calibri"/>
                <a:sym typeface="Calibri"/>
              </a:rPr>
              <a:t>Ws3</a:t>
            </a:r>
            <a:r>
              <a:rPr lang="en-US" sz="1300">
                <a:latin typeface="Calibri"/>
                <a:ea typeface="Calibri"/>
                <a:cs typeface="Calibri"/>
                <a:sym typeface="Calibri"/>
              </a:rPr>
              <a:t> * </a:t>
            </a:r>
            <a:r>
              <a:rPr lang="en-US" sz="1300">
                <a:solidFill>
                  <a:srgbClr val="00FF00"/>
                </a:solidFill>
                <a:latin typeface="Calibri"/>
                <a:ea typeface="Calibri"/>
                <a:cs typeface="Calibri"/>
                <a:sym typeface="Calibri"/>
              </a:rPr>
              <a:t>zs(t-1)</a:t>
            </a:r>
            <a:r>
              <a:rPr lang="en-US" sz="1300">
                <a:latin typeface="Calibri"/>
                <a:ea typeface="Calibri"/>
                <a:cs typeface="Calibri"/>
                <a:sym typeface="Calibri"/>
              </a:rPr>
              <a:t> + </a:t>
            </a:r>
            <a:r>
              <a:rPr lang="en-US" sz="1300">
                <a:solidFill>
                  <a:srgbClr val="FF0000"/>
                </a:solidFill>
                <a:latin typeface="Calibri"/>
                <a:ea typeface="Calibri"/>
                <a:cs typeface="Calibri"/>
                <a:sym typeface="Calibri"/>
              </a:rPr>
              <a:t>Wi3</a:t>
            </a:r>
            <a:r>
              <a:rPr lang="en-US" sz="1300">
                <a:latin typeface="Calibri"/>
                <a:ea typeface="Calibri"/>
                <a:cs typeface="Calibri"/>
                <a:sym typeface="Calibri"/>
              </a:rPr>
              <a:t> * </a:t>
            </a:r>
            <a:r>
              <a:rPr lang="en-US" sz="1300">
                <a:solidFill>
                  <a:srgbClr val="FF00FF"/>
                </a:solidFill>
                <a:latin typeface="Calibri"/>
                <a:ea typeface="Calibri"/>
                <a:cs typeface="Calibri"/>
                <a:sym typeface="Calibri"/>
              </a:rPr>
              <a:t>x1(t) </a:t>
            </a:r>
            <a:r>
              <a:rPr lang="en-US" sz="1300">
                <a:solidFill>
                  <a:schemeClr val="dk1"/>
                </a:solidFill>
                <a:latin typeface="Calibri"/>
                <a:ea typeface="Calibri"/>
                <a:cs typeface="Calibri"/>
                <a:sym typeface="Calibri"/>
              </a:rPr>
              <a:t>+</a:t>
            </a:r>
            <a:r>
              <a:rPr lang="en-US" sz="1300">
                <a:solidFill>
                  <a:srgbClr val="FF00FF"/>
                </a:solidFill>
                <a:latin typeface="Calibri"/>
                <a:ea typeface="Calibri"/>
                <a:cs typeface="Calibri"/>
                <a:sym typeface="Calibri"/>
              </a:rPr>
              <a:t> </a:t>
            </a:r>
            <a:r>
              <a:rPr lang="en-US" sz="1300">
                <a:solidFill>
                  <a:srgbClr val="FFAB40"/>
                </a:solidFill>
                <a:latin typeface="Calibri"/>
                <a:ea typeface="Calibri"/>
                <a:cs typeface="Calibri"/>
                <a:sym typeface="Calibri"/>
              </a:rPr>
              <a:t>Bias3</a:t>
            </a:r>
            <a:endParaRPr sz="1300">
              <a:solidFill>
                <a:srgbClr val="FFAB40"/>
              </a:solidFill>
              <a:latin typeface="Calibri"/>
              <a:ea typeface="Calibri"/>
              <a:cs typeface="Calibri"/>
              <a:sym typeface="Calibri"/>
            </a:endParaRPr>
          </a:p>
        </p:txBody>
      </p:sp>
      <p:sp>
        <p:nvSpPr>
          <p:cNvPr id="1070" name="Google Shape;1070;p37"/>
          <p:cNvSpPr txBox="1"/>
          <p:nvPr/>
        </p:nvSpPr>
        <p:spPr>
          <a:xfrm>
            <a:off x="5679875" y="2340363"/>
            <a:ext cx="961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0000FF"/>
                </a:solidFill>
                <a:latin typeface="Calibri"/>
                <a:ea typeface="Calibri"/>
                <a:cs typeface="Calibri"/>
                <a:sym typeface="Calibri"/>
              </a:rPr>
              <a:t>A sigmoid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cxnSp>
        <p:nvCxnSpPr>
          <p:cNvPr id="1071" name="Google Shape;1071;p37"/>
          <p:cNvCxnSpPr>
            <a:stCxn id="1069" idx="0"/>
          </p:cNvCxnSpPr>
          <p:nvPr/>
        </p:nvCxnSpPr>
        <p:spPr>
          <a:xfrm rot="10800000">
            <a:off x="6153025" y="2886613"/>
            <a:ext cx="0" cy="195300"/>
          </a:xfrm>
          <a:prstGeom prst="straightConnector1">
            <a:avLst/>
          </a:prstGeom>
          <a:noFill/>
          <a:ln cap="flat" cmpd="sng" w="9525">
            <a:solidFill>
              <a:schemeClr val="dk2"/>
            </a:solidFill>
            <a:prstDash val="solid"/>
            <a:round/>
            <a:headEnd len="med" w="med" type="none"/>
            <a:tailEnd len="med" w="med" type="triangle"/>
          </a:ln>
        </p:spPr>
      </p:cxnSp>
      <p:sp>
        <p:nvSpPr>
          <p:cNvPr id="1072" name="Google Shape;1072;p37"/>
          <p:cNvSpPr txBox="1"/>
          <p:nvPr/>
        </p:nvSpPr>
        <p:spPr>
          <a:xfrm>
            <a:off x="5086700" y="1125925"/>
            <a:ext cx="2113800" cy="86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chemeClr val="dk1"/>
                </a:solidFill>
                <a:latin typeface="Calibri"/>
                <a:ea typeface="Calibri"/>
                <a:cs typeface="Calibri"/>
                <a:sym typeface="Calibri"/>
              </a:rPr>
              <a:t>Long term memory (from t) to be remembered:</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100">
                <a:solidFill>
                  <a:schemeClr val="dk1"/>
                </a:solidFill>
                <a:highlight>
                  <a:srgbClr val="00FFFF"/>
                </a:highlight>
                <a:latin typeface="Calibri"/>
                <a:ea typeface="Calibri"/>
                <a:cs typeface="Calibri"/>
                <a:sym typeface="Calibri"/>
              </a:rPr>
              <a:t>zl(t) </a:t>
            </a:r>
            <a:r>
              <a:rPr lang="en-US" sz="1100">
                <a:solidFill>
                  <a:schemeClr val="dk1"/>
                </a:solidFill>
                <a:latin typeface="Calibri"/>
                <a:ea typeface="Calibri"/>
                <a:cs typeface="Calibri"/>
                <a:sym typeface="Calibri"/>
              </a:rPr>
              <a:t>= </a:t>
            </a:r>
            <a:r>
              <a:rPr lang="en-US" sz="1100">
                <a:solidFill>
                  <a:schemeClr val="dk1"/>
                </a:solidFill>
                <a:highlight>
                  <a:srgbClr val="00FFFF"/>
                </a:highlight>
                <a:latin typeface="Calibri"/>
                <a:ea typeface="Calibri"/>
                <a:cs typeface="Calibri"/>
                <a:sym typeface="Calibri"/>
              </a:rPr>
              <a:t>zl(t)</a:t>
            </a:r>
            <a:r>
              <a:rPr lang="en-US" sz="1100">
                <a:solidFill>
                  <a:schemeClr val="dk1"/>
                </a:solidFill>
                <a:latin typeface="Calibri"/>
                <a:ea typeface="Calibri"/>
                <a:cs typeface="Calibri"/>
                <a:sym typeface="Calibri"/>
              </a:rPr>
              <a:t> * </a:t>
            </a:r>
            <a:r>
              <a:rPr b="1" i="1" lang="en-US" sz="1100">
                <a:solidFill>
                  <a:srgbClr val="0000FF"/>
                </a:solidFill>
                <a:latin typeface="Calibri"/>
                <a:ea typeface="Calibri"/>
                <a:cs typeface="Calibri"/>
                <a:sym typeface="Calibri"/>
              </a:rPr>
              <a:t>f</a:t>
            </a:r>
            <a:r>
              <a:rPr lang="en-US" sz="1100">
                <a:solidFill>
                  <a:schemeClr val="dk1"/>
                </a:solidFill>
                <a:latin typeface="Calibri"/>
                <a:ea typeface="Calibri"/>
                <a:cs typeface="Calibri"/>
                <a:sym typeface="Calibri"/>
              </a:rPr>
              <a:t>(</a:t>
            </a:r>
            <a:r>
              <a:rPr lang="en-US" sz="1100">
                <a:solidFill>
                  <a:srgbClr val="FF0000"/>
                </a:solidFill>
                <a:latin typeface="Calibri"/>
                <a:ea typeface="Calibri"/>
                <a:cs typeface="Calibri"/>
                <a:sym typeface="Calibri"/>
              </a:rPr>
              <a:t>Ws3</a:t>
            </a:r>
            <a:r>
              <a:rPr lang="en-US" sz="1100">
                <a:solidFill>
                  <a:schemeClr val="dk1"/>
                </a:solidFill>
                <a:latin typeface="Calibri"/>
                <a:ea typeface="Calibri"/>
                <a:cs typeface="Calibri"/>
                <a:sym typeface="Calibri"/>
              </a:rPr>
              <a:t> * </a:t>
            </a:r>
            <a:r>
              <a:rPr lang="en-US" sz="1100">
                <a:solidFill>
                  <a:schemeClr val="dk1"/>
                </a:solidFill>
                <a:highlight>
                  <a:srgbClr val="00FF00"/>
                </a:highlight>
                <a:latin typeface="Calibri"/>
                <a:ea typeface="Calibri"/>
                <a:cs typeface="Calibri"/>
                <a:sym typeface="Calibri"/>
              </a:rPr>
              <a:t>zs(t-1)</a:t>
            </a:r>
            <a:r>
              <a:rPr lang="en-US" sz="1100">
                <a:solidFill>
                  <a:schemeClr val="dk1"/>
                </a:solidFill>
                <a:latin typeface="Calibri"/>
                <a:ea typeface="Calibri"/>
                <a:cs typeface="Calibri"/>
                <a:sym typeface="Calibri"/>
              </a:rPr>
              <a:t>+ </a:t>
            </a:r>
            <a:r>
              <a:rPr lang="en-US" sz="1100">
                <a:solidFill>
                  <a:srgbClr val="FF0000"/>
                </a:solidFill>
                <a:latin typeface="Calibri"/>
                <a:ea typeface="Calibri"/>
                <a:cs typeface="Calibri"/>
                <a:sym typeface="Calibri"/>
              </a:rPr>
              <a:t>Wi3</a:t>
            </a:r>
            <a:r>
              <a:rPr lang="en-US" sz="1100">
                <a:solidFill>
                  <a:schemeClr val="dk1"/>
                </a:solidFill>
                <a:latin typeface="Calibri"/>
                <a:ea typeface="Calibri"/>
                <a:cs typeface="Calibri"/>
                <a:sym typeface="Calibri"/>
              </a:rPr>
              <a:t> * </a:t>
            </a:r>
            <a:r>
              <a:rPr lang="en-US" sz="1100">
                <a:solidFill>
                  <a:schemeClr val="dk1"/>
                </a:solidFill>
                <a:highlight>
                  <a:srgbClr val="FF00FF"/>
                </a:highlight>
                <a:latin typeface="Calibri"/>
                <a:ea typeface="Calibri"/>
                <a:cs typeface="Calibri"/>
                <a:sym typeface="Calibri"/>
              </a:rPr>
              <a:t>x1(t) </a:t>
            </a:r>
            <a:r>
              <a:rPr lang="en-US" sz="1100">
                <a:solidFill>
                  <a:schemeClr val="dk1"/>
                </a:solidFill>
                <a:latin typeface="Calibri"/>
                <a:ea typeface="Calibri"/>
                <a:cs typeface="Calibri"/>
                <a:sym typeface="Calibri"/>
              </a:rPr>
              <a:t>+</a:t>
            </a:r>
            <a:r>
              <a:rPr lang="en-US" sz="1100">
                <a:solidFill>
                  <a:srgbClr val="FF00FF"/>
                </a:solidFill>
                <a:latin typeface="Calibri"/>
                <a:ea typeface="Calibri"/>
                <a:cs typeface="Calibri"/>
                <a:sym typeface="Calibri"/>
              </a:rPr>
              <a:t> </a:t>
            </a:r>
            <a:r>
              <a:rPr lang="en-US" sz="1100">
                <a:solidFill>
                  <a:srgbClr val="FFAB40"/>
                </a:solidFill>
                <a:latin typeface="Calibri"/>
                <a:ea typeface="Calibri"/>
                <a:cs typeface="Calibri"/>
                <a:sym typeface="Calibri"/>
              </a:rPr>
              <a:t>Bias3</a:t>
            </a:r>
            <a:r>
              <a:rPr lang="en-US" sz="1100">
                <a:solidFill>
                  <a:schemeClr val="dk1"/>
                </a:solidFill>
                <a:latin typeface="Calibri"/>
                <a:ea typeface="Calibri"/>
                <a:cs typeface="Calibri"/>
                <a:sym typeface="Calibri"/>
              </a:rPr>
              <a:t>)</a:t>
            </a:r>
            <a:endParaRPr sz="1100">
              <a:solidFill>
                <a:schemeClr val="dk1"/>
              </a:solidFill>
            </a:endParaRPr>
          </a:p>
        </p:txBody>
      </p:sp>
      <p:cxnSp>
        <p:nvCxnSpPr>
          <p:cNvPr id="1073" name="Google Shape;1073;p37"/>
          <p:cNvCxnSpPr/>
          <p:nvPr/>
        </p:nvCxnSpPr>
        <p:spPr>
          <a:xfrm rot="10800000">
            <a:off x="6143600" y="1987825"/>
            <a:ext cx="9300" cy="460800"/>
          </a:xfrm>
          <a:prstGeom prst="straightConnector1">
            <a:avLst/>
          </a:prstGeom>
          <a:noFill/>
          <a:ln cap="flat" cmpd="sng" w="9525">
            <a:solidFill>
              <a:schemeClr val="dk2"/>
            </a:solidFill>
            <a:prstDash val="solid"/>
            <a:round/>
            <a:headEnd len="med" w="med" type="none"/>
            <a:tailEnd len="med" w="med" type="triangle"/>
          </a:ln>
        </p:spPr>
      </p:cxnSp>
      <p:sp>
        <p:nvSpPr>
          <p:cNvPr id="1074" name="Google Shape;1074;p37"/>
          <p:cNvSpPr txBox="1"/>
          <p:nvPr/>
        </p:nvSpPr>
        <p:spPr>
          <a:xfrm>
            <a:off x="5529550" y="43700"/>
            <a:ext cx="1295100" cy="831300"/>
          </a:xfrm>
          <a:prstGeom prst="rect">
            <a:avLst/>
          </a:prstGeom>
          <a:solidFill>
            <a:srgbClr val="00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chemeClr val="dk1"/>
                </a:solidFill>
                <a:latin typeface="Calibri"/>
                <a:ea typeface="Calibri"/>
                <a:cs typeface="Calibri"/>
                <a:sym typeface="Calibri"/>
              </a:rPr>
              <a:t>New long term memory at (t):</a:t>
            </a:r>
            <a:endParaRPr>
              <a:solidFill>
                <a:schemeClr val="dk1"/>
              </a:solidFill>
              <a:latin typeface="Calibri"/>
              <a:ea typeface="Calibri"/>
              <a:cs typeface="Calibri"/>
              <a:sym typeface="Calibri"/>
            </a:endParaRPr>
          </a:p>
          <a:p>
            <a:pPr indent="0" lvl="0" marL="0" rtl="0" algn="ctr">
              <a:spcBef>
                <a:spcPts val="0"/>
              </a:spcBef>
              <a:spcAft>
                <a:spcPts val="0"/>
              </a:spcAft>
              <a:buNone/>
            </a:pPr>
            <a:r>
              <a:rPr lang="en-US">
                <a:solidFill>
                  <a:schemeClr val="dk1"/>
                </a:solidFill>
                <a:latin typeface="Calibri"/>
                <a:ea typeface="Calibri"/>
                <a:cs typeface="Calibri"/>
                <a:sym typeface="Calibri"/>
              </a:rPr>
              <a:t>zl(t-1) + z(t)</a:t>
            </a:r>
            <a:endParaRPr>
              <a:solidFill>
                <a:srgbClr val="93C47D"/>
              </a:solidFill>
              <a:latin typeface="Calibri"/>
              <a:ea typeface="Calibri"/>
              <a:cs typeface="Calibri"/>
              <a:sym typeface="Calibri"/>
            </a:endParaRPr>
          </a:p>
        </p:txBody>
      </p:sp>
      <p:sp>
        <p:nvSpPr>
          <p:cNvPr id="1075" name="Google Shape;1075;p37"/>
          <p:cNvSpPr/>
          <p:nvPr/>
        </p:nvSpPr>
        <p:spPr>
          <a:xfrm>
            <a:off x="2577550" y="413150"/>
            <a:ext cx="2836800" cy="184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37"/>
          <p:cNvSpPr/>
          <p:nvPr/>
        </p:nvSpPr>
        <p:spPr>
          <a:xfrm>
            <a:off x="7606250" y="2238750"/>
            <a:ext cx="1184100" cy="738900"/>
          </a:xfrm>
          <a:prstGeom prst="rect">
            <a:avLst/>
          </a:prstGeom>
          <a:solidFill>
            <a:srgbClr val="B3C6E7"/>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37"/>
          <p:cNvSpPr txBox="1"/>
          <p:nvPr/>
        </p:nvSpPr>
        <p:spPr>
          <a:xfrm>
            <a:off x="7717400" y="2300400"/>
            <a:ext cx="961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rgbClr val="0000FF"/>
                </a:solidFill>
                <a:latin typeface="Calibri"/>
                <a:ea typeface="Calibri"/>
                <a:cs typeface="Calibri"/>
                <a:sym typeface="Calibri"/>
              </a:rPr>
              <a:t>A Tanh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sp>
        <p:nvSpPr>
          <p:cNvPr id="1078" name="Google Shape;1078;p37"/>
          <p:cNvSpPr txBox="1"/>
          <p:nvPr/>
        </p:nvSpPr>
        <p:spPr>
          <a:xfrm>
            <a:off x="7156850" y="3133675"/>
            <a:ext cx="2082900" cy="615600"/>
          </a:xfrm>
          <a:prstGeom prst="rect">
            <a:avLst/>
          </a:prstGeom>
          <a:solidFill>
            <a:srgbClr val="00FF00"/>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Calibri"/>
                <a:ea typeface="Calibri"/>
                <a:cs typeface="Calibri"/>
                <a:sym typeface="Calibri"/>
              </a:rPr>
              <a:t>Short term memory (t):</a:t>
            </a:r>
            <a:endParaRPr>
              <a:latin typeface="Calibri"/>
              <a:ea typeface="Calibri"/>
              <a:cs typeface="Calibri"/>
              <a:sym typeface="Calibri"/>
            </a:endParaRPr>
          </a:p>
          <a:p>
            <a:pPr indent="0" lvl="0" marL="0" rtl="0" algn="ctr">
              <a:spcBef>
                <a:spcPts val="0"/>
              </a:spcBef>
              <a:spcAft>
                <a:spcPts val="0"/>
              </a:spcAft>
              <a:buNone/>
            </a:pPr>
            <a:r>
              <a:rPr lang="en-US">
                <a:latin typeface="Calibri"/>
                <a:ea typeface="Calibri"/>
                <a:cs typeface="Calibri"/>
                <a:sym typeface="Calibri"/>
              </a:rPr>
              <a:t>zs(t) = F[zl(t-1) + zl(t)]</a:t>
            </a:r>
            <a:endParaRPr>
              <a:latin typeface="Calibri"/>
              <a:ea typeface="Calibri"/>
              <a:cs typeface="Calibri"/>
              <a:sym typeface="Calibri"/>
            </a:endParaRPr>
          </a:p>
        </p:txBody>
      </p:sp>
      <p:cxnSp>
        <p:nvCxnSpPr>
          <p:cNvPr id="1079" name="Google Shape;1079;p37"/>
          <p:cNvCxnSpPr/>
          <p:nvPr/>
        </p:nvCxnSpPr>
        <p:spPr>
          <a:xfrm>
            <a:off x="6824650" y="459350"/>
            <a:ext cx="1373700" cy="1841100"/>
          </a:xfrm>
          <a:prstGeom prst="bentConnector2">
            <a:avLst/>
          </a:prstGeom>
          <a:noFill/>
          <a:ln cap="flat" cmpd="sng" w="9525">
            <a:solidFill>
              <a:schemeClr val="dk2"/>
            </a:solidFill>
            <a:prstDash val="solid"/>
            <a:round/>
            <a:headEnd len="med" w="med" type="none"/>
            <a:tailEnd len="med" w="med" type="triangle"/>
          </a:ln>
        </p:spPr>
      </p:cxnSp>
      <p:cxnSp>
        <p:nvCxnSpPr>
          <p:cNvPr id="1080" name="Google Shape;1080;p37"/>
          <p:cNvCxnSpPr/>
          <p:nvPr/>
        </p:nvCxnSpPr>
        <p:spPr>
          <a:xfrm flipH="1" rot="-5400000">
            <a:off x="8198300" y="3133675"/>
            <a:ext cx="600" cy="600"/>
          </a:xfrm>
          <a:prstGeom prst="bentConnector3">
            <a:avLst>
              <a:gd fmla="val -39687500" name="adj1"/>
            </a:avLst>
          </a:prstGeom>
          <a:noFill/>
          <a:ln cap="flat" cmpd="sng" w="9525">
            <a:solidFill>
              <a:schemeClr val="dk2"/>
            </a:solidFill>
            <a:prstDash val="solid"/>
            <a:round/>
            <a:headEnd len="med" w="med" type="none"/>
            <a:tailEnd len="med" w="med" type="triangle"/>
          </a:ln>
        </p:spPr>
      </p:cxnSp>
      <p:sp>
        <p:nvSpPr>
          <p:cNvPr id="1081" name="Google Shape;1081;p37"/>
          <p:cNvSpPr/>
          <p:nvPr/>
        </p:nvSpPr>
        <p:spPr>
          <a:xfrm>
            <a:off x="9455925" y="2198575"/>
            <a:ext cx="1886100" cy="31929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37"/>
          <p:cNvSpPr txBox="1"/>
          <p:nvPr/>
        </p:nvSpPr>
        <p:spPr>
          <a:xfrm>
            <a:off x="9778425" y="4433063"/>
            <a:ext cx="1241100" cy="6156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Ws4</a:t>
            </a:r>
            <a:r>
              <a:rPr lang="en-US">
                <a:latin typeface="Calibri"/>
                <a:ea typeface="Calibri"/>
                <a:cs typeface="Calibri"/>
                <a:sym typeface="Calibri"/>
              </a:rPr>
              <a:t> * </a:t>
            </a:r>
            <a:r>
              <a:rPr lang="en-US">
                <a:solidFill>
                  <a:srgbClr val="00FF00"/>
                </a:solidFill>
                <a:latin typeface="Calibri"/>
                <a:ea typeface="Calibri"/>
                <a:cs typeface="Calibri"/>
                <a:sym typeface="Calibri"/>
              </a:rPr>
              <a:t>z1(t-1)</a:t>
            </a:r>
            <a:r>
              <a:rPr lang="en-US">
                <a:latin typeface="Calibri"/>
                <a:ea typeface="Calibri"/>
                <a:cs typeface="Calibri"/>
                <a:sym typeface="Calibri"/>
              </a:rPr>
              <a:t> + </a:t>
            </a:r>
            <a:r>
              <a:rPr lang="en-US">
                <a:solidFill>
                  <a:srgbClr val="FF0000"/>
                </a:solidFill>
                <a:latin typeface="Calibri"/>
                <a:ea typeface="Calibri"/>
                <a:cs typeface="Calibri"/>
                <a:sym typeface="Calibri"/>
              </a:rPr>
              <a:t>Wi4</a:t>
            </a:r>
            <a:r>
              <a:rPr lang="en-US">
                <a:latin typeface="Calibri"/>
                <a:ea typeface="Calibri"/>
                <a:cs typeface="Calibri"/>
                <a:sym typeface="Calibri"/>
              </a:rPr>
              <a:t> * </a:t>
            </a:r>
            <a:r>
              <a:rPr lang="en-US">
                <a:solidFill>
                  <a:srgbClr val="FF00FF"/>
                </a:solidFill>
                <a:latin typeface="Calibri"/>
                <a:ea typeface="Calibri"/>
                <a:cs typeface="Calibri"/>
                <a:sym typeface="Calibri"/>
              </a:rPr>
              <a:t>x1 (t)</a:t>
            </a:r>
            <a:endParaRPr>
              <a:solidFill>
                <a:srgbClr val="FF00FF"/>
              </a:solidFill>
              <a:latin typeface="Calibri"/>
              <a:ea typeface="Calibri"/>
              <a:cs typeface="Calibri"/>
              <a:sym typeface="Calibri"/>
            </a:endParaRPr>
          </a:p>
        </p:txBody>
      </p:sp>
      <p:sp>
        <p:nvSpPr>
          <p:cNvPr id="1083" name="Google Shape;1083;p37"/>
          <p:cNvSpPr txBox="1"/>
          <p:nvPr/>
        </p:nvSpPr>
        <p:spPr>
          <a:xfrm>
            <a:off x="5364925" y="50866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Ws3</a:t>
            </a:r>
            <a:endParaRPr/>
          </a:p>
        </p:txBody>
      </p:sp>
      <p:sp>
        <p:nvSpPr>
          <p:cNvPr id="1084" name="Google Shape;1084;p37"/>
          <p:cNvSpPr txBox="1"/>
          <p:nvPr/>
        </p:nvSpPr>
        <p:spPr>
          <a:xfrm>
            <a:off x="6152763" y="5093550"/>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Wi3</a:t>
            </a:r>
            <a:endParaRPr/>
          </a:p>
        </p:txBody>
      </p:sp>
      <p:cxnSp>
        <p:nvCxnSpPr>
          <p:cNvPr id="1085" name="Google Shape;1085;p37"/>
          <p:cNvCxnSpPr>
            <a:stCxn id="1031" idx="3"/>
            <a:endCxn id="1082" idx="1"/>
          </p:cNvCxnSpPr>
          <p:nvPr/>
        </p:nvCxnSpPr>
        <p:spPr>
          <a:xfrm flipH="1" rot="10800000">
            <a:off x="5359412" y="4741013"/>
            <a:ext cx="4419000" cy="1062600"/>
          </a:xfrm>
          <a:prstGeom prst="straightConnector1">
            <a:avLst/>
          </a:prstGeom>
          <a:noFill/>
          <a:ln cap="flat" cmpd="sng" w="19050">
            <a:solidFill>
              <a:srgbClr val="00FF00"/>
            </a:solidFill>
            <a:prstDash val="solid"/>
            <a:round/>
            <a:headEnd len="med" w="med" type="none"/>
            <a:tailEnd len="med" w="med" type="triangle"/>
          </a:ln>
        </p:spPr>
      </p:cxnSp>
      <p:cxnSp>
        <p:nvCxnSpPr>
          <p:cNvPr id="1086" name="Google Shape;1086;p37"/>
          <p:cNvCxnSpPr>
            <a:stCxn id="1030" idx="3"/>
            <a:endCxn id="1082" idx="2"/>
          </p:cNvCxnSpPr>
          <p:nvPr/>
        </p:nvCxnSpPr>
        <p:spPr>
          <a:xfrm flipH="1" rot="10800000">
            <a:off x="4608800" y="5048800"/>
            <a:ext cx="5790300" cy="1326900"/>
          </a:xfrm>
          <a:prstGeom prst="bentConnector2">
            <a:avLst/>
          </a:prstGeom>
          <a:noFill/>
          <a:ln cap="flat" cmpd="sng" w="19050">
            <a:solidFill>
              <a:srgbClr val="FF00FF"/>
            </a:solidFill>
            <a:prstDash val="solid"/>
            <a:round/>
            <a:headEnd len="med" w="med" type="none"/>
            <a:tailEnd len="med" w="med" type="triangle"/>
          </a:ln>
        </p:spPr>
      </p:cxnSp>
      <p:sp>
        <p:nvSpPr>
          <p:cNvPr id="1087" name="Google Shape;1087;p37"/>
          <p:cNvSpPr txBox="1"/>
          <p:nvPr/>
        </p:nvSpPr>
        <p:spPr>
          <a:xfrm>
            <a:off x="9098725" y="464847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Ws4</a:t>
            </a:r>
            <a:endParaRPr/>
          </a:p>
        </p:txBody>
      </p:sp>
      <p:sp>
        <p:nvSpPr>
          <p:cNvPr id="1088" name="Google Shape;1088;p37"/>
          <p:cNvSpPr txBox="1"/>
          <p:nvPr/>
        </p:nvSpPr>
        <p:spPr>
          <a:xfrm>
            <a:off x="10407713" y="50722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Wi4</a:t>
            </a:r>
            <a:endParaRPr/>
          </a:p>
        </p:txBody>
      </p:sp>
      <p:sp>
        <p:nvSpPr>
          <p:cNvPr id="1089" name="Google Shape;1089;p37"/>
          <p:cNvSpPr txBox="1"/>
          <p:nvPr/>
        </p:nvSpPr>
        <p:spPr>
          <a:xfrm>
            <a:off x="10136475" y="3862350"/>
            <a:ext cx="525000" cy="3693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Bias4</a:t>
            </a:r>
            <a:endParaRPr sz="1200">
              <a:latin typeface="Calibri"/>
              <a:ea typeface="Calibri"/>
              <a:cs typeface="Calibri"/>
              <a:sym typeface="Calibri"/>
            </a:endParaRPr>
          </a:p>
        </p:txBody>
      </p:sp>
      <p:cxnSp>
        <p:nvCxnSpPr>
          <p:cNvPr id="1090" name="Google Shape;1090;p37"/>
          <p:cNvCxnSpPr>
            <a:stCxn id="1082" idx="0"/>
            <a:endCxn id="1089" idx="2"/>
          </p:cNvCxnSpPr>
          <p:nvPr/>
        </p:nvCxnSpPr>
        <p:spPr>
          <a:xfrm rot="10800000">
            <a:off x="10398975" y="4231763"/>
            <a:ext cx="0" cy="201300"/>
          </a:xfrm>
          <a:prstGeom prst="straightConnector1">
            <a:avLst/>
          </a:prstGeom>
          <a:noFill/>
          <a:ln cap="flat" cmpd="sng" w="9525">
            <a:solidFill>
              <a:schemeClr val="dk2"/>
            </a:solidFill>
            <a:prstDash val="solid"/>
            <a:round/>
            <a:headEnd len="med" w="med" type="none"/>
            <a:tailEnd len="med" w="med" type="triangle"/>
          </a:ln>
        </p:spPr>
      </p:cxnSp>
      <p:sp>
        <p:nvSpPr>
          <p:cNvPr id="1091" name="Google Shape;1091;p37"/>
          <p:cNvSpPr txBox="1"/>
          <p:nvPr/>
        </p:nvSpPr>
        <p:spPr>
          <a:xfrm>
            <a:off x="9611325" y="3075913"/>
            <a:ext cx="1575300" cy="5850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FF0000"/>
                </a:solidFill>
                <a:latin typeface="Calibri"/>
                <a:ea typeface="Calibri"/>
                <a:cs typeface="Calibri"/>
                <a:sym typeface="Calibri"/>
              </a:rPr>
              <a:t>Ws4</a:t>
            </a:r>
            <a:r>
              <a:rPr lang="en-US" sz="1300">
                <a:latin typeface="Calibri"/>
                <a:ea typeface="Calibri"/>
                <a:cs typeface="Calibri"/>
                <a:sym typeface="Calibri"/>
              </a:rPr>
              <a:t> * </a:t>
            </a:r>
            <a:r>
              <a:rPr lang="en-US" sz="1300">
                <a:solidFill>
                  <a:srgbClr val="00FF00"/>
                </a:solidFill>
                <a:latin typeface="Calibri"/>
                <a:ea typeface="Calibri"/>
                <a:cs typeface="Calibri"/>
                <a:sym typeface="Calibri"/>
              </a:rPr>
              <a:t>zs(t-1)</a:t>
            </a:r>
            <a:r>
              <a:rPr lang="en-US" sz="1300">
                <a:latin typeface="Calibri"/>
                <a:ea typeface="Calibri"/>
                <a:cs typeface="Calibri"/>
                <a:sym typeface="Calibri"/>
              </a:rPr>
              <a:t> + </a:t>
            </a:r>
            <a:r>
              <a:rPr lang="en-US" sz="1300">
                <a:solidFill>
                  <a:srgbClr val="FF0000"/>
                </a:solidFill>
                <a:latin typeface="Calibri"/>
                <a:ea typeface="Calibri"/>
                <a:cs typeface="Calibri"/>
                <a:sym typeface="Calibri"/>
              </a:rPr>
              <a:t>Wi4</a:t>
            </a:r>
            <a:r>
              <a:rPr lang="en-US" sz="1300">
                <a:latin typeface="Calibri"/>
                <a:ea typeface="Calibri"/>
                <a:cs typeface="Calibri"/>
                <a:sym typeface="Calibri"/>
              </a:rPr>
              <a:t> * </a:t>
            </a:r>
            <a:r>
              <a:rPr lang="en-US" sz="1300">
                <a:solidFill>
                  <a:srgbClr val="FF00FF"/>
                </a:solidFill>
                <a:latin typeface="Calibri"/>
                <a:ea typeface="Calibri"/>
                <a:cs typeface="Calibri"/>
                <a:sym typeface="Calibri"/>
              </a:rPr>
              <a:t>x1(t) </a:t>
            </a:r>
            <a:r>
              <a:rPr lang="en-US" sz="1300">
                <a:solidFill>
                  <a:schemeClr val="dk1"/>
                </a:solidFill>
                <a:latin typeface="Calibri"/>
                <a:ea typeface="Calibri"/>
                <a:cs typeface="Calibri"/>
                <a:sym typeface="Calibri"/>
              </a:rPr>
              <a:t>+</a:t>
            </a:r>
            <a:r>
              <a:rPr lang="en-US" sz="1300">
                <a:solidFill>
                  <a:srgbClr val="FF00FF"/>
                </a:solidFill>
                <a:latin typeface="Calibri"/>
                <a:ea typeface="Calibri"/>
                <a:cs typeface="Calibri"/>
                <a:sym typeface="Calibri"/>
              </a:rPr>
              <a:t> </a:t>
            </a:r>
            <a:r>
              <a:rPr lang="en-US" sz="1300">
                <a:solidFill>
                  <a:srgbClr val="FFAB40"/>
                </a:solidFill>
                <a:latin typeface="Calibri"/>
                <a:ea typeface="Calibri"/>
                <a:cs typeface="Calibri"/>
                <a:sym typeface="Calibri"/>
              </a:rPr>
              <a:t>Bias4</a:t>
            </a:r>
            <a:endParaRPr sz="1300">
              <a:solidFill>
                <a:srgbClr val="FFAB40"/>
              </a:solidFill>
              <a:latin typeface="Calibri"/>
              <a:ea typeface="Calibri"/>
              <a:cs typeface="Calibri"/>
              <a:sym typeface="Calibri"/>
            </a:endParaRPr>
          </a:p>
        </p:txBody>
      </p:sp>
      <p:cxnSp>
        <p:nvCxnSpPr>
          <p:cNvPr id="1092" name="Google Shape;1092;p37"/>
          <p:cNvCxnSpPr/>
          <p:nvPr/>
        </p:nvCxnSpPr>
        <p:spPr>
          <a:xfrm rot="10800000">
            <a:off x="10398975" y="3660913"/>
            <a:ext cx="0" cy="201300"/>
          </a:xfrm>
          <a:prstGeom prst="straightConnector1">
            <a:avLst/>
          </a:prstGeom>
          <a:noFill/>
          <a:ln cap="flat" cmpd="sng" w="9525">
            <a:solidFill>
              <a:schemeClr val="dk2"/>
            </a:solidFill>
            <a:prstDash val="solid"/>
            <a:round/>
            <a:headEnd len="med" w="med" type="none"/>
            <a:tailEnd len="med" w="med" type="triangle"/>
          </a:ln>
        </p:spPr>
      </p:cxnSp>
      <p:sp>
        <p:nvSpPr>
          <p:cNvPr id="1093" name="Google Shape;1093;p37"/>
          <p:cNvSpPr txBox="1"/>
          <p:nvPr/>
        </p:nvSpPr>
        <p:spPr>
          <a:xfrm>
            <a:off x="9918075" y="2300388"/>
            <a:ext cx="961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0000FF"/>
                </a:solidFill>
                <a:latin typeface="Calibri"/>
                <a:ea typeface="Calibri"/>
                <a:cs typeface="Calibri"/>
                <a:sym typeface="Calibri"/>
              </a:rPr>
              <a:t>A sigmoid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cxnSp>
        <p:nvCxnSpPr>
          <p:cNvPr id="1094" name="Google Shape;1094;p37"/>
          <p:cNvCxnSpPr/>
          <p:nvPr/>
        </p:nvCxnSpPr>
        <p:spPr>
          <a:xfrm rot="10800000">
            <a:off x="10398975" y="2916013"/>
            <a:ext cx="0" cy="159900"/>
          </a:xfrm>
          <a:prstGeom prst="straightConnector1">
            <a:avLst/>
          </a:prstGeom>
          <a:noFill/>
          <a:ln cap="flat" cmpd="sng" w="9525">
            <a:solidFill>
              <a:schemeClr val="dk2"/>
            </a:solidFill>
            <a:prstDash val="solid"/>
            <a:round/>
            <a:headEnd len="med" w="med" type="none"/>
            <a:tailEnd len="med" w="med" type="triangle"/>
          </a:ln>
        </p:spPr>
      </p:cxnSp>
      <p:cxnSp>
        <p:nvCxnSpPr>
          <p:cNvPr id="1095" name="Google Shape;1095;p37"/>
          <p:cNvCxnSpPr/>
          <p:nvPr/>
        </p:nvCxnSpPr>
        <p:spPr>
          <a:xfrm flipH="1" rot="10800000">
            <a:off x="9239750" y="2608075"/>
            <a:ext cx="678300" cy="833400"/>
          </a:xfrm>
          <a:prstGeom prst="bentConnector3">
            <a:avLst>
              <a:gd fmla="val 18182" name="adj1"/>
            </a:avLst>
          </a:prstGeom>
          <a:noFill/>
          <a:ln cap="flat" cmpd="sng" w="9525">
            <a:solidFill>
              <a:schemeClr val="dk2"/>
            </a:solidFill>
            <a:prstDash val="solid"/>
            <a:round/>
            <a:headEnd len="med" w="med" type="none"/>
            <a:tailEnd len="med" w="med" type="triangle"/>
          </a:ln>
        </p:spPr>
      </p:cxnSp>
      <p:sp>
        <p:nvSpPr>
          <p:cNvPr id="1096" name="Google Shape;1096;p37"/>
          <p:cNvSpPr txBox="1"/>
          <p:nvPr/>
        </p:nvSpPr>
        <p:spPr>
          <a:xfrm>
            <a:off x="9183551" y="5588675"/>
            <a:ext cx="2430900" cy="6156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New short term memory (t) ~ zs(t)</a:t>
            </a:r>
            <a:endParaRPr>
              <a:latin typeface="Calibri"/>
              <a:ea typeface="Calibri"/>
              <a:cs typeface="Calibri"/>
              <a:sym typeface="Calibri"/>
            </a:endParaRPr>
          </a:p>
        </p:txBody>
      </p:sp>
      <p:sp>
        <p:nvSpPr>
          <p:cNvPr id="1097" name="Google Shape;1097;p37"/>
          <p:cNvSpPr/>
          <p:nvPr/>
        </p:nvSpPr>
        <p:spPr>
          <a:xfrm>
            <a:off x="5777950" y="5682575"/>
            <a:ext cx="3204000" cy="184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98" name="Google Shape;1098;p37"/>
          <p:cNvCxnSpPr/>
          <p:nvPr/>
        </p:nvCxnSpPr>
        <p:spPr>
          <a:xfrm flipH="1" rot="-5400000">
            <a:off x="9262575" y="3436788"/>
            <a:ext cx="3488400" cy="1215600"/>
          </a:xfrm>
          <a:prstGeom prst="bentConnector4">
            <a:avLst>
              <a:gd fmla="val -6826" name="adj1"/>
              <a:gd fmla="val 113024" name="adj2"/>
            </a:avLst>
          </a:prstGeom>
          <a:noFill/>
          <a:ln cap="flat" cmpd="sng" w="9525">
            <a:solidFill>
              <a:schemeClr val="dk2"/>
            </a:solidFill>
            <a:prstDash val="solid"/>
            <a:round/>
            <a:headEnd len="med" w="med" type="none"/>
            <a:tailEnd len="med" w="med" type="triangle"/>
          </a:ln>
        </p:spPr>
      </p:cxnSp>
      <p:sp>
        <p:nvSpPr>
          <p:cNvPr id="1099" name="Google Shape;1099;p37"/>
          <p:cNvSpPr txBox="1"/>
          <p:nvPr/>
        </p:nvSpPr>
        <p:spPr>
          <a:xfrm>
            <a:off x="9673813" y="941300"/>
            <a:ext cx="1686300" cy="877200"/>
          </a:xfrm>
          <a:prstGeom prst="rect">
            <a:avLst/>
          </a:prstGeom>
          <a:solidFill>
            <a:srgbClr val="FFF2C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900">
                <a:latin typeface="Calibri"/>
                <a:ea typeface="Calibri"/>
                <a:cs typeface="Calibri"/>
                <a:sym typeface="Calibri"/>
              </a:rPr>
              <a:t>This is called “</a:t>
            </a:r>
            <a:r>
              <a:rPr b="1" lang="en-US" sz="900" u="sng">
                <a:latin typeface="Calibri"/>
                <a:ea typeface="Calibri"/>
                <a:cs typeface="Calibri"/>
                <a:sym typeface="Calibri"/>
              </a:rPr>
              <a:t>ouput  gate</a:t>
            </a:r>
            <a:r>
              <a:rPr b="1" lang="en-US" sz="900">
                <a:latin typeface="Calibri"/>
                <a:ea typeface="Calibri"/>
                <a:cs typeface="Calibri"/>
                <a:sym typeface="Calibri"/>
              </a:rPr>
              <a:t>”, which controls:</a:t>
            </a:r>
            <a:endParaRPr b="1" sz="900">
              <a:latin typeface="Calibri"/>
              <a:ea typeface="Calibri"/>
              <a:cs typeface="Calibri"/>
              <a:sym typeface="Calibri"/>
            </a:endParaRPr>
          </a:p>
          <a:p>
            <a:pPr indent="0" lvl="0" marL="0" rtl="0" algn="l">
              <a:spcBef>
                <a:spcPts val="0"/>
              </a:spcBef>
              <a:spcAft>
                <a:spcPts val="0"/>
              </a:spcAft>
              <a:buNone/>
            </a:pPr>
            <a:r>
              <a:rPr lang="en-US" sz="900">
                <a:latin typeface="Calibri"/>
                <a:ea typeface="Calibri"/>
                <a:cs typeface="Calibri"/>
                <a:sym typeface="Calibri"/>
              </a:rPr>
              <a:t>The </a:t>
            </a:r>
            <a:r>
              <a:rPr lang="en-US" sz="900">
                <a:highlight>
                  <a:srgbClr val="FF00FF"/>
                </a:highlight>
                <a:latin typeface="Calibri"/>
                <a:ea typeface="Calibri"/>
                <a:cs typeface="Calibri"/>
                <a:sym typeface="Calibri"/>
              </a:rPr>
              <a:t>short term memory created at (t) </a:t>
            </a:r>
            <a:r>
              <a:rPr lang="en-US" sz="900">
                <a:latin typeface="Calibri"/>
                <a:ea typeface="Calibri"/>
                <a:cs typeface="Calibri"/>
                <a:sym typeface="Calibri"/>
              </a:rPr>
              <a:t>(e.g., </a:t>
            </a:r>
            <a:r>
              <a:rPr lang="en-US" sz="900">
                <a:highlight>
                  <a:srgbClr val="FF00FF"/>
                </a:highlight>
                <a:latin typeface="Calibri"/>
                <a:ea typeface="Calibri"/>
                <a:cs typeface="Calibri"/>
                <a:sym typeface="Calibri"/>
              </a:rPr>
              <a:t>zs(t)</a:t>
            </a:r>
            <a:r>
              <a:rPr lang="en-US" sz="900">
                <a:latin typeface="Calibri"/>
                <a:ea typeface="Calibri"/>
                <a:cs typeface="Calibri"/>
                <a:sym typeface="Calibri"/>
              </a:rPr>
              <a:t>) to be remembered</a:t>
            </a:r>
            <a:endParaRPr sz="900">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3" name="Shape 1103"/>
        <p:cNvGrpSpPr/>
        <p:nvPr/>
      </p:nvGrpSpPr>
      <p:grpSpPr>
        <a:xfrm>
          <a:off x="0" y="0"/>
          <a:ext cx="0" cy="0"/>
          <a:chOff x="0" y="0"/>
          <a:chExt cx="0" cy="0"/>
        </a:xfrm>
      </p:grpSpPr>
      <p:sp>
        <p:nvSpPr>
          <p:cNvPr id="1104" name="Google Shape;1104;p38"/>
          <p:cNvSpPr txBox="1"/>
          <p:nvPr/>
        </p:nvSpPr>
        <p:spPr>
          <a:xfrm>
            <a:off x="400050" y="647700"/>
            <a:ext cx="525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From the above we understand that the workflow in the LSTM unit: </a:t>
            </a:r>
            <a:endParaRPr>
              <a:latin typeface="Calibri"/>
              <a:ea typeface="Calibri"/>
              <a:cs typeface="Calibri"/>
              <a:sym typeface="Calibri"/>
            </a:endParaRPr>
          </a:p>
        </p:txBody>
      </p:sp>
      <p:sp>
        <p:nvSpPr>
          <p:cNvPr id="1105" name="Google Shape;1105;p38"/>
          <p:cNvSpPr txBox="1"/>
          <p:nvPr/>
        </p:nvSpPr>
        <p:spPr>
          <a:xfrm>
            <a:off x="5735325" y="1661975"/>
            <a:ext cx="57792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By “</a:t>
            </a:r>
            <a:r>
              <a:rPr b="1" lang="en-US" u="sng">
                <a:solidFill>
                  <a:schemeClr val="dk1"/>
                </a:solidFill>
                <a:latin typeface="Calibri"/>
                <a:ea typeface="Calibri"/>
                <a:cs typeface="Calibri"/>
                <a:sym typeface="Calibri"/>
              </a:rPr>
              <a:t>Forget gate</a:t>
            </a:r>
            <a:r>
              <a:rPr lang="en-US">
                <a:solidFill>
                  <a:schemeClr val="dk1"/>
                </a:solidFill>
                <a:latin typeface="Calibri"/>
                <a:ea typeface="Calibri"/>
                <a:cs typeface="Calibri"/>
                <a:sym typeface="Calibri"/>
              </a:rPr>
              <a:t>”:</a:t>
            </a:r>
            <a:endParaRPr>
              <a:latin typeface="Calibri"/>
              <a:ea typeface="Calibri"/>
              <a:cs typeface="Calibri"/>
              <a:sym typeface="Calibri"/>
            </a:endParaRPr>
          </a:p>
          <a:p>
            <a:pPr indent="0" lvl="0" marL="457200" rtl="0" algn="l">
              <a:spcBef>
                <a:spcPts val="0"/>
              </a:spcBef>
              <a:spcAft>
                <a:spcPts val="0"/>
              </a:spcAft>
              <a:buNone/>
            </a:pPr>
            <a:r>
              <a:rPr lang="en-US">
                <a:latin typeface="Calibri"/>
                <a:ea typeface="Calibri"/>
                <a:cs typeface="Calibri"/>
                <a:sym typeface="Calibri"/>
              </a:rPr>
              <a:t>Step 1: Calculating the Long term memory from (t-1) to be kept</a:t>
            </a:r>
            <a:endParaRPr>
              <a:latin typeface="Calibri"/>
              <a:ea typeface="Calibri"/>
              <a:cs typeface="Calibri"/>
              <a:sym typeface="Calibri"/>
            </a:endParaRPr>
          </a:p>
          <a:p>
            <a:pPr indent="0" lvl="0" marL="457200" rtl="0" algn="l">
              <a:spcBef>
                <a:spcPts val="0"/>
              </a:spcBef>
              <a:spcAft>
                <a:spcPts val="0"/>
              </a:spcAft>
              <a:buNone/>
            </a:pPr>
            <a:r>
              <a:rPr lang="en-US">
                <a:latin typeface="Calibri"/>
                <a:ea typeface="Calibri"/>
                <a:cs typeface="Calibri"/>
                <a:sym typeface="Calibri"/>
              </a:rPr>
              <a:t>Step 2: Creating the Long term memory at (t)</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By “</a:t>
            </a:r>
            <a:r>
              <a:rPr b="1" lang="en-US" u="sng">
                <a:solidFill>
                  <a:schemeClr val="dk1"/>
                </a:solidFill>
                <a:latin typeface="Calibri"/>
                <a:ea typeface="Calibri"/>
                <a:cs typeface="Calibri"/>
                <a:sym typeface="Calibri"/>
              </a:rPr>
              <a:t>Input gate</a:t>
            </a:r>
            <a:r>
              <a:rPr lang="en-US">
                <a:solidFill>
                  <a:schemeClr val="dk1"/>
                </a:solidFill>
                <a:latin typeface="Calibri"/>
                <a:ea typeface="Calibri"/>
                <a:cs typeface="Calibri"/>
                <a:sym typeface="Calibri"/>
              </a:rPr>
              <a:t>”:</a:t>
            </a:r>
            <a:endParaRPr>
              <a:latin typeface="Calibri"/>
              <a:ea typeface="Calibri"/>
              <a:cs typeface="Calibri"/>
              <a:sym typeface="Calibri"/>
            </a:endParaRPr>
          </a:p>
          <a:p>
            <a:pPr indent="0" lvl="0" marL="457200" rtl="0" algn="l">
              <a:spcBef>
                <a:spcPts val="0"/>
              </a:spcBef>
              <a:spcAft>
                <a:spcPts val="0"/>
              </a:spcAft>
              <a:buNone/>
            </a:pPr>
            <a:r>
              <a:rPr lang="en-US">
                <a:latin typeface="Calibri"/>
                <a:ea typeface="Calibri"/>
                <a:cs typeface="Calibri"/>
                <a:sym typeface="Calibri"/>
              </a:rPr>
              <a:t>Step 3: Calculating the Long term memory from (t) to be kept</a:t>
            </a:r>
            <a:endParaRPr>
              <a:latin typeface="Calibri"/>
              <a:ea typeface="Calibri"/>
              <a:cs typeface="Calibri"/>
              <a:sym typeface="Calibri"/>
            </a:endParaRPr>
          </a:p>
          <a:p>
            <a:pPr indent="0" lvl="0" marL="457200" rtl="0" algn="l">
              <a:spcBef>
                <a:spcPts val="0"/>
              </a:spcBef>
              <a:spcAft>
                <a:spcPts val="0"/>
              </a:spcAft>
              <a:buNone/>
            </a:pPr>
            <a:r>
              <a:rPr lang="en-US">
                <a:latin typeface="Calibri"/>
                <a:ea typeface="Calibri"/>
                <a:cs typeface="Calibri"/>
                <a:sym typeface="Calibri"/>
              </a:rPr>
              <a:t>Step 4: Updating the Long term memory at (t)</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By “</a:t>
            </a:r>
            <a:r>
              <a:rPr b="1" lang="en-US" u="sng">
                <a:solidFill>
                  <a:schemeClr val="dk1"/>
                </a:solidFill>
                <a:latin typeface="Calibri"/>
                <a:ea typeface="Calibri"/>
                <a:cs typeface="Calibri"/>
                <a:sym typeface="Calibri"/>
              </a:rPr>
              <a:t>Output gate</a:t>
            </a:r>
            <a:r>
              <a:rPr lang="en-US">
                <a:solidFill>
                  <a:schemeClr val="dk1"/>
                </a:solidFill>
                <a:latin typeface="Calibri"/>
                <a:ea typeface="Calibri"/>
                <a:cs typeface="Calibri"/>
                <a:sym typeface="Calibri"/>
              </a:rPr>
              <a:t>”:</a:t>
            </a:r>
            <a:endParaRPr>
              <a:latin typeface="Calibri"/>
              <a:ea typeface="Calibri"/>
              <a:cs typeface="Calibri"/>
              <a:sym typeface="Calibri"/>
            </a:endParaRPr>
          </a:p>
          <a:p>
            <a:pPr indent="0" lvl="0" marL="457200" rtl="0" algn="l">
              <a:spcBef>
                <a:spcPts val="0"/>
              </a:spcBef>
              <a:spcAft>
                <a:spcPts val="0"/>
              </a:spcAft>
              <a:buNone/>
            </a:pPr>
            <a:r>
              <a:rPr lang="en-US">
                <a:latin typeface="Calibri"/>
                <a:ea typeface="Calibri"/>
                <a:cs typeface="Calibri"/>
                <a:sym typeface="Calibri"/>
              </a:rPr>
              <a:t>Step 5: Creating </a:t>
            </a:r>
            <a:r>
              <a:rPr lang="en-US">
                <a:latin typeface="Calibri"/>
                <a:ea typeface="Calibri"/>
                <a:cs typeface="Calibri"/>
                <a:sym typeface="Calibri"/>
              </a:rPr>
              <a:t>the</a:t>
            </a:r>
            <a:r>
              <a:rPr lang="en-US">
                <a:latin typeface="Calibri"/>
                <a:ea typeface="Calibri"/>
                <a:cs typeface="Calibri"/>
                <a:sym typeface="Calibri"/>
              </a:rPr>
              <a:t> Short term memory at (t)</a:t>
            </a:r>
            <a:endParaRPr>
              <a:latin typeface="Calibri"/>
              <a:ea typeface="Calibri"/>
              <a:cs typeface="Calibri"/>
              <a:sym typeface="Calibri"/>
            </a:endParaRPr>
          </a:p>
          <a:p>
            <a:pPr indent="0" lvl="0" marL="457200" rtl="0" algn="l">
              <a:spcBef>
                <a:spcPts val="0"/>
              </a:spcBef>
              <a:spcAft>
                <a:spcPts val="0"/>
              </a:spcAft>
              <a:buNone/>
            </a:pPr>
            <a:r>
              <a:rPr lang="en-US">
                <a:latin typeface="Calibri"/>
                <a:ea typeface="Calibri"/>
                <a:cs typeface="Calibri"/>
                <a:sym typeface="Calibri"/>
              </a:rPr>
              <a:t>Step 6: </a:t>
            </a:r>
            <a:r>
              <a:rPr lang="en-US">
                <a:solidFill>
                  <a:schemeClr val="dk1"/>
                </a:solidFill>
                <a:latin typeface="Calibri"/>
                <a:ea typeface="Calibri"/>
                <a:cs typeface="Calibri"/>
                <a:sym typeface="Calibri"/>
              </a:rPr>
              <a:t>Calculating the Short term memory from (t) to be kept</a:t>
            </a:r>
            <a:endParaRPr>
              <a:solidFill>
                <a:schemeClr val="dk1"/>
              </a:solidFill>
              <a:latin typeface="Calibri"/>
              <a:ea typeface="Calibri"/>
              <a:cs typeface="Calibri"/>
              <a:sym typeface="Calibri"/>
            </a:endParaRPr>
          </a:p>
          <a:p>
            <a:pPr indent="0" lvl="0" marL="457200" rtl="0" algn="l">
              <a:spcBef>
                <a:spcPts val="0"/>
              </a:spcBef>
              <a:spcAft>
                <a:spcPts val="0"/>
              </a:spcAft>
              <a:buNone/>
            </a:pPr>
            <a:r>
              <a:rPr lang="en-US">
                <a:solidFill>
                  <a:schemeClr val="dk1"/>
                </a:solidFill>
                <a:latin typeface="Calibri"/>
                <a:ea typeface="Calibri"/>
                <a:cs typeface="Calibri"/>
                <a:sym typeface="Calibri"/>
              </a:rPr>
              <a:t>Step 7: Updating the Short term memory at (t)</a:t>
            </a:r>
            <a:endParaRPr>
              <a:solidFill>
                <a:schemeClr val="dk1"/>
              </a:solidFill>
              <a:latin typeface="Calibri"/>
              <a:ea typeface="Calibri"/>
              <a:cs typeface="Calibri"/>
              <a:sym typeface="Calibri"/>
            </a:endParaRPr>
          </a:p>
        </p:txBody>
      </p:sp>
      <p:cxnSp>
        <p:nvCxnSpPr>
          <p:cNvPr id="1106" name="Google Shape;1106;p38"/>
          <p:cNvCxnSpPr/>
          <p:nvPr/>
        </p:nvCxnSpPr>
        <p:spPr>
          <a:xfrm>
            <a:off x="3033216" y="2889720"/>
            <a:ext cx="158700" cy="119700"/>
          </a:xfrm>
          <a:prstGeom prst="straightConnector1">
            <a:avLst/>
          </a:prstGeom>
          <a:noFill/>
          <a:ln cap="flat" cmpd="sng" w="9525">
            <a:solidFill>
              <a:srgbClr val="FFFFFF"/>
            </a:solidFill>
            <a:prstDash val="solid"/>
            <a:miter lim="800000"/>
            <a:headEnd len="sm" w="sm" type="none"/>
            <a:tailEnd len="med" w="med" type="triangle"/>
          </a:ln>
        </p:spPr>
      </p:cxnSp>
      <p:sp>
        <p:nvSpPr>
          <p:cNvPr id="1107" name="Google Shape;1107;p38"/>
          <p:cNvSpPr/>
          <p:nvPr/>
        </p:nvSpPr>
        <p:spPr>
          <a:xfrm>
            <a:off x="1135175" y="2535788"/>
            <a:ext cx="371400" cy="371400"/>
          </a:xfrm>
          <a:prstGeom prst="ellipse">
            <a:avLst/>
          </a:prstGeom>
          <a:solidFill>
            <a:srgbClr val="92D05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38"/>
          <p:cNvSpPr txBox="1"/>
          <p:nvPr/>
        </p:nvSpPr>
        <p:spPr>
          <a:xfrm>
            <a:off x="1085088" y="2831813"/>
            <a:ext cx="471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t>x(t-1)</a:t>
            </a:r>
            <a:endParaRPr sz="900"/>
          </a:p>
        </p:txBody>
      </p:sp>
      <p:sp>
        <p:nvSpPr>
          <p:cNvPr id="1109" name="Google Shape;1109;p38"/>
          <p:cNvSpPr/>
          <p:nvPr/>
        </p:nvSpPr>
        <p:spPr>
          <a:xfrm>
            <a:off x="1185275" y="3173488"/>
            <a:ext cx="371400" cy="371400"/>
          </a:xfrm>
          <a:prstGeom prst="ellipse">
            <a:avLst/>
          </a:prstGeom>
          <a:solidFill>
            <a:srgbClr val="00B0F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38"/>
          <p:cNvSpPr txBox="1"/>
          <p:nvPr/>
        </p:nvSpPr>
        <p:spPr>
          <a:xfrm>
            <a:off x="1185275" y="3440663"/>
            <a:ext cx="371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t>x(t)</a:t>
            </a:r>
            <a:endParaRPr sz="900"/>
          </a:p>
        </p:txBody>
      </p:sp>
      <p:sp>
        <p:nvSpPr>
          <p:cNvPr id="1111" name="Google Shape;1111;p38"/>
          <p:cNvSpPr/>
          <p:nvPr/>
        </p:nvSpPr>
        <p:spPr>
          <a:xfrm>
            <a:off x="2075113" y="2189375"/>
            <a:ext cx="1760400" cy="1715700"/>
          </a:xfrm>
          <a:prstGeom prst="ellipse">
            <a:avLst/>
          </a:prstGeom>
          <a:solidFill>
            <a:srgbClr val="EEFF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112" name="Google Shape;1112;p38"/>
          <p:cNvSpPr/>
          <p:nvPr/>
        </p:nvSpPr>
        <p:spPr>
          <a:xfrm>
            <a:off x="4353932" y="2882530"/>
            <a:ext cx="329400" cy="329400"/>
          </a:xfrm>
          <a:prstGeom prst="ellipse">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1113" name="Google Shape;1113;p38"/>
          <p:cNvCxnSpPr>
            <a:stCxn id="1111" idx="6"/>
            <a:endCxn id="1112" idx="2"/>
          </p:cNvCxnSpPr>
          <p:nvPr/>
        </p:nvCxnSpPr>
        <p:spPr>
          <a:xfrm>
            <a:off x="3835513" y="3047225"/>
            <a:ext cx="518400" cy="0"/>
          </a:xfrm>
          <a:prstGeom prst="straightConnector1">
            <a:avLst/>
          </a:prstGeom>
          <a:noFill/>
          <a:ln cap="flat" cmpd="sng" w="9525">
            <a:solidFill>
              <a:srgbClr val="595959"/>
            </a:solidFill>
            <a:prstDash val="solid"/>
            <a:round/>
            <a:headEnd len="med" w="med" type="none"/>
            <a:tailEnd len="med" w="med" type="none"/>
          </a:ln>
        </p:spPr>
      </p:cxnSp>
      <p:cxnSp>
        <p:nvCxnSpPr>
          <p:cNvPr id="1114" name="Google Shape;1114;p38"/>
          <p:cNvCxnSpPr>
            <a:stCxn id="1107" idx="6"/>
            <a:endCxn id="1115" idx="2"/>
          </p:cNvCxnSpPr>
          <p:nvPr/>
        </p:nvCxnSpPr>
        <p:spPr>
          <a:xfrm flipH="1" rot="10800000">
            <a:off x="1506575" y="2712788"/>
            <a:ext cx="1188000" cy="8700"/>
          </a:xfrm>
          <a:prstGeom prst="straightConnector1">
            <a:avLst/>
          </a:prstGeom>
          <a:noFill/>
          <a:ln cap="flat" cmpd="sng" w="9525">
            <a:solidFill>
              <a:srgbClr val="595959"/>
            </a:solidFill>
            <a:prstDash val="solid"/>
            <a:round/>
            <a:headEnd len="med" w="med" type="none"/>
            <a:tailEnd len="med" w="med" type="none"/>
          </a:ln>
        </p:spPr>
      </p:cxnSp>
      <p:sp>
        <p:nvSpPr>
          <p:cNvPr id="1115" name="Google Shape;1115;p38"/>
          <p:cNvSpPr/>
          <p:nvPr/>
        </p:nvSpPr>
        <p:spPr>
          <a:xfrm>
            <a:off x="2694450" y="2418125"/>
            <a:ext cx="471600" cy="4716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38"/>
          <p:cNvSpPr txBox="1"/>
          <p:nvPr/>
        </p:nvSpPr>
        <p:spPr>
          <a:xfrm>
            <a:off x="3214513" y="2468438"/>
            <a:ext cx="17604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500">
                <a:solidFill>
                  <a:schemeClr val="dk1"/>
                </a:solidFill>
                <a:latin typeface="Calibri"/>
                <a:ea typeface="Calibri"/>
                <a:cs typeface="Calibri"/>
                <a:sym typeface="Calibri"/>
              </a:rPr>
              <a:t>LSTM</a:t>
            </a:r>
            <a:r>
              <a:rPr lang="en-US" sz="1500">
                <a:solidFill>
                  <a:schemeClr val="dk1"/>
                </a:solidFill>
                <a:latin typeface="Calibri"/>
                <a:ea typeface="Calibri"/>
                <a:cs typeface="Calibri"/>
                <a:sym typeface="Calibri"/>
              </a:rPr>
              <a:t> unit </a:t>
            </a:r>
            <a:r>
              <a:rPr i="1" lang="en-US" sz="1500">
                <a:solidFill>
                  <a:schemeClr val="dk1"/>
                </a:solidFill>
                <a:latin typeface="Calibri"/>
                <a:ea typeface="Calibri"/>
                <a:cs typeface="Calibri"/>
                <a:sym typeface="Calibri"/>
              </a:rPr>
              <a:t>(t-1)</a:t>
            </a:r>
            <a:endParaRPr i="1" sz="1100"/>
          </a:p>
        </p:txBody>
      </p:sp>
      <p:sp>
        <p:nvSpPr>
          <p:cNvPr id="1117" name="Google Shape;1117;p38"/>
          <p:cNvSpPr/>
          <p:nvPr/>
        </p:nvSpPr>
        <p:spPr>
          <a:xfrm>
            <a:off x="2719500" y="3080450"/>
            <a:ext cx="471600" cy="4716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38"/>
          <p:cNvSpPr txBox="1"/>
          <p:nvPr/>
        </p:nvSpPr>
        <p:spPr>
          <a:xfrm>
            <a:off x="3214513" y="3108488"/>
            <a:ext cx="17604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500">
                <a:solidFill>
                  <a:schemeClr val="dk1"/>
                </a:solidFill>
                <a:latin typeface="Calibri"/>
                <a:ea typeface="Calibri"/>
                <a:cs typeface="Calibri"/>
                <a:sym typeface="Calibri"/>
              </a:rPr>
              <a:t>LSTM</a:t>
            </a:r>
            <a:r>
              <a:rPr lang="en-US" sz="1500">
                <a:solidFill>
                  <a:schemeClr val="dk1"/>
                </a:solidFill>
                <a:latin typeface="Calibri"/>
                <a:ea typeface="Calibri"/>
                <a:cs typeface="Calibri"/>
                <a:sym typeface="Calibri"/>
              </a:rPr>
              <a:t> unit </a:t>
            </a:r>
            <a:r>
              <a:rPr i="1" lang="en-US" sz="1500">
                <a:solidFill>
                  <a:schemeClr val="dk1"/>
                </a:solidFill>
                <a:latin typeface="Calibri"/>
                <a:ea typeface="Calibri"/>
                <a:cs typeface="Calibri"/>
                <a:sym typeface="Calibri"/>
              </a:rPr>
              <a:t>(t)</a:t>
            </a:r>
            <a:endParaRPr i="1" sz="1100"/>
          </a:p>
        </p:txBody>
      </p:sp>
      <p:cxnSp>
        <p:nvCxnSpPr>
          <p:cNvPr id="1119" name="Google Shape;1119;p38"/>
          <p:cNvCxnSpPr/>
          <p:nvPr/>
        </p:nvCxnSpPr>
        <p:spPr>
          <a:xfrm flipH="1" rot="10800000">
            <a:off x="1556675" y="3341213"/>
            <a:ext cx="1188000" cy="8700"/>
          </a:xfrm>
          <a:prstGeom prst="straightConnector1">
            <a:avLst/>
          </a:prstGeom>
          <a:noFill/>
          <a:ln cap="flat" cmpd="sng" w="9525">
            <a:solidFill>
              <a:srgbClr val="595959"/>
            </a:solidFill>
            <a:prstDash val="solid"/>
            <a:round/>
            <a:headEnd len="med" w="med" type="none"/>
            <a:tailEnd len="med" w="med" type="non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23" name="Shape 1123"/>
        <p:cNvGrpSpPr/>
        <p:nvPr/>
      </p:nvGrpSpPr>
      <p:grpSpPr>
        <a:xfrm>
          <a:off x="0" y="0"/>
          <a:ext cx="0" cy="0"/>
          <a:chOff x="0" y="0"/>
          <a:chExt cx="0" cy="0"/>
        </a:xfrm>
      </p:grpSpPr>
      <p:sp>
        <p:nvSpPr>
          <p:cNvPr id="1124" name="Google Shape;1124;p39"/>
          <p:cNvSpPr txBox="1"/>
          <p:nvPr/>
        </p:nvSpPr>
        <p:spPr>
          <a:xfrm>
            <a:off x="580446" y="2782669"/>
            <a:ext cx="7515000" cy="523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2800">
                <a:solidFill>
                  <a:schemeClr val="dk1"/>
                </a:solidFill>
                <a:latin typeface="Calibri"/>
                <a:ea typeface="Calibri"/>
                <a:cs typeface="Calibri"/>
                <a:sym typeface="Calibri"/>
              </a:rPr>
              <a:t>How LSTM works: a real case</a:t>
            </a:r>
            <a:endParaRPr b="1" sz="46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8" name="Shape 1128"/>
        <p:cNvGrpSpPr/>
        <p:nvPr/>
      </p:nvGrpSpPr>
      <p:grpSpPr>
        <a:xfrm>
          <a:off x="0" y="0"/>
          <a:ext cx="0" cy="0"/>
          <a:chOff x="0" y="0"/>
          <a:chExt cx="0" cy="0"/>
        </a:xfrm>
      </p:grpSpPr>
      <p:sp>
        <p:nvSpPr>
          <p:cNvPr id="1129" name="Google Shape;1129;p40"/>
          <p:cNvSpPr txBox="1"/>
          <p:nvPr/>
        </p:nvSpPr>
        <p:spPr>
          <a:xfrm>
            <a:off x="209550" y="161925"/>
            <a:ext cx="525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How it works in a real data time series </a:t>
            </a:r>
            <a:endParaRPr>
              <a:latin typeface="Calibri"/>
              <a:ea typeface="Calibri"/>
              <a:cs typeface="Calibri"/>
              <a:sym typeface="Calibri"/>
            </a:endParaRPr>
          </a:p>
        </p:txBody>
      </p:sp>
      <p:cxnSp>
        <p:nvCxnSpPr>
          <p:cNvPr id="1130" name="Google Shape;1130;p40"/>
          <p:cNvCxnSpPr/>
          <p:nvPr/>
        </p:nvCxnSpPr>
        <p:spPr>
          <a:xfrm rot="10800000">
            <a:off x="876300" y="933575"/>
            <a:ext cx="0" cy="933600"/>
          </a:xfrm>
          <a:prstGeom prst="straightConnector1">
            <a:avLst/>
          </a:prstGeom>
          <a:noFill/>
          <a:ln cap="flat" cmpd="sng" w="9525">
            <a:solidFill>
              <a:schemeClr val="dk2"/>
            </a:solidFill>
            <a:prstDash val="solid"/>
            <a:round/>
            <a:headEnd len="med" w="med" type="none"/>
            <a:tailEnd len="med" w="med" type="triangle"/>
          </a:ln>
        </p:spPr>
      </p:cxnSp>
      <p:cxnSp>
        <p:nvCxnSpPr>
          <p:cNvPr id="1131" name="Google Shape;1131;p40"/>
          <p:cNvCxnSpPr/>
          <p:nvPr/>
        </p:nvCxnSpPr>
        <p:spPr>
          <a:xfrm>
            <a:off x="876300" y="1867175"/>
            <a:ext cx="2143200" cy="0"/>
          </a:xfrm>
          <a:prstGeom prst="straightConnector1">
            <a:avLst/>
          </a:prstGeom>
          <a:noFill/>
          <a:ln cap="flat" cmpd="sng" w="9525">
            <a:solidFill>
              <a:schemeClr val="dk2"/>
            </a:solidFill>
            <a:prstDash val="solid"/>
            <a:round/>
            <a:headEnd len="med" w="med" type="none"/>
            <a:tailEnd len="med" w="med" type="triangle"/>
          </a:ln>
        </p:spPr>
      </p:cxnSp>
      <p:sp>
        <p:nvSpPr>
          <p:cNvPr id="1132" name="Google Shape;1132;p40"/>
          <p:cNvSpPr txBox="1"/>
          <p:nvPr/>
        </p:nvSpPr>
        <p:spPr>
          <a:xfrm>
            <a:off x="876300" y="1867175"/>
            <a:ext cx="43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t0</a:t>
            </a:r>
            <a:endParaRPr>
              <a:latin typeface="Calibri"/>
              <a:ea typeface="Calibri"/>
              <a:cs typeface="Calibri"/>
              <a:sym typeface="Calibri"/>
            </a:endParaRPr>
          </a:p>
        </p:txBody>
      </p:sp>
      <p:sp>
        <p:nvSpPr>
          <p:cNvPr id="1133" name="Google Shape;1133;p40"/>
          <p:cNvSpPr txBox="1"/>
          <p:nvPr/>
        </p:nvSpPr>
        <p:spPr>
          <a:xfrm>
            <a:off x="1276350" y="1867175"/>
            <a:ext cx="43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t1</a:t>
            </a:r>
            <a:endParaRPr>
              <a:latin typeface="Calibri"/>
              <a:ea typeface="Calibri"/>
              <a:cs typeface="Calibri"/>
              <a:sym typeface="Calibri"/>
            </a:endParaRPr>
          </a:p>
        </p:txBody>
      </p:sp>
      <p:sp>
        <p:nvSpPr>
          <p:cNvPr id="1134" name="Google Shape;1134;p40"/>
          <p:cNvSpPr txBox="1"/>
          <p:nvPr/>
        </p:nvSpPr>
        <p:spPr>
          <a:xfrm>
            <a:off x="1657350" y="1867175"/>
            <a:ext cx="43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t2</a:t>
            </a:r>
            <a:endParaRPr>
              <a:latin typeface="Calibri"/>
              <a:ea typeface="Calibri"/>
              <a:cs typeface="Calibri"/>
              <a:sym typeface="Calibri"/>
            </a:endParaRPr>
          </a:p>
        </p:txBody>
      </p:sp>
      <p:sp>
        <p:nvSpPr>
          <p:cNvPr id="1135" name="Google Shape;1135;p40"/>
          <p:cNvSpPr txBox="1"/>
          <p:nvPr/>
        </p:nvSpPr>
        <p:spPr>
          <a:xfrm>
            <a:off x="2028975" y="1867175"/>
            <a:ext cx="43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t3</a:t>
            </a:r>
            <a:endParaRPr>
              <a:latin typeface="Calibri"/>
              <a:ea typeface="Calibri"/>
              <a:cs typeface="Calibri"/>
              <a:sym typeface="Calibri"/>
            </a:endParaRPr>
          </a:p>
        </p:txBody>
      </p:sp>
      <p:cxnSp>
        <p:nvCxnSpPr>
          <p:cNvPr id="1136" name="Google Shape;1136;p40"/>
          <p:cNvCxnSpPr/>
          <p:nvPr/>
        </p:nvCxnSpPr>
        <p:spPr>
          <a:xfrm flipH="1" rot="10800000">
            <a:off x="885825" y="1380650"/>
            <a:ext cx="495900" cy="286500"/>
          </a:xfrm>
          <a:prstGeom prst="straightConnector1">
            <a:avLst/>
          </a:prstGeom>
          <a:noFill/>
          <a:ln cap="flat" cmpd="sng" w="9525">
            <a:solidFill>
              <a:schemeClr val="dk2"/>
            </a:solidFill>
            <a:prstDash val="solid"/>
            <a:round/>
            <a:headEnd len="med" w="med" type="none"/>
            <a:tailEnd len="med" w="med" type="none"/>
          </a:ln>
        </p:spPr>
      </p:cxnSp>
      <p:cxnSp>
        <p:nvCxnSpPr>
          <p:cNvPr id="1137" name="Google Shape;1137;p40"/>
          <p:cNvCxnSpPr/>
          <p:nvPr/>
        </p:nvCxnSpPr>
        <p:spPr>
          <a:xfrm>
            <a:off x="1390650" y="1390925"/>
            <a:ext cx="409500" cy="133500"/>
          </a:xfrm>
          <a:prstGeom prst="straightConnector1">
            <a:avLst/>
          </a:prstGeom>
          <a:noFill/>
          <a:ln cap="flat" cmpd="sng" w="9525">
            <a:solidFill>
              <a:schemeClr val="dk2"/>
            </a:solidFill>
            <a:prstDash val="solid"/>
            <a:round/>
            <a:headEnd len="med" w="med" type="none"/>
            <a:tailEnd len="med" w="med" type="none"/>
          </a:ln>
        </p:spPr>
      </p:cxnSp>
      <p:cxnSp>
        <p:nvCxnSpPr>
          <p:cNvPr id="1138" name="Google Shape;1138;p40"/>
          <p:cNvCxnSpPr/>
          <p:nvPr/>
        </p:nvCxnSpPr>
        <p:spPr>
          <a:xfrm flipH="1" rot="10800000">
            <a:off x="1809075" y="1124338"/>
            <a:ext cx="371400" cy="371400"/>
          </a:xfrm>
          <a:prstGeom prst="straightConnector1">
            <a:avLst/>
          </a:prstGeom>
          <a:noFill/>
          <a:ln cap="flat" cmpd="sng" w="9525">
            <a:solidFill>
              <a:schemeClr val="dk2"/>
            </a:solidFill>
            <a:prstDash val="dash"/>
            <a:round/>
            <a:headEnd len="med" w="med" type="none"/>
            <a:tailEnd len="med" w="med" type="none"/>
          </a:ln>
        </p:spPr>
      </p:cxnSp>
      <p:sp>
        <p:nvSpPr>
          <p:cNvPr id="1139" name="Google Shape;1139;p40"/>
          <p:cNvSpPr txBox="1"/>
          <p:nvPr/>
        </p:nvSpPr>
        <p:spPr>
          <a:xfrm>
            <a:off x="600075" y="1524425"/>
            <a:ext cx="26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5</a:t>
            </a:r>
            <a:endParaRPr>
              <a:latin typeface="Calibri"/>
              <a:ea typeface="Calibri"/>
              <a:cs typeface="Calibri"/>
              <a:sym typeface="Calibri"/>
            </a:endParaRPr>
          </a:p>
        </p:txBody>
      </p:sp>
      <p:sp>
        <p:nvSpPr>
          <p:cNvPr id="1140" name="Google Shape;1140;p40"/>
          <p:cNvSpPr txBox="1"/>
          <p:nvPr/>
        </p:nvSpPr>
        <p:spPr>
          <a:xfrm>
            <a:off x="1047900" y="1109938"/>
            <a:ext cx="26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7</a:t>
            </a:r>
            <a:endParaRPr>
              <a:latin typeface="Calibri"/>
              <a:ea typeface="Calibri"/>
              <a:cs typeface="Calibri"/>
              <a:sym typeface="Calibri"/>
            </a:endParaRPr>
          </a:p>
        </p:txBody>
      </p:sp>
      <p:sp>
        <p:nvSpPr>
          <p:cNvPr id="1141" name="Google Shape;1141;p40"/>
          <p:cNvSpPr txBox="1"/>
          <p:nvPr/>
        </p:nvSpPr>
        <p:spPr>
          <a:xfrm>
            <a:off x="1486200" y="1390925"/>
            <a:ext cx="26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6</a:t>
            </a:r>
            <a:endParaRPr>
              <a:latin typeface="Calibri"/>
              <a:ea typeface="Calibri"/>
              <a:cs typeface="Calibri"/>
              <a:sym typeface="Calibri"/>
            </a:endParaRPr>
          </a:p>
        </p:txBody>
      </p:sp>
      <p:sp>
        <p:nvSpPr>
          <p:cNvPr id="1142" name="Google Shape;1142;p40"/>
          <p:cNvSpPr txBox="1"/>
          <p:nvPr/>
        </p:nvSpPr>
        <p:spPr>
          <a:xfrm>
            <a:off x="3476288" y="1000550"/>
            <a:ext cx="2048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Assuming we have a </a:t>
            </a:r>
            <a:r>
              <a:rPr lang="en-US">
                <a:latin typeface="Calibri"/>
                <a:ea typeface="Calibri"/>
                <a:cs typeface="Calibri"/>
                <a:sym typeface="Calibri"/>
              </a:rPr>
              <a:t>time series</a:t>
            </a:r>
            <a:r>
              <a:rPr lang="en-US">
                <a:latin typeface="Calibri"/>
                <a:ea typeface="Calibri"/>
                <a:cs typeface="Calibri"/>
                <a:sym typeface="Calibri"/>
              </a:rPr>
              <a:t> from t0 to t2, and we would like to predict the value at t3</a:t>
            </a:r>
            <a:endParaRPr>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6" name="Shape 1146"/>
        <p:cNvGrpSpPr/>
        <p:nvPr/>
      </p:nvGrpSpPr>
      <p:grpSpPr>
        <a:xfrm>
          <a:off x="0" y="0"/>
          <a:ext cx="0" cy="0"/>
          <a:chOff x="0" y="0"/>
          <a:chExt cx="0" cy="0"/>
        </a:xfrm>
      </p:grpSpPr>
      <p:sp>
        <p:nvSpPr>
          <p:cNvPr id="1147" name="Google Shape;1147;p41"/>
          <p:cNvSpPr txBox="1"/>
          <p:nvPr/>
        </p:nvSpPr>
        <p:spPr>
          <a:xfrm>
            <a:off x="209550" y="161925"/>
            <a:ext cx="525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How it works in a real data time series </a:t>
            </a:r>
            <a:endParaRPr>
              <a:latin typeface="Calibri"/>
              <a:ea typeface="Calibri"/>
              <a:cs typeface="Calibri"/>
              <a:sym typeface="Calibri"/>
            </a:endParaRPr>
          </a:p>
        </p:txBody>
      </p:sp>
      <p:pic>
        <p:nvPicPr>
          <p:cNvPr id="1148" name="Google Shape;1148;p41"/>
          <p:cNvPicPr preferRelativeResize="0"/>
          <p:nvPr/>
        </p:nvPicPr>
        <p:blipFill>
          <a:blip r:embed="rId3">
            <a:alphaModFix/>
          </a:blip>
          <a:stretch>
            <a:fillRect/>
          </a:stretch>
        </p:blipFill>
        <p:spPr>
          <a:xfrm>
            <a:off x="1285950" y="3587600"/>
            <a:ext cx="2831842" cy="1566701"/>
          </a:xfrm>
          <a:prstGeom prst="rect">
            <a:avLst/>
          </a:prstGeom>
          <a:noFill/>
          <a:ln>
            <a:noFill/>
          </a:ln>
        </p:spPr>
      </p:pic>
      <p:cxnSp>
        <p:nvCxnSpPr>
          <p:cNvPr id="1149" name="Google Shape;1149;p41"/>
          <p:cNvCxnSpPr/>
          <p:nvPr/>
        </p:nvCxnSpPr>
        <p:spPr>
          <a:xfrm rot="10800000">
            <a:off x="876300" y="933575"/>
            <a:ext cx="0" cy="933600"/>
          </a:xfrm>
          <a:prstGeom prst="straightConnector1">
            <a:avLst/>
          </a:prstGeom>
          <a:noFill/>
          <a:ln cap="flat" cmpd="sng" w="9525">
            <a:solidFill>
              <a:schemeClr val="dk2"/>
            </a:solidFill>
            <a:prstDash val="solid"/>
            <a:round/>
            <a:headEnd len="med" w="med" type="none"/>
            <a:tailEnd len="med" w="med" type="triangle"/>
          </a:ln>
        </p:spPr>
      </p:cxnSp>
      <p:cxnSp>
        <p:nvCxnSpPr>
          <p:cNvPr id="1150" name="Google Shape;1150;p41"/>
          <p:cNvCxnSpPr/>
          <p:nvPr/>
        </p:nvCxnSpPr>
        <p:spPr>
          <a:xfrm>
            <a:off x="876300" y="1867175"/>
            <a:ext cx="2143200" cy="0"/>
          </a:xfrm>
          <a:prstGeom prst="straightConnector1">
            <a:avLst/>
          </a:prstGeom>
          <a:noFill/>
          <a:ln cap="flat" cmpd="sng" w="9525">
            <a:solidFill>
              <a:schemeClr val="dk2"/>
            </a:solidFill>
            <a:prstDash val="solid"/>
            <a:round/>
            <a:headEnd len="med" w="med" type="none"/>
            <a:tailEnd len="med" w="med" type="triangle"/>
          </a:ln>
        </p:spPr>
      </p:cxnSp>
      <p:sp>
        <p:nvSpPr>
          <p:cNvPr id="1151" name="Google Shape;1151;p41"/>
          <p:cNvSpPr txBox="1"/>
          <p:nvPr/>
        </p:nvSpPr>
        <p:spPr>
          <a:xfrm>
            <a:off x="876300" y="1867175"/>
            <a:ext cx="43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t0</a:t>
            </a:r>
            <a:endParaRPr>
              <a:latin typeface="Calibri"/>
              <a:ea typeface="Calibri"/>
              <a:cs typeface="Calibri"/>
              <a:sym typeface="Calibri"/>
            </a:endParaRPr>
          </a:p>
        </p:txBody>
      </p:sp>
      <p:sp>
        <p:nvSpPr>
          <p:cNvPr id="1152" name="Google Shape;1152;p41"/>
          <p:cNvSpPr txBox="1"/>
          <p:nvPr/>
        </p:nvSpPr>
        <p:spPr>
          <a:xfrm>
            <a:off x="1276350" y="1867175"/>
            <a:ext cx="43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t1</a:t>
            </a:r>
            <a:endParaRPr>
              <a:latin typeface="Calibri"/>
              <a:ea typeface="Calibri"/>
              <a:cs typeface="Calibri"/>
              <a:sym typeface="Calibri"/>
            </a:endParaRPr>
          </a:p>
        </p:txBody>
      </p:sp>
      <p:sp>
        <p:nvSpPr>
          <p:cNvPr id="1153" name="Google Shape;1153;p41"/>
          <p:cNvSpPr txBox="1"/>
          <p:nvPr/>
        </p:nvSpPr>
        <p:spPr>
          <a:xfrm>
            <a:off x="1657350" y="1867175"/>
            <a:ext cx="43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t2</a:t>
            </a:r>
            <a:endParaRPr>
              <a:latin typeface="Calibri"/>
              <a:ea typeface="Calibri"/>
              <a:cs typeface="Calibri"/>
              <a:sym typeface="Calibri"/>
            </a:endParaRPr>
          </a:p>
        </p:txBody>
      </p:sp>
      <p:sp>
        <p:nvSpPr>
          <p:cNvPr id="1154" name="Google Shape;1154;p41"/>
          <p:cNvSpPr txBox="1"/>
          <p:nvPr/>
        </p:nvSpPr>
        <p:spPr>
          <a:xfrm>
            <a:off x="2028975" y="1867175"/>
            <a:ext cx="43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t3</a:t>
            </a:r>
            <a:endParaRPr>
              <a:latin typeface="Calibri"/>
              <a:ea typeface="Calibri"/>
              <a:cs typeface="Calibri"/>
              <a:sym typeface="Calibri"/>
            </a:endParaRPr>
          </a:p>
        </p:txBody>
      </p:sp>
      <p:cxnSp>
        <p:nvCxnSpPr>
          <p:cNvPr id="1155" name="Google Shape;1155;p41"/>
          <p:cNvCxnSpPr/>
          <p:nvPr/>
        </p:nvCxnSpPr>
        <p:spPr>
          <a:xfrm flipH="1" rot="10800000">
            <a:off x="885825" y="1380650"/>
            <a:ext cx="495900" cy="286500"/>
          </a:xfrm>
          <a:prstGeom prst="straightConnector1">
            <a:avLst/>
          </a:prstGeom>
          <a:noFill/>
          <a:ln cap="flat" cmpd="sng" w="9525">
            <a:solidFill>
              <a:schemeClr val="dk2"/>
            </a:solidFill>
            <a:prstDash val="solid"/>
            <a:round/>
            <a:headEnd len="med" w="med" type="none"/>
            <a:tailEnd len="med" w="med" type="none"/>
          </a:ln>
        </p:spPr>
      </p:cxnSp>
      <p:cxnSp>
        <p:nvCxnSpPr>
          <p:cNvPr id="1156" name="Google Shape;1156;p41"/>
          <p:cNvCxnSpPr/>
          <p:nvPr/>
        </p:nvCxnSpPr>
        <p:spPr>
          <a:xfrm>
            <a:off x="1390650" y="1390925"/>
            <a:ext cx="409500" cy="133500"/>
          </a:xfrm>
          <a:prstGeom prst="straightConnector1">
            <a:avLst/>
          </a:prstGeom>
          <a:noFill/>
          <a:ln cap="flat" cmpd="sng" w="9525">
            <a:solidFill>
              <a:schemeClr val="dk2"/>
            </a:solidFill>
            <a:prstDash val="solid"/>
            <a:round/>
            <a:headEnd len="med" w="med" type="none"/>
            <a:tailEnd len="med" w="med" type="none"/>
          </a:ln>
        </p:spPr>
      </p:cxnSp>
      <p:cxnSp>
        <p:nvCxnSpPr>
          <p:cNvPr id="1157" name="Google Shape;1157;p41"/>
          <p:cNvCxnSpPr/>
          <p:nvPr/>
        </p:nvCxnSpPr>
        <p:spPr>
          <a:xfrm flipH="1" rot="10800000">
            <a:off x="1809075" y="1124338"/>
            <a:ext cx="371400" cy="371400"/>
          </a:xfrm>
          <a:prstGeom prst="straightConnector1">
            <a:avLst/>
          </a:prstGeom>
          <a:noFill/>
          <a:ln cap="flat" cmpd="sng" w="9525">
            <a:solidFill>
              <a:schemeClr val="dk2"/>
            </a:solidFill>
            <a:prstDash val="dash"/>
            <a:round/>
            <a:headEnd len="med" w="med" type="none"/>
            <a:tailEnd len="med" w="med" type="none"/>
          </a:ln>
        </p:spPr>
      </p:cxnSp>
      <p:sp>
        <p:nvSpPr>
          <p:cNvPr id="1158" name="Google Shape;1158;p41"/>
          <p:cNvSpPr txBox="1"/>
          <p:nvPr/>
        </p:nvSpPr>
        <p:spPr>
          <a:xfrm>
            <a:off x="600075" y="1524425"/>
            <a:ext cx="26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5</a:t>
            </a:r>
            <a:endParaRPr>
              <a:latin typeface="Calibri"/>
              <a:ea typeface="Calibri"/>
              <a:cs typeface="Calibri"/>
              <a:sym typeface="Calibri"/>
            </a:endParaRPr>
          </a:p>
        </p:txBody>
      </p:sp>
      <p:sp>
        <p:nvSpPr>
          <p:cNvPr id="1159" name="Google Shape;1159;p41"/>
          <p:cNvSpPr txBox="1"/>
          <p:nvPr/>
        </p:nvSpPr>
        <p:spPr>
          <a:xfrm>
            <a:off x="1047900" y="1109938"/>
            <a:ext cx="26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7</a:t>
            </a:r>
            <a:endParaRPr>
              <a:latin typeface="Calibri"/>
              <a:ea typeface="Calibri"/>
              <a:cs typeface="Calibri"/>
              <a:sym typeface="Calibri"/>
            </a:endParaRPr>
          </a:p>
        </p:txBody>
      </p:sp>
      <p:sp>
        <p:nvSpPr>
          <p:cNvPr id="1160" name="Google Shape;1160;p41"/>
          <p:cNvSpPr txBox="1"/>
          <p:nvPr/>
        </p:nvSpPr>
        <p:spPr>
          <a:xfrm>
            <a:off x="1486200" y="1390925"/>
            <a:ext cx="26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6</a:t>
            </a:r>
            <a:endParaRPr>
              <a:latin typeface="Calibri"/>
              <a:ea typeface="Calibri"/>
              <a:cs typeface="Calibri"/>
              <a:sym typeface="Calibri"/>
            </a:endParaRPr>
          </a:p>
        </p:txBody>
      </p:sp>
      <p:sp>
        <p:nvSpPr>
          <p:cNvPr id="1161" name="Google Shape;1161;p41"/>
          <p:cNvSpPr txBox="1"/>
          <p:nvPr/>
        </p:nvSpPr>
        <p:spPr>
          <a:xfrm>
            <a:off x="1809375" y="5562600"/>
            <a:ext cx="886500" cy="354000"/>
          </a:xfrm>
          <a:prstGeom prst="rect">
            <a:avLst/>
          </a:prstGeom>
          <a:solidFill>
            <a:srgbClr val="FF00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latin typeface="Calibri"/>
                <a:ea typeface="Calibri"/>
                <a:cs typeface="Calibri"/>
                <a:sym typeface="Calibri"/>
              </a:rPr>
              <a:t>Input (t0): 5</a:t>
            </a:r>
            <a:endParaRPr sz="1100">
              <a:latin typeface="Calibri"/>
              <a:ea typeface="Calibri"/>
              <a:cs typeface="Calibri"/>
              <a:sym typeface="Calibri"/>
            </a:endParaRPr>
          </a:p>
        </p:txBody>
      </p:sp>
      <p:sp>
        <p:nvSpPr>
          <p:cNvPr id="1162" name="Google Shape;1162;p41"/>
          <p:cNvSpPr txBox="1"/>
          <p:nvPr/>
        </p:nvSpPr>
        <p:spPr>
          <a:xfrm>
            <a:off x="276225" y="4708050"/>
            <a:ext cx="1076400" cy="4926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Calibri"/>
                <a:ea typeface="Calibri"/>
                <a:cs typeface="Calibri"/>
                <a:sym typeface="Calibri"/>
              </a:rPr>
              <a:t>Initial short term memory: 0</a:t>
            </a:r>
            <a:endParaRPr sz="1000">
              <a:latin typeface="Calibri"/>
              <a:ea typeface="Calibri"/>
              <a:cs typeface="Calibri"/>
              <a:sym typeface="Calibri"/>
            </a:endParaRPr>
          </a:p>
        </p:txBody>
      </p:sp>
      <p:sp>
        <p:nvSpPr>
          <p:cNvPr id="1163" name="Google Shape;1163;p41"/>
          <p:cNvSpPr txBox="1"/>
          <p:nvPr/>
        </p:nvSpPr>
        <p:spPr>
          <a:xfrm>
            <a:off x="209550" y="3360413"/>
            <a:ext cx="1076400" cy="492600"/>
          </a:xfrm>
          <a:prstGeom prst="rect">
            <a:avLst/>
          </a:prstGeom>
          <a:solidFill>
            <a:srgbClr val="00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Calibri"/>
                <a:ea typeface="Calibri"/>
                <a:cs typeface="Calibri"/>
                <a:sym typeface="Calibri"/>
              </a:rPr>
              <a:t>Initial long term memory: 0</a:t>
            </a:r>
            <a:endParaRPr sz="1000">
              <a:latin typeface="Calibri"/>
              <a:ea typeface="Calibri"/>
              <a:cs typeface="Calibri"/>
              <a:sym typeface="Calibri"/>
            </a:endParaRPr>
          </a:p>
        </p:txBody>
      </p:sp>
      <p:sp>
        <p:nvSpPr>
          <p:cNvPr id="1164" name="Google Shape;1164;p41"/>
          <p:cNvSpPr/>
          <p:nvPr/>
        </p:nvSpPr>
        <p:spPr>
          <a:xfrm>
            <a:off x="1333425" y="3638550"/>
            <a:ext cx="114300" cy="133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41"/>
          <p:cNvSpPr/>
          <p:nvPr/>
        </p:nvSpPr>
        <p:spPr>
          <a:xfrm>
            <a:off x="1447725" y="4927125"/>
            <a:ext cx="266700" cy="133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41"/>
          <p:cNvSpPr/>
          <p:nvPr/>
        </p:nvSpPr>
        <p:spPr>
          <a:xfrm rot="-5400000">
            <a:off x="2124075" y="5264850"/>
            <a:ext cx="257100" cy="128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41"/>
          <p:cNvSpPr txBox="1"/>
          <p:nvPr/>
        </p:nvSpPr>
        <p:spPr>
          <a:xfrm>
            <a:off x="3476288" y="1000550"/>
            <a:ext cx="2048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Assuming we have a time series from t0 to t2, and we would like to predict the value at t3</a:t>
            </a:r>
            <a:endParaRPr>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1" name="Shape 1171"/>
        <p:cNvGrpSpPr/>
        <p:nvPr/>
      </p:nvGrpSpPr>
      <p:grpSpPr>
        <a:xfrm>
          <a:off x="0" y="0"/>
          <a:ext cx="0" cy="0"/>
          <a:chOff x="0" y="0"/>
          <a:chExt cx="0" cy="0"/>
        </a:xfrm>
      </p:grpSpPr>
      <p:sp>
        <p:nvSpPr>
          <p:cNvPr id="1172" name="Google Shape;1172;p42"/>
          <p:cNvSpPr txBox="1"/>
          <p:nvPr/>
        </p:nvSpPr>
        <p:spPr>
          <a:xfrm>
            <a:off x="209550" y="161925"/>
            <a:ext cx="525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How it works in a real data time series </a:t>
            </a:r>
            <a:endParaRPr>
              <a:latin typeface="Calibri"/>
              <a:ea typeface="Calibri"/>
              <a:cs typeface="Calibri"/>
              <a:sym typeface="Calibri"/>
            </a:endParaRPr>
          </a:p>
        </p:txBody>
      </p:sp>
      <p:pic>
        <p:nvPicPr>
          <p:cNvPr id="1173" name="Google Shape;1173;p42"/>
          <p:cNvPicPr preferRelativeResize="0"/>
          <p:nvPr/>
        </p:nvPicPr>
        <p:blipFill>
          <a:blip r:embed="rId3">
            <a:alphaModFix/>
          </a:blip>
          <a:stretch>
            <a:fillRect/>
          </a:stretch>
        </p:blipFill>
        <p:spPr>
          <a:xfrm>
            <a:off x="1285950" y="3587600"/>
            <a:ext cx="2831842" cy="1566701"/>
          </a:xfrm>
          <a:prstGeom prst="rect">
            <a:avLst/>
          </a:prstGeom>
          <a:noFill/>
          <a:ln>
            <a:noFill/>
          </a:ln>
        </p:spPr>
      </p:pic>
      <p:cxnSp>
        <p:nvCxnSpPr>
          <p:cNvPr id="1174" name="Google Shape;1174;p42"/>
          <p:cNvCxnSpPr/>
          <p:nvPr/>
        </p:nvCxnSpPr>
        <p:spPr>
          <a:xfrm rot="10800000">
            <a:off x="876300" y="933575"/>
            <a:ext cx="0" cy="933600"/>
          </a:xfrm>
          <a:prstGeom prst="straightConnector1">
            <a:avLst/>
          </a:prstGeom>
          <a:noFill/>
          <a:ln cap="flat" cmpd="sng" w="9525">
            <a:solidFill>
              <a:schemeClr val="dk2"/>
            </a:solidFill>
            <a:prstDash val="solid"/>
            <a:round/>
            <a:headEnd len="med" w="med" type="none"/>
            <a:tailEnd len="med" w="med" type="triangle"/>
          </a:ln>
        </p:spPr>
      </p:cxnSp>
      <p:cxnSp>
        <p:nvCxnSpPr>
          <p:cNvPr id="1175" name="Google Shape;1175;p42"/>
          <p:cNvCxnSpPr/>
          <p:nvPr/>
        </p:nvCxnSpPr>
        <p:spPr>
          <a:xfrm>
            <a:off x="876300" y="1867175"/>
            <a:ext cx="2143200" cy="0"/>
          </a:xfrm>
          <a:prstGeom prst="straightConnector1">
            <a:avLst/>
          </a:prstGeom>
          <a:noFill/>
          <a:ln cap="flat" cmpd="sng" w="9525">
            <a:solidFill>
              <a:schemeClr val="dk2"/>
            </a:solidFill>
            <a:prstDash val="solid"/>
            <a:round/>
            <a:headEnd len="med" w="med" type="none"/>
            <a:tailEnd len="med" w="med" type="triangle"/>
          </a:ln>
        </p:spPr>
      </p:cxnSp>
      <p:sp>
        <p:nvSpPr>
          <p:cNvPr id="1176" name="Google Shape;1176;p42"/>
          <p:cNvSpPr txBox="1"/>
          <p:nvPr/>
        </p:nvSpPr>
        <p:spPr>
          <a:xfrm>
            <a:off x="876300" y="1867175"/>
            <a:ext cx="43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t0</a:t>
            </a:r>
            <a:endParaRPr>
              <a:latin typeface="Calibri"/>
              <a:ea typeface="Calibri"/>
              <a:cs typeface="Calibri"/>
              <a:sym typeface="Calibri"/>
            </a:endParaRPr>
          </a:p>
        </p:txBody>
      </p:sp>
      <p:sp>
        <p:nvSpPr>
          <p:cNvPr id="1177" name="Google Shape;1177;p42"/>
          <p:cNvSpPr txBox="1"/>
          <p:nvPr/>
        </p:nvSpPr>
        <p:spPr>
          <a:xfrm>
            <a:off x="1276350" y="1867175"/>
            <a:ext cx="43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t1</a:t>
            </a:r>
            <a:endParaRPr>
              <a:latin typeface="Calibri"/>
              <a:ea typeface="Calibri"/>
              <a:cs typeface="Calibri"/>
              <a:sym typeface="Calibri"/>
            </a:endParaRPr>
          </a:p>
        </p:txBody>
      </p:sp>
      <p:sp>
        <p:nvSpPr>
          <p:cNvPr id="1178" name="Google Shape;1178;p42"/>
          <p:cNvSpPr txBox="1"/>
          <p:nvPr/>
        </p:nvSpPr>
        <p:spPr>
          <a:xfrm>
            <a:off x="1657350" y="1867175"/>
            <a:ext cx="43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t2</a:t>
            </a:r>
            <a:endParaRPr>
              <a:latin typeface="Calibri"/>
              <a:ea typeface="Calibri"/>
              <a:cs typeface="Calibri"/>
              <a:sym typeface="Calibri"/>
            </a:endParaRPr>
          </a:p>
        </p:txBody>
      </p:sp>
      <p:sp>
        <p:nvSpPr>
          <p:cNvPr id="1179" name="Google Shape;1179;p42"/>
          <p:cNvSpPr txBox="1"/>
          <p:nvPr/>
        </p:nvSpPr>
        <p:spPr>
          <a:xfrm>
            <a:off x="2028975" y="1867175"/>
            <a:ext cx="43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t3</a:t>
            </a:r>
            <a:endParaRPr>
              <a:latin typeface="Calibri"/>
              <a:ea typeface="Calibri"/>
              <a:cs typeface="Calibri"/>
              <a:sym typeface="Calibri"/>
            </a:endParaRPr>
          </a:p>
        </p:txBody>
      </p:sp>
      <p:cxnSp>
        <p:nvCxnSpPr>
          <p:cNvPr id="1180" name="Google Shape;1180;p42"/>
          <p:cNvCxnSpPr/>
          <p:nvPr/>
        </p:nvCxnSpPr>
        <p:spPr>
          <a:xfrm flipH="1" rot="10800000">
            <a:off x="885825" y="1380650"/>
            <a:ext cx="495900" cy="286500"/>
          </a:xfrm>
          <a:prstGeom prst="straightConnector1">
            <a:avLst/>
          </a:prstGeom>
          <a:noFill/>
          <a:ln cap="flat" cmpd="sng" w="9525">
            <a:solidFill>
              <a:schemeClr val="dk2"/>
            </a:solidFill>
            <a:prstDash val="solid"/>
            <a:round/>
            <a:headEnd len="med" w="med" type="none"/>
            <a:tailEnd len="med" w="med" type="none"/>
          </a:ln>
        </p:spPr>
      </p:cxnSp>
      <p:cxnSp>
        <p:nvCxnSpPr>
          <p:cNvPr id="1181" name="Google Shape;1181;p42"/>
          <p:cNvCxnSpPr/>
          <p:nvPr/>
        </p:nvCxnSpPr>
        <p:spPr>
          <a:xfrm>
            <a:off x="1390650" y="1390925"/>
            <a:ext cx="409500" cy="133500"/>
          </a:xfrm>
          <a:prstGeom prst="straightConnector1">
            <a:avLst/>
          </a:prstGeom>
          <a:noFill/>
          <a:ln cap="flat" cmpd="sng" w="9525">
            <a:solidFill>
              <a:schemeClr val="dk2"/>
            </a:solidFill>
            <a:prstDash val="solid"/>
            <a:round/>
            <a:headEnd len="med" w="med" type="none"/>
            <a:tailEnd len="med" w="med" type="none"/>
          </a:ln>
        </p:spPr>
      </p:cxnSp>
      <p:cxnSp>
        <p:nvCxnSpPr>
          <p:cNvPr id="1182" name="Google Shape;1182;p42"/>
          <p:cNvCxnSpPr/>
          <p:nvPr/>
        </p:nvCxnSpPr>
        <p:spPr>
          <a:xfrm flipH="1" rot="10800000">
            <a:off x="1809075" y="1124338"/>
            <a:ext cx="371400" cy="371400"/>
          </a:xfrm>
          <a:prstGeom prst="straightConnector1">
            <a:avLst/>
          </a:prstGeom>
          <a:noFill/>
          <a:ln cap="flat" cmpd="sng" w="9525">
            <a:solidFill>
              <a:schemeClr val="dk2"/>
            </a:solidFill>
            <a:prstDash val="dash"/>
            <a:round/>
            <a:headEnd len="med" w="med" type="none"/>
            <a:tailEnd len="med" w="med" type="none"/>
          </a:ln>
        </p:spPr>
      </p:cxnSp>
      <p:sp>
        <p:nvSpPr>
          <p:cNvPr id="1183" name="Google Shape;1183;p42"/>
          <p:cNvSpPr txBox="1"/>
          <p:nvPr/>
        </p:nvSpPr>
        <p:spPr>
          <a:xfrm>
            <a:off x="600075" y="1524425"/>
            <a:ext cx="26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5</a:t>
            </a:r>
            <a:endParaRPr>
              <a:latin typeface="Calibri"/>
              <a:ea typeface="Calibri"/>
              <a:cs typeface="Calibri"/>
              <a:sym typeface="Calibri"/>
            </a:endParaRPr>
          </a:p>
        </p:txBody>
      </p:sp>
      <p:sp>
        <p:nvSpPr>
          <p:cNvPr id="1184" name="Google Shape;1184;p42"/>
          <p:cNvSpPr txBox="1"/>
          <p:nvPr/>
        </p:nvSpPr>
        <p:spPr>
          <a:xfrm>
            <a:off x="1047900" y="1109938"/>
            <a:ext cx="26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7</a:t>
            </a:r>
            <a:endParaRPr>
              <a:latin typeface="Calibri"/>
              <a:ea typeface="Calibri"/>
              <a:cs typeface="Calibri"/>
              <a:sym typeface="Calibri"/>
            </a:endParaRPr>
          </a:p>
        </p:txBody>
      </p:sp>
      <p:sp>
        <p:nvSpPr>
          <p:cNvPr id="1185" name="Google Shape;1185;p42"/>
          <p:cNvSpPr txBox="1"/>
          <p:nvPr/>
        </p:nvSpPr>
        <p:spPr>
          <a:xfrm>
            <a:off x="1486200" y="1390925"/>
            <a:ext cx="26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6</a:t>
            </a:r>
            <a:endParaRPr>
              <a:latin typeface="Calibri"/>
              <a:ea typeface="Calibri"/>
              <a:cs typeface="Calibri"/>
              <a:sym typeface="Calibri"/>
            </a:endParaRPr>
          </a:p>
        </p:txBody>
      </p:sp>
      <p:sp>
        <p:nvSpPr>
          <p:cNvPr id="1186" name="Google Shape;1186;p42"/>
          <p:cNvSpPr txBox="1"/>
          <p:nvPr/>
        </p:nvSpPr>
        <p:spPr>
          <a:xfrm>
            <a:off x="1809375" y="5562600"/>
            <a:ext cx="886500" cy="354000"/>
          </a:xfrm>
          <a:prstGeom prst="rect">
            <a:avLst/>
          </a:prstGeom>
          <a:solidFill>
            <a:srgbClr val="FF00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latin typeface="Calibri"/>
                <a:ea typeface="Calibri"/>
                <a:cs typeface="Calibri"/>
                <a:sym typeface="Calibri"/>
              </a:rPr>
              <a:t>Input (t0): 5</a:t>
            </a:r>
            <a:endParaRPr sz="1100">
              <a:latin typeface="Calibri"/>
              <a:ea typeface="Calibri"/>
              <a:cs typeface="Calibri"/>
              <a:sym typeface="Calibri"/>
            </a:endParaRPr>
          </a:p>
        </p:txBody>
      </p:sp>
      <p:sp>
        <p:nvSpPr>
          <p:cNvPr id="1187" name="Google Shape;1187;p42"/>
          <p:cNvSpPr txBox="1"/>
          <p:nvPr/>
        </p:nvSpPr>
        <p:spPr>
          <a:xfrm>
            <a:off x="276225" y="4708050"/>
            <a:ext cx="1076400" cy="4926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Calibri"/>
                <a:ea typeface="Calibri"/>
                <a:cs typeface="Calibri"/>
                <a:sym typeface="Calibri"/>
              </a:rPr>
              <a:t>Initial short term memory: 0</a:t>
            </a:r>
            <a:endParaRPr sz="1000">
              <a:latin typeface="Calibri"/>
              <a:ea typeface="Calibri"/>
              <a:cs typeface="Calibri"/>
              <a:sym typeface="Calibri"/>
            </a:endParaRPr>
          </a:p>
        </p:txBody>
      </p:sp>
      <p:sp>
        <p:nvSpPr>
          <p:cNvPr id="1188" name="Google Shape;1188;p42"/>
          <p:cNvSpPr txBox="1"/>
          <p:nvPr/>
        </p:nvSpPr>
        <p:spPr>
          <a:xfrm>
            <a:off x="209550" y="3360413"/>
            <a:ext cx="1076400" cy="492600"/>
          </a:xfrm>
          <a:prstGeom prst="rect">
            <a:avLst/>
          </a:prstGeom>
          <a:solidFill>
            <a:srgbClr val="00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Calibri"/>
                <a:ea typeface="Calibri"/>
                <a:cs typeface="Calibri"/>
                <a:sym typeface="Calibri"/>
              </a:rPr>
              <a:t>Initial long term memory: 0</a:t>
            </a:r>
            <a:endParaRPr sz="1000">
              <a:latin typeface="Calibri"/>
              <a:ea typeface="Calibri"/>
              <a:cs typeface="Calibri"/>
              <a:sym typeface="Calibri"/>
            </a:endParaRPr>
          </a:p>
        </p:txBody>
      </p:sp>
      <p:sp>
        <p:nvSpPr>
          <p:cNvPr id="1189" name="Google Shape;1189;p42"/>
          <p:cNvSpPr/>
          <p:nvPr/>
        </p:nvSpPr>
        <p:spPr>
          <a:xfrm>
            <a:off x="1333425" y="3638550"/>
            <a:ext cx="114300" cy="133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42"/>
          <p:cNvSpPr/>
          <p:nvPr/>
        </p:nvSpPr>
        <p:spPr>
          <a:xfrm>
            <a:off x="1447725" y="4927125"/>
            <a:ext cx="266700" cy="133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42"/>
          <p:cNvSpPr/>
          <p:nvPr/>
        </p:nvSpPr>
        <p:spPr>
          <a:xfrm rot="-5400000">
            <a:off x="2124075" y="5264850"/>
            <a:ext cx="257100" cy="128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42"/>
          <p:cNvSpPr txBox="1"/>
          <p:nvPr/>
        </p:nvSpPr>
        <p:spPr>
          <a:xfrm>
            <a:off x="4238625" y="4708050"/>
            <a:ext cx="1076400" cy="4926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Calibri"/>
                <a:ea typeface="Calibri"/>
                <a:cs typeface="Calibri"/>
                <a:sym typeface="Calibri"/>
              </a:rPr>
              <a:t>short term memory (t0):3.0</a:t>
            </a:r>
            <a:endParaRPr sz="1000">
              <a:latin typeface="Calibri"/>
              <a:ea typeface="Calibri"/>
              <a:cs typeface="Calibri"/>
              <a:sym typeface="Calibri"/>
            </a:endParaRPr>
          </a:p>
        </p:txBody>
      </p:sp>
      <p:sp>
        <p:nvSpPr>
          <p:cNvPr id="1193" name="Google Shape;1193;p42"/>
          <p:cNvSpPr txBox="1"/>
          <p:nvPr/>
        </p:nvSpPr>
        <p:spPr>
          <a:xfrm>
            <a:off x="4238625" y="3458988"/>
            <a:ext cx="1076400" cy="492600"/>
          </a:xfrm>
          <a:prstGeom prst="rect">
            <a:avLst/>
          </a:prstGeom>
          <a:solidFill>
            <a:srgbClr val="00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Calibri"/>
                <a:ea typeface="Calibri"/>
                <a:cs typeface="Calibri"/>
                <a:sym typeface="Calibri"/>
              </a:rPr>
              <a:t>long term memory (t0): 2.0</a:t>
            </a:r>
            <a:endParaRPr sz="1000">
              <a:latin typeface="Calibri"/>
              <a:ea typeface="Calibri"/>
              <a:cs typeface="Calibri"/>
              <a:sym typeface="Calibri"/>
            </a:endParaRPr>
          </a:p>
        </p:txBody>
      </p:sp>
      <p:sp>
        <p:nvSpPr>
          <p:cNvPr id="1194" name="Google Shape;1194;p42"/>
          <p:cNvSpPr/>
          <p:nvPr/>
        </p:nvSpPr>
        <p:spPr>
          <a:xfrm>
            <a:off x="4067100" y="3638550"/>
            <a:ext cx="114300" cy="133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42"/>
          <p:cNvSpPr/>
          <p:nvPr/>
        </p:nvSpPr>
        <p:spPr>
          <a:xfrm>
            <a:off x="4067100" y="4927125"/>
            <a:ext cx="114300" cy="133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42"/>
          <p:cNvSpPr txBox="1"/>
          <p:nvPr/>
        </p:nvSpPr>
        <p:spPr>
          <a:xfrm>
            <a:off x="3476288" y="1000550"/>
            <a:ext cx="2048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Assuming we have a time series from t0 to t2, and we would like to predict the value at t3</a:t>
            </a:r>
            <a:endParaRPr>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6" name="Shape 96"/>
        <p:cNvGrpSpPr/>
        <p:nvPr/>
      </p:nvGrpSpPr>
      <p:grpSpPr>
        <a:xfrm>
          <a:off x="0" y="0"/>
          <a:ext cx="0" cy="0"/>
          <a:chOff x="0" y="0"/>
          <a:chExt cx="0" cy="0"/>
        </a:xfrm>
      </p:grpSpPr>
      <p:sp>
        <p:nvSpPr>
          <p:cNvPr id="97" name="Google Shape;97;p16"/>
          <p:cNvSpPr txBox="1"/>
          <p:nvPr/>
        </p:nvSpPr>
        <p:spPr>
          <a:xfrm>
            <a:off x="274663" y="626000"/>
            <a:ext cx="89382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For RNN, within one neuron, all the intermediate neuron values are updated time step by time step (e.g., from (t-1) to (t)): </a:t>
            </a:r>
            <a:endParaRPr>
              <a:solidFill>
                <a:schemeClr val="dk1"/>
              </a:solidFill>
            </a:endParaRPr>
          </a:p>
        </p:txBody>
      </p:sp>
      <p:sp>
        <p:nvSpPr>
          <p:cNvPr id="98" name="Google Shape;98;p16"/>
          <p:cNvSpPr txBox="1"/>
          <p:nvPr/>
        </p:nvSpPr>
        <p:spPr>
          <a:xfrm>
            <a:off x="149967" y="166241"/>
            <a:ext cx="4627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The difference between Simple RNN and LSTM</a:t>
            </a:r>
            <a:endParaRPr>
              <a:solidFill>
                <a:schemeClr val="dk1"/>
              </a:solidFill>
            </a:endParaRPr>
          </a:p>
        </p:txBody>
      </p:sp>
      <p:cxnSp>
        <p:nvCxnSpPr>
          <p:cNvPr id="99" name="Google Shape;99;p16"/>
          <p:cNvCxnSpPr/>
          <p:nvPr/>
        </p:nvCxnSpPr>
        <p:spPr>
          <a:xfrm>
            <a:off x="3769478" y="2125945"/>
            <a:ext cx="158700" cy="119700"/>
          </a:xfrm>
          <a:prstGeom prst="straightConnector1">
            <a:avLst/>
          </a:prstGeom>
          <a:noFill/>
          <a:ln cap="flat" cmpd="sng" w="9525">
            <a:solidFill>
              <a:srgbClr val="FFFFFF"/>
            </a:solidFill>
            <a:prstDash val="solid"/>
            <a:miter lim="800000"/>
            <a:headEnd len="sm" w="sm" type="none"/>
            <a:tailEnd len="med" w="med" type="triangle"/>
          </a:ln>
        </p:spPr>
      </p:cxnSp>
      <p:sp>
        <p:nvSpPr>
          <p:cNvPr id="100" name="Google Shape;100;p16"/>
          <p:cNvSpPr/>
          <p:nvPr/>
        </p:nvSpPr>
        <p:spPr>
          <a:xfrm>
            <a:off x="1871438" y="1772013"/>
            <a:ext cx="371400" cy="371400"/>
          </a:xfrm>
          <a:prstGeom prst="ellipse">
            <a:avLst/>
          </a:prstGeom>
          <a:solidFill>
            <a:srgbClr val="92D05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6"/>
          <p:cNvSpPr txBox="1"/>
          <p:nvPr/>
        </p:nvSpPr>
        <p:spPr>
          <a:xfrm>
            <a:off x="1821350" y="2068038"/>
            <a:ext cx="471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t>x(t-1)</a:t>
            </a:r>
            <a:endParaRPr sz="900"/>
          </a:p>
        </p:txBody>
      </p:sp>
      <p:sp>
        <p:nvSpPr>
          <p:cNvPr id="102" name="Google Shape;102;p16"/>
          <p:cNvSpPr/>
          <p:nvPr/>
        </p:nvSpPr>
        <p:spPr>
          <a:xfrm>
            <a:off x="1921538" y="2409713"/>
            <a:ext cx="371400" cy="371400"/>
          </a:xfrm>
          <a:prstGeom prst="ellipse">
            <a:avLst/>
          </a:prstGeom>
          <a:solidFill>
            <a:srgbClr val="00B0F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6"/>
          <p:cNvSpPr txBox="1"/>
          <p:nvPr/>
        </p:nvSpPr>
        <p:spPr>
          <a:xfrm>
            <a:off x="1921538" y="2676888"/>
            <a:ext cx="371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t>x(t)</a:t>
            </a:r>
            <a:endParaRPr sz="900"/>
          </a:p>
        </p:txBody>
      </p:sp>
      <p:sp>
        <p:nvSpPr>
          <p:cNvPr id="104" name="Google Shape;104;p16"/>
          <p:cNvSpPr/>
          <p:nvPr/>
        </p:nvSpPr>
        <p:spPr>
          <a:xfrm>
            <a:off x="2811375" y="1425600"/>
            <a:ext cx="1760400" cy="1715700"/>
          </a:xfrm>
          <a:prstGeom prst="ellipse">
            <a:avLst/>
          </a:prstGeom>
          <a:solidFill>
            <a:srgbClr val="EEFF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05" name="Google Shape;105;p16"/>
          <p:cNvSpPr/>
          <p:nvPr/>
        </p:nvSpPr>
        <p:spPr>
          <a:xfrm>
            <a:off x="5090194" y="2118755"/>
            <a:ext cx="329400" cy="329400"/>
          </a:xfrm>
          <a:prstGeom prst="ellipse">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06" name="Google Shape;106;p16"/>
          <p:cNvSpPr txBox="1"/>
          <p:nvPr/>
        </p:nvSpPr>
        <p:spPr>
          <a:xfrm>
            <a:off x="539175" y="2186925"/>
            <a:ext cx="121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Input is [</a:t>
            </a:r>
            <a:r>
              <a:rPr lang="en-US">
                <a:highlight>
                  <a:srgbClr val="92D050"/>
                </a:highlight>
              </a:rPr>
              <a:t>2</a:t>
            </a:r>
            <a:r>
              <a:rPr lang="en-US"/>
              <a:t>, </a:t>
            </a:r>
            <a:r>
              <a:rPr lang="en-US">
                <a:highlight>
                  <a:srgbClr val="00B0F0"/>
                </a:highlight>
              </a:rPr>
              <a:t>4</a:t>
            </a:r>
            <a:r>
              <a:rPr lang="en-US"/>
              <a:t>]</a:t>
            </a:r>
            <a:endParaRPr/>
          </a:p>
        </p:txBody>
      </p:sp>
      <p:sp>
        <p:nvSpPr>
          <p:cNvPr id="107" name="Google Shape;107;p16"/>
          <p:cNvSpPr/>
          <p:nvPr/>
        </p:nvSpPr>
        <p:spPr>
          <a:xfrm>
            <a:off x="1377375" y="1965013"/>
            <a:ext cx="447675" cy="252425"/>
          </a:xfrm>
          <a:custGeom>
            <a:rect b="b" l="l" r="r" t="t"/>
            <a:pathLst>
              <a:path extrusionOk="0" h="10097" w="17907">
                <a:moveTo>
                  <a:pt x="0" y="10097"/>
                </a:moveTo>
                <a:cubicBezTo>
                  <a:pt x="318" y="8954"/>
                  <a:pt x="254" y="4890"/>
                  <a:pt x="1905" y="3239"/>
                </a:cubicBezTo>
                <a:cubicBezTo>
                  <a:pt x="3556" y="1588"/>
                  <a:pt x="7239" y="572"/>
                  <a:pt x="9906" y="191"/>
                </a:cubicBezTo>
                <a:cubicBezTo>
                  <a:pt x="12573" y="-190"/>
                  <a:pt x="16574" y="826"/>
                  <a:pt x="17907" y="953"/>
                </a:cubicBezTo>
              </a:path>
            </a:pathLst>
          </a:custGeom>
          <a:noFill/>
          <a:ln cap="flat" cmpd="sng" w="9525">
            <a:solidFill>
              <a:srgbClr val="92D050"/>
            </a:solidFill>
            <a:prstDash val="solid"/>
            <a:round/>
            <a:headEnd len="med" w="med" type="none"/>
            <a:tailEnd len="med" w="med" type="triangle"/>
          </a:ln>
        </p:spPr>
      </p:sp>
      <p:sp>
        <p:nvSpPr>
          <p:cNvPr id="108" name="Google Shape;108;p16"/>
          <p:cNvSpPr/>
          <p:nvPr/>
        </p:nvSpPr>
        <p:spPr>
          <a:xfrm>
            <a:off x="1577400" y="2550800"/>
            <a:ext cx="304800" cy="200825"/>
          </a:xfrm>
          <a:custGeom>
            <a:rect b="b" l="l" r="r" t="t"/>
            <a:pathLst>
              <a:path extrusionOk="0" h="8033" w="12192">
                <a:moveTo>
                  <a:pt x="0" y="0"/>
                </a:moveTo>
                <a:cubicBezTo>
                  <a:pt x="254" y="889"/>
                  <a:pt x="254" y="4001"/>
                  <a:pt x="1524" y="5334"/>
                </a:cubicBezTo>
                <a:cubicBezTo>
                  <a:pt x="2794" y="6668"/>
                  <a:pt x="5842" y="7938"/>
                  <a:pt x="7620" y="8001"/>
                </a:cubicBezTo>
                <a:cubicBezTo>
                  <a:pt x="9398" y="8065"/>
                  <a:pt x="11430" y="6096"/>
                  <a:pt x="12192" y="5715"/>
                </a:cubicBezTo>
              </a:path>
            </a:pathLst>
          </a:custGeom>
          <a:noFill/>
          <a:ln cap="flat" cmpd="sng" w="9525">
            <a:solidFill>
              <a:srgbClr val="00B0F0"/>
            </a:solidFill>
            <a:prstDash val="solid"/>
            <a:round/>
            <a:headEnd len="med" w="med" type="none"/>
            <a:tailEnd len="med" w="med" type="triangle"/>
          </a:ln>
        </p:spPr>
      </p:sp>
      <p:cxnSp>
        <p:nvCxnSpPr>
          <p:cNvPr id="109" name="Google Shape;109;p16"/>
          <p:cNvCxnSpPr>
            <a:stCxn id="104" idx="6"/>
            <a:endCxn id="105" idx="2"/>
          </p:cNvCxnSpPr>
          <p:nvPr/>
        </p:nvCxnSpPr>
        <p:spPr>
          <a:xfrm>
            <a:off x="4571775" y="2283450"/>
            <a:ext cx="518400" cy="0"/>
          </a:xfrm>
          <a:prstGeom prst="straightConnector1">
            <a:avLst/>
          </a:prstGeom>
          <a:noFill/>
          <a:ln cap="flat" cmpd="sng" w="9525">
            <a:solidFill>
              <a:srgbClr val="595959"/>
            </a:solidFill>
            <a:prstDash val="solid"/>
            <a:round/>
            <a:headEnd len="med" w="med" type="none"/>
            <a:tailEnd len="med" w="med" type="none"/>
          </a:ln>
        </p:spPr>
      </p:cxnSp>
      <p:sp>
        <p:nvSpPr>
          <p:cNvPr id="110" name="Google Shape;110;p16"/>
          <p:cNvSpPr/>
          <p:nvPr/>
        </p:nvSpPr>
        <p:spPr>
          <a:xfrm>
            <a:off x="3480813" y="1693488"/>
            <a:ext cx="371400" cy="371400"/>
          </a:xfrm>
          <a:prstGeom prst="ellipse">
            <a:avLst/>
          </a:prstGeom>
          <a:solidFill>
            <a:srgbClr val="4285F4"/>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6"/>
          <p:cNvSpPr/>
          <p:nvPr/>
        </p:nvSpPr>
        <p:spPr>
          <a:xfrm>
            <a:off x="3480813" y="2462550"/>
            <a:ext cx="371400" cy="371400"/>
          </a:xfrm>
          <a:prstGeom prst="ellipse">
            <a:avLst/>
          </a:prstGeom>
          <a:solidFill>
            <a:srgbClr val="FF00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6"/>
          <p:cNvSpPr txBox="1"/>
          <p:nvPr/>
        </p:nvSpPr>
        <p:spPr>
          <a:xfrm>
            <a:off x="3734838" y="1943625"/>
            <a:ext cx="371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1100"/>
              <a:t>t-1</a:t>
            </a:r>
            <a:endParaRPr i="1" sz="1100"/>
          </a:p>
        </p:txBody>
      </p:sp>
      <p:sp>
        <p:nvSpPr>
          <p:cNvPr id="113" name="Google Shape;113;p16"/>
          <p:cNvSpPr txBox="1"/>
          <p:nvPr/>
        </p:nvSpPr>
        <p:spPr>
          <a:xfrm>
            <a:off x="3769475" y="2583663"/>
            <a:ext cx="371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1100"/>
              <a:t>t</a:t>
            </a:r>
            <a:endParaRPr i="1" sz="1100"/>
          </a:p>
        </p:txBody>
      </p:sp>
      <p:sp>
        <p:nvSpPr>
          <p:cNvPr id="114" name="Google Shape;114;p16"/>
          <p:cNvSpPr txBox="1"/>
          <p:nvPr/>
        </p:nvSpPr>
        <p:spPr>
          <a:xfrm>
            <a:off x="2429138" y="1589525"/>
            <a:ext cx="44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rPr>
              <a:t>w1</a:t>
            </a:r>
            <a:endParaRPr>
              <a:solidFill>
                <a:srgbClr val="FF0000"/>
              </a:solidFill>
            </a:endParaRPr>
          </a:p>
        </p:txBody>
      </p:sp>
      <p:sp>
        <p:nvSpPr>
          <p:cNvPr id="115" name="Google Shape;115;p16"/>
          <p:cNvSpPr txBox="1"/>
          <p:nvPr/>
        </p:nvSpPr>
        <p:spPr>
          <a:xfrm>
            <a:off x="4632250" y="2029488"/>
            <a:ext cx="44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rPr>
              <a:t>w3</a:t>
            </a:r>
            <a:endParaRPr>
              <a:solidFill>
                <a:srgbClr val="FF0000"/>
              </a:solidFill>
            </a:endParaRPr>
          </a:p>
        </p:txBody>
      </p:sp>
      <p:cxnSp>
        <p:nvCxnSpPr>
          <p:cNvPr id="116" name="Google Shape;116;p16"/>
          <p:cNvCxnSpPr>
            <a:stCxn id="100" idx="6"/>
            <a:endCxn id="110" idx="2"/>
          </p:cNvCxnSpPr>
          <p:nvPr/>
        </p:nvCxnSpPr>
        <p:spPr>
          <a:xfrm flipH="1" rot="10800000">
            <a:off x="2242838" y="1879113"/>
            <a:ext cx="1238100" cy="78600"/>
          </a:xfrm>
          <a:prstGeom prst="straightConnector1">
            <a:avLst/>
          </a:prstGeom>
          <a:noFill/>
          <a:ln cap="flat" cmpd="sng" w="9525">
            <a:solidFill>
              <a:srgbClr val="595959"/>
            </a:solidFill>
            <a:prstDash val="solid"/>
            <a:round/>
            <a:headEnd len="med" w="med" type="none"/>
            <a:tailEnd len="med" w="med" type="none"/>
          </a:ln>
        </p:spPr>
      </p:cxnSp>
      <p:sp>
        <p:nvSpPr>
          <p:cNvPr id="117" name="Google Shape;117;p16"/>
          <p:cNvSpPr txBox="1"/>
          <p:nvPr/>
        </p:nvSpPr>
        <p:spPr>
          <a:xfrm>
            <a:off x="3928175" y="1631963"/>
            <a:ext cx="705000" cy="400200"/>
          </a:xfrm>
          <a:prstGeom prst="rect">
            <a:avLst/>
          </a:prstGeom>
          <a:solidFill>
            <a:srgbClr val="4285F4"/>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US">
                <a:solidFill>
                  <a:srgbClr val="FFAB40"/>
                </a:solidFill>
              </a:rPr>
              <a:t>f</a:t>
            </a:r>
            <a:r>
              <a:rPr lang="en-US">
                <a:solidFill>
                  <a:srgbClr val="000000"/>
                </a:solidFill>
              </a:rPr>
              <a:t>(</a:t>
            </a:r>
            <a:r>
              <a:rPr lang="en-US">
                <a:solidFill>
                  <a:srgbClr val="92D050"/>
                </a:solidFill>
              </a:rPr>
              <a:t>2</a:t>
            </a:r>
            <a:r>
              <a:rPr lang="en-US">
                <a:solidFill>
                  <a:srgbClr val="FF0000"/>
                </a:solidFill>
              </a:rPr>
              <a:t>w1</a:t>
            </a:r>
            <a:r>
              <a:rPr lang="en-US">
                <a:solidFill>
                  <a:srgbClr val="000000"/>
                </a:solidFill>
              </a:rPr>
              <a:t>)</a:t>
            </a:r>
            <a:endParaRPr/>
          </a:p>
        </p:txBody>
      </p:sp>
      <p:cxnSp>
        <p:nvCxnSpPr>
          <p:cNvPr id="118" name="Google Shape;118;p16"/>
          <p:cNvCxnSpPr>
            <a:endCxn id="111" idx="2"/>
          </p:cNvCxnSpPr>
          <p:nvPr/>
        </p:nvCxnSpPr>
        <p:spPr>
          <a:xfrm>
            <a:off x="2291913" y="2623950"/>
            <a:ext cx="1188900" cy="24300"/>
          </a:xfrm>
          <a:prstGeom prst="straightConnector1">
            <a:avLst/>
          </a:prstGeom>
          <a:noFill/>
          <a:ln cap="flat" cmpd="sng" w="9525">
            <a:solidFill>
              <a:srgbClr val="595959"/>
            </a:solidFill>
            <a:prstDash val="solid"/>
            <a:round/>
            <a:headEnd len="med" w="med" type="none"/>
            <a:tailEnd len="med" w="med" type="none"/>
          </a:ln>
        </p:spPr>
      </p:cxnSp>
      <p:sp>
        <p:nvSpPr>
          <p:cNvPr id="119" name="Google Shape;119;p16"/>
          <p:cNvSpPr txBox="1"/>
          <p:nvPr/>
        </p:nvSpPr>
        <p:spPr>
          <a:xfrm>
            <a:off x="2550550" y="2297625"/>
            <a:ext cx="44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rPr>
              <a:t>w2</a:t>
            </a:r>
            <a:endParaRPr>
              <a:solidFill>
                <a:srgbClr val="FF0000"/>
              </a:solidFill>
            </a:endParaRPr>
          </a:p>
        </p:txBody>
      </p:sp>
      <p:sp>
        <p:nvSpPr>
          <p:cNvPr id="120" name="Google Shape;120;p16"/>
          <p:cNvSpPr txBox="1"/>
          <p:nvPr/>
        </p:nvSpPr>
        <p:spPr>
          <a:xfrm>
            <a:off x="4052000" y="2451100"/>
            <a:ext cx="518400" cy="400200"/>
          </a:xfrm>
          <a:prstGeom prst="rect">
            <a:avLst/>
          </a:prstGeom>
          <a:solidFill>
            <a:srgbClr val="E6B8A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00FFFF"/>
                </a:solidFill>
              </a:rPr>
              <a:t>4</a:t>
            </a:r>
            <a:r>
              <a:rPr lang="en-US">
                <a:solidFill>
                  <a:srgbClr val="FF0000"/>
                </a:solidFill>
              </a:rPr>
              <a:t>w2</a:t>
            </a:r>
            <a:endParaRPr/>
          </a:p>
        </p:txBody>
      </p:sp>
      <p:cxnSp>
        <p:nvCxnSpPr>
          <p:cNvPr id="121" name="Google Shape;121;p16"/>
          <p:cNvCxnSpPr/>
          <p:nvPr/>
        </p:nvCxnSpPr>
        <p:spPr>
          <a:xfrm rot="10800000">
            <a:off x="3666513" y="2071650"/>
            <a:ext cx="0" cy="390900"/>
          </a:xfrm>
          <a:prstGeom prst="straightConnector1">
            <a:avLst/>
          </a:prstGeom>
          <a:noFill/>
          <a:ln cap="flat" cmpd="sng" w="9525">
            <a:solidFill>
              <a:srgbClr val="595959"/>
            </a:solidFill>
            <a:prstDash val="solid"/>
            <a:round/>
            <a:headEnd len="med" w="med" type="triangle"/>
            <a:tailEnd len="med" w="med" type="none"/>
          </a:ln>
        </p:spPr>
      </p:cxnSp>
      <p:sp>
        <p:nvSpPr>
          <p:cNvPr id="122" name="Google Shape;122;p16"/>
          <p:cNvSpPr txBox="1"/>
          <p:nvPr/>
        </p:nvSpPr>
        <p:spPr>
          <a:xfrm>
            <a:off x="3239350" y="2010038"/>
            <a:ext cx="44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rPr>
              <a:t>wn</a:t>
            </a:r>
            <a:endParaRPr>
              <a:solidFill>
                <a:srgbClr val="FF0000"/>
              </a:solidFill>
            </a:endParaRPr>
          </a:p>
        </p:txBody>
      </p:sp>
      <p:sp>
        <p:nvSpPr>
          <p:cNvPr id="123" name="Google Shape;123;p16"/>
          <p:cNvSpPr/>
          <p:nvPr/>
        </p:nvSpPr>
        <p:spPr>
          <a:xfrm>
            <a:off x="4644625" y="2576400"/>
            <a:ext cx="600075" cy="111125"/>
          </a:xfrm>
          <a:custGeom>
            <a:rect b="b" l="l" r="r" t="t"/>
            <a:pathLst>
              <a:path extrusionOk="0" h="4445" w="24003">
                <a:moveTo>
                  <a:pt x="0" y="4191"/>
                </a:moveTo>
                <a:cubicBezTo>
                  <a:pt x="699" y="3493"/>
                  <a:pt x="2286" y="0"/>
                  <a:pt x="4191" y="0"/>
                </a:cubicBezTo>
                <a:cubicBezTo>
                  <a:pt x="6096" y="0"/>
                  <a:pt x="9462" y="3683"/>
                  <a:pt x="11430" y="4191"/>
                </a:cubicBezTo>
                <a:cubicBezTo>
                  <a:pt x="13399" y="4699"/>
                  <a:pt x="13907" y="3302"/>
                  <a:pt x="16002" y="3048"/>
                </a:cubicBezTo>
                <a:cubicBezTo>
                  <a:pt x="18098" y="2794"/>
                  <a:pt x="22670" y="2731"/>
                  <a:pt x="24003" y="2667"/>
                </a:cubicBezTo>
              </a:path>
            </a:pathLst>
          </a:custGeom>
          <a:noFill/>
          <a:ln cap="flat" cmpd="sng" w="9525">
            <a:solidFill>
              <a:srgbClr val="595959"/>
            </a:solidFill>
            <a:prstDash val="solid"/>
            <a:round/>
            <a:headEnd len="med" w="med" type="none"/>
            <a:tailEnd len="med" w="med" type="triangle"/>
          </a:ln>
        </p:spPr>
      </p:sp>
      <p:sp>
        <p:nvSpPr>
          <p:cNvPr id="124" name="Google Shape;124;p16"/>
          <p:cNvSpPr txBox="1"/>
          <p:nvPr/>
        </p:nvSpPr>
        <p:spPr>
          <a:xfrm>
            <a:off x="4936975" y="2862750"/>
            <a:ext cx="2933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t>We combine the information from (t-1) to (t)</a:t>
            </a:r>
            <a:endParaRPr sz="1100"/>
          </a:p>
        </p:txBody>
      </p:sp>
      <p:sp>
        <p:nvSpPr>
          <p:cNvPr id="125" name="Google Shape;125;p16"/>
          <p:cNvSpPr txBox="1"/>
          <p:nvPr/>
        </p:nvSpPr>
        <p:spPr>
          <a:xfrm>
            <a:off x="7596377" y="2431875"/>
            <a:ext cx="19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US">
                <a:solidFill>
                  <a:srgbClr val="FFAB40"/>
                </a:solidFill>
              </a:rPr>
              <a:t>f </a:t>
            </a:r>
            <a:r>
              <a:rPr lang="en-US">
                <a:solidFill>
                  <a:srgbClr val="000000"/>
                </a:solidFill>
              </a:rPr>
              <a:t>(</a:t>
            </a:r>
            <a:r>
              <a:rPr lang="en-US">
                <a:solidFill>
                  <a:srgbClr val="FF0000"/>
                </a:solidFill>
              </a:rPr>
              <a:t> </a:t>
            </a:r>
            <a:r>
              <a:rPr lang="en-US">
                <a:solidFill>
                  <a:srgbClr val="00FFFF"/>
                </a:solidFill>
                <a:highlight>
                  <a:srgbClr val="E6B8AF"/>
                </a:highlight>
              </a:rPr>
              <a:t>4</a:t>
            </a:r>
            <a:r>
              <a:rPr lang="en-US">
                <a:solidFill>
                  <a:srgbClr val="FF0000"/>
                </a:solidFill>
                <a:highlight>
                  <a:srgbClr val="E6B8AF"/>
                </a:highlight>
              </a:rPr>
              <a:t>w2</a:t>
            </a:r>
            <a:r>
              <a:rPr lang="en-US">
                <a:solidFill>
                  <a:srgbClr val="FF0000"/>
                </a:solidFill>
              </a:rPr>
              <a:t> </a:t>
            </a:r>
            <a:r>
              <a:rPr lang="en-US">
                <a:solidFill>
                  <a:srgbClr val="000000"/>
                </a:solidFill>
              </a:rPr>
              <a:t>+ </a:t>
            </a:r>
            <a:r>
              <a:rPr lang="en-US">
                <a:solidFill>
                  <a:srgbClr val="FF0000"/>
                </a:solidFill>
              </a:rPr>
              <a:t>wn </a:t>
            </a:r>
            <a:r>
              <a:rPr lang="en-US">
                <a:solidFill>
                  <a:srgbClr val="000000"/>
                </a:solidFill>
              </a:rPr>
              <a:t>*</a:t>
            </a:r>
            <a:r>
              <a:rPr lang="en-US">
                <a:solidFill>
                  <a:srgbClr val="FF0000"/>
                </a:solidFill>
              </a:rPr>
              <a:t> </a:t>
            </a:r>
            <a:r>
              <a:rPr b="1" i="1" lang="en-US">
                <a:solidFill>
                  <a:srgbClr val="FFAB40"/>
                </a:solidFill>
                <a:highlight>
                  <a:srgbClr val="4285F4"/>
                </a:highlight>
              </a:rPr>
              <a:t>f</a:t>
            </a:r>
            <a:r>
              <a:rPr lang="en-US">
                <a:solidFill>
                  <a:srgbClr val="000000"/>
                </a:solidFill>
                <a:highlight>
                  <a:srgbClr val="4285F4"/>
                </a:highlight>
              </a:rPr>
              <a:t>(</a:t>
            </a:r>
            <a:r>
              <a:rPr lang="en-US">
                <a:solidFill>
                  <a:srgbClr val="92D050"/>
                </a:solidFill>
                <a:highlight>
                  <a:srgbClr val="4285F4"/>
                </a:highlight>
              </a:rPr>
              <a:t>2</a:t>
            </a:r>
            <a:r>
              <a:rPr lang="en-US">
                <a:solidFill>
                  <a:srgbClr val="FF0000"/>
                </a:solidFill>
                <a:highlight>
                  <a:srgbClr val="4285F4"/>
                </a:highlight>
              </a:rPr>
              <a:t>w1</a:t>
            </a:r>
            <a:r>
              <a:rPr lang="en-US">
                <a:solidFill>
                  <a:srgbClr val="000000"/>
                </a:solidFill>
                <a:highlight>
                  <a:srgbClr val="4285F4"/>
                </a:highlight>
              </a:rPr>
              <a:t>)</a:t>
            </a:r>
            <a:r>
              <a:rPr lang="en-US">
                <a:solidFill>
                  <a:srgbClr val="000000"/>
                </a:solidFill>
              </a:rPr>
              <a:t>)</a:t>
            </a:r>
            <a:r>
              <a:rPr lang="en-US">
                <a:solidFill>
                  <a:srgbClr val="FF0000"/>
                </a:solidFill>
              </a:rPr>
              <a:t> </a:t>
            </a:r>
            <a:endParaRPr b="1" i="1">
              <a:solidFill>
                <a:srgbClr val="FFAB40"/>
              </a:solidFill>
            </a:endParaRPr>
          </a:p>
        </p:txBody>
      </p:sp>
      <p:sp>
        <p:nvSpPr>
          <p:cNvPr id="126" name="Google Shape;126;p16"/>
          <p:cNvSpPr txBox="1"/>
          <p:nvPr/>
        </p:nvSpPr>
        <p:spPr>
          <a:xfrm>
            <a:off x="7670650" y="2047200"/>
            <a:ext cx="1760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t>Apply activation function</a:t>
            </a:r>
            <a:endParaRPr sz="1100"/>
          </a:p>
        </p:txBody>
      </p:sp>
      <p:sp>
        <p:nvSpPr>
          <p:cNvPr id="127" name="Google Shape;127;p16"/>
          <p:cNvSpPr/>
          <p:nvPr/>
        </p:nvSpPr>
        <p:spPr>
          <a:xfrm>
            <a:off x="7277500" y="2630156"/>
            <a:ext cx="329390" cy="24302"/>
          </a:xfrm>
          <a:custGeom>
            <a:rect b="b" l="l" r="r" t="t"/>
            <a:pathLst>
              <a:path extrusionOk="0" h="3778" w="20574">
                <a:moveTo>
                  <a:pt x="0" y="3493"/>
                </a:moveTo>
                <a:cubicBezTo>
                  <a:pt x="889" y="3493"/>
                  <a:pt x="3874" y="4065"/>
                  <a:pt x="5334" y="3493"/>
                </a:cubicBezTo>
                <a:cubicBezTo>
                  <a:pt x="6795" y="2922"/>
                  <a:pt x="6922" y="191"/>
                  <a:pt x="8763" y="64"/>
                </a:cubicBezTo>
                <a:cubicBezTo>
                  <a:pt x="10605" y="-63"/>
                  <a:pt x="14415" y="2287"/>
                  <a:pt x="16383" y="2731"/>
                </a:cubicBezTo>
                <a:cubicBezTo>
                  <a:pt x="18352" y="3176"/>
                  <a:pt x="19876" y="2731"/>
                  <a:pt x="20574" y="2731"/>
                </a:cubicBezTo>
              </a:path>
            </a:pathLst>
          </a:custGeom>
          <a:noFill/>
          <a:ln cap="flat" cmpd="sng" w="9525">
            <a:solidFill>
              <a:srgbClr val="595959"/>
            </a:solidFill>
            <a:prstDash val="solid"/>
            <a:round/>
            <a:headEnd len="med" w="med" type="none"/>
            <a:tailEnd len="med" w="med" type="triangle"/>
          </a:ln>
        </p:spPr>
      </p:sp>
      <p:sp>
        <p:nvSpPr>
          <p:cNvPr id="128" name="Google Shape;128;p16"/>
          <p:cNvSpPr txBox="1"/>
          <p:nvPr/>
        </p:nvSpPr>
        <p:spPr>
          <a:xfrm>
            <a:off x="6521300" y="2455338"/>
            <a:ext cx="705000" cy="400200"/>
          </a:xfrm>
          <a:prstGeom prst="rect">
            <a:avLst/>
          </a:prstGeom>
          <a:solidFill>
            <a:srgbClr val="4285F4"/>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US">
                <a:solidFill>
                  <a:srgbClr val="FFAB40"/>
                </a:solidFill>
              </a:rPr>
              <a:t>f</a:t>
            </a:r>
            <a:r>
              <a:rPr lang="en-US">
                <a:solidFill>
                  <a:srgbClr val="000000"/>
                </a:solidFill>
              </a:rPr>
              <a:t>(</a:t>
            </a:r>
            <a:r>
              <a:rPr lang="en-US">
                <a:solidFill>
                  <a:srgbClr val="92D050"/>
                </a:solidFill>
              </a:rPr>
              <a:t>2</a:t>
            </a:r>
            <a:r>
              <a:rPr lang="en-US">
                <a:solidFill>
                  <a:srgbClr val="FF0000"/>
                </a:solidFill>
              </a:rPr>
              <a:t>w1</a:t>
            </a:r>
            <a:r>
              <a:rPr lang="en-US">
                <a:solidFill>
                  <a:srgbClr val="000000"/>
                </a:solidFill>
              </a:rPr>
              <a:t>)</a:t>
            </a:r>
            <a:endParaRPr/>
          </a:p>
        </p:txBody>
      </p:sp>
      <p:sp>
        <p:nvSpPr>
          <p:cNvPr id="129" name="Google Shape;129;p16"/>
          <p:cNvSpPr txBox="1"/>
          <p:nvPr/>
        </p:nvSpPr>
        <p:spPr>
          <a:xfrm>
            <a:off x="5419600" y="2455350"/>
            <a:ext cx="518400" cy="400200"/>
          </a:xfrm>
          <a:prstGeom prst="rect">
            <a:avLst/>
          </a:prstGeom>
          <a:solidFill>
            <a:srgbClr val="E6B8A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00FFFF"/>
                </a:solidFill>
              </a:rPr>
              <a:t>4</a:t>
            </a:r>
            <a:r>
              <a:rPr lang="en-US">
                <a:solidFill>
                  <a:srgbClr val="FF0000"/>
                </a:solidFill>
              </a:rPr>
              <a:t>w2</a:t>
            </a:r>
            <a:endParaRPr/>
          </a:p>
        </p:txBody>
      </p:sp>
      <p:sp>
        <p:nvSpPr>
          <p:cNvPr id="130" name="Google Shape;130;p16"/>
          <p:cNvSpPr txBox="1"/>
          <p:nvPr/>
        </p:nvSpPr>
        <p:spPr>
          <a:xfrm>
            <a:off x="5938000" y="2455350"/>
            <a:ext cx="30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a:t>
            </a:r>
            <a:endParaRPr/>
          </a:p>
        </p:txBody>
      </p:sp>
      <p:sp>
        <p:nvSpPr>
          <p:cNvPr id="131" name="Google Shape;131;p16"/>
          <p:cNvSpPr txBox="1"/>
          <p:nvPr/>
        </p:nvSpPr>
        <p:spPr>
          <a:xfrm>
            <a:off x="6130838" y="2455338"/>
            <a:ext cx="44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rPr>
              <a:t>wn</a:t>
            </a:r>
            <a:endParaRPr>
              <a:solidFill>
                <a:srgbClr val="FF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0" name="Shape 1200"/>
        <p:cNvGrpSpPr/>
        <p:nvPr/>
      </p:nvGrpSpPr>
      <p:grpSpPr>
        <a:xfrm>
          <a:off x="0" y="0"/>
          <a:ext cx="0" cy="0"/>
          <a:chOff x="0" y="0"/>
          <a:chExt cx="0" cy="0"/>
        </a:xfrm>
      </p:grpSpPr>
      <p:sp>
        <p:nvSpPr>
          <p:cNvPr id="1201" name="Google Shape;1201;p43"/>
          <p:cNvSpPr txBox="1"/>
          <p:nvPr/>
        </p:nvSpPr>
        <p:spPr>
          <a:xfrm>
            <a:off x="209550" y="161925"/>
            <a:ext cx="525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How it works in a real data time series </a:t>
            </a:r>
            <a:endParaRPr>
              <a:latin typeface="Calibri"/>
              <a:ea typeface="Calibri"/>
              <a:cs typeface="Calibri"/>
              <a:sym typeface="Calibri"/>
            </a:endParaRPr>
          </a:p>
        </p:txBody>
      </p:sp>
      <p:pic>
        <p:nvPicPr>
          <p:cNvPr id="1202" name="Google Shape;1202;p43"/>
          <p:cNvPicPr preferRelativeResize="0"/>
          <p:nvPr/>
        </p:nvPicPr>
        <p:blipFill>
          <a:blip r:embed="rId3">
            <a:alphaModFix/>
          </a:blip>
          <a:stretch>
            <a:fillRect/>
          </a:stretch>
        </p:blipFill>
        <p:spPr>
          <a:xfrm>
            <a:off x="1285950" y="3587600"/>
            <a:ext cx="2831842" cy="1566701"/>
          </a:xfrm>
          <a:prstGeom prst="rect">
            <a:avLst/>
          </a:prstGeom>
          <a:noFill/>
          <a:ln>
            <a:noFill/>
          </a:ln>
        </p:spPr>
      </p:pic>
      <p:cxnSp>
        <p:nvCxnSpPr>
          <p:cNvPr id="1203" name="Google Shape;1203;p43"/>
          <p:cNvCxnSpPr/>
          <p:nvPr/>
        </p:nvCxnSpPr>
        <p:spPr>
          <a:xfrm rot="10800000">
            <a:off x="876300" y="933575"/>
            <a:ext cx="0" cy="933600"/>
          </a:xfrm>
          <a:prstGeom prst="straightConnector1">
            <a:avLst/>
          </a:prstGeom>
          <a:noFill/>
          <a:ln cap="flat" cmpd="sng" w="9525">
            <a:solidFill>
              <a:schemeClr val="dk2"/>
            </a:solidFill>
            <a:prstDash val="solid"/>
            <a:round/>
            <a:headEnd len="med" w="med" type="none"/>
            <a:tailEnd len="med" w="med" type="triangle"/>
          </a:ln>
        </p:spPr>
      </p:cxnSp>
      <p:cxnSp>
        <p:nvCxnSpPr>
          <p:cNvPr id="1204" name="Google Shape;1204;p43"/>
          <p:cNvCxnSpPr/>
          <p:nvPr/>
        </p:nvCxnSpPr>
        <p:spPr>
          <a:xfrm>
            <a:off x="876300" y="1867175"/>
            <a:ext cx="2143200" cy="0"/>
          </a:xfrm>
          <a:prstGeom prst="straightConnector1">
            <a:avLst/>
          </a:prstGeom>
          <a:noFill/>
          <a:ln cap="flat" cmpd="sng" w="9525">
            <a:solidFill>
              <a:schemeClr val="dk2"/>
            </a:solidFill>
            <a:prstDash val="solid"/>
            <a:round/>
            <a:headEnd len="med" w="med" type="none"/>
            <a:tailEnd len="med" w="med" type="triangle"/>
          </a:ln>
        </p:spPr>
      </p:cxnSp>
      <p:sp>
        <p:nvSpPr>
          <p:cNvPr id="1205" name="Google Shape;1205;p43"/>
          <p:cNvSpPr txBox="1"/>
          <p:nvPr/>
        </p:nvSpPr>
        <p:spPr>
          <a:xfrm>
            <a:off x="876300" y="1867175"/>
            <a:ext cx="43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t0</a:t>
            </a:r>
            <a:endParaRPr>
              <a:latin typeface="Calibri"/>
              <a:ea typeface="Calibri"/>
              <a:cs typeface="Calibri"/>
              <a:sym typeface="Calibri"/>
            </a:endParaRPr>
          </a:p>
        </p:txBody>
      </p:sp>
      <p:sp>
        <p:nvSpPr>
          <p:cNvPr id="1206" name="Google Shape;1206;p43"/>
          <p:cNvSpPr txBox="1"/>
          <p:nvPr/>
        </p:nvSpPr>
        <p:spPr>
          <a:xfrm>
            <a:off x="1276350" y="1867175"/>
            <a:ext cx="43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t1</a:t>
            </a:r>
            <a:endParaRPr>
              <a:latin typeface="Calibri"/>
              <a:ea typeface="Calibri"/>
              <a:cs typeface="Calibri"/>
              <a:sym typeface="Calibri"/>
            </a:endParaRPr>
          </a:p>
        </p:txBody>
      </p:sp>
      <p:sp>
        <p:nvSpPr>
          <p:cNvPr id="1207" name="Google Shape;1207;p43"/>
          <p:cNvSpPr txBox="1"/>
          <p:nvPr/>
        </p:nvSpPr>
        <p:spPr>
          <a:xfrm>
            <a:off x="1657350" y="1867175"/>
            <a:ext cx="43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t2</a:t>
            </a:r>
            <a:endParaRPr>
              <a:latin typeface="Calibri"/>
              <a:ea typeface="Calibri"/>
              <a:cs typeface="Calibri"/>
              <a:sym typeface="Calibri"/>
            </a:endParaRPr>
          </a:p>
        </p:txBody>
      </p:sp>
      <p:sp>
        <p:nvSpPr>
          <p:cNvPr id="1208" name="Google Shape;1208;p43"/>
          <p:cNvSpPr txBox="1"/>
          <p:nvPr/>
        </p:nvSpPr>
        <p:spPr>
          <a:xfrm>
            <a:off x="2028975" y="1867175"/>
            <a:ext cx="43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t3</a:t>
            </a:r>
            <a:endParaRPr>
              <a:latin typeface="Calibri"/>
              <a:ea typeface="Calibri"/>
              <a:cs typeface="Calibri"/>
              <a:sym typeface="Calibri"/>
            </a:endParaRPr>
          </a:p>
        </p:txBody>
      </p:sp>
      <p:cxnSp>
        <p:nvCxnSpPr>
          <p:cNvPr id="1209" name="Google Shape;1209;p43"/>
          <p:cNvCxnSpPr/>
          <p:nvPr/>
        </p:nvCxnSpPr>
        <p:spPr>
          <a:xfrm flipH="1" rot="10800000">
            <a:off x="885825" y="1380650"/>
            <a:ext cx="495900" cy="286500"/>
          </a:xfrm>
          <a:prstGeom prst="straightConnector1">
            <a:avLst/>
          </a:prstGeom>
          <a:noFill/>
          <a:ln cap="flat" cmpd="sng" w="9525">
            <a:solidFill>
              <a:schemeClr val="dk2"/>
            </a:solidFill>
            <a:prstDash val="solid"/>
            <a:round/>
            <a:headEnd len="med" w="med" type="none"/>
            <a:tailEnd len="med" w="med" type="none"/>
          </a:ln>
        </p:spPr>
      </p:cxnSp>
      <p:cxnSp>
        <p:nvCxnSpPr>
          <p:cNvPr id="1210" name="Google Shape;1210;p43"/>
          <p:cNvCxnSpPr/>
          <p:nvPr/>
        </p:nvCxnSpPr>
        <p:spPr>
          <a:xfrm>
            <a:off x="1390650" y="1390925"/>
            <a:ext cx="409500" cy="133500"/>
          </a:xfrm>
          <a:prstGeom prst="straightConnector1">
            <a:avLst/>
          </a:prstGeom>
          <a:noFill/>
          <a:ln cap="flat" cmpd="sng" w="9525">
            <a:solidFill>
              <a:schemeClr val="dk2"/>
            </a:solidFill>
            <a:prstDash val="solid"/>
            <a:round/>
            <a:headEnd len="med" w="med" type="none"/>
            <a:tailEnd len="med" w="med" type="none"/>
          </a:ln>
        </p:spPr>
      </p:cxnSp>
      <p:cxnSp>
        <p:nvCxnSpPr>
          <p:cNvPr id="1211" name="Google Shape;1211;p43"/>
          <p:cNvCxnSpPr/>
          <p:nvPr/>
        </p:nvCxnSpPr>
        <p:spPr>
          <a:xfrm flipH="1" rot="10800000">
            <a:off x="1809075" y="1124338"/>
            <a:ext cx="371400" cy="371400"/>
          </a:xfrm>
          <a:prstGeom prst="straightConnector1">
            <a:avLst/>
          </a:prstGeom>
          <a:noFill/>
          <a:ln cap="flat" cmpd="sng" w="9525">
            <a:solidFill>
              <a:schemeClr val="dk2"/>
            </a:solidFill>
            <a:prstDash val="dash"/>
            <a:round/>
            <a:headEnd len="med" w="med" type="none"/>
            <a:tailEnd len="med" w="med" type="none"/>
          </a:ln>
        </p:spPr>
      </p:cxnSp>
      <p:sp>
        <p:nvSpPr>
          <p:cNvPr id="1212" name="Google Shape;1212;p43"/>
          <p:cNvSpPr txBox="1"/>
          <p:nvPr/>
        </p:nvSpPr>
        <p:spPr>
          <a:xfrm>
            <a:off x="600075" y="1524425"/>
            <a:ext cx="26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5</a:t>
            </a:r>
            <a:endParaRPr>
              <a:latin typeface="Calibri"/>
              <a:ea typeface="Calibri"/>
              <a:cs typeface="Calibri"/>
              <a:sym typeface="Calibri"/>
            </a:endParaRPr>
          </a:p>
        </p:txBody>
      </p:sp>
      <p:sp>
        <p:nvSpPr>
          <p:cNvPr id="1213" name="Google Shape;1213;p43"/>
          <p:cNvSpPr txBox="1"/>
          <p:nvPr/>
        </p:nvSpPr>
        <p:spPr>
          <a:xfrm>
            <a:off x="1047900" y="1109938"/>
            <a:ext cx="26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7</a:t>
            </a:r>
            <a:endParaRPr>
              <a:latin typeface="Calibri"/>
              <a:ea typeface="Calibri"/>
              <a:cs typeface="Calibri"/>
              <a:sym typeface="Calibri"/>
            </a:endParaRPr>
          </a:p>
        </p:txBody>
      </p:sp>
      <p:sp>
        <p:nvSpPr>
          <p:cNvPr id="1214" name="Google Shape;1214;p43"/>
          <p:cNvSpPr txBox="1"/>
          <p:nvPr/>
        </p:nvSpPr>
        <p:spPr>
          <a:xfrm>
            <a:off x="1486200" y="1390925"/>
            <a:ext cx="26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6</a:t>
            </a:r>
            <a:endParaRPr>
              <a:latin typeface="Calibri"/>
              <a:ea typeface="Calibri"/>
              <a:cs typeface="Calibri"/>
              <a:sym typeface="Calibri"/>
            </a:endParaRPr>
          </a:p>
        </p:txBody>
      </p:sp>
      <p:sp>
        <p:nvSpPr>
          <p:cNvPr id="1215" name="Google Shape;1215;p43"/>
          <p:cNvSpPr txBox="1"/>
          <p:nvPr/>
        </p:nvSpPr>
        <p:spPr>
          <a:xfrm>
            <a:off x="1809375" y="5562600"/>
            <a:ext cx="886500" cy="354000"/>
          </a:xfrm>
          <a:prstGeom prst="rect">
            <a:avLst/>
          </a:prstGeom>
          <a:solidFill>
            <a:srgbClr val="FF00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latin typeface="Calibri"/>
                <a:ea typeface="Calibri"/>
                <a:cs typeface="Calibri"/>
                <a:sym typeface="Calibri"/>
              </a:rPr>
              <a:t>Input (t0): 5</a:t>
            </a:r>
            <a:endParaRPr sz="1100">
              <a:latin typeface="Calibri"/>
              <a:ea typeface="Calibri"/>
              <a:cs typeface="Calibri"/>
              <a:sym typeface="Calibri"/>
            </a:endParaRPr>
          </a:p>
        </p:txBody>
      </p:sp>
      <p:sp>
        <p:nvSpPr>
          <p:cNvPr id="1216" name="Google Shape;1216;p43"/>
          <p:cNvSpPr txBox="1"/>
          <p:nvPr/>
        </p:nvSpPr>
        <p:spPr>
          <a:xfrm>
            <a:off x="276225" y="4708050"/>
            <a:ext cx="1076400" cy="4926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Calibri"/>
                <a:ea typeface="Calibri"/>
                <a:cs typeface="Calibri"/>
                <a:sym typeface="Calibri"/>
              </a:rPr>
              <a:t>Initial short term memory: 0</a:t>
            </a:r>
            <a:endParaRPr sz="1000">
              <a:latin typeface="Calibri"/>
              <a:ea typeface="Calibri"/>
              <a:cs typeface="Calibri"/>
              <a:sym typeface="Calibri"/>
            </a:endParaRPr>
          </a:p>
        </p:txBody>
      </p:sp>
      <p:sp>
        <p:nvSpPr>
          <p:cNvPr id="1217" name="Google Shape;1217;p43"/>
          <p:cNvSpPr txBox="1"/>
          <p:nvPr/>
        </p:nvSpPr>
        <p:spPr>
          <a:xfrm>
            <a:off x="209550" y="3360413"/>
            <a:ext cx="1076400" cy="492600"/>
          </a:xfrm>
          <a:prstGeom prst="rect">
            <a:avLst/>
          </a:prstGeom>
          <a:solidFill>
            <a:srgbClr val="00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Calibri"/>
                <a:ea typeface="Calibri"/>
                <a:cs typeface="Calibri"/>
                <a:sym typeface="Calibri"/>
              </a:rPr>
              <a:t>Initial long term memory: 0</a:t>
            </a:r>
            <a:endParaRPr sz="1000">
              <a:latin typeface="Calibri"/>
              <a:ea typeface="Calibri"/>
              <a:cs typeface="Calibri"/>
              <a:sym typeface="Calibri"/>
            </a:endParaRPr>
          </a:p>
        </p:txBody>
      </p:sp>
      <p:sp>
        <p:nvSpPr>
          <p:cNvPr id="1218" name="Google Shape;1218;p43"/>
          <p:cNvSpPr/>
          <p:nvPr/>
        </p:nvSpPr>
        <p:spPr>
          <a:xfrm>
            <a:off x="1333425" y="3638550"/>
            <a:ext cx="114300" cy="133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43"/>
          <p:cNvSpPr/>
          <p:nvPr/>
        </p:nvSpPr>
        <p:spPr>
          <a:xfrm>
            <a:off x="1447725" y="4927125"/>
            <a:ext cx="266700" cy="133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43"/>
          <p:cNvSpPr/>
          <p:nvPr/>
        </p:nvSpPr>
        <p:spPr>
          <a:xfrm rot="-5400000">
            <a:off x="2124075" y="5264850"/>
            <a:ext cx="257100" cy="128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43"/>
          <p:cNvSpPr txBox="1"/>
          <p:nvPr/>
        </p:nvSpPr>
        <p:spPr>
          <a:xfrm>
            <a:off x="4238625" y="4708050"/>
            <a:ext cx="1076400" cy="4926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Calibri"/>
                <a:ea typeface="Calibri"/>
                <a:cs typeface="Calibri"/>
                <a:sym typeface="Calibri"/>
              </a:rPr>
              <a:t>short term memory (t0):3.0</a:t>
            </a:r>
            <a:endParaRPr sz="1000">
              <a:latin typeface="Calibri"/>
              <a:ea typeface="Calibri"/>
              <a:cs typeface="Calibri"/>
              <a:sym typeface="Calibri"/>
            </a:endParaRPr>
          </a:p>
        </p:txBody>
      </p:sp>
      <p:sp>
        <p:nvSpPr>
          <p:cNvPr id="1222" name="Google Shape;1222;p43"/>
          <p:cNvSpPr txBox="1"/>
          <p:nvPr/>
        </p:nvSpPr>
        <p:spPr>
          <a:xfrm>
            <a:off x="4238625" y="3458988"/>
            <a:ext cx="1076400" cy="492600"/>
          </a:xfrm>
          <a:prstGeom prst="rect">
            <a:avLst/>
          </a:prstGeom>
          <a:solidFill>
            <a:srgbClr val="00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Calibri"/>
                <a:ea typeface="Calibri"/>
                <a:cs typeface="Calibri"/>
                <a:sym typeface="Calibri"/>
              </a:rPr>
              <a:t>long term memory (t0): 2.0</a:t>
            </a:r>
            <a:endParaRPr sz="1000">
              <a:latin typeface="Calibri"/>
              <a:ea typeface="Calibri"/>
              <a:cs typeface="Calibri"/>
              <a:sym typeface="Calibri"/>
            </a:endParaRPr>
          </a:p>
        </p:txBody>
      </p:sp>
      <p:sp>
        <p:nvSpPr>
          <p:cNvPr id="1223" name="Google Shape;1223;p43"/>
          <p:cNvSpPr/>
          <p:nvPr/>
        </p:nvSpPr>
        <p:spPr>
          <a:xfrm>
            <a:off x="4067100" y="3638550"/>
            <a:ext cx="114300" cy="133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43"/>
          <p:cNvSpPr/>
          <p:nvPr/>
        </p:nvSpPr>
        <p:spPr>
          <a:xfrm>
            <a:off x="4067100" y="4927125"/>
            <a:ext cx="114300" cy="133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25" name="Google Shape;1225;p43"/>
          <p:cNvPicPr preferRelativeResize="0"/>
          <p:nvPr/>
        </p:nvPicPr>
        <p:blipFill>
          <a:blip r:embed="rId3">
            <a:alphaModFix/>
          </a:blip>
          <a:stretch>
            <a:fillRect/>
          </a:stretch>
        </p:blipFill>
        <p:spPr>
          <a:xfrm>
            <a:off x="5372250" y="3587600"/>
            <a:ext cx="2831842" cy="1566701"/>
          </a:xfrm>
          <a:prstGeom prst="rect">
            <a:avLst/>
          </a:prstGeom>
          <a:noFill/>
          <a:ln>
            <a:noFill/>
          </a:ln>
        </p:spPr>
      </p:pic>
      <p:sp>
        <p:nvSpPr>
          <p:cNvPr id="1226" name="Google Shape;1226;p43"/>
          <p:cNvSpPr/>
          <p:nvPr/>
        </p:nvSpPr>
        <p:spPr>
          <a:xfrm>
            <a:off x="5469450" y="4927125"/>
            <a:ext cx="266700" cy="133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43"/>
          <p:cNvSpPr/>
          <p:nvPr/>
        </p:nvSpPr>
        <p:spPr>
          <a:xfrm>
            <a:off x="5435850" y="3638550"/>
            <a:ext cx="114300" cy="133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43"/>
          <p:cNvSpPr txBox="1"/>
          <p:nvPr/>
        </p:nvSpPr>
        <p:spPr>
          <a:xfrm>
            <a:off x="5933700" y="5562600"/>
            <a:ext cx="886500" cy="354000"/>
          </a:xfrm>
          <a:prstGeom prst="rect">
            <a:avLst/>
          </a:prstGeom>
          <a:solidFill>
            <a:srgbClr val="FF00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latin typeface="Calibri"/>
                <a:ea typeface="Calibri"/>
                <a:cs typeface="Calibri"/>
                <a:sym typeface="Calibri"/>
              </a:rPr>
              <a:t>Input (t1): 7</a:t>
            </a:r>
            <a:endParaRPr sz="1100">
              <a:latin typeface="Calibri"/>
              <a:ea typeface="Calibri"/>
              <a:cs typeface="Calibri"/>
              <a:sym typeface="Calibri"/>
            </a:endParaRPr>
          </a:p>
        </p:txBody>
      </p:sp>
      <p:sp>
        <p:nvSpPr>
          <p:cNvPr id="1229" name="Google Shape;1229;p43"/>
          <p:cNvSpPr/>
          <p:nvPr/>
        </p:nvSpPr>
        <p:spPr>
          <a:xfrm rot="-5400000">
            <a:off x="6248400" y="5294100"/>
            <a:ext cx="257100" cy="128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43"/>
          <p:cNvSpPr txBox="1"/>
          <p:nvPr/>
        </p:nvSpPr>
        <p:spPr>
          <a:xfrm>
            <a:off x="3476288" y="1000550"/>
            <a:ext cx="2048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Assuming we have a time series from t0 to t2, and we would like to predict the value at t3</a:t>
            </a:r>
            <a:endParaRPr>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4" name="Shape 1234"/>
        <p:cNvGrpSpPr/>
        <p:nvPr/>
      </p:nvGrpSpPr>
      <p:grpSpPr>
        <a:xfrm>
          <a:off x="0" y="0"/>
          <a:ext cx="0" cy="0"/>
          <a:chOff x="0" y="0"/>
          <a:chExt cx="0" cy="0"/>
        </a:xfrm>
      </p:grpSpPr>
      <p:sp>
        <p:nvSpPr>
          <p:cNvPr id="1235" name="Google Shape;1235;p44"/>
          <p:cNvSpPr txBox="1"/>
          <p:nvPr/>
        </p:nvSpPr>
        <p:spPr>
          <a:xfrm>
            <a:off x="209550" y="161925"/>
            <a:ext cx="525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How it works in a real data time series </a:t>
            </a:r>
            <a:endParaRPr>
              <a:latin typeface="Calibri"/>
              <a:ea typeface="Calibri"/>
              <a:cs typeface="Calibri"/>
              <a:sym typeface="Calibri"/>
            </a:endParaRPr>
          </a:p>
        </p:txBody>
      </p:sp>
      <p:pic>
        <p:nvPicPr>
          <p:cNvPr id="1236" name="Google Shape;1236;p44"/>
          <p:cNvPicPr preferRelativeResize="0"/>
          <p:nvPr/>
        </p:nvPicPr>
        <p:blipFill>
          <a:blip r:embed="rId3">
            <a:alphaModFix/>
          </a:blip>
          <a:stretch>
            <a:fillRect/>
          </a:stretch>
        </p:blipFill>
        <p:spPr>
          <a:xfrm>
            <a:off x="1285950" y="3587600"/>
            <a:ext cx="2831842" cy="1566701"/>
          </a:xfrm>
          <a:prstGeom prst="rect">
            <a:avLst/>
          </a:prstGeom>
          <a:noFill/>
          <a:ln>
            <a:noFill/>
          </a:ln>
        </p:spPr>
      </p:pic>
      <p:cxnSp>
        <p:nvCxnSpPr>
          <p:cNvPr id="1237" name="Google Shape;1237;p44"/>
          <p:cNvCxnSpPr/>
          <p:nvPr/>
        </p:nvCxnSpPr>
        <p:spPr>
          <a:xfrm rot="10800000">
            <a:off x="876300" y="933575"/>
            <a:ext cx="0" cy="933600"/>
          </a:xfrm>
          <a:prstGeom prst="straightConnector1">
            <a:avLst/>
          </a:prstGeom>
          <a:noFill/>
          <a:ln cap="flat" cmpd="sng" w="9525">
            <a:solidFill>
              <a:schemeClr val="dk2"/>
            </a:solidFill>
            <a:prstDash val="solid"/>
            <a:round/>
            <a:headEnd len="med" w="med" type="none"/>
            <a:tailEnd len="med" w="med" type="triangle"/>
          </a:ln>
        </p:spPr>
      </p:cxnSp>
      <p:cxnSp>
        <p:nvCxnSpPr>
          <p:cNvPr id="1238" name="Google Shape;1238;p44"/>
          <p:cNvCxnSpPr/>
          <p:nvPr/>
        </p:nvCxnSpPr>
        <p:spPr>
          <a:xfrm>
            <a:off x="876300" y="1867175"/>
            <a:ext cx="2143200" cy="0"/>
          </a:xfrm>
          <a:prstGeom prst="straightConnector1">
            <a:avLst/>
          </a:prstGeom>
          <a:noFill/>
          <a:ln cap="flat" cmpd="sng" w="9525">
            <a:solidFill>
              <a:schemeClr val="dk2"/>
            </a:solidFill>
            <a:prstDash val="solid"/>
            <a:round/>
            <a:headEnd len="med" w="med" type="none"/>
            <a:tailEnd len="med" w="med" type="triangle"/>
          </a:ln>
        </p:spPr>
      </p:cxnSp>
      <p:sp>
        <p:nvSpPr>
          <p:cNvPr id="1239" name="Google Shape;1239;p44"/>
          <p:cNvSpPr txBox="1"/>
          <p:nvPr/>
        </p:nvSpPr>
        <p:spPr>
          <a:xfrm>
            <a:off x="876300" y="1867175"/>
            <a:ext cx="43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t0</a:t>
            </a:r>
            <a:endParaRPr>
              <a:latin typeface="Calibri"/>
              <a:ea typeface="Calibri"/>
              <a:cs typeface="Calibri"/>
              <a:sym typeface="Calibri"/>
            </a:endParaRPr>
          </a:p>
        </p:txBody>
      </p:sp>
      <p:sp>
        <p:nvSpPr>
          <p:cNvPr id="1240" name="Google Shape;1240;p44"/>
          <p:cNvSpPr txBox="1"/>
          <p:nvPr/>
        </p:nvSpPr>
        <p:spPr>
          <a:xfrm>
            <a:off x="1276350" y="1867175"/>
            <a:ext cx="43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t1</a:t>
            </a:r>
            <a:endParaRPr>
              <a:latin typeface="Calibri"/>
              <a:ea typeface="Calibri"/>
              <a:cs typeface="Calibri"/>
              <a:sym typeface="Calibri"/>
            </a:endParaRPr>
          </a:p>
        </p:txBody>
      </p:sp>
      <p:sp>
        <p:nvSpPr>
          <p:cNvPr id="1241" name="Google Shape;1241;p44"/>
          <p:cNvSpPr txBox="1"/>
          <p:nvPr/>
        </p:nvSpPr>
        <p:spPr>
          <a:xfrm>
            <a:off x="1657350" y="1867175"/>
            <a:ext cx="43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t2</a:t>
            </a:r>
            <a:endParaRPr>
              <a:latin typeface="Calibri"/>
              <a:ea typeface="Calibri"/>
              <a:cs typeface="Calibri"/>
              <a:sym typeface="Calibri"/>
            </a:endParaRPr>
          </a:p>
        </p:txBody>
      </p:sp>
      <p:sp>
        <p:nvSpPr>
          <p:cNvPr id="1242" name="Google Shape;1242;p44"/>
          <p:cNvSpPr txBox="1"/>
          <p:nvPr/>
        </p:nvSpPr>
        <p:spPr>
          <a:xfrm>
            <a:off x="2028975" y="1867175"/>
            <a:ext cx="43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t3</a:t>
            </a:r>
            <a:endParaRPr>
              <a:latin typeface="Calibri"/>
              <a:ea typeface="Calibri"/>
              <a:cs typeface="Calibri"/>
              <a:sym typeface="Calibri"/>
            </a:endParaRPr>
          </a:p>
        </p:txBody>
      </p:sp>
      <p:cxnSp>
        <p:nvCxnSpPr>
          <p:cNvPr id="1243" name="Google Shape;1243;p44"/>
          <p:cNvCxnSpPr/>
          <p:nvPr/>
        </p:nvCxnSpPr>
        <p:spPr>
          <a:xfrm flipH="1" rot="10800000">
            <a:off x="885825" y="1380650"/>
            <a:ext cx="495900" cy="286500"/>
          </a:xfrm>
          <a:prstGeom prst="straightConnector1">
            <a:avLst/>
          </a:prstGeom>
          <a:noFill/>
          <a:ln cap="flat" cmpd="sng" w="9525">
            <a:solidFill>
              <a:schemeClr val="dk2"/>
            </a:solidFill>
            <a:prstDash val="solid"/>
            <a:round/>
            <a:headEnd len="med" w="med" type="none"/>
            <a:tailEnd len="med" w="med" type="none"/>
          </a:ln>
        </p:spPr>
      </p:cxnSp>
      <p:cxnSp>
        <p:nvCxnSpPr>
          <p:cNvPr id="1244" name="Google Shape;1244;p44"/>
          <p:cNvCxnSpPr/>
          <p:nvPr/>
        </p:nvCxnSpPr>
        <p:spPr>
          <a:xfrm>
            <a:off x="1390650" y="1390925"/>
            <a:ext cx="409500" cy="133500"/>
          </a:xfrm>
          <a:prstGeom prst="straightConnector1">
            <a:avLst/>
          </a:prstGeom>
          <a:noFill/>
          <a:ln cap="flat" cmpd="sng" w="9525">
            <a:solidFill>
              <a:schemeClr val="dk2"/>
            </a:solidFill>
            <a:prstDash val="solid"/>
            <a:round/>
            <a:headEnd len="med" w="med" type="none"/>
            <a:tailEnd len="med" w="med" type="none"/>
          </a:ln>
        </p:spPr>
      </p:cxnSp>
      <p:cxnSp>
        <p:nvCxnSpPr>
          <p:cNvPr id="1245" name="Google Shape;1245;p44"/>
          <p:cNvCxnSpPr/>
          <p:nvPr/>
        </p:nvCxnSpPr>
        <p:spPr>
          <a:xfrm flipH="1" rot="10800000">
            <a:off x="1809075" y="1124338"/>
            <a:ext cx="371400" cy="371400"/>
          </a:xfrm>
          <a:prstGeom prst="straightConnector1">
            <a:avLst/>
          </a:prstGeom>
          <a:noFill/>
          <a:ln cap="flat" cmpd="sng" w="9525">
            <a:solidFill>
              <a:schemeClr val="dk2"/>
            </a:solidFill>
            <a:prstDash val="dash"/>
            <a:round/>
            <a:headEnd len="med" w="med" type="none"/>
            <a:tailEnd len="med" w="med" type="none"/>
          </a:ln>
        </p:spPr>
      </p:cxnSp>
      <p:sp>
        <p:nvSpPr>
          <p:cNvPr id="1246" name="Google Shape;1246;p44"/>
          <p:cNvSpPr txBox="1"/>
          <p:nvPr/>
        </p:nvSpPr>
        <p:spPr>
          <a:xfrm>
            <a:off x="600075" y="1524425"/>
            <a:ext cx="26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5</a:t>
            </a:r>
            <a:endParaRPr>
              <a:latin typeface="Calibri"/>
              <a:ea typeface="Calibri"/>
              <a:cs typeface="Calibri"/>
              <a:sym typeface="Calibri"/>
            </a:endParaRPr>
          </a:p>
        </p:txBody>
      </p:sp>
      <p:sp>
        <p:nvSpPr>
          <p:cNvPr id="1247" name="Google Shape;1247;p44"/>
          <p:cNvSpPr txBox="1"/>
          <p:nvPr/>
        </p:nvSpPr>
        <p:spPr>
          <a:xfrm>
            <a:off x="1047900" y="1109938"/>
            <a:ext cx="26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7</a:t>
            </a:r>
            <a:endParaRPr>
              <a:latin typeface="Calibri"/>
              <a:ea typeface="Calibri"/>
              <a:cs typeface="Calibri"/>
              <a:sym typeface="Calibri"/>
            </a:endParaRPr>
          </a:p>
        </p:txBody>
      </p:sp>
      <p:sp>
        <p:nvSpPr>
          <p:cNvPr id="1248" name="Google Shape;1248;p44"/>
          <p:cNvSpPr txBox="1"/>
          <p:nvPr/>
        </p:nvSpPr>
        <p:spPr>
          <a:xfrm>
            <a:off x="1486200" y="1390925"/>
            <a:ext cx="26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6</a:t>
            </a:r>
            <a:endParaRPr>
              <a:latin typeface="Calibri"/>
              <a:ea typeface="Calibri"/>
              <a:cs typeface="Calibri"/>
              <a:sym typeface="Calibri"/>
            </a:endParaRPr>
          </a:p>
        </p:txBody>
      </p:sp>
      <p:sp>
        <p:nvSpPr>
          <p:cNvPr id="1249" name="Google Shape;1249;p44"/>
          <p:cNvSpPr txBox="1"/>
          <p:nvPr/>
        </p:nvSpPr>
        <p:spPr>
          <a:xfrm>
            <a:off x="1809375" y="5562600"/>
            <a:ext cx="886500" cy="354000"/>
          </a:xfrm>
          <a:prstGeom prst="rect">
            <a:avLst/>
          </a:prstGeom>
          <a:solidFill>
            <a:srgbClr val="FF00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latin typeface="Calibri"/>
                <a:ea typeface="Calibri"/>
                <a:cs typeface="Calibri"/>
                <a:sym typeface="Calibri"/>
              </a:rPr>
              <a:t>Input (t0): 5</a:t>
            </a:r>
            <a:endParaRPr sz="1100">
              <a:latin typeface="Calibri"/>
              <a:ea typeface="Calibri"/>
              <a:cs typeface="Calibri"/>
              <a:sym typeface="Calibri"/>
            </a:endParaRPr>
          </a:p>
        </p:txBody>
      </p:sp>
      <p:sp>
        <p:nvSpPr>
          <p:cNvPr id="1250" name="Google Shape;1250;p44"/>
          <p:cNvSpPr txBox="1"/>
          <p:nvPr/>
        </p:nvSpPr>
        <p:spPr>
          <a:xfrm>
            <a:off x="276225" y="4708050"/>
            <a:ext cx="1076400" cy="4926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Calibri"/>
                <a:ea typeface="Calibri"/>
                <a:cs typeface="Calibri"/>
                <a:sym typeface="Calibri"/>
              </a:rPr>
              <a:t>Initial short term memory: 0</a:t>
            </a:r>
            <a:endParaRPr sz="1000">
              <a:latin typeface="Calibri"/>
              <a:ea typeface="Calibri"/>
              <a:cs typeface="Calibri"/>
              <a:sym typeface="Calibri"/>
            </a:endParaRPr>
          </a:p>
        </p:txBody>
      </p:sp>
      <p:sp>
        <p:nvSpPr>
          <p:cNvPr id="1251" name="Google Shape;1251;p44"/>
          <p:cNvSpPr txBox="1"/>
          <p:nvPr/>
        </p:nvSpPr>
        <p:spPr>
          <a:xfrm>
            <a:off x="209550" y="3360413"/>
            <a:ext cx="1076400" cy="492600"/>
          </a:xfrm>
          <a:prstGeom prst="rect">
            <a:avLst/>
          </a:prstGeom>
          <a:solidFill>
            <a:srgbClr val="00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Calibri"/>
                <a:ea typeface="Calibri"/>
                <a:cs typeface="Calibri"/>
                <a:sym typeface="Calibri"/>
              </a:rPr>
              <a:t>Initial long term memory: 0</a:t>
            </a:r>
            <a:endParaRPr sz="1000">
              <a:latin typeface="Calibri"/>
              <a:ea typeface="Calibri"/>
              <a:cs typeface="Calibri"/>
              <a:sym typeface="Calibri"/>
            </a:endParaRPr>
          </a:p>
        </p:txBody>
      </p:sp>
      <p:sp>
        <p:nvSpPr>
          <p:cNvPr id="1252" name="Google Shape;1252;p44"/>
          <p:cNvSpPr/>
          <p:nvPr/>
        </p:nvSpPr>
        <p:spPr>
          <a:xfrm>
            <a:off x="1333425" y="3638550"/>
            <a:ext cx="114300" cy="133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44"/>
          <p:cNvSpPr/>
          <p:nvPr/>
        </p:nvSpPr>
        <p:spPr>
          <a:xfrm>
            <a:off x="1447725" y="4927125"/>
            <a:ext cx="266700" cy="133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44"/>
          <p:cNvSpPr/>
          <p:nvPr/>
        </p:nvSpPr>
        <p:spPr>
          <a:xfrm rot="-5400000">
            <a:off x="2124075" y="5264850"/>
            <a:ext cx="257100" cy="128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44"/>
          <p:cNvSpPr txBox="1"/>
          <p:nvPr/>
        </p:nvSpPr>
        <p:spPr>
          <a:xfrm>
            <a:off x="4238625" y="4708050"/>
            <a:ext cx="1076400" cy="4926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Calibri"/>
                <a:ea typeface="Calibri"/>
                <a:cs typeface="Calibri"/>
                <a:sym typeface="Calibri"/>
              </a:rPr>
              <a:t>short term memory (t0):3.0</a:t>
            </a:r>
            <a:endParaRPr sz="1000">
              <a:latin typeface="Calibri"/>
              <a:ea typeface="Calibri"/>
              <a:cs typeface="Calibri"/>
              <a:sym typeface="Calibri"/>
            </a:endParaRPr>
          </a:p>
        </p:txBody>
      </p:sp>
      <p:sp>
        <p:nvSpPr>
          <p:cNvPr id="1256" name="Google Shape;1256;p44"/>
          <p:cNvSpPr txBox="1"/>
          <p:nvPr/>
        </p:nvSpPr>
        <p:spPr>
          <a:xfrm>
            <a:off x="4238625" y="3458988"/>
            <a:ext cx="1076400" cy="492600"/>
          </a:xfrm>
          <a:prstGeom prst="rect">
            <a:avLst/>
          </a:prstGeom>
          <a:solidFill>
            <a:srgbClr val="00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Calibri"/>
                <a:ea typeface="Calibri"/>
                <a:cs typeface="Calibri"/>
                <a:sym typeface="Calibri"/>
              </a:rPr>
              <a:t>long term memory (t0): 2.0</a:t>
            </a:r>
            <a:endParaRPr sz="1000">
              <a:latin typeface="Calibri"/>
              <a:ea typeface="Calibri"/>
              <a:cs typeface="Calibri"/>
              <a:sym typeface="Calibri"/>
            </a:endParaRPr>
          </a:p>
        </p:txBody>
      </p:sp>
      <p:sp>
        <p:nvSpPr>
          <p:cNvPr id="1257" name="Google Shape;1257;p44"/>
          <p:cNvSpPr/>
          <p:nvPr/>
        </p:nvSpPr>
        <p:spPr>
          <a:xfrm>
            <a:off x="4067100" y="3638550"/>
            <a:ext cx="114300" cy="133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44"/>
          <p:cNvSpPr/>
          <p:nvPr/>
        </p:nvSpPr>
        <p:spPr>
          <a:xfrm>
            <a:off x="4067100" y="4927125"/>
            <a:ext cx="114300" cy="133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59" name="Google Shape;1259;p44"/>
          <p:cNvPicPr preferRelativeResize="0"/>
          <p:nvPr/>
        </p:nvPicPr>
        <p:blipFill>
          <a:blip r:embed="rId3">
            <a:alphaModFix/>
          </a:blip>
          <a:stretch>
            <a:fillRect/>
          </a:stretch>
        </p:blipFill>
        <p:spPr>
          <a:xfrm>
            <a:off x="5372250" y="3587600"/>
            <a:ext cx="2831842" cy="1566701"/>
          </a:xfrm>
          <a:prstGeom prst="rect">
            <a:avLst/>
          </a:prstGeom>
          <a:noFill/>
          <a:ln>
            <a:noFill/>
          </a:ln>
        </p:spPr>
      </p:pic>
      <p:sp>
        <p:nvSpPr>
          <p:cNvPr id="1260" name="Google Shape;1260;p44"/>
          <p:cNvSpPr/>
          <p:nvPr/>
        </p:nvSpPr>
        <p:spPr>
          <a:xfrm>
            <a:off x="5469450" y="4927125"/>
            <a:ext cx="266700" cy="133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44"/>
          <p:cNvSpPr/>
          <p:nvPr/>
        </p:nvSpPr>
        <p:spPr>
          <a:xfrm>
            <a:off x="5435850" y="3638550"/>
            <a:ext cx="114300" cy="133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44"/>
          <p:cNvSpPr txBox="1"/>
          <p:nvPr/>
        </p:nvSpPr>
        <p:spPr>
          <a:xfrm>
            <a:off x="5933700" y="5562600"/>
            <a:ext cx="886500" cy="354000"/>
          </a:xfrm>
          <a:prstGeom prst="rect">
            <a:avLst/>
          </a:prstGeom>
          <a:solidFill>
            <a:srgbClr val="FF00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latin typeface="Calibri"/>
                <a:ea typeface="Calibri"/>
                <a:cs typeface="Calibri"/>
                <a:sym typeface="Calibri"/>
              </a:rPr>
              <a:t>Input (t1): 7</a:t>
            </a:r>
            <a:endParaRPr sz="1100">
              <a:latin typeface="Calibri"/>
              <a:ea typeface="Calibri"/>
              <a:cs typeface="Calibri"/>
              <a:sym typeface="Calibri"/>
            </a:endParaRPr>
          </a:p>
        </p:txBody>
      </p:sp>
      <p:sp>
        <p:nvSpPr>
          <p:cNvPr id="1263" name="Google Shape;1263;p44"/>
          <p:cNvSpPr/>
          <p:nvPr/>
        </p:nvSpPr>
        <p:spPr>
          <a:xfrm rot="-5400000">
            <a:off x="6248400" y="5294100"/>
            <a:ext cx="257100" cy="128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44"/>
          <p:cNvSpPr txBox="1"/>
          <p:nvPr/>
        </p:nvSpPr>
        <p:spPr>
          <a:xfrm>
            <a:off x="8261325" y="3458988"/>
            <a:ext cx="1076400" cy="492600"/>
          </a:xfrm>
          <a:prstGeom prst="rect">
            <a:avLst/>
          </a:prstGeom>
          <a:solidFill>
            <a:srgbClr val="00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Calibri"/>
                <a:ea typeface="Calibri"/>
                <a:cs typeface="Calibri"/>
                <a:sym typeface="Calibri"/>
              </a:rPr>
              <a:t>long term memory (t1): 2.0</a:t>
            </a:r>
            <a:endParaRPr sz="1000">
              <a:latin typeface="Calibri"/>
              <a:ea typeface="Calibri"/>
              <a:cs typeface="Calibri"/>
              <a:sym typeface="Calibri"/>
            </a:endParaRPr>
          </a:p>
        </p:txBody>
      </p:sp>
      <p:sp>
        <p:nvSpPr>
          <p:cNvPr id="1265" name="Google Shape;1265;p44"/>
          <p:cNvSpPr txBox="1"/>
          <p:nvPr/>
        </p:nvSpPr>
        <p:spPr>
          <a:xfrm>
            <a:off x="8461350" y="4708050"/>
            <a:ext cx="1076400" cy="4926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Calibri"/>
                <a:ea typeface="Calibri"/>
                <a:cs typeface="Calibri"/>
                <a:sym typeface="Calibri"/>
              </a:rPr>
              <a:t>short term memory (t1):3.0</a:t>
            </a:r>
            <a:endParaRPr sz="1000">
              <a:latin typeface="Calibri"/>
              <a:ea typeface="Calibri"/>
              <a:cs typeface="Calibri"/>
              <a:sym typeface="Calibri"/>
            </a:endParaRPr>
          </a:p>
        </p:txBody>
      </p:sp>
      <p:sp>
        <p:nvSpPr>
          <p:cNvPr id="1266" name="Google Shape;1266;p44"/>
          <p:cNvSpPr/>
          <p:nvPr/>
        </p:nvSpPr>
        <p:spPr>
          <a:xfrm>
            <a:off x="8105925" y="3638550"/>
            <a:ext cx="114300" cy="133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44"/>
          <p:cNvSpPr/>
          <p:nvPr/>
        </p:nvSpPr>
        <p:spPr>
          <a:xfrm>
            <a:off x="8155500" y="4910325"/>
            <a:ext cx="266700" cy="133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44"/>
          <p:cNvSpPr txBox="1"/>
          <p:nvPr/>
        </p:nvSpPr>
        <p:spPr>
          <a:xfrm>
            <a:off x="3476288" y="1000550"/>
            <a:ext cx="2048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Assuming we have a time series from t0 to t2, and we would like to predict the value at t3</a:t>
            </a:r>
            <a:endParaRPr>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2" name="Shape 1272"/>
        <p:cNvGrpSpPr/>
        <p:nvPr/>
      </p:nvGrpSpPr>
      <p:grpSpPr>
        <a:xfrm>
          <a:off x="0" y="0"/>
          <a:ext cx="0" cy="0"/>
          <a:chOff x="0" y="0"/>
          <a:chExt cx="0" cy="0"/>
        </a:xfrm>
      </p:grpSpPr>
      <p:sp>
        <p:nvSpPr>
          <p:cNvPr id="1273" name="Google Shape;1273;p45"/>
          <p:cNvSpPr txBox="1"/>
          <p:nvPr/>
        </p:nvSpPr>
        <p:spPr>
          <a:xfrm>
            <a:off x="209550" y="161925"/>
            <a:ext cx="525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How it works in a real data time series </a:t>
            </a:r>
            <a:endParaRPr>
              <a:latin typeface="Calibri"/>
              <a:ea typeface="Calibri"/>
              <a:cs typeface="Calibri"/>
              <a:sym typeface="Calibri"/>
            </a:endParaRPr>
          </a:p>
        </p:txBody>
      </p:sp>
      <p:pic>
        <p:nvPicPr>
          <p:cNvPr id="1274" name="Google Shape;1274;p45"/>
          <p:cNvPicPr preferRelativeResize="0"/>
          <p:nvPr/>
        </p:nvPicPr>
        <p:blipFill>
          <a:blip r:embed="rId3">
            <a:alphaModFix/>
          </a:blip>
          <a:stretch>
            <a:fillRect/>
          </a:stretch>
        </p:blipFill>
        <p:spPr>
          <a:xfrm>
            <a:off x="1285950" y="3587600"/>
            <a:ext cx="2831842" cy="1566701"/>
          </a:xfrm>
          <a:prstGeom prst="rect">
            <a:avLst/>
          </a:prstGeom>
          <a:noFill/>
          <a:ln>
            <a:noFill/>
          </a:ln>
        </p:spPr>
      </p:pic>
      <p:cxnSp>
        <p:nvCxnSpPr>
          <p:cNvPr id="1275" name="Google Shape;1275;p45"/>
          <p:cNvCxnSpPr/>
          <p:nvPr/>
        </p:nvCxnSpPr>
        <p:spPr>
          <a:xfrm rot="10800000">
            <a:off x="876300" y="933575"/>
            <a:ext cx="0" cy="933600"/>
          </a:xfrm>
          <a:prstGeom prst="straightConnector1">
            <a:avLst/>
          </a:prstGeom>
          <a:noFill/>
          <a:ln cap="flat" cmpd="sng" w="9525">
            <a:solidFill>
              <a:schemeClr val="dk2"/>
            </a:solidFill>
            <a:prstDash val="solid"/>
            <a:round/>
            <a:headEnd len="med" w="med" type="none"/>
            <a:tailEnd len="med" w="med" type="triangle"/>
          </a:ln>
        </p:spPr>
      </p:cxnSp>
      <p:cxnSp>
        <p:nvCxnSpPr>
          <p:cNvPr id="1276" name="Google Shape;1276;p45"/>
          <p:cNvCxnSpPr/>
          <p:nvPr/>
        </p:nvCxnSpPr>
        <p:spPr>
          <a:xfrm>
            <a:off x="876300" y="1867175"/>
            <a:ext cx="2143200" cy="0"/>
          </a:xfrm>
          <a:prstGeom prst="straightConnector1">
            <a:avLst/>
          </a:prstGeom>
          <a:noFill/>
          <a:ln cap="flat" cmpd="sng" w="9525">
            <a:solidFill>
              <a:schemeClr val="dk2"/>
            </a:solidFill>
            <a:prstDash val="solid"/>
            <a:round/>
            <a:headEnd len="med" w="med" type="none"/>
            <a:tailEnd len="med" w="med" type="triangle"/>
          </a:ln>
        </p:spPr>
      </p:cxnSp>
      <p:sp>
        <p:nvSpPr>
          <p:cNvPr id="1277" name="Google Shape;1277;p45"/>
          <p:cNvSpPr txBox="1"/>
          <p:nvPr/>
        </p:nvSpPr>
        <p:spPr>
          <a:xfrm>
            <a:off x="876300" y="1867175"/>
            <a:ext cx="43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t0</a:t>
            </a:r>
            <a:endParaRPr>
              <a:latin typeface="Calibri"/>
              <a:ea typeface="Calibri"/>
              <a:cs typeface="Calibri"/>
              <a:sym typeface="Calibri"/>
            </a:endParaRPr>
          </a:p>
        </p:txBody>
      </p:sp>
      <p:sp>
        <p:nvSpPr>
          <p:cNvPr id="1278" name="Google Shape;1278;p45"/>
          <p:cNvSpPr txBox="1"/>
          <p:nvPr/>
        </p:nvSpPr>
        <p:spPr>
          <a:xfrm>
            <a:off x="1276350" y="1867175"/>
            <a:ext cx="43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t1</a:t>
            </a:r>
            <a:endParaRPr>
              <a:latin typeface="Calibri"/>
              <a:ea typeface="Calibri"/>
              <a:cs typeface="Calibri"/>
              <a:sym typeface="Calibri"/>
            </a:endParaRPr>
          </a:p>
        </p:txBody>
      </p:sp>
      <p:sp>
        <p:nvSpPr>
          <p:cNvPr id="1279" name="Google Shape;1279;p45"/>
          <p:cNvSpPr txBox="1"/>
          <p:nvPr/>
        </p:nvSpPr>
        <p:spPr>
          <a:xfrm>
            <a:off x="1657350" y="1867175"/>
            <a:ext cx="43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t2</a:t>
            </a:r>
            <a:endParaRPr>
              <a:latin typeface="Calibri"/>
              <a:ea typeface="Calibri"/>
              <a:cs typeface="Calibri"/>
              <a:sym typeface="Calibri"/>
            </a:endParaRPr>
          </a:p>
        </p:txBody>
      </p:sp>
      <p:sp>
        <p:nvSpPr>
          <p:cNvPr id="1280" name="Google Shape;1280;p45"/>
          <p:cNvSpPr txBox="1"/>
          <p:nvPr/>
        </p:nvSpPr>
        <p:spPr>
          <a:xfrm>
            <a:off x="2028975" y="1867175"/>
            <a:ext cx="43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t3</a:t>
            </a:r>
            <a:endParaRPr>
              <a:latin typeface="Calibri"/>
              <a:ea typeface="Calibri"/>
              <a:cs typeface="Calibri"/>
              <a:sym typeface="Calibri"/>
            </a:endParaRPr>
          </a:p>
        </p:txBody>
      </p:sp>
      <p:cxnSp>
        <p:nvCxnSpPr>
          <p:cNvPr id="1281" name="Google Shape;1281;p45"/>
          <p:cNvCxnSpPr/>
          <p:nvPr/>
        </p:nvCxnSpPr>
        <p:spPr>
          <a:xfrm flipH="1" rot="10800000">
            <a:off x="885825" y="1380650"/>
            <a:ext cx="495900" cy="286500"/>
          </a:xfrm>
          <a:prstGeom prst="straightConnector1">
            <a:avLst/>
          </a:prstGeom>
          <a:noFill/>
          <a:ln cap="flat" cmpd="sng" w="9525">
            <a:solidFill>
              <a:schemeClr val="dk2"/>
            </a:solidFill>
            <a:prstDash val="solid"/>
            <a:round/>
            <a:headEnd len="med" w="med" type="none"/>
            <a:tailEnd len="med" w="med" type="none"/>
          </a:ln>
        </p:spPr>
      </p:cxnSp>
      <p:cxnSp>
        <p:nvCxnSpPr>
          <p:cNvPr id="1282" name="Google Shape;1282;p45"/>
          <p:cNvCxnSpPr/>
          <p:nvPr/>
        </p:nvCxnSpPr>
        <p:spPr>
          <a:xfrm>
            <a:off x="1390650" y="1390925"/>
            <a:ext cx="409500" cy="133500"/>
          </a:xfrm>
          <a:prstGeom prst="straightConnector1">
            <a:avLst/>
          </a:prstGeom>
          <a:noFill/>
          <a:ln cap="flat" cmpd="sng" w="9525">
            <a:solidFill>
              <a:schemeClr val="dk2"/>
            </a:solidFill>
            <a:prstDash val="solid"/>
            <a:round/>
            <a:headEnd len="med" w="med" type="none"/>
            <a:tailEnd len="med" w="med" type="none"/>
          </a:ln>
        </p:spPr>
      </p:cxnSp>
      <p:cxnSp>
        <p:nvCxnSpPr>
          <p:cNvPr id="1283" name="Google Shape;1283;p45"/>
          <p:cNvCxnSpPr/>
          <p:nvPr/>
        </p:nvCxnSpPr>
        <p:spPr>
          <a:xfrm flipH="1" rot="10800000">
            <a:off x="1809075" y="1124338"/>
            <a:ext cx="371400" cy="371400"/>
          </a:xfrm>
          <a:prstGeom prst="straightConnector1">
            <a:avLst/>
          </a:prstGeom>
          <a:noFill/>
          <a:ln cap="flat" cmpd="sng" w="9525">
            <a:solidFill>
              <a:schemeClr val="dk2"/>
            </a:solidFill>
            <a:prstDash val="dash"/>
            <a:round/>
            <a:headEnd len="med" w="med" type="none"/>
            <a:tailEnd len="med" w="med" type="none"/>
          </a:ln>
        </p:spPr>
      </p:cxnSp>
      <p:sp>
        <p:nvSpPr>
          <p:cNvPr id="1284" name="Google Shape;1284;p45"/>
          <p:cNvSpPr txBox="1"/>
          <p:nvPr/>
        </p:nvSpPr>
        <p:spPr>
          <a:xfrm>
            <a:off x="600075" y="1524425"/>
            <a:ext cx="26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5</a:t>
            </a:r>
            <a:endParaRPr>
              <a:latin typeface="Calibri"/>
              <a:ea typeface="Calibri"/>
              <a:cs typeface="Calibri"/>
              <a:sym typeface="Calibri"/>
            </a:endParaRPr>
          </a:p>
        </p:txBody>
      </p:sp>
      <p:sp>
        <p:nvSpPr>
          <p:cNvPr id="1285" name="Google Shape;1285;p45"/>
          <p:cNvSpPr txBox="1"/>
          <p:nvPr/>
        </p:nvSpPr>
        <p:spPr>
          <a:xfrm>
            <a:off x="1047900" y="1109938"/>
            <a:ext cx="26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7</a:t>
            </a:r>
            <a:endParaRPr>
              <a:latin typeface="Calibri"/>
              <a:ea typeface="Calibri"/>
              <a:cs typeface="Calibri"/>
              <a:sym typeface="Calibri"/>
            </a:endParaRPr>
          </a:p>
        </p:txBody>
      </p:sp>
      <p:sp>
        <p:nvSpPr>
          <p:cNvPr id="1286" name="Google Shape;1286;p45"/>
          <p:cNvSpPr txBox="1"/>
          <p:nvPr/>
        </p:nvSpPr>
        <p:spPr>
          <a:xfrm>
            <a:off x="1486200" y="1390925"/>
            <a:ext cx="26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6</a:t>
            </a:r>
            <a:endParaRPr>
              <a:latin typeface="Calibri"/>
              <a:ea typeface="Calibri"/>
              <a:cs typeface="Calibri"/>
              <a:sym typeface="Calibri"/>
            </a:endParaRPr>
          </a:p>
        </p:txBody>
      </p:sp>
      <p:sp>
        <p:nvSpPr>
          <p:cNvPr id="1287" name="Google Shape;1287;p45"/>
          <p:cNvSpPr txBox="1"/>
          <p:nvPr/>
        </p:nvSpPr>
        <p:spPr>
          <a:xfrm>
            <a:off x="1809375" y="5562600"/>
            <a:ext cx="886500" cy="354000"/>
          </a:xfrm>
          <a:prstGeom prst="rect">
            <a:avLst/>
          </a:prstGeom>
          <a:solidFill>
            <a:srgbClr val="FF00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latin typeface="Calibri"/>
                <a:ea typeface="Calibri"/>
                <a:cs typeface="Calibri"/>
                <a:sym typeface="Calibri"/>
              </a:rPr>
              <a:t>Input (t0): 5</a:t>
            </a:r>
            <a:endParaRPr sz="1100">
              <a:latin typeface="Calibri"/>
              <a:ea typeface="Calibri"/>
              <a:cs typeface="Calibri"/>
              <a:sym typeface="Calibri"/>
            </a:endParaRPr>
          </a:p>
        </p:txBody>
      </p:sp>
      <p:sp>
        <p:nvSpPr>
          <p:cNvPr id="1288" name="Google Shape;1288;p45"/>
          <p:cNvSpPr txBox="1"/>
          <p:nvPr/>
        </p:nvSpPr>
        <p:spPr>
          <a:xfrm>
            <a:off x="276225" y="4708050"/>
            <a:ext cx="1076400" cy="4926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Calibri"/>
                <a:ea typeface="Calibri"/>
                <a:cs typeface="Calibri"/>
                <a:sym typeface="Calibri"/>
              </a:rPr>
              <a:t>Initial short term memory: 0</a:t>
            </a:r>
            <a:endParaRPr sz="1000">
              <a:latin typeface="Calibri"/>
              <a:ea typeface="Calibri"/>
              <a:cs typeface="Calibri"/>
              <a:sym typeface="Calibri"/>
            </a:endParaRPr>
          </a:p>
        </p:txBody>
      </p:sp>
      <p:sp>
        <p:nvSpPr>
          <p:cNvPr id="1289" name="Google Shape;1289;p45"/>
          <p:cNvSpPr txBox="1"/>
          <p:nvPr/>
        </p:nvSpPr>
        <p:spPr>
          <a:xfrm>
            <a:off x="209550" y="3360413"/>
            <a:ext cx="1076400" cy="492600"/>
          </a:xfrm>
          <a:prstGeom prst="rect">
            <a:avLst/>
          </a:prstGeom>
          <a:solidFill>
            <a:srgbClr val="00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Calibri"/>
                <a:ea typeface="Calibri"/>
                <a:cs typeface="Calibri"/>
                <a:sym typeface="Calibri"/>
              </a:rPr>
              <a:t>Initial long term memory: 0</a:t>
            </a:r>
            <a:endParaRPr sz="1000">
              <a:latin typeface="Calibri"/>
              <a:ea typeface="Calibri"/>
              <a:cs typeface="Calibri"/>
              <a:sym typeface="Calibri"/>
            </a:endParaRPr>
          </a:p>
        </p:txBody>
      </p:sp>
      <p:sp>
        <p:nvSpPr>
          <p:cNvPr id="1290" name="Google Shape;1290;p45"/>
          <p:cNvSpPr/>
          <p:nvPr/>
        </p:nvSpPr>
        <p:spPr>
          <a:xfrm>
            <a:off x="1333425" y="3638550"/>
            <a:ext cx="114300" cy="133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45"/>
          <p:cNvSpPr/>
          <p:nvPr/>
        </p:nvSpPr>
        <p:spPr>
          <a:xfrm>
            <a:off x="1447725" y="4927125"/>
            <a:ext cx="266700" cy="133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45"/>
          <p:cNvSpPr/>
          <p:nvPr/>
        </p:nvSpPr>
        <p:spPr>
          <a:xfrm rot="-5400000">
            <a:off x="2124075" y="5264850"/>
            <a:ext cx="257100" cy="128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45"/>
          <p:cNvSpPr txBox="1"/>
          <p:nvPr/>
        </p:nvSpPr>
        <p:spPr>
          <a:xfrm>
            <a:off x="4238625" y="4708050"/>
            <a:ext cx="1076400" cy="4926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Calibri"/>
                <a:ea typeface="Calibri"/>
                <a:cs typeface="Calibri"/>
                <a:sym typeface="Calibri"/>
              </a:rPr>
              <a:t>short term memory (t0):3.0</a:t>
            </a:r>
            <a:endParaRPr sz="1000">
              <a:latin typeface="Calibri"/>
              <a:ea typeface="Calibri"/>
              <a:cs typeface="Calibri"/>
              <a:sym typeface="Calibri"/>
            </a:endParaRPr>
          </a:p>
        </p:txBody>
      </p:sp>
      <p:sp>
        <p:nvSpPr>
          <p:cNvPr id="1294" name="Google Shape;1294;p45"/>
          <p:cNvSpPr txBox="1"/>
          <p:nvPr/>
        </p:nvSpPr>
        <p:spPr>
          <a:xfrm>
            <a:off x="4238625" y="3458988"/>
            <a:ext cx="1076400" cy="492600"/>
          </a:xfrm>
          <a:prstGeom prst="rect">
            <a:avLst/>
          </a:prstGeom>
          <a:solidFill>
            <a:srgbClr val="00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Calibri"/>
                <a:ea typeface="Calibri"/>
                <a:cs typeface="Calibri"/>
                <a:sym typeface="Calibri"/>
              </a:rPr>
              <a:t>long term memory (t0): 2.0</a:t>
            </a:r>
            <a:endParaRPr sz="1000">
              <a:latin typeface="Calibri"/>
              <a:ea typeface="Calibri"/>
              <a:cs typeface="Calibri"/>
              <a:sym typeface="Calibri"/>
            </a:endParaRPr>
          </a:p>
        </p:txBody>
      </p:sp>
      <p:sp>
        <p:nvSpPr>
          <p:cNvPr id="1295" name="Google Shape;1295;p45"/>
          <p:cNvSpPr/>
          <p:nvPr/>
        </p:nvSpPr>
        <p:spPr>
          <a:xfrm>
            <a:off x="4067100" y="3638550"/>
            <a:ext cx="114300" cy="133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45"/>
          <p:cNvSpPr/>
          <p:nvPr/>
        </p:nvSpPr>
        <p:spPr>
          <a:xfrm>
            <a:off x="4067100" y="4927125"/>
            <a:ext cx="114300" cy="133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97" name="Google Shape;1297;p45"/>
          <p:cNvPicPr preferRelativeResize="0"/>
          <p:nvPr/>
        </p:nvPicPr>
        <p:blipFill>
          <a:blip r:embed="rId3">
            <a:alphaModFix/>
          </a:blip>
          <a:stretch>
            <a:fillRect/>
          </a:stretch>
        </p:blipFill>
        <p:spPr>
          <a:xfrm>
            <a:off x="5372250" y="3587600"/>
            <a:ext cx="2831842" cy="1566701"/>
          </a:xfrm>
          <a:prstGeom prst="rect">
            <a:avLst/>
          </a:prstGeom>
          <a:noFill/>
          <a:ln>
            <a:noFill/>
          </a:ln>
        </p:spPr>
      </p:pic>
      <p:sp>
        <p:nvSpPr>
          <p:cNvPr id="1298" name="Google Shape;1298;p45"/>
          <p:cNvSpPr/>
          <p:nvPr/>
        </p:nvSpPr>
        <p:spPr>
          <a:xfrm>
            <a:off x="5469450" y="4927125"/>
            <a:ext cx="266700" cy="133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45"/>
          <p:cNvSpPr/>
          <p:nvPr/>
        </p:nvSpPr>
        <p:spPr>
          <a:xfrm>
            <a:off x="5435850" y="3638550"/>
            <a:ext cx="114300" cy="133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45"/>
          <p:cNvSpPr txBox="1"/>
          <p:nvPr/>
        </p:nvSpPr>
        <p:spPr>
          <a:xfrm>
            <a:off x="5933700" y="5562600"/>
            <a:ext cx="886500" cy="354000"/>
          </a:xfrm>
          <a:prstGeom prst="rect">
            <a:avLst/>
          </a:prstGeom>
          <a:solidFill>
            <a:srgbClr val="FF00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latin typeface="Calibri"/>
                <a:ea typeface="Calibri"/>
                <a:cs typeface="Calibri"/>
                <a:sym typeface="Calibri"/>
              </a:rPr>
              <a:t>Input (t1): 7</a:t>
            </a:r>
            <a:endParaRPr sz="1100">
              <a:latin typeface="Calibri"/>
              <a:ea typeface="Calibri"/>
              <a:cs typeface="Calibri"/>
              <a:sym typeface="Calibri"/>
            </a:endParaRPr>
          </a:p>
        </p:txBody>
      </p:sp>
      <p:sp>
        <p:nvSpPr>
          <p:cNvPr id="1301" name="Google Shape;1301;p45"/>
          <p:cNvSpPr/>
          <p:nvPr/>
        </p:nvSpPr>
        <p:spPr>
          <a:xfrm rot="-5400000">
            <a:off x="6248400" y="5294100"/>
            <a:ext cx="257100" cy="128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02" name="Google Shape;1302;p45"/>
          <p:cNvPicPr preferRelativeResize="0"/>
          <p:nvPr/>
        </p:nvPicPr>
        <p:blipFill>
          <a:blip r:embed="rId3">
            <a:alphaModFix/>
          </a:blip>
          <a:stretch>
            <a:fillRect/>
          </a:stretch>
        </p:blipFill>
        <p:spPr>
          <a:xfrm>
            <a:off x="6820200" y="933575"/>
            <a:ext cx="2831842" cy="1566701"/>
          </a:xfrm>
          <a:prstGeom prst="rect">
            <a:avLst/>
          </a:prstGeom>
          <a:noFill/>
          <a:ln>
            <a:noFill/>
          </a:ln>
        </p:spPr>
      </p:pic>
      <p:sp>
        <p:nvSpPr>
          <p:cNvPr id="1303" name="Google Shape;1303;p45"/>
          <p:cNvSpPr txBox="1"/>
          <p:nvPr/>
        </p:nvSpPr>
        <p:spPr>
          <a:xfrm>
            <a:off x="8261325" y="3458988"/>
            <a:ext cx="1076400" cy="492600"/>
          </a:xfrm>
          <a:prstGeom prst="rect">
            <a:avLst/>
          </a:prstGeom>
          <a:solidFill>
            <a:srgbClr val="00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Calibri"/>
                <a:ea typeface="Calibri"/>
                <a:cs typeface="Calibri"/>
                <a:sym typeface="Calibri"/>
              </a:rPr>
              <a:t>long term memory (t1): 2.0</a:t>
            </a:r>
            <a:endParaRPr sz="1000">
              <a:latin typeface="Calibri"/>
              <a:ea typeface="Calibri"/>
              <a:cs typeface="Calibri"/>
              <a:sym typeface="Calibri"/>
            </a:endParaRPr>
          </a:p>
        </p:txBody>
      </p:sp>
      <p:sp>
        <p:nvSpPr>
          <p:cNvPr id="1304" name="Google Shape;1304;p45"/>
          <p:cNvSpPr txBox="1"/>
          <p:nvPr/>
        </p:nvSpPr>
        <p:spPr>
          <a:xfrm>
            <a:off x="8461350" y="4708050"/>
            <a:ext cx="1076400" cy="4926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Calibri"/>
                <a:ea typeface="Calibri"/>
                <a:cs typeface="Calibri"/>
                <a:sym typeface="Calibri"/>
              </a:rPr>
              <a:t>short term memory (t1):3.0</a:t>
            </a:r>
            <a:endParaRPr sz="1000">
              <a:latin typeface="Calibri"/>
              <a:ea typeface="Calibri"/>
              <a:cs typeface="Calibri"/>
              <a:sym typeface="Calibri"/>
            </a:endParaRPr>
          </a:p>
        </p:txBody>
      </p:sp>
      <p:sp>
        <p:nvSpPr>
          <p:cNvPr id="1305" name="Google Shape;1305;p45"/>
          <p:cNvSpPr/>
          <p:nvPr/>
        </p:nvSpPr>
        <p:spPr>
          <a:xfrm>
            <a:off x="8105925" y="3638550"/>
            <a:ext cx="114300" cy="133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45"/>
          <p:cNvSpPr/>
          <p:nvPr/>
        </p:nvSpPr>
        <p:spPr>
          <a:xfrm>
            <a:off x="8155500" y="4910325"/>
            <a:ext cx="266700" cy="133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45"/>
          <p:cNvSpPr/>
          <p:nvPr/>
        </p:nvSpPr>
        <p:spPr>
          <a:xfrm rot="-5400000">
            <a:off x="7629525" y="2564475"/>
            <a:ext cx="257100" cy="128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45"/>
          <p:cNvSpPr txBox="1"/>
          <p:nvPr/>
        </p:nvSpPr>
        <p:spPr>
          <a:xfrm>
            <a:off x="7314825" y="2819313"/>
            <a:ext cx="886500" cy="354000"/>
          </a:xfrm>
          <a:prstGeom prst="rect">
            <a:avLst/>
          </a:prstGeom>
          <a:solidFill>
            <a:srgbClr val="FF00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latin typeface="Calibri"/>
                <a:ea typeface="Calibri"/>
                <a:cs typeface="Calibri"/>
                <a:sym typeface="Calibri"/>
              </a:rPr>
              <a:t>Input (t2): 6</a:t>
            </a:r>
            <a:endParaRPr sz="1100">
              <a:latin typeface="Calibri"/>
              <a:ea typeface="Calibri"/>
              <a:cs typeface="Calibri"/>
              <a:sym typeface="Calibri"/>
            </a:endParaRPr>
          </a:p>
        </p:txBody>
      </p:sp>
      <p:sp>
        <p:nvSpPr>
          <p:cNvPr id="1309" name="Google Shape;1309;p45"/>
          <p:cNvSpPr/>
          <p:nvPr/>
        </p:nvSpPr>
        <p:spPr>
          <a:xfrm>
            <a:off x="5864399" y="1066800"/>
            <a:ext cx="3856250" cy="2691000"/>
          </a:xfrm>
          <a:custGeom>
            <a:rect b="b" l="l" r="r" t="t"/>
            <a:pathLst>
              <a:path extrusionOk="0" h="107640" w="154250">
                <a:moveTo>
                  <a:pt x="144519" y="107442"/>
                </a:moveTo>
                <a:cubicBezTo>
                  <a:pt x="145916" y="107252"/>
                  <a:pt x="152330" y="108522"/>
                  <a:pt x="152901" y="106299"/>
                </a:cubicBezTo>
                <a:cubicBezTo>
                  <a:pt x="153473" y="104077"/>
                  <a:pt x="157410" y="96838"/>
                  <a:pt x="147948" y="94107"/>
                </a:cubicBezTo>
                <a:cubicBezTo>
                  <a:pt x="138487" y="91377"/>
                  <a:pt x="113341" y="90678"/>
                  <a:pt x="96132" y="89916"/>
                </a:cubicBezTo>
                <a:cubicBezTo>
                  <a:pt x="78924" y="89154"/>
                  <a:pt x="58667" y="91250"/>
                  <a:pt x="44697" y="89535"/>
                </a:cubicBezTo>
                <a:cubicBezTo>
                  <a:pt x="30727" y="87821"/>
                  <a:pt x="19742" y="86106"/>
                  <a:pt x="12312" y="79629"/>
                </a:cubicBezTo>
                <a:cubicBezTo>
                  <a:pt x="4883" y="73152"/>
                  <a:pt x="-769" y="62675"/>
                  <a:pt x="120" y="50673"/>
                </a:cubicBezTo>
                <a:cubicBezTo>
                  <a:pt x="1009" y="38672"/>
                  <a:pt x="9836" y="16066"/>
                  <a:pt x="17646" y="7620"/>
                </a:cubicBezTo>
                <a:cubicBezTo>
                  <a:pt x="25457" y="-825"/>
                  <a:pt x="42094" y="1270"/>
                  <a:pt x="46983" y="0"/>
                </a:cubicBezTo>
              </a:path>
            </a:pathLst>
          </a:custGeom>
          <a:noFill/>
          <a:ln cap="flat" cmpd="sng" w="19050">
            <a:solidFill>
              <a:srgbClr val="00FFFF"/>
            </a:solidFill>
            <a:prstDash val="solid"/>
            <a:round/>
            <a:headEnd len="med" w="med" type="none"/>
            <a:tailEnd len="med" w="med" type="triangle"/>
          </a:ln>
        </p:spPr>
      </p:sp>
      <p:sp>
        <p:nvSpPr>
          <p:cNvPr id="1310" name="Google Shape;1310;p45"/>
          <p:cNvSpPr/>
          <p:nvPr/>
        </p:nvSpPr>
        <p:spPr>
          <a:xfrm>
            <a:off x="6634163" y="2329259"/>
            <a:ext cx="3640425" cy="2629900"/>
          </a:xfrm>
          <a:custGeom>
            <a:rect b="b" l="l" r="r" t="t"/>
            <a:pathLst>
              <a:path extrusionOk="0" h="105196" w="145617">
                <a:moveTo>
                  <a:pt x="118301" y="104188"/>
                </a:moveTo>
                <a:cubicBezTo>
                  <a:pt x="120460" y="104061"/>
                  <a:pt x="126937" y="106855"/>
                  <a:pt x="131255" y="103426"/>
                </a:cubicBezTo>
                <a:cubicBezTo>
                  <a:pt x="135573" y="99997"/>
                  <a:pt x="142431" y="94155"/>
                  <a:pt x="144209" y="83614"/>
                </a:cubicBezTo>
                <a:cubicBezTo>
                  <a:pt x="145987" y="73073"/>
                  <a:pt x="146686" y="49959"/>
                  <a:pt x="141923" y="40180"/>
                </a:cubicBezTo>
                <a:cubicBezTo>
                  <a:pt x="137161" y="30401"/>
                  <a:pt x="124397" y="27480"/>
                  <a:pt x="115634" y="24940"/>
                </a:cubicBezTo>
                <a:cubicBezTo>
                  <a:pt x="106871" y="22400"/>
                  <a:pt x="97283" y="23226"/>
                  <a:pt x="89345" y="24940"/>
                </a:cubicBezTo>
                <a:cubicBezTo>
                  <a:pt x="81408" y="26655"/>
                  <a:pt x="76518" y="33386"/>
                  <a:pt x="68009" y="35227"/>
                </a:cubicBezTo>
                <a:cubicBezTo>
                  <a:pt x="59500" y="37069"/>
                  <a:pt x="47181" y="36307"/>
                  <a:pt x="38291" y="35989"/>
                </a:cubicBezTo>
                <a:cubicBezTo>
                  <a:pt x="29401" y="35672"/>
                  <a:pt x="20956" y="36053"/>
                  <a:pt x="14669" y="33322"/>
                </a:cubicBezTo>
                <a:cubicBezTo>
                  <a:pt x="8383" y="30592"/>
                  <a:pt x="2096" y="24813"/>
                  <a:pt x="572" y="19606"/>
                </a:cubicBezTo>
                <a:cubicBezTo>
                  <a:pt x="-952" y="14399"/>
                  <a:pt x="572" y="5319"/>
                  <a:pt x="5525" y="2080"/>
                </a:cubicBezTo>
                <a:cubicBezTo>
                  <a:pt x="10478" y="-1158"/>
                  <a:pt x="26163" y="493"/>
                  <a:pt x="30290" y="175"/>
                </a:cubicBezTo>
              </a:path>
            </a:pathLst>
          </a:custGeom>
          <a:noFill/>
          <a:ln cap="flat" cmpd="sng" w="19050">
            <a:solidFill>
              <a:srgbClr val="00FF00"/>
            </a:solidFill>
            <a:prstDash val="solid"/>
            <a:round/>
            <a:headEnd len="med" w="med" type="none"/>
            <a:tailEnd len="med" w="med" type="triangle"/>
          </a:ln>
        </p:spPr>
      </p:sp>
      <p:sp>
        <p:nvSpPr>
          <p:cNvPr id="1311" name="Google Shape;1311;p45"/>
          <p:cNvSpPr txBox="1"/>
          <p:nvPr/>
        </p:nvSpPr>
        <p:spPr>
          <a:xfrm>
            <a:off x="3476288" y="1000550"/>
            <a:ext cx="2048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Assuming we have a time series from t0 to t2, and we would like to predict the value at t3</a:t>
            </a:r>
            <a:endParaRPr>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5" name="Shape 1315"/>
        <p:cNvGrpSpPr/>
        <p:nvPr/>
      </p:nvGrpSpPr>
      <p:grpSpPr>
        <a:xfrm>
          <a:off x="0" y="0"/>
          <a:ext cx="0" cy="0"/>
          <a:chOff x="0" y="0"/>
          <a:chExt cx="0" cy="0"/>
        </a:xfrm>
      </p:grpSpPr>
      <p:sp>
        <p:nvSpPr>
          <p:cNvPr id="1316" name="Google Shape;1316;p46"/>
          <p:cNvSpPr txBox="1"/>
          <p:nvPr/>
        </p:nvSpPr>
        <p:spPr>
          <a:xfrm>
            <a:off x="209550" y="161925"/>
            <a:ext cx="525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How it works in a real data time series </a:t>
            </a:r>
            <a:endParaRPr>
              <a:latin typeface="Calibri"/>
              <a:ea typeface="Calibri"/>
              <a:cs typeface="Calibri"/>
              <a:sym typeface="Calibri"/>
            </a:endParaRPr>
          </a:p>
        </p:txBody>
      </p:sp>
      <p:pic>
        <p:nvPicPr>
          <p:cNvPr id="1317" name="Google Shape;1317;p46"/>
          <p:cNvPicPr preferRelativeResize="0"/>
          <p:nvPr/>
        </p:nvPicPr>
        <p:blipFill>
          <a:blip r:embed="rId3">
            <a:alphaModFix/>
          </a:blip>
          <a:stretch>
            <a:fillRect/>
          </a:stretch>
        </p:blipFill>
        <p:spPr>
          <a:xfrm>
            <a:off x="1285950" y="3587600"/>
            <a:ext cx="2831842" cy="1566701"/>
          </a:xfrm>
          <a:prstGeom prst="rect">
            <a:avLst/>
          </a:prstGeom>
          <a:noFill/>
          <a:ln>
            <a:noFill/>
          </a:ln>
        </p:spPr>
      </p:pic>
      <p:cxnSp>
        <p:nvCxnSpPr>
          <p:cNvPr id="1318" name="Google Shape;1318;p46"/>
          <p:cNvCxnSpPr/>
          <p:nvPr/>
        </p:nvCxnSpPr>
        <p:spPr>
          <a:xfrm rot="10800000">
            <a:off x="876300" y="933575"/>
            <a:ext cx="0" cy="933600"/>
          </a:xfrm>
          <a:prstGeom prst="straightConnector1">
            <a:avLst/>
          </a:prstGeom>
          <a:noFill/>
          <a:ln cap="flat" cmpd="sng" w="9525">
            <a:solidFill>
              <a:schemeClr val="dk2"/>
            </a:solidFill>
            <a:prstDash val="solid"/>
            <a:round/>
            <a:headEnd len="med" w="med" type="none"/>
            <a:tailEnd len="med" w="med" type="triangle"/>
          </a:ln>
        </p:spPr>
      </p:cxnSp>
      <p:cxnSp>
        <p:nvCxnSpPr>
          <p:cNvPr id="1319" name="Google Shape;1319;p46"/>
          <p:cNvCxnSpPr/>
          <p:nvPr/>
        </p:nvCxnSpPr>
        <p:spPr>
          <a:xfrm>
            <a:off x="876300" y="1867175"/>
            <a:ext cx="2143200" cy="0"/>
          </a:xfrm>
          <a:prstGeom prst="straightConnector1">
            <a:avLst/>
          </a:prstGeom>
          <a:noFill/>
          <a:ln cap="flat" cmpd="sng" w="9525">
            <a:solidFill>
              <a:schemeClr val="dk2"/>
            </a:solidFill>
            <a:prstDash val="solid"/>
            <a:round/>
            <a:headEnd len="med" w="med" type="none"/>
            <a:tailEnd len="med" w="med" type="triangle"/>
          </a:ln>
        </p:spPr>
      </p:cxnSp>
      <p:sp>
        <p:nvSpPr>
          <p:cNvPr id="1320" name="Google Shape;1320;p46"/>
          <p:cNvSpPr txBox="1"/>
          <p:nvPr/>
        </p:nvSpPr>
        <p:spPr>
          <a:xfrm>
            <a:off x="876300" y="1867175"/>
            <a:ext cx="43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t0</a:t>
            </a:r>
            <a:endParaRPr>
              <a:latin typeface="Calibri"/>
              <a:ea typeface="Calibri"/>
              <a:cs typeface="Calibri"/>
              <a:sym typeface="Calibri"/>
            </a:endParaRPr>
          </a:p>
        </p:txBody>
      </p:sp>
      <p:sp>
        <p:nvSpPr>
          <p:cNvPr id="1321" name="Google Shape;1321;p46"/>
          <p:cNvSpPr txBox="1"/>
          <p:nvPr/>
        </p:nvSpPr>
        <p:spPr>
          <a:xfrm>
            <a:off x="1276350" y="1867175"/>
            <a:ext cx="43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t1</a:t>
            </a:r>
            <a:endParaRPr>
              <a:latin typeface="Calibri"/>
              <a:ea typeface="Calibri"/>
              <a:cs typeface="Calibri"/>
              <a:sym typeface="Calibri"/>
            </a:endParaRPr>
          </a:p>
        </p:txBody>
      </p:sp>
      <p:sp>
        <p:nvSpPr>
          <p:cNvPr id="1322" name="Google Shape;1322;p46"/>
          <p:cNvSpPr txBox="1"/>
          <p:nvPr/>
        </p:nvSpPr>
        <p:spPr>
          <a:xfrm>
            <a:off x="1657350" y="1867175"/>
            <a:ext cx="43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t2</a:t>
            </a:r>
            <a:endParaRPr>
              <a:latin typeface="Calibri"/>
              <a:ea typeface="Calibri"/>
              <a:cs typeface="Calibri"/>
              <a:sym typeface="Calibri"/>
            </a:endParaRPr>
          </a:p>
        </p:txBody>
      </p:sp>
      <p:sp>
        <p:nvSpPr>
          <p:cNvPr id="1323" name="Google Shape;1323;p46"/>
          <p:cNvSpPr txBox="1"/>
          <p:nvPr/>
        </p:nvSpPr>
        <p:spPr>
          <a:xfrm>
            <a:off x="2028975" y="1867175"/>
            <a:ext cx="43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t3</a:t>
            </a:r>
            <a:endParaRPr>
              <a:latin typeface="Calibri"/>
              <a:ea typeface="Calibri"/>
              <a:cs typeface="Calibri"/>
              <a:sym typeface="Calibri"/>
            </a:endParaRPr>
          </a:p>
        </p:txBody>
      </p:sp>
      <p:cxnSp>
        <p:nvCxnSpPr>
          <p:cNvPr id="1324" name="Google Shape;1324;p46"/>
          <p:cNvCxnSpPr/>
          <p:nvPr/>
        </p:nvCxnSpPr>
        <p:spPr>
          <a:xfrm flipH="1" rot="10800000">
            <a:off x="885825" y="1380650"/>
            <a:ext cx="495900" cy="286500"/>
          </a:xfrm>
          <a:prstGeom prst="straightConnector1">
            <a:avLst/>
          </a:prstGeom>
          <a:noFill/>
          <a:ln cap="flat" cmpd="sng" w="9525">
            <a:solidFill>
              <a:schemeClr val="dk2"/>
            </a:solidFill>
            <a:prstDash val="solid"/>
            <a:round/>
            <a:headEnd len="med" w="med" type="none"/>
            <a:tailEnd len="med" w="med" type="none"/>
          </a:ln>
        </p:spPr>
      </p:cxnSp>
      <p:cxnSp>
        <p:nvCxnSpPr>
          <p:cNvPr id="1325" name="Google Shape;1325;p46"/>
          <p:cNvCxnSpPr/>
          <p:nvPr/>
        </p:nvCxnSpPr>
        <p:spPr>
          <a:xfrm>
            <a:off x="1390650" y="1390925"/>
            <a:ext cx="409500" cy="133500"/>
          </a:xfrm>
          <a:prstGeom prst="straightConnector1">
            <a:avLst/>
          </a:prstGeom>
          <a:noFill/>
          <a:ln cap="flat" cmpd="sng" w="9525">
            <a:solidFill>
              <a:schemeClr val="dk2"/>
            </a:solidFill>
            <a:prstDash val="solid"/>
            <a:round/>
            <a:headEnd len="med" w="med" type="none"/>
            <a:tailEnd len="med" w="med" type="none"/>
          </a:ln>
        </p:spPr>
      </p:cxnSp>
      <p:cxnSp>
        <p:nvCxnSpPr>
          <p:cNvPr id="1326" name="Google Shape;1326;p46"/>
          <p:cNvCxnSpPr/>
          <p:nvPr/>
        </p:nvCxnSpPr>
        <p:spPr>
          <a:xfrm flipH="1" rot="10800000">
            <a:off x="1809075" y="1124338"/>
            <a:ext cx="371400" cy="371400"/>
          </a:xfrm>
          <a:prstGeom prst="straightConnector1">
            <a:avLst/>
          </a:prstGeom>
          <a:noFill/>
          <a:ln cap="flat" cmpd="sng" w="9525">
            <a:solidFill>
              <a:schemeClr val="dk2"/>
            </a:solidFill>
            <a:prstDash val="dash"/>
            <a:round/>
            <a:headEnd len="med" w="med" type="none"/>
            <a:tailEnd len="med" w="med" type="none"/>
          </a:ln>
        </p:spPr>
      </p:cxnSp>
      <p:sp>
        <p:nvSpPr>
          <p:cNvPr id="1327" name="Google Shape;1327;p46"/>
          <p:cNvSpPr txBox="1"/>
          <p:nvPr/>
        </p:nvSpPr>
        <p:spPr>
          <a:xfrm>
            <a:off x="600075" y="1524425"/>
            <a:ext cx="26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5</a:t>
            </a:r>
            <a:endParaRPr>
              <a:latin typeface="Calibri"/>
              <a:ea typeface="Calibri"/>
              <a:cs typeface="Calibri"/>
              <a:sym typeface="Calibri"/>
            </a:endParaRPr>
          </a:p>
        </p:txBody>
      </p:sp>
      <p:sp>
        <p:nvSpPr>
          <p:cNvPr id="1328" name="Google Shape;1328;p46"/>
          <p:cNvSpPr txBox="1"/>
          <p:nvPr/>
        </p:nvSpPr>
        <p:spPr>
          <a:xfrm>
            <a:off x="1047900" y="1109938"/>
            <a:ext cx="26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7</a:t>
            </a:r>
            <a:endParaRPr>
              <a:latin typeface="Calibri"/>
              <a:ea typeface="Calibri"/>
              <a:cs typeface="Calibri"/>
              <a:sym typeface="Calibri"/>
            </a:endParaRPr>
          </a:p>
        </p:txBody>
      </p:sp>
      <p:sp>
        <p:nvSpPr>
          <p:cNvPr id="1329" name="Google Shape;1329;p46"/>
          <p:cNvSpPr txBox="1"/>
          <p:nvPr/>
        </p:nvSpPr>
        <p:spPr>
          <a:xfrm>
            <a:off x="1486200" y="1390925"/>
            <a:ext cx="26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6</a:t>
            </a:r>
            <a:endParaRPr>
              <a:latin typeface="Calibri"/>
              <a:ea typeface="Calibri"/>
              <a:cs typeface="Calibri"/>
              <a:sym typeface="Calibri"/>
            </a:endParaRPr>
          </a:p>
        </p:txBody>
      </p:sp>
      <p:sp>
        <p:nvSpPr>
          <p:cNvPr id="1330" name="Google Shape;1330;p46"/>
          <p:cNvSpPr txBox="1"/>
          <p:nvPr/>
        </p:nvSpPr>
        <p:spPr>
          <a:xfrm>
            <a:off x="1809375" y="5562600"/>
            <a:ext cx="886500" cy="354000"/>
          </a:xfrm>
          <a:prstGeom prst="rect">
            <a:avLst/>
          </a:prstGeom>
          <a:solidFill>
            <a:srgbClr val="FF00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latin typeface="Calibri"/>
                <a:ea typeface="Calibri"/>
                <a:cs typeface="Calibri"/>
                <a:sym typeface="Calibri"/>
              </a:rPr>
              <a:t>Input (t0): 5</a:t>
            </a:r>
            <a:endParaRPr sz="1100">
              <a:latin typeface="Calibri"/>
              <a:ea typeface="Calibri"/>
              <a:cs typeface="Calibri"/>
              <a:sym typeface="Calibri"/>
            </a:endParaRPr>
          </a:p>
        </p:txBody>
      </p:sp>
      <p:sp>
        <p:nvSpPr>
          <p:cNvPr id="1331" name="Google Shape;1331;p46"/>
          <p:cNvSpPr txBox="1"/>
          <p:nvPr/>
        </p:nvSpPr>
        <p:spPr>
          <a:xfrm>
            <a:off x="276225" y="4708050"/>
            <a:ext cx="1076400" cy="4926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Calibri"/>
                <a:ea typeface="Calibri"/>
                <a:cs typeface="Calibri"/>
                <a:sym typeface="Calibri"/>
              </a:rPr>
              <a:t>Initial short term memory: 0</a:t>
            </a:r>
            <a:endParaRPr sz="1000">
              <a:latin typeface="Calibri"/>
              <a:ea typeface="Calibri"/>
              <a:cs typeface="Calibri"/>
              <a:sym typeface="Calibri"/>
            </a:endParaRPr>
          </a:p>
        </p:txBody>
      </p:sp>
      <p:sp>
        <p:nvSpPr>
          <p:cNvPr id="1332" name="Google Shape;1332;p46"/>
          <p:cNvSpPr txBox="1"/>
          <p:nvPr/>
        </p:nvSpPr>
        <p:spPr>
          <a:xfrm>
            <a:off x="209550" y="3360413"/>
            <a:ext cx="1076400" cy="492600"/>
          </a:xfrm>
          <a:prstGeom prst="rect">
            <a:avLst/>
          </a:prstGeom>
          <a:solidFill>
            <a:srgbClr val="00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Calibri"/>
                <a:ea typeface="Calibri"/>
                <a:cs typeface="Calibri"/>
                <a:sym typeface="Calibri"/>
              </a:rPr>
              <a:t>Initial long term memory: 0</a:t>
            </a:r>
            <a:endParaRPr sz="1000">
              <a:latin typeface="Calibri"/>
              <a:ea typeface="Calibri"/>
              <a:cs typeface="Calibri"/>
              <a:sym typeface="Calibri"/>
            </a:endParaRPr>
          </a:p>
        </p:txBody>
      </p:sp>
      <p:sp>
        <p:nvSpPr>
          <p:cNvPr id="1333" name="Google Shape;1333;p46"/>
          <p:cNvSpPr/>
          <p:nvPr/>
        </p:nvSpPr>
        <p:spPr>
          <a:xfrm>
            <a:off x="1333425" y="3638550"/>
            <a:ext cx="114300" cy="133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46"/>
          <p:cNvSpPr/>
          <p:nvPr/>
        </p:nvSpPr>
        <p:spPr>
          <a:xfrm>
            <a:off x="1447725" y="4927125"/>
            <a:ext cx="266700" cy="133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46"/>
          <p:cNvSpPr/>
          <p:nvPr/>
        </p:nvSpPr>
        <p:spPr>
          <a:xfrm rot="-5400000">
            <a:off x="2124075" y="5264850"/>
            <a:ext cx="257100" cy="128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46"/>
          <p:cNvSpPr txBox="1"/>
          <p:nvPr/>
        </p:nvSpPr>
        <p:spPr>
          <a:xfrm>
            <a:off x="4238625" y="4708050"/>
            <a:ext cx="1076400" cy="4926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Calibri"/>
                <a:ea typeface="Calibri"/>
                <a:cs typeface="Calibri"/>
                <a:sym typeface="Calibri"/>
              </a:rPr>
              <a:t>short term memory (t0):3.0</a:t>
            </a:r>
            <a:endParaRPr sz="1000">
              <a:latin typeface="Calibri"/>
              <a:ea typeface="Calibri"/>
              <a:cs typeface="Calibri"/>
              <a:sym typeface="Calibri"/>
            </a:endParaRPr>
          </a:p>
        </p:txBody>
      </p:sp>
      <p:sp>
        <p:nvSpPr>
          <p:cNvPr id="1337" name="Google Shape;1337;p46"/>
          <p:cNvSpPr txBox="1"/>
          <p:nvPr/>
        </p:nvSpPr>
        <p:spPr>
          <a:xfrm>
            <a:off x="4238625" y="3458988"/>
            <a:ext cx="1076400" cy="492600"/>
          </a:xfrm>
          <a:prstGeom prst="rect">
            <a:avLst/>
          </a:prstGeom>
          <a:solidFill>
            <a:srgbClr val="00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Calibri"/>
                <a:ea typeface="Calibri"/>
                <a:cs typeface="Calibri"/>
                <a:sym typeface="Calibri"/>
              </a:rPr>
              <a:t>long term memory (t0): 2.0</a:t>
            </a:r>
            <a:endParaRPr sz="1000">
              <a:latin typeface="Calibri"/>
              <a:ea typeface="Calibri"/>
              <a:cs typeface="Calibri"/>
              <a:sym typeface="Calibri"/>
            </a:endParaRPr>
          </a:p>
        </p:txBody>
      </p:sp>
      <p:sp>
        <p:nvSpPr>
          <p:cNvPr id="1338" name="Google Shape;1338;p46"/>
          <p:cNvSpPr/>
          <p:nvPr/>
        </p:nvSpPr>
        <p:spPr>
          <a:xfrm>
            <a:off x="4067100" y="3638550"/>
            <a:ext cx="114300" cy="133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46"/>
          <p:cNvSpPr/>
          <p:nvPr/>
        </p:nvSpPr>
        <p:spPr>
          <a:xfrm>
            <a:off x="4067100" y="4927125"/>
            <a:ext cx="114300" cy="133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40" name="Google Shape;1340;p46"/>
          <p:cNvPicPr preferRelativeResize="0"/>
          <p:nvPr/>
        </p:nvPicPr>
        <p:blipFill>
          <a:blip r:embed="rId3">
            <a:alphaModFix/>
          </a:blip>
          <a:stretch>
            <a:fillRect/>
          </a:stretch>
        </p:blipFill>
        <p:spPr>
          <a:xfrm>
            <a:off x="5372250" y="3587600"/>
            <a:ext cx="2831842" cy="1566701"/>
          </a:xfrm>
          <a:prstGeom prst="rect">
            <a:avLst/>
          </a:prstGeom>
          <a:noFill/>
          <a:ln>
            <a:noFill/>
          </a:ln>
        </p:spPr>
      </p:pic>
      <p:sp>
        <p:nvSpPr>
          <p:cNvPr id="1341" name="Google Shape;1341;p46"/>
          <p:cNvSpPr/>
          <p:nvPr/>
        </p:nvSpPr>
        <p:spPr>
          <a:xfrm>
            <a:off x="5469450" y="4927125"/>
            <a:ext cx="266700" cy="133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46"/>
          <p:cNvSpPr/>
          <p:nvPr/>
        </p:nvSpPr>
        <p:spPr>
          <a:xfrm>
            <a:off x="5435850" y="3638550"/>
            <a:ext cx="114300" cy="133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46"/>
          <p:cNvSpPr txBox="1"/>
          <p:nvPr/>
        </p:nvSpPr>
        <p:spPr>
          <a:xfrm>
            <a:off x="5933700" y="5562600"/>
            <a:ext cx="886500" cy="354000"/>
          </a:xfrm>
          <a:prstGeom prst="rect">
            <a:avLst/>
          </a:prstGeom>
          <a:solidFill>
            <a:srgbClr val="FF00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latin typeface="Calibri"/>
                <a:ea typeface="Calibri"/>
                <a:cs typeface="Calibri"/>
                <a:sym typeface="Calibri"/>
              </a:rPr>
              <a:t>Input (t1): 7</a:t>
            </a:r>
            <a:endParaRPr sz="1100">
              <a:latin typeface="Calibri"/>
              <a:ea typeface="Calibri"/>
              <a:cs typeface="Calibri"/>
              <a:sym typeface="Calibri"/>
            </a:endParaRPr>
          </a:p>
        </p:txBody>
      </p:sp>
      <p:sp>
        <p:nvSpPr>
          <p:cNvPr id="1344" name="Google Shape;1344;p46"/>
          <p:cNvSpPr/>
          <p:nvPr/>
        </p:nvSpPr>
        <p:spPr>
          <a:xfrm rot="-5400000">
            <a:off x="6248400" y="5294100"/>
            <a:ext cx="257100" cy="128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45" name="Google Shape;1345;p46"/>
          <p:cNvPicPr preferRelativeResize="0"/>
          <p:nvPr/>
        </p:nvPicPr>
        <p:blipFill>
          <a:blip r:embed="rId3">
            <a:alphaModFix/>
          </a:blip>
          <a:stretch>
            <a:fillRect/>
          </a:stretch>
        </p:blipFill>
        <p:spPr>
          <a:xfrm>
            <a:off x="6820200" y="933575"/>
            <a:ext cx="2831842" cy="1566701"/>
          </a:xfrm>
          <a:prstGeom prst="rect">
            <a:avLst/>
          </a:prstGeom>
          <a:noFill/>
          <a:ln>
            <a:noFill/>
          </a:ln>
        </p:spPr>
      </p:pic>
      <p:sp>
        <p:nvSpPr>
          <p:cNvPr id="1346" name="Google Shape;1346;p46"/>
          <p:cNvSpPr txBox="1"/>
          <p:nvPr/>
        </p:nvSpPr>
        <p:spPr>
          <a:xfrm>
            <a:off x="8261325" y="3458988"/>
            <a:ext cx="1076400" cy="492600"/>
          </a:xfrm>
          <a:prstGeom prst="rect">
            <a:avLst/>
          </a:prstGeom>
          <a:solidFill>
            <a:srgbClr val="00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Calibri"/>
                <a:ea typeface="Calibri"/>
                <a:cs typeface="Calibri"/>
                <a:sym typeface="Calibri"/>
              </a:rPr>
              <a:t>long term memory (t1): 2.0</a:t>
            </a:r>
            <a:endParaRPr sz="1000">
              <a:latin typeface="Calibri"/>
              <a:ea typeface="Calibri"/>
              <a:cs typeface="Calibri"/>
              <a:sym typeface="Calibri"/>
            </a:endParaRPr>
          </a:p>
        </p:txBody>
      </p:sp>
      <p:sp>
        <p:nvSpPr>
          <p:cNvPr id="1347" name="Google Shape;1347;p46"/>
          <p:cNvSpPr txBox="1"/>
          <p:nvPr/>
        </p:nvSpPr>
        <p:spPr>
          <a:xfrm>
            <a:off x="8461350" y="4708050"/>
            <a:ext cx="1076400" cy="4926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Calibri"/>
                <a:ea typeface="Calibri"/>
                <a:cs typeface="Calibri"/>
                <a:sym typeface="Calibri"/>
              </a:rPr>
              <a:t>short term memory (t1):3.0</a:t>
            </a:r>
            <a:endParaRPr sz="1000">
              <a:latin typeface="Calibri"/>
              <a:ea typeface="Calibri"/>
              <a:cs typeface="Calibri"/>
              <a:sym typeface="Calibri"/>
            </a:endParaRPr>
          </a:p>
        </p:txBody>
      </p:sp>
      <p:sp>
        <p:nvSpPr>
          <p:cNvPr id="1348" name="Google Shape;1348;p46"/>
          <p:cNvSpPr/>
          <p:nvPr/>
        </p:nvSpPr>
        <p:spPr>
          <a:xfrm>
            <a:off x="8105925" y="3638550"/>
            <a:ext cx="114300" cy="133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46"/>
          <p:cNvSpPr/>
          <p:nvPr/>
        </p:nvSpPr>
        <p:spPr>
          <a:xfrm>
            <a:off x="8155500" y="4910325"/>
            <a:ext cx="266700" cy="133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46"/>
          <p:cNvSpPr/>
          <p:nvPr/>
        </p:nvSpPr>
        <p:spPr>
          <a:xfrm rot="-5400000">
            <a:off x="7629525" y="2564475"/>
            <a:ext cx="257100" cy="128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46"/>
          <p:cNvSpPr txBox="1"/>
          <p:nvPr/>
        </p:nvSpPr>
        <p:spPr>
          <a:xfrm>
            <a:off x="7314825" y="2819313"/>
            <a:ext cx="886500" cy="354000"/>
          </a:xfrm>
          <a:prstGeom prst="rect">
            <a:avLst/>
          </a:prstGeom>
          <a:solidFill>
            <a:srgbClr val="FF00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latin typeface="Calibri"/>
                <a:ea typeface="Calibri"/>
                <a:cs typeface="Calibri"/>
                <a:sym typeface="Calibri"/>
              </a:rPr>
              <a:t>Input (t2): 6</a:t>
            </a:r>
            <a:endParaRPr sz="1100">
              <a:latin typeface="Calibri"/>
              <a:ea typeface="Calibri"/>
              <a:cs typeface="Calibri"/>
              <a:sym typeface="Calibri"/>
            </a:endParaRPr>
          </a:p>
        </p:txBody>
      </p:sp>
      <p:sp>
        <p:nvSpPr>
          <p:cNvPr id="1352" name="Google Shape;1352;p46"/>
          <p:cNvSpPr/>
          <p:nvPr/>
        </p:nvSpPr>
        <p:spPr>
          <a:xfrm>
            <a:off x="5864399" y="1066800"/>
            <a:ext cx="3856250" cy="2691000"/>
          </a:xfrm>
          <a:custGeom>
            <a:rect b="b" l="l" r="r" t="t"/>
            <a:pathLst>
              <a:path extrusionOk="0" h="107640" w="154250">
                <a:moveTo>
                  <a:pt x="144519" y="107442"/>
                </a:moveTo>
                <a:cubicBezTo>
                  <a:pt x="145916" y="107252"/>
                  <a:pt x="152330" y="108522"/>
                  <a:pt x="152901" y="106299"/>
                </a:cubicBezTo>
                <a:cubicBezTo>
                  <a:pt x="153473" y="104077"/>
                  <a:pt x="157410" y="96838"/>
                  <a:pt x="147948" y="94107"/>
                </a:cubicBezTo>
                <a:cubicBezTo>
                  <a:pt x="138487" y="91377"/>
                  <a:pt x="113341" y="90678"/>
                  <a:pt x="96132" y="89916"/>
                </a:cubicBezTo>
                <a:cubicBezTo>
                  <a:pt x="78924" y="89154"/>
                  <a:pt x="58667" y="91250"/>
                  <a:pt x="44697" y="89535"/>
                </a:cubicBezTo>
                <a:cubicBezTo>
                  <a:pt x="30727" y="87821"/>
                  <a:pt x="19742" y="86106"/>
                  <a:pt x="12312" y="79629"/>
                </a:cubicBezTo>
                <a:cubicBezTo>
                  <a:pt x="4883" y="73152"/>
                  <a:pt x="-769" y="62675"/>
                  <a:pt x="120" y="50673"/>
                </a:cubicBezTo>
                <a:cubicBezTo>
                  <a:pt x="1009" y="38672"/>
                  <a:pt x="9836" y="16066"/>
                  <a:pt x="17646" y="7620"/>
                </a:cubicBezTo>
                <a:cubicBezTo>
                  <a:pt x="25457" y="-825"/>
                  <a:pt x="42094" y="1270"/>
                  <a:pt x="46983" y="0"/>
                </a:cubicBezTo>
              </a:path>
            </a:pathLst>
          </a:custGeom>
          <a:noFill/>
          <a:ln cap="flat" cmpd="sng" w="19050">
            <a:solidFill>
              <a:srgbClr val="00FFFF"/>
            </a:solidFill>
            <a:prstDash val="solid"/>
            <a:round/>
            <a:headEnd len="med" w="med" type="none"/>
            <a:tailEnd len="med" w="med" type="triangle"/>
          </a:ln>
        </p:spPr>
      </p:sp>
      <p:sp>
        <p:nvSpPr>
          <p:cNvPr id="1353" name="Google Shape;1353;p46"/>
          <p:cNvSpPr/>
          <p:nvPr/>
        </p:nvSpPr>
        <p:spPr>
          <a:xfrm>
            <a:off x="6634163" y="2329259"/>
            <a:ext cx="3640425" cy="2629900"/>
          </a:xfrm>
          <a:custGeom>
            <a:rect b="b" l="l" r="r" t="t"/>
            <a:pathLst>
              <a:path extrusionOk="0" h="105196" w="145617">
                <a:moveTo>
                  <a:pt x="118301" y="104188"/>
                </a:moveTo>
                <a:cubicBezTo>
                  <a:pt x="120460" y="104061"/>
                  <a:pt x="126937" y="106855"/>
                  <a:pt x="131255" y="103426"/>
                </a:cubicBezTo>
                <a:cubicBezTo>
                  <a:pt x="135573" y="99997"/>
                  <a:pt x="142431" y="94155"/>
                  <a:pt x="144209" y="83614"/>
                </a:cubicBezTo>
                <a:cubicBezTo>
                  <a:pt x="145987" y="73073"/>
                  <a:pt x="146686" y="49959"/>
                  <a:pt x="141923" y="40180"/>
                </a:cubicBezTo>
                <a:cubicBezTo>
                  <a:pt x="137161" y="30401"/>
                  <a:pt x="124397" y="27480"/>
                  <a:pt x="115634" y="24940"/>
                </a:cubicBezTo>
                <a:cubicBezTo>
                  <a:pt x="106871" y="22400"/>
                  <a:pt x="97283" y="23226"/>
                  <a:pt x="89345" y="24940"/>
                </a:cubicBezTo>
                <a:cubicBezTo>
                  <a:pt x="81408" y="26655"/>
                  <a:pt x="76518" y="33386"/>
                  <a:pt x="68009" y="35227"/>
                </a:cubicBezTo>
                <a:cubicBezTo>
                  <a:pt x="59500" y="37069"/>
                  <a:pt x="47181" y="36307"/>
                  <a:pt x="38291" y="35989"/>
                </a:cubicBezTo>
                <a:cubicBezTo>
                  <a:pt x="29401" y="35672"/>
                  <a:pt x="20956" y="36053"/>
                  <a:pt x="14669" y="33322"/>
                </a:cubicBezTo>
                <a:cubicBezTo>
                  <a:pt x="8383" y="30592"/>
                  <a:pt x="2096" y="24813"/>
                  <a:pt x="572" y="19606"/>
                </a:cubicBezTo>
                <a:cubicBezTo>
                  <a:pt x="-952" y="14399"/>
                  <a:pt x="572" y="5319"/>
                  <a:pt x="5525" y="2080"/>
                </a:cubicBezTo>
                <a:cubicBezTo>
                  <a:pt x="10478" y="-1158"/>
                  <a:pt x="26163" y="493"/>
                  <a:pt x="30290" y="175"/>
                </a:cubicBezTo>
              </a:path>
            </a:pathLst>
          </a:custGeom>
          <a:noFill/>
          <a:ln cap="flat" cmpd="sng" w="19050">
            <a:solidFill>
              <a:srgbClr val="00FF00"/>
            </a:solidFill>
            <a:prstDash val="solid"/>
            <a:round/>
            <a:headEnd len="med" w="med" type="none"/>
            <a:tailEnd len="med" w="med" type="triangle"/>
          </a:ln>
        </p:spPr>
      </p:sp>
      <p:sp>
        <p:nvSpPr>
          <p:cNvPr id="1354" name="Google Shape;1354;p46"/>
          <p:cNvSpPr txBox="1"/>
          <p:nvPr/>
        </p:nvSpPr>
        <p:spPr>
          <a:xfrm>
            <a:off x="10115175" y="1945125"/>
            <a:ext cx="1676700" cy="831300"/>
          </a:xfrm>
          <a:prstGeom prst="rect">
            <a:avLst/>
          </a:prstGeom>
          <a:solidFill>
            <a:srgbClr val="FF00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Short term memory (t2) is the prediction at (t3) </a:t>
            </a:r>
            <a:endParaRPr>
              <a:latin typeface="Calibri"/>
              <a:ea typeface="Calibri"/>
              <a:cs typeface="Calibri"/>
              <a:sym typeface="Calibri"/>
            </a:endParaRPr>
          </a:p>
        </p:txBody>
      </p:sp>
      <p:sp>
        <p:nvSpPr>
          <p:cNvPr id="1355" name="Google Shape;1355;p46"/>
          <p:cNvSpPr/>
          <p:nvPr/>
        </p:nvSpPr>
        <p:spPr>
          <a:xfrm>
            <a:off x="9652050" y="2294025"/>
            <a:ext cx="266700" cy="133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46"/>
          <p:cNvSpPr txBox="1"/>
          <p:nvPr/>
        </p:nvSpPr>
        <p:spPr>
          <a:xfrm>
            <a:off x="3476288" y="1000550"/>
            <a:ext cx="2048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Assuming we have a time series from t0 to t2, and we would like to predict the value at t3</a:t>
            </a:r>
            <a:endParaRPr>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60" name="Shape 1360"/>
        <p:cNvGrpSpPr/>
        <p:nvPr/>
      </p:nvGrpSpPr>
      <p:grpSpPr>
        <a:xfrm>
          <a:off x="0" y="0"/>
          <a:ext cx="0" cy="0"/>
          <a:chOff x="0" y="0"/>
          <a:chExt cx="0" cy="0"/>
        </a:xfrm>
      </p:grpSpPr>
      <p:sp>
        <p:nvSpPr>
          <p:cNvPr id="1361" name="Google Shape;1361;p47"/>
          <p:cNvSpPr txBox="1"/>
          <p:nvPr/>
        </p:nvSpPr>
        <p:spPr>
          <a:xfrm>
            <a:off x="580446" y="2782669"/>
            <a:ext cx="7515000" cy="523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2800">
                <a:solidFill>
                  <a:schemeClr val="dk1"/>
                </a:solidFill>
                <a:latin typeface="Calibri"/>
                <a:ea typeface="Calibri"/>
                <a:cs typeface="Calibri"/>
                <a:sym typeface="Calibri"/>
              </a:rPr>
              <a:t>How “forget gate” remember/forget things</a:t>
            </a:r>
            <a:endParaRPr b="1" sz="4600">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5" name="Shape 1365"/>
        <p:cNvGrpSpPr/>
        <p:nvPr/>
      </p:nvGrpSpPr>
      <p:grpSpPr>
        <a:xfrm>
          <a:off x="0" y="0"/>
          <a:ext cx="0" cy="0"/>
          <a:chOff x="0" y="0"/>
          <a:chExt cx="0" cy="0"/>
        </a:xfrm>
      </p:grpSpPr>
      <p:sp>
        <p:nvSpPr>
          <p:cNvPr id="1366" name="Google Shape;1366;p48"/>
          <p:cNvSpPr txBox="1"/>
          <p:nvPr/>
        </p:nvSpPr>
        <p:spPr>
          <a:xfrm>
            <a:off x="3424700" y="6175600"/>
            <a:ext cx="1184100" cy="400200"/>
          </a:xfrm>
          <a:prstGeom prst="rect">
            <a:avLst/>
          </a:prstGeom>
          <a:solidFill>
            <a:srgbClr val="FF00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Input ~ x1 (t)</a:t>
            </a:r>
            <a:endParaRPr>
              <a:latin typeface="Calibri"/>
              <a:ea typeface="Calibri"/>
              <a:cs typeface="Calibri"/>
              <a:sym typeface="Calibri"/>
            </a:endParaRPr>
          </a:p>
        </p:txBody>
      </p:sp>
      <p:sp>
        <p:nvSpPr>
          <p:cNvPr id="1367" name="Google Shape;1367;p48"/>
          <p:cNvSpPr txBox="1"/>
          <p:nvPr/>
        </p:nvSpPr>
        <p:spPr>
          <a:xfrm>
            <a:off x="2674112" y="5603513"/>
            <a:ext cx="26853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Short term memory (t-1) ~ zs(t-1)</a:t>
            </a:r>
            <a:endParaRPr>
              <a:latin typeface="Calibri"/>
              <a:ea typeface="Calibri"/>
              <a:cs typeface="Calibri"/>
              <a:sym typeface="Calibri"/>
            </a:endParaRPr>
          </a:p>
        </p:txBody>
      </p:sp>
      <p:sp>
        <p:nvSpPr>
          <p:cNvPr id="1368" name="Google Shape;1368;p48"/>
          <p:cNvSpPr/>
          <p:nvPr/>
        </p:nvSpPr>
        <p:spPr>
          <a:xfrm>
            <a:off x="934175" y="2281675"/>
            <a:ext cx="1834800" cy="305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69" name="Google Shape;1369;p48"/>
          <p:cNvCxnSpPr/>
          <p:nvPr/>
        </p:nvCxnSpPr>
        <p:spPr>
          <a:xfrm rot="10800000">
            <a:off x="1847912" y="5105213"/>
            <a:ext cx="826200" cy="698400"/>
          </a:xfrm>
          <a:prstGeom prst="straightConnector1">
            <a:avLst/>
          </a:prstGeom>
          <a:noFill/>
          <a:ln cap="flat" cmpd="sng" w="19050">
            <a:solidFill>
              <a:srgbClr val="00FF00"/>
            </a:solidFill>
            <a:prstDash val="solid"/>
            <a:round/>
            <a:headEnd len="med" w="med" type="none"/>
            <a:tailEnd len="med" w="med" type="triangle"/>
          </a:ln>
        </p:spPr>
      </p:cxnSp>
      <p:cxnSp>
        <p:nvCxnSpPr>
          <p:cNvPr id="1370" name="Google Shape;1370;p48"/>
          <p:cNvCxnSpPr/>
          <p:nvPr/>
        </p:nvCxnSpPr>
        <p:spPr>
          <a:xfrm rot="10800000">
            <a:off x="1847900" y="5105200"/>
            <a:ext cx="1576800" cy="1270500"/>
          </a:xfrm>
          <a:prstGeom prst="bentConnector2">
            <a:avLst/>
          </a:prstGeom>
          <a:noFill/>
          <a:ln cap="flat" cmpd="sng" w="19050">
            <a:solidFill>
              <a:srgbClr val="FF00FF"/>
            </a:solidFill>
            <a:prstDash val="solid"/>
            <a:round/>
            <a:headEnd len="med" w="med" type="none"/>
            <a:tailEnd len="med" w="med" type="triangle"/>
          </a:ln>
        </p:spPr>
      </p:cxnSp>
      <p:sp>
        <p:nvSpPr>
          <p:cNvPr id="1371" name="Google Shape;1371;p48"/>
          <p:cNvSpPr txBox="1"/>
          <p:nvPr/>
        </p:nvSpPr>
        <p:spPr>
          <a:xfrm>
            <a:off x="1273925" y="52073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Wi1</a:t>
            </a:r>
            <a:endParaRPr b="1">
              <a:solidFill>
                <a:srgbClr val="FF0000"/>
              </a:solidFill>
              <a:latin typeface="Calibri"/>
              <a:ea typeface="Calibri"/>
              <a:cs typeface="Calibri"/>
              <a:sym typeface="Calibri"/>
            </a:endParaRPr>
          </a:p>
        </p:txBody>
      </p:sp>
      <p:sp>
        <p:nvSpPr>
          <p:cNvPr id="1372" name="Google Shape;1372;p48"/>
          <p:cNvSpPr txBox="1"/>
          <p:nvPr/>
        </p:nvSpPr>
        <p:spPr>
          <a:xfrm>
            <a:off x="2110438" y="5154250"/>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Ws1</a:t>
            </a:r>
            <a:endParaRPr b="1">
              <a:solidFill>
                <a:srgbClr val="FF0000"/>
              </a:solidFill>
              <a:latin typeface="Calibri"/>
              <a:ea typeface="Calibri"/>
              <a:cs typeface="Calibri"/>
              <a:sym typeface="Calibri"/>
            </a:endParaRPr>
          </a:p>
        </p:txBody>
      </p:sp>
      <p:sp>
        <p:nvSpPr>
          <p:cNvPr id="1373" name="Google Shape;1373;p48"/>
          <p:cNvSpPr txBox="1"/>
          <p:nvPr/>
        </p:nvSpPr>
        <p:spPr>
          <a:xfrm>
            <a:off x="1107850" y="4489575"/>
            <a:ext cx="1480200" cy="615600"/>
          </a:xfrm>
          <a:prstGeom prst="rect">
            <a:avLst/>
          </a:prstGeom>
          <a:solidFill>
            <a:srgbClr val="999999"/>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rgbClr val="FF0000"/>
                </a:solidFill>
                <a:latin typeface="Calibri"/>
                <a:ea typeface="Calibri"/>
                <a:cs typeface="Calibri"/>
                <a:sym typeface="Calibri"/>
              </a:rPr>
              <a:t>Ws1</a:t>
            </a:r>
            <a:r>
              <a:rPr lang="en-US">
                <a:latin typeface="Calibri"/>
                <a:ea typeface="Calibri"/>
                <a:cs typeface="Calibri"/>
                <a:sym typeface="Calibri"/>
              </a:rPr>
              <a:t> * </a:t>
            </a:r>
            <a:r>
              <a:rPr lang="en-US">
                <a:solidFill>
                  <a:srgbClr val="00FF00"/>
                </a:solidFill>
                <a:latin typeface="Calibri"/>
                <a:ea typeface="Calibri"/>
                <a:cs typeface="Calibri"/>
                <a:sym typeface="Calibri"/>
              </a:rPr>
              <a:t>zs(t-1)</a:t>
            </a:r>
            <a:r>
              <a:rPr lang="en-US">
                <a:latin typeface="Calibri"/>
                <a:ea typeface="Calibri"/>
                <a:cs typeface="Calibri"/>
                <a:sym typeface="Calibri"/>
              </a:rPr>
              <a:t> + </a:t>
            </a:r>
            <a:r>
              <a:rPr lang="en-US">
                <a:solidFill>
                  <a:srgbClr val="FF0000"/>
                </a:solidFill>
                <a:latin typeface="Calibri"/>
                <a:ea typeface="Calibri"/>
                <a:cs typeface="Calibri"/>
                <a:sym typeface="Calibri"/>
              </a:rPr>
              <a:t>Wi1</a:t>
            </a:r>
            <a:r>
              <a:rPr lang="en-US">
                <a:latin typeface="Calibri"/>
                <a:ea typeface="Calibri"/>
                <a:cs typeface="Calibri"/>
                <a:sym typeface="Calibri"/>
              </a:rPr>
              <a:t> * </a:t>
            </a:r>
            <a:r>
              <a:rPr lang="en-US">
                <a:solidFill>
                  <a:srgbClr val="FF00FF"/>
                </a:solidFill>
                <a:latin typeface="Calibri"/>
                <a:ea typeface="Calibri"/>
                <a:cs typeface="Calibri"/>
                <a:sym typeface="Calibri"/>
              </a:rPr>
              <a:t>x1(t)</a:t>
            </a:r>
            <a:endParaRPr>
              <a:solidFill>
                <a:srgbClr val="FF00FF"/>
              </a:solidFill>
              <a:latin typeface="Calibri"/>
              <a:ea typeface="Calibri"/>
              <a:cs typeface="Calibri"/>
              <a:sym typeface="Calibri"/>
            </a:endParaRPr>
          </a:p>
        </p:txBody>
      </p:sp>
      <p:sp>
        <p:nvSpPr>
          <p:cNvPr id="1374" name="Google Shape;1374;p48"/>
          <p:cNvSpPr txBox="1"/>
          <p:nvPr/>
        </p:nvSpPr>
        <p:spPr>
          <a:xfrm>
            <a:off x="1585450" y="3903475"/>
            <a:ext cx="525000" cy="3693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Bias1</a:t>
            </a:r>
            <a:endParaRPr sz="1200">
              <a:latin typeface="Calibri"/>
              <a:ea typeface="Calibri"/>
              <a:cs typeface="Calibri"/>
              <a:sym typeface="Calibri"/>
            </a:endParaRPr>
          </a:p>
        </p:txBody>
      </p:sp>
      <p:cxnSp>
        <p:nvCxnSpPr>
          <p:cNvPr id="1375" name="Google Shape;1375;p48"/>
          <p:cNvCxnSpPr/>
          <p:nvPr/>
        </p:nvCxnSpPr>
        <p:spPr>
          <a:xfrm rot="10800000">
            <a:off x="1847950" y="4272675"/>
            <a:ext cx="0" cy="216900"/>
          </a:xfrm>
          <a:prstGeom prst="straightConnector1">
            <a:avLst/>
          </a:prstGeom>
          <a:noFill/>
          <a:ln cap="flat" cmpd="sng" w="9525">
            <a:solidFill>
              <a:schemeClr val="dk2"/>
            </a:solidFill>
            <a:prstDash val="solid"/>
            <a:round/>
            <a:headEnd len="med" w="med" type="none"/>
            <a:tailEnd len="med" w="med" type="triangle"/>
          </a:ln>
        </p:spPr>
      </p:cxnSp>
      <p:cxnSp>
        <p:nvCxnSpPr>
          <p:cNvPr id="1376" name="Google Shape;1376;p48"/>
          <p:cNvCxnSpPr/>
          <p:nvPr/>
        </p:nvCxnSpPr>
        <p:spPr>
          <a:xfrm flipH="1" rot="10800000">
            <a:off x="1847950" y="3686575"/>
            <a:ext cx="4500" cy="216900"/>
          </a:xfrm>
          <a:prstGeom prst="straightConnector1">
            <a:avLst/>
          </a:prstGeom>
          <a:noFill/>
          <a:ln cap="flat" cmpd="sng" w="9525">
            <a:solidFill>
              <a:schemeClr val="dk2"/>
            </a:solidFill>
            <a:prstDash val="solid"/>
            <a:round/>
            <a:headEnd len="med" w="med" type="none"/>
            <a:tailEnd len="med" w="med" type="triangle"/>
          </a:ln>
        </p:spPr>
      </p:cxnSp>
      <p:sp>
        <p:nvSpPr>
          <p:cNvPr id="1377" name="Google Shape;1377;p48"/>
          <p:cNvSpPr txBox="1"/>
          <p:nvPr/>
        </p:nvSpPr>
        <p:spPr>
          <a:xfrm>
            <a:off x="1076050" y="3101688"/>
            <a:ext cx="1552500" cy="5850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FF0000"/>
                </a:solidFill>
                <a:latin typeface="Calibri"/>
                <a:ea typeface="Calibri"/>
                <a:cs typeface="Calibri"/>
                <a:sym typeface="Calibri"/>
              </a:rPr>
              <a:t>Ws1</a:t>
            </a:r>
            <a:r>
              <a:rPr lang="en-US" sz="1300">
                <a:latin typeface="Calibri"/>
                <a:ea typeface="Calibri"/>
                <a:cs typeface="Calibri"/>
                <a:sym typeface="Calibri"/>
              </a:rPr>
              <a:t> * </a:t>
            </a:r>
            <a:r>
              <a:rPr lang="en-US" sz="1300">
                <a:solidFill>
                  <a:srgbClr val="00FF00"/>
                </a:solidFill>
                <a:latin typeface="Calibri"/>
                <a:ea typeface="Calibri"/>
                <a:cs typeface="Calibri"/>
                <a:sym typeface="Calibri"/>
              </a:rPr>
              <a:t>zs(t-1)</a:t>
            </a:r>
            <a:r>
              <a:rPr lang="en-US" sz="1300">
                <a:latin typeface="Calibri"/>
                <a:ea typeface="Calibri"/>
                <a:cs typeface="Calibri"/>
                <a:sym typeface="Calibri"/>
              </a:rPr>
              <a:t> + </a:t>
            </a:r>
            <a:r>
              <a:rPr lang="en-US" sz="1300">
                <a:solidFill>
                  <a:srgbClr val="FF0000"/>
                </a:solidFill>
                <a:latin typeface="Calibri"/>
                <a:ea typeface="Calibri"/>
                <a:cs typeface="Calibri"/>
                <a:sym typeface="Calibri"/>
              </a:rPr>
              <a:t>Wi1</a:t>
            </a:r>
            <a:r>
              <a:rPr lang="en-US" sz="1300">
                <a:latin typeface="Calibri"/>
                <a:ea typeface="Calibri"/>
                <a:cs typeface="Calibri"/>
                <a:sym typeface="Calibri"/>
              </a:rPr>
              <a:t> * </a:t>
            </a:r>
            <a:r>
              <a:rPr lang="en-US" sz="1300">
                <a:solidFill>
                  <a:srgbClr val="FF00FF"/>
                </a:solidFill>
                <a:latin typeface="Calibri"/>
                <a:ea typeface="Calibri"/>
                <a:cs typeface="Calibri"/>
                <a:sym typeface="Calibri"/>
              </a:rPr>
              <a:t>x1(t) </a:t>
            </a:r>
            <a:r>
              <a:rPr lang="en-US" sz="1300">
                <a:solidFill>
                  <a:schemeClr val="dk1"/>
                </a:solidFill>
                <a:latin typeface="Calibri"/>
                <a:ea typeface="Calibri"/>
                <a:cs typeface="Calibri"/>
                <a:sym typeface="Calibri"/>
              </a:rPr>
              <a:t>+</a:t>
            </a:r>
            <a:r>
              <a:rPr lang="en-US" sz="1300">
                <a:solidFill>
                  <a:srgbClr val="FF00FF"/>
                </a:solidFill>
                <a:latin typeface="Calibri"/>
                <a:ea typeface="Calibri"/>
                <a:cs typeface="Calibri"/>
                <a:sym typeface="Calibri"/>
              </a:rPr>
              <a:t> </a:t>
            </a:r>
            <a:r>
              <a:rPr lang="en-US" sz="1300">
                <a:solidFill>
                  <a:srgbClr val="FFAB40"/>
                </a:solidFill>
                <a:latin typeface="Calibri"/>
                <a:ea typeface="Calibri"/>
                <a:cs typeface="Calibri"/>
                <a:sym typeface="Calibri"/>
              </a:rPr>
              <a:t>Bias1</a:t>
            </a:r>
            <a:endParaRPr sz="1300">
              <a:solidFill>
                <a:srgbClr val="FFAB40"/>
              </a:solidFill>
              <a:latin typeface="Calibri"/>
              <a:ea typeface="Calibri"/>
              <a:cs typeface="Calibri"/>
              <a:sym typeface="Calibri"/>
            </a:endParaRPr>
          </a:p>
        </p:txBody>
      </p:sp>
      <p:cxnSp>
        <p:nvCxnSpPr>
          <p:cNvPr id="1378" name="Google Shape;1378;p48"/>
          <p:cNvCxnSpPr/>
          <p:nvPr/>
        </p:nvCxnSpPr>
        <p:spPr>
          <a:xfrm rot="10800000">
            <a:off x="1847800" y="2968788"/>
            <a:ext cx="4500" cy="132900"/>
          </a:xfrm>
          <a:prstGeom prst="straightConnector1">
            <a:avLst/>
          </a:prstGeom>
          <a:noFill/>
          <a:ln cap="flat" cmpd="sng" w="9525">
            <a:solidFill>
              <a:schemeClr val="dk2"/>
            </a:solidFill>
            <a:prstDash val="solid"/>
            <a:round/>
            <a:headEnd len="med" w="med" type="none"/>
            <a:tailEnd len="med" w="med" type="triangle"/>
          </a:ln>
        </p:spPr>
      </p:cxnSp>
      <p:sp>
        <p:nvSpPr>
          <p:cNvPr id="1379" name="Google Shape;1379;p48"/>
          <p:cNvSpPr txBox="1"/>
          <p:nvPr/>
        </p:nvSpPr>
        <p:spPr>
          <a:xfrm>
            <a:off x="1367050" y="2353313"/>
            <a:ext cx="961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0000FF"/>
                </a:solidFill>
                <a:latin typeface="Calibri"/>
                <a:ea typeface="Calibri"/>
                <a:cs typeface="Calibri"/>
                <a:sym typeface="Calibri"/>
              </a:rPr>
              <a:t>A sigmoid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sp>
        <p:nvSpPr>
          <p:cNvPr id="1380" name="Google Shape;1380;p48"/>
          <p:cNvSpPr txBox="1"/>
          <p:nvPr/>
        </p:nvSpPr>
        <p:spPr>
          <a:xfrm>
            <a:off x="282900" y="2106313"/>
            <a:ext cx="1093200" cy="877200"/>
          </a:xfrm>
          <a:prstGeom prst="rect">
            <a:avLst/>
          </a:prstGeom>
          <a:solidFill>
            <a:srgbClr val="6FA8D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solidFill>
                  <a:schemeClr val="dk1"/>
                </a:solidFill>
                <a:latin typeface="Calibri"/>
                <a:ea typeface="Calibri"/>
                <a:cs typeface="Calibri"/>
                <a:sym typeface="Calibri"/>
              </a:rPr>
              <a:t>After</a:t>
            </a:r>
            <a:r>
              <a:rPr b="1" lang="en-US" sz="900">
                <a:solidFill>
                  <a:srgbClr val="0000FF"/>
                </a:solidFill>
                <a:latin typeface="Calibri"/>
                <a:ea typeface="Calibri"/>
                <a:cs typeface="Calibri"/>
                <a:sym typeface="Calibri"/>
              </a:rPr>
              <a:t> Sigmoid</a:t>
            </a:r>
            <a:r>
              <a:rPr lang="en-US" sz="900">
                <a:solidFill>
                  <a:schemeClr val="dk1"/>
                </a:solidFill>
                <a:latin typeface="Calibri"/>
                <a:ea typeface="Calibri"/>
                <a:cs typeface="Calibri"/>
                <a:sym typeface="Calibri"/>
              </a:rPr>
              <a:t>, a value between 0% (0.0) and 100% (1.0) will be produced</a:t>
            </a:r>
            <a:endParaRPr sz="900">
              <a:solidFill>
                <a:schemeClr val="dk1"/>
              </a:solidFill>
              <a:latin typeface="Calibri"/>
              <a:ea typeface="Calibri"/>
              <a:cs typeface="Calibri"/>
              <a:sym typeface="Calibri"/>
            </a:endParaRPr>
          </a:p>
        </p:txBody>
      </p:sp>
      <p:sp>
        <p:nvSpPr>
          <p:cNvPr id="1381" name="Google Shape;1381;p48"/>
          <p:cNvSpPr txBox="1"/>
          <p:nvPr/>
        </p:nvSpPr>
        <p:spPr>
          <a:xfrm>
            <a:off x="282900" y="1059925"/>
            <a:ext cx="4390200" cy="431100"/>
          </a:xfrm>
          <a:prstGeom prst="rect">
            <a:avLst/>
          </a:prstGeom>
          <a:solidFill>
            <a:srgbClr val="D9D9D9"/>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600">
                <a:solidFill>
                  <a:schemeClr val="dk1"/>
                </a:solidFill>
                <a:highlight>
                  <a:srgbClr val="00FFFF"/>
                </a:highlight>
                <a:latin typeface="Calibri"/>
                <a:ea typeface="Calibri"/>
                <a:cs typeface="Calibri"/>
                <a:sym typeface="Calibri"/>
              </a:rPr>
              <a:t>zl(t-1)</a:t>
            </a:r>
            <a:r>
              <a:rPr lang="en-US" sz="1600">
                <a:solidFill>
                  <a:schemeClr val="dk1"/>
                </a:solidFill>
                <a:latin typeface="Calibri"/>
                <a:ea typeface="Calibri"/>
                <a:cs typeface="Calibri"/>
                <a:sym typeface="Calibri"/>
              </a:rPr>
              <a:t> * </a:t>
            </a:r>
            <a:r>
              <a:rPr b="1" i="1" lang="en-US" sz="1600">
                <a:solidFill>
                  <a:srgbClr val="0000FF"/>
                </a:solidFill>
                <a:latin typeface="Calibri"/>
                <a:ea typeface="Calibri"/>
                <a:cs typeface="Calibri"/>
                <a:sym typeface="Calibri"/>
              </a:rPr>
              <a:t>f </a:t>
            </a:r>
            <a:r>
              <a:rPr lang="en-US" sz="1600">
                <a:solidFill>
                  <a:schemeClr val="dk1"/>
                </a:solidFill>
                <a:latin typeface="Calibri"/>
                <a:ea typeface="Calibri"/>
                <a:cs typeface="Calibri"/>
                <a:sym typeface="Calibri"/>
              </a:rPr>
              <a:t>(</a:t>
            </a:r>
            <a:r>
              <a:rPr lang="en-US" sz="1600">
                <a:solidFill>
                  <a:srgbClr val="FF0000"/>
                </a:solidFill>
                <a:latin typeface="Calibri"/>
                <a:ea typeface="Calibri"/>
                <a:cs typeface="Calibri"/>
                <a:sym typeface="Calibri"/>
              </a:rPr>
              <a:t>Ws1</a:t>
            </a:r>
            <a:r>
              <a:rPr lang="en-US" sz="1600">
                <a:solidFill>
                  <a:schemeClr val="dk1"/>
                </a:solidFill>
                <a:latin typeface="Calibri"/>
                <a:ea typeface="Calibri"/>
                <a:cs typeface="Calibri"/>
                <a:sym typeface="Calibri"/>
              </a:rPr>
              <a:t> * </a:t>
            </a:r>
            <a:r>
              <a:rPr lang="en-US" sz="1600">
                <a:solidFill>
                  <a:schemeClr val="dk1"/>
                </a:solidFill>
                <a:highlight>
                  <a:srgbClr val="00FF00"/>
                </a:highlight>
                <a:latin typeface="Calibri"/>
                <a:ea typeface="Calibri"/>
                <a:cs typeface="Calibri"/>
                <a:sym typeface="Calibri"/>
              </a:rPr>
              <a:t>zs(t-1)</a:t>
            </a:r>
            <a:r>
              <a:rPr lang="en-US" sz="1600">
                <a:solidFill>
                  <a:schemeClr val="dk1"/>
                </a:solidFill>
                <a:latin typeface="Calibri"/>
                <a:ea typeface="Calibri"/>
                <a:cs typeface="Calibri"/>
                <a:sym typeface="Calibri"/>
              </a:rPr>
              <a:t>+ </a:t>
            </a:r>
            <a:r>
              <a:rPr lang="en-US" sz="1600">
                <a:solidFill>
                  <a:srgbClr val="FF0000"/>
                </a:solidFill>
                <a:latin typeface="Calibri"/>
                <a:ea typeface="Calibri"/>
                <a:cs typeface="Calibri"/>
                <a:sym typeface="Calibri"/>
              </a:rPr>
              <a:t>Wi1</a:t>
            </a:r>
            <a:r>
              <a:rPr lang="en-US" sz="1600">
                <a:solidFill>
                  <a:schemeClr val="dk1"/>
                </a:solidFill>
                <a:latin typeface="Calibri"/>
                <a:ea typeface="Calibri"/>
                <a:cs typeface="Calibri"/>
                <a:sym typeface="Calibri"/>
              </a:rPr>
              <a:t> * </a:t>
            </a:r>
            <a:r>
              <a:rPr lang="en-US" sz="1600">
                <a:solidFill>
                  <a:schemeClr val="dk1"/>
                </a:solidFill>
                <a:highlight>
                  <a:srgbClr val="FF00FF"/>
                </a:highlight>
                <a:latin typeface="Calibri"/>
                <a:ea typeface="Calibri"/>
                <a:cs typeface="Calibri"/>
                <a:sym typeface="Calibri"/>
              </a:rPr>
              <a:t>x1(t)</a:t>
            </a:r>
            <a:r>
              <a:rPr lang="en-US" sz="1600">
                <a:solidFill>
                  <a:srgbClr val="FF00FF"/>
                </a:solidFill>
                <a:latin typeface="Calibri"/>
                <a:ea typeface="Calibri"/>
                <a:cs typeface="Calibri"/>
                <a:sym typeface="Calibri"/>
              </a:rPr>
              <a:t> </a:t>
            </a:r>
            <a:r>
              <a:rPr lang="en-US" sz="1600">
                <a:solidFill>
                  <a:schemeClr val="dk1"/>
                </a:solidFill>
                <a:latin typeface="Calibri"/>
                <a:ea typeface="Calibri"/>
                <a:cs typeface="Calibri"/>
                <a:sym typeface="Calibri"/>
              </a:rPr>
              <a:t>+</a:t>
            </a:r>
            <a:r>
              <a:rPr lang="en-US" sz="1600">
                <a:solidFill>
                  <a:srgbClr val="FF00FF"/>
                </a:solidFill>
                <a:latin typeface="Calibri"/>
                <a:ea typeface="Calibri"/>
                <a:cs typeface="Calibri"/>
                <a:sym typeface="Calibri"/>
              </a:rPr>
              <a:t> </a:t>
            </a:r>
            <a:r>
              <a:rPr lang="en-US" sz="1600">
                <a:solidFill>
                  <a:srgbClr val="FFAB40"/>
                </a:solidFill>
                <a:latin typeface="Calibri"/>
                <a:ea typeface="Calibri"/>
                <a:cs typeface="Calibri"/>
                <a:sym typeface="Calibri"/>
              </a:rPr>
              <a:t>Bias1</a:t>
            </a:r>
            <a:r>
              <a:rPr lang="en-US" sz="1600">
                <a:solidFill>
                  <a:schemeClr val="dk1"/>
                </a:solidFill>
                <a:latin typeface="Calibri"/>
                <a:ea typeface="Calibri"/>
                <a:cs typeface="Calibri"/>
                <a:sym typeface="Calibri"/>
              </a:rPr>
              <a:t>)</a:t>
            </a:r>
            <a:endParaRPr sz="1600">
              <a:solidFill>
                <a:schemeClr val="dk1"/>
              </a:solidFill>
            </a:endParaRPr>
          </a:p>
        </p:txBody>
      </p:sp>
      <p:cxnSp>
        <p:nvCxnSpPr>
          <p:cNvPr id="1382" name="Google Shape;1382;p48"/>
          <p:cNvCxnSpPr/>
          <p:nvPr/>
        </p:nvCxnSpPr>
        <p:spPr>
          <a:xfrm rot="10800000">
            <a:off x="1839550" y="1503763"/>
            <a:ext cx="0" cy="941100"/>
          </a:xfrm>
          <a:prstGeom prst="straightConnector1">
            <a:avLst/>
          </a:prstGeom>
          <a:noFill/>
          <a:ln cap="flat" cmpd="sng" w="9525">
            <a:solidFill>
              <a:schemeClr val="dk2"/>
            </a:solidFill>
            <a:prstDash val="solid"/>
            <a:round/>
            <a:headEnd len="med" w="med" type="none"/>
            <a:tailEnd len="med" w="med" type="triangle"/>
          </a:ln>
        </p:spPr>
      </p:cxnSp>
      <p:sp>
        <p:nvSpPr>
          <p:cNvPr id="1383" name="Google Shape;1383;p48"/>
          <p:cNvSpPr txBox="1"/>
          <p:nvPr/>
        </p:nvSpPr>
        <p:spPr>
          <a:xfrm>
            <a:off x="80975" y="217075"/>
            <a:ext cx="1353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latin typeface="Calibri"/>
                <a:ea typeface="Calibri"/>
                <a:cs typeface="Calibri"/>
                <a:sym typeface="Calibri"/>
              </a:rPr>
              <a:t>Previous Long term </a:t>
            </a:r>
            <a:r>
              <a:rPr lang="en-US">
                <a:solidFill>
                  <a:schemeClr val="dk1"/>
                </a:solidFill>
                <a:latin typeface="Calibri"/>
                <a:ea typeface="Calibri"/>
                <a:cs typeface="Calibri"/>
                <a:sym typeface="Calibri"/>
              </a:rPr>
              <a:t>memory </a:t>
            </a:r>
            <a:endParaRPr>
              <a:solidFill>
                <a:schemeClr val="dk1"/>
              </a:solidFill>
              <a:latin typeface="Calibri"/>
              <a:ea typeface="Calibri"/>
              <a:cs typeface="Calibri"/>
              <a:sym typeface="Calibri"/>
            </a:endParaRPr>
          </a:p>
        </p:txBody>
      </p:sp>
      <p:sp>
        <p:nvSpPr>
          <p:cNvPr id="1384" name="Google Shape;1384;p48"/>
          <p:cNvSpPr txBox="1"/>
          <p:nvPr/>
        </p:nvSpPr>
        <p:spPr>
          <a:xfrm>
            <a:off x="1434275" y="231350"/>
            <a:ext cx="2537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chemeClr val="dk1"/>
                </a:solidFill>
                <a:latin typeface="Calibri"/>
                <a:ea typeface="Calibri"/>
                <a:cs typeface="Calibri"/>
                <a:sym typeface="Calibri"/>
              </a:rPr>
              <a:t>Percentage</a:t>
            </a:r>
            <a:r>
              <a:rPr lang="en-US">
                <a:solidFill>
                  <a:schemeClr val="dk1"/>
                </a:solidFill>
                <a:latin typeface="Calibri"/>
                <a:ea typeface="Calibri"/>
                <a:cs typeface="Calibri"/>
                <a:sym typeface="Calibri"/>
              </a:rPr>
              <a:t> of the previous long term memory to </a:t>
            </a:r>
            <a:r>
              <a:rPr lang="en-US">
                <a:solidFill>
                  <a:schemeClr val="dk1"/>
                </a:solidFill>
                <a:latin typeface="Calibri"/>
                <a:ea typeface="Calibri"/>
                <a:cs typeface="Calibri"/>
                <a:sym typeface="Calibri"/>
              </a:rPr>
              <a:t>remember</a:t>
            </a:r>
            <a:endParaRPr>
              <a:solidFill>
                <a:schemeClr val="dk1"/>
              </a:solidFill>
              <a:latin typeface="Calibri"/>
              <a:ea typeface="Calibri"/>
              <a:cs typeface="Calibri"/>
              <a:sym typeface="Calibri"/>
            </a:endParaRPr>
          </a:p>
        </p:txBody>
      </p:sp>
      <p:sp>
        <p:nvSpPr>
          <p:cNvPr id="1385" name="Google Shape;1385;p48"/>
          <p:cNvSpPr/>
          <p:nvPr/>
        </p:nvSpPr>
        <p:spPr>
          <a:xfrm rot="-5400000">
            <a:off x="2394400" y="-526900"/>
            <a:ext cx="162000" cy="2822400"/>
          </a:xfrm>
          <a:prstGeom prst="rightBrace">
            <a:avLst>
              <a:gd fmla="val 50000" name="adj1"/>
              <a:gd fmla="val 52743"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86" name="Google Shape;1386;p48"/>
          <p:cNvCxnSpPr/>
          <p:nvPr/>
        </p:nvCxnSpPr>
        <p:spPr>
          <a:xfrm rot="10800000">
            <a:off x="595600" y="785900"/>
            <a:ext cx="52200" cy="196800"/>
          </a:xfrm>
          <a:prstGeom prst="straightConnector1">
            <a:avLst/>
          </a:prstGeom>
          <a:noFill/>
          <a:ln cap="flat" cmpd="sng" w="9525">
            <a:solidFill>
              <a:schemeClr val="dk2"/>
            </a:solidFill>
            <a:prstDash val="solid"/>
            <a:round/>
            <a:headEnd len="med" w="med" type="none"/>
            <a:tailEnd len="med" w="med" type="triangle"/>
          </a:ln>
        </p:spPr>
      </p:cxnSp>
      <p:sp>
        <p:nvSpPr>
          <p:cNvPr id="1387" name="Google Shape;1387;p48"/>
          <p:cNvSpPr txBox="1"/>
          <p:nvPr/>
        </p:nvSpPr>
        <p:spPr>
          <a:xfrm>
            <a:off x="2394450" y="2461025"/>
            <a:ext cx="204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0000FF"/>
                </a:solidFill>
                <a:latin typeface="Calibri"/>
                <a:ea typeface="Calibri"/>
                <a:cs typeface="Calibri"/>
                <a:sym typeface="Calibri"/>
              </a:rPr>
              <a:t>f(x) = exp(x) / [exp(x) + 1]</a:t>
            </a:r>
            <a:endParaRPr>
              <a:solidFill>
                <a:srgbClr val="0000FF"/>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1" name="Shape 1391"/>
        <p:cNvGrpSpPr/>
        <p:nvPr/>
      </p:nvGrpSpPr>
      <p:grpSpPr>
        <a:xfrm>
          <a:off x="0" y="0"/>
          <a:ext cx="0" cy="0"/>
          <a:chOff x="0" y="0"/>
          <a:chExt cx="0" cy="0"/>
        </a:xfrm>
      </p:grpSpPr>
      <p:sp>
        <p:nvSpPr>
          <p:cNvPr id="1392" name="Google Shape;1392;p49"/>
          <p:cNvSpPr txBox="1"/>
          <p:nvPr/>
        </p:nvSpPr>
        <p:spPr>
          <a:xfrm>
            <a:off x="3424700" y="6175600"/>
            <a:ext cx="1184100" cy="400200"/>
          </a:xfrm>
          <a:prstGeom prst="rect">
            <a:avLst/>
          </a:prstGeom>
          <a:solidFill>
            <a:srgbClr val="FF00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Input ~ x1 (t)</a:t>
            </a:r>
            <a:endParaRPr>
              <a:latin typeface="Calibri"/>
              <a:ea typeface="Calibri"/>
              <a:cs typeface="Calibri"/>
              <a:sym typeface="Calibri"/>
            </a:endParaRPr>
          </a:p>
        </p:txBody>
      </p:sp>
      <p:sp>
        <p:nvSpPr>
          <p:cNvPr id="1393" name="Google Shape;1393;p49"/>
          <p:cNvSpPr txBox="1"/>
          <p:nvPr/>
        </p:nvSpPr>
        <p:spPr>
          <a:xfrm>
            <a:off x="2674112" y="5603513"/>
            <a:ext cx="26853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Short term memory (t-1) ~ zs(t-1)</a:t>
            </a:r>
            <a:endParaRPr>
              <a:latin typeface="Calibri"/>
              <a:ea typeface="Calibri"/>
              <a:cs typeface="Calibri"/>
              <a:sym typeface="Calibri"/>
            </a:endParaRPr>
          </a:p>
        </p:txBody>
      </p:sp>
      <p:sp>
        <p:nvSpPr>
          <p:cNvPr id="1394" name="Google Shape;1394;p49"/>
          <p:cNvSpPr/>
          <p:nvPr/>
        </p:nvSpPr>
        <p:spPr>
          <a:xfrm>
            <a:off x="934175" y="2281675"/>
            <a:ext cx="1834800" cy="305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95" name="Google Shape;1395;p49"/>
          <p:cNvCxnSpPr/>
          <p:nvPr/>
        </p:nvCxnSpPr>
        <p:spPr>
          <a:xfrm rot="10800000">
            <a:off x="1847912" y="5105213"/>
            <a:ext cx="826200" cy="698400"/>
          </a:xfrm>
          <a:prstGeom prst="straightConnector1">
            <a:avLst/>
          </a:prstGeom>
          <a:noFill/>
          <a:ln cap="flat" cmpd="sng" w="19050">
            <a:solidFill>
              <a:srgbClr val="00FF00"/>
            </a:solidFill>
            <a:prstDash val="solid"/>
            <a:round/>
            <a:headEnd len="med" w="med" type="none"/>
            <a:tailEnd len="med" w="med" type="triangle"/>
          </a:ln>
        </p:spPr>
      </p:cxnSp>
      <p:cxnSp>
        <p:nvCxnSpPr>
          <p:cNvPr id="1396" name="Google Shape;1396;p49"/>
          <p:cNvCxnSpPr/>
          <p:nvPr/>
        </p:nvCxnSpPr>
        <p:spPr>
          <a:xfrm rot="10800000">
            <a:off x="1847900" y="5105200"/>
            <a:ext cx="1576800" cy="1270500"/>
          </a:xfrm>
          <a:prstGeom prst="bentConnector2">
            <a:avLst/>
          </a:prstGeom>
          <a:noFill/>
          <a:ln cap="flat" cmpd="sng" w="19050">
            <a:solidFill>
              <a:srgbClr val="FF00FF"/>
            </a:solidFill>
            <a:prstDash val="solid"/>
            <a:round/>
            <a:headEnd len="med" w="med" type="none"/>
            <a:tailEnd len="med" w="med" type="triangle"/>
          </a:ln>
        </p:spPr>
      </p:cxnSp>
      <p:sp>
        <p:nvSpPr>
          <p:cNvPr id="1397" name="Google Shape;1397;p49"/>
          <p:cNvSpPr txBox="1"/>
          <p:nvPr/>
        </p:nvSpPr>
        <p:spPr>
          <a:xfrm>
            <a:off x="1273925" y="52073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Wi1</a:t>
            </a:r>
            <a:endParaRPr b="1">
              <a:solidFill>
                <a:srgbClr val="FF0000"/>
              </a:solidFill>
              <a:latin typeface="Calibri"/>
              <a:ea typeface="Calibri"/>
              <a:cs typeface="Calibri"/>
              <a:sym typeface="Calibri"/>
            </a:endParaRPr>
          </a:p>
        </p:txBody>
      </p:sp>
      <p:sp>
        <p:nvSpPr>
          <p:cNvPr id="1398" name="Google Shape;1398;p49"/>
          <p:cNvSpPr txBox="1"/>
          <p:nvPr/>
        </p:nvSpPr>
        <p:spPr>
          <a:xfrm>
            <a:off x="2110438" y="5154250"/>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Ws1</a:t>
            </a:r>
            <a:endParaRPr b="1">
              <a:solidFill>
                <a:srgbClr val="FF0000"/>
              </a:solidFill>
              <a:latin typeface="Calibri"/>
              <a:ea typeface="Calibri"/>
              <a:cs typeface="Calibri"/>
              <a:sym typeface="Calibri"/>
            </a:endParaRPr>
          </a:p>
        </p:txBody>
      </p:sp>
      <p:sp>
        <p:nvSpPr>
          <p:cNvPr id="1399" name="Google Shape;1399;p49"/>
          <p:cNvSpPr txBox="1"/>
          <p:nvPr/>
        </p:nvSpPr>
        <p:spPr>
          <a:xfrm>
            <a:off x="1107850" y="4489575"/>
            <a:ext cx="1480200" cy="615600"/>
          </a:xfrm>
          <a:prstGeom prst="rect">
            <a:avLst/>
          </a:prstGeom>
          <a:solidFill>
            <a:srgbClr val="999999"/>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rgbClr val="FF0000"/>
                </a:solidFill>
                <a:latin typeface="Calibri"/>
                <a:ea typeface="Calibri"/>
                <a:cs typeface="Calibri"/>
                <a:sym typeface="Calibri"/>
              </a:rPr>
              <a:t>Ws1</a:t>
            </a:r>
            <a:r>
              <a:rPr lang="en-US">
                <a:latin typeface="Calibri"/>
                <a:ea typeface="Calibri"/>
                <a:cs typeface="Calibri"/>
                <a:sym typeface="Calibri"/>
              </a:rPr>
              <a:t> * </a:t>
            </a:r>
            <a:r>
              <a:rPr lang="en-US">
                <a:solidFill>
                  <a:srgbClr val="00FF00"/>
                </a:solidFill>
                <a:latin typeface="Calibri"/>
                <a:ea typeface="Calibri"/>
                <a:cs typeface="Calibri"/>
                <a:sym typeface="Calibri"/>
              </a:rPr>
              <a:t>zs(t-1)</a:t>
            </a:r>
            <a:r>
              <a:rPr lang="en-US">
                <a:latin typeface="Calibri"/>
                <a:ea typeface="Calibri"/>
                <a:cs typeface="Calibri"/>
                <a:sym typeface="Calibri"/>
              </a:rPr>
              <a:t> + </a:t>
            </a:r>
            <a:r>
              <a:rPr lang="en-US">
                <a:solidFill>
                  <a:srgbClr val="FF0000"/>
                </a:solidFill>
                <a:latin typeface="Calibri"/>
                <a:ea typeface="Calibri"/>
                <a:cs typeface="Calibri"/>
                <a:sym typeface="Calibri"/>
              </a:rPr>
              <a:t>Wi1</a:t>
            </a:r>
            <a:r>
              <a:rPr lang="en-US">
                <a:latin typeface="Calibri"/>
                <a:ea typeface="Calibri"/>
                <a:cs typeface="Calibri"/>
                <a:sym typeface="Calibri"/>
              </a:rPr>
              <a:t> * </a:t>
            </a:r>
            <a:r>
              <a:rPr lang="en-US">
                <a:solidFill>
                  <a:srgbClr val="FF00FF"/>
                </a:solidFill>
                <a:latin typeface="Calibri"/>
                <a:ea typeface="Calibri"/>
                <a:cs typeface="Calibri"/>
                <a:sym typeface="Calibri"/>
              </a:rPr>
              <a:t>x1(t)</a:t>
            </a:r>
            <a:endParaRPr>
              <a:solidFill>
                <a:srgbClr val="FF00FF"/>
              </a:solidFill>
              <a:latin typeface="Calibri"/>
              <a:ea typeface="Calibri"/>
              <a:cs typeface="Calibri"/>
              <a:sym typeface="Calibri"/>
            </a:endParaRPr>
          </a:p>
        </p:txBody>
      </p:sp>
      <p:sp>
        <p:nvSpPr>
          <p:cNvPr id="1400" name="Google Shape;1400;p49"/>
          <p:cNvSpPr txBox="1"/>
          <p:nvPr/>
        </p:nvSpPr>
        <p:spPr>
          <a:xfrm>
            <a:off x="1585450" y="3903475"/>
            <a:ext cx="525000" cy="3693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Bias1</a:t>
            </a:r>
            <a:endParaRPr sz="1200">
              <a:latin typeface="Calibri"/>
              <a:ea typeface="Calibri"/>
              <a:cs typeface="Calibri"/>
              <a:sym typeface="Calibri"/>
            </a:endParaRPr>
          </a:p>
        </p:txBody>
      </p:sp>
      <p:cxnSp>
        <p:nvCxnSpPr>
          <p:cNvPr id="1401" name="Google Shape;1401;p49"/>
          <p:cNvCxnSpPr/>
          <p:nvPr/>
        </p:nvCxnSpPr>
        <p:spPr>
          <a:xfrm rot="10800000">
            <a:off x="1847950" y="4272675"/>
            <a:ext cx="0" cy="216900"/>
          </a:xfrm>
          <a:prstGeom prst="straightConnector1">
            <a:avLst/>
          </a:prstGeom>
          <a:noFill/>
          <a:ln cap="flat" cmpd="sng" w="9525">
            <a:solidFill>
              <a:schemeClr val="dk2"/>
            </a:solidFill>
            <a:prstDash val="solid"/>
            <a:round/>
            <a:headEnd len="med" w="med" type="none"/>
            <a:tailEnd len="med" w="med" type="triangle"/>
          </a:ln>
        </p:spPr>
      </p:cxnSp>
      <p:cxnSp>
        <p:nvCxnSpPr>
          <p:cNvPr id="1402" name="Google Shape;1402;p49"/>
          <p:cNvCxnSpPr/>
          <p:nvPr/>
        </p:nvCxnSpPr>
        <p:spPr>
          <a:xfrm flipH="1" rot="10800000">
            <a:off x="1847950" y="3686575"/>
            <a:ext cx="4500" cy="216900"/>
          </a:xfrm>
          <a:prstGeom prst="straightConnector1">
            <a:avLst/>
          </a:prstGeom>
          <a:noFill/>
          <a:ln cap="flat" cmpd="sng" w="9525">
            <a:solidFill>
              <a:schemeClr val="dk2"/>
            </a:solidFill>
            <a:prstDash val="solid"/>
            <a:round/>
            <a:headEnd len="med" w="med" type="none"/>
            <a:tailEnd len="med" w="med" type="triangle"/>
          </a:ln>
        </p:spPr>
      </p:cxnSp>
      <p:sp>
        <p:nvSpPr>
          <p:cNvPr id="1403" name="Google Shape;1403;p49"/>
          <p:cNvSpPr txBox="1"/>
          <p:nvPr/>
        </p:nvSpPr>
        <p:spPr>
          <a:xfrm>
            <a:off x="1076050" y="3101688"/>
            <a:ext cx="1552500" cy="5850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FF0000"/>
                </a:solidFill>
                <a:latin typeface="Calibri"/>
                <a:ea typeface="Calibri"/>
                <a:cs typeface="Calibri"/>
                <a:sym typeface="Calibri"/>
              </a:rPr>
              <a:t>Ws1</a:t>
            </a:r>
            <a:r>
              <a:rPr lang="en-US" sz="1300">
                <a:latin typeface="Calibri"/>
                <a:ea typeface="Calibri"/>
                <a:cs typeface="Calibri"/>
                <a:sym typeface="Calibri"/>
              </a:rPr>
              <a:t> * </a:t>
            </a:r>
            <a:r>
              <a:rPr lang="en-US" sz="1300">
                <a:solidFill>
                  <a:srgbClr val="00FF00"/>
                </a:solidFill>
                <a:latin typeface="Calibri"/>
                <a:ea typeface="Calibri"/>
                <a:cs typeface="Calibri"/>
                <a:sym typeface="Calibri"/>
              </a:rPr>
              <a:t>zs(t-1)</a:t>
            </a:r>
            <a:r>
              <a:rPr lang="en-US" sz="1300">
                <a:latin typeface="Calibri"/>
                <a:ea typeface="Calibri"/>
                <a:cs typeface="Calibri"/>
                <a:sym typeface="Calibri"/>
              </a:rPr>
              <a:t> + </a:t>
            </a:r>
            <a:r>
              <a:rPr lang="en-US" sz="1300">
                <a:solidFill>
                  <a:srgbClr val="FF0000"/>
                </a:solidFill>
                <a:latin typeface="Calibri"/>
                <a:ea typeface="Calibri"/>
                <a:cs typeface="Calibri"/>
                <a:sym typeface="Calibri"/>
              </a:rPr>
              <a:t>Wi1</a:t>
            </a:r>
            <a:r>
              <a:rPr lang="en-US" sz="1300">
                <a:latin typeface="Calibri"/>
                <a:ea typeface="Calibri"/>
                <a:cs typeface="Calibri"/>
                <a:sym typeface="Calibri"/>
              </a:rPr>
              <a:t> * </a:t>
            </a:r>
            <a:r>
              <a:rPr lang="en-US" sz="1300">
                <a:solidFill>
                  <a:srgbClr val="FF00FF"/>
                </a:solidFill>
                <a:latin typeface="Calibri"/>
                <a:ea typeface="Calibri"/>
                <a:cs typeface="Calibri"/>
                <a:sym typeface="Calibri"/>
              </a:rPr>
              <a:t>x1(t) </a:t>
            </a:r>
            <a:r>
              <a:rPr lang="en-US" sz="1300">
                <a:solidFill>
                  <a:schemeClr val="dk1"/>
                </a:solidFill>
                <a:latin typeface="Calibri"/>
                <a:ea typeface="Calibri"/>
                <a:cs typeface="Calibri"/>
                <a:sym typeface="Calibri"/>
              </a:rPr>
              <a:t>+</a:t>
            </a:r>
            <a:r>
              <a:rPr lang="en-US" sz="1300">
                <a:solidFill>
                  <a:srgbClr val="FF00FF"/>
                </a:solidFill>
                <a:latin typeface="Calibri"/>
                <a:ea typeface="Calibri"/>
                <a:cs typeface="Calibri"/>
                <a:sym typeface="Calibri"/>
              </a:rPr>
              <a:t> </a:t>
            </a:r>
            <a:r>
              <a:rPr lang="en-US" sz="1300">
                <a:solidFill>
                  <a:srgbClr val="FFAB40"/>
                </a:solidFill>
                <a:latin typeface="Calibri"/>
                <a:ea typeface="Calibri"/>
                <a:cs typeface="Calibri"/>
                <a:sym typeface="Calibri"/>
              </a:rPr>
              <a:t>Bias1</a:t>
            </a:r>
            <a:endParaRPr sz="1300">
              <a:solidFill>
                <a:srgbClr val="FFAB40"/>
              </a:solidFill>
              <a:latin typeface="Calibri"/>
              <a:ea typeface="Calibri"/>
              <a:cs typeface="Calibri"/>
              <a:sym typeface="Calibri"/>
            </a:endParaRPr>
          </a:p>
        </p:txBody>
      </p:sp>
      <p:cxnSp>
        <p:nvCxnSpPr>
          <p:cNvPr id="1404" name="Google Shape;1404;p49"/>
          <p:cNvCxnSpPr/>
          <p:nvPr/>
        </p:nvCxnSpPr>
        <p:spPr>
          <a:xfrm rot="10800000">
            <a:off x="1847800" y="2968788"/>
            <a:ext cx="4500" cy="132900"/>
          </a:xfrm>
          <a:prstGeom prst="straightConnector1">
            <a:avLst/>
          </a:prstGeom>
          <a:noFill/>
          <a:ln cap="flat" cmpd="sng" w="9525">
            <a:solidFill>
              <a:schemeClr val="dk2"/>
            </a:solidFill>
            <a:prstDash val="solid"/>
            <a:round/>
            <a:headEnd len="med" w="med" type="none"/>
            <a:tailEnd len="med" w="med" type="triangle"/>
          </a:ln>
        </p:spPr>
      </p:cxnSp>
      <p:sp>
        <p:nvSpPr>
          <p:cNvPr id="1405" name="Google Shape;1405;p49"/>
          <p:cNvSpPr txBox="1"/>
          <p:nvPr/>
        </p:nvSpPr>
        <p:spPr>
          <a:xfrm>
            <a:off x="1367050" y="2353313"/>
            <a:ext cx="961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0000FF"/>
                </a:solidFill>
                <a:latin typeface="Calibri"/>
                <a:ea typeface="Calibri"/>
                <a:cs typeface="Calibri"/>
                <a:sym typeface="Calibri"/>
              </a:rPr>
              <a:t>A sigmoid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sp>
        <p:nvSpPr>
          <p:cNvPr id="1406" name="Google Shape;1406;p49"/>
          <p:cNvSpPr txBox="1"/>
          <p:nvPr/>
        </p:nvSpPr>
        <p:spPr>
          <a:xfrm>
            <a:off x="282900" y="2106313"/>
            <a:ext cx="1093200" cy="877200"/>
          </a:xfrm>
          <a:prstGeom prst="rect">
            <a:avLst/>
          </a:prstGeom>
          <a:solidFill>
            <a:srgbClr val="6FA8D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solidFill>
                  <a:schemeClr val="dk1"/>
                </a:solidFill>
                <a:latin typeface="Calibri"/>
                <a:ea typeface="Calibri"/>
                <a:cs typeface="Calibri"/>
                <a:sym typeface="Calibri"/>
              </a:rPr>
              <a:t>After</a:t>
            </a:r>
            <a:r>
              <a:rPr b="1" lang="en-US" sz="900">
                <a:solidFill>
                  <a:srgbClr val="0000FF"/>
                </a:solidFill>
                <a:latin typeface="Calibri"/>
                <a:ea typeface="Calibri"/>
                <a:cs typeface="Calibri"/>
                <a:sym typeface="Calibri"/>
              </a:rPr>
              <a:t> Sigmoid</a:t>
            </a:r>
            <a:r>
              <a:rPr lang="en-US" sz="900">
                <a:solidFill>
                  <a:schemeClr val="dk1"/>
                </a:solidFill>
                <a:latin typeface="Calibri"/>
                <a:ea typeface="Calibri"/>
                <a:cs typeface="Calibri"/>
                <a:sym typeface="Calibri"/>
              </a:rPr>
              <a:t>, a value between 0% (0.0) and 100% (1.0) will be produced</a:t>
            </a:r>
            <a:endParaRPr sz="900">
              <a:solidFill>
                <a:schemeClr val="dk1"/>
              </a:solidFill>
              <a:latin typeface="Calibri"/>
              <a:ea typeface="Calibri"/>
              <a:cs typeface="Calibri"/>
              <a:sym typeface="Calibri"/>
            </a:endParaRPr>
          </a:p>
        </p:txBody>
      </p:sp>
      <p:sp>
        <p:nvSpPr>
          <p:cNvPr id="1407" name="Google Shape;1407;p49"/>
          <p:cNvSpPr txBox="1"/>
          <p:nvPr/>
        </p:nvSpPr>
        <p:spPr>
          <a:xfrm>
            <a:off x="282900" y="1059925"/>
            <a:ext cx="4390200" cy="431100"/>
          </a:xfrm>
          <a:prstGeom prst="rect">
            <a:avLst/>
          </a:prstGeom>
          <a:solidFill>
            <a:srgbClr val="D9D9D9"/>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600">
                <a:solidFill>
                  <a:schemeClr val="dk1"/>
                </a:solidFill>
                <a:highlight>
                  <a:srgbClr val="00FFFF"/>
                </a:highlight>
                <a:latin typeface="Calibri"/>
                <a:ea typeface="Calibri"/>
                <a:cs typeface="Calibri"/>
                <a:sym typeface="Calibri"/>
              </a:rPr>
              <a:t>zl(t-1)</a:t>
            </a:r>
            <a:r>
              <a:rPr lang="en-US" sz="1600">
                <a:solidFill>
                  <a:schemeClr val="dk1"/>
                </a:solidFill>
                <a:latin typeface="Calibri"/>
                <a:ea typeface="Calibri"/>
                <a:cs typeface="Calibri"/>
                <a:sym typeface="Calibri"/>
              </a:rPr>
              <a:t> * </a:t>
            </a:r>
            <a:r>
              <a:rPr b="1" i="1" lang="en-US" sz="1600">
                <a:solidFill>
                  <a:srgbClr val="0000FF"/>
                </a:solidFill>
                <a:latin typeface="Calibri"/>
                <a:ea typeface="Calibri"/>
                <a:cs typeface="Calibri"/>
                <a:sym typeface="Calibri"/>
              </a:rPr>
              <a:t>f </a:t>
            </a:r>
            <a:r>
              <a:rPr lang="en-US" sz="1600">
                <a:solidFill>
                  <a:schemeClr val="dk1"/>
                </a:solidFill>
                <a:latin typeface="Calibri"/>
                <a:ea typeface="Calibri"/>
                <a:cs typeface="Calibri"/>
                <a:sym typeface="Calibri"/>
              </a:rPr>
              <a:t>(</a:t>
            </a:r>
            <a:r>
              <a:rPr lang="en-US" sz="1600">
                <a:solidFill>
                  <a:srgbClr val="FF0000"/>
                </a:solidFill>
                <a:latin typeface="Calibri"/>
                <a:ea typeface="Calibri"/>
                <a:cs typeface="Calibri"/>
                <a:sym typeface="Calibri"/>
              </a:rPr>
              <a:t>Ws1</a:t>
            </a:r>
            <a:r>
              <a:rPr lang="en-US" sz="1600">
                <a:solidFill>
                  <a:schemeClr val="dk1"/>
                </a:solidFill>
                <a:latin typeface="Calibri"/>
                <a:ea typeface="Calibri"/>
                <a:cs typeface="Calibri"/>
                <a:sym typeface="Calibri"/>
              </a:rPr>
              <a:t> * </a:t>
            </a:r>
            <a:r>
              <a:rPr lang="en-US" sz="1600">
                <a:solidFill>
                  <a:schemeClr val="dk1"/>
                </a:solidFill>
                <a:highlight>
                  <a:srgbClr val="00FF00"/>
                </a:highlight>
                <a:latin typeface="Calibri"/>
                <a:ea typeface="Calibri"/>
                <a:cs typeface="Calibri"/>
                <a:sym typeface="Calibri"/>
              </a:rPr>
              <a:t>zs(t-1)</a:t>
            </a:r>
            <a:r>
              <a:rPr lang="en-US" sz="1600">
                <a:solidFill>
                  <a:schemeClr val="dk1"/>
                </a:solidFill>
                <a:latin typeface="Calibri"/>
                <a:ea typeface="Calibri"/>
                <a:cs typeface="Calibri"/>
                <a:sym typeface="Calibri"/>
              </a:rPr>
              <a:t>+ </a:t>
            </a:r>
            <a:r>
              <a:rPr lang="en-US" sz="1600">
                <a:solidFill>
                  <a:srgbClr val="FF0000"/>
                </a:solidFill>
                <a:latin typeface="Calibri"/>
                <a:ea typeface="Calibri"/>
                <a:cs typeface="Calibri"/>
                <a:sym typeface="Calibri"/>
              </a:rPr>
              <a:t>Wi1</a:t>
            </a:r>
            <a:r>
              <a:rPr lang="en-US" sz="1600">
                <a:solidFill>
                  <a:schemeClr val="dk1"/>
                </a:solidFill>
                <a:latin typeface="Calibri"/>
                <a:ea typeface="Calibri"/>
                <a:cs typeface="Calibri"/>
                <a:sym typeface="Calibri"/>
              </a:rPr>
              <a:t> * </a:t>
            </a:r>
            <a:r>
              <a:rPr lang="en-US" sz="1600">
                <a:solidFill>
                  <a:schemeClr val="dk1"/>
                </a:solidFill>
                <a:highlight>
                  <a:srgbClr val="FF00FF"/>
                </a:highlight>
                <a:latin typeface="Calibri"/>
                <a:ea typeface="Calibri"/>
                <a:cs typeface="Calibri"/>
                <a:sym typeface="Calibri"/>
              </a:rPr>
              <a:t>x1(t)</a:t>
            </a:r>
            <a:r>
              <a:rPr lang="en-US" sz="1600">
                <a:solidFill>
                  <a:srgbClr val="FF00FF"/>
                </a:solidFill>
                <a:latin typeface="Calibri"/>
                <a:ea typeface="Calibri"/>
                <a:cs typeface="Calibri"/>
                <a:sym typeface="Calibri"/>
              </a:rPr>
              <a:t> </a:t>
            </a:r>
            <a:r>
              <a:rPr lang="en-US" sz="1600">
                <a:solidFill>
                  <a:schemeClr val="dk1"/>
                </a:solidFill>
                <a:latin typeface="Calibri"/>
                <a:ea typeface="Calibri"/>
                <a:cs typeface="Calibri"/>
                <a:sym typeface="Calibri"/>
              </a:rPr>
              <a:t>+</a:t>
            </a:r>
            <a:r>
              <a:rPr lang="en-US" sz="1600">
                <a:solidFill>
                  <a:srgbClr val="FF00FF"/>
                </a:solidFill>
                <a:latin typeface="Calibri"/>
                <a:ea typeface="Calibri"/>
                <a:cs typeface="Calibri"/>
                <a:sym typeface="Calibri"/>
              </a:rPr>
              <a:t> </a:t>
            </a:r>
            <a:r>
              <a:rPr lang="en-US" sz="1600">
                <a:solidFill>
                  <a:srgbClr val="FFAB40"/>
                </a:solidFill>
                <a:latin typeface="Calibri"/>
                <a:ea typeface="Calibri"/>
                <a:cs typeface="Calibri"/>
                <a:sym typeface="Calibri"/>
              </a:rPr>
              <a:t>Bias1</a:t>
            </a:r>
            <a:r>
              <a:rPr lang="en-US" sz="1600">
                <a:solidFill>
                  <a:schemeClr val="dk1"/>
                </a:solidFill>
                <a:latin typeface="Calibri"/>
                <a:ea typeface="Calibri"/>
                <a:cs typeface="Calibri"/>
                <a:sym typeface="Calibri"/>
              </a:rPr>
              <a:t>)</a:t>
            </a:r>
            <a:endParaRPr sz="1600">
              <a:solidFill>
                <a:schemeClr val="dk1"/>
              </a:solidFill>
            </a:endParaRPr>
          </a:p>
        </p:txBody>
      </p:sp>
      <p:cxnSp>
        <p:nvCxnSpPr>
          <p:cNvPr id="1408" name="Google Shape;1408;p49"/>
          <p:cNvCxnSpPr/>
          <p:nvPr/>
        </p:nvCxnSpPr>
        <p:spPr>
          <a:xfrm rot="10800000">
            <a:off x="1839550" y="1503763"/>
            <a:ext cx="0" cy="941100"/>
          </a:xfrm>
          <a:prstGeom prst="straightConnector1">
            <a:avLst/>
          </a:prstGeom>
          <a:noFill/>
          <a:ln cap="flat" cmpd="sng" w="9525">
            <a:solidFill>
              <a:schemeClr val="dk2"/>
            </a:solidFill>
            <a:prstDash val="solid"/>
            <a:round/>
            <a:headEnd len="med" w="med" type="none"/>
            <a:tailEnd len="med" w="med" type="triangle"/>
          </a:ln>
        </p:spPr>
      </p:cxnSp>
      <p:sp>
        <p:nvSpPr>
          <p:cNvPr id="1409" name="Google Shape;1409;p49"/>
          <p:cNvSpPr txBox="1"/>
          <p:nvPr/>
        </p:nvSpPr>
        <p:spPr>
          <a:xfrm>
            <a:off x="80975" y="217075"/>
            <a:ext cx="1353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latin typeface="Calibri"/>
                <a:ea typeface="Calibri"/>
                <a:cs typeface="Calibri"/>
                <a:sym typeface="Calibri"/>
              </a:rPr>
              <a:t>Previous Long term memory </a:t>
            </a:r>
            <a:endParaRPr>
              <a:solidFill>
                <a:schemeClr val="dk1"/>
              </a:solidFill>
              <a:latin typeface="Calibri"/>
              <a:ea typeface="Calibri"/>
              <a:cs typeface="Calibri"/>
              <a:sym typeface="Calibri"/>
            </a:endParaRPr>
          </a:p>
        </p:txBody>
      </p:sp>
      <p:sp>
        <p:nvSpPr>
          <p:cNvPr id="1410" name="Google Shape;1410;p49"/>
          <p:cNvSpPr txBox="1"/>
          <p:nvPr/>
        </p:nvSpPr>
        <p:spPr>
          <a:xfrm>
            <a:off x="1434275" y="231350"/>
            <a:ext cx="2537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chemeClr val="dk1"/>
                </a:solidFill>
                <a:latin typeface="Calibri"/>
                <a:ea typeface="Calibri"/>
                <a:cs typeface="Calibri"/>
                <a:sym typeface="Calibri"/>
              </a:rPr>
              <a:t>Percentage of the previous long term memory to remember</a:t>
            </a:r>
            <a:endParaRPr>
              <a:solidFill>
                <a:schemeClr val="dk1"/>
              </a:solidFill>
              <a:latin typeface="Calibri"/>
              <a:ea typeface="Calibri"/>
              <a:cs typeface="Calibri"/>
              <a:sym typeface="Calibri"/>
            </a:endParaRPr>
          </a:p>
        </p:txBody>
      </p:sp>
      <p:sp>
        <p:nvSpPr>
          <p:cNvPr id="1411" name="Google Shape;1411;p49"/>
          <p:cNvSpPr/>
          <p:nvPr/>
        </p:nvSpPr>
        <p:spPr>
          <a:xfrm rot="-5400000">
            <a:off x="2394400" y="-526900"/>
            <a:ext cx="162000" cy="2822400"/>
          </a:xfrm>
          <a:prstGeom prst="rightBrace">
            <a:avLst>
              <a:gd fmla="val 50000" name="adj1"/>
              <a:gd fmla="val 52743"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12" name="Google Shape;1412;p49"/>
          <p:cNvCxnSpPr/>
          <p:nvPr/>
        </p:nvCxnSpPr>
        <p:spPr>
          <a:xfrm rot="10800000">
            <a:off x="595600" y="785900"/>
            <a:ext cx="52200" cy="196800"/>
          </a:xfrm>
          <a:prstGeom prst="straightConnector1">
            <a:avLst/>
          </a:prstGeom>
          <a:noFill/>
          <a:ln cap="flat" cmpd="sng" w="9525">
            <a:solidFill>
              <a:schemeClr val="dk2"/>
            </a:solidFill>
            <a:prstDash val="solid"/>
            <a:round/>
            <a:headEnd len="med" w="med" type="none"/>
            <a:tailEnd len="med" w="med" type="triangle"/>
          </a:ln>
        </p:spPr>
      </p:cxnSp>
      <p:sp>
        <p:nvSpPr>
          <p:cNvPr id="1413" name="Google Shape;1413;p49"/>
          <p:cNvSpPr txBox="1"/>
          <p:nvPr/>
        </p:nvSpPr>
        <p:spPr>
          <a:xfrm>
            <a:off x="5147425" y="468650"/>
            <a:ext cx="6662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When the </a:t>
            </a:r>
            <a:r>
              <a:rPr lang="en-US">
                <a:highlight>
                  <a:srgbClr val="00FF00"/>
                </a:highlight>
                <a:latin typeface="Calibri"/>
                <a:ea typeface="Calibri"/>
                <a:cs typeface="Calibri"/>
                <a:sym typeface="Calibri"/>
              </a:rPr>
              <a:t>previous time step output (represented by the short term memory (t-1))</a:t>
            </a:r>
            <a:r>
              <a:rPr lang="en-US">
                <a:latin typeface="Calibri"/>
                <a:ea typeface="Calibri"/>
                <a:cs typeface="Calibri"/>
                <a:sym typeface="Calibri"/>
              </a:rPr>
              <a:t> is very different to the </a:t>
            </a:r>
            <a:r>
              <a:rPr lang="en-US">
                <a:highlight>
                  <a:srgbClr val="FF00FF"/>
                </a:highlight>
                <a:latin typeface="Calibri"/>
                <a:ea typeface="Calibri"/>
                <a:cs typeface="Calibri"/>
                <a:sym typeface="Calibri"/>
              </a:rPr>
              <a:t>input (represented by x1(t))</a:t>
            </a:r>
            <a:r>
              <a:rPr lang="en-US">
                <a:latin typeface="Calibri"/>
                <a:ea typeface="Calibri"/>
                <a:cs typeface="Calibri"/>
                <a:sym typeface="Calibri"/>
              </a:rPr>
              <a:t>, the forget gate tends to forget the previous long term memory </a:t>
            </a:r>
            <a:r>
              <a:rPr b="1" lang="en-US" u="sng">
                <a:latin typeface="Calibri"/>
                <a:ea typeface="Calibri"/>
                <a:cs typeface="Calibri"/>
                <a:sym typeface="Calibri"/>
              </a:rPr>
              <a:t>more</a:t>
            </a:r>
            <a:endParaRPr b="1" u="sng">
              <a:latin typeface="Calibri"/>
              <a:ea typeface="Calibri"/>
              <a:cs typeface="Calibri"/>
              <a:sym typeface="Calibri"/>
            </a:endParaRPr>
          </a:p>
        </p:txBody>
      </p:sp>
      <p:sp>
        <p:nvSpPr>
          <p:cNvPr id="1414" name="Google Shape;1414;p49"/>
          <p:cNvSpPr txBox="1"/>
          <p:nvPr/>
        </p:nvSpPr>
        <p:spPr>
          <a:xfrm>
            <a:off x="2394450" y="2461025"/>
            <a:ext cx="204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0000FF"/>
                </a:solidFill>
                <a:latin typeface="Calibri"/>
                <a:ea typeface="Calibri"/>
                <a:cs typeface="Calibri"/>
                <a:sym typeface="Calibri"/>
              </a:rPr>
              <a:t>f(x) = exp(x) / [exp(x) + 1]</a:t>
            </a:r>
            <a:endParaRPr>
              <a:solidFill>
                <a:srgbClr val="0000FF"/>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8" name="Shape 1418"/>
        <p:cNvGrpSpPr/>
        <p:nvPr/>
      </p:nvGrpSpPr>
      <p:grpSpPr>
        <a:xfrm>
          <a:off x="0" y="0"/>
          <a:ext cx="0" cy="0"/>
          <a:chOff x="0" y="0"/>
          <a:chExt cx="0" cy="0"/>
        </a:xfrm>
      </p:grpSpPr>
      <p:sp>
        <p:nvSpPr>
          <p:cNvPr id="1419" name="Google Shape;1419;p50"/>
          <p:cNvSpPr/>
          <p:nvPr/>
        </p:nvSpPr>
        <p:spPr>
          <a:xfrm>
            <a:off x="6712700" y="1457500"/>
            <a:ext cx="5101200" cy="2347200"/>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50"/>
          <p:cNvSpPr txBox="1"/>
          <p:nvPr/>
        </p:nvSpPr>
        <p:spPr>
          <a:xfrm>
            <a:off x="3424700" y="6175600"/>
            <a:ext cx="1184100" cy="400200"/>
          </a:xfrm>
          <a:prstGeom prst="rect">
            <a:avLst/>
          </a:prstGeom>
          <a:solidFill>
            <a:srgbClr val="FF00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Input ~ x1 (t)</a:t>
            </a:r>
            <a:endParaRPr>
              <a:latin typeface="Calibri"/>
              <a:ea typeface="Calibri"/>
              <a:cs typeface="Calibri"/>
              <a:sym typeface="Calibri"/>
            </a:endParaRPr>
          </a:p>
        </p:txBody>
      </p:sp>
      <p:sp>
        <p:nvSpPr>
          <p:cNvPr id="1421" name="Google Shape;1421;p50"/>
          <p:cNvSpPr txBox="1"/>
          <p:nvPr/>
        </p:nvSpPr>
        <p:spPr>
          <a:xfrm>
            <a:off x="2674112" y="5603513"/>
            <a:ext cx="26853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Short term memory (t-1) ~ zs(t-1)</a:t>
            </a:r>
            <a:endParaRPr>
              <a:latin typeface="Calibri"/>
              <a:ea typeface="Calibri"/>
              <a:cs typeface="Calibri"/>
              <a:sym typeface="Calibri"/>
            </a:endParaRPr>
          </a:p>
        </p:txBody>
      </p:sp>
      <p:sp>
        <p:nvSpPr>
          <p:cNvPr id="1422" name="Google Shape;1422;p50"/>
          <p:cNvSpPr/>
          <p:nvPr/>
        </p:nvSpPr>
        <p:spPr>
          <a:xfrm>
            <a:off x="934175" y="2281675"/>
            <a:ext cx="1834800" cy="305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23" name="Google Shape;1423;p50"/>
          <p:cNvCxnSpPr/>
          <p:nvPr/>
        </p:nvCxnSpPr>
        <p:spPr>
          <a:xfrm rot="10800000">
            <a:off x="1847912" y="5105213"/>
            <a:ext cx="826200" cy="698400"/>
          </a:xfrm>
          <a:prstGeom prst="straightConnector1">
            <a:avLst/>
          </a:prstGeom>
          <a:noFill/>
          <a:ln cap="flat" cmpd="sng" w="19050">
            <a:solidFill>
              <a:srgbClr val="00FF00"/>
            </a:solidFill>
            <a:prstDash val="solid"/>
            <a:round/>
            <a:headEnd len="med" w="med" type="none"/>
            <a:tailEnd len="med" w="med" type="triangle"/>
          </a:ln>
        </p:spPr>
      </p:cxnSp>
      <p:cxnSp>
        <p:nvCxnSpPr>
          <p:cNvPr id="1424" name="Google Shape;1424;p50"/>
          <p:cNvCxnSpPr/>
          <p:nvPr/>
        </p:nvCxnSpPr>
        <p:spPr>
          <a:xfrm rot="10800000">
            <a:off x="1847900" y="5105200"/>
            <a:ext cx="1576800" cy="1270500"/>
          </a:xfrm>
          <a:prstGeom prst="bentConnector2">
            <a:avLst/>
          </a:prstGeom>
          <a:noFill/>
          <a:ln cap="flat" cmpd="sng" w="19050">
            <a:solidFill>
              <a:srgbClr val="FF00FF"/>
            </a:solidFill>
            <a:prstDash val="solid"/>
            <a:round/>
            <a:headEnd len="med" w="med" type="none"/>
            <a:tailEnd len="med" w="med" type="triangle"/>
          </a:ln>
        </p:spPr>
      </p:cxnSp>
      <p:sp>
        <p:nvSpPr>
          <p:cNvPr id="1425" name="Google Shape;1425;p50"/>
          <p:cNvSpPr txBox="1"/>
          <p:nvPr/>
        </p:nvSpPr>
        <p:spPr>
          <a:xfrm>
            <a:off x="1273925" y="52073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Wi1</a:t>
            </a:r>
            <a:endParaRPr b="1">
              <a:solidFill>
                <a:srgbClr val="FF0000"/>
              </a:solidFill>
              <a:latin typeface="Calibri"/>
              <a:ea typeface="Calibri"/>
              <a:cs typeface="Calibri"/>
              <a:sym typeface="Calibri"/>
            </a:endParaRPr>
          </a:p>
        </p:txBody>
      </p:sp>
      <p:sp>
        <p:nvSpPr>
          <p:cNvPr id="1426" name="Google Shape;1426;p50"/>
          <p:cNvSpPr txBox="1"/>
          <p:nvPr/>
        </p:nvSpPr>
        <p:spPr>
          <a:xfrm>
            <a:off x="2110438" y="5154250"/>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Ws1</a:t>
            </a:r>
            <a:endParaRPr b="1">
              <a:solidFill>
                <a:srgbClr val="FF0000"/>
              </a:solidFill>
              <a:latin typeface="Calibri"/>
              <a:ea typeface="Calibri"/>
              <a:cs typeface="Calibri"/>
              <a:sym typeface="Calibri"/>
            </a:endParaRPr>
          </a:p>
        </p:txBody>
      </p:sp>
      <p:sp>
        <p:nvSpPr>
          <p:cNvPr id="1427" name="Google Shape;1427;p50"/>
          <p:cNvSpPr txBox="1"/>
          <p:nvPr/>
        </p:nvSpPr>
        <p:spPr>
          <a:xfrm>
            <a:off x="1107850" y="4489575"/>
            <a:ext cx="1480200" cy="615600"/>
          </a:xfrm>
          <a:prstGeom prst="rect">
            <a:avLst/>
          </a:prstGeom>
          <a:solidFill>
            <a:srgbClr val="999999"/>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rgbClr val="FF0000"/>
                </a:solidFill>
                <a:latin typeface="Calibri"/>
                <a:ea typeface="Calibri"/>
                <a:cs typeface="Calibri"/>
                <a:sym typeface="Calibri"/>
              </a:rPr>
              <a:t>Ws1</a:t>
            </a:r>
            <a:r>
              <a:rPr lang="en-US">
                <a:latin typeface="Calibri"/>
                <a:ea typeface="Calibri"/>
                <a:cs typeface="Calibri"/>
                <a:sym typeface="Calibri"/>
              </a:rPr>
              <a:t> * </a:t>
            </a:r>
            <a:r>
              <a:rPr lang="en-US">
                <a:solidFill>
                  <a:srgbClr val="00FF00"/>
                </a:solidFill>
                <a:latin typeface="Calibri"/>
                <a:ea typeface="Calibri"/>
                <a:cs typeface="Calibri"/>
                <a:sym typeface="Calibri"/>
              </a:rPr>
              <a:t>zs(t-1)</a:t>
            </a:r>
            <a:r>
              <a:rPr lang="en-US">
                <a:latin typeface="Calibri"/>
                <a:ea typeface="Calibri"/>
                <a:cs typeface="Calibri"/>
                <a:sym typeface="Calibri"/>
              </a:rPr>
              <a:t> + </a:t>
            </a:r>
            <a:r>
              <a:rPr lang="en-US">
                <a:solidFill>
                  <a:srgbClr val="FF0000"/>
                </a:solidFill>
                <a:latin typeface="Calibri"/>
                <a:ea typeface="Calibri"/>
                <a:cs typeface="Calibri"/>
                <a:sym typeface="Calibri"/>
              </a:rPr>
              <a:t>Wi1</a:t>
            </a:r>
            <a:r>
              <a:rPr lang="en-US">
                <a:latin typeface="Calibri"/>
                <a:ea typeface="Calibri"/>
                <a:cs typeface="Calibri"/>
                <a:sym typeface="Calibri"/>
              </a:rPr>
              <a:t> * </a:t>
            </a:r>
            <a:r>
              <a:rPr lang="en-US">
                <a:solidFill>
                  <a:srgbClr val="FF00FF"/>
                </a:solidFill>
                <a:latin typeface="Calibri"/>
                <a:ea typeface="Calibri"/>
                <a:cs typeface="Calibri"/>
                <a:sym typeface="Calibri"/>
              </a:rPr>
              <a:t>x1(t)</a:t>
            </a:r>
            <a:endParaRPr>
              <a:solidFill>
                <a:srgbClr val="FF00FF"/>
              </a:solidFill>
              <a:latin typeface="Calibri"/>
              <a:ea typeface="Calibri"/>
              <a:cs typeface="Calibri"/>
              <a:sym typeface="Calibri"/>
            </a:endParaRPr>
          </a:p>
        </p:txBody>
      </p:sp>
      <p:sp>
        <p:nvSpPr>
          <p:cNvPr id="1428" name="Google Shape;1428;p50"/>
          <p:cNvSpPr txBox="1"/>
          <p:nvPr/>
        </p:nvSpPr>
        <p:spPr>
          <a:xfrm>
            <a:off x="1585450" y="3903475"/>
            <a:ext cx="525000" cy="3693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Bias1</a:t>
            </a:r>
            <a:endParaRPr sz="1200">
              <a:latin typeface="Calibri"/>
              <a:ea typeface="Calibri"/>
              <a:cs typeface="Calibri"/>
              <a:sym typeface="Calibri"/>
            </a:endParaRPr>
          </a:p>
        </p:txBody>
      </p:sp>
      <p:cxnSp>
        <p:nvCxnSpPr>
          <p:cNvPr id="1429" name="Google Shape;1429;p50"/>
          <p:cNvCxnSpPr/>
          <p:nvPr/>
        </p:nvCxnSpPr>
        <p:spPr>
          <a:xfrm rot="10800000">
            <a:off x="1847950" y="4272675"/>
            <a:ext cx="0" cy="216900"/>
          </a:xfrm>
          <a:prstGeom prst="straightConnector1">
            <a:avLst/>
          </a:prstGeom>
          <a:noFill/>
          <a:ln cap="flat" cmpd="sng" w="9525">
            <a:solidFill>
              <a:schemeClr val="dk2"/>
            </a:solidFill>
            <a:prstDash val="solid"/>
            <a:round/>
            <a:headEnd len="med" w="med" type="none"/>
            <a:tailEnd len="med" w="med" type="triangle"/>
          </a:ln>
        </p:spPr>
      </p:cxnSp>
      <p:cxnSp>
        <p:nvCxnSpPr>
          <p:cNvPr id="1430" name="Google Shape;1430;p50"/>
          <p:cNvCxnSpPr/>
          <p:nvPr/>
        </p:nvCxnSpPr>
        <p:spPr>
          <a:xfrm flipH="1" rot="10800000">
            <a:off x="1847950" y="3686575"/>
            <a:ext cx="4500" cy="216900"/>
          </a:xfrm>
          <a:prstGeom prst="straightConnector1">
            <a:avLst/>
          </a:prstGeom>
          <a:noFill/>
          <a:ln cap="flat" cmpd="sng" w="9525">
            <a:solidFill>
              <a:schemeClr val="dk2"/>
            </a:solidFill>
            <a:prstDash val="solid"/>
            <a:round/>
            <a:headEnd len="med" w="med" type="none"/>
            <a:tailEnd len="med" w="med" type="triangle"/>
          </a:ln>
        </p:spPr>
      </p:cxnSp>
      <p:sp>
        <p:nvSpPr>
          <p:cNvPr id="1431" name="Google Shape;1431;p50"/>
          <p:cNvSpPr txBox="1"/>
          <p:nvPr/>
        </p:nvSpPr>
        <p:spPr>
          <a:xfrm>
            <a:off x="1076050" y="3101688"/>
            <a:ext cx="1552500" cy="5850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FF0000"/>
                </a:solidFill>
                <a:latin typeface="Calibri"/>
                <a:ea typeface="Calibri"/>
                <a:cs typeface="Calibri"/>
                <a:sym typeface="Calibri"/>
              </a:rPr>
              <a:t>Ws1</a:t>
            </a:r>
            <a:r>
              <a:rPr lang="en-US" sz="1300">
                <a:latin typeface="Calibri"/>
                <a:ea typeface="Calibri"/>
                <a:cs typeface="Calibri"/>
                <a:sym typeface="Calibri"/>
              </a:rPr>
              <a:t> * </a:t>
            </a:r>
            <a:r>
              <a:rPr lang="en-US" sz="1300">
                <a:solidFill>
                  <a:srgbClr val="00FF00"/>
                </a:solidFill>
                <a:latin typeface="Calibri"/>
                <a:ea typeface="Calibri"/>
                <a:cs typeface="Calibri"/>
                <a:sym typeface="Calibri"/>
              </a:rPr>
              <a:t>zs(t-1)</a:t>
            </a:r>
            <a:r>
              <a:rPr lang="en-US" sz="1300">
                <a:latin typeface="Calibri"/>
                <a:ea typeface="Calibri"/>
                <a:cs typeface="Calibri"/>
                <a:sym typeface="Calibri"/>
              </a:rPr>
              <a:t> + </a:t>
            </a:r>
            <a:r>
              <a:rPr lang="en-US" sz="1300">
                <a:solidFill>
                  <a:srgbClr val="FF0000"/>
                </a:solidFill>
                <a:latin typeface="Calibri"/>
                <a:ea typeface="Calibri"/>
                <a:cs typeface="Calibri"/>
                <a:sym typeface="Calibri"/>
              </a:rPr>
              <a:t>Wi1</a:t>
            </a:r>
            <a:r>
              <a:rPr lang="en-US" sz="1300">
                <a:latin typeface="Calibri"/>
                <a:ea typeface="Calibri"/>
                <a:cs typeface="Calibri"/>
                <a:sym typeface="Calibri"/>
              </a:rPr>
              <a:t> * </a:t>
            </a:r>
            <a:r>
              <a:rPr lang="en-US" sz="1300">
                <a:solidFill>
                  <a:srgbClr val="FF00FF"/>
                </a:solidFill>
                <a:latin typeface="Calibri"/>
                <a:ea typeface="Calibri"/>
                <a:cs typeface="Calibri"/>
                <a:sym typeface="Calibri"/>
              </a:rPr>
              <a:t>x1(t) </a:t>
            </a:r>
            <a:r>
              <a:rPr lang="en-US" sz="1300">
                <a:solidFill>
                  <a:schemeClr val="dk1"/>
                </a:solidFill>
                <a:latin typeface="Calibri"/>
                <a:ea typeface="Calibri"/>
                <a:cs typeface="Calibri"/>
                <a:sym typeface="Calibri"/>
              </a:rPr>
              <a:t>+</a:t>
            </a:r>
            <a:r>
              <a:rPr lang="en-US" sz="1300">
                <a:solidFill>
                  <a:srgbClr val="FF00FF"/>
                </a:solidFill>
                <a:latin typeface="Calibri"/>
                <a:ea typeface="Calibri"/>
                <a:cs typeface="Calibri"/>
                <a:sym typeface="Calibri"/>
              </a:rPr>
              <a:t> </a:t>
            </a:r>
            <a:r>
              <a:rPr lang="en-US" sz="1300">
                <a:solidFill>
                  <a:srgbClr val="FFAB40"/>
                </a:solidFill>
                <a:latin typeface="Calibri"/>
                <a:ea typeface="Calibri"/>
                <a:cs typeface="Calibri"/>
                <a:sym typeface="Calibri"/>
              </a:rPr>
              <a:t>Bias1</a:t>
            </a:r>
            <a:endParaRPr sz="1300">
              <a:solidFill>
                <a:srgbClr val="FFAB40"/>
              </a:solidFill>
              <a:latin typeface="Calibri"/>
              <a:ea typeface="Calibri"/>
              <a:cs typeface="Calibri"/>
              <a:sym typeface="Calibri"/>
            </a:endParaRPr>
          </a:p>
        </p:txBody>
      </p:sp>
      <p:cxnSp>
        <p:nvCxnSpPr>
          <p:cNvPr id="1432" name="Google Shape;1432;p50"/>
          <p:cNvCxnSpPr/>
          <p:nvPr/>
        </p:nvCxnSpPr>
        <p:spPr>
          <a:xfrm rot="10800000">
            <a:off x="1847800" y="2968788"/>
            <a:ext cx="4500" cy="132900"/>
          </a:xfrm>
          <a:prstGeom prst="straightConnector1">
            <a:avLst/>
          </a:prstGeom>
          <a:noFill/>
          <a:ln cap="flat" cmpd="sng" w="9525">
            <a:solidFill>
              <a:schemeClr val="dk2"/>
            </a:solidFill>
            <a:prstDash val="solid"/>
            <a:round/>
            <a:headEnd len="med" w="med" type="none"/>
            <a:tailEnd len="med" w="med" type="triangle"/>
          </a:ln>
        </p:spPr>
      </p:cxnSp>
      <p:sp>
        <p:nvSpPr>
          <p:cNvPr id="1433" name="Google Shape;1433;p50"/>
          <p:cNvSpPr txBox="1"/>
          <p:nvPr/>
        </p:nvSpPr>
        <p:spPr>
          <a:xfrm>
            <a:off x="1367050" y="2353313"/>
            <a:ext cx="961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0000FF"/>
                </a:solidFill>
                <a:latin typeface="Calibri"/>
                <a:ea typeface="Calibri"/>
                <a:cs typeface="Calibri"/>
                <a:sym typeface="Calibri"/>
              </a:rPr>
              <a:t>A sigmoid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sp>
        <p:nvSpPr>
          <p:cNvPr id="1434" name="Google Shape;1434;p50"/>
          <p:cNvSpPr txBox="1"/>
          <p:nvPr/>
        </p:nvSpPr>
        <p:spPr>
          <a:xfrm>
            <a:off x="282900" y="2106313"/>
            <a:ext cx="1093200" cy="877200"/>
          </a:xfrm>
          <a:prstGeom prst="rect">
            <a:avLst/>
          </a:prstGeom>
          <a:solidFill>
            <a:srgbClr val="6FA8D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solidFill>
                  <a:schemeClr val="dk1"/>
                </a:solidFill>
                <a:latin typeface="Calibri"/>
                <a:ea typeface="Calibri"/>
                <a:cs typeface="Calibri"/>
                <a:sym typeface="Calibri"/>
              </a:rPr>
              <a:t>After</a:t>
            </a:r>
            <a:r>
              <a:rPr b="1" lang="en-US" sz="900">
                <a:solidFill>
                  <a:srgbClr val="0000FF"/>
                </a:solidFill>
                <a:latin typeface="Calibri"/>
                <a:ea typeface="Calibri"/>
                <a:cs typeface="Calibri"/>
                <a:sym typeface="Calibri"/>
              </a:rPr>
              <a:t> Sigmoid</a:t>
            </a:r>
            <a:r>
              <a:rPr lang="en-US" sz="900">
                <a:solidFill>
                  <a:schemeClr val="dk1"/>
                </a:solidFill>
                <a:latin typeface="Calibri"/>
                <a:ea typeface="Calibri"/>
                <a:cs typeface="Calibri"/>
                <a:sym typeface="Calibri"/>
              </a:rPr>
              <a:t>, a value between 0% (0.0) and 100% (1.0) will be produced</a:t>
            </a:r>
            <a:endParaRPr sz="900">
              <a:solidFill>
                <a:schemeClr val="dk1"/>
              </a:solidFill>
              <a:latin typeface="Calibri"/>
              <a:ea typeface="Calibri"/>
              <a:cs typeface="Calibri"/>
              <a:sym typeface="Calibri"/>
            </a:endParaRPr>
          </a:p>
        </p:txBody>
      </p:sp>
      <p:sp>
        <p:nvSpPr>
          <p:cNvPr id="1435" name="Google Shape;1435;p50"/>
          <p:cNvSpPr txBox="1"/>
          <p:nvPr/>
        </p:nvSpPr>
        <p:spPr>
          <a:xfrm>
            <a:off x="282900" y="1059925"/>
            <a:ext cx="4390200" cy="431100"/>
          </a:xfrm>
          <a:prstGeom prst="rect">
            <a:avLst/>
          </a:prstGeom>
          <a:solidFill>
            <a:srgbClr val="D9D9D9"/>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600">
                <a:solidFill>
                  <a:schemeClr val="dk1"/>
                </a:solidFill>
                <a:highlight>
                  <a:srgbClr val="00FFFF"/>
                </a:highlight>
                <a:latin typeface="Calibri"/>
                <a:ea typeface="Calibri"/>
                <a:cs typeface="Calibri"/>
                <a:sym typeface="Calibri"/>
              </a:rPr>
              <a:t>zl(t-1)</a:t>
            </a:r>
            <a:r>
              <a:rPr lang="en-US" sz="1600">
                <a:solidFill>
                  <a:schemeClr val="dk1"/>
                </a:solidFill>
                <a:latin typeface="Calibri"/>
                <a:ea typeface="Calibri"/>
                <a:cs typeface="Calibri"/>
                <a:sym typeface="Calibri"/>
              </a:rPr>
              <a:t> * </a:t>
            </a:r>
            <a:r>
              <a:rPr b="1" i="1" lang="en-US" sz="1600">
                <a:solidFill>
                  <a:srgbClr val="0000FF"/>
                </a:solidFill>
                <a:latin typeface="Calibri"/>
                <a:ea typeface="Calibri"/>
                <a:cs typeface="Calibri"/>
                <a:sym typeface="Calibri"/>
              </a:rPr>
              <a:t>f </a:t>
            </a:r>
            <a:r>
              <a:rPr lang="en-US" sz="1600">
                <a:solidFill>
                  <a:schemeClr val="dk1"/>
                </a:solidFill>
                <a:latin typeface="Calibri"/>
                <a:ea typeface="Calibri"/>
                <a:cs typeface="Calibri"/>
                <a:sym typeface="Calibri"/>
              </a:rPr>
              <a:t>(</a:t>
            </a:r>
            <a:r>
              <a:rPr lang="en-US" sz="1600">
                <a:solidFill>
                  <a:srgbClr val="FF0000"/>
                </a:solidFill>
                <a:latin typeface="Calibri"/>
                <a:ea typeface="Calibri"/>
                <a:cs typeface="Calibri"/>
                <a:sym typeface="Calibri"/>
              </a:rPr>
              <a:t>Ws1</a:t>
            </a:r>
            <a:r>
              <a:rPr lang="en-US" sz="1600">
                <a:solidFill>
                  <a:schemeClr val="dk1"/>
                </a:solidFill>
                <a:latin typeface="Calibri"/>
                <a:ea typeface="Calibri"/>
                <a:cs typeface="Calibri"/>
                <a:sym typeface="Calibri"/>
              </a:rPr>
              <a:t> * </a:t>
            </a:r>
            <a:r>
              <a:rPr lang="en-US" sz="1600">
                <a:solidFill>
                  <a:schemeClr val="dk1"/>
                </a:solidFill>
                <a:highlight>
                  <a:srgbClr val="00FF00"/>
                </a:highlight>
                <a:latin typeface="Calibri"/>
                <a:ea typeface="Calibri"/>
                <a:cs typeface="Calibri"/>
                <a:sym typeface="Calibri"/>
              </a:rPr>
              <a:t>zs(t-1)</a:t>
            </a:r>
            <a:r>
              <a:rPr lang="en-US" sz="1600">
                <a:solidFill>
                  <a:schemeClr val="dk1"/>
                </a:solidFill>
                <a:latin typeface="Calibri"/>
                <a:ea typeface="Calibri"/>
                <a:cs typeface="Calibri"/>
                <a:sym typeface="Calibri"/>
              </a:rPr>
              <a:t>+ </a:t>
            </a:r>
            <a:r>
              <a:rPr lang="en-US" sz="1600">
                <a:solidFill>
                  <a:srgbClr val="FF0000"/>
                </a:solidFill>
                <a:latin typeface="Calibri"/>
                <a:ea typeface="Calibri"/>
                <a:cs typeface="Calibri"/>
                <a:sym typeface="Calibri"/>
              </a:rPr>
              <a:t>Wi1</a:t>
            </a:r>
            <a:r>
              <a:rPr lang="en-US" sz="1600">
                <a:solidFill>
                  <a:schemeClr val="dk1"/>
                </a:solidFill>
                <a:latin typeface="Calibri"/>
                <a:ea typeface="Calibri"/>
                <a:cs typeface="Calibri"/>
                <a:sym typeface="Calibri"/>
              </a:rPr>
              <a:t> * </a:t>
            </a:r>
            <a:r>
              <a:rPr lang="en-US" sz="1600">
                <a:solidFill>
                  <a:schemeClr val="dk1"/>
                </a:solidFill>
                <a:highlight>
                  <a:srgbClr val="FF00FF"/>
                </a:highlight>
                <a:latin typeface="Calibri"/>
                <a:ea typeface="Calibri"/>
                <a:cs typeface="Calibri"/>
                <a:sym typeface="Calibri"/>
              </a:rPr>
              <a:t>x1(t)</a:t>
            </a:r>
            <a:r>
              <a:rPr lang="en-US" sz="1600">
                <a:solidFill>
                  <a:srgbClr val="FF00FF"/>
                </a:solidFill>
                <a:latin typeface="Calibri"/>
                <a:ea typeface="Calibri"/>
                <a:cs typeface="Calibri"/>
                <a:sym typeface="Calibri"/>
              </a:rPr>
              <a:t> </a:t>
            </a:r>
            <a:r>
              <a:rPr lang="en-US" sz="1600">
                <a:solidFill>
                  <a:schemeClr val="dk1"/>
                </a:solidFill>
                <a:latin typeface="Calibri"/>
                <a:ea typeface="Calibri"/>
                <a:cs typeface="Calibri"/>
                <a:sym typeface="Calibri"/>
              </a:rPr>
              <a:t>+</a:t>
            </a:r>
            <a:r>
              <a:rPr lang="en-US" sz="1600">
                <a:solidFill>
                  <a:srgbClr val="FF00FF"/>
                </a:solidFill>
                <a:latin typeface="Calibri"/>
                <a:ea typeface="Calibri"/>
                <a:cs typeface="Calibri"/>
                <a:sym typeface="Calibri"/>
              </a:rPr>
              <a:t> </a:t>
            </a:r>
            <a:r>
              <a:rPr lang="en-US" sz="1600">
                <a:solidFill>
                  <a:srgbClr val="FFAB40"/>
                </a:solidFill>
                <a:latin typeface="Calibri"/>
                <a:ea typeface="Calibri"/>
                <a:cs typeface="Calibri"/>
                <a:sym typeface="Calibri"/>
              </a:rPr>
              <a:t>Bias1</a:t>
            </a:r>
            <a:r>
              <a:rPr lang="en-US" sz="1600">
                <a:solidFill>
                  <a:schemeClr val="dk1"/>
                </a:solidFill>
                <a:latin typeface="Calibri"/>
                <a:ea typeface="Calibri"/>
                <a:cs typeface="Calibri"/>
                <a:sym typeface="Calibri"/>
              </a:rPr>
              <a:t>)</a:t>
            </a:r>
            <a:endParaRPr sz="1600">
              <a:solidFill>
                <a:schemeClr val="dk1"/>
              </a:solidFill>
            </a:endParaRPr>
          </a:p>
        </p:txBody>
      </p:sp>
      <p:cxnSp>
        <p:nvCxnSpPr>
          <p:cNvPr id="1436" name="Google Shape;1436;p50"/>
          <p:cNvCxnSpPr/>
          <p:nvPr/>
        </p:nvCxnSpPr>
        <p:spPr>
          <a:xfrm rot="10800000">
            <a:off x="1839550" y="1503763"/>
            <a:ext cx="0" cy="941100"/>
          </a:xfrm>
          <a:prstGeom prst="straightConnector1">
            <a:avLst/>
          </a:prstGeom>
          <a:noFill/>
          <a:ln cap="flat" cmpd="sng" w="9525">
            <a:solidFill>
              <a:schemeClr val="dk2"/>
            </a:solidFill>
            <a:prstDash val="solid"/>
            <a:round/>
            <a:headEnd len="med" w="med" type="none"/>
            <a:tailEnd len="med" w="med" type="triangle"/>
          </a:ln>
        </p:spPr>
      </p:cxnSp>
      <p:sp>
        <p:nvSpPr>
          <p:cNvPr id="1437" name="Google Shape;1437;p50"/>
          <p:cNvSpPr txBox="1"/>
          <p:nvPr/>
        </p:nvSpPr>
        <p:spPr>
          <a:xfrm>
            <a:off x="80975" y="217075"/>
            <a:ext cx="1353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latin typeface="Calibri"/>
                <a:ea typeface="Calibri"/>
                <a:cs typeface="Calibri"/>
                <a:sym typeface="Calibri"/>
              </a:rPr>
              <a:t>Previous Long term memory </a:t>
            </a:r>
            <a:endParaRPr>
              <a:solidFill>
                <a:schemeClr val="dk1"/>
              </a:solidFill>
              <a:latin typeface="Calibri"/>
              <a:ea typeface="Calibri"/>
              <a:cs typeface="Calibri"/>
              <a:sym typeface="Calibri"/>
            </a:endParaRPr>
          </a:p>
        </p:txBody>
      </p:sp>
      <p:sp>
        <p:nvSpPr>
          <p:cNvPr id="1438" name="Google Shape;1438;p50"/>
          <p:cNvSpPr txBox="1"/>
          <p:nvPr/>
        </p:nvSpPr>
        <p:spPr>
          <a:xfrm>
            <a:off x="1434275" y="231350"/>
            <a:ext cx="2537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chemeClr val="dk1"/>
                </a:solidFill>
                <a:latin typeface="Calibri"/>
                <a:ea typeface="Calibri"/>
                <a:cs typeface="Calibri"/>
                <a:sym typeface="Calibri"/>
              </a:rPr>
              <a:t>Percentage of the previous long term memory to remember</a:t>
            </a:r>
            <a:endParaRPr>
              <a:solidFill>
                <a:schemeClr val="dk1"/>
              </a:solidFill>
              <a:latin typeface="Calibri"/>
              <a:ea typeface="Calibri"/>
              <a:cs typeface="Calibri"/>
              <a:sym typeface="Calibri"/>
            </a:endParaRPr>
          </a:p>
        </p:txBody>
      </p:sp>
      <p:sp>
        <p:nvSpPr>
          <p:cNvPr id="1439" name="Google Shape;1439;p50"/>
          <p:cNvSpPr/>
          <p:nvPr/>
        </p:nvSpPr>
        <p:spPr>
          <a:xfrm rot="-5400000">
            <a:off x="2394400" y="-526900"/>
            <a:ext cx="162000" cy="2822400"/>
          </a:xfrm>
          <a:prstGeom prst="rightBrace">
            <a:avLst>
              <a:gd fmla="val 50000" name="adj1"/>
              <a:gd fmla="val 52743"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40" name="Google Shape;1440;p50"/>
          <p:cNvCxnSpPr/>
          <p:nvPr/>
        </p:nvCxnSpPr>
        <p:spPr>
          <a:xfrm rot="10800000">
            <a:off x="595600" y="785900"/>
            <a:ext cx="52200" cy="196800"/>
          </a:xfrm>
          <a:prstGeom prst="straightConnector1">
            <a:avLst/>
          </a:prstGeom>
          <a:noFill/>
          <a:ln cap="flat" cmpd="sng" w="9525">
            <a:solidFill>
              <a:schemeClr val="dk2"/>
            </a:solidFill>
            <a:prstDash val="solid"/>
            <a:round/>
            <a:headEnd len="med" w="med" type="none"/>
            <a:tailEnd len="med" w="med" type="triangle"/>
          </a:ln>
        </p:spPr>
      </p:cxnSp>
      <p:sp>
        <p:nvSpPr>
          <p:cNvPr id="1441" name="Google Shape;1441;p50"/>
          <p:cNvSpPr txBox="1"/>
          <p:nvPr/>
        </p:nvSpPr>
        <p:spPr>
          <a:xfrm>
            <a:off x="5147425" y="468650"/>
            <a:ext cx="6662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When the </a:t>
            </a:r>
            <a:r>
              <a:rPr lang="en-US">
                <a:highlight>
                  <a:srgbClr val="00FF00"/>
                </a:highlight>
                <a:latin typeface="Calibri"/>
                <a:ea typeface="Calibri"/>
                <a:cs typeface="Calibri"/>
                <a:sym typeface="Calibri"/>
              </a:rPr>
              <a:t>previous time step output (represented by the short term memory (t-1))</a:t>
            </a:r>
            <a:r>
              <a:rPr lang="en-US">
                <a:latin typeface="Calibri"/>
                <a:ea typeface="Calibri"/>
                <a:cs typeface="Calibri"/>
                <a:sym typeface="Calibri"/>
              </a:rPr>
              <a:t> is very different to the </a:t>
            </a:r>
            <a:r>
              <a:rPr lang="en-US">
                <a:highlight>
                  <a:srgbClr val="FF00FF"/>
                </a:highlight>
                <a:latin typeface="Calibri"/>
                <a:ea typeface="Calibri"/>
                <a:cs typeface="Calibri"/>
                <a:sym typeface="Calibri"/>
              </a:rPr>
              <a:t>input (represented by x1(t))</a:t>
            </a:r>
            <a:r>
              <a:rPr lang="en-US">
                <a:latin typeface="Calibri"/>
                <a:ea typeface="Calibri"/>
                <a:cs typeface="Calibri"/>
                <a:sym typeface="Calibri"/>
              </a:rPr>
              <a:t>, the forget gate tends to forget the previous long term memory </a:t>
            </a:r>
            <a:r>
              <a:rPr b="1" lang="en-US" u="sng">
                <a:latin typeface="Calibri"/>
                <a:ea typeface="Calibri"/>
                <a:cs typeface="Calibri"/>
                <a:sym typeface="Calibri"/>
              </a:rPr>
              <a:t>more</a:t>
            </a:r>
            <a:endParaRPr b="1" u="sng">
              <a:latin typeface="Calibri"/>
              <a:ea typeface="Calibri"/>
              <a:cs typeface="Calibri"/>
              <a:sym typeface="Calibri"/>
            </a:endParaRPr>
          </a:p>
        </p:txBody>
      </p:sp>
      <p:sp>
        <p:nvSpPr>
          <p:cNvPr id="1442" name="Google Shape;1442;p50"/>
          <p:cNvSpPr txBox="1"/>
          <p:nvPr/>
        </p:nvSpPr>
        <p:spPr>
          <a:xfrm>
            <a:off x="6774250" y="1432600"/>
            <a:ext cx="3431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Assuming that:</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The short term memory (t-1) = 1.0</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Input (t) = 1.0</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wi1 = 1.0, ws1 = 2.0, and bias = 0.0</a:t>
            </a:r>
            <a:endParaRPr>
              <a:latin typeface="Calibri"/>
              <a:ea typeface="Calibri"/>
              <a:cs typeface="Calibri"/>
              <a:sym typeface="Calibri"/>
            </a:endParaRPr>
          </a:p>
        </p:txBody>
      </p:sp>
      <p:sp>
        <p:nvSpPr>
          <p:cNvPr id="1443" name="Google Shape;1443;p50"/>
          <p:cNvSpPr txBox="1"/>
          <p:nvPr/>
        </p:nvSpPr>
        <p:spPr>
          <a:xfrm>
            <a:off x="6774250" y="2479300"/>
            <a:ext cx="5039700" cy="615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a:latin typeface="Calibri"/>
                <a:ea typeface="Calibri"/>
                <a:cs typeface="Calibri"/>
                <a:sym typeface="Calibri"/>
              </a:rPr>
              <a:t>Before the Sigmoid function, we can have the combined value as:</a:t>
            </a:r>
            <a:endParaRPr>
              <a:latin typeface="Calibri"/>
              <a:ea typeface="Calibri"/>
              <a:cs typeface="Calibri"/>
              <a:sym typeface="Calibri"/>
            </a:endParaRPr>
          </a:p>
          <a:p>
            <a:pPr indent="0" lvl="0" marL="0" rtl="0" algn="just">
              <a:spcBef>
                <a:spcPts val="0"/>
              </a:spcBef>
              <a:spcAft>
                <a:spcPts val="0"/>
              </a:spcAft>
              <a:buNone/>
            </a:pPr>
            <a:r>
              <a:rPr lang="en-US">
                <a:highlight>
                  <a:srgbClr val="FF0000"/>
                </a:highlight>
                <a:latin typeface="Calibri"/>
                <a:ea typeface="Calibri"/>
                <a:cs typeface="Calibri"/>
                <a:sym typeface="Calibri"/>
              </a:rPr>
              <a:t>1.0</a:t>
            </a:r>
            <a:r>
              <a:rPr lang="en-US">
                <a:latin typeface="Calibri"/>
                <a:ea typeface="Calibri"/>
                <a:cs typeface="Calibri"/>
                <a:sym typeface="Calibri"/>
              </a:rPr>
              <a:t> * </a:t>
            </a:r>
            <a:r>
              <a:rPr lang="en-US">
                <a:highlight>
                  <a:srgbClr val="00FF00"/>
                </a:highlight>
                <a:latin typeface="Calibri"/>
                <a:ea typeface="Calibri"/>
                <a:cs typeface="Calibri"/>
                <a:sym typeface="Calibri"/>
              </a:rPr>
              <a:t>1.0</a:t>
            </a:r>
            <a:r>
              <a:rPr lang="en-US">
                <a:latin typeface="Calibri"/>
                <a:ea typeface="Calibri"/>
                <a:cs typeface="Calibri"/>
                <a:sym typeface="Calibri"/>
              </a:rPr>
              <a:t> + </a:t>
            </a:r>
            <a:r>
              <a:rPr lang="en-US">
                <a:highlight>
                  <a:srgbClr val="FF0000"/>
                </a:highlight>
                <a:latin typeface="Calibri"/>
                <a:ea typeface="Calibri"/>
                <a:cs typeface="Calibri"/>
                <a:sym typeface="Calibri"/>
              </a:rPr>
              <a:t>2.0</a:t>
            </a:r>
            <a:r>
              <a:rPr lang="en-US">
                <a:latin typeface="Calibri"/>
                <a:ea typeface="Calibri"/>
                <a:cs typeface="Calibri"/>
                <a:sym typeface="Calibri"/>
              </a:rPr>
              <a:t> * </a:t>
            </a:r>
            <a:r>
              <a:rPr lang="en-US">
                <a:highlight>
                  <a:srgbClr val="FF00FF"/>
                </a:highlight>
                <a:latin typeface="Calibri"/>
                <a:ea typeface="Calibri"/>
                <a:cs typeface="Calibri"/>
                <a:sym typeface="Calibri"/>
              </a:rPr>
              <a:t>1.0</a:t>
            </a:r>
            <a:r>
              <a:rPr lang="en-US">
                <a:latin typeface="Calibri"/>
                <a:ea typeface="Calibri"/>
                <a:cs typeface="Calibri"/>
                <a:sym typeface="Calibri"/>
              </a:rPr>
              <a:t> + </a:t>
            </a:r>
            <a:r>
              <a:rPr lang="en-US">
                <a:highlight>
                  <a:srgbClr val="FFAB40"/>
                </a:highlight>
                <a:latin typeface="Calibri"/>
                <a:ea typeface="Calibri"/>
                <a:cs typeface="Calibri"/>
                <a:sym typeface="Calibri"/>
              </a:rPr>
              <a:t>0.0</a:t>
            </a:r>
            <a:r>
              <a:rPr lang="en-US">
                <a:latin typeface="Calibri"/>
                <a:ea typeface="Calibri"/>
                <a:cs typeface="Calibri"/>
                <a:sym typeface="Calibri"/>
              </a:rPr>
              <a:t> = 3.0</a:t>
            </a:r>
            <a:endParaRPr>
              <a:latin typeface="Calibri"/>
              <a:ea typeface="Calibri"/>
              <a:cs typeface="Calibri"/>
              <a:sym typeface="Calibri"/>
            </a:endParaRPr>
          </a:p>
        </p:txBody>
      </p:sp>
      <p:sp>
        <p:nvSpPr>
          <p:cNvPr id="1444" name="Google Shape;1444;p50"/>
          <p:cNvSpPr txBox="1"/>
          <p:nvPr/>
        </p:nvSpPr>
        <p:spPr>
          <a:xfrm>
            <a:off x="6774250" y="3178363"/>
            <a:ext cx="5039700" cy="615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a:latin typeface="Calibri"/>
                <a:ea typeface="Calibri"/>
                <a:cs typeface="Calibri"/>
                <a:sym typeface="Calibri"/>
              </a:rPr>
              <a:t>After the Sigmoid function, we have the percentage as:</a:t>
            </a:r>
            <a:endParaRPr>
              <a:latin typeface="Calibri"/>
              <a:ea typeface="Calibri"/>
              <a:cs typeface="Calibri"/>
              <a:sym typeface="Calibri"/>
            </a:endParaRPr>
          </a:p>
          <a:p>
            <a:pPr indent="0" lvl="0" marL="0" rtl="0" algn="just">
              <a:spcBef>
                <a:spcPts val="0"/>
              </a:spcBef>
              <a:spcAft>
                <a:spcPts val="0"/>
              </a:spcAft>
              <a:buNone/>
            </a:pPr>
            <a:r>
              <a:rPr lang="en-US">
                <a:solidFill>
                  <a:srgbClr val="0000FF"/>
                </a:solidFill>
                <a:latin typeface="Calibri"/>
                <a:ea typeface="Calibri"/>
                <a:cs typeface="Calibri"/>
                <a:sym typeface="Calibri"/>
              </a:rPr>
              <a:t>f (</a:t>
            </a:r>
            <a:r>
              <a:rPr lang="en-US">
                <a:latin typeface="Calibri"/>
                <a:ea typeface="Calibri"/>
                <a:cs typeface="Calibri"/>
                <a:sym typeface="Calibri"/>
              </a:rPr>
              <a:t>21.0) = 0.95</a:t>
            </a:r>
            <a:endParaRPr>
              <a:latin typeface="Calibri"/>
              <a:ea typeface="Calibri"/>
              <a:cs typeface="Calibri"/>
              <a:sym typeface="Calibri"/>
            </a:endParaRPr>
          </a:p>
        </p:txBody>
      </p:sp>
      <p:sp>
        <p:nvSpPr>
          <p:cNvPr id="1445" name="Google Shape;1445;p50"/>
          <p:cNvSpPr txBox="1"/>
          <p:nvPr/>
        </p:nvSpPr>
        <p:spPr>
          <a:xfrm>
            <a:off x="2394450" y="2461025"/>
            <a:ext cx="204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0000FF"/>
                </a:solidFill>
                <a:latin typeface="Calibri"/>
                <a:ea typeface="Calibri"/>
                <a:cs typeface="Calibri"/>
                <a:sym typeface="Calibri"/>
              </a:rPr>
              <a:t>f(x) = exp(x) / [exp(x) + 1]</a:t>
            </a:r>
            <a:endParaRPr>
              <a:solidFill>
                <a:srgbClr val="0000FF"/>
              </a:solidFill>
              <a:latin typeface="Calibri"/>
              <a:ea typeface="Calibri"/>
              <a:cs typeface="Calibri"/>
              <a:sym typeface="Calibri"/>
            </a:endParaRPr>
          </a:p>
        </p:txBody>
      </p:sp>
      <p:sp>
        <p:nvSpPr>
          <p:cNvPr id="1446" name="Google Shape;1446;p50"/>
          <p:cNvSpPr txBox="1"/>
          <p:nvPr/>
        </p:nvSpPr>
        <p:spPr>
          <a:xfrm>
            <a:off x="5359400" y="2107750"/>
            <a:ext cx="1353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Input and short term memory are </a:t>
            </a:r>
            <a:r>
              <a:rPr b="1" lang="en-US" u="sng">
                <a:latin typeface="Calibri"/>
                <a:ea typeface="Calibri"/>
                <a:cs typeface="Calibri"/>
                <a:sym typeface="Calibri"/>
              </a:rPr>
              <a:t>positively</a:t>
            </a:r>
            <a:r>
              <a:rPr lang="en-US">
                <a:latin typeface="Calibri"/>
                <a:ea typeface="Calibri"/>
                <a:cs typeface="Calibri"/>
                <a:sym typeface="Calibri"/>
              </a:rPr>
              <a:t> related</a:t>
            </a:r>
            <a:endParaRPr>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0" name="Shape 1450"/>
        <p:cNvGrpSpPr/>
        <p:nvPr/>
      </p:nvGrpSpPr>
      <p:grpSpPr>
        <a:xfrm>
          <a:off x="0" y="0"/>
          <a:ext cx="0" cy="0"/>
          <a:chOff x="0" y="0"/>
          <a:chExt cx="0" cy="0"/>
        </a:xfrm>
      </p:grpSpPr>
      <p:sp>
        <p:nvSpPr>
          <p:cNvPr id="1451" name="Google Shape;1451;p51"/>
          <p:cNvSpPr/>
          <p:nvPr/>
        </p:nvSpPr>
        <p:spPr>
          <a:xfrm>
            <a:off x="6712700" y="1457500"/>
            <a:ext cx="5101200" cy="2347200"/>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51"/>
          <p:cNvSpPr txBox="1"/>
          <p:nvPr/>
        </p:nvSpPr>
        <p:spPr>
          <a:xfrm>
            <a:off x="3424700" y="6175600"/>
            <a:ext cx="1184100" cy="400200"/>
          </a:xfrm>
          <a:prstGeom prst="rect">
            <a:avLst/>
          </a:prstGeom>
          <a:solidFill>
            <a:srgbClr val="FF00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Input ~ x1 (t)</a:t>
            </a:r>
            <a:endParaRPr>
              <a:latin typeface="Calibri"/>
              <a:ea typeface="Calibri"/>
              <a:cs typeface="Calibri"/>
              <a:sym typeface="Calibri"/>
            </a:endParaRPr>
          </a:p>
        </p:txBody>
      </p:sp>
      <p:sp>
        <p:nvSpPr>
          <p:cNvPr id="1453" name="Google Shape;1453;p51"/>
          <p:cNvSpPr txBox="1"/>
          <p:nvPr/>
        </p:nvSpPr>
        <p:spPr>
          <a:xfrm>
            <a:off x="2674112" y="5603513"/>
            <a:ext cx="26853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Short term memory (t-1) ~ zs(t-1)</a:t>
            </a:r>
            <a:endParaRPr>
              <a:latin typeface="Calibri"/>
              <a:ea typeface="Calibri"/>
              <a:cs typeface="Calibri"/>
              <a:sym typeface="Calibri"/>
            </a:endParaRPr>
          </a:p>
        </p:txBody>
      </p:sp>
      <p:sp>
        <p:nvSpPr>
          <p:cNvPr id="1454" name="Google Shape;1454;p51"/>
          <p:cNvSpPr/>
          <p:nvPr/>
        </p:nvSpPr>
        <p:spPr>
          <a:xfrm>
            <a:off x="934175" y="2281675"/>
            <a:ext cx="1834800" cy="305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55" name="Google Shape;1455;p51"/>
          <p:cNvCxnSpPr/>
          <p:nvPr/>
        </p:nvCxnSpPr>
        <p:spPr>
          <a:xfrm rot="10800000">
            <a:off x="1847912" y="5105213"/>
            <a:ext cx="826200" cy="698400"/>
          </a:xfrm>
          <a:prstGeom prst="straightConnector1">
            <a:avLst/>
          </a:prstGeom>
          <a:noFill/>
          <a:ln cap="flat" cmpd="sng" w="19050">
            <a:solidFill>
              <a:srgbClr val="00FF00"/>
            </a:solidFill>
            <a:prstDash val="solid"/>
            <a:round/>
            <a:headEnd len="med" w="med" type="none"/>
            <a:tailEnd len="med" w="med" type="triangle"/>
          </a:ln>
        </p:spPr>
      </p:cxnSp>
      <p:cxnSp>
        <p:nvCxnSpPr>
          <p:cNvPr id="1456" name="Google Shape;1456;p51"/>
          <p:cNvCxnSpPr/>
          <p:nvPr/>
        </p:nvCxnSpPr>
        <p:spPr>
          <a:xfrm rot="10800000">
            <a:off x="1847900" y="5105200"/>
            <a:ext cx="1576800" cy="1270500"/>
          </a:xfrm>
          <a:prstGeom prst="bentConnector2">
            <a:avLst/>
          </a:prstGeom>
          <a:noFill/>
          <a:ln cap="flat" cmpd="sng" w="19050">
            <a:solidFill>
              <a:srgbClr val="FF00FF"/>
            </a:solidFill>
            <a:prstDash val="solid"/>
            <a:round/>
            <a:headEnd len="med" w="med" type="none"/>
            <a:tailEnd len="med" w="med" type="triangle"/>
          </a:ln>
        </p:spPr>
      </p:cxnSp>
      <p:sp>
        <p:nvSpPr>
          <p:cNvPr id="1457" name="Google Shape;1457;p51"/>
          <p:cNvSpPr txBox="1"/>
          <p:nvPr/>
        </p:nvSpPr>
        <p:spPr>
          <a:xfrm>
            <a:off x="1273925" y="52073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Wi1</a:t>
            </a:r>
            <a:endParaRPr b="1">
              <a:solidFill>
                <a:srgbClr val="FF0000"/>
              </a:solidFill>
              <a:latin typeface="Calibri"/>
              <a:ea typeface="Calibri"/>
              <a:cs typeface="Calibri"/>
              <a:sym typeface="Calibri"/>
            </a:endParaRPr>
          </a:p>
        </p:txBody>
      </p:sp>
      <p:sp>
        <p:nvSpPr>
          <p:cNvPr id="1458" name="Google Shape;1458;p51"/>
          <p:cNvSpPr txBox="1"/>
          <p:nvPr/>
        </p:nvSpPr>
        <p:spPr>
          <a:xfrm>
            <a:off x="2110438" y="5154250"/>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Ws1</a:t>
            </a:r>
            <a:endParaRPr b="1">
              <a:solidFill>
                <a:srgbClr val="FF0000"/>
              </a:solidFill>
              <a:latin typeface="Calibri"/>
              <a:ea typeface="Calibri"/>
              <a:cs typeface="Calibri"/>
              <a:sym typeface="Calibri"/>
            </a:endParaRPr>
          </a:p>
        </p:txBody>
      </p:sp>
      <p:sp>
        <p:nvSpPr>
          <p:cNvPr id="1459" name="Google Shape;1459;p51"/>
          <p:cNvSpPr txBox="1"/>
          <p:nvPr/>
        </p:nvSpPr>
        <p:spPr>
          <a:xfrm>
            <a:off x="1107850" y="4489575"/>
            <a:ext cx="1480200" cy="615600"/>
          </a:xfrm>
          <a:prstGeom prst="rect">
            <a:avLst/>
          </a:prstGeom>
          <a:solidFill>
            <a:srgbClr val="999999"/>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rgbClr val="FF0000"/>
                </a:solidFill>
                <a:latin typeface="Calibri"/>
                <a:ea typeface="Calibri"/>
                <a:cs typeface="Calibri"/>
                <a:sym typeface="Calibri"/>
              </a:rPr>
              <a:t>Ws1</a:t>
            </a:r>
            <a:r>
              <a:rPr lang="en-US">
                <a:latin typeface="Calibri"/>
                <a:ea typeface="Calibri"/>
                <a:cs typeface="Calibri"/>
                <a:sym typeface="Calibri"/>
              </a:rPr>
              <a:t> * </a:t>
            </a:r>
            <a:r>
              <a:rPr lang="en-US">
                <a:solidFill>
                  <a:srgbClr val="00FF00"/>
                </a:solidFill>
                <a:latin typeface="Calibri"/>
                <a:ea typeface="Calibri"/>
                <a:cs typeface="Calibri"/>
                <a:sym typeface="Calibri"/>
              </a:rPr>
              <a:t>zs(t-1)</a:t>
            </a:r>
            <a:r>
              <a:rPr lang="en-US">
                <a:latin typeface="Calibri"/>
                <a:ea typeface="Calibri"/>
                <a:cs typeface="Calibri"/>
                <a:sym typeface="Calibri"/>
              </a:rPr>
              <a:t> + </a:t>
            </a:r>
            <a:r>
              <a:rPr lang="en-US">
                <a:solidFill>
                  <a:srgbClr val="FF0000"/>
                </a:solidFill>
                <a:latin typeface="Calibri"/>
                <a:ea typeface="Calibri"/>
                <a:cs typeface="Calibri"/>
                <a:sym typeface="Calibri"/>
              </a:rPr>
              <a:t>Wi1</a:t>
            </a:r>
            <a:r>
              <a:rPr lang="en-US">
                <a:latin typeface="Calibri"/>
                <a:ea typeface="Calibri"/>
                <a:cs typeface="Calibri"/>
                <a:sym typeface="Calibri"/>
              </a:rPr>
              <a:t> * </a:t>
            </a:r>
            <a:r>
              <a:rPr lang="en-US">
                <a:solidFill>
                  <a:srgbClr val="FF00FF"/>
                </a:solidFill>
                <a:latin typeface="Calibri"/>
                <a:ea typeface="Calibri"/>
                <a:cs typeface="Calibri"/>
                <a:sym typeface="Calibri"/>
              </a:rPr>
              <a:t>x1(t)</a:t>
            </a:r>
            <a:endParaRPr>
              <a:solidFill>
                <a:srgbClr val="FF00FF"/>
              </a:solidFill>
              <a:latin typeface="Calibri"/>
              <a:ea typeface="Calibri"/>
              <a:cs typeface="Calibri"/>
              <a:sym typeface="Calibri"/>
            </a:endParaRPr>
          </a:p>
        </p:txBody>
      </p:sp>
      <p:sp>
        <p:nvSpPr>
          <p:cNvPr id="1460" name="Google Shape;1460;p51"/>
          <p:cNvSpPr txBox="1"/>
          <p:nvPr/>
        </p:nvSpPr>
        <p:spPr>
          <a:xfrm>
            <a:off x="1585450" y="3903475"/>
            <a:ext cx="525000" cy="3693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Bias1</a:t>
            </a:r>
            <a:endParaRPr sz="1200">
              <a:latin typeface="Calibri"/>
              <a:ea typeface="Calibri"/>
              <a:cs typeface="Calibri"/>
              <a:sym typeface="Calibri"/>
            </a:endParaRPr>
          </a:p>
        </p:txBody>
      </p:sp>
      <p:cxnSp>
        <p:nvCxnSpPr>
          <p:cNvPr id="1461" name="Google Shape;1461;p51"/>
          <p:cNvCxnSpPr/>
          <p:nvPr/>
        </p:nvCxnSpPr>
        <p:spPr>
          <a:xfrm rot="10800000">
            <a:off x="1847950" y="4272675"/>
            <a:ext cx="0" cy="216900"/>
          </a:xfrm>
          <a:prstGeom prst="straightConnector1">
            <a:avLst/>
          </a:prstGeom>
          <a:noFill/>
          <a:ln cap="flat" cmpd="sng" w="9525">
            <a:solidFill>
              <a:schemeClr val="dk2"/>
            </a:solidFill>
            <a:prstDash val="solid"/>
            <a:round/>
            <a:headEnd len="med" w="med" type="none"/>
            <a:tailEnd len="med" w="med" type="triangle"/>
          </a:ln>
        </p:spPr>
      </p:cxnSp>
      <p:cxnSp>
        <p:nvCxnSpPr>
          <p:cNvPr id="1462" name="Google Shape;1462;p51"/>
          <p:cNvCxnSpPr/>
          <p:nvPr/>
        </p:nvCxnSpPr>
        <p:spPr>
          <a:xfrm flipH="1" rot="10800000">
            <a:off x="1847950" y="3686575"/>
            <a:ext cx="4500" cy="216900"/>
          </a:xfrm>
          <a:prstGeom prst="straightConnector1">
            <a:avLst/>
          </a:prstGeom>
          <a:noFill/>
          <a:ln cap="flat" cmpd="sng" w="9525">
            <a:solidFill>
              <a:schemeClr val="dk2"/>
            </a:solidFill>
            <a:prstDash val="solid"/>
            <a:round/>
            <a:headEnd len="med" w="med" type="none"/>
            <a:tailEnd len="med" w="med" type="triangle"/>
          </a:ln>
        </p:spPr>
      </p:cxnSp>
      <p:sp>
        <p:nvSpPr>
          <p:cNvPr id="1463" name="Google Shape;1463;p51"/>
          <p:cNvSpPr txBox="1"/>
          <p:nvPr/>
        </p:nvSpPr>
        <p:spPr>
          <a:xfrm>
            <a:off x="1076050" y="3101688"/>
            <a:ext cx="1552500" cy="5850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FF0000"/>
                </a:solidFill>
                <a:latin typeface="Calibri"/>
                <a:ea typeface="Calibri"/>
                <a:cs typeface="Calibri"/>
                <a:sym typeface="Calibri"/>
              </a:rPr>
              <a:t>Ws1</a:t>
            </a:r>
            <a:r>
              <a:rPr lang="en-US" sz="1300">
                <a:latin typeface="Calibri"/>
                <a:ea typeface="Calibri"/>
                <a:cs typeface="Calibri"/>
                <a:sym typeface="Calibri"/>
              </a:rPr>
              <a:t> * </a:t>
            </a:r>
            <a:r>
              <a:rPr lang="en-US" sz="1300">
                <a:solidFill>
                  <a:srgbClr val="00FF00"/>
                </a:solidFill>
                <a:latin typeface="Calibri"/>
                <a:ea typeface="Calibri"/>
                <a:cs typeface="Calibri"/>
                <a:sym typeface="Calibri"/>
              </a:rPr>
              <a:t>zs(t-1)</a:t>
            </a:r>
            <a:r>
              <a:rPr lang="en-US" sz="1300">
                <a:latin typeface="Calibri"/>
                <a:ea typeface="Calibri"/>
                <a:cs typeface="Calibri"/>
                <a:sym typeface="Calibri"/>
              </a:rPr>
              <a:t> + </a:t>
            </a:r>
            <a:r>
              <a:rPr lang="en-US" sz="1300">
                <a:solidFill>
                  <a:srgbClr val="FF0000"/>
                </a:solidFill>
                <a:latin typeface="Calibri"/>
                <a:ea typeface="Calibri"/>
                <a:cs typeface="Calibri"/>
                <a:sym typeface="Calibri"/>
              </a:rPr>
              <a:t>Wi1</a:t>
            </a:r>
            <a:r>
              <a:rPr lang="en-US" sz="1300">
                <a:latin typeface="Calibri"/>
                <a:ea typeface="Calibri"/>
                <a:cs typeface="Calibri"/>
                <a:sym typeface="Calibri"/>
              </a:rPr>
              <a:t> * </a:t>
            </a:r>
            <a:r>
              <a:rPr lang="en-US" sz="1300">
                <a:solidFill>
                  <a:srgbClr val="FF00FF"/>
                </a:solidFill>
                <a:latin typeface="Calibri"/>
                <a:ea typeface="Calibri"/>
                <a:cs typeface="Calibri"/>
                <a:sym typeface="Calibri"/>
              </a:rPr>
              <a:t>x1(t) </a:t>
            </a:r>
            <a:r>
              <a:rPr lang="en-US" sz="1300">
                <a:solidFill>
                  <a:schemeClr val="dk1"/>
                </a:solidFill>
                <a:latin typeface="Calibri"/>
                <a:ea typeface="Calibri"/>
                <a:cs typeface="Calibri"/>
                <a:sym typeface="Calibri"/>
              </a:rPr>
              <a:t>+</a:t>
            </a:r>
            <a:r>
              <a:rPr lang="en-US" sz="1300">
                <a:solidFill>
                  <a:srgbClr val="FF00FF"/>
                </a:solidFill>
                <a:latin typeface="Calibri"/>
                <a:ea typeface="Calibri"/>
                <a:cs typeface="Calibri"/>
                <a:sym typeface="Calibri"/>
              </a:rPr>
              <a:t> </a:t>
            </a:r>
            <a:r>
              <a:rPr lang="en-US" sz="1300">
                <a:solidFill>
                  <a:srgbClr val="FFAB40"/>
                </a:solidFill>
                <a:latin typeface="Calibri"/>
                <a:ea typeface="Calibri"/>
                <a:cs typeface="Calibri"/>
                <a:sym typeface="Calibri"/>
              </a:rPr>
              <a:t>Bias1</a:t>
            </a:r>
            <a:endParaRPr sz="1300">
              <a:solidFill>
                <a:srgbClr val="FFAB40"/>
              </a:solidFill>
              <a:latin typeface="Calibri"/>
              <a:ea typeface="Calibri"/>
              <a:cs typeface="Calibri"/>
              <a:sym typeface="Calibri"/>
            </a:endParaRPr>
          </a:p>
        </p:txBody>
      </p:sp>
      <p:cxnSp>
        <p:nvCxnSpPr>
          <p:cNvPr id="1464" name="Google Shape;1464;p51"/>
          <p:cNvCxnSpPr/>
          <p:nvPr/>
        </p:nvCxnSpPr>
        <p:spPr>
          <a:xfrm rot="10800000">
            <a:off x="1847800" y="2968788"/>
            <a:ext cx="4500" cy="132900"/>
          </a:xfrm>
          <a:prstGeom prst="straightConnector1">
            <a:avLst/>
          </a:prstGeom>
          <a:noFill/>
          <a:ln cap="flat" cmpd="sng" w="9525">
            <a:solidFill>
              <a:schemeClr val="dk2"/>
            </a:solidFill>
            <a:prstDash val="solid"/>
            <a:round/>
            <a:headEnd len="med" w="med" type="none"/>
            <a:tailEnd len="med" w="med" type="triangle"/>
          </a:ln>
        </p:spPr>
      </p:cxnSp>
      <p:sp>
        <p:nvSpPr>
          <p:cNvPr id="1465" name="Google Shape;1465;p51"/>
          <p:cNvSpPr txBox="1"/>
          <p:nvPr/>
        </p:nvSpPr>
        <p:spPr>
          <a:xfrm>
            <a:off x="1367050" y="2353313"/>
            <a:ext cx="961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0000FF"/>
                </a:solidFill>
                <a:latin typeface="Calibri"/>
                <a:ea typeface="Calibri"/>
                <a:cs typeface="Calibri"/>
                <a:sym typeface="Calibri"/>
              </a:rPr>
              <a:t>A sigmoid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sp>
        <p:nvSpPr>
          <p:cNvPr id="1466" name="Google Shape;1466;p51"/>
          <p:cNvSpPr txBox="1"/>
          <p:nvPr/>
        </p:nvSpPr>
        <p:spPr>
          <a:xfrm>
            <a:off x="282900" y="2106313"/>
            <a:ext cx="1093200" cy="877200"/>
          </a:xfrm>
          <a:prstGeom prst="rect">
            <a:avLst/>
          </a:prstGeom>
          <a:solidFill>
            <a:srgbClr val="6FA8D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solidFill>
                  <a:schemeClr val="dk1"/>
                </a:solidFill>
                <a:latin typeface="Calibri"/>
                <a:ea typeface="Calibri"/>
                <a:cs typeface="Calibri"/>
                <a:sym typeface="Calibri"/>
              </a:rPr>
              <a:t>After</a:t>
            </a:r>
            <a:r>
              <a:rPr b="1" lang="en-US" sz="900">
                <a:solidFill>
                  <a:srgbClr val="0000FF"/>
                </a:solidFill>
                <a:latin typeface="Calibri"/>
                <a:ea typeface="Calibri"/>
                <a:cs typeface="Calibri"/>
                <a:sym typeface="Calibri"/>
              </a:rPr>
              <a:t> Sigmoid</a:t>
            </a:r>
            <a:r>
              <a:rPr lang="en-US" sz="900">
                <a:solidFill>
                  <a:schemeClr val="dk1"/>
                </a:solidFill>
                <a:latin typeface="Calibri"/>
                <a:ea typeface="Calibri"/>
                <a:cs typeface="Calibri"/>
                <a:sym typeface="Calibri"/>
              </a:rPr>
              <a:t>, a value between 0% (0.0) and 100% (1.0) will be produced</a:t>
            </a:r>
            <a:endParaRPr sz="900">
              <a:solidFill>
                <a:schemeClr val="dk1"/>
              </a:solidFill>
              <a:latin typeface="Calibri"/>
              <a:ea typeface="Calibri"/>
              <a:cs typeface="Calibri"/>
              <a:sym typeface="Calibri"/>
            </a:endParaRPr>
          </a:p>
        </p:txBody>
      </p:sp>
      <p:sp>
        <p:nvSpPr>
          <p:cNvPr id="1467" name="Google Shape;1467;p51"/>
          <p:cNvSpPr txBox="1"/>
          <p:nvPr/>
        </p:nvSpPr>
        <p:spPr>
          <a:xfrm>
            <a:off x="282900" y="1059925"/>
            <a:ext cx="4390200" cy="431100"/>
          </a:xfrm>
          <a:prstGeom prst="rect">
            <a:avLst/>
          </a:prstGeom>
          <a:solidFill>
            <a:srgbClr val="D9D9D9"/>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600">
                <a:solidFill>
                  <a:schemeClr val="dk1"/>
                </a:solidFill>
                <a:highlight>
                  <a:srgbClr val="00FFFF"/>
                </a:highlight>
                <a:latin typeface="Calibri"/>
                <a:ea typeface="Calibri"/>
                <a:cs typeface="Calibri"/>
                <a:sym typeface="Calibri"/>
              </a:rPr>
              <a:t>zl(t-1)</a:t>
            </a:r>
            <a:r>
              <a:rPr lang="en-US" sz="1600">
                <a:solidFill>
                  <a:schemeClr val="dk1"/>
                </a:solidFill>
                <a:latin typeface="Calibri"/>
                <a:ea typeface="Calibri"/>
                <a:cs typeface="Calibri"/>
                <a:sym typeface="Calibri"/>
              </a:rPr>
              <a:t> * </a:t>
            </a:r>
            <a:r>
              <a:rPr b="1" i="1" lang="en-US" sz="1600">
                <a:solidFill>
                  <a:srgbClr val="0000FF"/>
                </a:solidFill>
                <a:latin typeface="Calibri"/>
                <a:ea typeface="Calibri"/>
                <a:cs typeface="Calibri"/>
                <a:sym typeface="Calibri"/>
              </a:rPr>
              <a:t>f </a:t>
            </a:r>
            <a:r>
              <a:rPr lang="en-US" sz="1600">
                <a:solidFill>
                  <a:schemeClr val="dk1"/>
                </a:solidFill>
                <a:latin typeface="Calibri"/>
                <a:ea typeface="Calibri"/>
                <a:cs typeface="Calibri"/>
                <a:sym typeface="Calibri"/>
              </a:rPr>
              <a:t>(</a:t>
            </a:r>
            <a:r>
              <a:rPr lang="en-US" sz="1600">
                <a:solidFill>
                  <a:srgbClr val="FF0000"/>
                </a:solidFill>
                <a:latin typeface="Calibri"/>
                <a:ea typeface="Calibri"/>
                <a:cs typeface="Calibri"/>
                <a:sym typeface="Calibri"/>
              </a:rPr>
              <a:t>Ws1</a:t>
            </a:r>
            <a:r>
              <a:rPr lang="en-US" sz="1600">
                <a:solidFill>
                  <a:schemeClr val="dk1"/>
                </a:solidFill>
                <a:latin typeface="Calibri"/>
                <a:ea typeface="Calibri"/>
                <a:cs typeface="Calibri"/>
                <a:sym typeface="Calibri"/>
              </a:rPr>
              <a:t> * </a:t>
            </a:r>
            <a:r>
              <a:rPr lang="en-US" sz="1600">
                <a:solidFill>
                  <a:schemeClr val="dk1"/>
                </a:solidFill>
                <a:highlight>
                  <a:srgbClr val="00FF00"/>
                </a:highlight>
                <a:latin typeface="Calibri"/>
                <a:ea typeface="Calibri"/>
                <a:cs typeface="Calibri"/>
                <a:sym typeface="Calibri"/>
              </a:rPr>
              <a:t>zs(t-1)</a:t>
            </a:r>
            <a:r>
              <a:rPr lang="en-US" sz="1600">
                <a:solidFill>
                  <a:schemeClr val="dk1"/>
                </a:solidFill>
                <a:latin typeface="Calibri"/>
                <a:ea typeface="Calibri"/>
                <a:cs typeface="Calibri"/>
                <a:sym typeface="Calibri"/>
              </a:rPr>
              <a:t>+ </a:t>
            </a:r>
            <a:r>
              <a:rPr lang="en-US" sz="1600">
                <a:solidFill>
                  <a:srgbClr val="FF0000"/>
                </a:solidFill>
                <a:latin typeface="Calibri"/>
                <a:ea typeface="Calibri"/>
                <a:cs typeface="Calibri"/>
                <a:sym typeface="Calibri"/>
              </a:rPr>
              <a:t>Wi1</a:t>
            </a:r>
            <a:r>
              <a:rPr lang="en-US" sz="1600">
                <a:solidFill>
                  <a:schemeClr val="dk1"/>
                </a:solidFill>
                <a:latin typeface="Calibri"/>
                <a:ea typeface="Calibri"/>
                <a:cs typeface="Calibri"/>
                <a:sym typeface="Calibri"/>
              </a:rPr>
              <a:t> * </a:t>
            </a:r>
            <a:r>
              <a:rPr lang="en-US" sz="1600">
                <a:solidFill>
                  <a:schemeClr val="dk1"/>
                </a:solidFill>
                <a:highlight>
                  <a:srgbClr val="FF00FF"/>
                </a:highlight>
                <a:latin typeface="Calibri"/>
                <a:ea typeface="Calibri"/>
                <a:cs typeface="Calibri"/>
                <a:sym typeface="Calibri"/>
              </a:rPr>
              <a:t>x1(t)</a:t>
            </a:r>
            <a:r>
              <a:rPr lang="en-US" sz="1600">
                <a:solidFill>
                  <a:srgbClr val="FF00FF"/>
                </a:solidFill>
                <a:latin typeface="Calibri"/>
                <a:ea typeface="Calibri"/>
                <a:cs typeface="Calibri"/>
                <a:sym typeface="Calibri"/>
              </a:rPr>
              <a:t> </a:t>
            </a:r>
            <a:r>
              <a:rPr lang="en-US" sz="1600">
                <a:solidFill>
                  <a:schemeClr val="dk1"/>
                </a:solidFill>
                <a:latin typeface="Calibri"/>
                <a:ea typeface="Calibri"/>
                <a:cs typeface="Calibri"/>
                <a:sym typeface="Calibri"/>
              </a:rPr>
              <a:t>+</a:t>
            </a:r>
            <a:r>
              <a:rPr lang="en-US" sz="1600">
                <a:solidFill>
                  <a:srgbClr val="FF00FF"/>
                </a:solidFill>
                <a:latin typeface="Calibri"/>
                <a:ea typeface="Calibri"/>
                <a:cs typeface="Calibri"/>
                <a:sym typeface="Calibri"/>
              </a:rPr>
              <a:t> </a:t>
            </a:r>
            <a:r>
              <a:rPr lang="en-US" sz="1600">
                <a:solidFill>
                  <a:srgbClr val="FFAB40"/>
                </a:solidFill>
                <a:latin typeface="Calibri"/>
                <a:ea typeface="Calibri"/>
                <a:cs typeface="Calibri"/>
                <a:sym typeface="Calibri"/>
              </a:rPr>
              <a:t>Bias1</a:t>
            </a:r>
            <a:r>
              <a:rPr lang="en-US" sz="1600">
                <a:solidFill>
                  <a:schemeClr val="dk1"/>
                </a:solidFill>
                <a:latin typeface="Calibri"/>
                <a:ea typeface="Calibri"/>
                <a:cs typeface="Calibri"/>
                <a:sym typeface="Calibri"/>
              </a:rPr>
              <a:t>)</a:t>
            </a:r>
            <a:endParaRPr sz="1600">
              <a:solidFill>
                <a:schemeClr val="dk1"/>
              </a:solidFill>
            </a:endParaRPr>
          </a:p>
        </p:txBody>
      </p:sp>
      <p:cxnSp>
        <p:nvCxnSpPr>
          <p:cNvPr id="1468" name="Google Shape;1468;p51"/>
          <p:cNvCxnSpPr/>
          <p:nvPr/>
        </p:nvCxnSpPr>
        <p:spPr>
          <a:xfrm rot="10800000">
            <a:off x="1839550" y="1503763"/>
            <a:ext cx="0" cy="941100"/>
          </a:xfrm>
          <a:prstGeom prst="straightConnector1">
            <a:avLst/>
          </a:prstGeom>
          <a:noFill/>
          <a:ln cap="flat" cmpd="sng" w="9525">
            <a:solidFill>
              <a:schemeClr val="dk2"/>
            </a:solidFill>
            <a:prstDash val="solid"/>
            <a:round/>
            <a:headEnd len="med" w="med" type="none"/>
            <a:tailEnd len="med" w="med" type="triangle"/>
          </a:ln>
        </p:spPr>
      </p:cxnSp>
      <p:sp>
        <p:nvSpPr>
          <p:cNvPr id="1469" name="Google Shape;1469;p51"/>
          <p:cNvSpPr txBox="1"/>
          <p:nvPr/>
        </p:nvSpPr>
        <p:spPr>
          <a:xfrm>
            <a:off x="80975" y="217075"/>
            <a:ext cx="1353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latin typeface="Calibri"/>
                <a:ea typeface="Calibri"/>
                <a:cs typeface="Calibri"/>
                <a:sym typeface="Calibri"/>
              </a:rPr>
              <a:t>Previous Long term memory </a:t>
            </a:r>
            <a:endParaRPr>
              <a:solidFill>
                <a:schemeClr val="dk1"/>
              </a:solidFill>
              <a:latin typeface="Calibri"/>
              <a:ea typeface="Calibri"/>
              <a:cs typeface="Calibri"/>
              <a:sym typeface="Calibri"/>
            </a:endParaRPr>
          </a:p>
        </p:txBody>
      </p:sp>
      <p:sp>
        <p:nvSpPr>
          <p:cNvPr id="1470" name="Google Shape;1470;p51"/>
          <p:cNvSpPr txBox="1"/>
          <p:nvPr/>
        </p:nvSpPr>
        <p:spPr>
          <a:xfrm>
            <a:off x="1434275" y="231350"/>
            <a:ext cx="2537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chemeClr val="dk1"/>
                </a:solidFill>
                <a:latin typeface="Calibri"/>
                <a:ea typeface="Calibri"/>
                <a:cs typeface="Calibri"/>
                <a:sym typeface="Calibri"/>
              </a:rPr>
              <a:t>Percentage of the previous long term memory to remember</a:t>
            </a:r>
            <a:endParaRPr>
              <a:solidFill>
                <a:schemeClr val="dk1"/>
              </a:solidFill>
              <a:latin typeface="Calibri"/>
              <a:ea typeface="Calibri"/>
              <a:cs typeface="Calibri"/>
              <a:sym typeface="Calibri"/>
            </a:endParaRPr>
          </a:p>
        </p:txBody>
      </p:sp>
      <p:sp>
        <p:nvSpPr>
          <p:cNvPr id="1471" name="Google Shape;1471;p51"/>
          <p:cNvSpPr/>
          <p:nvPr/>
        </p:nvSpPr>
        <p:spPr>
          <a:xfrm rot="-5400000">
            <a:off x="2394400" y="-526900"/>
            <a:ext cx="162000" cy="2822400"/>
          </a:xfrm>
          <a:prstGeom prst="rightBrace">
            <a:avLst>
              <a:gd fmla="val 50000" name="adj1"/>
              <a:gd fmla="val 52743"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72" name="Google Shape;1472;p51"/>
          <p:cNvCxnSpPr/>
          <p:nvPr/>
        </p:nvCxnSpPr>
        <p:spPr>
          <a:xfrm rot="10800000">
            <a:off x="595600" y="785900"/>
            <a:ext cx="52200" cy="196800"/>
          </a:xfrm>
          <a:prstGeom prst="straightConnector1">
            <a:avLst/>
          </a:prstGeom>
          <a:noFill/>
          <a:ln cap="flat" cmpd="sng" w="9525">
            <a:solidFill>
              <a:schemeClr val="dk2"/>
            </a:solidFill>
            <a:prstDash val="solid"/>
            <a:round/>
            <a:headEnd len="med" w="med" type="none"/>
            <a:tailEnd len="med" w="med" type="triangle"/>
          </a:ln>
        </p:spPr>
      </p:cxnSp>
      <p:sp>
        <p:nvSpPr>
          <p:cNvPr id="1473" name="Google Shape;1473;p51"/>
          <p:cNvSpPr txBox="1"/>
          <p:nvPr/>
        </p:nvSpPr>
        <p:spPr>
          <a:xfrm>
            <a:off x="5147425" y="468650"/>
            <a:ext cx="6662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When the </a:t>
            </a:r>
            <a:r>
              <a:rPr lang="en-US">
                <a:highlight>
                  <a:srgbClr val="00FF00"/>
                </a:highlight>
                <a:latin typeface="Calibri"/>
                <a:ea typeface="Calibri"/>
                <a:cs typeface="Calibri"/>
                <a:sym typeface="Calibri"/>
              </a:rPr>
              <a:t>previous time step output (represented by the short term memory (t-1))</a:t>
            </a:r>
            <a:r>
              <a:rPr lang="en-US">
                <a:latin typeface="Calibri"/>
                <a:ea typeface="Calibri"/>
                <a:cs typeface="Calibri"/>
                <a:sym typeface="Calibri"/>
              </a:rPr>
              <a:t> is very different to the </a:t>
            </a:r>
            <a:r>
              <a:rPr lang="en-US">
                <a:highlight>
                  <a:srgbClr val="FF00FF"/>
                </a:highlight>
                <a:latin typeface="Calibri"/>
                <a:ea typeface="Calibri"/>
                <a:cs typeface="Calibri"/>
                <a:sym typeface="Calibri"/>
              </a:rPr>
              <a:t>input (represented by x1(t))</a:t>
            </a:r>
            <a:r>
              <a:rPr lang="en-US">
                <a:latin typeface="Calibri"/>
                <a:ea typeface="Calibri"/>
                <a:cs typeface="Calibri"/>
                <a:sym typeface="Calibri"/>
              </a:rPr>
              <a:t>, the forget gate tends to forget the previous long term memory </a:t>
            </a:r>
            <a:r>
              <a:rPr b="1" lang="en-US" u="sng">
                <a:latin typeface="Calibri"/>
                <a:ea typeface="Calibri"/>
                <a:cs typeface="Calibri"/>
                <a:sym typeface="Calibri"/>
              </a:rPr>
              <a:t>more</a:t>
            </a:r>
            <a:endParaRPr b="1" u="sng">
              <a:latin typeface="Calibri"/>
              <a:ea typeface="Calibri"/>
              <a:cs typeface="Calibri"/>
              <a:sym typeface="Calibri"/>
            </a:endParaRPr>
          </a:p>
        </p:txBody>
      </p:sp>
      <p:sp>
        <p:nvSpPr>
          <p:cNvPr id="1474" name="Google Shape;1474;p51"/>
          <p:cNvSpPr txBox="1"/>
          <p:nvPr/>
        </p:nvSpPr>
        <p:spPr>
          <a:xfrm>
            <a:off x="6774250" y="1432600"/>
            <a:ext cx="3431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Assuming that:</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The short term memory (t-1) = 1.0</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Input (t) = 1.0</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wi1 = 1.0, ws1 = 2.0, and bias = 0.0</a:t>
            </a:r>
            <a:endParaRPr>
              <a:latin typeface="Calibri"/>
              <a:ea typeface="Calibri"/>
              <a:cs typeface="Calibri"/>
              <a:sym typeface="Calibri"/>
            </a:endParaRPr>
          </a:p>
        </p:txBody>
      </p:sp>
      <p:sp>
        <p:nvSpPr>
          <p:cNvPr id="1475" name="Google Shape;1475;p51"/>
          <p:cNvSpPr txBox="1"/>
          <p:nvPr/>
        </p:nvSpPr>
        <p:spPr>
          <a:xfrm>
            <a:off x="6774250" y="2479300"/>
            <a:ext cx="5039700" cy="615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a:latin typeface="Calibri"/>
                <a:ea typeface="Calibri"/>
                <a:cs typeface="Calibri"/>
                <a:sym typeface="Calibri"/>
              </a:rPr>
              <a:t>Before the Sigmoid function, we can have the combined value as:</a:t>
            </a:r>
            <a:endParaRPr>
              <a:latin typeface="Calibri"/>
              <a:ea typeface="Calibri"/>
              <a:cs typeface="Calibri"/>
              <a:sym typeface="Calibri"/>
            </a:endParaRPr>
          </a:p>
          <a:p>
            <a:pPr indent="0" lvl="0" marL="0" rtl="0" algn="just">
              <a:spcBef>
                <a:spcPts val="0"/>
              </a:spcBef>
              <a:spcAft>
                <a:spcPts val="0"/>
              </a:spcAft>
              <a:buNone/>
            </a:pPr>
            <a:r>
              <a:rPr lang="en-US">
                <a:highlight>
                  <a:srgbClr val="FF0000"/>
                </a:highlight>
                <a:latin typeface="Calibri"/>
                <a:ea typeface="Calibri"/>
                <a:cs typeface="Calibri"/>
                <a:sym typeface="Calibri"/>
              </a:rPr>
              <a:t>1.0</a:t>
            </a:r>
            <a:r>
              <a:rPr lang="en-US">
                <a:latin typeface="Calibri"/>
                <a:ea typeface="Calibri"/>
                <a:cs typeface="Calibri"/>
                <a:sym typeface="Calibri"/>
              </a:rPr>
              <a:t> * </a:t>
            </a:r>
            <a:r>
              <a:rPr lang="en-US">
                <a:highlight>
                  <a:srgbClr val="00FF00"/>
                </a:highlight>
                <a:latin typeface="Calibri"/>
                <a:ea typeface="Calibri"/>
                <a:cs typeface="Calibri"/>
                <a:sym typeface="Calibri"/>
              </a:rPr>
              <a:t>1.0</a:t>
            </a:r>
            <a:r>
              <a:rPr lang="en-US">
                <a:latin typeface="Calibri"/>
                <a:ea typeface="Calibri"/>
                <a:cs typeface="Calibri"/>
                <a:sym typeface="Calibri"/>
              </a:rPr>
              <a:t> + </a:t>
            </a:r>
            <a:r>
              <a:rPr lang="en-US">
                <a:highlight>
                  <a:srgbClr val="FF0000"/>
                </a:highlight>
                <a:latin typeface="Calibri"/>
                <a:ea typeface="Calibri"/>
                <a:cs typeface="Calibri"/>
                <a:sym typeface="Calibri"/>
              </a:rPr>
              <a:t>2.0</a:t>
            </a:r>
            <a:r>
              <a:rPr lang="en-US">
                <a:latin typeface="Calibri"/>
                <a:ea typeface="Calibri"/>
                <a:cs typeface="Calibri"/>
                <a:sym typeface="Calibri"/>
              </a:rPr>
              <a:t> * </a:t>
            </a:r>
            <a:r>
              <a:rPr lang="en-US">
                <a:highlight>
                  <a:srgbClr val="FF00FF"/>
                </a:highlight>
                <a:latin typeface="Calibri"/>
                <a:ea typeface="Calibri"/>
                <a:cs typeface="Calibri"/>
                <a:sym typeface="Calibri"/>
              </a:rPr>
              <a:t>1.0</a:t>
            </a:r>
            <a:r>
              <a:rPr lang="en-US">
                <a:latin typeface="Calibri"/>
                <a:ea typeface="Calibri"/>
                <a:cs typeface="Calibri"/>
                <a:sym typeface="Calibri"/>
              </a:rPr>
              <a:t> + </a:t>
            </a:r>
            <a:r>
              <a:rPr lang="en-US">
                <a:highlight>
                  <a:srgbClr val="FFAB40"/>
                </a:highlight>
                <a:latin typeface="Calibri"/>
                <a:ea typeface="Calibri"/>
                <a:cs typeface="Calibri"/>
                <a:sym typeface="Calibri"/>
              </a:rPr>
              <a:t>0.0</a:t>
            </a:r>
            <a:r>
              <a:rPr lang="en-US">
                <a:latin typeface="Calibri"/>
                <a:ea typeface="Calibri"/>
                <a:cs typeface="Calibri"/>
                <a:sym typeface="Calibri"/>
              </a:rPr>
              <a:t> = 3.0</a:t>
            </a:r>
            <a:endParaRPr>
              <a:latin typeface="Calibri"/>
              <a:ea typeface="Calibri"/>
              <a:cs typeface="Calibri"/>
              <a:sym typeface="Calibri"/>
            </a:endParaRPr>
          </a:p>
        </p:txBody>
      </p:sp>
      <p:sp>
        <p:nvSpPr>
          <p:cNvPr id="1476" name="Google Shape;1476;p51"/>
          <p:cNvSpPr txBox="1"/>
          <p:nvPr/>
        </p:nvSpPr>
        <p:spPr>
          <a:xfrm>
            <a:off x="6774250" y="3178363"/>
            <a:ext cx="5039700" cy="615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a:latin typeface="Calibri"/>
                <a:ea typeface="Calibri"/>
                <a:cs typeface="Calibri"/>
                <a:sym typeface="Calibri"/>
              </a:rPr>
              <a:t>After the Sigmoid function, we have the percentage as:</a:t>
            </a:r>
            <a:endParaRPr>
              <a:latin typeface="Calibri"/>
              <a:ea typeface="Calibri"/>
              <a:cs typeface="Calibri"/>
              <a:sym typeface="Calibri"/>
            </a:endParaRPr>
          </a:p>
          <a:p>
            <a:pPr indent="0" lvl="0" marL="0" rtl="0" algn="just">
              <a:spcBef>
                <a:spcPts val="0"/>
              </a:spcBef>
              <a:spcAft>
                <a:spcPts val="0"/>
              </a:spcAft>
              <a:buNone/>
            </a:pPr>
            <a:r>
              <a:rPr lang="en-US">
                <a:solidFill>
                  <a:srgbClr val="0000FF"/>
                </a:solidFill>
                <a:latin typeface="Calibri"/>
                <a:ea typeface="Calibri"/>
                <a:cs typeface="Calibri"/>
                <a:sym typeface="Calibri"/>
              </a:rPr>
              <a:t>f (</a:t>
            </a:r>
            <a:r>
              <a:rPr lang="en-US">
                <a:latin typeface="Calibri"/>
                <a:ea typeface="Calibri"/>
                <a:cs typeface="Calibri"/>
                <a:sym typeface="Calibri"/>
              </a:rPr>
              <a:t>21.0) = 0.95</a:t>
            </a:r>
            <a:endParaRPr>
              <a:latin typeface="Calibri"/>
              <a:ea typeface="Calibri"/>
              <a:cs typeface="Calibri"/>
              <a:sym typeface="Calibri"/>
            </a:endParaRPr>
          </a:p>
        </p:txBody>
      </p:sp>
      <p:sp>
        <p:nvSpPr>
          <p:cNvPr id="1477" name="Google Shape;1477;p51"/>
          <p:cNvSpPr txBox="1"/>
          <p:nvPr/>
        </p:nvSpPr>
        <p:spPr>
          <a:xfrm>
            <a:off x="2394450" y="2461025"/>
            <a:ext cx="204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0000FF"/>
                </a:solidFill>
                <a:latin typeface="Calibri"/>
                <a:ea typeface="Calibri"/>
                <a:cs typeface="Calibri"/>
                <a:sym typeface="Calibri"/>
              </a:rPr>
              <a:t>f(x) = exp(x) / [exp(x) + 1]</a:t>
            </a:r>
            <a:endParaRPr>
              <a:solidFill>
                <a:srgbClr val="0000FF"/>
              </a:solidFill>
              <a:latin typeface="Calibri"/>
              <a:ea typeface="Calibri"/>
              <a:cs typeface="Calibri"/>
              <a:sym typeface="Calibri"/>
            </a:endParaRPr>
          </a:p>
        </p:txBody>
      </p:sp>
      <p:sp>
        <p:nvSpPr>
          <p:cNvPr id="1478" name="Google Shape;1478;p51"/>
          <p:cNvSpPr txBox="1"/>
          <p:nvPr/>
        </p:nvSpPr>
        <p:spPr>
          <a:xfrm>
            <a:off x="6828500" y="4071600"/>
            <a:ext cx="3504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Assuming that:</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The short term memory (t-1) = 1.0</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Input (t) = -1.0</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wi1 = 1.0, ws1 = 2.0, and bias = 0.0</a:t>
            </a:r>
            <a:endParaRPr>
              <a:latin typeface="Calibri"/>
              <a:ea typeface="Calibri"/>
              <a:cs typeface="Calibri"/>
              <a:sym typeface="Calibri"/>
            </a:endParaRPr>
          </a:p>
        </p:txBody>
      </p:sp>
      <p:sp>
        <p:nvSpPr>
          <p:cNvPr id="1479" name="Google Shape;1479;p51"/>
          <p:cNvSpPr txBox="1"/>
          <p:nvPr/>
        </p:nvSpPr>
        <p:spPr>
          <a:xfrm>
            <a:off x="6828500" y="5118300"/>
            <a:ext cx="5039700" cy="615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a:latin typeface="Calibri"/>
                <a:ea typeface="Calibri"/>
                <a:cs typeface="Calibri"/>
                <a:sym typeface="Calibri"/>
              </a:rPr>
              <a:t>Before the Sigmoid function, we can have the combined value as:</a:t>
            </a:r>
            <a:endParaRPr>
              <a:latin typeface="Calibri"/>
              <a:ea typeface="Calibri"/>
              <a:cs typeface="Calibri"/>
              <a:sym typeface="Calibri"/>
            </a:endParaRPr>
          </a:p>
          <a:p>
            <a:pPr indent="0" lvl="0" marL="0" rtl="0" algn="just">
              <a:spcBef>
                <a:spcPts val="0"/>
              </a:spcBef>
              <a:spcAft>
                <a:spcPts val="0"/>
              </a:spcAft>
              <a:buNone/>
            </a:pPr>
            <a:r>
              <a:rPr lang="en-US">
                <a:highlight>
                  <a:srgbClr val="FF0000"/>
                </a:highlight>
                <a:latin typeface="Calibri"/>
                <a:ea typeface="Calibri"/>
                <a:cs typeface="Calibri"/>
                <a:sym typeface="Calibri"/>
              </a:rPr>
              <a:t>1.0</a:t>
            </a:r>
            <a:r>
              <a:rPr lang="en-US">
                <a:latin typeface="Calibri"/>
                <a:ea typeface="Calibri"/>
                <a:cs typeface="Calibri"/>
                <a:sym typeface="Calibri"/>
              </a:rPr>
              <a:t> * </a:t>
            </a:r>
            <a:r>
              <a:rPr lang="en-US">
                <a:highlight>
                  <a:srgbClr val="00FF00"/>
                </a:highlight>
                <a:latin typeface="Calibri"/>
                <a:ea typeface="Calibri"/>
                <a:cs typeface="Calibri"/>
                <a:sym typeface="Calibri"/>
              </a:rPr>
              <a:t>1.0</a:t>
            </a:r>
            <a:r>
              <a:rPr lang="en-US">
                <a:latin typeface="Calibri"/>
                <a:ea typeface="Calibri"/>
                <a:cs typeface="Calibri"/>
                <a:sym typeface="Calibri"/>
              </a:rPr>
              <a:t> + </a:t>
            </a:r>
            <a:r>
              <a:rPr lang="en-US">
                <a:highlight>
                  <a:srgbClr val="FF0000"/>
                </a:highlight>
                <a:latin typeface="Calibri"/>
                <a:ea typeface="Calibri"/>
                <a:cs typeface="Calibri"/>
                <a:sym typeface="Calibri"/>
              </a:rPr>
              <a:t>2.0</a:t>
            </a:r>
            <a:r>
              <a:rPr lang="en-US">
                <a:latin typeface="Calibri"/>
                <a:ea typeface="Calibri"/>
                <a:cs typeface="Calibri"/>
                <a:sym typeface="Calibri"/>
              </a:rPr>
              <a:t> * </a:t>
            </a:r>
            <a:r>
              <a:rPr lang="en-US">
                <a:highlight>
                  <a:srgbClr val="FF00FF"/>
                </a:highlight>
                <a:latin typeface="Calibri"/>
                <a:ea typeface="Calibri"/>
                <a:cs typeface="Calibri"/>
                <a:sym typeface="Calibri"/>
              </a:rPr>
              <a:t>-1.0</a:t>
            </a:r>
            <a:r>
              <a:rPr lang="en-US">
                <a:latin typeface="Calibri"/>
                <a:ea typeface="Calibri"/>
                <a:cs typeface="Calibri"/>
                <a:sym typeface="Calibri"/>
              </a:rPr>
              <a:t> + </a:t>
            </a:r>
            <a:r>
              <a:rPr lang="en-US">
                <a:highlight>
                  <a:srgbClr val="FFAB40"/>
                </a:highlight>
                <a:latin typeface="Calibri"/>
                <a:ea typeface="Calibri"/>
                <a:cs typeface="Calibri"/>
                <a:sym typeface="Calibri"/>
              </a:rPr>
              <a:t>0.0</a:t>
            </a:r>
            <a:r>
              <a:rPr lang="en-US">
                <a:latin typeface="Calibri"/>
                <a:ea typeface="Calibri"/>
                <a:cs typeface="Calibri"/>
                <a:sym typeface="Calibri"/>
              </a:rPr>
              <a:t> = 0.0</a:t>
            </a:r>
            <a:endParaRPr>
              <a:latin typeface="Calibri"/>
              <a:ea typeface="Calibri"/>
              <a:cs typeface="Calibri"/>
              <a:sym typeface="Calibri"/>
            </a:endParaRPr>
          </a:p>
        </p:txBody>
      </p:sp>
      <p:sp>
        <p:nvSpPr>
          <p:cNvPr id="1480" name="Google Shape;1480;p51"/>
          <p:cNvSpPr txBox="1"/>
          <p:nvPr/>
        </p:nvSpPr>
        <p:spPr>
          <a:xfrm>
            <a:off x="6926675" y="5771663"/>
            <a:ext cx="5039700" cy="615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a:latin typeface="Calibri"/>
                <a:ea typeface="Calibri"/>
                <a:cs typeface="Calibri"/>
                <a:sym typeface="Calibri"/>
              </a:rPr>
              <a:t>After the Sigmoid function, we have the percentage as:</a:t>
            </a:r>
            <a:endParaRPr>
              <a:latin typeface="Calibri"/>
              <a:ea typeface="Calibri"/>
              <a:cs typeface="Calibri"/>
              <a:sym typeface="Calibri"/>
            </a:endParaRPr>
          </a:p>
          <a:p>
            <a:pPr indent="0" lvl="0" marL="0" rtl="0" algn="just">
              <a:spcBef>
                <a:spcPts val="0"/>
              </a:spcBef>
              <a:spcAft>
                <a:spcPts val="0"/>
              </a:spcAft>
              <a:buNone/>
            </a:pPr>
            <a:r>
              <a:rPr lang="en-US">
                <a:solidFill>
                  <a:srgbClr val="0000FF"/>
                </a:solidFill>
                <a:latin typeface="Calibri"/>
                <a:ea typeface="Calibri"/>
                <a:cs typeface="Calibri"/>
                <a:sym typeface="Calibri"/>
              </a:rPr>
              <a:t>f (</a:t>
            </a:r>
            <a:r>
              <a:rPr lang="en-US">
                <a:latin typeface="Calibri"/>
                <a:ea typeface="Calibri"/>
                <a:cs typeface="Calibri"/>
                <a:sym typeface="Calibri"/>
              </a:rPr>
              <a:t>0.0) = 0.5</a:t>
            </a:r>
            <a:endParaRPr>
              <a:latin typeface="Calibri"/>
              <a:ea typeface="Calibri"/>
              <a:cs typeface="Calibri"/>
              <a:sym typeface="Calibri"/>
            </a:endParaRPr>
          </a:p>
        </p:txBody>
      </p:sp>
      <p:sp>
        <p:nvSpPr>
          <p:cNvPr id="1481" name="Google Shape;1481;p51"/>
          <p:cNvSpPr/>
          <p:nvPr/>
        </p:nvSpPr>
        <p:spPr>
          <a:xfrm>
            <a:off x="6712700" y="4120000"/>
            <a:ext cx="5101200" cy="2347200"/>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51"/>
          <p:cNvSpPr txBox="1"/>
          <p:nvPr/>
        </p:nvSpPr>
        <p:spPr>
          <a:xfrm>
            <a:off x="5359400" y="2107750"/>
            <a:ext cx="1353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Input and short term memory are </a:t>
            </a:r>
            <a:r>
              <a:rPr b="1" lang="en-US" u="sng">
                <a:latin typeface="Calibri"/>
                <a:ea typeface="Calibri"/>
                <a:cs typeface="Calibri"/>
                <a:sym typeface="Calibri"/>
              </a:rPr>
              <a:t>positively</a:t>
            </a:r>
            <a:r>
              <a:rPr lang="en-US">
                <a:latin typeface="Calibri"/>
                <a:ea typeface="Calibri"/>
                <a:cs typeface="Calibri"/>
                <a:sym typeface="Calibri"/>
              </a:rPr>
              <a:t> related</a:t>
            </a:r>
            <a:endParaRPr>
              <a:latin typeface="Calibri"/>
              <a:ea typeface="Calibri"/>
              <a:cs typeface="Calibri"/>
              <a:sym typeface="Calibri"/>
            </a:endParaRPr>
          </a:p>
        </p:txBody>
      </p:sp>
      <p:sp>
        <p:nvSpPr>
          <p:cNvPr id="1483" name="Google Shape;1483;p51"/>
          <p:cNvSpPr txBox="1"/>
          <p:nvPr/>
        </p:nvSpPr>
        <p:spPr>
          <a:xfrm>
            <a:off x="5359400" y="4884075"/>
            <a:ext cx="1353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Input and short term memory are </a:t>
            </a:r>
            <a:r>
              <a:rPr b="1" lang="en-US" u="sng">
                <a:latin typeface="Calibri"/>
                <a:ea typeface="Calibri"/>
                <a:cs typeface="Calibri"/>
                <a:sym typeface="Calibri"/>
              </a:rPr>
              <a:t>negatively</a:t>
            </a:r>
            <a:r>
              <a:rPr lang="en-US">
                <a:latin typeface="Calibri"/>
                <a:ea typeface="Calibri"/>
                <a:cs typeface="Calibri"/>
                <a:sym typeface="Calibri"/>
              </a:rPr>
              <a:t> related</a:t>
            </a:r>
            <a:endParaRPr>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7" name="Shape 1487"/>
        <p:cNvGrpSpPr/>
        <p:nvPr/>
      </p:nvGrpSpPr>
      <p:grpSpPr>
        <a:xfrm>
          <a:off x="0" y="0"/>
          <a:ext cx="0" cy="0"/>
          <a:chOff x="0" y="0"/>
          <a:chExt cx="0" cy="0"/>
        </a:xfrm>
      </p:grpSpPr>
      <p:sp>
        <p:nvSpPr>
          <p:cNvPr id="1488" name="Google Shape;1488;p52"/>
          <p:cNvSpPr/>
          <p:nvPr/>
        </p:nvSpPr>
        <p:spPr>
          <a:xfrm>
            <a:off x="6712700" y="1457500"/>
            <a:ext cx="5101200" cy="2347200"/>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52"/>
          <p:cNvSpPr txBox="1"/>
          <p:nvPr/>
        </p:nvSpPr>
        <p:spPr>
          <a:xfrm>
            <a:off x="3424700" y="6175600"/>
            <a:ext cx="1184100" cy="400200"/>
          </a:xfrm>
          <a:prstGeom prst="rect">
            <a:avLst/>
          </a:prstGeom>
          <a:solidFill>
            <a:srgbClr val="FF00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Input ~ x1 (t)</a:t>
            </a:r>
            <a:endParaRPr>
              <a:latin typeface="Calibri"/>
              <a:ea typeface="Calibri"/>
              <a:cs typeface="Calibri"/>
              <a:sym typeface="Calibri"/>
            </a:endParaRPr>
          </a:p>
        </p:txBody>
      </p:sp>
      <p:sp>
        <p:nvSpPr>
          <p:cNvPr id="1490" name="Google Shape;1490;p52"/>
          <p:cNvSpPr txBox="1"/>
          <p:nvPr/>
        </p:nvSpPr>
        <p:spPr>
          <a:xfrm>
            <a:off x="2674112" y="5603513"/>
            <a:ext cx="26853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Short term memory (t-1) ~ zs(t-1)</a:t>
            </a:r>
            <a:endParaRPr>
              <a:latin typeface="Calibri"/>
              <a:ea typeface="Calibri"/>
              <a:cs typeface="Calibri"/>
              <a:sym typeface="Calibri"/>
            </a:endParaRPr>
          </a:p>
        </p:txBody>
      </p:sp>
      <p:sp>
        <p:nvSpPr>
          <p:cNvPr id="1491" name="Google Shape;1491;p52"/>
          <p:cNvSpPr/>
          <p:nvPr/>
        </p:nvSpPr>
        <p:spPr>
          <a:xfrm>
            <a:off x="934175" y="2281675"/>
            <a:ext cx="1834800" cy="305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92" name="Google Shape;1492;p52"/>
          <p:cNvCxnSpPr/>
          <p:nvPr/>
        </p:nvCxnSpPr>
        <p:spPr>
          <a:xfrm rot="10800000">
            <a:off x="1847912" y="5105213"/>
            <a:ext cx="826200" cy="698400"/>
          </a:xfrm>
          <a:prstGeom prst="straightConnector1">
            <a:avLst/>
          </a:prstGeom>
          <a:noFill/>
          <a:ln cap="flat" cmpd="sng" w="19050">
            <a:solidFill>
              <a:srgbClr val="00FF00"/>
            </a:solidFill>
            <a:prstDash val="solid"/>
            <a:round/>
            <a:headEnd len="med" w="med" type="none"/>
            <a:tailEnd len="med" w="med" type="triangle"/>
          </a:ln>
        </p:spPr>
      </p:cxnSp>
      <p:cxnSp>
        <p:nvCxnSpPr>
          <p:cNvPr id="1493" name="Google Shape;1493;p52"/>
          <p:cNvCxnSpPr/>
          <p:nvPr/>
        </p:nvCxnSpPr>
        <p:spPr>
          <a:xfrm rot="10800000">
            <a:off x="1847900" y="5105200"/>
            <a:ext cx="1576800" cy="1270500"/>
          </a:xfrm>
          <a:prstGeom prst="bentConnector2">
            <a:avLst/>
          </a:prstGeom>
          <a:noFill/>
          <a:ln cap="flat" cmpd="sng" w="19050">
            <a:solidFill>
              <a:srgbClr val="FF00FF"/>
            </a:solidFill>
            <a:prstDash val="solid"/>
            <a:round/>
            <a:headEnd len="med" w="med" type="none"/>
            <a:tailEnd len="med" w="med" type="triangle"/>
          </a:ln>
        </p:spPr>
      </p:cxnSp>
      <p:sp>
        <p:nvSpPr>
          <p:cNvPr id="1494" name="Google Shape;1494;p52"/>
          <p:cNvSpPr txBox="1"/>
          <p:nvPr/>
        </p:nvSpPr>
        <p:spPr>
          <a:xfrm>
            <a:off x="1273925" y="52073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Wi1</a:t>
            </a:r>
            <a:endParaRPr b="1">
              <a:solidFill>
                <a:srgbClr val="FF0000"/>
              </a:solidFill>
              <a:latin typeface="Calibri"/>
              <a:ea typeface="Calibri"/>
              <a:cs typeface="Calibri"/>
              <a:sym typeface="Calibri"/>
            </a:endParaRPr>
          </a:p>
        </p:txBody>
      </p:sp>
      <p:sp>
        <p:nvSpPr>
          <p:cNvPr id="1495" name="Google Shape;1495;p52"/>
          <p:cNvSpPr txBox="1"/>
          <p:nvPr/>
        </p:nvSpPr>
        <p:spPr>
          <a:xfrm>
            <a:off x="2110438" y="5154250"/>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Ws1</a:t>
            </a:r>
            <a:endParaRPr b="1">
              <a:solidFill>
                <a:srgbClr val="FF0000"/>
              </a:solidFill>
              <a:latin typeface="Calibri"/>
              <a:ea typeface="Calibri"/>
              <a:cs typeface="Calibri"/>
              <a:sym typeface="Calibri"/>
            </a:endParaRPr>
          </a:p>
        </p:txBody>
      </p:sp>
      <p:sp>
        <p:nvSpPr>
          <p:cNvPr id="1496" name="Google Shape;1496;p52"/>
          <p:cNvSpPr txBox="1"/>
          <p:nvPr/>
        </p:nvSpPr>
        <p:spPr>
          <a:xfrm>
            <a:off x="1107850" y="4489575"/>
            <a:ext cx="1480200" cy="615600"/>
          </a:xfrm>
          <a:prstGeom prst="rect">
            <a:avLst/>
          </a:prstGeom>
          <a:solidFill>
            <a:srgbClr val="999999"/>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rgbClr val="FF0000"/>
                </a:solidFill>
                <a:latin typeface="Calibri"/>
                <a:ea typeface="Calibri"/>
                <a:cs typeface="Calibri"/>
                <a:sym typeface="Calibri"/>
              </a:rPr>
              <a:t>Ws1</a:t>
            </a:r>
            <a:r>
              <a:rPr lang="en-US">
                <a:latin typeface="Calibri"/>
                <a:ea typeface="Calibri"/>
                <a:cs typeface="Calibri"/>
                <a:sym typeface="Calibri"/>
              </a:rPr>
              <a:t> * </a:t>
            </a:r>
            <a:r>
              <a:rPr lang="en-US">
                <a:solidFill>
                  <a:srgbClr val="00FF00"/>
                </a:solidFill>
                <a:latin typeface="Calibri"/>
                <a:ea typeface="Calibri"/>
                <a:cs typeface="Calibri"/>
                <a:sym typeface="Calibri"/>
              </a:rPr>
              <a:t>zs(t-1)</a:t>
            </a:r>
            <a:r>
              <a:rPr lang="en-US">
                <a:latin typeface="Calibri"/>
                <a:ea typeface="Calibri"/>
                <a:cs typeface="Calibri"/>
                <a:sym typeface="Calibri"/>
              </a:rPr>
              <a:t> + </a:t>
            </a:r>
            <a:r>
              <a:rPr lang="en-US">
                <a:solidFill>
                  <a:srgbClr val="FF0000"/>
                </a:solidFill>
                <a:latin typeface="Calibri"/>
                <a:ea typeface="Calibri"/>
                <a:cs typeface="Calibri"/>
                <a:sym typeface="Calibri"/>
              </a:rPr>
              <a:t>Wi1</a:t>
            </a:r>
            <a:r>
              <a:rPr lang="en-US">
                <a:latin typeface="Calibri"/>
                <a:ea typeface="Calibri"/>
                <a:cs typeface="Calibri"/>
                <a:sym typeface="Calibri"/>
              </a:rPr>
              <a:t> * </a:t>
            </a:r>
            <a:r>
              <a:rPr lang="en-US">
                <a:solidFill>
                  <a:srgbClr val="FF00FF"/>
                </a:solidFill>
                <a:latin typeface="Calibri"/>
                <a:ea typeface="Calibri"/>
                <a:cs typeface="Calibri"/>
                <a:sym typeface="Calibri"/>
              </a:rPr>
              <a:t>x1(t)</a:t>
            </a:r>
            <a:endParaRPr>
              <a:solidFill>
                <a:srgbClr val="FF00FF"/>
              </a:solidFill>
              <a:latin typeface="Calibri"/>
              <a:ea typeface="Calibri"/>
              <a:cs typeface="Calibri"/>
              <a:sym typeface="Calibri"/>
            </a:endParaRPr>
          </a:p>
        </p:txBody>
      </p:sp>
      <p:sp>
        <p:nvSpPr>
          <p:cNvPr id="1497" name="Google Shape;1497;p52"/>
          <p:cNvSpPr txBox="1"/>
          <p:nvPr/>
        </p:nvSpPr>
        <p:spPr>
          <a:xfrm>
            <a:off x="1585450" y="3903475"/>
            <a:ext cx="525000" cy="3693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Bias1</a:t>
            </a:r>
            <a:endParaRPr sz="1200">
              <a:latin typeface="Calibri"/>
              <a:ea typeface="Calibri"/>
              <a:cs typeface="Calibri"/>
              <a:sym typeface="Calibri"/>
            </a:endParaRPr>
          </a:p>
        </p:txBody>
      </p:sp>
      <p:cxnSp>
        <p:nvCxnSpPr>
          <p:cNvPr id="1498" name="Google Shape;1498;p52"/>
          <p:cNvCxnSpPr/>
          <p:nvPr/>
        </p:nvCxnSpPr>
        <p:spPr>
          <a:xfrm rot="10800000">
            <a:off x="1847950" y="4272675"/>
            <a:ext cx="0" cy="216900"/>
          </a:xfrm>
          <a:prstGeom prst="straightConnector1">
            <a:avLst/>
          </a:prstGeom>
          <a:noFill/>
          <a:ln cap="flat" cmpd="sng" w="9525">
            <a:solidFill>
              <a:schemeClr val="dk2"/>
            </a:solidFill>
            <a:prstDash val="solid"/>
            <a:round/>
            <a:headEnd len="med" w="med" type="none"/>
            <a:tailEnd len="med" w="med" type="triangle"/>
          </a:ln>
        </p:spPr>
      </p:cxnSp>
      <p:cxnSp>
        <p:nvCxnSpPr>
          <p:cNvPr id="1499" name="Google Shape;1499;p52"/>
          <p:cNvCxnSpPr/>
          <p:nvPr/>
        </p:nvCxnSpPr>
        <p:spPr>
          <a:xfrm flipH="1" rot="10800000">
            <a:off x="1847950" y="3686575"/>
            <a:ext cx="4500" cy="216900"/>
          </a:xfrm>
          <a:prstGeom prst="straightConnector1">
            <a:avLst/>
          </a:prstGeom>
          <a:noFill/>
          <a:ln cap="flat" cmpd="sng" w="9525">
            <a:solidFill>
              <a:schemeClr val="dk2"/>
            </a:solidFill>
            <a:prstDash val="solid"/>
            <a:round/>
            <a:headEnd len="med" w="med" type="none"/>
            <a:tailEnd len="med" w="med" type="triangle"/>
          </a:ln>
        </p:spPr>
      </p:cxnSp>
      <p:sp>
        <p:nvSpPr>
          <p:cNvPr id="1500" name="Google Shape;1500;p52"/>
          <p:cNvSpPr txBox="1"/>
          <p:nvPr/>
        </p:nvSpPr>
        <p:spPr>
          <a:xfrm>
            <a:off x="1076050" y="3101688"/>
            <a:ext cx="1552500" cy="5850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FF0000"/>
                </a:solidFill>
                <a:latin typeface="Calibri"/>
                <a:ea typeface="Calibri"/>
                <a:cs typeface="Calibri"/>
                <a:sym typeface="Calibri"/>
              </a:rPr>
              <a:t>Ws1</a:t>
            </a:r>
            <a:r>
              <a:rPr lang="en-US" sz="1300">
                <a:latin typeface="Calibri"/>
                <a:ea typeface="Calibri"/>
                <a:cs typeface="Calibri"/>
                <a:sym typeface="Calibri"/>
              </a:rPr>
              <a:t> * </a:t>
            </a:r>
            <a:r>
              <a:rPr lang="en-US" sz="1300">
                <a:solidFill>
                  <a:srgbClr val="00FF00"/>
                </a:solidFill>
                <a:latin typeface="Calibri"/>
                <a:ea typeface="Calibri"/>
                <a:cs typeface="Calibri"/>
                <a:sym typeface="Calibri"/>
              </a:rPr>
              <a:t>zs(t-1)</a:t>
            </a:r>
            <a:r>
              <a:rPr lang="en-US" sz="1300">
                <a:latin typeface="Calibri"/>
                <a:ea typeface="Calibri"/>
                <a:cs typeface="Calibri"/>
                <a:sym typeface="Calibri"/>
              </a:rPr>
              <a:t> + </a:t>
            </a:r>
            <a:r>
              <a:rPr lang="en-US" sz="1300">
                <a:solidFill>
                  <a:srgbClr val="FF0000"/>
                </a:solidFill>
                <a:latin typeface="Calibri"/>
                <a:ea typeface="Calibri"/>
                <a:cs typeface="Calibri"/>
                <a:sym typeface="Calibri"/>
              </a:rPr>
              <a:t>Wi1</a:t>
            </a:r>
            <a:r>
              <a:rPr lang="en-US" sz="1300">
                <a:latin typeface="Calibri"/>
                <a:ea typeface="Calibri"/>
                <a:cs typeface="Calibri"/>
                <a:sym typeface="Calibri"/>
              </a:rPr>
              <a:t> * </a:t>
            </a:r>
            <a:r>
              <a:rPr lang="en-US" sz="1300">
                <a:solidFill>
                  <a:srgbClr val="FF00FF"/>
                </a:solidFill>
                <a:latin typeface="Calibri"/>
                <a:ea typeface="Calibri"/>
                <a:cs typeface="Calibri"/>
                <a:sym typeface="Calibri"/>
              </a:rPr>
              <a:t>x1(t) </a:t>
            </a:r>
            <a:r>
              <a:rPr lang="en-US" sz="1300">
                <a:solidFill>
                  <a:schemeClr val="dk1"/>
                </a:solidFill>
                <a:latin typeface="Calibri"/>
                <a:ea typeface="Calibri"/>
                <a:cs typeface="Calibri"/>
                <a:sym typeface="Calibri"/>
              </a:rPr>
              <a:t>+</a:t>
            </a:r>
            <a:r>
              <a:rPr lang="en-US" sz="1300">
                <a:solidFill>
                  <a:srgbClr val="FF00FF"/>
                </a:solidFill>
                <a:latin typeface="Calibri"/>
                <a:ea typeface="Calibri"/>
                <a:cs typeface="Calibri"/>
                <a:sym typeface="Calibri"/>
              </a:rPr>
              <a:t> </a:t>
            </a:r>
            <a:r>
              <a:rPr lang="en-US" sz="1300">
                <a:solidFill>
                  <a:srgbClr val="FFAB40"/>
                </a:solidFill>
                <a:latin typeface="Calibri"/>
                <a:ea typeface="Calibri"/>
                <a:cs typeface="Calibri"/>
                <a:sym typeface="Calibri"/>
              </a:rPr>
              <a:t>Bias1</a:t>
            </a:r>
            <a:endParaRPr sz="1300">
              <a:solidFill>
                <a:srgbClr val="FFAB40"/>
              </a:solidFill>
              <a:latin typeface="Calibri"/>
              <a:ea typeface="Calibri"/>
              <a:cs typeface="Calibri"/>
              <a:sym typeface="Calibri"/>
            </a:endParaRPr>
          </a:p>
        </p:txBody>
      </p:sp>
      <p:cxnSp>
        <p:nvCxnSpPr>
          <p:cNvPr id="1501" name="Google Shape;1501;p52"/>
          <p:cNvCxnSpPr/>
          <p:nvPr/>
        </p:nvCxnSpPr>
        <p:spPr>
          <a:xfrm rot="10800000">
            <a:off x="1847800" y="2968788"/>
            <a:ext cx="4500" cy="132900"/>
          </a:xfrm>
          <a:prstGeom prst="straightConnector1">
            <a:avLst/>
          </a:prstGeom>
          <a:noFill/>
          <a:ln cap="flat" cmpd="sng" w="9525">
            <a:solidFill>
              <a:schemeClr val="dk2"/>
            </a:solidFill>
            <a:prstDash val="solid"/>
            <a:round/>
            <a:headEnd len="med" w="med" type="none"/>
            <a:tailEnd len="med" w="med" type="triangle"/>
          </a:ln>
        </p:spPr>
      </p:cxnSp>
      <p:sp>
        <p:nvSpPr>
          <p:cNvPr id="1502" name="Google Shape;1502;p52"/>
          <p:cNvSpPr txBox="1"/>
          <p:nvPr/>
        </p:nvSpPr>
        <p:spPr>
          <a:xfrm>
            <a:off x="1367050" y="2353313"/>
            <a:ext cx="961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0000FF"/>
                </a:solidFill>
                <a:latin typeface="Calibri"/>
                <a:ea typeface="Calibri"/>
                <a:cs typeface="Calibri"/>
                <a:sym typeface="Calibri"/>
              </a:rPr>
              <a:t>A sigmoid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sp>
        <p:nvSpPr>
          <p:cNvPr id="1503" name="Google Shape;1503;p52"/>
          <p:cNvSpPr txBox="1"/>
          <p:nvPr/>
        </p:nvSpPr>
        <p:spPr>
          <a:xfrm>
            <a:off x="282900" y="2106313"/>
            <a:ext cx="1093200" cy="877200"/>
          </a:xfrm>
          <a:prstGeom prst="rect">
            <a:avLst/>
          </a:prstGeom>
          <a:solidFill>
            <a:srgbClr val="6FA8D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solidFill>
                  <a:schemeClr val="dk1"/>
                </a:solidFill>
                <a:latin typeface="Calibri"/>
                <a:ea typeface="Calibri"/>
                <a:cs typeface="Calibri"/>
                <a:sym typeface="Calibri"/>
              </a:rPr>
              <a:t>After</a:t>
            </a:r>
            <a:r>
              <a:rPr b="1" lang="en-US" sz="900">
                <a:solidFill>
                  <a:srgbClr val="0000FF"/>
                </a:solidFill>
                <a:latin typeface="Calibri"/>
                <a:ea typeface="Calibri"/>
                <a:cs typeface="Calibri"/>
                <a:sym typeface="Calibri"/>
              </a:rPr>
              <a:t> Sigmoid</a:t>
            </a:r>
            <a:r>
              <a:rPr lang="en-US" sz="900">
                <a:solidFill>
                  <a:schemeClr val="dk1"/>
                </a:solidFill>
                <a:latin typeface="Calibri"/>
                <a:ea typeface="Calibri"/>
                <a:cs typeface="Calibri"/>
                <a:sym typeface="Calibri"/>
              </a:rPr>
              <a:t>, a value between 0% (0.0) and 100% (1.0) will be produced</a:t>
            </a:r>
            <a:endParaRPr sz="900">
              <a:solidFill>
                <a:schemeClr val="dk1"/>
              </a:solidFill>
              <a:latin typeface="Calibri"/>
              <a:ea typeface="Calibri"/>
              <a:cs typeface="Calibri"/>
              <a:sym typeface="Calibri"/>
            </a:endParaRPr>
          </a:p>
        </p:txBody>
      </p:sp>
      <p:sp>
        <p:nvSpPr>
          <p:cNvPr id="1504" name="Google Shape;1504;p52"/>
          <p:cNvSpPr txBox="1"/>
          <p:nvPr/>
        </p:nvSpPr>
        <p:spPr>
          <a:xfrm>
            <a:off x="282900" y="1059925"/>
            <a:ext cx="4390200" cy="431100"/>
          </a:xfrm>
          <a:prstGeom prst="rect">
            <a:avLst/>
          </a:prstGeom>
          <a:solidFill>
            <a:srgbClr val="D9D9D9"/>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600">
                <a:solidFill>
                  <a:schemeClr val="dk1"/>
                </a:solidFill>
                <a:highlight>
                  <a:srgbClr val="00FFFF"/>
                </a:highlight>
                <a:latin typeface="Calibri"/>
                <a:ea typeface="Calibri"/>
                <a:cs typeface="Calibri"/>
                <a:sym typeface="Calibri"/>
              </a:rPr>
              <a:t>zl(t-1)</a:t>
            </a:r>
            <a:r>
              <a:rPr lang="en-US" sz="1600">
                <a:solidFill>
                  <a:schemeClr val="dk1"/>
                </a:solidFill>
                <a:latin typeface="Calibri"/>
                <a:ea typeface="Calibri"/>
                <a:cs typeface="Calibri"/>
                <a:sym typeface="Calibri"/>
              </a:rPr>
              <a:t> * </a:t>
            </a:r>
            <a:r>
              <a:rPr b="1" i="1" lang="en-US" sz="1600">
                <a:solidFill>
                  <a:srgbClr val="0000FF"/>
                </a:solidFill>
                <a:latin typeface="Calibri"/>
                <a:ea typeface="Calibri"/>
                <a:cs typeface="Calibri"/>
                <a:sym typeface="Calibri"/>
              </a:rPr>
              <a:t>f </a:t>
            </a:r>
            <a:r>
              <a:rPr lang="en-US" sz="1600">
                <a:solidFill>
                  <a:schemeClr val="dk1"/>
                </a:solidFill>
                <a:latin typeface="Calibri"/>
                <a:ea typeface="Calibri"/>
                <a:cs typeface="Calibri"/>
                <a:sym typeface="Calibri"/>
              </a:rPr>
              <a:t>(</a:t>
            </a:r>
            <a:r>
              <a:rPr lang="en-US" sz="1600">
                <a:solidFill>
                  <a:srgbClr val="FF0000"/>
                </a:solidFill>
                <a:latin typeface="Calibri"/>
                <a:ea typeface="Calibri"/>
                <a:cs typeface="Calibri"/>
                <a:sym typeface="Calibri"/>
              </a:rPr>
              <a:t>Ws1</a:t>
            </a:r>
            <a:r>
              <a:rPr lang="en-US" sz="1600">
                <a:solidFill>
                  <a:schemeClr val="dk1"/>
                </a:solidFill>
                <a:latin typeface="Calibri"/>
                <a:ea typeface="Calibri"/>
                <a:cs typeface="Calibri"/>
                <a:sym typeface="Calibri"/>
              </a:rPr>
              <a:t> * </a:t>
            </a:r>
            <a:r>
              <a:rPr lang="en-US" sz="1600">
                <a:solidFill>
                  <a:schemeClr val="dk1"/>
                </a:solidFill>
                <a:highlight>
                  <a:srgbClr val="00FF00"/>
                </a:highlight>
                <a:latin typeface="Calibri"/>
                <a:ea typeface="Calibri"/>
                <a:cs typeface="Calibri"/>
                <a:sym typeface="Calibri"/>
              </a:rPr>
              <a:t>zs(t-1)</a:t>
            </a:r>
            <a:r>
              <a:rPr lang="en-US" sz="1600">
                <a:solidFill>
                  <a:schemeClr val="dk1"/>
                </a:solidFill>
                <a:latin typeface="Calibri"/>
                <a:ea typeface="Calibri"/>
                <a:cs typeface="Calibri"/>
                <a:sym typeface="Calibri"/>
              </a:rPr>
              <a:t>+ </a:t>
            </a:r>
            <a:r>
              <a:rPr lang="en-US" sz="1600">
                <a:solidFill>
                  <a:srgbClr val="FF0000"/>
                </a:solidFill>
                <a:latin typeface="Calibri"/>
                <a:ea typeface="Calibri"/>
                <a:cs typeface="Calibri"/>
                <a:sym typeface="Calibri"/>
              </a:rPr>
              <a:t>Wi1</a:t>
            </a:r>
            <a:r>
              <a:rPr lang="en-US" sz="1600">
                <a:solidFill>
                  <a:schemeClr val="dk1"/>
                </a:solidFill>
                <a:latin typeface="Calibri"/>
                <a:ea typeface="Calibri"/>
                <a:cs typeface="Calibri"/>
                <a:sym typeface="Calibri"/>
              </a:rPr>
              <a:t> * </a:t>
            </a:r>
            <a:r>
              <a:rPr lang="en-US" sz="1600">
                <a:solidFill>
                  <a:schemeClr val="dk1"/>
                </a:solidFill>
                <a:highlight>
                  <a:srgbClr val="FF00FF"/>
                </a:highlight>
                <a:latin typeface="Calibri"/>
                <a:ea typeface="Calibri"/>
                <a:cs typeface="Calibri"/>
                <a:sym typeface="Calibri"/>
              </a:rPr>
              <a:t>x1(t)</a:t>
            </a:r>
            <a:r>
              <a:rPr lang="en-US" sz="1600">
                <a:solidFill>
                  <a:srgbClr val="FF00FF"/>
                </a:solidFill>
                <a:latin typeface="Calibri"/>
                <a:ea typeface="Calibri"/>
                <a:cs typeface="Calibri"/>
                <a:sym typeface="Calibri"/>
              </a:rPr>
              <a:t> </a:t>
            </a:r>
            <a:r>
              <a:rPr lang="en-US" sz="1600">
                <a:solidFill>
                  <a:schemeClr val="dk1"/>
                </a:solidFill>
                <a:latin typeface="Calibri"/>
                <a:ea typeface="Calibri"/>
                <a:cs typeface="Calibri"/>
                <a:sym typeface="Calibri"/>
              </a:rPr>
              <a:t>+</a:t>
            </a:r>
            <a:r>
              <a:rPr lang="en-US" sz="1600">
                <a:solidFill>
                  <a:srgbClr val="FF00FF"/>
                </a:solidFill>
                <a:latin typeface="Calibri"/>
                <a:ea typeface="Calibri"/>
                <a:cs typeface="Calibri"/>
                <a:sym typeface="Calibri"/>
              </a:rPr>
              <a:t> </a:t>
            </a:r>
            <a:r>
              <a:rPr lang="en-US" sz="1600">
                <a:solidFill>
                  <a:srgbClr val="FFAB40"/>
                </a:solidFill>
                <a:latin typeface="Calibri"/>
                <a:ea typeface="Calibri"/>
                <a:cs typeface="Calibri"/>
                <a:sym typeface="Calibri"/>
              </a:rPr>
              <a:t>Bias1</a:t>
            </a:r>
            <a:r>
              <a:rPr lang="en-US" sz="1600">
                <a:solidFill>
                  <a:schemeClr val="dk1"/>
                </a:solidFill>
                <a:latin typeface="Calibri"/>
                <a:ea typeface="Calibri"/>
                <a:cs typeface="Calibri"/>
                <a:sym typeface="Calibri"/>
              </a:rPr>
              <a:t>)</a:t>
            </a:r>
            <a:endParaRPr sz="1600">
              <a:solidFill>
                <a:schemeClr val="dk1"/>
              </a:solidFill>
            </a:endParaRPr>
          </a:p>
        </p:txBody>
      </p:sp>
      <p:cxnSp>
        <p:nvCxnSpPr>
          <p:cNvPr id="1505" name="Google Shape;1505;p52"/>
          <p:cNvCxnSpPr/>
          <p:nvPr/>
        </p:nvCxnSpPr>
        <p:spPr>
          <a:xfrm rot="10800000">
            <a:off x="1839550" y="1503763"/>
            <a:ext cx="0" cy="941100"/>
          </a:xfrm>
          <a:prstGeom prst="straightConnector1">
            <a:avLst/>
          </a:prstGeom>
          <a:noFill/>
          <a:ln cap="flat" cmpd="sng" w="9525">
            <a:solidFill>
              <a:schemeClr val="dk2"/>
            </a:solidFill>
            <a:prstDash val="solid"/>
            <a:round/>
            <a:headEnd len="med" w="med" type="none"/>
            <a:tailEnd len="med" w="med" type="triangle"/>
          </a:ln>
        </p:spPr>
      </p:cxnSp>
      <p:sp>
        <p:nvSpPr>
          <p:cNvPr id="1506" name="Google Shape;1506;p52"/>
          <p:cNvSpPr txBox="1"/>
          <p:nvPr/>
        </p:nvSpPr>
        <p:spPr>
          <a:xfrm>
            <a:off x="80975" y="217075"/>
            <a:ext cx="1353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latin typeface="Calibri"/>
                <a:ea typeface="Calibri"/>
                <a:cs typeface="Calibri"/>
                <a:sym typeface="Calibri"/>
              </a:rPr>
              <a:t>Previous Long term memory </a:t>
            </a:r>
            <a:endParaRPr>
              <a:solidFill>
                <a:schemeClr val="dk1"/>
              </a:solidFill>
              <a:latin typeface="Calibri"/>
              <a:ea typeface="Calibri"/>
              <a:cs typeface="Calibri"/>
              <a:sym typeface="Calibri"/>
            </a:endParaRPr>
          </a:p>
        </p:txBody>
      </p:sp>
      <p:sp>
        <p:nvSpPr>
          <p:cNvPr id="1507" name="Google Shape;1507;p52"/>
          <p:cNvSpPr txBox="1"/>
          <p:nvPr/>
        </p:nvSpPr>
        <p:spPr>
          <a:xfrm>
            <a:off x="1434275" y="231350"/>
            <a:ext cx="2537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chemeClr val="dk1"/>
                </a:solidFill>
                <a:latin typeface="Calibri"/>
                <a:ea typeface="Calibri"/>
                <a:cs typeface="Calibri"/>
                <a:sym typeface="Calibri"/>
              </a:rPr>
              <a:t>Percentage of the previous long term memory to remember</a:t>
            </a:r>
            <a:endParaRPr>
              <a:solidFill>
                <a:schemeClr val="dk1"/>
              </a:solidFill>
              <a:latin typeface="Calibri"/>
              <a:ea typeface="Calibri"/>
              <a:cs typeface="Calibri"/>
              <a:sym typeface="Calibri"/>
            </a:endParaRPr>
          </a:p>
        </p:txBody>
      </p:sp>
      <p:sp>
        <p:nvSpPr>
          <p:cNvPr id="1508" name="Google Shape;1508;p52"/>
          <p:cNvSpPr/>
          <p:nvPr/>
        </p:nvSpPr>
        <p:spPr>
          <a:xfrm rot="-5400000">
            <a:off x="2394400" y="-526900"/>
            <a:ext cx="162000" cy="2822400"/>
          </a:xfrm>
          <a:prstGeom prst="rightBrace">
            <a:avLst>
              <a:gd fmla="val 50000" name="adj1"/>
              <a:gd fmla="val 52743"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09" name="Google Shape;1509;p52"/>
          <p:cNvCxnSpPr/>
          <p:nvPr/>
        </p:nvCxnSpPr>
        <p:spPr>
          <a:xfrm rot="10800000">
            <a:off x="595600" y="785900"/>
            <a:ext cx="52200" cy="196800"/>
          </a:xfrm>
          <a:prstGeom prst="straightConnector1">
            <a:avLst/>
          </a:prstGeom>
          <a:noFill/>
          <a:ln cap="flat" cmpd="sng" w="9525">
            <a:solidFill>
              <a:schemeClr val="dk2"/>
            </a:solidFill>
            <a:prstDash val="solid"/>
            <a:round/>
            <a:headEnd len="med" w="med" type="none"/>
            <a:tailEnd len="med" w="med" type="triangle"/>
          </a:ln>
        </p:spPr>
      </p:cxnSp>
      <p:sp>
        <p:nvSpPr>
          <p:cNvPr id="1510" name="Google Shape;1510;p52"/>
          <p:cNvSpPr txBox="1"/>
          <p:nvPr/>
        </p:nvSpPr>
        <p:spPr>
          <a:xfrm>
            <a:off x="5147425" y="468650"/>
            <a:ext cx="6662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When the </a:t>
            </a:r>
            <a:r>
              <a:rPr lang="en-US">
                <a:highlight>
                  <a:srgbClr val="00FF00"/>
                </a:highlight>
                <a:latin typeface="Calibri"/>
                <a:ea typeface="Calibri"/>
                <a:cs typeface="Calibri"/>
                <a:sym typeface="Calibri"/>
              </a:rPr>
              <a:t>previous time step output (represented by the short term memory (t-1))</a:t>
            </a:r>
            <a:r>
              <a:rPr lang="en-US">
                <a:latin typeface="Calibri"/>
                <a:ea typeface="Calibri"/>
                <a:cs typeface="Calibri"/>
                <a:sym typeface="Calibri"/>
              </a:rPr>
              <a:t> is very different to the </a:t>
            </a:r>
            <a:r>
              <a:rPr lang="en-US">
                <a:highlight>
                  <a:srgbClr val="FF00FF"/>
                </a:highlight>
                <a:latin typeface="Calibri"/>
                <a:ea typeface="Calibri"/>
                <a:cs typeface="Calibri"/>
                <a:sym typeface="Calibri"/>
              </a:rPr>
              <a:t>input (represented by x1(t))</a:t>
            </a:r>
            <a:r>
              <a:rPr lang="en-US">
                <a:latin typeface="Calibri"/>
                <a:ea typeface="Calibri"/>
                <a:cs typeface="Calibri"/>
                <a:sym typeface="Calibri"/>
              </a:rPr>
              <a:t>, the forget gate tends to forget the previous long term memory </a:t>
            </a:r>
            <a:r>
              <a:rPr b="1" lang="en-US" u="sng">
                <a:latin typeface="Calibri"/>
                <a:ea typeface="Calibri"/>
                <a:cs typeface="Calibri"/>
                <a:sym typeface="Calibri"/>
              </a:rPr>
              <a:t>more</a:t>
            </a:r>
            <a:endParaRPr b="1" u="sng">
              <a:latin typeface="Calibri"/>
              <a:ea typeface="Calibri"/>
              <a:cs typeface="Calibri"/>
              <a:sym typeface="Calibri"/>
            </a:endParaRPr>
          </a:p>
        </p:txBody>
      </p:sp>
      <p:sp>
        <p:nvSpPr>
          <p:cNvPr id="1511" name="Google Shape;1511;p52"/>
          <p:cNvSpPr txBox="1"/>
          <p:nvPr/>
        </p:nvSpPr>
        <p:spPr>
          <a:xfrm>
            <a:off x="6774250" y="1432600"/>
            <a:ext cx="3431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Assuming that:</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The short term memory (t-1) = 1.0</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Input (t) = 1.0</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wi1 = 1.0, ws1 = 2.0, and bias = 0.0</a:t>
            </a:r>
            <a:endParaRPr>
              <a:latin typeface="Calibri"/>
              <a:ea typeface="Calibri"/>
              <a:cs typeface="Calibri"/>
              <a:sym typeface="Calibri"/>
            </a:endParaRPr>
          </a:p>
        </p:txBody>
      </p:sp>
      <p:sp>
        <p:nvSpPr>
          <p:cNvPr id="1512" name="Google Shape;1512;p52"/>
          <p:cNvSpPr txBox="1"/>
          <p:nvPr/>
        </p:nvSpPr>
        <p:spPr>
          <a:xfrm>
            <a:off x="6774250" y="2479300"/>
            <a:ext cx="5039700" cy="615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a:latin typeface="Calibri"/>
                <a:ea typeface="Calibri"/>
                <a:cs typeface="Calibri"/>
                <a:sym typeface="Calibri"/>
              </a:rPr>
              <a:t>Before the Sigmoid function, we can have the combined value as:</a:t>
            </a:r>
            <a:endParaRPr>
              <a:latin typeface="Calibri"/>
              <a:ea typeface="Calibri"/>
              <a:cs typeface="Calibri"/>
              <a:sym typeface="Calibri"/>
            </a:endParaRPr>
          </a:p>
          <a:p>
            <a:pPr indent="0" lvl="0" marL="0" rtl="0" algn="just">
              <a:spcBef>
                <a:spcPts val="0"/>
              </a:spcBef>
              <a:spcAft>
                <a:spcPts val="0"/>
              </a:spcAft>
              <a:buNone/>
            </a:pPr>
            <a:r>
              <a:rPr lang="en-US">
                <a:highlight>
                  <a:srgbClr val="FF0000"/>
                </a:highlight>
                <a:latin typeface="Calibri"/>
                <a:ea typeface="Calibri"/>
                <a:cs typeface="Calibri"/>
                <a:sym typeface="Calibri"/>
              </a:rPr>
              <a:t>1.0</a:t>
            </a:r>
            <a:r>
              <a:rPr lang="en-US">
                <a:latin typeface="Calibri"/>
                <a:ea typeface="Calibri"/>
                <a:cs typeface="Calibri"/>
                <a:sym typeface="Calibri"/>
              </a:rPr>
              <a:t> * </a:t>
            </a:r>
            <a:r>
              <a:rPr lang="en-US">
                <a:highlight>
                  <a:srgbClr val="00FF00"/>
                </a:highlight>
                <a:latin typeface="Calibri"/>
                <a:ea typeface="Calibri"/>
                <a:cs typeface="Calibri"/>
                <a:sym typeface="Calibri"/>
              </a:rPr>
              <a:t>1.0</a:t>
            </a:r>
            <a:r>
              <a:rPr lang="en-US">
                <a:latin typeface="Calibri"/>
                <a:ea typeface="Calibri"/>
                <a:cs typeface="Calibri"/>
                <a:sym typeface="Calibri"/>
              </a:rPr>
              <a:t> + </a:t>
            </a:r>
            <a:r>
              <a:rPr lang="en-US">
                <a:highlight>
                  <a:srgbClr val="FF0000"/>
                </a:highlight>
                <a:latin typeface="Calibri"/>
                <a:ea typeface="Calibri"/>
                <a:cs typeface="Calibri"/>
                <a:sym typeface="Calibri"/>
              </a:rPr>
              <a:t>2.0</a:t>
            </a:r>
            <a:r>
              <a:rPr lang="en-US">
                <a:latin typeface="Calibri"/>
                <a:ea typeface="Calibri"/>
                <a:cs typeface="Calibri"/>
                <a:sym typeface="Calibri"/>
              </a:rPr>
              <a:t> * </a:t>
            </a:r>
            <a:r>
              <a:rPr lang="en-US">
                <a:highlight>
                  <a:srgbClr val="FF00FF"/>
                </a:highlight>
                <a:latin typeface="Calibri"/>
                <a:ea typeface="Calibri"/>
                <a:cs typeface="Calibri"/>
                <a:sym typeface="Calibri"/>
              </a:rPr>
              <a:t>1.0</a:t>
            </a:r>
            <a:r>
              <a:rPr lang="en-US">
                <a:latin typeface="Calibri"/>
                <a:ea typeface="Calibri"/>
                <a:cs typeface="Calibri"/>
                <a:sym typeface="Calibri"/>
              </a:rPr>
              <a:t> + </a:t>
            </a:r>
            <a:r>
              <a:rPr lang="en-US">
                <a:highlight>
                  <a:srgbClr val="FFAB40"/>
                </a:highlight>
                <a:latin typeface="Calibri"/>
                <a:ea typeface="Calibri"/>
                <a:cs typeface="Calibri"/>
                <a:sym typeface="Calibri"/>
              </a:rPr>
              <a:t>0.0</a:t>
            </a:r>
            <a:r>
              <a:rPr lang="en-US">
                <a:latin typeface="Calibri"/>
                <a:ea typeface="Calibri"/>
                <a:cs typeface="Calibri"/>
                <a:sym typeface="Calibri"/>
              </a:rPr>
              <a:t> = 3.0</a:t>
            </a:r>
            <a:endParaRPr>
              <a:latin typeface="Calibri"/>
              <a:ea typeface="Calibri"/>
              <a:cs typeface="Calibri"/>
              <a:sym typeface="Calibri"/>
            </a:endParaRPr>
          </a:p>
        </p:txBody>
      </p:sp>
      <p:sp>
        <p:nvSpPr>
          <p:cNvPr id="1513" name="Google Shape;1513;p52"/>
          <p:cNvSpPr txBox="1"/>
          <p:nvPr/>
        </p:nvSpPr>
        <p:spPr>
          <a:xfrm>
            <a:off x="6774250" y="3178363"/>
            <a:ext cx="5039700" cy="615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a:latin typeface="Calibri"/>
                <a:ea typeface="Calibri"/>
                <a:cs typeface="Calibri"/>
                <a:sym typeface="Calibri"/>
              </a:rPr>
              <a:t>After the Sigmoid function, we have the percentage as:</a:t>
            </a:r>
            <a:endParaRPr>
              <a:latin typeface="Calibri"/>
              <a:ea typeface="Calibri"/>
              <a:cs typeface="Calibri"/>
              <a:sym typeface="Calibri"/>
            </a:endParaRPr>
          </a:p>
          <a:p>
            <a:pPr indent="0" lvl="0" marL="0" rtl="0" algn="just">
              <a:spcBef>
                <a:spcPts val="0"/>
              </a:spcBef>
              <a:spcAft>
                <a:spcPts val="0"/>
              </a:spcAft>
              <a:buNone/>
            </a:pPr>
            <a:r>
              <a:rPr lang="en-US">
                <a:solidFill>
                  <a:srgbClr val="0000FF"/>
                </a:solidFill>
                <a:latin typeface="Calibri"/>
                <a:ea typeface="Calibri"/>
                <a:cs typeface="Calibri"/>
                <a:sym typeface="Calibri"/>
              </a:rPr>
              <a:t>f (</a:t>
            </a:r>
            <a:r>
              <a:rPr lang="en-US">
                <a:latin typeface="Calibri"/>
                <a:ea typeface="Calibri"/>
                <a:cs typeface="Calibri"/>
                <a:sym typeface="Calibri"/>
              </a:rPr>
              <a:t>21.0) = 0.95</a:t>
            </a:r>
            <a:endParaRPr>
              <a:latin typeface="Calibri"/>
              <a:ea typeface="Calibri"/>
              <a:cs typeface="Calibri"/>
              <a:sym typeface="Calibri"/>
            </a:endParaRPr>
          </a:p>
        </p:txBody>
      </p:sp>
      <p:sp>
        <p:nvSpPr>
          <p:cNvPr id="1514" name="Google Shape;1514;p52"/>
          <p:cNvSpPr txBox="1"/>
          <p:nvPr/>
        </p:nvSpPr>
        <p:spPr>
          <a:xfrm>
            <a:off x="2394450" y="2461025"/>
            <a:ext cx="204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0000FF"/>
                </a:solidFill>
                <a:latin typeface="Calibri"/>
                <a:ea typeface="Calibri"/>
                <a:cs typeface="Calibri"/>
                <a:sym typeface="Calibri"/>
              </a:rPr>
              <a:t>f(x) = exp(x) / [exp(x) + 1]</a:t>
            </a:r>
            <a:endParaRPr>
              <a:solidFill>
                <a:srgbClr val="0000FF"/>
              </a:solidFill>
              <a:latin typeface="Calibri"/>
              <a:ea typeface="Calibri"/>
              <a:cs typeface="Calibri"/>
              <a:sym typeface="Calibri"/>
            </a:endParaRPr>
          </a:p>
        </p:txBody>
      </p:sp>
      <p:sp>
        <p:nvSpPr>
          <p:cNvPr id="1515" name="Google Shape;1515;p52"/>
          <p:cNvSpPr txBox="1"/>
          <p:nvPr/>
        </p:nvSpPr>
        <p:spPr>
          <a:xfrm>
            <a:off x="6828500" y="4071600"/>
            <a:ext cx="3504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Assuming that:</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The short term memory (t-1) = 1.0</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Input (t) = -1.0</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wi1 = 1.0, ws1 = 2.0, and bias = 0.0</a:t>
            </a:r>
            <a:endParaRPr>
              <a:latin typeface="Calibri"/>
              <a:ea typeface="Calibri"/>
              <a:cs typeface="Calibri"/>
              <a:sym typeface="Calibri"/>
            </a:endParaRPr>
          </a:p>
        </p:txBody>
      </p:sp>
      <p:sp>
        <p:nvSpPr>
          <p:cNvPr id="1516" name="Google Shape;1516;p52"/>
          <p:cNvSpPr txBox="1"/>
          <p:nvPr/>
        </p:nvSpPr>
        <p:spPr>
          <a:xfrm>
            <a:off x="6828500" y="5118300"/>
            <a:ext cx="5039700" cy="615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a:latin typeface="Calibri"/>
                <a:ea typeface="Calibri"/>
                <a:cs typeface="Calibri"/>
                <a:sym typeface="Calibri"/>
              </a:rPr>
              <a:t>Before the Sigmoid function, we can have the combined value as:</a:t>
            </a:r>
            <a:endParaRPr>
              <a:latin typeface="Calibri"/>
              <a:ea typeface="Calibri"/>
              <a:cs typeface="Calibri"/>
              <a:sym typeface="Calibri"/>
            </a:endParaRPr>
          </a:p>
          <a:p>
            <a:pPr indent="0" lvl="0" marL="0" rtl="0" algn="just">
              <a:spcBef>
                <a:spcPts val="0"/>
              </a:spcBef>
              <a:spcAft>
                <a:spcPts val="0"/>
              </a:spcAft>
              <a:buNone/>
            </a:pPr>
            <a:r>
              <a:rPr lang="en-US">
                <a:highlight>
                  <a:srgbClr val="FF0000"/>
                </a:highlight>
                <a:latin typeface="Calibri"/>
                <a:ea typeface="Calibri"/>
                <a:cs typeface="Calibri"/>
                <a:sym typeface="Calibri"/>
              </a:rPr>
              <a:t>1.0</a:t>
            </a:r>
            <a:r>
              <a:rPr lang="en-US">
                <a:latin typeface="Calibri"/>
                <a:ea typeface="Calibri"/>
                <a:cs typeface="Calibri"/>
                <a:sym typeface="Calibri"/>
              </a:rPr>
              <a:t> * </a:t>
            </a:r>
            <a:r>
              <a:rPr lang="en-US">
                <a:highlight>
                  <a:srgbClr val="00FF00"/>
                </a:highlight>
                <a:latin typeface="Calibri"/>
                <a:ea typeface="Calibri"/>
                <a:cs typeface="Calibri"/>
                <a:sym typeface="Calibri"/>
              </a:rPr>
              <a:t>1.0</a:t>
            </a:r>
            <a:r>
              <a:rPr lang="en-US">
                <a:latin typeface="Calibri"/>
                <a:ea typeface="Calibri"/>
                <a:cs typeface="Calibri"/>
                <a:sym typeface="Calibri"/>
              </a:rPr>
              <a:t> + </a:t>
            </a:r>
            <a:r>
              <a:rPr lang="en-US">
                <a:highlight>
                  <a:srgbClr val="FF0000"/>
                </a:highlight>
                <a:latin typeface="Calibri"/>
                <a:ea typeface="Calibri"/>
                <a:cs typeface="Calibri"/>
                <a:sym typeface="Calibri"/>
              </a:rPr>
              <a:t>2.0</a:t>
            </a:r>
            <a:r>
              <a:rPr lang="en-US">
                <a:latin typeface="Calibri"/>
                <a:ea typeface="Calibri"/>
                <a:cs typeface="Calibri"/>
                <a:sym typeface="Calibri"/>
              </a:rPr>
              <a:t> * </a:t>
            </a:r>
            <a:r>
              <a:rPr lang="en-US">
                <a:highlight>
                  <a:srgbClr val="FF00FF"/>
                </a:highlight>
                <a:latin typeface="Calibri"/>
                <a:ea typeface="Calibri"/>
                <a:cs typeface="Calibri"/>
                <a:sym typeface="Calibri"/>
              </a:rPr>
              <a:t>-1.0</a:t>
            </a:r>
            <a:r>
              <a:rPr lang="en-US">
                <a:latin typeface="Calibri"/>
                <a:ea typeface="Calibri"/>
                <a:cs typeface="Calibri"/>
                <a:sym typeface="Calibri"/>
              </a:rPr>
              <a:t> + </a:t>
            </a:r>
            <a:r>
              <a:rPr lang="en-US">
                <a:highlight>
                  <a:srgbClr val="FFAB40"/>
                </a:highlight>
                <a:latin typeface="Calibri"/>
                <a:ea typeface="Calibri"/>
                <a:cs typeface="Calibri"/>
                <a:sym typeface="Calibri"/>
              </a:rPr>
              <a:t>0.0</a:t>
            </a:r>
            <a:r>
              <a:rPr lang="en-US">
                <a:latin typeface="Calibri"/>
                <a:ea typeface="Calibri"/>
                <a:cs typeface="Calibri"/>
                <a:sym typeface="Calibri"/>
              </a:rPr>
              <a:t> = 0.0</a:t>
            </a:r>
            <a:endParaRPr>
              <a:latin typeface="Calibri"/>
              <a:ea typeface="Calibri"/>
              <a:cs typeface="Calibri"/>
              <a:sym typeface="Calibri"/>
            </a:endParaRPr>
          </a:p>
        </p:txBody>
      </p:sp>
      <p:sp>
        <p:nvSpPr>
          <p:cNvPr id="1517" name="Google Shape;1517;p52"/>
          <p:cNvSpPr txBox="1"/>
          <p:nvPr/>
        </p:nvSpPr>
        <p:spPr>
          <a:xfrm>
            <a:off x="6926675" y="5771663"/>
            <a:ext cx="5039700" cy="615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a:latin typeface="Calibri"/>
                <a:ea typeface="Calibri"/>
                <a:cs typeface="Calibri"/>
                <a:sym typeface="Calibri"/>
              </a:rPr>
              <a:t>After the Sigmoid function, we have the percentage as:</a:t>
            </a:r>
            <a:endParaRPr>
              <a:latin typeface="Calibri"/>
              <a:ea typeface="Calibri"/>
              <a:cs typeface="Calibri"/>
              <a:sym typeface="Calibri"/>
            </a:endParaRPr>
          </a:p>
          <a:p>
            <a:pPr indent="0" lvl="0" marL="0" rtl="0" algn="just">
              <a:spcBef>
                <a:spcPts val="0"/>
              </a:spcBef>
              <a:spcAft>
                <a:spcPts val="0"/>
              </a:spcAft>
              <a:buNone/>
            </a:pPr>
            <a:r>
              <a:rPr lang="en-US">
                <a:solidFill>
                  <a:srgbClr val="0000FF"/>
                </a:solidFill>
                <a:latin typeface="Calibri"/>
                <a:ea typeface="Calibri"/>
                <a:cs typeface="Calibri"/>
                <a:sym typeface="Calibri"/>
              </a:rPr>
              <a:t>f (</a:t>
            </a:r>
            <a:r>
              <a:rPr lang="en-US">
                <a:latin typeface="Calibri"/>
                <a:ea typeface="Calibri"/>
                <a:cs typeface="Calibri"/>
                <a:sym typeface="Calibri"/>
              </a:rPr>
              <a:t>0.0) = 0.5</a:t>
            </a:r>
            <a:endParaRPr>
              <a:latin typeface="Calibri"/>
              <a:ea typeface="Calibri"/>
              <a:cs typeface="Calibri"/>
              <a:sym typeface="Calibri"/>
            </a:endParaRPr>
          </a:p>
        </p:txBody>
      </p:sp>
      <p:sp>
        <p:nvSpPr>
          <p:cNvPr id="1518" name="Google Shape;1518;p52"/>
          <p:cNvSpPr/>
          <p:nvPr/>
        </p:nvSpPr>
        <p:spPr>
          <a:xfrm>
            <a:off x="6712700" y="4120000"/>
            <a:ext cx="5101200" cy="2347200"/>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52"/>
          <p:cNvSpPr txBox="1"/>
          <p:nvPr/>
        </p:nvSpPr>
        <p:spPr>
          <a:xfrm>
            <a:off x="5359400" y="2107750"/>
            <a:ext cx="1353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Input and short term memory are </a:t>
            </a:r>
            <a:r>
              <a:rPr b="1" lang="en-US" u="sng">
                <a:latin typeface="Calibri"/>
                <a:ea typeface="Calibri"/>
                <a:cs typeface="Calibri"/>
                <a:sym typeface="Calibri"/>
              </a:rPr>
              <a:t>positively</a:t>
            </a:r>
            <a:r>
              <a:rPr lang="en-US">
                <a:latin typeface="Calibri"/>
                <a:ea typeface="Calibri"/>
                <a:cs typeface="Calibri"/>
                <a:sym typeface="Calibri"/>
              </a:rPr>
              <a:t> related</a:t>
            </a:r>
            <a:endParaRPr>
              <a:latin typeface="Calibri"/>
              <a:ea typeface="Calibri"/>
              <a:cs typeface="Calibri"/>
              <a:sym typeface="Calibri"/>
            </a:endParaRPr>
          </a:p>
        </p:txBody>
      </p:sp>
      <p:sp>
        <p:nvSpPr>
          <p:cNvPr id="1520" name="Google Shape;1520;p52"/>
          <p:cNvSpPr txBox="1"/>
          <p:nvPr/>
        </p:nvSpPr>
        <p:spPr>
          <a:xfrm>
            <a:off x="5359400" y="4884075"/>
            <a:ext cx="1353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Input and short term memory are </a:t>
            </a:r>
            <a:r>
              <a:rPr b="1" lang="en-US" u="sng">
                <a:latin typeface="Calibri"/>
                <a:ea typeface="Calibri"/>
                <a:cs typeface="Calibri"/>
                <a:sym typeface="Calibri"/>
              </a:rPr>
              <a:t>negatively</a:t>
            </a:r>
            <a:r>
              <a:rPr lang="en-US">
                <a:latin typeface="Calibri"/>
                <a:ea typeface="Calibri"/>
                <a:cs typeface="Calibri"/>
                <a:sym typeface="Calibri"/>
              </a:rPr>
              <a:t> related</a:t>
            </a:r>
            <a:endParaRPr>
              <a:latin typeface="Calibri"/>
              <a:ea typeface="Calibri"/>
              <a:cs typeface="Calibri"/>
              <a:sym typeface="Calibri"/>
            </a:endParaRPr>
          </a:p>
        </p:txBody>
      </p:sp>
      <p:sp>
        <p:nvSpPr>
          <p:cNvPr id="1521" name="Google Shape;1521;p52"/>
          <p:cNvSpPr txBox="1"/>
          <p:nvPr/>
        </p:nvSpPr>
        <p:spPr>
          <a:xfrm>
            <a:off x="494625" y="2234238"/>
            <a:ext cx="4572000" cy="2539800"/>
          </a:xfrm>
          <a:prstGeom prst="rect">
            <a:avLst/>
          </a:prstGeom>
          <a:solidFill>
            <a:srgbClr val="92D05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latin typeface="Calibri"/>
                <a:ea typeface="Calibri"/>
                <a:cs typeface="Calibri"/>
                <a:sym typeface="Calibri"/>
              </a:rPr>
              <a:t>When the current input and previous short term memory is positively related, more information (e.g., 95%) from previous long term memory will be </a:t>
            </a:r>
            <a:r>
              <a:rPr lang="en-US" sz="1700">
                <a:latin typeface="Calibri"/>
                <a:ea typeface="Calibri"/>
                <a:cs typeface="Calibri"/>
                <a:sym typeface="Calibri"/>
              </a:rPr>
              <a:t>remembered.</a:t>
            </a:r>
            <a:endParaRPr sz="1700">
              <a:latin typeface="Calibri"/>
              <a:ea typeface="Calibri"/>
              <a:cs typeface="Calibri"/>
              <a:sym typeface="Calibri"/>
            </a:endParaRPr>
          </a:p>
          <a:p>
            <a:pPr indent="0" lvl="0" marL="0" rtl="0" algn="l">
              <a:spcBef>
                <a:spcPts val="0"/>
              </a:spcBef>
              <a:spcAft>
                <a:spcPts val="0"/>
              </a:spcAft>
              <a:buNone/>
            </a:pPr>
            <a:r>
              <a:t/>
            </a:r>
            <a:endParaRPr sz="1700">
              <a:latin typeface="Calibri"/>
              <a:ea typeface="Calibri"/>
              <a:cs typeface="Calibri"/>
              <a:sym typeface="Calibri"/>
            </a:endParaRPr>
          </a:p>
          <a:p>
            <a:pPr indent="0" lvl="0" marL="0" rtl="0" algn="l">
              <a:spcBef>
                <a:spcPts val="0"/>
              </a:spcBef>
              <a:spcAft>
                <a:spcPts val="0"/>
              </a:spcAft>
              <a:buNone/>
            </a:pPr>
            <a:r>
              <a:rPr lang="en-US" sz="1700">
                <a:latin typeface="Calibri"/>
                <a:ea typeface="Calibri"/>
                <a:cs typeface="Calibri"/>
                <a:sym typeface="Calibri"/>
              </a:rPr>
              <a:t>In contrast, </a:t>
            </a:r>
            <a:r>
              <a:rPr lang="en-US" sz="1700">
                <a:solidFill>
                  <a:schemeClr val="dk1"/>
                </a:solidFill>
                <a:latin typeface="Calibri"/>
                <a:ea typeface="Calibri"/>
                <a:cs typeface="Calibri"/>
                <a:sym typeface="Calibri"/>
              </a:rPr>
              <a:t>w</a:t>
            </a:r>
            <a:r>
              <a:rPr lang="en-US" sz="1700">
                <a:solidFill>
                  <a:schemeClr val="dk1"/>
                </a:solidFill>
                <a:latin typeface="Calibri"/>
                <a:ea typeface="Calibri"/>
                <a:cs typeface="Calibri"/>
                <a:sym typeface="Calibri"/>
              </a:rPr>
              <a:t>hen the current input and previous short term memory is negatively related, less information (e.g., 50%) from previous long term memory will be remembered</a:t>
            </a:r>
            <a:endParaRPr sz="17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5" name="Shape 135"/>
        <p:cNvGrpSpPr/>
        <p:nvPr/>
      </p:nvGrpSpPr>
      <p:grpSpPr>
        <a:xfrm>
          <a:off x="0" y="0"/>
          <a:ext cx="0" cy="0"/>
          <a:chOff x="0" y="0"/>
          <a:chExt cx="0" cy="0"/>
        </a:xfrm>
      </p:grpSpPr>
      <p:sp>
        <p:nvSpPr>
          <p:cNvPr id="136" name="Google Shape;136;p17"/>
          <p:cNvSpPr txBox="1"/>
          <p:nvPr/>
        </p:nvSpPr>
        <p:spPr>
          <a:xfrm>
            <a:off x="274663" y="626000"/>
            <a:ext cx="89382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For RNN, within one neuron, all the intermediate neuron values are updated time step by time step (e.g., from (t-1) to (t)): </a:t>
            </a:r>
            <a:endParaRPr>
              <a:solidFill>
                <a:schemeClr val="dk1"/>
              </a:solidFill>
            </a:endParaRPr>
          </a:p>
        </p:txBody>
      </p:sp>
      <p:sp>
        <p:nvSpPr>
          <p:cNvPr id="137" name="Google Shape;137;p17"/>
          <p:cNvSpPr txBox="1"/>
          <p:nvPr/>
        </p:nvSpPr>
        <p:spPr>
          <a:xfrm>
            <a:off x="149967" y="166241"/>
            <a:ext cx="4627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The difference between Simple RNN and LSTM</a:t>
            </a:r>
            <a:endParaRPr>
              <a:solidFill>
                <a:schemeClr val="dk1"/>
              </a:solidFill>
            </a:endParaRPr>
          </a:p>
        </p:txBody>
      </p:sp>
      <p:cxnSp>
        <p:nvCxnSpPr>
          <p:cNvPr id="138" name="Google Shape;138;p17"/>
          <p:cNvCxnSpPr/>
          <p:nvPr/>
        </p:nvCxnSpPr>
        <p:spPr>
          <a:xfrm>
            <a:off x="3769478" y="2125945"/>
            <a:ext cx="158700" cy="119700"/>
          </a:xfrm>
          <a:prstGeom prst="straightConnector1">
            <a:avLst/>
          </a:prstGeom>
          <a:noFill/>
          <a:ln cap="flat" cmpd="sng" w="9525">
            <a:solidFill>
              <a:srgbClr val="FFFFFF"/>
            </a:solidFill>
            <a:prstDash val="solid"/>
            <a:miter lim="800000"/>
            <a:headEnd len="sm" w="sm" type="none"/>
            <a:tailEnd len="med" w="med" type="triangle"/>
          </a:ln>
        </p:spPr>
      </p:cxnSp>
      <p:sp>
        <p:nvSpPr>
          <p:cNvPr id="139" name="Google Shape;139;p17"/>
          <p:cNvSpPr/>
          <p:nvPr/>
        </p:nvSpPr>
        <p:spPr>
          <a:xfrm>
            <a:off x="1871438" y="1772013"/>
            <a:ext cx="371400" cy="371400"/>
          </a:xfrm>
          <a:prstGeom prst="ellipse">
            <a:avLst/>
          </a:prstGeom>
          <a:solidFill>
            <a:srgbClr val="92D05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7"/>
          <p:cNvSpPr txBox="1"/>
          <p:nvPr/>
        </p:nvSpPr>
        <p:spPr>
          <a:xfrm>
            <a:off x="1821350" y="2068038"/>
            <a:ext cx="471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t>x(t-1)</a:t>
            </a:r>
            <a:endParaRPr sz="900"/>
          </a:p>
        </p:txBody>
      </p:sp>
      <p:sp>
        <p:nvSpPr>
          <p:cNvPr id="141" name="Google Shape;141;p17"/>
          <p:cNvSpPr/>
          <p:nvPr/>
        </p:nvSpPr>
        <p:spPr>
          <a:xfrm>
            <a:off x="1921538" y="2409713"/>
            <a:ext cx="371400" cy="371400"/>
          </a:xfrm>
          <a:prstGeom prst="ellipse">
            <a:avLst/>
          </a:prstGeom>
          <a:solidFill>
            <a:srgbClr val="00B0F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7"/>
          <p:cNvSpPr txBox="1"/>
          <p:nvPr/>
        </p:nvSpPr>
        <p:spPr>
          <a:xfrm>
            <a:off x="1921538" y="2676888"/>
            <a:ext cx="371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t>x(t)</a:t>
            </a:r>
            <a:endParaRPr sz="900"/>
          </a:p>
        </p:txBody>
      </p:sp>
      <p:sp>
        <p:nvSpPr>
          <p:cNvPr id="143" name="Google Shape;143;p17"/>
          <p:cNvSpPr/>
          <p:nvPr/>
        </p:nvSpPr>
        <p:spPr>
          <a:xfrm>
            <a:off x="2811375" y="1425600"/>
            <a:ext cx="1760400" cy="1715700"/>
          </a:xfrm>
          <a:prstGeom prst="ellipse">
            <a:avLst/>
          </a:prstGeom>
          <a:solidFill>
            <a:srgbClr val="EEFF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44" name="Google Shape;144;p17"/>
          <p:cNvSpPr/>
          <p:nvPr/>
        </p:nvSpPr>
        <p:spPr>
          <a:xfrm>
            <a:off x="5090194" y="2118755"/>
            <a:ext cx="329400" cy="329400"/>
          </a:xfrm>
          <a:prstGeom prst="ellipse">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45" name="Google Shape;145;p17"/>
          <p:cNvSpPr txBox="1"/>
          <p:nvPr/>
        </p:nvSpPr>
        <p:spPr>
          <a:xfrm>
            <a:off x="539175" y="2186925"/>
            <a:ext cx="121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Input is [</a:t>
            </a:r>
            <a:r>
              <a:rPr lang="en-US">
                <a:highlight>
                  <a:srgbClr val="92D050"/>
                </a:highlight>
              </a:rPr>
              <a:t>2</a:t>
            </a:r>
            <a:r>
              <a:rPr lang="en-US"/>
              <a:t>, </a:t>
            </a:r>
            <a:r>
              <a:rPr lang="en-US">
                <a:highlight>
                  <a:srgbClr val="00B0F0"/>
                </a:highlight>
              </a:rPr>
              <a:t>4</a:t>
            </a:r>
            <a:r>
              <a:rPr lang="en-US"/>
              <a:t>]</a:t>
            </a:r>
            <a:endParaRPr/>
          </a:p>
        </p:txBody>
      </p:sp>
      <p:sp>
        <p:nvSpPr>
          <p:cNvPr id="146" name="Google Shape;146;p17"/>
          <p:cNvSpPr/>
          <p:nvPr/>
        </p:nvSpPr>
        <p:spPr>
          <a:xfrm>
            <a:off x="1377375" y="1965013"/>
            <a:ext cx="447675" cy="252425"/>
          </a:xfrm>
          <a:custGeom>
            <a:rect b="b" l="l" r="r" t="t"/>
            <a:pathLst>
              <a:path extrusionOk="0" h="10097" w="17907">
                <a:moveTo>
                  <a:pt x="0" y="10097"/>
                </a:moveTo>
                <a:cubicBezTo>
                  <a:pt x="318" y="8954"/>
                  <a:pt x="254" y="4890"/>
                  <a:pt x="1905" y="3239"/>
                </a:cubicBezTo>
                <a:cubicBezTo>
                  <a:pt x="3556" y="1588"/>
                  <a:pt x="7239" y="572"/>
                  <a:pt x="9906" y="191"/>
                </a:cubicBezTo>
                <a:cubicBezTo>
                  <a:pt x="12573" y="-190"/>
                  <a:pt x="16574" y="826"/>
                  <a:pt x="17907" y="953"/>
                </a:cubicBezTo>
              </a:path>
            </a:pathLst>
          </a:custGeom>
          <a:noFill/>
          <a:ln cap="flat" cmpd="sng" w="9525">
            <a:solidFill>
              <a:srgbClr val="92D050"/>
            </a:solidFill>
            <a:prstDash val="solid"/>
            <a:round/>
            <a:headEnd len="med" w="med" type="none"/>
            <a:tailEnd len="med" w="med" type="triangle"/>
          </a:ln>
        </p:spPr>
      </p:sp>
      <p:sp>
        <p:nvSpPr>
          <p:cNvPr id="147" name="Google Shape;147;p17"/>
          <p:cNvSpPr/>
          <p:nvPr/>
        </p:nvSpPr>
        <p:spPr>
          <a:xfrm>
            <a:off x="1577400" y="2550800"/>
            <a:ext cx="304800" cy="200825"/>
          </a:xfrm>
          <a:custGeom>
            <a:rect b="b" l="l" r="r" t="t"/>
            <a:pathLst>
              <a:path extrusionOk="0" h="8033" w="12192">
                <a:moveTo>
                  <a:pt x="0" y="0"/>
                </a:moveTo>
                <a:cubicBezTo>
                  <a:pt x="254" y="889"/>
                  <a:pt x="254" y="4001"/>
                  <a:pt x="1524" y="5334"/>
                </a:cubicBezTo>
                <a:cubicBezTo>
                  <a:pt x="2794" y="6668"/>
                  <a:pt x="5842" y="7938"/>
                  <a:pt x="7620" y="8001"/>
                </a:cubicBezTo>
                <a:cubicBezTo>
                  <a:pt x="9398" y="8065"/>
                  <a:pt x="11430" y="6096"/>
                  <a:pt x="12192" y="5715"/>
                </a:cubicBezTo>
              </a:path>
            </a:pathLst>
          </a:custGeom>
          <a:noFill/>
          <a:ln cap="flat" cmpd="sng" w="9525">
            <a:solidFill>
              <a:srgbClr val="00B0F0"/>
            </a:solidFill>
            <a:prstDash val="solid"/>
            <a:round/>
            <a:headEnd len="med" w="med" type="none"/>
            <a:tailEnd len="med" w="med" type="triangle"/>
          </a:ln>
        </p:spPr>
      </p:sp>
      <p:cxnSp>
        <p:nvCxnSpPr>
          <p:cNvPr id="148" name="Google Shape;148;p17"/>
          <p:cNvCxnSpPr>
            <a:stCxn id="143" idx="6"/>
            <a:endCxn id="144" idx="2"/>
          </p:cNvCxnSpPr>
          <p:nvPr/>
        </p:nvCxnSpPr>
        <p:spPr>
          <a:xfrm>
            <a:off x="4571775" y="2283450"/>
            <a:ext cx="518400" cy="0"/>
          </a:xfrm>
          <a:prstGeom prst="straightConnector1">
            <a:avLst/>
          </a:prstGeom>
          <a:noFill/>
          <a:ln cap="flat" cmpd="sng" w="9525">
            <a:solidFill>
              <a:srgbClr val="595959"/>
            </a:solidFill>
            <a:prstDash val="solid"/>
            <a:round/>
            <a:headEnd len="med" w="med" type="none"/>
            <a:tailEnd len="med" w="med" type="none"/>
          </a:ln>
        </p:spPr>
      </p:cxnSp>
      <p:sp>
        <p:nvSpPr>
          <p:cNvPr id="149" name="Google Shape;149;p17"/>
          <p:cNvSpPr/>
          <p:nvPr/>
        </p:nvSpPr>
        <p:spPr>
          <a:xfrm>
            <a:off x="3480813" y="1693488"/>
            <a:ext cx="371400" cy="371400"/>
          </a:xfrm>
          <a:prstGeom prst="ellipse">
            <a:avLst/>
          </a:prstGeom>
          <a:solidFill>
            <a:srgbClr val="4285F4"/>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7"/>
          <p:cNvSpPr/>
          <p:nvPr/>
        </p:nvSpPr>
        <p:spPr>
          <a:xfrm>
            <a:off x="3480813" y="2462550"/>
            <a:ext cx="371400" cy="371400"/>
          </a:xfrm>
          <a:prstGeom prst="ellipse">
            <a:avLst/>
          </a:prstGeom>
          <a:solidFill>
            <a:srgbClr val="FF00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7"/>
          <p:cNvSpPr txBox="1"/>
          <p:nvPr/>
        </p:nvSpPr>
        <p:spPr>
          <a:xfrm>
            <a:off x="3734838" y="1943625"/>
            <a:ext cx="371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1100"/>
              <a:t>t-1</a:t>
            </a:r>
            <a:endParaRPr i="1" sz="1100"/>
          </a:p>
        </p:txBody>
      </p:sp>
      <p:sp>
        <p:nvSpPr>
          <p:cNvPr id="152" name="Google Shape;152;p17"/>
          <p:cNvSpPr txBox="1"/>
          <p:nvPr/>
        </p:nvSpPr>
        <p:spPr>
          <a:xfrm>
            <a:off x="3769475" y="2583663"/>
            <a:ext cx="371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1100"/>
              <a:t>t</a:t>
            </a:r>
            <a:endParaRPr i="1" sz="1100"/>
          </a:p>
        </p:txBody>
      </p:sp>
      <p:sp>
        <p:nvSpPr>
          <p:cNvPr id="153" name="Google Shape;153;p17"/>
          <p:cNvSpPr txBox="1"/>
          <p:nvPr/>
        </p:nvSpPr>
        <p:spPr>
          <a:xfrm>
            <a:off x="2429138" y="1589525"/>
            <a:ext cx="44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rPr>
              <a:t>w1</a:t>
            </a:r>
            <a:endParaRPr>
              <a:solidFill>
                <a:srgbClr val="FF0000"/>
              </a:solidFill>
            </a:endParaRPr>
          </a:p>
        </p:txBody>
      </p:sp>
      <p:sp>
        <p:nvSpPr>
          <p:cNvPr id="154" name="Google Shape;154;p17"/>
          <p:cNvSpPr txBox="1"/>
          <p:nvPr/>
        </p:nvSpPr>
        <p:spPr>
          <a:xfrm>
            <a:off x="4632250" y="2029488"/>
            <a:ext cx="44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rPr>
              <a:t>w3</a:t>
            </a:r>
            <a:endParaRPr>
              <a:solidFill>
                <a:srgbClr val="FF0000"/>
              </a:solidFill>
            </a:endParaRPr>
          </a:p>
        </p:txBody>
      </p:sp>
      <p:cxnSp>
        <p:nvCxnSpPr>
          <p:cNvPr id="155" name="Google Shape;155;p17"/>
          <p:cNvCxnSpPr>
            <a:stCxn id="139" idx="6"/>
            <a:endCxn id="149" idx="2"/>
          </p:cNvCxnSpPr>
          <p:nvPr/>
        </p:nvCxnSpPr>
        <p:spPr>
          <a:xfrm flipH="1" rot="10800000">
            <a:off x="2242838" y="1879113"/>
            <a:ext cx="1238100" cy="78600"/>
          </a:xfrm>
          <a:prstGeom prst="straightConnector1">
            <a:avLst/>
          </a:prstGeom>
          <a:noFill/>
          <a:ln cap="flat" cmpd="sng" w="9525">
            <a:solidFill>
              <a:srgbClr val="595959"/>
            </a:solidFill>
            <a:prstDash val="solid"/>
            <a:round/>
            <a:headEnd len="med" w="med" type="none"/>
            <a:tailEnd len="med" w="med" type="none"/>
          </a:ln>
        </p:spPr>
      </p:cxnSp>
      <p:sp>
        <p:nvSpPr>
          <p:cNvPr id="156" name="Google Shape;156;p17"/>
          <p:cNvSpPr txBox="1"/>
          <p:nvPr/>
        </p:nvSpPr>
        <p:spPr>
          <a:xfrm>
            <a:off x="3928175" y="1631963"/>
            <a:ext cx="705000" cy="400200"/>
          </a:xfrm>
          <a:prstGeom prst="rect">
            <a:avLst/>
          </a:prstGeom>
          <a:solidFill>
            <a:srgbClr val="4285F4"/>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US">
                <a:solidFill>
                  <a:srgbClr val="FFAB40"/>
                </a:solidFill>
              </a:rPr>
              <a:t>f</a:t>
            </a:r>
            <a:r>
              <a:rPr lang="en-US">
                <a:solidFill>
                  <a:srgbClr val="000000"/>
                </a:solidFill>
              </a:rPr>
              <a:t>(</a:t>
            </a:r>
            <a:r>
              <a:rPr lang="en-US">
                <a:solidFill>
                  <a:srgbClr val="92D050"/>
                </a:solidFill>
              </a:rPr>
              <a:t>2</a:t>
            </a:r>
            <a:r>
              <a:rPr lang="en-US">
                <a:solidFill>
                  <a:srgbClr val="FF0000"/>
                </a:solidFill>
              </a:rPr>
              <a:t>w1</a:t>
            </a:r>
            <a:r>
              <a:rPr lang="en-US">
                <a:solidFill>
                  <a:srgbClr val="000000"/>
                </a:solidFill>
              </a:rPr>
              <a:t>)</a:t>
            </a:r>
            <a:endParaRPr/>
          </a:p>
        </p:txBody>
      </p:sp>
      <p:cxnSp>
        <p:nvCxnSpPr>
          <p:cNvPr id="157" name="Google Shape;157;p17"/>
          <p:cNvCxnSpPr>
            <a:endCxn id="150" idx="2"/>
          </p:cNvCxnSpPr>
          <p:nvPr/>
        </p:nvCxnSpPr>
        <p:spPr>
          <a:xfrm>
            <a:off x="2291913" y="2623950"/>
            <a:ext cx="1188900" cy="24300"/>
          </a:xfrm>
          <a:prstGeom prst="straightConnector1">
            <a:avLst/>
          </a:prstGeom>
          <a:noFill/>
          <a:ln cap="flat" cmpd="sng" w="9525">
            <a:solidFill>
              <a:srgbClr val="595959"/>
            </a:solidFill>
            <a:prstDash val="solid"/>
            <a:round/>
            <a:headEnd len="med" w="med" type="none"/>
            <a:tailEnd len="med" w="med" type="none"/>
          </a:ln>
        </p:spPr>
      </p:cxnSp>
      <p:sp>
        <p:nvSpPr>
          <p:cNvPr id="158" name="Google Shape;158;p17"/>
          <p:cNvSpPr txBox="1"/>
          <p:nvPr/>
        </p:nvSpPr>
        <p:spPr>
          <a:xfrm>
            <a:off x="2550550" y="2297625"/>
            <a:ext cx="44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rPr>
              <a:t>w2</a:t>
            </a:r>
            <a:endParaRPr>
              <a:solidFill>
                <a:srgbClr val="FF0000"/>
              </a:solidFill>
            </a:endParaRPr>
          </a:p>
        </p:txBody>
      </p:sp>
      <p:sp>
        <p:nvSpPr>
          <p:cNvPr id="159" name="Google Shape;159;p17"/>
          <p:cNvSpPr txBox="1"/>
          <p:nvPr/>
        </p:nvSpPr>
        <p:spPr>
          <a:xfrm>
            <a:off x="4052000" y="2451100"/>
            <a:ext cx="518400" cy="400200"/>
          </a:xfrm>
          <a:prstGeom prst="rect">
            <a:avLst/>
          </a:prstGeom>
          <a:solidFill>
            <a:srgbClr val="E6B8A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00FFFF"/>
                </a:solidFill>
              </a:rPr>
              <a:t>4</a:t>
            </a:r>
            <a:r>
              <a:rPr lang="en-US">
                <a:solidFill>
                  <a:srgbClr val="FF0000"/>
                </a:solidFill>
              </a:rPr>
              <a:t>w2</a:t>
            </a:r>
            <a:endParaRPr/>
          </a:p>
        </p:txBody>
      </p:sp>
      <p:cxnSp>
        <p:nvCxnSpPr>
          <p:cNvPr id="160" name="Google Shape;160;p17"/>
          <p:cNvCxnSpPr/>
          <p:nvPr/>
        </p:nvCxnSpPr>
        <p:spPr>
          <a:xfrm rot="10800000">
            <a:off x="3666513" y="2071650"/>
            <a:ext cx="0" cy="390900"/>
          </a:xfrm>
          <a:prstGeom prst="straightConnector1">
            <a:avLst/>
          </a:prstGeom>
          <a:noFill/>
          <a:ln cap="flat" cmpd="sng" w="9525">
            <a:solidFill>
              <a:srgbClr val="595959"/>
            </a:solidFill>
            <a:prstDash val="solid"/>
            <a:round/>
            <a:headEnd len="med" w="med" type="triangle"/>
            <a:tailEnd len="med" w="med" type="none"/>
          </a:ln>
        </p:spPr>
      </p:cxnSp>
      <p:sp>
        <p:nvSpPr>
          <p:cNvPr id="161" name="Google Shape;161;p17"/>
          <p:cNvSpPr txBox="1"/>
          <p:nvPr/>
        </p:nvSpPr>
        <p:spPr>
          <a:xfrm>
            <a:off x="3239350" y="2010038"/>
            <a:ext cx="44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rPr>
              <a:t>wn</a:t>
            </a:r>
            <a:endParaRPr>
              <a:solidFill>
                <a:srgbClr val="FF0000"/>
              </a:solidFill>
            </a:endParaRPr>
          </a:p>
        </p:txBody>
      </p:sp>
      <p:sp>
        <p:nvSpPr>
          <p:cNvPr id="162" name="Google Shape;162;p17"/>
          <p:cNvSpPr/>
          <p:nvPr/>
        </p:nvSpPr>
        <p:spPr>
          <a:xfrm>
            <a:off x="4644625" y="2576400"/>
            <a:ext cx="600075" cy="111125"/>
          </a:xfrm>
          <a:custGeom>
            <a:rect b="b" l="l" r="r" t="t"/>
            <a:pathLst>
              <a:path extrusionOk="0" h="4445" w="24003">
                <a:moveTo>
                  <a:pt x="0" y="4191"/>
                </a:moveTo>
                <a:cubicBezTo>
                  <a:pt x="699" y="3493"/>
                  <a:pt x="2286" y="0"/>
                  <a:pt x="4191" y="0"/>
                </a:cubicBezTo>
                <a:cubicBezTo>
                  <a:pt x="6096" y="0"/>
                  <a:pt x="9462" y="3683"/>
                  <a:pt x="11430" y="4191"/>
                </a:cubicBezTo>
                <a:cubicBezTo>
                  <a:pt x="13399" y="4699"/>
                  <a:pt x="13907" y="3302"/>
                  <a:pt x="16002" y="3048"/>
                </a:cubicBezTo>
                <a:cubicBezTo>
                  <a:pt x="18098" y="2794"/>
                  <a:pt x="22670" y="2731"/>
                  <a:pt x="24003" y="2667"/>
                </a:cubicBezTo>
              </a:path>
            </a:pathLst>
          </a:custGeom>
          <a:noFill/>
          <a:ln cap="flat" cmpd="sng" w="9525">
            <a:solidFill>
              <a:srgbClr val="595959"/>
            </a:solidFill>
            <a:prstDash val="solid"/>
            <a:round/>
            <a:headEnd len="med" w="med" type="none"/>
            <a:tailEnd len="med" w="med" type="triangle"/>
          </a:ln>
        </p:spPr>
      </p:sp>
      <p:sp>
        <p:nvSpPr>
          <p:cNvPr id="163" name="Google Shape;163;p17"/>
          <p:cNvSpPr txBox="1"/>
          <p:nvPr/>
        </p:nvSpPr>
        <p:spPr>
          <a:xfrm>
            <a:off x="4936975" y="2862750"/>
            <a:ext cx="2933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t>We combine the information from (t-1) to (t)</a:t>
            </a:r>
            <a:endParaRPr sz="1100"/>
          </a:p>
        </p:txBody>
      </p:sp>
      <p:sp>
        <p:nvSpPr>
          <p:cNvPr id="164" name="Google Shape;164;p17"/>
          <p:cNvSpPr txBox="1"/>
          <p:nvPr/>
        </p:nvSpPr>
        <p:spPr>
          <a:xfrm>
            <a:off x="7596377" y="2431875"/>
            <a:ext cx="19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US">
                <a:solidFill>
                  <a:srgbClr val="FFAB40"/>
                </a:solidFill>
              </a:rPr>
              <a:t>f </a:t>
            </a:r>
            <a:r>
              <a:rPr lang="en-US">
                <a:solidFill>
                  <a:srgbClr val="000000"/>
                </a:solidFill>
              </a:rPr>
              <a:t>(</a:t>
            </a:r>
            <a:r>
              <a:rPr lang="en-US">
                <a:solidFill>
                  <a:srgbClr val="FF0000"/>
                </a:solidFill>
              </a:rPr>
              <a:t> </a:t>
            </a:r>
            <a:r>
              <a:rPr lang="en-US">
                <a:solidFill>
                  <a:srgbClr val="00FFFF"/>
                </a:solidFill>
                <a:highlight>
                  <a:srgbClr val="E6B8AF"/>
                </a:highlight>
              </a:rPr>
              <a:t>4</a:t>
            </a:r>
            <a:r>
              <a:rPr lang="en-US">
                <a:solidFill>
                  <a:srgbClr val="FF0000"/>
                </a:solidFill>
                <a:highlight>
                  <a:srgbClr val="E6B8AF"/>
                </a:highlight>
              </a:rPr>
              <a:t>w2</a:t>
            </a:r>
            <a:r>
              <a:rPr lang="en-US">
                <a:solidFill>
                  <a:srgbClr val="FF0000"/>
                </a:solidFill>
              </a:rPr>
              <a:t> </a:t>
            </a:r>
            <a:r>
              <a:rPr lang="en-US">
                <a:solidFill>
                  <a:srgbClr val="000000"/>
                </a:solidFill>
              </a:rPr>
              <a:t>+ </a:t>
            </a:r>
            <a:r>
              <a:rPr lang="en-US">
                <a:solidFill>
                  <a:srgbClr val="FF0000"/>
                </a:solidFill>
              </a:rPr>
              <a:t>wn </a:t>
            </a:r>
            <a:r>
              <a:rPr lang="en-US">
                <a:solidFill>
                  <a:srgbClr val="000000"/>
                </a:solidFill>
              </a:rPr>
              <a:t>*</a:t>
            </a:r>
            <a:r>
              <a:rPr lang="en-US">
                <a:solidFill>
                  <a:srgbClr val="FF0000"/>
                </a:solidFill>
              </a:rPr>
              <a:t> </a:t>
            </a:r>
            <a:r>
              <a:rPr b="1" i="1" lang="en-US">
                <a:solidFill>
                  <a:srgbClr val="FFAB40"/>
                </a:solidFill>
                <a:highlight>
                  <a:srgbClr val="4285F4"/>
                </a:highlight>
              </a:rPr>
              <a:t>f</a:t>
            </a:r>
            <a:r>
              <a:rPr lang="en-US">
                <a:solidFill>
                  <a:srgbClr val="000000"/>
                </a:solidFill>
                <a:highlight>
                  <a:srgbClr val="4285F4"/>
                </a:highlight>
              </a:rPr>
              <a:t>(</a:t>
            </a:r>
            <a:r>
              <a:rPr lang="en-US">
                <a:solidFill>
                  <a:srgbClr val="92D050"/>
                </a:solidFill>
                <a:highlight>
                  <a:srgbClr val="4285F4"/>
                </a:highlight>
              </a:rPr>
              <a:t>2</a:t>
            </a:r>
            <a:r>
              <a:rPr lang="en-US">
                <a:solidFill>
                  <a:srgbClr val="FF0000"/>
                </a:solidFill>
                <a:highlight>
                  <a:srgbClr val="4285F4"/>
                </a:highlight>
              </a:rPr>
              <a:t>w1</a:t>
            </a:r>
            <a:r>
              <a:rPr lang="en-US">
                <a:solidFill>
                  <a:srgbClr val="000000"/>
                </a:solidFill>
                <a:highlight>
                  <a:srgbClr val="4285F4"/>
                </a:highlight>
              </a:rPr>
              <a:t>)</a:t>
            </a:r>
            <a:r>
              <a:rPr lang="en-US">
                <a:solidFill>
                  <a:srgbClr val="000000"/>
                </a:solidFill>
              </a:rPr>
              <a:t>)</a:t>
            </a:r>
            <a:r>
              <a:rPr lang="en-US">
                <a:solidFill>
                  <a:srgbClr val="FF0000"/>
                </a:solidFill>
              </a:rPr>
              <a:t> </a:t>
            </a:r>
            <a:endParaRPr b="1" i="1">
              <a:solidFill>
                <a:srgbClr val="FFAB40"/>
              </a:solidFill>
            </a:endParaRPr>
          </a:p>
        </p:txBody>
      </p:sp>
      <p:sp>
        <p:nvSpPr>
          <p:cNvPr id="165" name="Google Shape;165;p17"/>
          <p:cNvSpPr txBox="1"/>
          <p:nvPr/>
        </p:nvSpPr>
        <p:spPr>
          <a:xfrm>
            <a:off x="7670650" y="2047200"/>
            <a:ext cx="1760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t>Apply activation function</a:t>
            </a:r>
            <a:endParaRPr sz="1100"/>
          </a:p>
        </p:txBody>
      </p:sp>
      <p:sp>
        <p:nvSpPr>
          <p:cNvPr id="166" name="Google Shape;166;p17"/>
          <p:cNvSpPr/>
          <p:nvPr/>
        </p:nvSpPr>
        <p:spPr>
          <a:xfrm>
            <a:off x="7277500" y="2630156"/>
            <a:ext cx="329390" cy="24302"/>
          </a:xfrm>
          <a:custGeom>
            <a:rect b="b" l="l" r="r" t="t"/>
            <a:pathLst>
              <a:path extrusionOk="0" h="3778" w="20574">
                <a:moveTo>
                  <a:pt x="0" y="3493"/>
                </a:moveTo>
                <a:cubicBezTo>
                  <a:pt x="889" y="3493"/>
                  <a:pt x="3874" y="4065"/>
                  <a:pt x="5334" y="3493"/>
                </a:cubicBezTo>
                <a:cubicBezTo>
                  <a:pt x="6795" y="2922"/>
                  <a:pt x="6922" y="191"/>
                  <a:pt x="8763" y="64"/>
                </a:cubicBezTo>
                <a:cubicBezTo>
                  <a:pt x="10605" y="-63"/>
                  <a:pt x="14415" y="2287"/>
                  <a:pt x="16383" y="2731"/>
                </a:cubicBezTo>
                <a:cubicBezTo>
                  <a:pt x="18352" y="3176"/>
                  <a:pt x="19876" y="2731"/>
                  <a:pt x="20574" y="2731"/>
                </a:cubicBezTo>
              </a:path>
            </a:pathLst>
          </a:custGeom>
          <a:noFill/>
          <a:ln cap="flat" cmpd="sng" w="9525">
            <a:solidFill>
              <a:srgbClr val="595959"/>
            </a:solidFill>
            <a:prstDash val="solid"/>
            <a:round/>
            <a:headEnd len="med" w="med" type="none"/>
            <a:tailEnd len="med" w="med" type="triangle"/>
          </a:ln>
        </p:spPr>
      </p:sp>
      <p:sp>
        <p:nvSpPr>
          <p:cNvPr id="167" name="Google Shape;167;p17"/>
          <p:cNvSpPr txBox="1"/>
          <p:nvPr/>
        </p:nvSpPr>
        <p:spPr>
          <a:xfrm>
            <a:off x="6521300" y="2455338"/>
            <a:ext cx="705000" cy="400200"/>
          </a:xfrm>
          <a:prstGeom prst="rect">
            <a:avLst/>
          </a:prstGeom>
          <a:solidFill>
            <a:srgbClr val="4285F4"/>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US">
                <a:solidFill>
                  <a:srgbClr val="FFAB40"/>
                </a:solidFill>
              </a:rPr>
              <a:t>f</a:t>
            </a:r>
            <a:r>
              <a:rPr lang="en-US">
                <a:solidFill>
                  <a:srgbClr val="000000"/>
                </a:solidFill>
              </a:rPr>
              <a:t>(</a:t>
            </a:r>
            <a:r>
              <a:rPr lang="en-US">
                <a:solidFill>
                  <a:srgbClr val="92D050"/>
                </a:solidFill>
              </a:rPr>
              <a:t>2</a:t>
            </a:r>
            <a:r>
              <a:rPr lang="en-US">
                <a:solidFill>
                  <a:srgbClr val="FF0000"/>
                </a:solidFill>
              </a:rPr>
              <a:t>w1</a:t>
            </a:r>
            <a:r>
              <a:rPr lang="en-US">
                <a:solidFill>
                  <a:srgbClr val="000000"/>
                </a:solidFill>
              </a:rPr>
              <a:t>)</a:t>
            </a:r>
            <a:endParaRPr/>
          </a:p>
        </p:txBody>
      </p:sp>
      <p:sp>
        <p:nvSpPr>
          <p:cNvPr id="168" name="Google Shape;168;p17"/>
          <p:cNvSpPr txBox="1"/>
          <p:nvPr/>
        </p:nvSpPr>
        <p:spPr>
          <a:xfrm>
            <a:off x="5419600" y="2455350"/>
            <a:ext cx="518400" cy="400200"/>
          </a:xfrm>
          <a:prstGeom prst="rect">
            <a:avLst/>
          </a:prstGeom>
          <a:solidFill>
            <a:srgbClr val="E6B8A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00FFFF"/>
                </a:solidFill>
              </a:rPr>
              <a:t>4</a:t>
            </a:r>
            <a:r>
              <a:rPr lang="en-US">
                <a:solidFill>
                  <a:srgbClr val="FF0000"/>
                </a:solidFill>
              </a:rPr>
              <a:t>w2</a:t>
            </a:r>
            <a:endParaRPr/>
          </a:p>
        </p:txBody>
      </p:sp>
      <p:sp>
        <p:nvSpPr>
          <p:cNvPr id="169" name="Google Shape;169;p17"/>
          <p:cNvSpPr txBox="1"/>
          <p:nvPr/>
        </p:nvSpPr>
        <p:spPr>
          <a:xfrm>
            <a:off x="5938000" y="2455350"/>
            <a:ext cx="30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a:t>
            </a:r>
            <a:endParaRPr/>
          </a:p>
        </p:txBody>
      </p:sp>
      <p:sp>
        <p:nvSpPr>
          <p:cNvPr id="170" name="Google Shape;170;p17"/>
          <p:cNvSpPr txBox="1"/>
          <p:nvPr/>
        </p:nvSpPr>
        <p:spPr>
          <a:xfrm>
            <a:off x="6130838" y="2455338"/>
            <a:ext cx="44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rPr>
              <a:t>wn</a:t>
            </a:r>
            <a:endParaRPr>
              <a:solidFill>
                <a:srgbClr val="FF0000"/>
              </a:solidFill>
            </a:endParaRPr>
          </a:p>
        </p:txBody>
      </p:sp>
      <p:cxnSp>
        <p:nvCxnSpPr>
          <p:cNvPr id="171" name="Google Shape;171;p17"/>
          <p:cNvCxnSpPr/>
          <p:nvPr/>
        </p:nvCxnSpPr>
        <p:spPr>
          <a:xfrm>
            <a:off x="3325503" y="5355645"/>
            <a:ext cx="158700" cy="119700"/>
          </a:xfrm>
          <a:prstGeom prst="straightConnector1">
            <a:avLst/>
          </a:prstGeom>
          <a:noFill/>
          <a:ln cap="flat" cmpd="sng" w="9525">
            <a:solidFill>
              <a:srgbClr val="FFFFFF"/>
            </a:solidFill>
            <a:prstDash val="solid"/>
            <a:miter lim="800000"/>
            <a:headEnd len="sm" w="sm" type="none"/>
            <a:tailEnd len="med" w="med" type="triangle"/>
          </a:ln>
        </p:spPr>
      </p:cxnSp>
      <p:sp>
        <p:nvSpPr>
          <p:cNvPr id="172" name="Google Shape;172;p17"/>
          <p:cNvSpPr/>
          <p:nvPr/>
        </p:nvSpPr>
        <p:spPr>
          <a:xfrm>
            <a:off x="1427463" y="5001713"/>
            <a:ext cx="371400" cy="371400"/>
          </a:xfrm>
          <a:prstGeom prst="ellipse">
            <a:avLst/>
          </a:prstGeom>
          <a:solidFill>
            <a:srgbClr val="92D05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7"/>
          <p:cNvSpPr txBox="1"/>
          <p:nvPr/>
        </p:nvSpPr>
        <p:spPr>
          <a:xfrm>
            <a:off x="1377375" y="5297738"/>
            <a:ext cx="471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t>x(t-1)</a:t>
            </a:r>
            <a:endParaRPr sz="900"/>
          </a:p>
        </p:txBody>
      </p:sp>
      <p:sp>
        <p:nvSpPr>
          <p:cNvPr id="174" name="Google Shape;174;p17"/>
          <p:cNvSpPr/>
          <p:nvPr/>
        </p:nvSpPr>
        <p:spPr>
          <a:xfrm>
            <a:off x="1477563" y="5639413"/>
            <a:ext cx="371400" cy="371400"/>
          </a:xfrm>
          <a:prstGeom prst="ellipse">
            <a:avLst/>
          </a:prstGeom>
          <a:solidFill>
            <a:srgbClr val="00B0F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7"/>
          <p:cNvSpPr txBox="1"/>
          <p:nvPr/>
        </p:nvSpPr>
        <p:spPr>
          <a:xfrm>
            <a:off x="1477563" y="5906588"/>
            <a:ext cx="371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t>x(t)</a:t>
            </a:r>
            <a:endParaRPr sz="900"/>
          </a:p>
        </p:txBody>
      </p:sp>
      <p:sp>
        <p:nvSpPr>
          <p:cNvPr id="176" name="Google Shape;176;p17"/>
          <p:cNvSpPr/>
          <p:nvPr/>
        </p:nvSpPr>
        <p:spPr>
          <a:xfrm>
            <a:off x="2367400" y="4655300"/>
            <a:ext cx="1760400" cy="1715700"/>
          </a:xfrm>
          <a:prstGeom prst="ellipse">
            <a:avLst/>
          </a:prstGeom>
          <a:solidFill>
            <a:srgbClr val="EEFF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77" name="Google Shape;177;p17"/>
          <p:cNvSpPr/>
          <p:nvPr/>
        </p:nvSpPr>
        <p:spPr>
          <a:xfrm>
            <a:off x="4646219" y="5348455"/>
            <a:ext cx="329400" cy="329400"/>
          </a:xfrm>
          <a:prstGeom prst="ellipse">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178" name="Google Shape;178;p17"/>
          <p:cNvCxnSpPr>
            <a:stCxn id="176" idx="6"/>
            <a:endCxn id="177" idx="2"/>
          </p:cNvCxnSpPr>
          <p:nvPr/>
        </p:nvCxnSpPr>
        <p:spPr>
          <a:xfrm>
            <a:off x="4127800" y="5513150"/>
            <a:ext cx="518400" cy="0"/>
          </a:xfrm>
          <a:prstGeom prst="straightConnector1">
            <a:avLst/>
          </a:prstGeom>
          <a:noFill/>
          <a:ln cap="flat" cmpd="sng" w="9525">
            <a:solidFill>
              <a:srgbClr val="595959"/>
            </a:solidFill>
            <a:prstDash val="solid"/>
            <a:round/>
            <a:headEnd len="med" w="med" type="none"/>
            <a:tailEnd len="med" w="med" type="none"/>
          </a:ln>
        </p:spPr>
      </p:cxnSp>
      <p:cxnSp>
        <p:nvCxnSpPr>
          <p:cNvPr id="179" name="Google Shape;179;p17"/>
          <p:cNvCxnSpPr>
            <a:stCxn id="172" idx="6"/>
            <a:endCxn id="180" idx="2"/>
          </p:cNvCxnSpPr>
          <p:nvPr/>
        </p:nvCxnSpPr>
        <p:spPr>
          <a:xfrm flipH="1" rot="10800000">
            <a:off x="1798863" y="5178713"/>
            <a:ext cx="1188000" cy="8700"/>
          </a:xfrm>
          <a:prstGeom prst="straightConnector1">
            <a:avLst/>
          </a:prstGeom>
          <a:noFill/>
          <a:ln cap="flat" cmpd="sng" w="9525">
            <a:solidFill>
              <a:srgbClr val="595959"/>
            </a:solidFill>
            <a:prstDash val="solid"/>
            <a:round/>
            <a:headEnd len="med" w="med" type="none"/>
            <a:tailEnd len="med" w="med" type="none"/>
          </a:ln>
        </p:spPr>
      </p:cxnSp>
      <p:sp>
        <p:nvSpPr>
          <p:cNvPr id="180" name="Google Shape;180;p17"/>
          <p:cNvSpPr/>
          <p:nvPr/>
        </p:nvSpPr>
        <p:spPr>
          <a:xfrm>
            <a:off x="2986738" y="4884050"/>
            <a:ext cx="471600" cy="4716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7"/>
          <p:cNvSpPr txBox="1"/>
          <p:nvPr/>
        </p:nvSpPr>
        <p:spPr>
          <a:xfrm>
            <a:off x="3506800" y="4934363"/>
            <a:ext cx="17604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500">
                <a:solidFill>
                  <a:schemeClr val="dk1"/>
                </a:solidFill>
                <a:latin typeface="Calibri"/>
                <a:ea typeface="Calibri"/>
                <a:cs typeface="Calibri"/>
                <a:sym typeface="Calibri"/>
              </a:rPr>
              <a:t>LSTM</a:t>
            </a:r>
            <a:r>
              <a:rPr lang="en-US" sz="1500">
                <a:solidFill>
                  <a:schemeClr val="dk1"/>
                </a:solidFill>
                <a:latin typeface="Calibri"/>
                <a:ea typeface="Calibri"/>
                <a:cs typeface="Calibri"/>
                <a:sym typeface="Calibri"/>
              </a:rPr>
              <a:t> unit </a:t>
            </a:r>
            <a:r>
              <a:rPr i="1" lang="en-US" sz="1500">
                <a:solidFill>
                  <a:schemeClr val="dk1"/>
                </a:solidFill>
                <a:latin typeface="Calibri"/>
                <a:ea typeface="Calibri"/>
                <a:cs typeface="Calibri"/>
                <a:sym typeface="Calibri"/>
              </a:rPr>
              <a:t>(t-1)</a:t>
            </a:r>
            <a:endParaRPr i="1" sz="1100"/>
          </a:p>
        </p:txBody>
      </p:sp>
      <p:sp>
        <p:nvSpPr>
          <p:cNvPr id="182" name="Google Shape;182;p17"/>
          <p:cNvSpPr txBox="1"/>
          <p:nvPr/>
        </p:nvSpPr>
        <p:spPr>
          <a:xfrm>
            <a:off x="361878" y="3612775"/>
            <a:ext cx="111717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For LSTM, instead of an intermediate neuron, we have LSTM unit to go from one time step to the next, and we therefore avoid the use of wn, which is causing the gradient </a:t>
            </a:r>
            <a:r>
              <a:rPr lang="en-US" sz="1800">
                <a:solidFill>
                  <a:schemeClr val="dk1"/>
                </a:solidFill>
                <a:latin typeface="Calibri"/>
                <a:ea typeface="Calibri"/>
                <a:cs typeface="Calibri"/>
                <a:sym typeface="Calibri"/>
              </a:rPr>
              <a:t>vanishing</a:t>
            </a:r>
            <a:r>
              <a:rPr lang="en-US" sz="1800">
                <a:solidFill>
                  <a:schemeClr val="dk1"/>
                </a:solidFill>
                <a:latin typeface="Calibri"/>
                <a:ea typeface="Calibri"/>
                <a:cs typeface="Calibri"/>
                <a:sym typeface="Calibri"/>
              </a:rPr>
              <a:t>/explosion issue in RNN</a:t>
            </a:r>
            <a:endParaRPr>
              <a:solidFill>
                <a:schemeClr val="dk1"/>
              </a:solidFill>
            </a:endParaRPr>
          </a:p>
        </p:txBody>
      </p:sp>
      <p:sp>
        <p:nvSpPr>
          <p:cNvPr id="183" name="Google Shape;183;p17"/>
          <p:cNvSpPr/>
          <p:nvPr/>
        </p:nvSpPr>
        <p:spPr>
          <a:xfrm>
            <a:off x="3011788" y="5546375"/>
            <a:ext cx="471600" cy="4716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7"/>
          <p:cNvSpPr txBox="1"/>
          <p:nvPr/>
        </p:nvSpPr>
        <p:spPr>
          <a:xfrm>
            <a:off x="3506800" y="5574413"/>
            <a:ext cx="17604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500">
                <a:solidFill>
                  <a:schemeClr val="dk1"/>
                </a:solidFill>
                <a:latin typeface="Calibri"/>
                <a:ea typeface="Calibri"/>
                <a:cs typeface="Calibri"/>
                <a:sym typeface="Calibri"/>
              </a:rPr>
              <a:t>LSTM</a:t>
            </a:r>
            <a:r>
              <a:rPr lang="en-US" sz="1500">
                <a:solidFill>
                  <a:schemeClr val="dk1"/>
                </a:solidFill>
                <a:latin typeface="Calibri"/>
                <a:ea typeface="Calibri"/>
                <a:cs typeface="Calibri"/>
                <a:sym typeface="Calibri"/>
              </a:rPr>
              <a:t> unit </a:t>
            </a:r>
            <a:r>
              <a:rPr i="1" lang="en-US" sz="1500">
                <a:solidFill>
                  <a:schemeClr val="dk1"/>
                </a:solidFill>
                <a:latin typeface="Calibri"/>
                <a:ea typeface="Calibri"/>
                <a:cs typeface="Calibri"/>
                <a:sym typeface="Calibri"/>
              </a:rPr>
              <a:t>(t)</a:t>
            </a:r>
            <a:endParaRPr i="1" sz="1100"/>
          </a:p>
        </p:txBody>
      </p:sp>
      <p:cxnSp>
        <p:nvCxnSpPr>
          <p:cNvPr id="185" name="Google Shape;185;p17"/>
          <p:cNvCxnSpPr/>
          <p:nvPr/>
        </p:nvCxnSpPr>
        <p:spPr>
          <a:xfrm flipH="1" rot="10800000">
            <a:off x="1848963" y="5807138"/>
            <a:ext cx="1188000" cy="8700"/>
          </a:xfrm>
          <a:prstGeom prst="straightConnector1">
            <a:avLst/>
          </a:prstGeom>
          <a:noFill/>
          <a:ln cap="flat" cmpd="sng" w="9525">
            <a:solidFill>
              <a:srgbClr val="595959"/>
            </a:solidFill>
            <a:prstDash val="solid"/>
            <a:round/>
            <a:headEnd len="med" w="med" type="none"/>
            <a:tailEnd len="med" w="med" type="none"/>
          </a:ln>
        </p:spPr>
      </p:cxn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25" name="Shape 1525"/>
        <p:cNvGrpSpPr/>
        <p:nvPr/>
      </p:nvGrpSpPr>
      <p:grpSpPr>
        <a:xfrm>
          <a:off x="0" y="0"/>
          <a:ext cx="0" cy="0"/>
          <a:chOff x="0" y="0"/>
          <a:chExt cx="0" cy="0"/>
        </a:xfrm>
      </p:grpSpPr>
      <p:sp>
        <p:nvSpPr>
          <p:cNvPr id="1526" name="Google Shape;1526;p53"/>
          <p:cNvSpPr txBox="1"/>
          <p:nvPr/>
        </p:nvSpPr>
        <p:spPr>
          <a:xfrm>
            <a:off x="580446" y="2782669"/>
            <a:ext cx="7515000" cy="523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2800">
                <a:solidFill>
                  <a:schemeClr val="dk1"/>
                </a:solidFill>
                <a:latin typeface="Calibri"/>
                <a:ea typeface="Calibri"/>
                <a:cs typeface="Calibri"/>
                <a:sym typeface="Calibri"/>
              </a:rPr>
              <a:t>How “input gate” create long term memory</a:t>
            </a:r>
            <a:endParaRPr b="1" sz="4600">
              <a:solidFill>
                <a:schemeClr val="dk1"/>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30" name="Shape 1530"/>
        <p:cNvGrpSpPr/>
        <p:nvPr/>
      </p:nvGrpSpPr>
      <p:grpSpPr>
        <a:xfrm>
          <a:off x="0" y="0"/>
          <a:ext cx="0" cy="0"/>
          <a:chOff x="0" y="0"/>
          <a:chExt cx="0" cy="0"/>
        </a:xfrm>
      </p:grpSpPr>
      <p:sp>
        <p:nvSpPr>
          <p:cNvPr id="1531" name="Google Shape;1531;p54"/>
          <p:cNvSpPr txBox="1"/>
          <p:nvPr/>
        </p:nvSpPr>
        <p:spPr>
          <a:xfrm>
            <a:off x="1307875" y="5753738"/>
            <a:ext cx="1184100" cy="400200"/>
          </a:xfrm>
          <a:prstGeom prst="rect">
            <a:avLst/>
          </a:prstGeom>
          <a:solidFill>
            <a:srgbClr val="FF00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Input ~ x1 (t)</a:t>
            </a:r>
            <a:endParaRPr>
              <a:latin typeface="Calibri"/>
              <a:ea typeface="Calibri"/>
              <a:cs typeface="Calibri"/>
              <a:sym typeface="Calibri"/>
            </a:endParaRPr>
          </a:p>
        </p:txBody>
      </p:sp>
      <p:sp>
        <p:nvSpPr>
          <p:cNvPr id="1532" name="Google Shape;1532;p54"/>
          <p:cNvSpPr txBox="1"/>
          <p:nvPr/>
        </p:nvSpPr>
        <p:spPr>
          <a:xfrm>
            <a:off x="557287" y="5181650"/>
            <a:ext cx="26853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Short term memory (t-1) ~ zs(t-1)</a:t>
            </a:r>
            <a:endParaRPr>
              <a:latin typeface="Calibri"/>
              <a:ea typeface="Calibri"/>
              <a:cs typeface="Calibri"/>
              <a:sym typeface="Calibri"/>
            </a:endParaRPr>
          </a:p>
        </p:txBody>
      </p:sp>
      <p:sp>
        <p:nvSpPr>
          <p:cNvPr id="1533" name="Google Shape;1533;p54"/>
          <p:cNvSpPr/>
          <p:nvPr/>
        </p:nvSpPr>
        <p:spPr>
          <a:xfrm>
            <a:off x="1057100" y="1770988"/>
            <a:ext cx="1786500" cy="3014400"/>
          </a:xfrm>
          <a:prstGeom prst="rect">
            <a:avLst/>
          </a:prstGeom>
          <a:solidFill>
            <a:srgbClr val="B3C6E7"/>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54"/>
          <p:cNvSpPr txBox="1"/>
          <p:nvPr/>
        </p:nvSpPr>
        <p:spPr>
          <a:xfrm>
            <a:off x="1308375" y="3932463"/>
            <a:ext cx="1295100" cy="6156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Ws2</a:t>
            </a:r>
            <a:r>
              <a:rPr lang="en-US">
                <a:latin typeface="Calibri"/>
                <a:ea typeface="Calibri"/>
                <a:cs typeface="Calibri"/>
                <a:sym typeface="Calibri"/>
              </a:rPr>
              <a:t> * </a:t>
            </a:r>
            <a:r>
              <a:rPr lang="en-US">
                <a:solidFill>
                  <a:srgbClr val="00FF00"/>
                </a:solidFill>
                <a:latin typeface="Calibri"/>
                <a:ea typeface="Calibri"/>
                <a:cs typeface="Calibri"/>
                <a:sym typeface="Calibri"/>
              </a:rPr>
              <a:t>zs(t-1)</a:t>
            </a:r>
            <a:r>
              <a:rPr lang="en-US">
                <a:latin typeface="Calibri"/>
                <a:ea typeface="Calibri"/>
                <a:cs typeface="Calibri"/>
                <a:sym typeface="Calibri"/>
              </a:rPr>
              <a:t> + </a:t>
            </a:r>
            <a:r>
              <a:rPr lang="en-US">
                <a:solidFill>
                  <a:srgbClr val="FF0000"/>
                </a:solidFill>
                <a:latin typeface="Calibri"/>
                <a:ea typeface="Calibri"/>
                <a:cs typeface="Calibri"/>
                <a:sym typeface="Calibri"/>
              </a:rPr>
              <a:t>Wi2</a:t>
            </a:r>
            <a:r>
              <a:rPr lang="en-US">
                <a:latin typeface="Calibri"/>
                <a:ea typeface="Calibri"/>
                <a:cs typeface="Calibri"/>
                <a:sym typeface="Calibri"/>
              </a:rPr>
              <a:t> * </a:t>
            </a:r>
            <a:r>
              <a:rPr lang="en-US">
                <a:solidFill>
                  <a:srgbClr val="FF00FF"/>
                </a:solidFill>
                <a:latin typeface="Calibri"/>
                <a:ea typeface="Calibri"/>
                <a:cs typeface="Calibri"/>
                <a:sym typeface="Calibri"/>
              </a:rPr>
              <a:t>x1(t)</a:t>
            </a:r>
            <a:endParaRPr>
              <a:solidFill>
                <a:srgbClr val="FF00FF"/>
              </a:solidFill>
              <a:latin typeface="Calibri"/>
              <a:ea typeface="Calibri"/>
              <a:cs typeface="Calibri"/>
              <a:sym typeface="Calibri"/>
            </a:endParaRPr>
          </a:p>
        </p:txBody>
      </p:sp>
      <p:sp>
        <p:nvSpPr>
          <p:cNvPr id="1535" name="Google Shape;1535;p54"/>
          <p:cNvSpPr/>
          <p:nvPr/>
        </p:nvSpPr>
        <p:spPr>
          <a:xfrm>
            <a:off x="300739" y="4594388"/>
            <a:ext cx="1487675" cy="1352550"/>
          </a:xfrm>
          <a:custGeom>
            <a:rect b="b" l="l" r="r" t="t"/>
            <a:pathLst>
              <a:path extrusionOk="0" h="54102" w="59507">
                <a:moveTo>
                  <a:pt x="39695" y="54102"/>
                </a:moveTo>
                <a:cubicBezTo>
                  <a:pt x="35568" y="52896"/>
                  <a:pt x="21534" y="50229"/>
                  <a:pt x="14930" y="46863"/>
                </a:cubicBezTo>
                <a:cubicBezTo>
                  <a:pt x="8326" y="43498"/>
                  <a:pt x="643" y="38227"/>
                  <a:pt x="71" y="33909"/>
                </a:cubicBezTo>
                <a:cubicBezTo>
                  <a:pt x="-500" y="29591"/>
                  <a:pt x="6294" y="23495"/>
                  <a:pt x="11501" y="20955"/>
                </a:cubicBezTo>
                <a:cubicBezTo>
                  <a:pt x="16708" y="18415"/>
                  <a:pt x="26233" y="19177"/>
                  <a:pt x="31313" y="18669"/>
                </a:cubicBezTo>
                <a:cubicBezTo>
                  <a:pt x="36393" y="18161"/>
                  <a:pt x="38870" y="18542"/>
                  <a:pt x="41981" y="17907"/>
                </a:cubicBezTo>
                <a:cubicBezTo>
                  <a:pt x="45093" y="17272"/>
                  <a:pt x="47569" y="17018"/>
                  <a:pt x="49982" y="14859"/>
                </a:cubicBezTo>
                <a:cubicBezTo>
                  <a:pt x="52395" y="12700"/>
                  <a:pt x="54872" y="7430"/>
                  <a:pt x="56459" y="4953"/>
                </a:cubicBezTo>
                <a:cubicBezTo>
                  <a:pt x="58047" y="2477"/>
                  <a:pt x="58999" y="826"/>
                  <a:pt x="59507" y="0"/>
                </a:cubicBezTo>
              </a:path>
            </a:pathLst>
          </a:custGeom>
          <a:noFill/>
          <a:ln cap="flat" cmpd="sng" w="19050">
            <a:solidFill>
              <a:srgbClr val="FF00FF"/>
            </a:solidFill>
            <a:prstDash val="solid"/>
            <a:round/>
            <a:headEnd len="med" w="med" type="none"/>
            <a:tailEnd len="med" w="med" type="triangle"/>
          </a:ln>
        </p:spPr>
      </p:sp>
      <p:cxnSp>
        <p:nvCxnSpPr>
          <p:cNvPr id="1536" name="Google Shape;1536;p54"/>
          <p:cNvCxnSpPr/>
          <p:nvPr/>
        </p:nvCxnSpPr>
        <p:spPr>
          <a:xfrm flipH="1" rot="10800000">
            <a:off x="1899937" y="4548050"/>
            <a:ext cx="56100" cy="633600"/>
          </a:xfrm>
          <a:prstGeom prst="straightConnector1">
            <a:avLst/>
          </a:prstGeom>
          <a:noFill/>
          <a:ln cap="flat" cmpd="sng" w="19050">
            <a:solidFill>
              <a:srgbClr val="00FF00"/>
            </a:solidFill>
            <a:prstDash val="solid"/>
            <a:round/>
            <a:headEnd len="med" w="med" type="none"/>
            <a:tailEnd len="med" w="med" type="triangle"/>
          </a:ln>
        </p:spPr>
      </p:cxnSp>
      <p:sp>
        <p:nvSpPr>
          <p:cNvPr id="1537" name="Google Shape;1537;p54"/>
          <p:cNvSpPr txBox="1"/>
          <p:nvPr/>
        </p:nvSpPr>
        <p:spPr>
          <a:xfrm>
            <a:off x="1179663" y="4664763"/>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Wi2</a:t>
            </a:r>
            <a:endParaRPr b="1">
              <a:solidFill>
                <a:srgbClr val="FF0000"/>
              </a:solidFill>
              <a:latin typeface="Calibri"/>
              <a:ea typeface="Calibri"/>
              <a:cs typeface="Calibri"/>
              <a:sym typeface="Calibri"/>
            </a:endParaRPr>
          </a:p>
        </p:txBody>
      </p:sp>
      <p:sp>
        <p:nvSpPr>
          <p:cNvPr id="1538" name="Google Shape;1538;p54"/>
          <p:cNvSpPr txBox="1"/>
          <p:nvPr/>
        </p:nvSpPr>
        <p:spPr>
          <a:xfrm>
            <a:off x="1908250" y="4664763"/>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Ws2</a:t>
            </a:r>
            <a:endParaRPr b="1">
              <a:solidFill>
                <a:srgbClr val="FF0000"/>
              </a:solidFill>
              <a:latin typeface="Calibri"/>
              <a:ea typeface="Calibri"/>
              <a:cs typeface="Calibri"/>
              <a:sym typeface="Calibri"/>
            </a:endParaRPr>
          </a:p>
        </p:txBody>
      </p:sp>
      <p:sp>
        <p:nvSpPr>
          <p:cNvPr id="1539" name="Google Shape;1539;p54"/>
          <p:cNvSpPr txBox="1"/>
          <p:nvPr/>
        </p:nvSpPr>
        <p:spPr>
          <a:xfrm>
            <a:off x="1693425" y="3375913"/>
            <a:ext cx="525000" cy="3693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Bias2</a:t>
            </a:r>
            <a:endParaRPr sz="1200">
              <a:latin typeface="Calibri"/>
              <a:ea typeface="Calibri"/>
              <a:cs typeface="Calibri"/>
              <a:sym typeface="Calibri"/>
            </a:endParaRPr>
          </a:p>
        </p:txBody>
      </p:sp>
      <p:cxnSp>
        <p:nvCxnSpPr>
          <p:cNvPr id="1540" name="Google Shape;1540;p54"/>
          <p:cNvCxnSpPr/>
          <p:nvPr/>
        </p:nvCxnSpPr>
        <p:spPr>
          <a:xfrm rot="10800000">
            <a:off x="1955925" y="3728113"/>
            <a:ext cx="0" cy="215100"/>
          </a:xfrm>
          <a:prstGeom prst="straightConnector1">
            <a:avLst/>
          </a:prstGeom>
          <a:noFill/>
          <a:ln cap="flat" cmpd="sng" w="9525">
            <a:solidFill>
              <a:schemeClr val="dk2"/>
            </a:solidFill>
            <a:prstDash val="solid"/>
            <a:round/>
            <a:headEnd len="med" w="med" type="none"/>
            <a:tailEnd len="med" w="med" type="triangle"/>
          </a:ln>
        </p:spPr>
      </p:cxnSp>
      <p:sp>
        <p:nvSpPr>
          <p:cNvPr id="1541" name="Google Shape;1541;p54"/>
          <p:cNvSpPr txBox="1"/>
          <p:nvPr/>
        </p:nvSpPr>
        <p:spPr>
          <a:xfrm>
            <a:off x="1179675" y="2581225"/>
            <a:ext cx="1552500" cy="5850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FF0000"/>
                </a:solidFill>
                <a:latin typeface="Calibri"/>
                <a:ea typeface="Calibri"/>
                <a:cs typeface="Calibri"/>
                <a:sym typeface="Calibri"/>
              </a:rPr>
              <a:t>Ws2</a:t>
            </a:r>
            <a:r>
              <a:rPr lang="en-US" sz="1300">
                <a:latin typeface="Calibri"/>
                <a:ea typeface="Calibri"/>
                <a:cs typeface="Calibri"/>
                <a:sym typeface="Calibri"/>
              </a:rPr>
              <a:t>* </a:t>
            </a:r>
            <a:r>
              <a:rPr lang="en-US" sz="1300">
                <a:solidFill>
                  <a:srgbClr val="00FF00"/>
                </a:solidFill>
                <a:latin typeface="Calibri"/>
                <a:ea typeface="Calibri"/>
                <a:cs typeface="Calibri"/>
                <a:sym typeface="Calibri"/>
              </a:rPr>
              <a:t>zs(t-1)</a:t>
            </a:r>
            <a:r>
              <a:rPr lang="en-US" sz="1300">
                <a:latin typeface="Calibri"/>
                <a:ea typeface="Calibri"/>
                <a:cs typeface="Calibri"/>
                <a:sym typeface="Calibri"/>
              </a:rPr>
              <a:t> + </a:t>
            </a:r>
            <a:r>
              <a:rPr lang="en-US" sz="1300">
                <a:solidFill>
                  <a:srgbClr val="FF0000"/>
                </a:solidFill>
                <a:latin typeface="Calibri"/>
                <a:ea typeface="Calibri"/>
                <a:cs typeface="Calibri"/>
                <a:sym typeface="Calibri"/>
              </a:rPr>
              <a:t>Wi2</a:t>
            </a:r>
            <a:r>
              <a:rPr lang="en-US" sz="1300">
                <a:latin typeface="Calibri"/>
                <a:ea typeface="Calibri"/>
                <a:cs typeface="Calibri"/>
                <a:sym typeface="Calibri"/>
              </a:rPr>
              <a:t> * </a:t>
            </a:r>
            <a:r>
              <a:rPr lang="en-US" sz="1300">
                <a:solidFill>
                  <a:srgbClr val="FF00FF"/>
                </a:solidFill>
                <a:latin typeface="Calibri"/>
                <a:ea typeface="Calibri"/>
                <a:cs typeface="Calibri"/>
                <a:sym typeface="Calibri"/>
              </a:rPr>
              <a:t>x1(t) </a:t>
            </a:r>
            <a:r>
              <a:rPr lang="en-US" sz="1300">
                <a:solidFill>
                  <a:schemeClr val="dk1"/>
                </a:solidFill>
                <a:latin typeface="Calibri"/>
                <a:ea typeface="Calibri"/>
                <a:cs typeface="Calibri"/>
                <a:sym typeface="Calibri"/>
              </a:rPr>
              <a:t>+</a:t>
            </a:r>
            <a:r>
              <a:rPr lang="en-US" sz="1300">
                <a:solidFill>
                  <a:srgbClr val="FF00FF"/>
                </a:solidFill>
                <a:latin typeface="Calibri"/>
                <a:ea typeface="Calibri"/>
                <a:cs typeface="Calibri"/>
                <a:sym typeface="Calibri"/>
              </a:rPr>
              <a:t> </a:t>
            </a:r>
            <a:r>
              <a:rPr lang="en-US" sz="1300">
                <a:solidFill>
                  <a:srgbClr val="FFAB40"/>
                </a:solidFill>
                <a:latin typeface="Calibri"/>
                <a:ea typeface="Calibri"/>
                <a:cs typeface="Calibri"/>
                <a:sym typeface="Calibri"/>
              </a:rPr>
              <a:t>Bias2</a:t>
            </a:r>
            <a:endParaRPr sz="1300">
              <a:solidFill>
                <a:srgbClr val="FFAB40"/>
              </a:solidFill>
              <a:latin typeface="Calibri"/>
              <a:ea typeface="Calibri"/>
              <a:cs typeface="Calibri"/>
              <a:sym typeface="Calibri"/>
            </a:endParaRPr>
          </a:p>
        </p:txBody>
      </p:sp>
      <p:cxnSp>
        <p:nvCxnSpPr>
          <p:cNvPr id="1542" name="Google Shape;1542;p54"/>
          <p:cNvCxnSpPr/>
          <p:nvPr/>
        </p:nvCxnSpPr>
        <p:spPr>
          <a:xfrm rot="10800000">
            <a:off x="1955925" y="3166213"/>
            <a:ext cx="0" cy="209700"/>
          </a:xfrm>
          <a:prstGeom prst="straightConnector1">
            <a:avLst/>
          </a:prstGeom>
          <a:noFill/>
          <a:ln cap="flat" cmpd="sng" w="9525">
            <a:solidFill>
              <a:schemeClr val="dk2"/>
            </a:solidFill>
            <a:prstDash val="solid"/>
            <a:round/>
            <a:headEnd len="med" w="med" type="none"/>
            <a:tailEnd len="med" w="med" type="triangle"/>
          </a:ln>
        </p:spPr>
      </p:cxnSp>
      <p:sp>
        <p:nvSpPr>
          <p:cNvPr id="1543" name="Google Shape;1543;p54"/>
          <p:cNvSpPr txBox="1"/>
          <p:nvPr/>
        </p:nvSpPr>
        <p:spPr>
          <a:xfrm>
            <a:off x="1419025" y="1770988"/>
            <a:ext cx="961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rgbClr val="0000FF"/>
                </a:solidFill>
                <a:latin typeface="Calibri"/>
                <a:ea typeface="Calibri"/>
                <a:cs typeface="Calibri"/>
                <a:sym typeface="Calibri"/>
              </a:rPr>
              <a:t>A Tanh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cxnSp>
        <p:nvCxnSpPr>
          <p:cNvPr id="1544" name="Google Shape;1544;p54"/>
          <p:cNvCxnSpPr/>
          <p:nvPr/>
        </p:nvCxnSpPr>
        <p:spPr>
          <a:xfrm rot="10800000">
            <a:off x="1955925" y="2371525"/>
            <a:ext cx="0" cy="209700"/>
          </a:xfrm>
          <a:prstGeom prst="straightConnector1">
            <a:avLst/>
          </a:prstGeom>
          <a:noFill/>
          <a:ln cap="flat" cmpd="sng" w="9525">
            <a:solidFill>
              <a:schemeClr val="dk2"/>
            </a:solidFill>
            <a:prstDash val="solid"/>
            <a:round/>
            <a:headEnd len="med" w="med" type="none"/>
            <a:tailEnd len="med" w="med" type="triangle"/>
          </a:ln>
        </p:spPr>
      </p:cxnSp>
      <p:sp>
        <p:nvSpPr>
          <p:cNvPr id="1545" name="Google Shape;1545;p54"/>
          <p:cNvSpPr txBox="1"/>
          <p:nvPr/>
        </p:nvSpPr>
        <p:spPr>
          <a:xfrm>
            <a:off x="1056775" y="704063"/>
            <a:ext cx="1686300" cy="861900"/>
          </a:xfrm>
          <a:prstGeom prst="rect">
            <a:avLst/>
          </a:prstGeom>
          <a:solidFill>
            <a:srgbClr val="B3C6E7"/>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1100">
                <a:solidFill>
                  <a:schemeClr val="dk1"/>
                </a:solidFill>
                <a:latin typeface="Calibri"/>
                <a:ea typeface="Calibri"/>
                <a:cs typeface="Calibri"/>
                <a:sym typeface="Calibri"/>
              </a:rPr>
              <a:t>Long term memory created for (t):</a:t>
            </a:r>
            <a:endParaRPr sz="1100">
              <a:solidFill>
                <a:schemeClr val="dk1"/>
              </a:solidFill>
              <a:latin typeface="Calibri"/>
              <a:ea typeface="Calibri"/>
              <a:cs typeface="Calibri"/>
              <a:sym typeface="Calibri"/>
            </a:endParaRPr>
          </a:p>
          <a:p>
            <a:pPr indent="0" lvl="0" marL="0" rtl="0" algn="ctr">
              <a:spcBef>
                <a:spcPts val="0"/>
              </a:spcBef>
              <a:spcAft>
                <a:spcPts val="0"/>
              </a:spcAft>
              <a:buNone/>
            </a:pPr>
            <a:r>
              <a:rPr lang="en-US" sz="1100">
                <a:solidFill>
                  <a:schemeClr val="dk1"/>
                </a:solidFill>
                <a:highlight>
                  <a:srgbClr val="00FFFF"/>
                </a:highlight>
                <a:latin typeface="Calibri"/>
                <a:ea typeface="Calibri"/>
                <a:cs typeface="Calibri"/>
                <a:sym typeface="Calibri"/>
              </a:rPr>
              <a:t>zl(t)</a:t>
            </a:r>
            <a:r>
              <a:rPr lang="en-US" sz="1100">
                <a:solidFill>
                  <a:schemeClr val="dk1"/>
                </a:solidFill>
                <a:latin typeface="Calibri"/>
                <a:ea typeface="Calibri"/>
                <a:cs typeface="Calibri"/>
                <a:sym typeface="Calibri"/>
              </a:rPr>
              <a:t>= </a:t>
            </a:r>
            <a:r>
              <a:rPr b="1" i="1" lang="en-US" sz="1100">
                <a:solidFill>
                  <a:srgbClr val="0000FF"/>
                </a:solidFill>
                <a:latin typeface="Calibri"/>
                <a:ea typeface="Calibri"/>
                <a:cs typeface="Calibri"/>
                <a:sym typeface="Calibri"/>
              </a:rPr>
              <a:t>F</a:t>
            </a:r>
            <a:r>
              <a:rPr lang="en-US" sz="1100">
                <a:solidFill>
                  <a:schemeClr val="dk1"/>
                </a:solidFill>
                <a:latin typeface="Calibri"/>
                <a:ea typeface="Calibri"/>
                <a:cs typeface="Calibri"/>
                <a:sym typeface="Calibri"/>
              </a:rPr>
              <a:t>(</a:t>
            </a:r>
            <a:r>
              <a:rPr lang="en-US" sz="1100">
                <a:solidFill>
                  <a:srgbClr val="FF0000"/>
                </a:solidFill>
                <a:latin typeface="Calibri"/>
                <a:ea typeface="Calibri"/>
                <a:cs typeface="Calibri"/>
                <a:sym typeface="Calibri"/>
              </a:rPr>
              <a:t>Ws2</a:t>
            </a:r>
            <a:r>
              <a:rPr lang="en-US" sz="1100">
                <a:solidFill>
                  <a:schemeClr val="dk1"/>
                </a:solidFill>
                <a:latin typeface="Calibri"/>
                <a:ea typeface="Calibri"/>
                <a:cs typeface="Calibri"/>
                <a:sym typeface="Calibri"/>
              </a:rPr>
              <a:t>* </a:t>
            </a:r>
            <a:r>
              <a:rPr lang="en-US" sz="1100">
                <a:solidFill>
                  <a:schemeClr val="dk1"/>
                </a:solidFill>
                <a:highlight>
                  <a:srgbClr val="00FF00"/>
                </a:highlight>
                <a:latin typeface="Calibri"/>
                <a:ea typeface="Calibri"/>
                <a:cs typeface="Calibri"/>
                <a:sym typeface="Calibri"/>
              </a:rPr>
              <a:t>zs(t-1)</a:t>
            </a:r>
            <a:r>
              <a:rPr lang="en-US" sz="1100">
                <a:solidFill>
                  <a:schemeClr val="dk1"/>
                </a:solidFill>
                <a:latin typeface="Calibri"/>
                <a:ea typeface="Calibri"/>
                <a:cs typeface="Calibri"/>
                <a:sym typeface="Calibri"/>
              </a:rPr>
              <a:t> + </a:t>
            </a:r>
            <a:r>
              <a:rPr lang="en-US" sz="1100">
                <a:solidFill>
                  <a:srgbClr val="FF0000"/>
                </a:solidFill>
                <a:latin typeface="Calibri"/>
                <a:ea typeface="Calibri"/>
                <a:cs typeface="Calibri"/>
                <a:sym typeface="Calibri"/>
              </a:rPr>
              <a:t>Wi2</a:t>
            </a:r>
            <a:r>
              <a:rPr lang="en-US" sz="1100">
                <a:solidFill>
                  <a:schemeClr val="dk1"/>
                </a:solidFill>
                <a:latin typeface="Calibri"/>
                <a:ea typeface="Calibri"/>
                <a:cs typeface="Calibri"/>
                <a:sym typeface="Calibri"/>
              </a:rPr>
              <a:t> * </a:t>
            </a:r>
            <a:r>
              <a:rPr lang="en-US" sz="1100">
                <a:solidFill>
                  <a:schemeClr val="dk1"/>
                </a:solidFill>
                <a:highlight>
                  <a:srgbClr val="FF00FF"/>
                </a:highlight>
                <a:latin typeface="Calibri"/>
                <a:ea typeface="Calibri"/>
                <a:cs typeface="Calibri"/>
                <a:sym typeface="Calibri"/>
              </a:rPr>
              <a:t>x1(t) </a:t>
            </a:r>
            <a:r>
              <a:rPr lang="en-US" sz="1100">
                <a:solidFill>
                  <a:schemeClr val="dk1"/>
                </a:solidFill>
                <a:latin typeface="Calibri"/>
                <a:ea typeface="Calibri"/>
                <a:cs typeface="Calibri"/>
                <a:sym typeface="Calibri"/>
              </a:rPr>
              <a:t>+</a:t>
            </a:r>
            <a:r>
              <a:rPr lang="en-US" sz="1100">
                <a:solidFill>
                  <a:srgbClr val="FF00FF"/>
                </a:solidFill>
                <a:latin typeface="Calibri"/>
                <a:ea typeface="Calibri"/>
                <a:cs typeface="Calibri"/>
                <a:sym typeface="Calibri"/>
              </a:rPr>
              <a:t> </a:t>
            </a:r>
            <a:r>
              <a:rPr lang="en-US" sz="1100">
                <a:solidFill>
                  <a:srgbClr val="FFAB40"/>
                </a:solidFill>
                <a:latin typeface="Calibri"/>
                <a:ea typeface="Calibri"/>
                <a:cs typeface="Calibri"/>
                <a:sym typeface="Calibri"/>
              </a:rPr>
              <a:t>Bias2</a:t>
            </a:r>
            <a:r>
              <a:rPr lang="en-US" sz="1100">
                <a:solidFill>
                  <a:schemeClr val="dk1"/>
                </a:solidFill>
                <a:latin typeface="Calibri"/>
                <a:ea typeface="Calibri"/>
                <a:cs typeface="Calibri"/>
                <a:sym typeface="Calibri"/>
              </a:rPr>
              <a:t>)</a:t>
            </a:r>
            <a:endParaRPr sz="1100">
              <a:solidFill>
                <a:schemeClr val="dk1"/>
              </a:solidFill>
            </a:endParaRPr>
          </a:p>
        </p:txBody>
      </p:sp>
      <p:cxnSp>
        <p:nvCxnSpPr>
          <p:cNvPr id="1546" name="Google Shape;1546;p54"/>
          <p:cNvCxnSpPr/>
          <p:nvPr/>
        </p:nvCxnSpPr>
        <p:spPr>
          <a:xfrm rot="10800000">
            <a:off x="1899925" y="1566088"/>
            <a:ext cx="0" cy="204900"/>
          </a:xfrm>
          <a:prstGeom prst="straightConnector1">
            <a:avLst/>
          </a:prstGeom>
          <a:noFill/>
          <a:ln cap="flat" cmpd="sng" w="9525">
            <a:solidFill>
              <a:schemeClr val="dk2"/>
            </a:solidFill>
            <a:prstDash val="solid"/>
            <a:round/>
            <a:headEnd len="med" w="med" type="none"/>
            <a:tailEnd len="med" w="med" type="triangle"/>
          </a:ln>
        </p:spPr>
      </p:cxnSp>
      <p:sp>
        <p:nvSpPr>
          <p:cNvPr id="1547" name="Google Shape;1547;p54"/>
          <p:cNvSpPr txBox="1"/>
          <p:nvPr/>
        </p:nvSpPr>
        <p:spPr>
          <a:xfrm>
            <a:off x="3330100" y="370500"/>
            <a:ext cx="32388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When both the </a:t>
            </a:r>
            <a:r>
              <a:rPr lang="en-US">
                <a:highlight>
                  <a:srgbClr val="00FF00"/>
                </a:highlight>
                <a:latin typeface="Calibri"/>
                <a:ea typeface="Calibri"/>
                <a:cs typeface="Calibri"/>
                <a:sym typeface="Calibri"/>
              </a:rPr>
              <a:t>previous time step output (represented by the short term memory (t-1))</a:t>
            </a:r>
            <a:r>
              <a:rPr lang="en-US">
                <a:latin typeface="Calibri"/>
                <a:ea typeface="Calibri"/>
                <a:cs typeface="Calibri"/>
                <a:sym typeface="Calibri"/>
              </a:rPr>
              <a:t> and </a:t>
            </a:r>
            <a:r>
              <a:rPr lang="en-US">
                <a:highlight>
                  <a:srgbClr val="FF00FF"/>
                </a:highlight>
                <a:latin typeface="Calibri"/>
                <a:ea typeface="Calibri"/>
                <a:cs typeface="Calibri"/>
                <a:sym typeface="Calibri"/>
              </a:rPr>
              <a:t>input (represented by x1(t))</a:t>
            </a:r>
            <a:r>
              <a:rPr lang="en-US">
                <a:latin typeface="Calibri"/>
                <a:ea typeface="Calibri"/>
                <a:cs typeface="Calibri"/>
                <a:sym typeface="Calibri"/>
              </a:rPr>
              <a:t> are positive, the output from Tanh will be a positive value</a:t>
            </a:r>
            <a:endParaRPr b="1" u="sng">
              <a:latin typeface="Calibri"/>
              <a:ea typeface="Calibri"/>
              <a:cs typeface="Calibri"/>
              <a:sym typeface="Calibri"/>
            </a:endParaRPr>
          </a:p>
        </p:txBody>
      </p:sp>
      <p:sp>
        <p:nvSpPr>
          <p:cNvPr id="1548" name="Google Shape;1548;p54"/>
          <p:cNvSpPr txBox="1"/>
          <p:nvPr/>
        </p:nvSpPr>
        <p:spPr>
          <a:xfrm>
            <a:off x="6788675" y="262800"/>
            <a:ext cx="34317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Assuming that:</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The short term memory (t-1) = 1.0</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Input (t) = 1.0</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wi1 = 1.0, ws1 = 2.0, and bias = 0.0</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US">
                <a:highlight>
                  <a:srgbClr val="00FFFF"/>
                </a:highlight>
                <a:latin typeface="Calibri"/>
                <a:ea typeface="Calibri"/>
                <a:cs typeface="Calibri"/>
                <a:sym typeface="Calibri"/>
              </a:rPr>
              <a:t>zl(t)</a:t>
            </a:r>
            <a:r>
              <a:rPr lang="en-US">
                <a:latin typeface="Calibri"/>
                <a:ea typeface="Calibri"/>
                <a:cs typeface="Calibri"/>
                <a:sym typeface="Calibri"/>
              </a:rPr>
              <a:t> = </a:t>
            </a:r>
            <a:r>
              <a:rPr lang="en-US">
                <a:solidFill>
                  <a:srgbClr val="0000FF"/>
                </a:solidFill>
                <a:latin typeface="Calibri"/>
                <a:ea typeface="Calibri"/>
                <a:cs typeface="Calibri"/>
                <a:sym typeface="Calibri"/>
              </a:rPr>
              <a:t>F</a:t>
            </a:r>
            <a:r>
              <a:rPr lang="en-US">
                <a:latin typeface="Calibri"/>
                <a:ea typeface="Calibri"/>
                <a:cs typeface="Calibri"/>
                <a:sym typeface="Calibri"/>
              </a:rPr>
              <a:t> (</a:t>
            </a:r>
            <a:r>
              <a:rPr lang="en-US">
                <a:highlight>
                  <a:srgbClr val="FF0000"/>
                </a:highlight>
                <a:latin typeface="Calibri"/>
                <a:ea typeface="Calibri"/>
                <a:cs typeface="Calibri"/>
                <a:sym typeface="Calibri"/>
              </a:rPr>
              <a:t>1.0</a:t>
            </a:r>
            <a:r>
              <a:rPr lang="en-US">
                <a:latin typeface="Calibri"/>
                <a:ea typeface="Calibri"/>
                <a:cs typeface="Calibri"/>
                <a:sym typeface="Calibri"/>
              </a:rPr>
              <a:t> * </a:t>
            </a:r>
            <a:r>
              <a:rPr lang="en-US">
                <a:highlight>
                  <a:srgbClr val="00FF00"/>
                </a:highlight>
                <a:latin typeface="Calibri"/>
                <a:ea typeface="Calibri"/>
                <a:cs typeface="Calibri"/>
                <a:sym typeface="Calibri"/>
              </a:rPr>
              <a:t>1.0 </a:t>
            </a:r>
            <a:r>
              <a:rPr lang="en-US">
                <a:latin typeface="Calibri"/>
                <a:ea typeface="Calibri"/>
                <a:cs typeface="Calibri"/>
                <a:sym typeface="Calibri"/>
              </a:rPr>
              <a:t>+ </a:t>
            </a:r>
            <a:r>
              <a:rPr lang="en-US">
                <a:highlight>
                  <a:srgbClr val="FF0000"/>
                </a:highlight>
                <a:latin typeface="Calibri"/>
                <a:ea typeface="Calibri"/>
                <a:cs typeface="Calibri"/>
                <a:sym typeface="Calibri"/>
              </a:rPr>
              <a:t>2.0 </a:t>
            </a:r>
            <a:r>
              <a:rPr lang="en-US">
                <a:latin typeface="Calibri"/>
                <a:ea typeface="Calibri"/>
                <a:cs typeface="Calibri"/>
                <a:sym typeface="Calibri"/>
              </a:rPr>
              <a:t>* </a:t>
            </a:r>
            <a:r>
              <a:rPr lang="en-US">
                <a:highlight>
                  <a:srgbClr val="FF00FF"/>
                </a:highlight>
                <a:latin typeface="Calibri"/>
                <a:ea typeface="Calibri"/>
                <a:cs typeface="Calibri"/>
                <a:sym typeface="Calibri"/>
              </a:rPr>
              <a:t>1.0</a:t>
            </a:r>
            <a:r>
              <a:rPr lang="en-US">
                <a:latin typeface="Calibri"/>
                <a:ea typeface="Calibri"/>
                <a:cs typeface="Calibri"/>
                <a:sym typeface="Calibri"/>
              </a:rPr>
              <a:t> + </a:t>
            </a:r>
            <a:r>
              <a:rPr lang="en-US">
                <a:highlight>
                  <a:srgbClr val="FF9900"/>
                </a:highlight>
                <a:latin typeface="Calibri"/>
                <a:ea typeface="Calibri"/>
                <a:cs typeface="Calibri"/>
                <a:sym typeface="Calibri"/>
              </a:rPr>
              <a:t>0.0</a:t>
            </a:r>
            <a:r>
              <a:rPr lang="en-US">
                <a:latin typeface="Calibri"/>
                <a:ea typeface="Calibri"/>
                <a:cs typeface="Calibri"/>
                <a:sym typeface="Calibri"/>
              </a:rPr>
              <a:t>) = 0.995</a:t>
            </a:r>
            <a:endParaRPr>
              <a:latin typeface="Calibri"/>
              <a:ea typeface="Calibri"/>
              <a:cs typeface="Calibri"/>
              <a:sym typeface="Calibri"/>
            </a:endParaRPr>
          </a:p>
        </p:txBody>
      </p:sp>
      <p:sp>
        <p:nvSpPr>
          <p:cNvPr id="1549" name="Google Shape;1549;p54"/>
          <p:cNvSpPr/>
          <p:nvPr/>
        </p:nvSpPr>
        <p:spPr>
          <a:xfrm>
            <a:off x="6588350" y="943750"/>
            <a:ext cx="200400" cy="204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53" name="Shape 1553"/>
        <p:cNvGrpSpPr/>
        <p:nvPr/>
      </p:nvGrpSpPr>
      <p:grpSpPr>
        <a:xfrm>
          <a:off x="0" y="0"/>
          <a:ext cx="0" cy="0"/>
          <a:chOff x="0" y="0"/>
          <a:chExt cx="0" cy="0"/>
        </a:xfrm>
      </p:grpSpPr>
      <p:sp>
        <p:nvSpPr>
          <p:cNvPr id="1554" name="Google Shape;1554;p55"/>
          <p:cNvSpPr txBox="1"/>
          <p:nvPr/>
        </p:nvSpPr>
        <p:spPr>
          <a:xfrm>
            <a:off x="1307875" y="5753738"/>
            <a:ext cx="1184100" cy="400200"/>
          </a:xfrm>
          <a:prstGeom prst="rect">
            <a:avLst/>
          </a:prstGeom>
          <a:solidFill>
            <a:srgbClr val="FF00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Input ~ x1 (t)</a:t>
            </a:r>
            <a:endParaRPr>
              <a:latin typeface="Calibri"/>
              <a:ea typeface="Calibri"/>
              <a:cs typeface="Calibri"/>
              <a:sym typeface="Calibri"/>
            </a:endParaRPr>
          </a:p>
        </p:txBody>
      </p:sp>
      <p:sp>
        <p:nvSpPr>
          <p:cNvPr id="1555" name="Google Shape;1555;p55"/>
          <p:cNvSpPr txBox="1"/>
          <p:nvPr/>
        </p:nvSpPr>
        <p:spPr>
          <a:xfrm>
            <a:off x="557287" y="5181650"/>
            <a:ext cx="26853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Short term memory (t-1) ~ zs(t-1)</a:t>
            </a:r>
            <a:endParaRPr>
              <a:latin typeface="Calibri"/>
              <a:ea typeface="Calibri"/>
              <a:cs typeface="Calibri"/>
              <a:sym typeface="Calibri"/>
            </a:endParaRPr>
          </a:p>
        </p:txBody>
      </p:sp>
      <p:sp>
        <p:nvSpPr>
          <p:cNvPr id="1556" name="Google Shape;1556;p55"/>
          <p:cNvSpPr/>
          <p:nvPr/>
        </p:nvSpPr>
        <p:spPr>
          <a:xfrm>
            <a:off x="1057100" y="1770988"/>
            <a:ext cx="1786500" cy="3014400"/>
          </a:xfrm>
          <a:prstGeom prst="rect">
            <a:avLst/>
          </a:prstGeom>
          <a:solidFill>
            <a:srgbClr val="B3C6E7"/>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55"/>
          <p:cNvSpPr txBox="1"/>
          <p:nvPr/>
        </p:nvSpPr>
        <p:spPr>
          <a:xfrm>
            <a:off x="1308375" y="3932463"/>
            <a:ext cx="1295100" cy="6156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Ws2</a:t>
            </a:r>
            <a:r>
              <a:rPr lang="en-US">
                <a:latin typeface="Calibri"/>
                <a:ea typeface="Calibri"/>
                <a:cs typeface="Calibri"/>
                <a:sym typeface="Calibri"/>
              </a:rPr>
              <a:t> * </a:t>
            </a:r>
            <a:r>
              <a:rPr lang="en-US">
                <a:solidFill>
                  <a:srgbClr val="00FF00"/>
                </a:solidFill>
                <a:latin typeface="Calibri"/>
                <a:ea typeface="Calibri"/>
                <a:cs typeface="Calibri"/>
                <a:sym typeface="Calibri"/>
              </a:rPr>
              <a:t>zs(t-1)</a:t>
            </a:r>
            <a:r>
              <a:rPr lang="en-US">
                <a:latin typeface="Calibri"/>
                <a:ea typeface="Calibri"/>
                <a:cs typeface="Calibri"/>
                <a:sym typeface="Calibri"/>
              </a:rPr>
              <a:t> + </a:t>
            </a:r>
            <a:r>
              <a:rPr lang="en-US">
                <a:solidFill>
                  <a:srgbClr val="FF0000"/>
                </a:solidFill>
                <a:latin typeface="Calibri"/>
                <a:ea typeface="Calibri"/>
                <a:cs typeface="Calibri"/>
                <a:sym typeface="Calibri"/>
              </a:rPr>
              <a:t>Wi2</a:t>
            </a:r>
            <a:r>
              <a:rPr lang="en-US">
                <a:latin typeface="Calibri"/>
                <a:ea typeface="Calibri"/>
                <a:cs typeface="Calibri"/>
                <a:sym typeface="Calibri"/>
              </a:rPr>
              <a:t> * </a:t>
            </a:r>
            <a:r>
              <a:rPr lang="en-US">
                <a:solidFill>
                  <a:srgbClr val="FF00FF"/>
                </a:solidFill>
                <a:latin typeface="Calibri"/>
                <a:ea typeface="Calibri"/>
                <a:cs typeface="Calibri"/>
                <a:sym typeface="Calibri"/>
              </a:rPr>
              <a:t>x1(t)</a:t>
            </a:r>
            <a:endParaRPr>
              <a:solidFill>
                <a:srgbClr val="FF00FF"/>
              </a:solidFill>
              <a:latin typeface="Calibri"/>
              <a:ea typeface="Calibri"/>
              <a:cs typeface="Calibri"/>
              <a:sym typeface="Calibri"/>
            </a:endParaRPr>
          </a:p>
        </p:txBody>
      </p:sp>
      <p:sp>
        <p:nvSpPr>
          <p:cNvPr id="1558" name="Google Shape;1558;p55"/>
          <p:cNvSpPr/>
          <p:nvPr/>
        </p:nvSpPr>
        <p:spPr>
          <a:xfrm>
            <a:off x="300739" y="4594388"/>
            <a:ext cx="1487675" cy="1352550"/>
          </a:xfrm>
          <a:custGeom>
            <a:rect b="b" l="l" r="r" t="t"/>
            <a:pathLst>
              <a:path extrusionOk="0" h="54102" w="59507">
                <a:moveTo>
                  <a:pt x="39695" y="54102"/>
                </a:moveTo>
                <a:cubicBezTo>
                  <a:pt x="35568" y="52896"/>
                  <a:pt x="21534" y="50229"/>
                  <a:pt x="14930" y="46863"/>
                </a:cubicBezTo>
                <a:cubicBezTo>
                  <a:pt x="8326" y="43498"/>
                  <a:pt x="643" y="38227"/>
                  <a:pt x="71" y="33909"/>
                </a:cubicBezTo>
                <a:cubicBezTo>
                  <a:pt x="-500" y="29591"/>
                  <a:pt x="6294" y="23495"/>
                  <a:pt x="11501" y="20955"/>
                </a:cubicBezTo>
                <a:cubicBezTo>
                  <a:pt x="16708" y="18415"/>
                  <a:pt x="26233" y="19177"/>
                  <a:pt x="31313" y="18669"/>
                </a:cubicBezTo>
                <a:cubicBezTo>
                  <a:pt x="36393" y="18161"/>
                  <a:pt x="38870" y="18542"/>
                  <a:pt x="41981" y="17907"/>
                </a:cubicBezTo>
                <a:cubicBezTo>
                  <a:pt x="45093" y="17272"/>
                  <a:pt x="47569" y="17018"/>
                  <a:pt x="49982" y="14859"/>
                </a:cubicBezTo>
                <a:cubicBezTo>
                  <a:pt x="52395" y="12700"/>
                  <a:pt x="54872" y="7430"/>
                  <a:pt x="56459" y="4953"/>
                </a:cubicBezTo>
                <a:cubicBezTo>
                  <a:pt x="58047" y="2477"/>
                  <a:pt x="58999" y="826"/>
                  <a:pt x="59507" y="0"/>
                </a:cubicBezTo>
              </a:path>
            </a:pathLst>
          </a:custGeom>
          <a:noFill/>
          <a:ln cap="flat" cmpd="sng" w="19050">
            <a:solidFill>
              <a:srgbClr val="FF00FF"/>
            </a:solidFill>
            <a:prstDash val="solid"/>
            <a:round/>
            <a:headEnd len="med" w="med" type="none"/>
            <a:tailEnd len="med" w="med" type="triangle"/>
          </a:ln>
        </p:spPr>
      </p:sp>
      <p:cxnSp>
        <p:nvCxnSpPr>
          <p:cNvPr id="1559" name="Google Shape;1559;p55"/>
          <p:cNvCxnSpPr/>
          <p:nvPr/>
        </p:nvCxnSpPr>
        <p:spPr>
          <a:xfrm flipH="1" rot="10800000">
            <a:off x="1899937" y="4548050"/>
            <a:ext cx="56100" cy="633600"/>
          </a:xfrm>
          <a:prstGeom prst="straightConnector1">
            <a:avLst/>
          </a:prstGeom>
          <a:noFill/>
          <a:ln cap="flat" cmpd="sng" w="19050">
            <a:solidFill>
              <a:srgbClr val="00FF00"/>
            </a:solidFill>
            <a:prstDash val="solid"/>
            <a:round/>
            <a:headEnd len="med" w="med" type="none"/>
            <a:tailEnd len="med" w="med" type="triangle"/>
          </a:ln>
        </p:spPr>
      </p:cxnSp>
      <p:sp>
        <p:nvSpPr>
          <p:cNvPr id="1560" name="Google Shape;1560;p55"/>
          <p:cNvSpPr txBox="1"/>
          <p:nvPr/>
        </p:nvSpPr>
        <p:spPr>
          <a:xfrm>
            <a:off x="1179663" y="4664763"/>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Wi2</a:t>
            </a:r>
            <a:endParaRPr b="1">
              <a:solidFill>
                <a:srgbClr val="FF0000"/>
              </a:solidFill>
              <a:latin typeface="Calibri"/>
              <a:ea typeface="Calibri"/>
              <a:cs typeface="Calibri"/>
              <a:sym typeface="Calibri"/>
            </a:endParaRPr>
          </a:p>
        </p:txBody>
      </p:sp>
      <p:sp>
        <p:nvSpPr>
          <p:cNvPr id="1561" name="Google Shape;1561;p55"/>
          <p:cNvSpPr txBox="1"/>
          <p:nvPr/>
        </p:nvSpPr>
        <p:spPr>
          <a:xfrm>
            <a:off x="1908250" y="4664763"/>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Ws2</a:t>
            </a:r>
            <a:endParaRPr b="1">
              <a:solidFill>
                <a:srgbClr val="FF0000"/>
              </a:solidFill>
              <a:latin typeface="Calibri"/>
              <a:ea typeface="Calibri"/>
              <a:cs typeface="Calibri"/>
              <a:sym typeface="Calibri"/>
            </a:endParaRPr>
          </a:p>
        </p:txBody>
      </p:sp>
      <p:sp>
        <p:nvSpPr>
          <p:cNvPr id="1562" name="Google Shape;1562;p55"/>
          <p:cNvSpPr txBox="1"/>
          <p:nvPr/>
        </p:nvSpPr>
        <p:spPr>
          <a:xfrm>
            <a:off x="1693425" y="3375913"/>
            <a:ext cx="525000" cy="3693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Bias2</a:t>
            </a:r>
            <a:endParaRPr sz="1200">
              <a:latin typeface="Calibri"/>
              <a:ea typeface="Calibri"/>
              <a:cs typeface="Calibri"/>
              <a:sym typeface="Calibri"/>
            </a:endParaRPr>
          </a:p>
        </p:txBody>
      </p:sp>
      <p:cxnSp>
        <p:nvCxnSpPr>
          <p:cNvPr id="1563" name="Google Shape;1563;p55"/>
          <p:cNvCxnSpPr/>
          <p:nvPr/>
        </p:nvCxnSpPr>
        <p:spPr>
          <a:xfrm rot="10800000">
            <a:off x="1955925" y="3728113"/>
            <a:ext cx="0" cy="215100"/>
          </a:xfrm>
          <a:prstGeom prst="straightConnector1">
            <a:avLst/>
          </a:prstGeom>
          <a:noFill/>
          <a:ln cap="flat" cmpd="sng" w="9525">
            <a:solidFill>
              <a:schemeClr val="dk2"/>
            </a:solidFill>
            <a:prstDash val="solid"/>
            <a:round/>
            <a:headEnd len="med" w="med" type="none"/>
            <a:tailEnd len="med" w="med" type="triangle"/>
          </a:ln>
        </p:spPr>
      </p:cxnSp>
      <p:sp>
        <p:nvSpPr>
          <p:cNvPr id="1564" name="Google Shape;1564;p55"/>
          <p:cNvSpPr txBox="1"/>
          <p:nvPr/>
        </p:nvSpPr>
        <p:spPr>
          <a:xfrm>
            <a:off x="1179675" y="2581225"/>
            <a:ext cx="1552500" cy="5850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FF0000"/>
                </a:solidFill>
                <a:latin typeface="Calibri"/>
                <a:ea typeface="Calibri"/>
                <a:cs typeface="Calibri"/>
                <a:sym typeface="Calibri"/>
              </a:rPr>
              <a:t>Ws2</a:t>
            </a:r>
            <a:r>
              <a:rPr lang="en-US" sz="1300">
                <a:latin typeface="Calibri"/>
                <a:ea typeface="Calibri"/>
                <a:cs typeface="Calibri"/>
                <a:sym typeface="Calibri"/>
              </a:rPr>
              <a:t>* </a:t>
            </a:r>
            <a:r>
              <a:rPr lang="en-US" sz="1300">
                <a:solidFill>
                  <a:srgbClr val="00FF00"/>
                </a:solidFill>
                <a:latin typeface="Calibri"/>
                <a:ea typeface="Calibri"/>
                <a:cs typeface="Calibri"/>
                <a:sym typeface="Calibri"/>
              </a:rPr>
              <a:t>zs(t-1)</a:t>
            </a:r>
            <a:r>
              <a:rPr lang="en-US" sz="1300">
                <a:latin typeface="Calibri"/>
                <a:ea typeface="Calibri"/>
                <a:cs typeface="Calibri"/>
                <a:sym typeface="Calibri"/>
              </a:rPr>
              <a:t> + </a:t>
            </a:r>
            <a:r>
              <a:rPr lang="en-US" sz="1300">
                <a:solidFill>
                  <a:srgbClr val="FF0000"/>
                </a:solidFill>
                <a:latin typeface="Calibri"/>
                <a:ea typeface="Calibri"/>
                <a:cs typeface="Calibri"/>
                <a:sym typeface="Calibri"/>
              </a:rPr>
              <a:t>Wi2</a:t>
            </a:r>
            <a:r>
              <a:rPr lang="en-US" sz="1300">
                <a:latin typeface="Calibri"/>
                <a:ea typeface="Calibri"/>
                <a:cs typeface="Calibri"/>
                <a:sym typeface="Calibri"/>
              </a:rPr>
              <a:t> * </a:t>
            </a:r>
            <a:r>
              <a:rPr lang="en-US" sz="1300">
                <a:solidFill>
                  <a:srgbClr val="FF00FF"/>
                </a:solidFill>
                <a:latin typeface="Calibri"/>
                <a:ea typeface="Calibri"/>
                <a:cs typeface="Calibri"/>
                <a:sym typeface="Calibri"/>
              </a:rPr>
              <a:t>x1(t) </a:t>
            </a:r>
            <a:r>
              <a:rPr lang="en-US" sz="1300">
                <a:solidFill>
                  <a:schemeClr val="dk1"/>
                </a:solidFill>
                <a:latin typeface="Calibri"/>
                <a:ea typeface="Calibri"/>
                <a:cs typeface="Calibri"/>
                <a:sym typeface="Calibri"/>
              </a:rPr>
              <a:t>+</a:t>
            </a:r>
            <a:r>
              <a:rPr lang="en-US" sz="1300">
                <a:solidFill>
                  <a:srgbClr val="FF00FF"/>
                </a:solidFill>
                <a:latin typeface="Calibri"/>
                <a:ea typeface="Calibri"/>
                <a:cs typeface="Calibri"/>
                <a:sym typeface="Calibri"/>
              </a:rPr>
              <a:t> </a:t>
            </a:r>
            <a:r>
              <a:rPr lang="en-US" sz="1300">
                <a:solidFill>
                  <a:srgbClr val="FFAB40"/>
                </a:solidFill>
                <a:latin typeface="Calibri"/>
                <a:ea typeface="Calibri"/>
                <a:cs typeface="Calibri"/>
                <a:sym typeface="Calibri"/>
              </a:rPr>
              <a:t>Bias2</a:t>
            </a:r>
            <a:endParaRPr sz="1300">
              <a:solidFill>
                <a:srgbClr val="FFAB40"/>
              </a:solidFill>
              <a:latin typeface="Calibri"/>
              <a:ea typeface="Calibri"/>
              <a:cs typeface="Calibri"/>
              <a:sym typeface="Calibri"/>
            </a:endParaRPr>
          </a:p>
        </p:txBody>
      </p:sp>
      <p:cxnSp>
        <p:nvCxnSpPr>
          <p:cNvPr id="1565" name="Google Shape;1565;p55"/>
          <p:cNvCxnSpPr/>
          <p:nvPr/>
        </p:nvCxnSpPr>
        <p:spPr>
          <a:xfrm rot="10800000">
            <a:off x="1955925" y="3166213"/>
            <a:ext cx="0" cy="209700"/>
          </a:xfrm>
          <a:prstGeom prst="straightConnector1">
            <a:avLst/>
          </a:prstGeom>
          <a:noFill/>
          <a:ln cap="flat" cmpd="sng" w="9525">
            <a:solidFill>
              <a:schemeClr val="dk2"/>
            </a:solidFill>
            <a:prstDash val="solid"/>
            <a:round/>
            <a:headEnd len="med" w="med" type="none"/>
            <a:tailEnd len="med" w="med" type="triangle"/>
          </a:ln>
        </p:spPr>
      </p:cxnSp>
      <p:sp>
        <p:nvSpPr>
          <p:cNvPr id="1566" name="Google Shape;1566;p55"/>
          <p:cNvSpPr txBox="1"/>
          <p:nvPr/>
        </p:nvSpPr>
        <p:spPr>
          <a:xfrm>
            <a:off x="1419025" y="1770988"/>
            <a:ext cx="961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rgbClr val="0000FF"/>
                </a:solidFill>
                <a:latin typeface="Calibri"/>
                <a:ea typeface="Calibri"/>
                <a:cs typeface="Calibri"/>
                <a:sym typeface="Calibri"/>
              </a:rPr>
              <a:t>A Tanh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cxnSp>
        <p:nvCxnSpPr>
          <p:cNvPr id="1567" name="Google Shape;1567;p55"/>
          <p:cNvCxnSpPr/>
          <p:nvPr/>
        </p:nvCxnSpPr>
        <p:spPr>
          <a:xfrm rot="10800000">
            <a:off x="1955925" y="2371525"/>
            <a:ext cx="0" cy="209700"/>
          </a:xfrm>
          <a:prstGeom prst="straightConnector1">
            <a:avLst/>
          </a:prstGeom>
          <a:noFill/>
          <a:ln cap="flat" cmpd="sng" w="9525">
            <a:solidFill>
              <a:schemeClr val="dk2"/>
            </a:solidFill>
            <a:prstDash val="solid"/>
            <a:round/>
            <a:headEnd len="med" w="med" type="none"/>
            <a:tailEnd len="med" w="med" type="triangle"/>
          </a:ln>
        </p:spPr>
      </p:cxnSp>
      <p:sp>
        <p:nvSpPr>
          <p:cNvPr id="1568" name="Google Shape;1568;p55"/>
          <p:cNvSpPr txBox="1"/>
          <p:nvPr/>
        </p:nvSpPr>
        <p:spPr>
          <a:xfrm>
            <a:off x="1056775" y="704063"/>
            <a:ext cx="1686300" cy="861900"/>
          </a:xfrm>
          <a:prstGeom prst="rect">
            <a:avLst/>
          </a:prstGeom>
          <a:solidFill>
            <a:srgbClr val="B3C6E7"/>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1100">
                <a:solidFill>
                  <a:schemeClr val="dk1"/>
                </a:solidFill>
                <a:latin typeface="Calibri"/>
                <a:ea typeface="Calibri"/>
                <a:cs typeface="Calibri"/>
                <a:sym typeface="Calibri"/>
              </a:rPr>
              <a:t>Long term memory created for (t):</a:t>
            </a:r>
            <a:endParaRPr sz="1100">
              <a:solidFill>
                <a:schemeClr val="dk1"/>
              </a:solidFill>
              <a:latin typeface="Calibri"/>
              <a:ea typeface="Calibri"/>
              <a:cs typeface="Calibri"/>
              <a:sym typeface="Calibri"/>
            </a:endParaRPr>
          </a:p>
          <a:p>
            <a:pPr indent="0" lvl="0" marL="0" rtl="0" algn="ctr">
              <a:spcBef>
                <a:spcPts val="0"/>
              </a:spcBef>
              <a:spcAft>
                <a:spcPts val="0"/>
              </a:spcAft>
              <a:buNone/>
            </a:pPr>
            <a:r>
              <a:rPr lang="en-US" sz="1100">
                <a:solidFill>
                  <a:schemeClr val="dk1"/>
                </a:solidFill>
                <a:highlight>
                  <a:srgbClr val="00FFFF"/>
                </a:highlight>
                <a:latin typeface="Calibri"/>
                <a:ea typeface="Calibri"/>
                <a:cs typeface="Calibri"/>
                <a:sym typeface="Calibri"/>
              </a:rPr>
              <a:t>zl(t)</a:t>
            </a:r>
            <a:r>
              <a:rPr lang="en-US" sz="1100">
                <a:solidFill>
                  <a:schemeClr val="dk1"/>
                </a:solidFill>
                <a:latin typeface="Calibri"/>
                <a:ea typeface="Calibri"/>
                <a:cs typeface="Calibri"/>
                <a:sym typeface="Calibri"/>
              </a:rPr>
              <a:t>= </a:t>
            </a:r>
            <a:r>
              <a:rPr b="1" i="1" lang="en-US" sz="1100">
                <a:solidFill>
                  <a:srgbClr val="0000FF"/>
                </a:solidFill>
                <a:latin typeface="Calibri"/>
                <a:ea typeface="Calibri"/>
                <a:cs typeface="Calibri"/>
                <a:sym typeface="Calibri"/>
              </a:rPr>
              <a:t>F</a:t>
            </a:r>
            <a:r>
              <a:rPr lang="en-US" sz="1100">
                <a:solidFill>
                  <a:schemeClr val="dk1"/>
                </a:solidFill>
                <a:latin typeface="Calibri"/>
                <a:ea typeface="Calibri"/>
                <a:cs typeface="Calibri"/>
                <a:sym typeface="Calibri"/>
              </a:rPr>
              <a:t>(</a:t>
            </a:r>
            <a:r>
              <a:rPr lang="en-US" sz="1100">
                <a:solidFill>
                  <a:srgbClr val="FF0000"/>
                </a:solidFill>
                <a:latin typeface="Calibri"/>
                <a:ea typeface="Calibri"/>
                <a:cs typeface="Calibri"/>
                <a:sym typeface="Calibri"/>
              </a:rPr>
              <a:t>Ws2</a:t>
            </a:r>
            <a:r>
              <a:rPr lang="en-US" sz="1100">
                <a:solidFill>
                  <a:schemeClr val="dk1"/>
                </a:solidFill>
                <a:latin typeface="Calibri"/>
                <a:ea typeface="Calibri"/>
                <a:cs typeface="Calibri"/>
                <a:sym typeface="Calibri"/>
              </a:rPr>
              <a:t>* </a:t>
            </a:r>
            <a:r>
              <a:rPr lang="en-US" sz="1100">
                <a:solidFill>
                  <a:schemeClr val="dk1"/>
                </a:solidFill>
                <a:highlight>
                  <a:srgbClr val="00FF00"/>
                </a:highlight>
                <a:latin typeface="Calibri"/>
                <a:ea typeface="Calibri"/>
                <a:cs typeface="Calibri"/>
                <a:sym typeface="Calibri"/>
              </a:rPr>
              <a:t>zs(t-1)</a:t>
            </a:r>
            <a:r>
              <a:rPr lang="en-US" sz="1100">
                <a:solidFill>
                  <a:schemeClr val="dk1"/>
                </a:solidFill>
                <a:latin typeface="Calibri"/>
                <a:ea typeface="Calibri"/>
                <a:cs typeface="Calibri"/>
                <a:sym typeface="Calibri"/>
              </a:rPr>
              <a:t> + </a:t>
            </a:r>
            <a:r>
              <a:rPr lang="en-US" sz="1100">
                <a:solidFill>
                  <a:srgbClr val="FF0000"/>
                </a:solidFill>
                <a:latin typeface="Calibri"/>
                <a:ea typeface="Calibri"/>
                <a:cs typeface="Calibri"/>
                <a:sym typeface="Calibri"/>
              </a:rPr>
              <a:t>Wi2</a:t>
            </a:r>
            <a:r>
              <a:rPr lang="en-US" sz="1100">
                <a:solidFill>
                  <a:schemeClr val="dk1"/>
                </a:solidFill>
                <a:latin typeface="Calibri"/>
                <a:ea typeface="Calibri"/>
                <a:cs typeface="Calibri"/>
                <a:sym typeface="Calibri"/>
              </a:rPr>
              <a:t> * </a:t>
            </a:r>
            <a:r>
              <a:rPr lang="en-US" sz="1100">
                <a:solidFill>
                  <a:schemeClr val="dk1"/>
                </a:solidFill>
                <a:highlight>
                  <a:srgbClr val="FF00FF"/>
                </a:highlight>
                <a:latin typeface="Calibri"/>
                <a:ea typeface="Calibri"/>
                <a:cs typeface="Calibri"/>
                <a:sym typeface="Calibri"/>
              </a:rPr>
              <a:t>x1(t) </a:t>
            </a:r>
            <a:r>
              <a:rPr lang="en-US" sz="1100">
                <a:solidFill>
                  <a:schemeClr val="dk1"/>
                </a:solidFill>
                <a:latin typeface="Calibri"/>
                <a:ea typeface="Calibri"/>
                <a:cs typeface="Calibri"/>
                <a:sym typeface="Calibri"/>
              </a:rPr>
              <a:t>+</a:t>
            </a:r>
            <a:r>
              <a:rPr lang="en-US" sz="1100">
                <a:solidFill>
                  <a:srgbClr val="FF00FF"/>
                </a:solidFill>
                <a:latin typeface="Calibri"/>
                <a:ea typeface="Calibri"/>
                <a:cs typeface="Calibri"/>
                <a:sym typeface="Calibri"/>
              </a:rPr>
              <a:t> </a:t>
            </a:r>
            <a:r>
              <a:rPr lang="en-US" sz="1100">
                <a:solidFill>
                  <a:srgbClr val="FFAB40"/>
                </a:solidFill>
                <a:latin typeface="Calibri"/>
                <a:ea typeface="Calibri"/>
                <a:cs typeface="Calibri"/>
                <a:sym typeface="Calibri"/>
              </a:rPr>
              <a:t>Bias2</a:t>
            </a:r>
            <a:r>
              <a:rPr lang="en-US" sz="1100">
                <a:solidFill>
                  <a:schemeClr val="dk1"/>
                </a:solidFill>
                <a:latin typeface="Calibri"/>
                <a:ea typeface="Calibri"/>
                <a:cs typeface="Calibri"/>
                <a:sym typeface="Calibri"/>
              </a:rPr>
              <a:t>)</a:t>
            </a:r>
            <a:endParaRPr sz="1100">
              <a:solidFill>
                <a:schemeClr val="dk1"/>
              </a:solidFill>
            </a:endParaRPr>
          </a:p>
        </p:txBody>
      </p:sp>
      <p:cxnSp>
        <p:nvCxnSpPr>
          <p:cNvPr id="1569" name="Google Shape;1569;p55"/>
          <p:cNvCxnSpPr/>
          <p:nvPr/>
        </p:nvCxnSpPr>
        <p:spPr>
          <a:xfrm rot="10800000">
            <a:off x="1899925" y="1566088"/>
            <a:ext cx="0" cy="204900"/>
          </a:xfrm>
          <a:prstGeom prst="straightConnector1">
            <a:avLst/>
          </a:prstGeom>
          <a:noFill/>
          <a:ln cap="flat" cmpd="sng" w="9525">
            <a:solidFill>
              <a:schemeClr val="dk2"/>
            </a:solidFill>
            <a:prstDash val="solid"/>
            <a:round/>
            <a:headEnd len="med" w="med" type="none"/>
            <a:tailEnd len="med" w="med" type="triangle"/>
          </a:ln>
        </p:spPr>
      </p:cxnSp>
      <p:sp>
        <p:nvSpPr>
          <p:cNvPr id="1570" name="Google Shape;1570;p55"/>
          <p:cNvSpPr txBox="1"/>
          <p:nvPr/>
        </p:nvSpPr>
        <p:spPr>
          <a:xfrm>
            <a:off x="3330100" y="370500"/>
            <a:ext cx="32388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When both the </a:t>
            </a:r>
            <a:r>
              <a:rPr lang="en-US">
                <a:highlight>
                  <a:srgbClr val="00FF00"/>
                </a:highlight>
                <a:latin typeface="Calibri"/>
                <a:ea typeface="Calibri"/>
                <a:cs typeface="Calibri"/>
                <a:sym typeface="Calibri"/>
              </a:rPr>
              <a:t>previous time step output (represented by the short term memory (t-1))</a:t>
            </a:r>
            <a:r>
              <a:rPr lang="en-US">
                <a:latin typeface="Calibri"/>
                <a:ea typeface="Calibri"/>
                <a:cs typeface="Calibri"/>
                <a:sym typeface="Calibri"/>
              </a:rPr>
              <a:t> and </a:t>
            </a:r>
            <a:r>
              <a:rPr lang="en-US">
                <a:highlight>
                  <a:srgbClr val="FF00FF"/>
                </a:highlight>
                <a:latin typeface="Calibri"/>
                <a:ea typeface="Calibri"/>
                <a:cs typeface="Calibri"/>
                <a:sym typeface="Calibri"/>
              </a:rPr>
              <a:t>input (represented by x1(t))</a:t>
            </a:r>
            <a:r>
              <a:rPr lang="en-US">
                <a:latin typeface="Calibri"/>
                <a:ea typeface="Calibri"/>
                <a:cs typeface="Calibri"/>
                <a:sym typeface="Calibri"/>
              </a:rPr>
              <a:t> are positive, the output from Tanh will be a positive value</a:t>
            </a:r>
            <a:endParaRPr b="1" u="sng">
              <a:latin typeface="Calibri"/>
              <a:ea typeface="Calibri"/>
              <a:cs typeface="Calibri"/>
              <a:sym typeface="Calibri"/>
            </a:endParaRPr>
          </a:p>
        </p:txBody>
      </p:sp>
      <p:sp>
        <p:nvSpPr>
          <p:cNvPr id="1571" name="Google Shape;1571;p55"/>
          <p:cNvSpPr txBox="1"/>
          <p:nvPr/>
        </p:nvSpPr>
        <p:spPr>
          <a:xfrm>
            <a:off x="3330100" y="1992600"/>
            <a:ext cx="32388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When both the </a:t>
            </a:r>
            <a:r>
              <a:rPr lang="en-US">
                <a:highlight>
                  <a:srgbClr val="00FF00"/>
                </a:highlight>
                <a:latin typeface="Calibri"/>
                <a:ea typeface="Calibri"/>
                <a:cs typeface="Calibri"/>
                <a:sym typeface="Calibri"/>
              </a:rPr>
              <a:t>previous time step output (represented by the short term memory (t-1))</a:t>
            </a:r>
            <a:r>
              <a:rPr lang="en-US">
                <a:latin typeface="Calibri"/>
                <a:ea typeface="Calibri"/>
                <a:cs typeface="Calibri"/>
                <a:sym typeface="Calibri"/>
              </a:rPr>
              <a:t> and </a:t>
            </a:r>
            <a:r>
              <a:rPr lang="en-US">
                <a:highlight>
                  <a:srgbClr val="FF00FF"/>
                </a:highlight>
                <a:latin typeface="Calibri"/>
                <a:ea typeface="Calibri"/>
                <a:cs typeface="Calibri"/>
                <a:sym typeface="Calibri"/>
              </a:rPr>
              <a:t>input (represented by x1(t))</a:t>
            </a:r>
            <a:r>
              <a:rPr lang="en-US">
                <a:latin typeface="Calibri"/>
                <a:ea typeface="Calibri"/>
                <a:cs typeface="Calibri"/>
                <a:sym typeface="Calibri"/>
              </a:rPr>
              <a:t> are negative, the output from Tanh will be a </a:t>
            </a:r>
            <a:r>
              <a:rPr lang="en-US">
                <a:solidFill>
                  <a:schemeClr val="dk1"/>
                </a:solidFill>
                <a:latin typeface="Calibri"/>
                <a:ea typeface="Calibri"/>
                <a:cs typeface="Calibri"/>
                <a:sym typeface="Calibri"/>
              </a:rPr>
              <a:t>negative</a:t>
            </a:r>
            <a:r>
              <a:rPr lang="en-US">
                <a:latin typeface="Calibri"/>
                <a:ea typeface="Calibri"/>
                <a:cs typeface="Calibri"/>
                <a:sym typeface="Calibri"/>
              </a:rPr>
              <a:t> value</a:t>
            </a:r>
            <a:endParaRPr b="1" u="sng">
              <a:latin typeface="Calibri"/>
              <a:ea typeface="Calibri"/>
              <a:cs typeface="Calibri"/>
              <a:sym typeface="Calibri"/>
            </a:endParaRPr>
          </a:p>
        </p:txBody>
      </p:sp>
      <p:sp>
        <p:nvSpPr>
          <p:cNvPr id="1572" name="Google Shape;1572;p55"/>
          <p:cNvSpPr txBox="1"/>
          <p:nvPr/>
        </p:nvSpPr>
        <p:spPr>
          <a:xfrm>
            <a:off x="6788675" y="262800"/>
            <a:ext cx="34317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Assuming that:</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The short term memory (t-1) = 1.0</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Input (t) = 1.0</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wi1 = 1.0, ws1 = 2.0, and bias = 0.0</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US">
                <a:highlight>
                  <a:srgbClr val="00FFFF"/>
                </a:highlight>
                <a:latin typeface="Calibri"/>
                <a:ea typeface="Calibri"/>
                <a:cs typeface="Calibri"/>
                <a:sym typeface="Calibri"/>
              </a:rPr>
              <a:t>zl(t)</a:t>
            </a:r>
            <a:r>
              <a:rPr lang="en-US">
                <a:latin typeface="Calibri"/>
                <a:ea typeface="Calibri"/>
                <a:cs typeface="Calibri"/>
                <a:sym typeface="Calibri"/>
              </a:rPr>
              <a:t> = </a:t>
            </a:r>
            <a:r>
              <a:rPr lang="en-US">
                <a:solidFill>
                  <a:srgbClr val="0000FF"/>
                </a:solidFill>
                <a:latin typeface="Calibri"/>
                <a:ea typeface="Calibri"/>
                <a:cs typeface="Calibri"/>
                <a:sym typeface="Calibri"/>
              </a:rPr>
              <a:t>F</a:t>
            </a:r>
            <a:r>
              <a:rPr lang="en-US">
                <a:latin typeface="Calibri"/>
                <a:ea typeface="Calibri"/>
                <a:cs typeface="Calibri"/>
                <a:sym typeface="Calibri"/>
              </a:rPr>
              <a:t> (</a:t>
            </a:r>
            <a:r>
              <a:rPr lang="en-US">
                <a:highlight>
                  <a:srgbClr val="FF0000"/>
                </a:highlight>
                <a:latin typeface="Calibri"/>
                <a:ea typeface="Calibri"/>
                <a:cs typeface="Calibri"/>
                <a:sym typeface="Calibri"/>
              </a:rPr>
              <a:t>1.0</a:t>
            </a:r>
            <a:r>
              <a:rPr lang="en-US">
                <a:latin typeface="Calibri"/>
                <a:ea typeface="Calibri"/>
                <a:cs typeface="Calibri"/>
                <a:sym typeface="Calibri"/>
              </a:rPr>
              <a:t> * </a:t>
            </a:r>
            <a:r>
              <a:rPr lang="en-US">
                <a:highlight>
                  <a:srgbClr val="00FF00"/>
                </a:highlight>
                <a:latin typeface="Calibri"/>
                <a:ea typeface="Calibri"/>
                <a:cs typeface="Calibri"/>
                <a:sym typeface="Calibri"/>
              </a:rPr>
              <a:t>1.0 </a:t>
            </a:r>
            <a:r>
              <a:rPr lang="en-US">
                <a:latin typeface="Calibri"/>
                <a:ea typeface="Calibri"/>
                <a:cs typeface="Calibri"/>
                <a:sym typeface="Calibri"/>
              </a:rPr>
              <a:t>+ </a:t>
            </a:r>
            <a:r>
              <a:rPr lang="en-US">
                <a:highlight>
                  <a:srgbClr val="FF0000"/>
                </a:highlight>
                <a:latin typeface="Calibri"/>
                <a:ea typeface="Calibri"/>
                <a:cs typeface="Calibri"/>
                <a:sym typeface="Calibri"/>
              </a:rPr>
              <a:t>2.0 </a:t>
            </a:r>
            <a:r>
              <a:rPr lang="en-US">
                <a:latin typeface="Calibri"/>
                <a:ea typeface="Calibri"/>
                <a:cs typeface="Calibri"/>
                <a:sym typeface="Calibri"/>
              </a:rPr>
              <a:t>* </a:t>
            </a:r>
            <a:r>
              <a:rPr lang="en-US">
                <a:highlight>
                  <a:srgbClr val="FF00FF"/>
                </a:highlight>
                <a:latin typeface="Calibri"/>
                <a:ea typeface="Calibri"/>
                <a:cs typeface="Calibri"/>
                <a:sym typeface="Calibri"/>
              </a:rPr>
              <a:t>1.0</a:t>
            </a:r>
            <a:r>
              <a:rPr lang="en-US">
                <a:latin typeface="Calibri"/>
                <a:ea typeface="Calibri"/>
                <a:cs typeface="Calibri"/>
                <a:sym typeface="Calibri"/>
              </a:rPr>
              <a:t> + </a:t>
            </a:r>
            <a:r>
              <a:rPr lang="en-US">
                <a:highlight>
                  <a:srgbClr val="FF9900"/>
                </a:highlight>
                <a:latin typeface="Calibri"/>
                <a:ea typeface="Calibri"/>
                <a:cs typeface="Calibri"/>
                <a:sym typeface="Calibri"/>
              </a:rPr>
              <a:t>0.0</a:t>
            </a:r>
            <a:r>
              <a:rPr lang="en-US">
                <a:latin typeface="Calibri"/>
                <a:ea typeface="Calibri"/>
                <a:cs typeface="Calibri"/>
                <a:sym typeface="Calibri"/>
              </a:rPr>
              <a:t>) = 0.995</a:t>
            </a:r>
            <a:endParaRPr>
              <a:latin typeface="Calibri"/>
              <a:ea typeface="Calibri"/>
              <a:cs typeface="Calibri"/>
              <a:sym typeface="Calibri"/>
            </a:endParaRPr>
          </a:p>
        </p:txBody>
      </p:sp>
      <p:sp>
        <p:nvSpPr>
          <p:cNvPr id="1573" name="Google Shape;1573;p55"/>
          <p:cNvSpPr txBox="1"/>
          <p:nvPr/>
        </p:nvSpPr>
        <p:spPr>
          <a:xfrm>
            <a:off x="6871675" y="1884900"/>
            <a:ext cx="34317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Assuming that:</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The short term memory (t-1) = -1.0</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Input (t) = -1.0</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wi1 = 1.0, ws1 = 2.0, and bias = 0.0</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US">
                <a:highlight>
                  <a:srgbClr val="00FFFF"/>
                </a:highlight>
                <a:latin typeface="Calibri"/>
                <a:ea typeface="Calibri"/>
                <a:cs typeface="Calibri"/>
                <a:sym typeface="Calibri"/>
              </a:rPr>
              <a:t>zl(t)</a:t>
            </a:r>
            <a:r>
              <a:rPr lang="en-US">
                <a:latin typeface="Calibri"/>
                <a:ea typeface="Calibri"/>
                <a:cs typeface="Calibri"/>
                <a:sym typeface="Calibri"/>
              </a:rPr>
              <a:t> = </a:t>
            </a:r>
            <a:r>
              <a:rPr lang="en-US">
                <a:solidFill>
                  <a:srgbClr val="0000FF"/>
                </a:solidFill>
                <a:latin typeface="Calibri"/>
                <a:ea typeface="Calibri"/>
                <a:cs typeface="Calibri"/>
                <a:sym typeface="Calibri"/>
              </a:rPr>
              <a:t>F</a:t>
            </a:r>
            <a:r>
              <a:rPr lang="en-US">
                <a:latin typeface="Calibri"/>
                <a:ea typeface="Calibri"/>
                <a:cs typeface="Calibri"/>
                <a:sym typeface="Calibri"/>
              </a:rPr>
              <a:t> (</a:t>
            </a:r>
            <a:r>
              <a:rPr lang="en-US">
                <a:highlight>
                  <a:srgbClr val="FF0000"/>
                </a:highlight>
                <a:latin typeface="Calibri"/>
                <a:ea typeface="Calibri"/>
                <a:cs typeface="Calibri"/>
                <a:sym typeface="Calibri"/>
              </a:rPr>
              <a:t>1.0</a:t>
            </a:r>
            <a:r>
              <a:rPr lang="en-US">
                <a:latin typeface="Calibri"/>
                <a:ea typeface="Calibri"/>
                <a:cs typeface="Calibri"/>
                <a:sym typeface="Calibri"/>
              </a:rPr>
              <a:t> * </a:t>
            </a:r>
            <a:r>
              <a:rPr lang="en-US">
                <a:highlight>
                  <a:srgbClr val="00FF00"/>
                </a:highlight>
                <a:latin typeface="Calibri"/>
                <a:ea typeface="Calibri"/>
                <a:cs typeface="Calibri"/>
                <a:sym typeface="Calibri"/>
              </a:rPr>
              <a:t>-1.0</a:t>
            </a:r>
            <a:r>
              <a:rPr lang="en-US">
                <a:latin typeface="Calibri"/>
                <a:ea typeface="Calibri"/>
                <a:cs typeface="Calibri"/>
                <a:sym typeface="Calibri"/>
              </a:rPr>
              <a:t>+ </a:t>
            </a:r>
            <a:r>
              <a:rPr lang="en-US">
                <a:highlight>
                  <a:srgbClr val="FF0000"/>
                </a:highlight>
                <a:latin typeface="Calibri"/>
                <a:ea typeface="Calibri"/>
                <a:cs typeface="Calibri"/>
                <a:sym typeface="Calibri"/>
              </a:rPr>
              <a:t>2.0 </a:t>
            </a:r>
            <a:r>
              <a:rPr lang="en-US">
                <a:latin typeface="Calibri"/>
                <a:ea typeface="Calibri"/>
                <a:cs typeface="Calibri"/>
                <a:sym typeface="Calibri"/>
              </a:rPr>
              <a:t>* </a:t>
            </a:r>
            <a:r>
              <a:rPr lang="en-US">
                <a:highlight>
                  <a:srgbClr val="FF00FF"/>
                </a:highlight>
                <a:latin typeface="Calibri"/>
                <a:ea typeface="Calibri"/>
                <a:cs typeface="Calibri"/>
                <a:sym typeface="Calibri"/>
              </a:rPr>
              <a:t>-1.0</a:t>
            </a:r>
            <a:r>
              <a:rPr lang="en-US">
                <a:latin typeface="Calibri"/>
                <a:ea typeface="Calibri"/>
                <a:cs typeface="Calibri"/>
                <a:sym typeface="Calibri"/>
              </a:rPr>
              <a:t> + </a:t>
            </a:r>
            <a:r>
              <a:rPr lang="en-US">
                <a:highlight>
                  <a:srgbClr val="FF9900"/>
                </a:highlight>
                <a:latin typeface="Calibri"/>
                <a:ea typeface="Calibri"/>
                <a:cs typeface="Calibri"/>
                <a:sym typeface="Calibri"/>
              </a:rPr>
              <a:t>0.0</a:t>
            </a:r>
            <a:r>
              <a:rPr lang="en-US">
                <a:latin typeface="Calibri"/>
                <a:ea typeface="Calibri"/>
                <a:cs typeface="Calibri"/>
                <a:sym typeface="Calibri"/>
              </a:rPr>
              <a:t>) = -0.995</a:t>
            </a:r>
            <a:endParaRPr>
              <a:latin typeface="Calibri"/>
              <a:ea typeface="Calibri"/>
              <a:cs typeface="Calibri"/>
              <a:sym typeface="Calibri"/>
            </a:endParaRPr>
          </a:p>
        </p:txBody>
      </p:sp>
      <p:sp>
        <p:nvSpPr>
          <p:cNvPr id="1574" name="Google Shape;1574;p55"/>
          <p:cNvSpPr/>
          <p:nvPr/>
        </p:nvSpPr>
        <p:spPr>
          <a:xfrm>
            <a:off x="6620088" y="2521200"/>
            <a:ext cx="200400" cy="204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55"/>
          <p:cNvSpPr/>
          <p:nvPr/>
        </p:nvSpPr>
        <p:spPr>
          <a:xfrm>
            <a:off x="6588350" y="943750"/>
            <a:ext cx="200400" cy="204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79" name="Shape 1579"/>
        <p:cNvGrpSpPr/>
        <p:nvPr/>
      </p:nvGrpSpPr>
      <p:grpSpPr>
        <a:xfrm>
          <a:off x="0" y="0"/>
          <a:ext cx="0" cy="0"/>
          <a:chOff x="0" y="0"/>
          <a:chExt cx="0" cy="0"/>
        </a:xfrm>
      </p:grpSpPr>
      <p:sp>
        <p:nvSpPr>
          <p:cNvPr id="1580" name="Google Shape;1580;p56"/>
          <p:cNvSpPr txBox="1"/>
          <p:nvPr/>
        </p:nvSpPr>
        <p:spPr>
          <a:xfrm>
            <a:off x="1307875" y="5753738"/>
            <a:ext cx="1184100" cy="400200"/>
          </a:xfrm>
          <a:prstGeom prst="rect">
            <a:avLst/>
          </a:prstGeom>
          <a:solidFill>
            <a:srgbClr val="FF00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Input ~ x1 (t)</a:t>
            </a:r>
            <a:endParaRPr>
              <a:latin typeface="Calibri"/>
              <a:ea typeface="Calibri"/>
              <a:cs typeface="Calibri"/>
              <a:sym typeface="Calibri"/>
            </a:endParaRPr>
          </a:p>
        </p:txBody>
      </p:sp>
      <p:sp>
        <p:nvSpPr>
          <p:cNvPr id="1581" name="Google Shape;1581;p56"/>
          <p:cNvSpPr txBox="1"/>
          <p:nvPr/>
        </p:nvSpPr>
        <p:spPr>
          <a:xfrm>
            <a:off x="557287" y="5181650"/>
            <a:ext cx="26853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Short term memory (t-1) ~ zs(t-1)</a:t>
            </a:r>
            <a:endParaRPr>
              <a:latin typeface="Calibri"/>
              <a:ea typeface="Calibri"/>
              <a:cs typeface="Calibri"/>
              <a:sym typeface="Calibri"/>
            </a:endParaRPr>
          </a:p>
        </p:txBody>
      </p:sp>
      <p:sp>
        <p:nvSpPr>
          <p:cNvPr id="1582" name="Google Shape;1582;p56"/>
          <p:cNvSpPr/>
          <p:nvPr/>
        </p:nvSpPr>
        <p:spPr>
          <a:xfrm>
            <a:off x="1057100" y="1770988"/>
            <a:ext cx="1786500" cy="3014400"/>
          </a:xfrm>
          <a:prstGeom prst="rect">
            <a:avLst/>
          </a:prstGeom>
          <a:solidFill>
            <a:srgbClr val="B3C6E7"/>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56"/>
          <p:cNvSpPr txBox="1"/>
          <p:nvPr/>
        </p:nvSpPr>
        <p:spPr>
          <a:xfrm>
            <a:off x="1308375" y="3932463"/>
            <a:ext cx="1295100" cy="6156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Ws2</a:t>
            </a:r>
            <a:r>
              <a:rPr lang="en-US">
                <a:latin typeface="Calibri"/>
                <a:ea typeface="Calibri"/>
                <a:cs typeface="Calibri"/>
                <a:sym typeface="Calibri"/>
              </a:rPr>
              <a:t> * </a:t>
            </a:r>
            <a:r>
              <a:rPr lang="en-US">
                <a:solidFill>
                  <a:srgbClr val="00FF00"/>
                </a:solidFill>
                <a:latin typeface="Calibri"/>
                <a:ea typeface="Calibri"/>
                <a:cs typeface="Calibri"/>
                <a:sym typeface="Calibri"/>
              </a:rPr>
              <a:t>zs(t-1)</a:t>
            </a:r>
            <a:r>
              <a:rPr lang="en-US">
                <a:latin typeface="Calibri"/>
                <a:ea typeface="Calibri"/>
                <a:cs typeface="Calibri"/>
                <a:sym typeface="Calibri"/>
              </a:rPr>
              <a:t> + </a:t>
            </a:r>
            <a:r>
              <a:rPr lang="en-US">
                <a:solidFill>
                  <a:srgbClr val="FF0000"/>
                </a:solidFill>
                <a:latin typeface="Calibri"/>
                <a:ea typeface="Calibri"/>
                <a:cs typeface="Calibri"/>
                <a:sym typeface="Calibri"/>
              </a:rPr>
              <a:t>Wi2</a:t>
            </a:r>
            <a:r>
              <a:rPr lang="en-US">
                <a:latin typeface="Calibri"/>
                <a:ea typeface="Calibri"/>
                <a:cs typeface="Calibri"/>
                <a:sym typeface="Calibri"/>
              </a:rPr>
              <a:t> * </a:t>
            </a:r>
            <a:r>
              <a:rPr lang="en-US">
                <a:solidFill>
                  <a:srgbClr val="FF00FF"/>
                </a:solidFill>
                <a:latin typeface="Calibri"/>
                <a:ea typeface="Calibri"/>
                <a:cs typeface="Calibri"/>
                <a:sym typeface="Calibri"/>
              </a:rPr>
              <a:t>x1(t)</a:t>
            </a:r>
            <a:endParaRPr>
              <a:solidFill>
                <a:srgbClr val="FF00FF"/>
              </a:solidFill>
              <a:latin typeface="Calibri"/>
              <a:ea typeface="Calibri"/>
              <a:cs typeface="Calibri"/>
              <a:sym typeface="Calibri"/>
            </a:endParaRPr>
          </a:p>
        </p:txBody>
      </p:sp>
      <p:sp>
        <p:nvSpPr>
          <p:cNvPr id="1584" name="Google Shape;1584;p56"/>
          <p:cNvSpPr/>
          <p:nvPr/>
        </p:nvSpPr>
        <p:spPr>
          <a:xfrm>
            <a:off x="300739" y="4594388"/>
            <a:ext cx="1487675" cy="1352550"/>
          </a:xfrm>
          <a:custGeom>
            <a:rect b="b" l="l" r="r" t="t"/>
            <a:pathLst>
              <a:path extrusionOk="0" h="54102" w="59507">
                <a:moveTo>
                  <a:pt x="39695" y="54102"/>
                </a:moveTo>
                <a:cubicBezTo>
                  <a:pt x="35568" y="52896"/>
                  <a:pt x="21534" y="50229"/>
                  <a:pt x="14930" y="46863"/>
                </a:cubicBezTo>
                <a:cubicBezTo>
                  <a:pt x="8326" y="43498"/>
                  <a:pt x="643" y="38227"/>
                  <a:pt x="71" y="33909"/>
                </a:cubicBezTo>
                <a:cubicBezTo>
                  <a:pt x="-500" y="29591"/>
                  <a:pt x="6294" y="23495"/>
                  <a:pt x="11501" y="20955"/>
                </a:cubicBezTo>
                <a:cubicBezTo>
                  <a:pt x="16708" y="18415"/>
                  <a:pt x="26233" y="19177"/>
                  <a:pt x="31313" y="18669"/>
                </a:cubicBezTo>
                <a:cubicBezTo>
                  <a:pt x="36393" y="18161"/>
                  <a:pt x="38870" y="18542"/>
                  <a:pt x="41981" y="17907"/>
                </a:cubicBezTo>
                <a:cubicBezTo>
                  <a:pt x="45093" y="17272"/>
                  <a:pt x="47569" y="17018"/>
                  <a:pt x="49982" y="14859"/>
                </a:cubicBezTo>
                <a:cubicBezTo>
                  <a:pt x="52395" y="12700"/>
                  <a:pt x="54872" y="7430"/>
                  <a:pt x="56459" y="4953"/>
                </a:cubicBezTo>
                <a:cubicBezTo>
                  <a:pt x="58047" y="2477"/>
                  <a:pt x="58999" y="826"/>
                  <a:pt x="59507" y="0"/>
                </a:cubicBezTo>
              </a:path>
            </a:pathLst>
          </a:custGeom>
          <a:noFill/>
          <a:ln cap="flat" cmpd="sng" w="19050">
            <a:solidFill>
              <a:srgbClr val="FF00FF"/>
            </a:solidFill>
            <a:prstDash val="solid"/>
            <a:round/>
            <a:headEnd len="med" w="med" type="none"/>
            <a:tailEnd len="med" w="med" type="triangle"/>
          </a:ln>
        </p:spPr>
      </p:sp>
      <p:cxnSp>
        <p:nvCxnSpPr>
          <p:cNvPr id="1585" name="Google Shape;1585;p56"/>
          <p:cNvCxnSpPr/>
          <p:nvPr/>
        </p:nvCxnSpPr>
        <p:spPr>
          <a:xfrm flipH="1" rot="10800000">
            <a:off x="1899937" y="4548050"/>
            <a:ext cx="56100" cy="633600"/>
          </a:xfrm>
          <a:prstGeom prst="straightConnector1">
            <a:avLst/>
          </a:prstGeom>
          <a:noFill/>
          <a:ln cap="flat" cmpd="sng" w="19050">
            <a:solidFill>
              <a:srgbClr val="00FF00"/>
            </a:solidFill>
            <a:prstDash val="solid"/>
            <a:round/>
            <a:headEnd len="med" w="med" type="none"/>
            <a:tailEnd len="med" w="med" type="triangle"/>
          </a:ln>
        </p:spPr>
      </p:cxnSp>
      <p:sp>
        <p:nvSpPr>
          <p:cNvPr id="1586" name="Google Shape;1586;p56"/>
          <p:cNvSpPr txBox="1"/>
          <p:nvPr/>
        </p:nvSpPr>
        <p:spPr>
          <a:xfrm>
            <a:off x="1179663" y="4664763"/>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Wi2</a:t>
            </a:r>
            <a:endParaRPr b="1">
              <a:solidFill>
                <a:srgbClr val="FF0000"/>
              </a:solidFill>
              <a:latin typeface="Calibri"/>
              <a:ea typeface="Calibri"/>
              <a:cs typeface="Calibri"/>
              <a:sym typeface="Calibri"/>
            </a:endParaRPr>
          </a:p>
        </p:txBody>
      </p:sp>
      <p:sp>
        <p:nvSpPr>
          <p:cNvPr id="1587" name="Google Shape;1587;p56"/>
          <p:cNvSpPr txBox="1"/>
          <p:nvPr/>
        </p:nvSpPr>
        <p:spPr>
          <a:xfrm>
            <a:off x="1908250" y="4664763"/>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Ws2</a:t>
            </a:r>
            <a:endParaRPr b="1">
              <a:solidFill>
                <a:srgbClr val="FF0000"/>
              </a:solidFill>
              <a:latin typeface="Calibri"/>
              <a:ea typeface="Calibri"/>
              <a:cs typeface="Calibri"/>
              <a:sym typeface="Calibri"/>
            </a:endParaRPr>
          </a:p>
        </p:txBody>
      </p:sp>
      <p:sp>
        <p:nvSpPr>
          <p:cNvPr id="1588" name="Google Shape;1588;p56"/>
          <p:cNvSpPr txBox="1"/>
          <p:nvPr/>
        </p:nvSpPr>
        <p:spPr>
          <a:xfrm>
            <a:off x="1693425" y="3375913"/>
            <a:ext cx="525000" cy="3693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Bias2</a:t>
            </a:r>
            <a:endParaRPr sz="1200">
              <a:latin typeface="Calibri"/>
              <a:ea typeface="Calibri"/>
              <a:cs typeface="Calibri"/>
              <a:sym typeface="Calibri"/>
            </a:endParaRPr>
          </a:p>
        </p:txBody>
      </p:sp>
      <p:cxnSp>
        <p:nvCxnSpPr>
          <p:cNvPr id="1589" name="Google Shape;1589;p56"/>
          <p:cNvCxnSpPr/>
          <p:nvPr/>
        </p:nvCxnSpPr>
        <p:spPr>
          <a:xfrm rot="10800000">
            <a:off x="1955925" y="3728113"/>
            <a:ext cx="0" cy="215100"/>
          </a:xfrm>
          <a:prstGeom prst="straightConnector1">
            <a:avLst/>
          </a:prstGeom>
          <a:noFill/>
          <a:ln cap="flat" cmpd="sng" w="9525">
            <a:solidFill>
              <a:schemeClr val="dk2"/>
            </a:solidFill>
            <a:prstDash val="solid"/>
            <a:round/>
            <a:headEnd len="med" w="med" type="none"/>
            <a:tailEnd len="med" w="med" type="triangle"/>
          </a:ln>
        </p:spPr>
      </p:cxnSp>
      <p:sp>
        <p:nvSpPr>
          <p:cNvPr id="1590" name="Google Shape;1590;p56"/>
          <p:cNvSpPr txBox="1"/>
          <p:nvPr/>
        </p:nvSpPr>
        <p:spPr>
          <a:xfrm>
            <a:off x="1179675" y="2581225"/>
            <a:ext cx="1552500" cy="5850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FF0000"/>
                </a:solidFill>
                <a:latin typeface="Calibri"/>
                <a:ea typeface="Calibri"/>
                <a:cs typeface="Calibri"/>
                <a:sym typeface="Calibri"/>
              </a:rPr>
              <a:t>Ws2</a:t>
            </a:r>
            <a:r>
              <a:rPr lang="en-US" sz="1300">
                <a:latin typeface="Calibri"/>
                <a:ea typeface="Calibri"/>
                <a:cs typeface="Calibri"/>
                <a:sym typeface="Calibri"/>
              </a:rPr>
              <a:t>* </a:t>
            </a:r>
            <a:r>
              <a:rPr lang="en-US" sz="1300">
                <a:solidFill>
                  <a:srgbClr val="00FF00"/>
                </a:solidFill>
                <a:latin typeface="Calibri"/>
                <a:ea typeface="Calibri"/>
                <a:cs typeface="Calibri"/>
                <a:sym typeface="Calibri"/>
              </a:rPr>
              <a:t>zs(t-1)</a:t>
            </a:r>
            <a:r>
              <a:rPr lang="en-US" sz="1300">
                <a:latin typeface="Calibri"/>
                <a:ea typeface="Calibri"/>
                <a:cs typeface="Calibri"/>
                <a:sym typeface="Calibri"/>
              </a:rPr>
              <a:t> + </a:t>
            </a:r>
            <a:r>
              <a:rPr lang="en-US" sz="1300">
                <a:solidFill>
                  <a:srgbClr val="FF0000"/>
                </a:solidFill>
                <a:latin typeface="Calibri"/>
                <a:ea typeface="Calibri"/>
                <a:cs typeface="Calibri"/>
                <a:sym typeface="Calibri"/>
              </a:rPr>
              <a:t>Wi2</a:t>
            </a:r>
            <a:r>
              <a:rPr lang="en-US" sz="1300">
                <a:latin typeface="Calibri"/>
                <a:ea typeface="Calibri"/>
                <a:cs typeface="Calibri"/>
                <a:sym typeface="Calibri"/>
              </a:rPr>
              <a:t> * </a:t>
            </a:r>
            <a:r>
              <a:rPr lang="en-US" sz="1300">
                <a:solidFill>
                  <a:srgbClr val="FF00FF"/>
                </a:solidFill>
                <a:latin typeface="Calibri"/>
                <a:ea typeface="Calibri"/>
                <a:cs typeface="Calibri"/>
                <a:sym typeface="Calibri"/>
              </a:rPr>
              <a:t>x1(t) </a:t>
            </a:r>
            <a:r>
              <a:rPr lang="en-US" sz="1300">
                <a:solidFill>
                  <a:schemeClr val="dk1"/>
                </a:solidFill>
                <a:latin typeface="Calibri"/>
                <a:ea typeface="Calibri"/>
                <a:cs typeface="Calibri"/>
                <a:sym typeface="Calibri"/>
              </a:rPr>
              <a:t>+</a:t>
            </a:r>
            <a:r>
              <a:rPr lang="en-US" sz="1300">
                <a:solidFill>
                  <a:srgbClr val="FF00FF"/>
                </a:solidFill>
                <a:latin typeface="Calibri"/>
                <a:ea typeface="Calibri"/>
                <a:cs typeface="Calibri"/>
                <a:sym typeface="Calibri"/>
              </a:rPr>
              <a:t> </a:t>
            </a:r>
            <a:r>
              <a:rPr lang="en-US" sz="1300">
                <a:solidFill>
                  <a:srgbClr val="FFAB40"/>
                </a:solidFill>
                <a:latin typeface="Calibri"/>
                <a:ea typeface="Calibri"/>
                <a:cs typeface="Calibri"/>
                <a:sym typeface="Calibri"/>
              </a:rPr>
              <a:t>Bias2</a:t>
            </a:r>
            <a:endParaRPr sz="1300">
              <a:solidFill>
                <a:srgbClr val="FFAB40"/>
              </a:solidFill>
              <a:latin typeface="Calibri"/>
              <a:ea typeface="Calibri"/>
              <a:cs typeface="Calibri"/>
              <a:sym typeface="Calibri"/>
            </a:endParaRPr>
          </a:p>
        </p:txBody>
      </p:sp>
      <p:cxnSp>
        <p:nvCxnSpPr>
          <p:cNvPr id="1591" name="Google Shape;1591;p56"/>
          <p:cNvCxnSpPr/>
          <p:nvPr/>
        </p:nvCxnSpPr>
        <p:spPr>
          <a:xfrm rot="10800000">
            <a:off x="1955925" y="3166213"/>
            <a:ext cx="0" cy="209700"/>
          </a:xfrm>
          <a:prstGeom prst="straightConnector1">
            <a:avLst/>
          </a:prstGeom>
          <a:noFill/>
          <a:ln cap="flat" cmpd="sng" w="9525">
            <a:solidFill>
              <a:schemeClr val="dk2"/>
            </a:solidFill>
            <a:prstDash val="solid"/>
            <a:round/>
            <a:headEnd len="med" w="med" type="none"/>
            <a:tailEnd len="med" w="med" type="triangle"/>
          </a:ln>
        </p:spPr>
      </p:cxnSp>
      <p:sp>
        <p:nvSpPr>
          <p:cNvPr id="1592" name="Google Shape;1592;p56"/>
          <p:cNvSpPr txBox="1"/>
          <p:nvPr/>
        </p:nvSpPr>
        <p:spPr>
          <a:xfrm>
            <a:off x="1419025" y="1770988"/>
            <a:ext cx="961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rgbClr val="0000FF"/>
                </a:solidFill>
                <a:latin typeface="Calibri"/>
                <a:ea typeface="Calibri"/>
                <a:cs typeface="Calibri"/>
                <a:sym typeface="Calibri"/>
              </a:rPr>
              <a:t>A Tanh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cxnSp>
        <p:nvCxnSpPr>
          <p:cNvPr id="1593" name="Google Shape;1593;p56"/>
          <p:cNvCxnSpPr/>
          <p:nvPr/>
        </p:nvCxnSpPr>
        <p:spPr>
          <a:xfrm rot="10800000">
            <a:off x="1955925" y="2371525"/>
            <a:ext cx="0" cy="209700"/>
          </a:xfrm>
          <a:prstGeom prst="straightConnector1">
            <a:avLst/>
          </a:prstGeom>
          <a:noFill/>
          <a:ln cap="flat" cmpd="sng" w="9525">
            <a:solidFill>
              <a:schemeClr val="dk2"/>
            </a:solidFill>
            <a:prstDash val="solid"/>
            <a:round/>
            <a:headEnd len="med" w="med" type="none"/>
            <a:tailEnd len="med" w="med" type="triangle"/>
          </a:ln>
        </p:spPr>
      </p:cxnSp>
      <p:sp>
        <p:nvSpPr>
          <p:cNvPr id="1594" name="Google Shape;1594;p56"/>
          <p:cNvSpPr txBox="1"/>
          <p:nvPr/>
        </p:nvSpPr>
        <p:spPr>
          <a:xfrm>
            <a:off x="1056775" y="704063"/>
            <a:ext cx="1686300" cy="861900"/>
          </a:xfrm>
          <a:prstGeom prst="rect">
            <a:avLst/>
          </a:prstGeom>
          <a:solidFill>
            <a:srgbClr val="B3C6E7"/>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1100">
                <a:solidFill>
                  <a:schemeClr val="dk1"/>
                </a:solidFill>
                <a:latin typeface="Calibri"/>
                <a:ea typeface="Calibri"/>
                <a:cs typeface="Calibri"/>
                <a:sym typeface="Calibri"/>
              </a:rPr>
              <a:t>Long term memory created for (t):</a:t>
            </a:r>
            <a:endParaRPr sz="1100">
              <a:solidFill>
                <a:schemeClr val="dk1"/>
              </a:solidFill>
              <a:latin typeface="Calibri"/>
              <a:ea typeface="Calibri"/>
              <a:cs typeface="Calibri"/>
              <a:sym typeface="Calibri"/>
            </a:endParaRPr>
          </a:p>
          <a:p>
            <a:pPr indent="0" lvl="0" marL="0" rtl="0" algn="ctr">
              <a:spcBef>
                <a:spcPts val="0"/>
              </a:spcBef>
              <a:spcAft>
                <a:spcPts val="0"/>
              </a:spcAft>
              <a:buNone/>
            </a:pPr>
            <a:r>
              <a:rPr lang="en-US" sz="1100">
                <a:solidFill>
                  <a:schemeClr val="dk1"/>
                </a:solidFill>
                <a:highlight>
                  <a:srgbClr val="00FFFF"/>
                </a:highlight>
                <a:latin typeface="Calibri"/>
                <a:ea typeface="Calibri"/>
                <a:cs typeface="Calibri"/>
                <a:sym typeface="Calibri"/>
              </a:rPr>
              <a:t>zl(t)</a:t>
            </a:r>
            <a:r>
              <a:rPr lang="en-US" sz="1100">
                <a:solidFill>
                  <a:schemeClr val="dk1"/>
                </a:solidFill>
                <a:latin typeface="Calibri"/>
                <a:ea typeface="Calibri"/>
                <a:cs typeface="Calibri"/>
                <a:sym typeface="Calibri"/>
              </a:rPr>
              <a:t>= </a:t>
            </a:r>
            <a:r>
              <a:rPr b="1" i="1" lang="en-US" sz="1100">
                <a:solidFill>
                  <a:srgbClr val="0000FF"/>
                </a:solidFill>
                <a:latin typeface="Calibri"/>
                <a:ea typeface="Calibri"/>
                <a:cs typeface="Calibri"/>
                <a:sym typeface="Calibri"/>
              </a:rPr>
              <a:t>F</a:t>
            </a:r>
            <a:r>
              <a:rPr lang="en-US" sz="1100">
                <a:solidFill>
                  <a:schemeClr val="dk1"/>
                </a:solidFill>
                <a:latin typeface="Calibri"/>
                <a:ea typeface="Calibri"/>
                <a:cs typeface="Calibri"/>
                <a:sym typeface="Calibri"/>
              </a:rPr>
              <a:t>(</a:t>
            </a:r>
            <a:r>
              <a:rPr lang="en-US" sz="1100">
                <a:solidFill>
                  <a:srgbClr val="FF0000"/>
                </a:solidFill>
                <a:latin typeface="Calibri"/>
                <a:ea typeface="Calibri"/>
                <a:cs typeface="Calibri"/>
                <a:sym typeface="Calibri"/>
              </a:rPr>
              <a:t>Ws2</a:t>
            </a:r>
            <a:r>
              <a:rPr lang="en-US" sz="1100">
                <a:solidFill>
                  <a:schemeClr val="dk1"/>
                </a:solidFill>
                <a:latin typeface="Calibri"/>
                <a:ea typeface="Calibri"/>
                <a:cs typeface="Calibri"/>
                <a:sym typeface="Calibri"/>
              </a:rPr>
              <a:t>* </a:t>
            </a:r>
            <a:r>
              <a:rPr lang="en-US" sz="1100">
                <a:solidFill>
                  <a:schemeClr val="dk1"/>
                </a:solidFill>
                <a:highlight>
                  <a:srgbClr val="00FF00"/>
                </a:highlight>
                <a:latin typeface="Calibri"/>
                <a:ea typeface="Calibri"/>
                <a:cs typeface="Calibri"/>
                <a:sym typeface="Calibri"/>
              </a:rPr>
              <a:t>zs(t-1)</a:t>
            </a:r>
            <a:r>
              <a:rPr lang="en-US" sz="1100">
                <a:solidFill>
                  <a:schemeClr val="dk1"/>
                </a:solidFill>
                <a:latin typeface="Calibri"/>
                <a:ea typeface="Calibri"/>
                <a:cs typeface="Calibri"/>
                <a:sym typeface="Calibri"/>
              </a:rPr>
              <a:t> + </a:t>
            </a:r>
            <a:r>
              <a:rPr lang="en-US" sz="1100">
                <a:solidFill>
                  <a:srgbClr val="FF0000"/>
                </a:solidFill>
                <a:latin typeface="Calibri"/>
                <a:ea typeface="Calibri"/>
                <a:cs typeface="Calibri"/>
                <a:sym typeface="Calibri"/>
              </a:rPr>
              <a:t>Wi2</a:t>
            </a:r>
            <a:r>
              <a:rPr lang="en-US" sz="1100">
                <a:solidFill>
                  <a:schemeClr val="dk1"/>
                </a:solidFill>
                <a:latin typeface="Calibri"/>
                <a:ea typeface="Calibri"/>
                <a:cs typeface="Calibri"/>
                <a:sym typeface="Calibri"/>
              </a:rPr>
              <a:t> * </a:t>
            </a:r>
            <a:r>
              <a:rPr lang="en-US" sz="1100">
                <a:solidFill>
                  <a:schemeClr val="dk1"/>
                </a:solidFill>
                <a:highlight>
                  <a:srgbClr val="FF00FF"/>
                </a:highlight>
                <a:latin typeface="Calibri"/>
                <a:ea typeface="Calibri"/>
                <a:cs typeface="Calibri"/>
                <a:sym typeface="Calibri"/>
              </a:rPr>
              <a:t>x1(t) </a:t>
            </a:r>
            <a:r>
              <a:rPr lang="en-US" sz="1100">
                <a:solidFill>
                  <a:schemeClr val="dk1"/>
                </a:solidFill>
                <a:latin typeface="Calibri"/>
                <a:ea typeface="Calibri"/>
                <a:cs typeface="Calibri"/>
                <a:sym typeface="Calibri"/>
              </a:rPr>
              <a:t>+</a:t>
            </a:r>
            <a:r>
              <a:rPr lang="en-US" sz="1100">
                <a:solidFill>
                  <a:srgbClr val="FF00FF"/>
                </a:solidFill>
                <a:latin typeface="Calibri"/>
                <a:ea typeface="Calibri"/>
                <a:cs typeface="Calibri"/>
                <a:sym typeface="Calibri"/>
              </a:rPr>
              <a:t> </a:t>
            </a:r>
            <a:r>
              <a:rPr lang="en-US" sz="1100">
                <a:solidFill>
                  <a:srgbClr val="FFAB40"/>
                </a:solidFill>
                <a:latin typeface="Calibri"/>
                <a:ea typeface="Calibri"/>
                <a:cs typeface="Calibri"/>
                <a:sym typeface="Calibri"/>
              </a:rPr>
              <a:t>Bias2</a:t>
            </a:r>
            <a:r>
              <a:rPr lang="en-US" sz="1100">
                <a:solidFill>
                  <a:schemeClr val="dk1"/>
                </a:solidFill>
                <a:latin typeface="Calibri"/>
                <a:ea typeface="Calibri"/>
                <a:cs typeface="Calibri"/>
                <a:sym typeface="Calibri"/>
              </a:rPr>
              <a:t>)</a:t>
            </a:r>
            <a:endParaRPr sz="1100">
              <a:solidFill>
                <a:schemeClr val="dk1"/>
              </a:solidFill>
            </a:endParaRPr>
          </a:p>
        </p:txBody>
      </p:sp>
      <p:cxnSp>
        <p:nvCxnSpPr>
          <p:cNvPr id="1595" name="Google Shape;1595;p56"/>
          <p:cNvCxnSpPr/>
          <p:nvPr/>
        </p:nvCxnSpPr>
        <p:spPr>
          <a:xfrm rot="10800000">
            <a:off x="1899925" y="1566088"/>
            <a:ext cx="0" cy="204900"/>
          </a:xfrm>
          <a:prstGeom prst="straightConnector1">
            <a:avLst/>
          </a:prstGeom>
          <a:noFill/>
          <a:ln cap="flat" cmpd="sng" w="9525">
            <a:solidFill>
              <a:schemeClr val="dk2"/>
            </a:solidFill>
            <a:prstDash val="solid"/>
            <a:round/>
            <a:headEnd len="med" w="med" type="none"/>
            <a:tailEnd len="med" w="med" type="triangle"/>
          </a:ln>
        </p:spPr>
      </p:cxnSp>
      <p:sp>
        <p:nvSpPr>
          <p:cNvPr id="1596" name="Google Shape;1596;p56"/>
          <p:cNvSpPr txBox="1"/>
          <p:nvPr/>
        </p:nvSpPr>
        <p:spPr>
          <a:xfrm>
            <a:off x="3330100" y="370500"/>
            <a:ext cx="32388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When both the </a:t>
            </a:r>
            <a:r>
              <a:rPr lang="en-US">
                <a:highlight>
                  <a:srgbClr val="00FF00"/>
                </a:highlight>
                <a:latin typeface="Calibri"/>
                <a:ea typeface="Calibri"/>
                <a:cs typeface="Calibri"/>
                <a:sym typeface="Calibri"/>
              </a:rPr>
              <a:t>previous time step output (represented by the short term memory (t-1))</a:t>
            </a:r>
            <a:r>
              <a:rPr lang="en-US">
                <a:latin typeface="Calibri"/>
                <a:ea typeface="Calibri"/>
                <a:cs typeface="Calibri"/>
                <a:sym typeface="Calibri"/>
              </a:rPr>
              <a:t> and </a:t>
            </a:r>
            <a:r>
              <a:rPr lang="en-US">
                <a:highlight>
                  <a:srgbClr val="FF00FF"/>
                </a:highlight>
                <a:latin typeface="Calibri"/>
                <a:ea typeface="Calibri"/>
                <a:cs typeface="Calibri"/>
                <a:sym typeface="Calibri"/>
              </a:rPr>
              <a:t>input (represented by x1(t))</a:t>
            </a:r>
            <a:r>
              <a:rPr lang="en-US">
                <a:latin typeface="Calibri"/>
                <a:ea typeface="Calibri"/>
                <a:cs typeface="Calibri"/>
                <a:sym typeface="Calibri"/>
              </a:rPr>
              <a:t> are positive, the output from Tanh will be a positive value</a:t>
            </a:r>
            <a:endParaRPr b="1" u="sng">
              <a:latin typeface="Calibri"/>
              <a:ea typeface="Calibri"/>
              <a:cs typeface="Calibri"/>
              <a:sym typeface="Calibri"/>
            </a:endParaRPr>
          </a:p>
        </p:txBody>
      </p:sp>
      <p:sp>
        <p:nvSpPr>
          <p:cNvPr id="1597" name="Google Shape;1597;p56"/>
          <p:cNvSpPr txBox="1"/>
          <p:nvPr/>
        </p:nvSpPr>
        <p:spPr>
          <a:xfrm>
            <a:off x="3330100" y="1992600"/>
            <a:ext cx="32388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When both the </a:t>
            </a:r>
            <a:r>
              <a:rPr lang="en-US">
                <a:highlight>
                  <a:srgbClr val="00FF00"/>
                </a:highlight>
                <a:latin typeface="Calibri"/>
                <a:ea typeface="Calibri"/>
                <a:cs typeface="Calibri"/>
                <a:sym typeface="Calibri"/>
              </a:rPr>
              <a:t>previous time step output (represented by the short term memory (t-1))</a:t>
            </a:r>
            <a:r>
              <a:rPr lang="en-US">
                <a:latin typeface="Calibri"/>
                <a:ea typeface="Calibri"/>
                <a:cs typeface="Calibri"/>
                <a:sym typeface="Calibri"/>
              </a:rPr>
              <a:t> and </a:t>
            </a:r>
            <a:r>
              <a:rPr lang="en-US">
                <a:highlight>
                  <a:srgbClr val="FF00FF"/>
                </a:highlight>
                <a:latin typeface="Calibri"/>
                <a:ea typeface="Calibri"/>
                <a:cs typeface="Calibri"/>
                <a:sym typeface="Calibri"/>
              </a:rPr>
              <a:t>input (represented by x1(t))</a:t>
            </a:r>
            <a:r>
              <a:rPr lang="en-US">
                <a:latin typeface="Calibri"/>
                <a:ea typeface="Calibri"/>
                <a:cs typeface="Calibri"/>
                <a:sym typeface="Calibri"/>
              </a:rPr>
              <a:t> are negative, the output from Tanh will be a </a:t>
            </a:r>
            <a:r>
              <a:rPr lang="en-US">
                <a:solidFill>
                  <a:schemeClr val="dk1"/>
                </a:solidFill>
                <a:latin typeface="Calibri"/>
                <a:ea typeface="Calibri"/>
                <a:cs typeface="Calibri"/>
                <a:sym typeface="Calibri"/>
              </a:rPr>
              <a:t>negative</a:t>
            </a:r>
            <a:r>
              <a:rPr lang="en-US">
                <a:latin typeface="Calibri"/>
                <a:ea typeface="Calibri"/>
                <a:cs typeface="Calibri"/>
                <a:sym typeface="Calibri"/>
              </a:rPr>
              <a:t> value</a:t>
            </a:r>
            <a:endParaRPr b="1" u="sng">
              <a:latin typeface="Calibri"/>
              <a:ea typeface="Calibri"/>
              <a:cs typeface="Calibri"/>
              <a:sym typeface="Calibri"/>
            </a:endParaRPr>
          </a:p>
        </p:txBody>
      </p:sp>
      <p:sp>
        <p:nvSpPr>
          <p:cNvPr id="1598" name="Google Shape;1598;p56"/>
          <p:cNvSpPr txBox="1"/>
          <p:nvPr/>
        </p:nvSpPr>
        <p:spPr>
          <a:xfrm>
            <a:off x="3378400" y="3451150"/>
            <a:ext cx="32388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When both the </a:t>
            </a:r>
            <a:r>
              <a:rPr lang="en-US">
                <a:highlight>
                  <a:srgbClr val="00FF00"/>
                </a:highlight>
                <a:latin typeface="Calibri"/>
                <a:ea typeface="Calibri"/>
                <a:cs typeface="Calibri"/>
                <a:sym typeface="Calibri"/>
              </a:rPr>
              <a:t>previous time step output (represented by the short term memory (t-1))</a:t>
            </a:r>
            <a:r>
              <a:rPr lang="en-US">
                <a:latin typeface="Calibri"/>
                <a:ea typeface="Calibri"/>
                <a:cs typeface="Calibri"/>
                <a:sym typeface="Calibri"/>
              </a:rPr>
              <a:t> and </a:t>
            </a:r>
            <a:r>
              <a:rPr lang="en-US">
                <a:highlight>
                  <a:srgbClr val="FF00FF"/>
                </a:highlight>
                <a:latin typeface="Calibri"/>
                <a:ea typeface="Calibri"/>
                <a:cs typeface="Calibri"/>
                <a:sym typeface="Calibri"/>
              </a:rPr>
              <a:t>input (represented by x1(t))</a:t>
            </a:r>
            <a:r>
              <a:rPr lang="en-US">
                <a:latin typeface="Calibri"/>
                <a:ea typeface="Calibri"/>
                <a:cs typeface="Calibri"/>
                <a:sym typeface="Calibri"/>
              </a:rPr>
              <a:t> have opposite sign, the output from Tanh will be sth in between, and may be around zero (in this case, input and previous long term memory cancel each other).</a:t>
            </a:r>
            <a:endParaRPr b="1" u="sng">
              <a:latin typeface="Calibri"/>
              <a:ea typeface="Calibri"/>
              <a:cs typeface="Calibri"/>
              <a:sym typeface="Calibri"/>
            </a:endParaRPr>
          </a:p>
        </p:txBody>
      </p:sp>
      <p:sp>
        <p:nvSpPr>
          <p:cNvPr id="1599" name="Google Shape;1599;p56"/>
          <p:cNvSpPr txBox="1"/>
          <p:nvPr/>
        </p:nvSpPr>
        <p:spPr>
          <a:xfrm>
            <a:off x="6788675" y="262800"/>
            <a:ext cx="34317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Assuming that:</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The short term memory (t-1) = 1.0</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Input (t) = 1.0</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wi1 = 1.0, ws1 = 2.0, and bias = 0.0</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US">
                <a:highlight>
                  <a:srgbClr val="00FFFF"/>
                </a:highlight>
                <a:latin typeface="Calibri"/>
                <a:ea typeface="Calibri"/>
                <a:cs typeface="Calibri"/>
                <a:sym typeface="Calibri"/>
              </a:rPr>
              <a:t>zl(t)</a:t>
            </a:r>
            <a:r>
              <a:rPr lang="en-US">
                <a:latin typeface="Calibri"/>
                <a:ea typeface="Calibri"/>
                <a:cs typeface="Calibri"/>
                <a:sym typeface="Calibri"/>
              </a:rPr>
              <a:t> = </a:t>
            </a:r>
            <a:r>
              <a:rPr lang="en-US">
                <a:solidFill>
                  <a:srgbClr val="0000FF"/>
                </a:solidFill>
                <a:latin typeface="Calibri"/>
                <a:ea typeface="Calibri"/>
                <a:cs typeface="Calibri"/>
                <a:sym typeface="Calibri"/>
              </a:rPr>
              <a:t>F</a:t>
            </a:r>
            <a:r>
              <a:rPr lang="en-US">
                <a:latin typeface="Calibri"/>
                <a:ea typeface="Calibri"/>
                <a:cs typeface="Calibri"/>
                <a:sym typeface="Calibri"/>
              </a:rPr>
              <a:t> (</a:t>
            </a:r>
            <a:r>
              <a:rPr lang="en-US">
                <a:highlight>
                  <a:srgbClr val="FF0000"/>
                </a:highlight>
                <a:latin typeface="Calibri"/>
                <a:ea typeface="Calibri"/>
                <a:cs typeface="Calibri"/>
                <a:sym typeface="Calibri"/>
              </a:rPr>
              <a:t>1.0</a:t>
            </a:r>
            <a:r>
              <a:rPr lang="en-US">
                <a:latin typeface="Calibri"/>
                <a:ea typeface="Calibri"/>
                <a:cs typeface="Calibri"/>
                <a:sym typeface="Calibri"/>
              </a:rPr>
              <a:t> * </a:t>
            </a:r>
            <a:r>
              <a:rPr lang="en-US">
                <a:highlight>
                  <a:srgbClr val="00FF00"/>
                </a:highlight>
                <a:latin typeface="Calibri"/>
                <a:ea typeface="Calibri"/>
                <a:cs typeface="Calibri"/>
                <a:sym typeface="Calibri"/>
              </a:rPr>
              <a:t>1.0 </a:t>
            </a:r>
            <a:r>
              <a:rPr lang="en-US">
                <a:latin typeface="Calibri"/>
                <a:ea typeface="Calibri"/>
                <a:cs typeface="Calibri"/>
                <a:sym typeface="Calibri"/>
              </a:rPr>
              <a:t>+ </a:t>
            </a:r>
            <a:r>
              <a:rPr lang="en-US">
                <a:highlight>
                  <a:srgbClr val="FF0000"/>
                </a:highlight>
                <a:latin typeface="Calibri"/>
                <a:ea typeface="Calibri"/>
                <a:cs typeface="Calibri"/>
                <a:sym typeface="Calibri"/>
              </a:rPr>
              <a:t>2.0 </a:t>
            </a:r>
            <a:r>
              <a:rPr lang="en-US">
                <a:latin typeface="Calibri"/>
                <a:ea typeface="Calibri"/>
                <a:cs typeface="Calibri"/>
                <a:sym typeface="Calibri"/>
              </a:rPr>
              <a:t>* </a:t>
            </a:r>
            <a:r>
              <a:rPr lang="en-US">
                <a:highlight>
                  <a:srgbClr val="FF00FF"/>
                </a:highlight>
                <a:latin typeface="Calibri"/>
                <a:ea typeface="Calibri"/>
                <a:cs typeface="Calibri"/>
                <a:sym typeface="Calibri"/>
              </a:rPr>
              <a:t>1.0</a:t>
            </a:r>
            <a:r>
              <a:rPr lang="en-US">
                <a:latin typeface="Calibri"/>
                <a:ea typeface="Calibri"/>
                <a:cs typeface="Calibri"/>
                <a:sym typeface="Calibri"/>
              </a:rPr>
              <a:t> + </a:t>
            </a:r>
            <a:r>
              <a:rPr lang="en-US">
                <a:highlight>
                  <a:srgbClr val="FF9900"/>
                </a:highlight>
                <a:latin typeface="Calibri"/>
                <a:ea typeface="Calibri"/>
                <a:cs typeface="Calibri"/>
                <a:sym typeface="Calibri"/>
              </a:rPr>
              <a:t>0.0</a:t>
            </a:r>
            <a:r>
              <a:rPr lang="en-US">
                <a:latin typeface="Calibri"/>
                <a:ea typeface="Calibri"/>
                <a:cs typeface="Calibri"/>
                <a:sym typeface="Calibri"/>
              </a:rPr>
              <a:t>) = 0.995</a:t>
            </a:r>
            <a:endParaRPr>
              <a:latin typeface="Calibri"/>
              <a:ea typeface="Calibri"/>
              <a:cs typeface="Calibri"/>
              <a:sym typeface="Calibri"/>
            </a:endParaRPr>
          </a:p>
        </p:txBody>
      </p:sp>
      <p:sp>
        <p:nvSpPr>
          <p:cNvPr id="1600" name="Google Shape;1600;p56"/>
          <p:cNvSpPr txBox="1"/>
          <p:nvPr/>
        </p:nvSpPr>
        <p:spPr>
          <a:xfrm>
            <a:off x="6871675" y="1884900"/>
            <a:ext cx="34317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Assuming that:</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The short term memory (t-1) = -1.0</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Input (t) = -1.0</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wi1 = 1.0, ws1 = 2.0, and bias = 0.0</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US">
                <a:highlight>
                  <a:srgbClr val="00FFFF"/>
                </a:highlight>
                <a:latin typeface="Calibri"/>
                <a:ea typeface="Calibri"/>
                <a:cs typeface="Calibri"/>
                <a:sym typeface="Calibri"/>
              </a:rPr>
              <a:t>zl(t)</a:t>
            </a:r>
            <a:r>
              <a:rPr lang="en-US">
                <a:latin typeface="Calibri"/>
                <a:ea typeface="Calibri"/>
                <a:cs typeface="Calibri"/>
                <a:sym typeface="Calibri"/>
              </a:rPr>
              <a:t> = </a:t>
            </a:r>
            <a:r>
              <a:rPr lang="en-US">
                <a:solidFill>
                  <a:srgbClr val="0000FF"/>
                </a:solidFill>
                <a:latin typeface="Calibri"/>
                <a:ea typeface="Calibri"/>
                <a:cs typeface="Calibri"/>
                <a:sym typeface="Calibri"/>
              </a:rPr>
              <a:t>F</a:t>
            </a:r>
            <a:r>
              <a:rPr lang="en-US">
                <a:latin typeface="Calibri"/>
                <a:ea typeface="Calibri"/>
                <a:cs typeface="Calibri"/>
                <a:sym typeface="Calibri"/>
              </a:rPr>
              <a:t> (</a:t>
            </a:r>
            <a:r>
              <a:rPr lang="en-US">
                <a:highlight>
                  <a:srgbClr val="FF0000"/>
                </a:highlight>
                <a:latin typeface="Calibri"/>
                <a:ea typeface="Calibri"/>
                <a:cs typeface="Calibri"/>
                <a:sym typeface="Calibri"/>
              </a:rPr>
              <a:t>1.0</a:t>
            </a:r>
            <a:r>
              <a:rPr lang="en-US">
                <a:latin typeface="Calibri"/>
                <a:ea typeface="Calibri"/>
                <a:cs typeface="Calibri"/>
                <a:sym typeface="Calibri"/>
              </a:rPr>
              <a:t> * </a:t>
            </a:r>
            <a:r>
              <a:rPr lang="en-US">
                <a:highlight>
                  <a:srgbClr val="00FF00"/>
                </a:highlight>
                <a:latin typeface="Calibri"/>
                <a:ea typeface="Calibri"/>
                <a:cs typeface="Calibri"/>
                <a:sym typeface="Calibri"/>
              </a:rPr>
              <a:t>-1.0</a:t>
            </a:r>
            <a:r>
              <a:rPr lang="en-US">
                <a:latin typeface="Calibri"/>
                <a:ea typeface="Calibri"/>
                <a:cs typeface="Calibri"/>
                <a:sym typeface="Calibri"/>
              </a:rPr>
              <a:t>+ </a:t>
            </a:r>
            <a:r>
              <a:rPr lang="en-US">
                <a:highlight>
                  <a:srgbClr val="FF0000"/>
                </a:highlight>
                <a:latin typeface="Calibri"/>
                <a:ea typeface="Calibri"/>
                <a:cs typeface="Calibri"/>
                <a:sym typeface="Calibri"/>
              </a:rPr>
              <a:t>2.0 </a:t>
            </a:r>
            <a:r>
              <a:rPr lang="en-US">
                <a:latin typeface="Calibri"/>
                <a:ea typeface="Calibri"/>
                <a:cs typeface="Calibri"/>
                <a:sym typeface="Calibri"/>
              </a:rPr>
              <a:t>* </a:t>
            </a:r>
            <a:r>
              <a:rPr lang="en-US">
                <a:highlight>
                  <a:srgbClr val="FF00FF"/>
                </a:highlight>
                <a:latin typeface="Calibri"/>
                <a:ea typeface="Calibri"/>
                <a:cs typeface="Calibri"/>
                <a:sym typeface="Calibri"/>
              </a:rPr>
              <a:t>-1.0</a:t>
            </a:r>
            <a:r>
              <a:rPr lang="en-US">
                <a:latin typeface="Calibri"/>
                <a:ea typeface="Calibri"/>
                <a:cs typeface="Calibri"/>
                <a:sym typeface="Calibri"/>
              </a:rPr>
              <a:t> + </a:t>
            </a:r>
            <a:r>
              <a:rPr lang="en-US">
                <a:highlight>
                  <a:srgbClr val="FF9900"/>
                </a:highlight>
                <a:latin typeface="Calibri"/>
                <a:ea typeface="Calibri"/>
                <a:cs typeface="Calibri"/>
                <a:sym typeface="Calibri"/>
              </a:rPr>
              <a:t>0.0</a:t>
            </a:r>
            <a:r>
              <a:rPr lang="en-US">
                <a:latin typeface="Calibri"/>
                <a:ea typeface="Calibri"/>
                <a:cs typeface="Calibri"/>
                <a:sym typeface="Calibri"/>
              </a:rPr>
              <a:t>) = -0.995</a:t>
            </a:r>
            <a:endParaRPr>
              <a:latin typeface="Calibri"/>
              <a:ea typeface="Calibri"/>
              <a:cs typeface="Calibri"/>
              <a:sym typeface="Calibri"/>
            </a:endParaRPr>
          </a:p>
        </p:txBody>
      </p:sp>
      <p:sp>
        <p:nvSpPr>
          <p:cNvPr id="1601" name="Google Shape;1601;p56"/>
          <p:cNvSpPr txBox="1"/>
          <p:nvPr/>
        </p:nvSpPr>
        <p:spPr>
          <a:xfrm>
            <a:off x="6952075" y="3507000"/>
            <a:ext cx="34317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Assuming that:</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The short term memory (t-1) = 1.0</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Input (t) = -1.0</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wi1 = 1.0, ws1 = 2.0, and bias = 0.0</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US">
                <a:highlight>
                  <a:srgbClr val="00FFFF"/>
                </a:highlight>
                <a:latin typeface="Calibri"/>
                <a:ea typeface="Calibri"/>
                <a:cs typeface="Calibri"/>
                <a:sym typeface="Calibri"/>
              </a:rPr>
              <a:t>zl(t)</a:t>
            </a:r>
            <a:r>
              <a:rPr lang="en-US">
                <a:latin typeface="Calibri"/>
                <a:ea typeface="Calibri"/>
                <a:cs typeface="Calibri"/>
                <a:sym typeface="Calibri"/>
              </a:rPr>
              <a:t> = </a:t>
            </a:r>
            <a:r>
              <a:rPr lang="en-US">
                <a:solidFill>
                  <a:srgbClr val="0000FF"/>
                </a:solidFill>
                <a:latin typeface="Calibri"/>
                <a:ea typeface="Calibri"/>
                <a:cs typeface="Calibri"/>
                <a:sym typeface="Calibri"/>
              </a:rPr>
              <a:t>F</a:t>
            </a:r>
            <a:r>
              <a:rPr lang="en-US">
                <a:latin typeface="Calibri"/>
                <a:ea typeface="Calibri"/>
                <a:cs typeface="Calibri"/>
                <a:sym typeface="Calibri"/>
              </a:rPr>
              <a:t> (</a:t>
            </a:r>
            <a:r>
              <a:rPr lang="en-US">
                <a:highlight>
                  <a:srgbClr val="FF0000"/>
                </a:highlight>
                <a:latin typeface="Calibri"/>
                <a:ea typeface="Calibri"/>
                <a:cs typeface="Calibri"/>
                <a:sym typeface="Calibri"/>
              </a:rPr>
              <a:t>1.0</a:t>
            </a:r>
            <a:r>
              <a:rPr lang="en-US">
                <a:latin typeface="Calibri"/>
                <a:ea typeface="Calibri"/>
                <a:cs typeface="Calibri"/>
                <a:sym typeface="Calibri"/>
              </a:rPr>
              <a:t> * </a:t>
            </a:r>
            <a:r>
              <a:rPr lang="en-US">
                <a:highlight>
                  <a:srgbClr val="00FF00"/>
                </a:highlight>
                <a:latin typeface="Calibri"/>
                <a:ea typeface="Calibri"/>
                <a:cs typeface="Calibri"/>
                <a:sym typeface="Calibri"/>
              </a:rPr>
              <a:t>1.0</a:t>
            </a:r>
            <a:r>
              <a:rPr lang="en-US">
                <a:latin typeface="Calibri"/>
                <a:ea typeface="Calibri"/>
                <a:cs typeface="Calibri"/>
                <a:sym typeface="Calibri"/>
              </a:rPr>
              <a:t>+ </a:t>
            </a:r>
            <a:r>
              <a:rPr lang="en-US">
                <a:highlight>
                  <a:srgbClr val="FF0000"/>
                </a:highlight>
                <a:latin typeface="Calibri"/>
                <a:ea typeface="Calibri"/>
                <a:cs typeface="Calibri"/>
                <a:sym typeface="Calibri"/>
              </a:rPr>
              <a:t>2.0 </a:t>
            </a:r>
            <a:r>
              <a:rPr lang="en-US">
                <a:latin typeface="Calibri"/>
                <a:ea typeface="Calibri"/>
                <a:cs typeface="Calibri"/>
                <a:sym typeface="Calibri"/>
              </a:rPr>
              <a:t>* </a:t>
            </a:r>
            <a:r>
              <a:rPr lang="en-US">
                <a:highlight>
                  <a:srgbClr val="FF00FF"/>
                </a:highlight>
                <a:latin typeface="Calibri"/>
                <a:ea typeface="Calibri"/>
                <a:cs typeface="Calibri"/>
                <a:sym typeface="Calibri"/>
              </a:rPr>
              <a:t>-1.0</a:t>
            </a:r>
            <a:r>
              <a:rPr lang="en-US">
                <a:latin typeface="Calibri"/>
                <a:ea typeface="Calibri"/>
                <a:cs typeface="Calibri"/>
                <a:sym typeface="Calibri"/>
              </a:rPr>
              <a:t> + </a:t>
            </a:r>
            <a:r>
              <a:rPr lang="en-US">
                <a:highlight>
                  <a:srgbClr val="FF9900"/>
                </a:highlight>
                <a:latin typeface="Calibri"/>
                <a:ea typeface="Calibri"/>
                <a:cs typeface="Calibri"/>
                <a:sym typeface="Calibri"/>
              </a:rPr>
              <a:t>0.0</a:t>
            </a:r>
            <a:r>
              <a:rPr lang="en-US">
                <a:latin typeface="Calibri"/>
                <a:ea typeface="Calibri"/>
                <a:cs typeface="Calibri"/>
                <a:sym typeface="Calibri"/>
              </a:rPr>
              <a:t>) = -0.76</a:t>
            </a:r>
            <a:endParaRPr>
              <a:latin typeface="Calibri"/>
              <a:ea typeface="Calibri"/>
              <a:cs typeface="Calibri"/>
              <a:sym typeface="Calibri"/>
            </a:endParaRPr>
          </a:p>
        </p:txBody>
      </p:sp>
      <p:sp>
        <p:nvSpPr>
          <p:cNvPr id="1602" name="Google Shape;1602;p56"/>
          <p:cNvSpPr txBox="1"/>
          <p:nvPr/>
        </p:nvSpPr>
        <p:spPr>
          <a:xfrm>
            <a:off x="6952075" y="4984500"/>
            <a:ext cx="34317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Assuming that:</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The short term memory (t-1) = 1.0</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Input (t) = -1.0</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wi1 = 1.0, ws1 = 1.0, and bias = 0.0</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US">
                <a:highlight>
                  <a:srgbClr val="00FFFF"/>
                </a:highlight>
                <a:latin typeface="Calibri"/>
                <a:ea typeface="Calibri"/>
                <a:cs typeface="Calibri"/>
                <a:sym typeface="Calibri"/>
              </a:rPr>
              <a:t>zl(t)</a:t>
            </a:r>
            <a:r>
              <a:rPr lang="en-US">
                <a:latin typeface="Calibri"/>
                <a:ea typeface="Calibri"/>
                <a:cs typeface="Calibri"/>
                <a:sym typeface="Calibri"/>
              </a:rPr>
              <a:t> = </a:t>
            </a:r>
            <a:r>
              <a:rPr lang="en-US">
                <a:solidFill>
                  <a:srgbClr val="0000FF"/>
                </a:solidFill>
                <a:latin typeface="Calibri"/>
                <a:ea typeface="Calibri"/>
                <a:cs typeface="Calibri"/>
                <a:sym typeface="Calibri"/>
              </a:rPr>
              <a:t>F</a:t>
            </a:r>
            <a:r>
              <a:rPr lang="en-US">
                <a:latin typeface="Calibri"/>
                <a:ea typeface="Calibri"/>
                <a:cs typeface="Calibri"/>
                <a:sym typeface="Calibri"/>
              </a:rPr>
              <a:t> (</a:t>
            </a:r>
            <a:r>
              <a:rPr lang="en-US">
                <a:highlight>
                  <a:srgbClr val="FF0000"/>
                </a:highlight>
                <a:latin typeface="Calibri"/>
                <a:ea typeface="Calibri"/>
                <a:cs typeface="Calibri"/>
                <a:sym typeface="Calibri"/>
              </a:rPr>
              <a:t>1.0</a:t>
            </a:r>
            <a:r>
              <a:rPr lang="en-US">
                <a:latin typeface="Calibri"/>
                <a:ea typeface="Calibri"/>
                <a:cs typeface="Calibri"/>
                <a:sym typeface="Calibri"/>
              </a:rPr>
              <a:t> * </a:t>
            </a:r>
            <a:r>
              <a:rPr lang="en-US">
                <a:highlight>
                  <a:srgbClr val="00FF00"/>
                </a:highlight>
                <a:latin typeface="Calibri"/>
                <a:ea typeface="Calibri"/>
                <a:cs typeface="Calibri"/>
                <a:sym typeface="Calibri"/>
              </a:rPr>
              <a:t>1.0</a:t>
            </a:r>
            <a:r>
              <a:rPr lang="en-US">
                <a:latin typeface="Calibri"/>
                <a:ea typeface="Calibri"/>
                <a:cs typeface="Calibri"/>
                <a:sym typeface="Calibri"/>
              </a:rPr>
              <a:t>+ </a:t>
            </a:r>
            <a:r>
              <a:rPr lang="en-US">
                <a:highlight>
                  <a:srgbClr val="FF0000"/>
                </a:highlight>
                <a:latin typeface="Calibri"/>
                <a:ea typeface="Calibri"/>
                <a:cs typeface="Calibri"/>
                <a:sym typeface="Calibri"/>
              </a:rPr>
              <a:t>10 </a:t>
            </a:r>
            <a:r>
              <a:rPr lang="en-US">
                <a:latin typeface="Calibri"/>
                <a:ea typeface="Calibri"/>
                <a:cs typeface="Calibri"/>
                <a:sym typeface="Calibri"/>
              </a:rPr>
              <a:t>* </a:t>
            </a:r>
            <a:r>
              <a:rPr lang="en-US">
                <a:highlight>
                  <a:srgbClr val="FF00FF"/>
                </a:highlight>
                <a:latin typeface="Calibri"/>
                <a:ea typeface="Calibri"/>
                <a:cs typeface="Calibri"/>
                <a:sym typeface="Calibri"/>
              </a:rPr>
              <a:t>-1.0</a:t>
            </a:r>
            <a:r>
              <a:rPr lang="en-US">
                <a:latin typeface="Calibri"/>
                <a:ea typeface="Calibri"/>
                <a:cs typeface="Calibri"/>
                <a:sym typeface="Calibri"/>
              </a:rPr>
              <a:t> + </a:t>
            </a:r>
            <a:r>
              <a:rPr lang="en-US">
                <a:highlight>
                  <a:srgbClr val="FF9900"/>
                </a:highlight>
                <a:latin typeface="Calibri"/>
                <a:ea typeface="Calibri"/>
                <a:cs typeface="Calibri"/>
                <a:sym typeface="Calibri"/>
              </a:rPr>
              <a:t>0.0</a:t>
            </a:r>
            <a:r>
              <a:rPr lang="en-US">
                <a:latin typeface="Calibri"/>
                <a:ea typeface="Calibri"/>
                <a:cs typeface="Calibri"/>
                <a:sym typeface="Calibri"/>
              </a:rPr>
              <a:t>) = 0.0</a:t>
            </a:r>
            <a:endParaRPr>
              <a:latin typeface="Calibri"/>
              <a:ea typeface="Calibri"/>
              <a:cs typeface="Calibri"/>
              <a:sym typeface="Calibri"/>
            </a:endParaRPr>
          </a:p>
        </p:txBody>
      </p:sp>
      <p:sp>
        <p:nvSpPr>
          <p:cNvPr id="1603" name="Google Shape;1603;p56"/>
          <p:cNvSpPr/>
          <p:nvPr/>
        </p:nvSpPr>
        <p:spPr>
          <a:xfrm>
            <a:off x="6588350" y="943750"/>
            <a:ext cx="200400" cy="204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56"/>
          <p:cNvSpPr/>
          <p:nvPr/>
        </p:nvSpPr>
        <p:spPr>
          <a:xfrm>
            <a:off x="6620088" y="2521200"/>
            <a:ext cx="200400" cy="204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56"/>
          <p:cNvSpPr/>
          <p:nvPr/>
        </p:nvSpPr>
        <p:spPr>
          <a:xfrm>
            <a:off x="6684438" y="4223650"/>
            <a:ext cx="200400" cy="204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56"/>
          <p:cNvSpPr/>
          <p:nvPr/>
        </p:nvSpPr>
        <p:spPr>
          <a:xfrm rot="2867385">
            <a:off x="6684388" y="4936081"/>
            <a:ext cx="200490" cy="20495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56"/>
          <p:cNvSpPr txBox="1"/>
          <p:nvPr/>
        </p:nvSpPr>
        <p:spPr>
          <a:xfrm>
            <a:off x="2259050" y="2271338"/>
            <a:ext cx="4572000" cy="1754700"/>
          </a:xfrm>
          <a:prstGeom prst="rect">
            <a:avLst/>
          </a:prstGeom>
          <a:solidFill>
            <a:srgbClr val="92D05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latin typeface="Calibri"/>
                <a:ea typeface="Calibri"/>
                <a:cs typeface="Calibri"/>
                <a:sym typeface="Calibri"/>
              </a:rPr>
              <a:t>The Tanh function will:</a:t>
            </a:r>
            <a:endParaRPr sz="1700">
              <a:latin typeface="Calibri"/>
              <a:ea typeface="Calibri"/>
              <a:cs typeface="Calibri"/>
              <a:sym typeface="Calibri"/>
            </a:endParaRPr>
          </a:p>
          <a:p>
            <a:pPr indent="-336550" lvl="0" marL="457200" rtl="0" algn="l">
              <a:spcBef>
                <a:spcPts val="0"/>
              </a:spcBef>
              <a:spcAft>
                <a:spcPts val="0"/>
              </a:spcAft>
              <a:buSzPts val="1700"/>
              <a:buFont typeface="Calibri"/>
              <a:buChar char="-"/>
            </a:pPr>
            <a:r>
              <a:rPr lang="en-US" sz="1700">
                <a:latin typeface="Calibri"/>
                <a:ea typeface="Calibri"/>
                <a:cs typeface="Calibri"/>
                <a:sym typeface="Calibri"/>
              </a:rPr>
              <a:t>Keep the sign (positive/negative) obtained by adding the previous short-term memory to the current input</a:t>
            </a:r>
            <a:endParaRPr sz="1700">
              <a:latin typeface="Calibri"/>
              <a:ea typeface="Calibri"/>
              <a:cs typeface="Calibri"/>
              <a:sym typeface="Calibri"/>
            </a:endParaRPr>
          </a:p>
          <a:p>
            <a:pPr indent="-336550" lvl="0" marL="457200" rtl="0" algn="l">
              <a:spcBef>
                <a:spcPts val="0"/>
              </a:spcBef>
              <a:spcAft>
                <a:spcPts val="0"/>
              </a:spcAft>
              <a:buSzPts val="1700"/>
              <a:buFont typeface="Calibri"/>
              <a:buChar char="-"/>
            </a:pPr>
            <a:r>
              <a:rPr lang="en-US" sz="1700">
                <a:latin typeface="Calibri"/>
                <a:ea typeface="Calibri"/>
                <a:cs typeface="Calibri"/>
                <a:sym typeface="Calibri"/>
              </a:rPr>
              <a:t>Scale the added up value between -1.0 and 1.0 (to make the computing more efficient)</a:t>
            </a:r>
            <a:endParaRPr sz="1700">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11" name="Shape 1611"/>
        <p:cNvGrpSpPr/>
        <p:nvPr/>
      </p:nvGrpSpPr>
      <p:grpSpPr>
        <a:xfrm>
          <a:off x="0" y="0"/>
          <a:ext cx="0" cy="0"/>
          <a:chOff x="0" y="0"/>
          <a:chExt cx="0" cy="0"/>
        </a:xfrm>
      </p:grpSpPr>
      <p:sp>
        <p:nvSpPr>
          <p:cNvPr id="1612" name="Google Shape;1612;p57"/>
          <p:cNvSpPr txBox="1"/>
          <p:nvPr/>
        </p:nvSpPr>
        <p:spPr>
          <a:xfrm>
            <a:off x="1307875" y="5753738"/>
            <a:ext cx="1184100" cy="400200"/>
          </a:xfrm>
          <a:prstGeom prst="rect">
            <a:avLst/>
          </a:prstGeom>
          <a:solidFill>
            <a:srgbClr val="FF00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Input ~ x1 (t)</a:t>
            </a:r>
            <a:endParaRPr>
              <a:latin typeface="Calibri"/>
              <a:ea typeface="Calibri"/>
              <a:cs typeface="Calibri"/>
              <a:sym typeface="Calibri"/>
            </a:endParaRPr>
          </a:p>
        </p:txBody>
      </p:sp>
      <p:sp>
        <p:nvSpPr>
          <p:cNvPr id="1613" name="Google Shape;1613;p57"/>
          <p:cNvSpPr txBox="1"/>
          <p:nvPr/>
        </p:nvSpPr>
        <p:spPr>
          <a:xfrm>
            <a:off x="557287" y="5181650"/>
            <a:ext cx="26853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Short term memory (t-1) ~ zs(t-1)</a:t>
            </a:r>
            <a:endParaRPr>
              <a:latin typeface="Calibri"/>
              <a:ea typeface="Calibri"/>
              <a:cs typeface="Calibri"/>
              <a:sym typeface="Calibri"/>
            </a:endParaRPr>
          </a:p>
        </p:txBody>
      </p:sp>
      <p:sp>
        <p:nvSpPr>
          <p:cNvPr id="1614" name="Google Shape;1614;p57"/>
          <p:cNvSpPr/>
          <p:nvPr/>
        </p:nvSpPr>
        <p:spPr>
          <a:xfrm>
            <a:off x="1057100" y="1770988"/>
            <a:ext cx="1786500" cy="3014400"/>
          </a:xfrm>
          <a:prstGeom prst="rect">
            <a:avLst/>
          </a:prstGeom>
          <a:solidFill>
            <a:srgbClr val="B3C6E7"/>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57"/>
          <p:cNvSpPr txBox="1"/>
          <p:nvPr/>
        </p:nvSpPr>
        <p:spPr>
          <a:xfrm>
            <a:off x="1308375" y="3932463"/>
            <a:ext cx="1295100" cy="6156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Ws2</a:t>
            </a:r>
            <a:r>
              <a:rPr lang="en-US">
                <a:latin typeface="Calibri"/>
                <a:ea typeface="Calibri"/>
                <a:cs typeface="Calibri"/>
                <a:sym typeface="Calibri"/>
              </a:rPr>
              <a:t> * </a:t>
            </a:r>
            <a:r>
              <a:rPr lang="en-US">
                <a:solidFill>
                  <a:srgbClr val="00FF00"/>
                </a:solidFill>
                <a:latin typeface="Calibri"/>
                <a:ea typeface="Calibri"/>
                <a:cs typeface="Calibri"/>
                <a:sym typeface="Calibri"/>
              </a:rPr>
              <a:t>zs(t-1)</a:t>
            </a:r>
            <a:r>
              <a:rPr lang="en-US">
                <a:latin typeface="Calibri"/>
                <a:ea typeface="Calibri"/>
                <a:cs typeface="Calibri"/>
                <a:sym typeface="Calibri"/>
              </a:rPr>
              <a:t> + </a:t>
            </a:r>
            <a:r>
              <a:rPr lang="en-US">
                <a:solidFill>
                  <a:srgbClr val="FF0000"/>
                </a:solidFill>
                <a:latin typeface="Calibri"/>
                <a:ea typeface="Calibri"/>
                <a:cs typeface="Calibri"/>
                <a:sym typeface="Calibri"/>
              </a:rPr>
              <a:t>Wi2</a:t>
            </a:r>
            <a:r>
              <a:rPr lang="en-US">
                <a:latin typeface="Calibri"/>
                <a:ea typeface="Calibri"/>
                <a:cs typeface="Calibri"/>
                <a:sym typeface="Calibri"/>
              </a:rPr>
              <a:t> * </a:t>
            </a:r>
            <a:r>
              <a:rPr lang="en-US">
                <a:solidFill>
                  <a:srgbClr val="FF00FF"/>
                </a:solidFill>
                <a:latin typeface="Calibri"/>
                <a:ea typeface="Calibri"/>
                <a:cs typeface="Calibri"/>
                <a:sym typeface="Calibri"/>
              </a:rPr>
              <a:t>x1(t)</a:t>
            </a:r>
            <a:endParaRPr>
              <a:solidFill>
                <a:srgbClr val="FF00FF"/>
              </a:solidFill>
              <a:latin typeface="Calibri"/>
              <a:ea typeface="Calibri"/>
              <a:cs typeface="Calibri"/>
              <a:sym typeface="Calibri"/>
            </a:endParaRPr>
          </a:p>
        </p:txBody>
      </p:sp>
      <p:sp>
        <p:nvSpPr>
          <p:cNvPr id="1616" name="Google Shape;1616;p57"/>
          <p:cNvSpPr/>
          <p:nvPr/>
        </p:nvSpPr>
        <p:spPr>
          <a:xfrm>
            <a:off x="300739" y="4594388"/>
            <a:ext cx="1487675" cy="1352550"/>
          </a:xfrm>
          <a:custGeom>
            <a:rect b="b" l="l" r="r" t="t"/>
            <a:pathLst>
              <a:path extrusionOk="0" h="54102" w="59507">
                <a:moveTo>
                  <a:pt x="39695" y="54102"/>
                </a:moveTo>
                <a:cubicBezTo>
                  <a:pt x="35568" y="52896"/>
                  <a:pt x="21534" y="50229"/>
                  <a:pt x="14930" y="46863"/>
                </a:cubicBezTo>
                <a:cubicBezTo>
                  <a:pt x="8326" y="43498"/>
                  <a:pt x="643" y="38227"/>
                  <a:pt x="71" y="33909"/>
                </a:cubicBezTo>
                <a:cubicBezTo>
                  <a:pt x="-500" y="29591"/>
                  <a:pt x="6294" y="23495"/>
                  <a:pt x="11501" y="20955"/>
                </a:cubicBezTo>
                <a:cubicBezTo>
                  <a:pt x="16708" y="18415"/>
                  <a:pt x="26233" y="19177"/>
                  <a:pt x="31313" y="18669"/>
                </a:cubicBezTo>
                <a:cubicBezTo>
                  <a:pt x="36393" y="18161"/>
                  <a:pt x="38870" y="18542"/>
                  <a:pt x="41981" y="17907"/>
                </a:cubicBezTo>
                <a:cubicBezTo>
                  <a:pt x="45093" y="17272"/>
                  <a:pt x="47569" y="17018"/>
                  <a:pt x="49982" y="14859"/>
                </a:cubicBezTo>
                <a:cubicBezTo>
                  <a:pt x="52395" y="12700"/>
                  <a:pt x="54872" y="7430"/>
                  <a:pt x="56459" y="4953"/>
                </a:cubicBezTo>
                <a:cubicBezTo>
                  <a:pt x="58047" y="2477"/>
                  <a:pt x="58999" y="826"/>
                  <a:pt x="59507" y="0"/>
                </a:cubicBezTo>
              </a:path>
            </a:pathLst>
          </a:custGeom>
          <a:noFill/>
          <a:ln cap="flat" cmpd="sng" w="19050">
            <a:solidFill>
              <a:srgbClr val="FF00FF"/>
            </a:solidFill>
            <a:prstDash val="solid"/>
            <a:round/>
            <a:headEnd len="med" w="med" type="none"/>
            <a:tailEnd len="med" w="med" type="triangle"/>
          </a:ln>
        </p:spPr>
      </p:sp>
      <p:cxnSp>
        <p:nvCxnSpPr>
          <p:cNvPr id="1617" name="Google Shape;1617;p57"/>
          <p:cNvCxnSpPr/>
          <p:nvPr/>
        </p:nvCxnSpPr>
        <p:spPr>
          <a:xfrm flipH="1" rot="10800000">
            <a:off x="1899937" y="4548050"/>
            <a:ext cx="56100" cy="633600"/>
          </a:xfrm>
          <a:prstGeom prst="straightConnector1">
            <a:avLst/>
          </a:prstGeom>
          <a:noFill/>
          <a:ln cap="flat" cmpd="sng" w="19050">
            <a:solidFill>
              <a:srgbClr val="00FF00"/>
            </a:solidFill>
            <a:prstDash val="solid"/>
            <a:round/>
            <a:headEnd len="med" w="med" type="none"/>
            <a:tailEnd len="med" w="med" type="triangle"/>
          </a:ln>
        </p:spPr>
      </p:cxnSp>
      <p:sp>
        <p:nvSpPr>
          <p:cNvPr id="1618" name="Google Shape;1618;p57"/>
          <p:cNvSpPr txBox="1"/>
          <p:nvPr/>
        </p:nvSpPr>
        <p:spPr>
          <a:xfrm>
            <a:off x="1179663" y="4664763"/>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Wi2</a:t>
            </a:r>
            <a:endParaRPr b="1">
              <a:solidFill>
                <a:srgbClr val="FF0000"/>
              </a:solidFill>
              <a:latin typeface="Calibri"/>
              <a:ea typeface="Calibri"/>
              <a:cs typeface="Calibri"/>
              <a:sym typeface="Calibri"/>
            </a:endParaRPr>
          </a:p>
        </p:txBody>
      </p:sp>
      <p:sp>
        <p:nvSpPr>
          <p:cNvPr id="1619" name="Google Shape;1619;p57"/>
          <p:cNvSpPr txBox="1"/>
          <p:nvPr/>
        </p:nvSpPr>
        <p:spPr>
          <a:xfrm>
            <a:off x="1908250" y="4664763"/>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Ws2</a:t>
            </a:r>
            <a:endParaRPr b="1">
              <a:solidFill>
                <a:srgbClr val="FF0000"/>
              </a:solidFill>
              <a:latin typeface="Calibri"/>
              <a:ea typeface="Calibri"/>
              <a:cs typeface="Calibri"/>
              <a:sym typeface="Calibri"/>
            </a:endParaRPr>
          </a:p>
        </p:txBody>
      </p:sp>
      <p:sp>
        <p:nvSpPr>
          <p:cNvPr id="1620" name="Google Shape;1620;p57"/>
          <p:cNvSpPr txBox="1"/>
          <p:nvPr/>
        </p:nvSpPr>
        <p:spPr>
          <a:xfrm>
            <a:off x="1693425" y="3375913"/>
            <a:ext cx="525000" cy="3693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Bias2</a:t>
            </a:r>
            <a:endParaRPr sz="1200">
              <a:latin typeface="Calibri"/>
              <a:ea typeface="Calibri"/>
              <a:cs typeface="Calibri"/>
              <a:sym typeface="Calibri"/>
            </a:endParaRPr>
          </a:p>
        </p:txBody>
      </p:sp>
      <p:cxnSp>
        <p:nvCxnSpPr>
          <p:cNvPr id="1621" name="Google Shape;1621;p57"/>
          <p:cNvCxnSpPr/>
          <p:nvPr/>
        </p:nvCxnSpPr>
        <p:spPr>
          <a:xfrm rot="10800000">
            <a:off x="1955925" y="3728113"/>
            <a:ext cx="0" cy="215100"/>
          </a:xfrm>
          <a:prstGeom prst="straightConnector1">
            <a:avLst/>
          </a:prstGeom>
          <a:noFill/>
          <a:ln cap="flat" cmpd="sng" w="9525">
            <a:solidFill>
              <a:schemeClr val="dk2"/>
            </a:solidFill>
            <a:prstDash val="solid"/>
            <a:round/>
            <a:headEnd len="med" w="med" type="none"/>
            <a:tailEnd len="med" w="med" type="triangle"/>
          </a:ln>
        </p:spPr>
      </p:cxnSp>
      <p:sp>
        <p:nvSpPr>
          <p:cNvPr id="1622" name="Google Shape;1622;p57"/>
          <p:cNvSpPr txBox="1"/>
          <p:nvPr/>
        </p:nvSpPr>
        <p:spPr>
          <a:xfrm>
            <a:off x="1179675" y="2581225"/>
            <a:ext cx="1552500" cy="5850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FF0000"/>
                </a:solidFill>
                <a:latin typeface="Calibri"/>
                <a:ea typeface="Calibri"/>
                <a:cs typeface="Calibri"/>
                <a:sym typeface="Calibri"/>
              </a:rPr>
              <a:t>Ws2</a:t>
            </a:r>
            <a:r>
              <a:rPr lang="en-US" sz="1300">
                <a:latin typeface="Calibri"/>
                <a:ea typeface="Calibri"/>
                <a:cs typeface="Calibri"/>
                <a:sym typeface="Calibri"/>
              </a:rPr>
              <a:t>* </a:t>
            </a:r>
            <a:r>
              <a:rPr lang="en-US" sz="1300">
                <a:solidFill>
                  <a:srgbClr val="00FF00"/>
                </a:solidFill>
                <a:latin typeface="Calibri"/>
                <a:ea typeface="Calibri"/>
                <a:cs typeface="Calibri"/>
                <a:sym typeface="Calibri"/>
              </a:rPr>
              <a:t>zs(t-1)</a:t>
            </a:r>
            <a:r>
              <a:rPr lang="en-US" sz="1300">
                <a:latin typeface="Calibri"/>
                <a:ea typeface="Calibri"/>
                <a:cs typeface="Calibri"/>
                <a:sym typeface="Calibri"/>
              </a:rPr>
              <a:t> + </a:t>
            </a:r>
            <a:r>
              <a:rPr lang="en-US" sz="1300">
                <a:solidFill>
                  <a:srgbClr val="FF0000"/>
                </a:solidFill>
                <a:latin typeface="Calibri"/>
                <a:ea typeface="Calibri"/>
                <a:cs typeface="Calibri"/>
                <a:sym typeface="Calibri"/>
              </a:rPr>
              <a:t>Wi2</a:t>
            </a:r>
            <a:r>
              <a:rPr lang="en-US" sz="1300">
                <a:latin typeface="Calibri"/>
                <a:ea typeface="Calibri"/>
                <a:cs typeface="Calibri"/>
                <a:sym typeface="Calibri"/>
              </a:rPr>
              <a:t> * </a:t>
            </a:r>
            <a:r>
              <a:rPr lang="en-US" sz="1300">
                <a:solidFill>
                  <a:srgbClr val="FF00FF"/>
                </a:solidFill>
                <a:latin typeface="Calibri"/>
                <a:ea typeface="Calibri"/>
                <a:cs typeface="Calibri"/>
                <a:sym typeface="Calibri"/>
              </a:rPr>
              <a:t>x1(t) </a:t>
            </a:r>
            <a:r>
              <a:rPr lang="en-US" sz="1300">
                <a:solidFill>
                  <a:schemeClr val="dk1"/>
                </a:solidFill>
                <a:latin typeface="Calibri"/>
                <a:ea typeface="Calibri"/>
                <a:cs typeface="Calibri"/>
                <a:sym typeface="Calibri"/>
              </a:rPr>
              <a:t>+</a:t>
            </a:r>
            <a:r>
              <a:rPr lang="en-US" sz="1300">
                <a:solidFill>
                  <a:srgbClr val="FF00FF"/>
                </a:solidFill>
                <a:latin typeface="Calibri"/>
                <a:ea typeface="Calibri"/>
                <a:cs typeface="Calibri"/>
                <a:sym typeface="Calibri"/>
              </a:rPr>
              <a:t> </a:t>
            </a:r>
            <a:r>
              <a:rPr lang="en-US" sz="1300">
                <a:solidFill>
                  <a:srgbClr val="FFAB40"/>
                </a:solidFill>
                <a:latin typeface="Calibri"/>
                <a:ea typeface="Calibri"/>
                <a:cs typeface="Calibri"/>
                <a:sym typeface="Calibri"/>
              </a:rPr>
              <a:t>Bias2</a:t>
            </a:r>
            <a:endParaRPr sz="1300">
              <a:solidFill>
                <a:srgbClr val="FFAB40"/>
              </a:solidFill>
              <a:latin typeface="Calibri"/>
              <a:ea typeface="Calibri"/>
              <a:cs typeface="Calibri"/>
              <a:sym typeface="Calibri"/>
            </a:endParaRPr>
          </a:p>
        </p:txBody>
      </p:sp>
      <p:cxnSp>
        <p:nvCxnSpPr>
          <p:cNvPr id="1623" name="Google Shape;1623;p57"/>
          <p:cNvCxnSpPr/>
          <p:nvPr/>
        </p:nvCxnSpPr>
        <p:spPr>
          <a:xfrm rot="10800000">
            <a:off x="1955925" y="3166213"/>
            <a:ext cx="0" cy="209700"/>
          </a:xfrm>
          <a:prstGeom prst="straightConnector1">
            <a:avLst/>
          </a:prstGeom>
          <a:noFill/>
          <a:ln cap="flat" cmpd="sng" w="9525">
            <a:solidFill>
              <a:schemeClr val="dk2"/>
            </a:solidFill>
            <a:prstDash val="solid"/>
            <a:round/>
            <a:headEnd len="med" w="med" type="none"/>
            <a:tailEnd len="med" w="med" type="triangle"/>
          </a:ln>
        </p:spPr>
      </p:cxnSp>
      <p:sp>
        <p:nvSpPr>
          <p:cNvPr id="1624" name="Google Shape;1624;p57"/>
          <p:cNvSpPr txBox="1"/>
          <p:nvPr/>
        </p:nvSpPr>
        <p:spPr>
          <a:xfrm>
            <a:off x="1419025" y="1770988"/>
            <a:ext cx="961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rgbClr val="0000FF"/>
                </a:solidFill>
                <a:latin typeface="Calibri"/>
                <a:ea typeface="Calibri"/>
                <a:cs typeface="Calibri"/>
                <a:sym typeface="Calibri"/>
              </a:rPr>
              <a:t>A Tanh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cxnSp>
        <p:nvCxnSpPr>
          <p:cNvPr id="1625" name="Google Shape;1625;p57"/>
          <p:cNvCxnSpPr/>
          <p:nvPr/>
        </p:nvCxnSpPr>
        <p:spPr>
          <a:xfrm rot="10800000">
            <a:off x="1955925" y="2371525"/>
            <a:ext cx="0" cy="209700"/>
          </a:xfrm>
          <a:prstGeom prst="straightConnector1">
            <a:avLst/>
          </a:prstGeom>
          <a:noFill/>
          <a:ln cap="flat" cmpd="sng" w="9525">
            <a:solidFill>
              <a:schemeClr val="dk2"/>
            </a:solidFill>
            <a:prstDash val="solid"/>
            <a:round/>
            <a:headEnd len="med" w="med" type="none"/>
            <a:tailEnd len="med" w="med" type="triangle"/>
          </a:ln>
        </p:spPr>
      </p:cxnSp>
      <p:sp>
        <p:nvSpPr>
          <p:cNvPr id="1626" name="Google Shape;1626;p57"/>
          <p:cNvSpPr txBox="1"/>
          <p:nvPr/>
        </p:nvSpPr>
        <p:spPr>
          <a:xfrm>
            <a:off x="1056775" y="704063"/>
            <a:ext cx="1686300" cy="861900"/>
          </a:xfrm>
          <a:prstGeom prst="rect">
            <a:avLst/>
          </a:prstGeom>
          <a:solidFill>
            <a:srgbClr val="B3C6E7"/>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1100">
                <a:solidFill>
                  <a:schemeClr val="dk1"/>
                </a:solidFill>
                <a:latin typeface="Calibri"/>
                <a:ea typeface="Calibri"/>
                <a:cs typeface="Calibri"/>
                <a:sym typeface="Calibri"/>
              </a:rPr>
              <a:t>Long term memory created for (t):</a:t>
            </a:r>
            <a:endParaRPr sz="1100">
              <a:solidFill>
                <a:schemeClr val="dk1"/>
              </a:solidFill>
              <a:latin typeface="Calibri"/>
              <a:ea typeface="Calibri"/>
              <a:cs typeface="Calibri"/>
              <a:sym typeface="Calibri"/>
            </a:endParaRPr>
          </a:p>
          <a:p>
            <a:pPr indent="0" lvl="0" marL="0" rtl="0" algn="ctr">
              <a:spcBef>
                <a:spcPts val="0"/>
              </a:spcBef>
              <a:spcAft>
                <a:spcPts val="0"/>
              </a:spcAft>
              <a:buNone/>
            </a:pPr>
            <a:r>
              <a:rPr lang="en-US" sz="1100">
                <a:solidFill>
                  <a:schemeClr val="dk1"/>
                </a:solidFill>
                <a:highlight>
                  <a:srgbClr val="00FFFF"/>
                </a:highlight>
                <a:latin typeface="Calibri"/>
                <a:ea typeface="Calibri"/>
                <a:cs typeface="Calibri"/>
                <a:sym typeface="Calibri"/>
              </a:rPr>
              <a:t>zl(t)</a:t>
            </a:r>
            <a:r>
              <a:rPr lang="en-US" sz="1100">
                <a:solidFill>
                  <a:schemeClr val="dk1"/>
                </a:solidFill>
                <a:latin typeface="Calibri"/>
                <a:ea typeface="Calibri"/>
                <a:cs typeface="Calibri"/>
                <a:sym typeface="Calibri"/>
              </a:rPr>
              <a:t>= </a:t>
            </a:r>
            <a:r>
              <a:rPr b="1" i="1" lang="en-US" sz="1100">
                <a:solidFill>
                  <a:srgbClr val="0000FF"/>
                </a:solidFill>
                <a:latin typeface="Calibri"/>
                <a:ea typeface="Calibri"/>
                <a:cs typeface="Calibri"/>
                <a:sym typeface="Calibri"/>
              </a:rPr>
              <a:t>F</a:t>
            </a:r>
            <a:r>
              <a:rPr lang="en-US" sz="1100">
                <a:solidFill>
                  <a:schemeClr val="dk1"/>
                </a:solidFill>
                <a:latin typeface="Calibri"/>
                <a:ea typeface="Calibri"/>
                <a:cs typeface="Calibri"/>
                <a:sym typeface="Calibri"/>
              </a:rPr>
              <a:t>(</a:t>
            </a:r>
            <a:r>
              <a:rPr lang="en-US" sz="1100">
                <a:solidFill>
                  <a:srgbClr val="FF0000"/>
                </a:solidFill>
                <a:latin typeface="Calibri"/>
                <a:ea typeface="Calibri"/>
                <a:cs typeface="Calibri"/>
                <a:sym typeface="Calibri"/>
              </a:rPr>
              <a:t>Ws2</a:t>
            </a:r>
            <a:r>
              <a:rPr lang="en-US" sz="1100">
                <a:solidFill>
                  <a:schemeClr val="dk1"/>
                </a:solidFill>
                <a:latin typeface="Calibri"/>
                <a:ea typeface="Calibri"/>
                <a:cs typeface="Calibri"/>
                <a:sym typeface="Calibri"/>
              </a:rPr>
              <a:t>* </a:t>
            </a:r>
            <a:r>
              <a:rPr lang="en-US" sz="1100">
                <a:solidFill>
                  <a:schemeClr val="dk1"/>
                </a:solidFill>
                <a:highlight>
                  <a:srgbClr val="00FF00"/>
                </a:highlight>
                <a:latin typeface="Calibri"/>
                <a:ea typeface="Calibri"/>
                <a:cs typeface="Calibri"/>
                <a:sym typeface="Calibri"/>
              </a:rPr>
              <a:t>zs(t-1)</a:t>
            </a:r>
            <a:r>
              <a:rPr lang="en-US" sz="1100">
                <a:solidFill>
                  <a:schemeClr val="dk1"/>
                </a:solidFill>
                <a:latin typeface="Calibri"/>
                <a:ea typeface="Calibri"/>
                <a:cs typeface="Calibri"/>
                <a:sym typeface="Calibri"/>
              </a:rPr>
              <a:t> + </a:t>
            </a:r>
            <a:r>
              <a:rPr lang="en-US" sz="1100">
                <a:solidFill>
                  <a:srgbClr val="FF0000"/>
                </a:solidFill>
                <a:latin typeface="Calibri"/>
                <a:ea typeface="Calibri"/>
                <a:cs typeface="Calibri"/>
                <a:sym typeface="Calibri"/>
              </a:rPr>
              <a:t>Wi2</a:t>
            </a:r>
            <a:r>
              <a:rPr lang="en-US" sz="1100">
                <a:solidFill>
                  <a:schemeClr val="dk1"/>
                </a:solidFill>
                <a:latin typeface="Calibri"/>
                <a:ea typeface="Calibri"/>
                <a:cs typeface="Calibri"/>
                <a:sym typeface="Calibri"/>
              </a:rPr>
              <a:t> * </a:t>
            </a:r>
            <a:r>
              <a:rPr lang="en-US" sz="1100">
                <a:solidFill>
                  <a:schemeClr val="dk1"/>
                </a:solidFill>
                <a:highlight>
                  <a:srgbClr val="FF00FF"/>
                </a:highlight>
                <a:latin typeface="Calibri"/>
                <a:ea typeface="Calibri"/>
                <a:cs typeface="Calibri"/>
                <a:sym typeface="Calibri"/>
              </a:rPr>
              <a:t>x1(t) </a:t>
            </a:r>
            <a:r>
              <a:rPr lang="en-US" sz="1100">
                <a:solidFill>
                  <a:schemeClr val="dk1"/>
                </a:solidFill>
                <a:latin typeface="Calibri"/>
                <a:ea typeface="Calibri"/>
                <a:cs typeface="Calibri"/>
                <a:sym typeface="Calibri"/>
              </a:rPr>
              <a:t>+</a:t>
            </a:r>
            <a:r>
              <a:rPr lang="en-US" sz="1100">
                <a:solidFill>
                  <a:srgbClr val="FF00FF"/>
                </a:solidFill>
                <a:latin typeface="Calibri"/>
                <a:ea typeface="Calibri"/>
                <a:cs typeface="Calibri"/>
                <a:sym typeface="Calibri"/>
              </a:rPr>
              <a:t> </a:t>
            </a:r>
            <a:r>
              <a:rPr lang="en-US" sz="1100">
                <a:solidFill>
                  <a:srgbClr val="FFAB40"/>
                </a:solidFill>
                <a:latin typeface="Calibri"/>
                <a:ea typeface="Calibri"/>
                <a:cs typeface="Calibri"/>
                <a:sym typeface="Calibri"/>
              </a:rPr>
              <a:t>Bias2</a:t>
            </a:r>
            <a:r>
              <a:rPr lang="en-US" sz="1100">
                <a:solidFill>
                  <a:schemeClr val="dk1"/>
                </a:solidFill>
                <a:latin typeface="Calibri"/>
                <a:ea typeface="Calibri"/>
                <a:cs typeface="Calibri"/>
                <a:sym typeface="Calibri"/>
              </a:rPr>
              <a:t>)</a:t>
            </a:r>
            <a:endParaRPr sz="1100">
              <a:solidFill>
                <a:schemeClr val="dk1"/>
              </a:solidFill>
            </a:endParaRPr>
          </a:p>
        </p:txBody>
      </p:sp>
      <p:cxnSp>
        <p:nvCxnSpPr>
          <p:cNvPr id="1627" name="Google Shape;1627;p57"/>
          <p:cNvCxnSpPr/>
          <p:nvPr/>
        </p:nvCxnSpPr>
        <p:spPr>
          <a:xfrm rot="10800000">
            <a:off x="1899925" y="1566088"/>
            <a:ext cx="0" cy="204900"/>
          </a:xfrm>
          <a:prstGeom prst="straightConnector1">
            <a:avLst/>
          </a:prstGeom>
          <a:noFill/>
          <a:ln cap="flat" cmpd="sng" w="9525">
            <a:solidFill>
              <a:schemeClr val="dk2"/>
            </a:solidFill>
            <a:prstDash val="solid"/>
            <a:round/>
            <a:headEnd len="med" w="med" type="none"/>
            <a:tailEnd len="med" w="med" type="triangle"/>
          </a:ln>
        </p:spPr>
      </p:cxnSp>
      <p:sp>
        <p:nvSpPr>
          <p:cNvPr id="1628" name="Google Shape;1628;p57"/>
          <p:cNvSpPr/>
          <p:nvPr/>
        </p:nvSpPr>
        <p:spPr>
          <a:xfrm>
            <a:off x="3075100" y="1816900"/>
            <a:ext cx="1886100" cy="31929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57"/>
          <p:cNvSpPr txBox="1"/>
          <p:nvPr/>
        </p:nvSpPr>
        <p:spPr>
          <a:xfrm>
            <a:off x="3407025" y="4005213"/>
            <a:ext cx="1241100" cy="6156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Ws3</a:t>
            </a:r>
            <a:r>
              <a:rPr lang="en-US">
                <a:latin typeface="Calibri"/>
                <a:ea typeface="Calibri"/>
                <a:cs typeface="Calibri"/>
                <a:sym typeface="Calibri"/>
              </a:rPr>
              <a:t> * </a:t>
            </a:r>
            <a:r>
              <a:rPr lang="en-US">
                <a:solidFill>
                  <a:srgbClr val="00FF00"/>
                </a:solidFill>
                <a:latin typeface="Calibri"/>
                <a:ea typeface="Calibri"/>
                <a:cs typeface="Calibri"/>
                <a:sym typeface="Calibri"/>
              </a:rPr>
              <a:t>z1(t-1)</a:t>
            </a:r>
            <a:r>
              <a:rPr lang="en-US">
                <a:latin typeface="Calibri"/>
                <a:ea typeface="Calibri"/>
                <a:cs typeface="Calibri"/>
                <a:sym typeface="Calibri"/>
              </a:rPr>
              <a:t> + </a:t>
            </a:r>
            <a:r>
              <a:rPr lang="en-US">
                <a:solidFill>
                  <a:srgbClr val="FF0000"/>
                </a:solidFill>
                <a:latin typeface="Calibri"/>
                <a:ea typeface="Calibri"/>
                <a:cs typeface="Calibri"/>
                <a:sym typeface="Calibri"/>
              </a:rPr>
              <a:t>Wi3</a:t>
            </a:r>
            <a:r>
              <a:rPr lang="en-US">
                <a:latin typeface="Calibri"/>
                <a:ea typeface="Calibri"/>
                <a:cs typeface="Calibri"/>
                <a:sym typeface="Calibri"/>
              </a:rPr>
              <a:t> * </a:t>
            </a:r>
            <a:r>
              <a:rPr lang="en-US">
                <a:solidFill>
                  <a:srgbClr val="FF00FF"/>
                </a:solidFill>
                <a:latin typeface="Calibri"/>
                <a:ea typeface="Calibri"/>
                <a:cs typeface="Calibri"/>
                <a:sym typeface="Calibri"/>
              </a:rPr>
              <a:t>x1 (t)</a:t>
            </a:r>
            <a:endParaRPr>
              <a:solidFill>
                <a:srgbClr val="FF00FF"/>
              </a:solidFill>
              <a:latin typeface="Calibri"/>
              <a:ea typeface="Calibri"/>
              <a:cs typeface="Calibri"/>
              <a:sym typeface="Calibri"/>
            </a:endParaRPr>
          </a:p>
        </p:txBody>
      </p:sp>
      <p:cxnSp>
        <p:nvCxnSpPr>
          <p:cNvPr id="1630" name="Google Shape;1630;p57"/>
          <p:cNvCxnSpPr/>
          <p:nvPr/>
        </p:nvCxnSpPr>
        <p:spPr>
          <a:xfrm flipH="1" rot="10800000">
            <a:off x="3233962" y="4620963"/>
            <a:ext cx="793500" cy="760800"/>
          </a:xfrm>
          <a:prstGeom prst="straightConnector1">
            <a:avLst/>
          </a:prstGeom>
          <a:noFill/>
          <a:ln cap="flat" cmpd="sng" w="19050">
            <a:solidFill>
              <a:srgbClr val="00FF00"/>
            </a:solidFill>
            <a:prstDash val="solid"/>
            <a:round/>
            <a:headEnd len="med" w="med" type="none"/>
            <a:tailEnd len="med" w="med" type="triangle"/>
          </a:ln>
        </p:spPr>
      </p:cxnSp>
      <p:cxnSp>
        <p:nvCxnSpPr>
          <p:cNvPr id="1631" name="Google Shape;1631;p57"/>
          <p:cNvCxnSpPr/>
          <p:nvPr/>
        </p:nvCxnSpPr>
        <p:spPr>
          <a:xfrm flipH="1" rot="10800000">
            <a:off x="2483350" y="4620950"/>
            <a:ext cx="1544100" cy="1332900"/>
          </a:xfrm>
          <a:prstGeom prst="bentConnector2">
            <a:avLst/>
          </a:prstGeom>
          <a:noFill/>
          <a:ln cap="flat" cmpd="sng" w="19050">
            <a:solidFill>
              <a:srgbClr val="FF00FF"/>
            </a:solidFill>
            <a:prstDash val="solid"/>
            <a:round/>
            <a:headEnd len="med" w="med" type="none"/>
            <a:tailEnd len="med" w="med" type="triangle"/>
          </a:ln>
        </p:spPr>
      </p:cxnSp>
      <p:sp>
        <p:nvSpPr>
          <p:cNvPr id="1632" name="Google Shape;1632;p57"/>
          <p:cNvSpPr txBox="1"/>
          <p:nvPr/>
        </p:nvSpPr>
        <p:spPr>
          <a:xfrm>
            <a:off x="3772825" y="3440500"/>
            <a:ext cx="525000" cy="3693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Bias3</a:t>
            </a:r>
            <a:endParaRPr sz="1200">
              <a:latin typeface="Calibri"/>
              <a:ea typeface="Calibri"/>
              <a:cs typeface="Calibri"/>
              <a:sym typeface="Calibri"/>
            </a:endParaRPr>
          </a:p>
        </p:txBody>
      </p:sp>
      <p:cxnSp>
        <p:nvCxnSpPr>
          <p:cNvPr id="1633" name="Google Shape;1633;p57"/>
          <p:cNvCxnSpPr/>
          <p:nvPr/>
        </p:nvCxnSpPr>
        <p:spPr>
          <a:xfrm rot="10800000">
            <a:off x="4035325" y="3809800"/>
            <a:ext cx="0" cy="209700"/>
          </a:xfrm>
          <a:prstGeom prst="straightConnector1">
            <a:avLst/>
          </a:prstGeom>
          <a:noFill/>
          <a:ln cap="flat" cmpd="sng" w="9525">
            <a:solidFill>
              <a:schemeClr val="dk2"/>
            </a:solidFill>
            <a:prstDash val="solid"/>
            <a:round/>
            <a:headEnd len="med" w="med" type="none"/>
            <a:tailEnd len="med" w="med" type="triangle"/>
          </a:ln>
        </p:spPr>
      </p:cxnSp>
      <p:cxnSp>
        <p:nvCxnSpPr>
          <p:cNvPr id="1634" name="Google Shape;1634;p57"/>
          <p:cNvCxnSpPr/>
          <p:nvPr/>
        </p:nvCxnSpPr>
        <p:spPr>
          <a:xfrm rot="10800000">
            <a:off x="4027525" y="3245200"/>
            <a:ext cx="7800" cy="195300"/>
          </a:xfrm>
          <a:prstGeom prst="straightConnector1">
            <a:avLst/>
          </a:prstGeom>
          <a:noFill/>
          <a:ln cap="flat" cmpd="sng" w="9525">
            <a:solidFill>
              <a:schemeClr val="dk2"/>
            </a:solidFill>
            <a:prstDash val="solid"/>
            <a:round/>
            <a:headEnd len="med" w="med" type="none"/>
            <a:tailEnd len="med" w="med" type="triangle"/>
          </a:ln>
        </p:spPr>
      </p:cxnSp>
      <p:sp>
        <p:nvSpPr>
          <p:cNvPr id="1635" name="Google Shape;1635;p57"/>
          <p:cNvSpPr txBox="1"/>
          <p:nvPr/>
        </p:nvSpPr>
        <p:spPr>
          <a:xfrm>
            <a:off x="3239925" y="2660063"/>
            <a:ext cx="1575300" cy="5850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FF0000"/>
                </a:solidFill>
                <a:latin typeface="Calibri"/>
                <a:ea typeface="Calibri"/>
                <a:cs typeface="Calibri"/>
                <a:sym typeface="Calibri"/>
              </a:rPr>
              <a:t>Ws3</a:t>
            </a:r>
            <a:r>
              <a:rPr lang="en-US" sz="1300">
                <a:latin typeface="Calibri"/>
                <a:ea typeface="Calibri"/>
                <a:cs typeface="Calibri"/>
                <a:sym typeface="Calibri"/>
              </a:rPr>
              <a:t> * </a:t>
            </a:r>
            <a:r>
              <a:rPr lang="en-US" sz="1300">
                <a:solidFill>
                  <a:srgbClr val="00FF00"/>
                </a:solidFill>
                <a:latin typeface="Calibri"/>
                <a:ea typeface="Calibri"/>
                <a:cs typeface="Calibri"/>
                <a:sym typeface="Calibri"/>
              </a:rPr>
              <a:t>zs(t-1)</a:t>
            </a:r>
            <a:r>
              <a:rPr lang="en-US" sz="1300">
                <a:latin typeface="Calibri"/>
                <a:ea typeface="Calibri"/>
                <a:cs typeface="Calibri"/>
                <a:sym typeface="Calibri"/>
              </a:rPr>
              <a:t> + </a:t>
            </a:r>
            <a:r>
              <a:rPr lang="en-US" sz="1300">
                <a:solidFill>
                  <a:srgbClr val="FF0000"/>
                </a:solidFill>
                <a:latin typeface="Calibri"/>
                <a:ea typeface="Calibri"/>
                <a:cs typeface="Calibri"/>
                <a:sym typeface="Calibri"/>
              </a:rPr>
              <a:t>Wi3</a:t>
            </a:r>
            <a:r>
              <a:rPr lang="en-US" sz="1300">
                <a:latin typeface="Calibri"/>
                <a:ea typeface="Calibri"/>
                <a:cs typeface="Calibri"/>
                <a:sym typeface="Calibri"/>
              </a:rPr>
              <a:t> * </a:t>
            </a:r>
            <a:r>
              <a:rPr lang="en-US" sz="1300">
                <a:solidFill>
                  <a:srgbClr val="FF00FF"/>
                </a:solidFill>
                <a:latin typeface="Calibri"/>
                <a:ea typeface="Calibri"/>
                <a:cs typeface="Calibri"/>
                <a:sym typeface="Calibri"/>
              </a:rPr>
              <a:t>x1(t) </a:t>
            </a:r>
            <a:r>
              <a:rPr lang="en-US" sz="1300">
                <a:solidFill>
                  <a:schemeClr val="dk1"/>
                </a:solidFill>
                <a:latin typeface="Calibri"/>
                <a:ea typeface="Calibri"/>
                <a:cs typeface="Calibri"/>
                <a:sym typeface="Calibri"/>
              </a:rPr>
              <a:t>+</a:t>
            </a:r>
            <a:r>
              <a:rPr lang="en-US" sz="1300">
                <a:solidFill>
                  <a:srgbClr val="FF00FF"/>
                </a:solidFill>
                <a:latin typeface="Calibri"/>
                <a:ea typeface="Calibri"/>
                <a:cs typeface="Calibri"/>
                <a:sym typeface="Calibri"/>
              </a:rPr>
              <a:t> </a:t>
            </a:r>
            <a:r>
              <a:rPr lang="en-US" sz="1300">
                <a:solidFill>
                  <a:srgbClr val="FFAB40"/>
                </a:solidFill>
                <a:latin typeface="Calibri"/>
                <a:ea typeface="Calibri"/>
                <a:cs typeface="Calibri"/>
                <a:sym typeface="Calibri"/>
              </a:rPr>
              <a:t>Bias3</a:t>
            </a:r>
            <a:endParaRPr sz="1300">
              <a:solidFill>
                <a:srgbClr val="FFAB40"/>
              </a:solidFill>
              <a:latin typeface="Calibri"/>
              <a:ea typeface="Calibri"/>
              <a:cs typeface="Calibri"/>
              <a:sym typeface="Calibri"/>
            </a:endParaRPr>
          </a:p>
        </p:txBody>
      </p:sp>
      <p:sp>
        <p:nvSpPr>
          <p:cNvPr id="1636" name="Google Shape;1636;p57"/>
          <p:cNvSpPr txBox="1"/>
          <p:nvPr/>
        </p:nvSpPr>
        <p:spPr>
          <a:xfrm>
            <a:off x="3554425" y="1918513"/>
            <a:ext cx="961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0000FF"/>
                </a:solidFill>
                <a:latin typeface="Calibri"/>
                <a:ea typeface="Calibri"/>
                <a:cs typeface="Calibri"/>
                <a:sym typeface="Calibri"/>
              </a:rPr>
              <a:t>A sigmoid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cxnSp>
        <p:nvCxnSpPr>
          <p:cNvPr id="1637" name="Google Shape;1637;p57"/>
          <p:cNvCxnSpPr>
            <a:stCxn id="1635" idx="0"/>
          </p:cNvCxnSpPr>
          <p:nvPr/>
        </p:nvCxnSpPr>
        <p:spPr>
          <a:xfrm rot="10800000">
            <a:off x="4027575" y="2464763"/>
            <a:ext cx="0" cy="195300"/>
          </a:xfrm>
          <a:prstGeom prst="straightConnector1">
            <a:avLst/>
          </a:prstGeom>
          <a:noFill/>
          <a:ln cap="flat" cmpd="sng" w="9525">
            <a:solidFill>
              <a:schemeClr val="dk2"/>
            </a:solidFill>
            <a:prstDash val="solid"/>
            <a:round/>
            <a:headEnd len="med" w="med" type="none"/>
            <a:tailEnd len="med" w="med" type="triangle"/>
          </a:ln>
        </p:spPr>
      </p:cxnSp>
      <p:sp>
        <p:nvSpPr>
          <p:cNvPr id="1638" name="Google Shape;1638;p57"/>
          <p:cNvSpPr txBox="1"/>
          <p:nvPr/>
        </p:nvSpPr>
        <p:spPr>
          <a:xfrm>
            <a:off x="2961250" y="704075"/>
            <a:ext cx="2113800" cy="86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chemeClr val="dk1"/>
                </a:solidFill>
                <a:latin typeface="Calibri"/>
                <a:ea typeface="Calibri"/>
                <a:cs typeface="Calibri"/>
                <a:sym typeface="Calibri"/>
              </a:rPr>
              <a:t>Long term memory (from t) to be remembered:</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100">
                <a:solidFill>
                  <a:schemeClr val="dk1"/>
                </a:solidFill>
                <a:highlight>
                  <a:srgbClr val="00FFFF"/>
                </a:highlight>
                <a:latin typeface="Calibri"/>
                <a:ea typeface="Calibri"/>
                <a:cs typeface="Calibri"/>
                <a:sym typeface="Calibri"/>
              </a:rPr>
              <a:t>zl(t) </a:t>
            </a:r>
            <a:r>
              <a:rPr lang="en-US" sz="1100">
                <a:solidFill>
                  <a:schemeClr val="dk1"/>
                </a:solidFill>
                <a:latin typeface="Calibri"/>
                <a:ea typeface="Calibri"/>
                <a:cs typeface="Calibri"/>
                <a:sym typeface="Calibri"/>
              </a:rPr>
              <a:t>= </a:t>
            </a:r>
            <a:r>
              <a:rPr lang="en-US" sz="1100">
                <a:solidFill>
                  <a:schemeClr val="dk1"/>
                </a:solidFill>
                <a:highlight>
                  <a:srgbClr val="00FFFF"/>
                </a:highlight>
                <a:latin typeface="Calibri"/>
                <a:ea typeface="Calibri"/>
                <a:cs typeface="Calibri"/>
                <a:sym typeface="Calibri"/>
              </a:rPr>
              <a:t>zl(t)</a:t>
            </a:r>
            <a:r>
              <a:rPr lang="en-US" sz="1100">
                <a:solidFill>
                  <a:schemeClr val="dk1"/>
                </a:solidFill>
                <a:latin typeface="Calibri"/>
                <a:ea typeface="Calibri"/>
                <a:cs typeface="Calibri"/>
                <a:sym typeface="Calibri"/>
              </a:rPr>
              <a:t> * </a:t>
            </a:r>
            <a:r>
              <a:rPr b="1" i="1" lang="en-US" sz="1100">
                <a:solidFill>
                  <a:srgbClr val="0000FF"/>
                </a:solidFill>
                <a:latin typeface="Calibri"/>
                <a:ea typeface="Calibri"/>
                <a:cs typeface="Calibri"/>
                <a:sym typeface="Calibri"/>
              </a:rPr>
              <a:t>f</a:t>
            </a:r>
            <a:r>
              <a:rPr lang="en-US" sz="1100">
                <a:solidFill>
                  <a:schemeClr val="dk1"/>
                </a:solidFill>
                <a:latin typeface="Calibri"/>
                <a:ea typeface="Calibri"/>
                <a:cs typeface="Calibri"/>
                <a:sym typeface="Calibri"/>
              </a:rPr>
              <a:t>(</a:t>
            </a:r>
            <a:r>
              <a:rPr lang="en-US" sz="1100">
                <a:solidFill>
                  <a:srgbClr val="FF0000"/>
                </a:solidFill>
                <a:latin typeface="Calibri"/>
                <a:ea typeface="Calibri"/>
                <a:cs typeface="Calibri"/>
                <a:sym typeface="Calibri"/>
              </a:rPr>
              <a:t>Ws3</a:t>
            </a:r>
            <a:r>
              <a:rPr lang="en-US" sz="1100">
                <a:solidFill>
                  <a:schemeClr val="dk1"/>
                </a:solidFill>
                <a:latin typeface="Calibri"/>
                <a:ea typeface="Calibri"/>
                <a:cs typeface="Calibri"/>
                <a:sym typeface="Calibri"/>
              </a:rPr>
              <a:t> * </a:t>
            </a:r>
            <a:r>
              <a:rPr lang="en-US" sz="1100">
                <a:solidFill>
                  <a:schemeClr val="dk1"/>
                </a:solidFill>
                <a:highlight>
                  <a:srgbClr val="00FF00"/>
                </a:highlight>
                <a:latin typeface="Calibri"/>
                <a:ea typeface="Calibri"/>
                <a:cs typeface="Calibri"/>
                <a:sym typeface="Calibri"/>
              </a:rPr>
              <a:t>zs(t-1)</a:t>
            </a:r>
            <a:r>
              <a:rPr lang="en-US" sz="1100">
                <a:solidFill>
                  <a:schemeClr val="dk1"/>
                </a:solidFill>
                <a:latin typeface="Calibri"/>
                <a:ea typeface="Calibri"/>
                <a:cs typeface="Calibri"/>
                <a:sym typeface="Calibri"/>
              </a:rPr>
              <a:t>+ </a:t>
            </a:r>
            <a:r>
              <a:rPr lang="en-US" sz="1100">
                <a:solidFill>
                  <a:srgbClr val="FF0000"/>
                </a:solidFill>
                <a:latin typeface="Calibri"/>
                <a:ea typeface="Calibri"/>
                <a:cs typeface="Calibri"/>
                <a:sym typeface="Calibri"/>
              </a:rPr>
              <a:t>Wi3</a:t>
            </a:r>
            <a:r>
              <a:rPr lang="en-US" sz="1100">
                <a:solidFill>
                  <a:schemeClr val="dk1"/>
                </a:solidFill>
                <a:latin typeface="Calibri"/>
                <a:ea typeface="Calibri"/>
                <a:cs typeface="Calibri"/>
                <a:sym typeface="Calibri"/>
              </a:rPr>
              <a:t> * </a:t>
            </a:r>
            <a:r>
              <a:rPr lang="en-US" sz="1100">
                <a:solidFill>
                  <a:schemeClr val="dk1"/>
                </a:solidFill>
                <a:highlight>
                  <a:srgbClr val="FF00FF"/>
                </a:highlight>
                <a:latin typeface="Calibri"/>
                <a:ea typeface="Calibri"/>
                <a:cs typeface="Calibri"/>
                <a:sym typeface="Calibri"/>
              </a:rPr>
              <a:t>x1(t) </a:t>
            </a:r>
            <a:r>
              <a:rPr lang="en-US" sz="1100">
                <a:solidFill>
                  <a:schemeClr val="dk1"/>
                </a:solidFill>
                <a:latin typeface="Calibri"/>
                <a:ea typeface="Calibri"/>
                <a:cs typeface="Calibri"/>
                <a:sym typeface="Calibri"/>
              </a:rPr>
              <a:t>+</a:t>
            </a:r>
            <a:r>
              <a:rPr lang="en-US" sz="1100">
                <a:solidFill>
                  <a:srgbClr val="FF00FF"/>
                </a:solidFill>
                <a:latin typeface="Calibri"/>
                <a:ea typeface="Calibri"/>
                <a:cs typeface="Calibri"/>
                <a:sym typeface="Calibri"/>
              </a:rPr>
              <a:t> </a:t>
            </a:r>
            <a:r>
              <a:rPr lang="en-US" sz="1100">
                <a:solidFill>
                  <a:srgbClr val="FFAB40"/>
                </a:solidFill>
                <a:latin typeface="Calibri"/>
                <a:ea typeface="Calibri"/>
                <a:cs typeface="Calibri"/>
                <a:sym typeface="Calibri"/>
              </a:rPr>
              <a:t>Bias3</a:t>
            </a:r>
            <a:r>
              <a:rPr lang="en-US" sz="1100">
                <a:solidFill>
                  <a:schemeClr val="dk1"/>
                </a:solidFill>
                <a:latin typeface="Calibri"/>
                <a:ea typeface="Calibri"/>
                <a:cs typeface="Calibri"/>
                <a:sym typeface="Calibri"/>
              </a:rPr>
              <a:t>)</a:t>
            </a:r>
            <a:endParaRPr sz="1100">
              <a:solidFill>
                <a:schemeClr val="dk1"/>
              </a:solidFill>
            </a:endParaRPr>
          </a:p>
        </p:txBody>
      </p:sp>
      <p:cxnSp>
        <p:nvCxnSpPr>
          <p:cNvPr id="1639" name="Google Shape;1639;p57"/>
          <p:cNvCxnSpPr/>
          <p:nvPr/>
        </p:nvCxnSpPr>
        <p:spPr>
          <a:xfrm rot="10800000">
            <a:off x="4018150" y="1565975"/>
            <a:ext cx="9300" cy="460800"/>
          </a:xfrm>
          <a:prstGeom prst="straightConnector1">
            <a:avLst/>
          </a:prstGeom>
          <a:noFill/>
          <a:ln cap="flat" cmpd="sng" w="9525">
            <a:solidFill>
              <a:schemeClr val="dk2"/>
            </a:solidFill>
            <a:prstDash val="solid"/>
            <a:round/>
            <a:headEnd len="med" w="med" type="none"/>
            <a:tailEnd len="med" w="med" type="triangle"/>
          </a:ln>
        </p:spPr>
      </p:cxnSp>
      <p:sp>
        <p:nvSpPr>
          <p:cNvPr id="1640" name="Google Shape;1640;p57"/>
          <p:cNvSpPr/>
          <p:nvPr/>
        </p:nvSpPr>
        <p:spPr>
          <a:xfrm>
            <a:off x="2615575" y="2013350"/>
            <a:ext cx="665100" cy="350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57"/>
          <p:cNvSpPr txBox="1"/>
          <p:nvPr/>
        </p:nvSpPr>
        <p:spPr>
          <a:xfrm>
            <a:off x="5612600" y="2216200"/>
            <a:ext cx="57417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After we created the </a:t>
            </a:r>
            <a:r>
              <a:rPr lang="en-US">
                <a:highlight>
                  <a:srgbClr val="A4C2F4"/>
                </a:highlight>
                <a:latin typeface="Calibri"/>
                <a:ea typeface="Calibri"/>
                <a:cs typeface="Calibri"/>
                <a:sym typeface="Calibri"/>
              </a:rPr>
              <a:t>long term memory for the current time step</a:t>
            </a:r>
            <a:r>
              <a:rPr lang="en-US">
                <a:latin typeface="Calibri"/>
                <a:ea typeface="Calibri"/>
                <a:cs typeface="Calibri"/>
                <a:sym typeface="Calibri"/>
              </a:rPr>
              <a:t> (with the function </a:t>
            </a:r>
            <a:r>
              <a:rPr lang="en-US">
                <a:highlight>
                  <a:srgbClr val="0000FF"/>
                </a:highlight>
                <a:latin typeface="Calibri"/>
                <a:ea typeface="Calibri"/>
                <a:cs typeface="Calibri"/>
                <a:sym typeface="Calibri"/>
              </a:rPr>
              <a:t>Tanh</a:t>
            </a:r>
            <a:r>
              <a:rPr lang="en-US">
                <a:latin typeface="Calibri"/>
                <a:ea typeface="Calibri"/>
                <a:cs typeface="Calibri"/>
                <a:sym typeface="Calibri"/>
              </a:rPr>
              <a:t>), we will decide how much we want to keep it depending on the difference between the </a:t>
            </a:r>
            <a:r>
              <a:rPr lang="en-US">
                <a:highlight>
                  <a:srgbClr val="FF00FF"/>
                </a:highlight>
                <a:latin typeface="Calibri"/>
                <a:ea typeface="Calibri"/>
                <a:cs typeface="Calibri"/>
                <a:sym typeface="Calibri"/>
              </a:rPr>
              <a:t>current input</a:t>
            </a:r>
            <a:r>
              <a:rPr lang="en-US">
                <a:latin typeface="Calibri"/>
                <a:ea typeface="Calibri"/>
                <a:cs typeface="Calibri"/>
                <a:sym typeface="Calibri"/>
              </a:rPr>
              <a:t> and the</a:t>
            </a:r>
            <a:r>
              <a:rPr lang="en-US">
                <a:highlight>
                  <a:srgbClr val="00FF00"/>
                </a:highlight>
                <a:latin typeface="Calibri"/>
                <a:ea typeface="Calibri"/>
                <a:cs typeface="Calibri"/>
                <a:sym typeface="Calibri"/>
              </a:rPr>
              <a:t> previous short term memory</a:t>
            </a:r>
            <a:r>
              <a:rPr lang="en-US">
                <a:latin typeface="Calibri"/>
                <a:ea typeface="Calibri"/>
                <a:cs typeface="Calibri"/>
                <a:sym typeface="Calibri"/>
              </a:rPr>
              <a:t>. For example:</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The more differences between the current input and previous short term memory, the less information will be kept (see the section “how forget gate” remember/forget things)</a:t>
            </a:r>
            <a:endParaRPr>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45" name="Shape 1645"/>
        <p:cNvGrpSpPr/>
        <p:nvPr/>
      </p:nvGrpSpPr>
      <p:grpSpPr>
        <a:xfrm>
          <a:off x="0" y="0"/>
          <a:ext cx="0" cy="0"/>
          <a:chOff x="0" y="0"/>
          <a:chExt cx="0" cy="0"/>
        </a:xfrm>
      </p:grpSpPr>
      <p:sp>
        <p:nvSpPr>
          <p:cNvPr id="1646" name="Google Shape;1646;p58"/>
          <p:cNvSpPr txBox="1"/>
          <p:nvPr/>
        </p:nvSpPr>
        <p:spPr>
          <a:xfrm>
            <a:off x="580446" y="2782669"/>
            <a:ext cx="7515000" cy="523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2800">
                <a:solidFill>
                  <a:schemeClr val="dk1"/>
                </a:solidFill>
                <a:latin typeface="Calibri"/>
                <a:ea typeface="Calibri"/>
                <a:cs typeface="Calibri"/>
                <a:sym typeface="Calibri"/>
              </a:rPr>
              <a:t>How “output gate” create short term memory</a:t>
            </a:r>
            <a:endParaRPr b="1" sz="4600">
              <a:solidFill>
                <a:schemeClr val="dk1"/>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50" name="Shape 1650"/>
        <p:cNvGrpSpPr/>
        <p:nvPr/>
      </p:nvGrpSpPr>
      <p:grpSpPr>
        <a:xfrm>
          <a:off x="0" y="0"/>
          <a:ext cx="0" cy="0"/>
          <a:chOff x="0" y="0"/>
          <a:chExt cx="0" cy="0"/>
        </a:xfrm>
      </p:grpSpPr>
      <p:sp>
        <p:nvSpPr>
          <p:cNvPr id="1651" name="Google Shape;1651;p59"/>
          <p:cNvSpPr/>
          <p:nvPr/>
        </p:nvSpPr>
        <p:spPr>
          <a:xfrm>
            <a:off x="1772900" y="2283675"/>
            <a:ext cx="1184100" cy="738900"/>
          </a:xfrm>
          <a:prstGeom prst="rect">
            <a:avLst/>
          </a:prstGeom>
          <a:solidFill>
            <a:srgbClr val="B3C6E7"/>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59"/>
          <p:cNvSpPr txBox="1"/>
          <p:nvPr/>
        </p:nvSpPr>
        <p:spPr>
          <a:xfrm>
            <a:off x="1884050" y="2345325"/>
            <a:ext cx="961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rgbClr val="0000FF"/>
                </a:solidFill>
                <a:latin typeface="Calibri"/>
                <a:ea typeface="Calibri"/>
                <a:cs typeface="Calibri"/>
                <a:sym typeface="Calibri"/>
              </a:rPr>
              <a:t>A Tanh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sp>
        <p:nvSpPr>
          <p:cNvPr id="1653" name="Google Shape;1653;p59"/>
          <p:cNvSpPr txBox="1"/>
          <p:nvPr/>
        </p:nvSpPr>
        <p:spPr>
          <a:xfrm>
            <a:off x="1323500" y="3178600"/>
            <a:ext cx="2082900" cy="615600"/>
          </a:xfrm>
          <a:prstGeom prst="rect">
            <a:avLst/>
          </a:prstGeom>
          <a:solidFill>
            <a:srgbClr val="00FF00"/>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Calibri"/>
                <a:ea typeface="Calibri"/>
                <a:cs typeface="Calibri"/>
                <a:sym typeface="Calibri"/>
              </a:rPr>
              <a:t>Short term memory (t):</a:t>
            </a:r>
            <a:endParaRPr>
              <a:latin typeface="Calibri"/>
              <a:ea typeface="Calibri"/>
              <a:cs typeface="Calibri"/>
              <a:sym typeface="Calibri"/>
            </a:endParaRPr>
          </a:p>
          <a:p>
            <a:pPr indent="0" lvl="0" marL="0" rtl="0" algn="ctr">
              <a:spcBef>
                <a:spcPts val="0"/>
              </a:spcBef>
              <a:spcAft>
                <a:spcPts val="0"/>
              </a:spcAft>
              <a:buNone/>
            </a:pPr>
            <a:r>
              <a:rPr lang="en-US">
                <a:latin typeface="Calibri"/>
                <a:ea typeface="Calibri"/>
                <a:cs typeface="Calibri"/>
                <a:sym typeface="Calibri"/>
              </a:rPr>
              <a:t>zs(t) = F[zl(t-1) + zl(t)]</a:t>
            </a:r>
            <a:endParaRPr>
              <a:latin typeface="Calibri"/>
              <a:ea typeface="Calibri"/>
              <a:cs typeface="Calibri"/>
              <a:sym typeface="Calibri"/>
            </a:endParaRPr>
          </a:p>
        </p:txBody>
      </p:sp>
      <p:cxnSp>
        <p:nvCxnSpPr>
          <p:cNvPr id="1654" name="Google Shape;1654;p59"/>
          <p:cNvCxnSpPr/>
          <p:nvPr/>
        </p:nvCxnSpPr>
        <p:spPr>
          <a:xfrm flipH="1" rot="-5400000">
            <a:off x="2364950" y="3178600"/>
            <a:ext cx="600" cy="600"/>
          </a:xfrm>
          <a:prstGeom prst="bentConnector3">
            <a:avLst>
              <a:gd fmla="val -39687500" name="adj1"/>
            </a:avLst>
          </a:prstGeom>
          <a:noFill/>
          <a:ln cap="flat" cmpd="sng" w="9525">
            <a:solidFill>
              <a:schemeClr val="dk2"/>
            </a:solidFill>
            <a:prstDash val="solid"/>
            <a:round/>
            <a:headEnd len="med" w="med" type="none"/>
            <a:tailEnd len="med" w="med" type="triangle"/>
          </a:ln>
        </p:spPr>
      </p:cxnSp>
      <p:sp>
        <p:nvSpPr>
          <p:cNvPr id="1655" name="Google Shape;1655;p59"/>
          <p:cNvSpPr txBox="1"/>
          <p:nvPr/>
        </p:nvSpPr>
        <p:spPr>
          <a:xfrm>
            <a:off x="1717700" y="1009325"/>
            <a:ext cx="1295100" cy="831300"/>
          </a:xfrm>
          <a:prstGeom prst="rect">
            <a:avLst/>
          </a:prstGeom>
          <a:solidFill>
            <a:srgbClr val="00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chemeClr val="dk1"/>
                </a:solidFill>
                <a:latin typeface="Calibri"/>
                <a:ea typeface="Calibri"/>
                <a:cs typeface="Calibri"/>
                <a:sym typeface="Calibri"/>
              </a:rPr>
              <a:t>New long term memory at (t):</a:t>
            </a:r>
            <a:endParaRPr>
              <a:solidFill>
                <a:schemeClr val="dk1"/>
              </a:solidFill>
              <a:latin typeface="Calibri"/>
              <a:ea typeface="Calibri"/>
              <a:cs typeface="Calibri"/>
              <a:sym typeface="Calibri"/>
            </a:endParaRPr>
          </a:p>
          <a:p>
            <a:pPr indent="0" lvl="0" marL="0" rtl="0" algn="ctr">
              <a:spcBef>
                <a:spcPts val="0"/>
              </a:spcBef>
              <a:spcAft>
                <a:spcPts val="0"/>
              </a:spcAft>
              <a:buNone/>
            </a:pPr>
            <a:r>
              <a:rPr lang="en-US">
                <a:solidFill>
                  <a:schemeClr val="dk1"/>
                </a:solidFill>
                <a:latin typeface="Calibri"/>
                <a:ea typeface="Calibri"/>
                <a:cs typeface="Calibri"/>
                <a:sym typeface="Calibri"/>
              </a:rPr>
              <a:t>zl(t-1) + z(t)</a:t>
            </a:r>
            <a:endParaRPr>
              <a:solidFill>
                <a:srgbClr val="93C47D"/>
              </a:solidFill>
              <a:latin typeface="Calibri"/>
              <a:ea typeface="Calibri"/>
              <a:cs typeface="Calibri"/>
              <a:sym typeface="Calibri"/>
            </a:endParaRPr>
          </a:p>
        </p:txBody>
      </p:sp>
      <p:cxnSp>
        <p:nvCxnSpPr>
          <p:cNvPr id="1656" name="Google Shape;1656;p59"/>
          <p:cNvCxnSpPr>
            <a:stCxn id="1655" idx="2"/>
            <a:endCxn id="1652" idx="0"/>
          </p:cNvCxnSpPr>
          <p:nvPr/>
        </p:nvCxnSpPr>
        <p:spPr>
          <a:xfrm flipH="1">
            <a:off x="2364950" y="1840625"/>
            <a:ext cx="300" cy="504600"/>
          </a:xfrm>
          <a:prstGeom prst="straightConnector1">
            <a:avLst/>
          </a:prstGeom>
          <a:noFill/>
          <a:ln cap="flat" cmpd="sng" w="9525">
            <a:solidFill>
              <a:schemeClr val="dk2"/>
            </a:solidFill>
            <a:prstDash val="solid"/>
            <a:round/>
            <a:headEnd len="med" w="med" type="none"/>
            <a:tailEnd len="med" w="med" type="triangle"/>
          </a:ln>
        </p:spPr>
      </p:cxnSp>
      <p:sp>
        <p:nvSpPr>
          <p:cNvPr id="1657" name="Google Shape;1657;p59"/>
          <p:cNvSpPr txBox="1"/>
          <p:nvPr/>
        </p:nvSpPr>
        <p:spPr>
          <a:xfrm>
            <a:off x="6327700" y="701100"/>
            <a:ext cx="5177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After we get the </a:t>
            </a:r>
            <a:r>
              <a:rPr lang="en-US">
                <a:highlight>
                  <a:srgbClr val="00FFFF"/>
                </a:highlight>
                <a:latin typeface="Calibri"/>
                <a:ea typeface="Calibri"/>
                <a:cs typeface="Calibri"/>
                <a:sym typeface="Calibri"/>
              </a:rPr>
              <a:t>updated long term memory from both previous time step and the current step</a:t>
            </a:r>
            <a:r>
              <a:rPr lang="en-US">
                <a:latin typeface="Calibri"/>
                <a:ea typeface="Calibri"/>
                <a:cs typeface="Calibri"/>
                <a:sym typeface="Calibri"/>
              </a:rPr>
              <a:t>, we will use it to as </a:t>
            </a:r>
            <a:r>
              <a:rPr lang="en-US">
                <a:highlight>
                  <a:srgbClr val="00FF00"/>
                </a:highlight>
                <a:latin typeface="Calibri"/>
                <a:ea typeface="Calibri"/>
                <a:cs typeface="Calibri"/>
                <a:sym typeface="Calibri"/>
              </a:rPr>
              <a:t>the short term memory for the current time step</a:t>
            </a:r>
            <a:r>
              <a:rPr lang="en-US">
                <a:latin typeface="Calibri"/>
                <a:ea typeface="Calibri"/>
                <a:cs typeface="Calibri"/>
                <a:sym typeface="Calibri"/>
              </a:rPr>
              <a:t> (e.g., after the </a:t>
            </a:r>
            <a:r>
              <a:rPr lang="en-US">
                <a:highlight>
                  <a:srgbClr val="0000FF"/>
                </a:highlight>
                <a:latin typeface="Calibri"/>
                <a:ea typeface="Calibri"/>
                <a:cs typeface="Calibri"/>
                <a:sym typeface="Calibri"/>
              </a:rPr>
              <a:t>Tanh</a:t>
            </a:r>
            <a:r>
              <a:rPr lang="en-US">
                <a:latin typeface="Calibri"/>
                <a:ea typeface="Calibri"/>
                <a:cs typeface="Calibri"/>
                <a:sym typeface="Calibri"/>
              </a:rPr>
              <a:t> scaling like in the “input gate”)</a:t>
            </a:r>
            <a:endParaRPr>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61" name="Shape 1661"/>
        <p:cNvGrpSpPr/>
        <p:nvPr/>
      </p:nvGrpSpPr>
      <p:grpSpPr>
        <a:xfrm>
          <a:off x="0" y="0"/>
          <a:ext cx="0" cy="0"/>
          <a:chOff x="0" y="0"/>
          <a:chExt cx="0" cy="0"/>
        </a:xfrm>
      </p:grpSpPr>
      <p:sp>
        <p:nvSpPr>
          <p:cNvPr id="1662" name="Google Shape;1662;p60"/>
          <p:cNvSpPr/>
          <p:nvPr/>
        </p:nvSpPr>
        <p:spPr>
          <a:xfrm>
            <a:off x="3622575" y="2243500"/>
            <a:ext cx="1886100" cy="31929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60"/>
          <p:cNvSpPr txBox="1"/>
          <p:nvPr/>
        </p:nvSpPr>
        <p:spPr>
          <a:xfrm>
            <a:off x="3945075" y="4477988"/>
            <a:ext cx="1241100" cy="6156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Ws4</a:t>
            </a:r>
            <a:r>
              <a:rPr lang="en-US">
                <a:latin typeface="Calibri"/>
                <a:ea typeface="Calibri"/>
                <a:cs typeface="Calibri"/>
                <a:sym typeface="Calibri"/>
              </a:rPr>
              <a:t> * </a:t>
            </a:r>
            <a:r>
              <a:rPr lang="en-US">
                <a:solidFill>
                  <a:srgbClr val="00FF00"/>
                </a:solidFill>
                <a:latin typeface="Calibri"/>
                <a:ea typeface="Calibri"/>
                <a:cs typeface="Calibri"/>
                <a:sym typeface="Calibri"/>
              </a:rPr>
              <a:t>z1(t-1)</a:t>
            </a:r>
            <a:r>
              <a:rPr lang="en-US">
                <a:latin typeface="Calibri"/>
                <a:ea typeface="Calibri"/>
                <a:cs typeface="Calibri"/>
                <a:sym typeface="Calibri"/>
              </a:rPr>
              <a:t> + </a:t>
            </a:r>
            <a:r>
              <a:rPr lang="en-US">
                <a:solidFill>
                  <a:srgbClr val="FF0000"/>
                </a:solidFill>
                <a:latin typeface="Calibri"/>
                <a:ea typeface="Calibri"/>
                <a:cs typeface="Calibri"/>
                <a:sym typeface="Calibri"/>
              </a:rPr>
              <a:t>Wi4</a:t>
            </a:r>
            <a:r>
              <a:rPr lang="en-US">
                <a:latin typeface="Calibri"/>
                <a:ea typeface="Calibri"/>
                <a:cs typeface="Calibri"/>
                <a:sym typeface="Calibri"/>
              </a:rPr>
              <a:t> * </a:t>
            </a:r>
            <a:r>
              <a:rPr lang="en-US">
                <a:solidFill>
                  <a:srgbClr val="FF00FF"/>
                </a:solidFill>
                <a:latin typeface="Calibri"/>
                <a:ea typeface="Calibri"/>
                <a:cs typeface="Calibri"/>
                <a:sym typeface="Calibri"/>
              </a:rPr>
              <a:t>x1 (t)</a:t>
            </a:r>
            <a:endParaRPr>
              <a:solidFill>
                <a:srgbClr val="FF00FF"/>
              </a:solidFill>
              <a:latin typeface="Calibri"/>
              <a:ea typeface="Calibri"/>
              <a:cs typeface="Calibri"/>
              <a:sym typeface="Calibri"/>
            </a:endParaRPr>
          </a:p>
        </p:txBody>
      </p:sp>
      <p:cxnSp>
        <p:nvCxnSpPr>
          <p:cNvPr id="1664" name="Google Shape;1664;p60"/>
          <p:cNvCxnSpPr>
            <a:stCxn id="1665" idx="3"/>
            <a:endCxn id="1663" idx="1"/>
          </p:cNvCxnSpPr>
          <p:nvPr/>
        </p:nvCxnSpPr>
        <p:spPr>
          <a:xfrm flipH="1" rot="10800000">
            <a:off x="2919037" y="4785650"/>
            <a:ext cx="1026000" cy="811800"/>
          </a:xfrm>
          <a:prstGeom prst="straightConnector1">
            <a:avLst/>
          </a:prstGeom>
          <a:noFill/>
          <a:ln cap="flat" cmpd="sng" w="19050">
            <a:solidFill>
              <a:srgbClr val="00FF00"/>
            </a:solidFill>
            <a:prstDash val="solid"/>
            <a:round/>
            <a:headEnd len="med" w="med" type="none"/>
            <a:tailEnd len="med" w="med" type="triangle"/>
          </a:ln>
        </p:spPr>
      </p:cxnSp>
      <p:sp>
        <p:nvSpPr>
          <p:cNvPr id="1666" name="Google Shape;1666;p60"/>
          <p:cNvSpPr txBox="1"/>
          <p:nvPr/>
        </p:nvSpPr>
        <p:spPr>
          <a:xfrm>
            <a:off x="3265375" y="4693400"/>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Ws4</a:t>
            </a:r>
            <a:endParaRPr/>
          </a:p>
        </p:txBody>
      </p:sp>
      <p:sp>
        <p:nvSpPr>
          <p:cNvPr id="1667" name="Google Shape;1667;p60"/>
          <p:cNvSpPr txBox="1"/>
          <p:nvPr/>
        </p:nvSpPr>
        <p:spPr>
          <a:xfrm>
            <a:off x="4574363" y="5117150"/>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Wi4</a:t>
            </a:r>
            <a:endParaRPr/>
          </a:p>
        </p:txBody>
      </p:sp>
      <p:sp>
        <p:nvSpPr>
          <p:cNvPr id="1668" name="Google Shape;1668;p60"/>
          <p:cNvSpPr txBox="1"/>
          <p:nvPr/>
        </p:nvSpPr>
        <p:spPr>
          <a:xfrm>
            <a:off x="4303125" y="3907275"/>
            <a:ext cx="525000" cy="3693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Bias4</a:t>
            </a:r>
            <a:endParaRPr sz="1200">
              <a:latin typeface="Calibri"/>
              <a:ea typeface="Calibri"/>
              <a:cs typeface="Calibri"/>
              <a:sym typeface="Calibri"/>
            </a:endParaRPr>
          </a:p>
        </p:txBody>
      </p:sp>
      <p:cxnSp>
        <p:nvCxnSpPr>
          <p:cNvPr id="1669" name="Google Shape;1669;p60"/>
          <p:cNvCxnSpPr>
            <a:stCxn id="1663" idx="0"/>
            <a:endCxn id="1668" idx="2"/>
          </p:cNvCxnSpPr>
          <p:nvPr/>
        </p:nvCxnSpPr>
        <p:spPr>
          <a:xfrm rot="10800000">
            <a:off x="4565625" y="4276688"/>
            <a:ext cx="0" cy="201300"/>
          </a:xfrm>
          <a:prstGeom prst="straightConnector1">
            <a:avLst/>
          </a:prstGeom>
          <a:noFill/>
          <a:ln cap="flat" cmpd="sng" w="9525">
            <a:solidFill>
              <a:schemeClr val="dk2"/>
            </a:solidFill>
            <a:prstDash val="solid"/>
            <a:round/>
            <a:headEnd len="med" w="med" type="none"/>
            <a:tailEnd len="med" w="med" type="triangle"/>
          </a:ln>
        </p:spPr>
      </p:cxnSp>
      <p:sp>
        <p:nvSpPr>
          <p:cNvPr id="1670" name="Google Shape;1670;p60"/>
          <p:cNvSpPr txBox="1"/>
          <p:nvPr/>
        </p:nvSpPr>
        <p:spPr>
          <a:xfrm>
            <a:off x="3777975" y="3120838"/>
            <a:ext cx="1575300" cy="5850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FF0000"/>
                </a:solidFill>
                <a:latin typeface="Calibri"/>
                <a:ea typeface="Calibri"/>
                <a:cs typeface="Calibri"/>
                <a:sym typeface="Calibri"/>
              </a:rPr>
              <a:t>Ws4</a:t>
            </a:r>
            <a:r>
              <a:rPr lang="en-US" sz="1300">
                <a:latin typeface="Calibri"/>
                <a:ea typeface="Calibri"/>
                <a:cs typeface="Calibri"/>
                <a:sym typeface="Calibri"/>
              </a:rPr>
              <a:t> * </a:t>
            </a:r>
            <a:r>
              <a:rPr lang="en-US" sz="1300">
                <a:solidFill>
                  <a:srgbClr val="00FF00"/>
                </a:solidFill>
                <a:latin typeface="Calibri"/>
                <a:ea typeface="Calibri"/>
                <a:cs typeface="Calibri"/>
                <a:sym typeface="Calibri"/>
              </a:rPr>
              <a:t>zs(t-1)</a:t>
            </a:r>
            <a:r>
              <a:rPr lang="en-US" sz="1300">
                <a:latin typeface="Calibri"/>
                <a:ea typeface="Calibri"/>
                <a:cs typeface="Calibri"/>
                <a:sym typeface="Calibri"/>
              </a:rPr>
              <a:t> + </a:t>
            </a:r>
            <a:r>
              <a:rPr lang="en-US" sz="1300">
                <a:solidFill>
                  <a:srgbClr val="FF0000"/>
                </a:solidFill>
                <a:latin typeface="Calibri"/>
                <a:ea typeface="Calibri"/>
                <a:cs typeface="Calibri"/>
                <a:sym typeface="Calibri"/>
              </a:rPr>
              <a:t>Wi4</a:t>
            </a:r>
            <a:r>
              <a:rPr lang="en-US" sz="1300">
                <a:latin typeface="Calibri"/>
                <a:ea typeface="Calibri"/>
                <a:cs typeface="Calibri"/>
                <a:sym typeface="Calibri"/>
              </a:rPr>
              <a:t> * </a:t>
            </a:r>
            <a:r>
              <a:rPr lang="en-US" sz="1300">
                <a:solidFill>
                  <a:srgbClr val="FF00FF"/>
                </a:solidFill>
                <a:latin typeface="Calibri"/>
                <a:ea typeface="Calibri"/>
                <a:cs typeface="Calibri"/>
                <a:sym typeface="Calibri"/>
              </a:rPr>
              <a:t>x1(t) </a:t>
            </a:r>
            <a:r>
              <a:rPr lang="en-US" sz="1300">
                <a:solidFill>
                  <a:schemeClr val="dk1"/>
                </a:solidFill>
                <a:latin typeface="Calibri"/>
                <a:ea typeface="Calibri"/>
                <a:cs typeface="Calibri"/>
                <a:sym typeface="Calibri"/>
              </a:rPr>
              <a:t>+</a:t>
            </a:r>
            <a:r>
              <a:rPr lang="en-US" sz="1300">
                <a:solidFill>
                  <a:srgbClr val="FF00FF"/>
                </a:solidFill>
                <a:latin typeface="Calibri"/>
                <a:ea typeface="Calibri"/>
                <a:cs typeface="Calibri"/>
                <a:sym typeface="Calibri"/>
              </a:rPr>
              <a:t> </a:t>
            </a:r>
            <a:r>
              <a:rPr lang="en-US" sz="1300">
                <a:solidFill>
                  <a:srgbClr val="FFAB40"/>
                </a:solidFill>
                <a:latin typeface="Calibri"/>
                <a:ea typeface="Calibri"/>
                <a:cs typeface="Calibri"/>
                <a:sym typeface="Calibri"/>
              </a:rPr>
              <a:t>Bias4</a:t>
            </a:r>
            <a:endParaRPr sz="1300">
              <a:solidFill>
                <a:srgbClr val="FFAB40"/>
              </a:solidFill>
              <a:latin typeface="Calibri"/>
              <a:ea typeface="Calibri"/>
              <a:cs typeface="Calibri"/>
              <a:sym typeface="Calibri"/>
            </a:endParaRPr>
          </a:p>
        </p:txBody>
      </p:sp>
      <p:cxnSp>
        <p:nvCxnSpPr>
          <p:cNvPr id="1671" name="Google Shape;1671;p60"/>
          <p:cNvCxnSpPr/>
          <p:nvPr/>
        </p:nvCxnSpPr>
        <p:spPr>
          <a:xfrm rot="10800000">
            <a:off x="4565625" y="3705838"/>
            <a:ext cx="0" cy="201300"/>
          </a:xfrm>
          <a:prstGeom prst="straightConnector1">
            <a:avLst/>
          </a:prstGeom>
          <a:noFill/>
          <a:ln cap="flat" cmpd="sng" w="9525">
            <a:solidFill>
              <a:schemeClr val="dk2"/>
            </a:solidFill>
            <a:prstDash val="solid"/>
            <a:round/>
            <a:headEnd len="med" w="med" type="none"/>
            <a:tailEnd len="med" w="med" type="triangle"/>
          </a:ln>
        </p:spPr>
      </p:cxnSp>
      <p:sp>
        <p:nvSpPr>
          <p:cNvPr id="1672" name="Google Shape;1672;p60"/>
          <p:cNvSpPr txBox="1"/>
          <p:nvPr/>
        </p:nvSpPr>
        <p:spPr>
          <a:xfrm>
            <a:off x="4084725" y="2345313"/>
            <a:ext cx="961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0000FF"/>
                </a:solidFill>
                <a:latin typeface="Calibri"/>
                <a:ea typeface="Calibri"/>
                <a:cs typeface="Calibri"/>
                <a:sym typeface="Calibri"/>
              </a:rPr>
              <a:t>A sigmoid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cxnSp>
        <p:nvCxnSpPr>
          <p:cNvPr id="1673" name="Google Shape;1673;p60"/>
          <p:cNvCxnSpPr/>
          <p:nvPr/>
        </p:nvCxnSpPr>
        <p:spPr>
          <a:xfrm rot="10800000">
            <a:off x="4565625" y="2960938"/>
            <a:ext cx="0" cy="159900"/>
          </a:xfrm>
          <a:prstGeom prst="straightConnector1">
            <a:avLst/>
          </a:prstGeom>
          <a:noFill/>
          <a:ln cap="flat" cmpd="sng" w="9525">
            <a:solidFill>
              <a:schemeClr val="dk2"/>
            </a:solidFill>
            <a:prstDash val="solid"/>
            <a:round/>
            <a:headEnd len="med" w="med" type="none"/>
            <a:tailEnd len="med" w="med" type="triangle"/>
          </a:ln>
        </p:spPr>
      </p:cxnSp>
      <p:cxnSp>
        <p:nvCxnSpPr>
          <p:cNvPr id="1674" name="Google Shape;1674;p60"/>
          <p:cNvCxnSpPr/>
          <p:nvPr/>
        </p:nvCxnSpPr>
        <p:spPr>
          <a:xfrm flipH="1" rot="10800000">
            <a:off x="3406400" y="2653000"/>
            <a:ext cx="678300" cy="833400"/>
          </a:xfrm>
          <a:prstGeom prst="bentConnector3">
            <a:avLst>
              <a:gd fmla="val 18182" name="adj1"/>
            </a:avLst>
          </a:prstGeom>
          <a:noFill/>
          <a:ln cap="flat" cmpd="sng" w="9525">
            <a:solidFill>
              <a:schemeClr val="dk2"/>
            </a:solidFill>
            <a:prstDash val="solid"/>
            <a:round/>
            <a:headEnd len="med" w="med" type="none"/>
            <a:tailEnd len="med" w="med" type="triangle"/>
          </a:ln>
        </p:spPr>
      </p:cxnSp>
      <p:sp>
        <p:nvSpPr>
          <p:cNvPr id="1675" name="Google Shape;1675;p60"/>
          <p:cNvSpPr txBox="1"/>
          <p:nvPr/>
        </p:nvSpPr>
        <p:spPr>
          <a:xfrm>
            <a:off x="3099375" y="1404900"/>
            <a:ext cx="29325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New short term memory (t) ~ zs(t)</a:t>
            </a:r>
            <a:endParaRPr>
              <a:latin typeface="Calibri"/>
              <a:ea typeface="Calibri"/>
              <a:cs typeface="Calibri"/>
              <a:sym typeface="Calibri"/>
            </a:endParaRPr>
          </a:p>
        </p:txBody>
      </p:sp>
      <p:sp>
        <p:nvSpPr>
          <p:cNvPr id="1665" name="Google Shape;1665;p60"/>
          <p:cNvSpPr txBox="1"/>
          <p:nvPr/>
        </p:nvSpPr>
        <p:spPr>
          <a:xfrm>
            <a:off x="233737" y="5397350"/>
            <a:ext cx="26853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Short term memory (t-1) ~ zs(t-1)</a:t>
            </a:r>
            <a:endParaRPr>
              <a:latin typeface="Calibri"/>
              <a:ea typeface="Calibri"/>
              <a:cs typeface="Calibri"/>
              <a:sym typeface="Calibri"/>
            </a:endParaRPr>
          </a:p>
        </p:txBody>
      </p:sp>
      <p:sp>
        <p:nvSpPr>
          <p:cNvPr id="1676" name="Google Shape;1676;p60"/>
          <p:cNvSpPr txBox="1"/>
          <p:nvPr/>
        </p:nvSpPr>
        <p:spPr>
          <a:xfrm>
            <a:off x="1734925" y="5951463"/>
            <a:ext cx="1184100" cy="400200"/>
          </a:xfrm>
          <a:prstGeom prst="rect">
            <a:avLst/>
          </a:prstGeom>
          <a:solidFill>
            <a:srgbClr val="FF00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Input ~ x1 (t)</a:t>
            </a:r>
            <a:endParaRPr>
              <a:latin typeface="Calibri"/>
              <a:ea typeface="Calibri"/>
              <a:cs typeface="Calibri"/>
              <a:sym typeface="Calibri"/>
            </a:endParaRPr>
          </a:p>
        </p:txBody>
      </p:sp>
      <p:cxnSp>
        <p:nvCxnSpPr>
          <p:cNvPr id="1677" name="Google Shape;1677;p60"/>
          <p:cNvCxnSpPr>
            <a:stCxn id="1676" idx="3"/>
          </p:cNvCxnSpPr>
          <p:nvPr/>
        </p:nvCxnSpPr>
        <p:spPr>
          <a:xfrm flipH="1" rot="10800000">
            <a:off x="2919025" y="5132163"/>
            <a:ext cx="1566000" cy="1019400"/>
          </a:xfrm>
          <a:prstGeom prst="straightConnector1">
            <a:avLst/>
          </a:prstGeom>
          <a:noFill/>
          <a:ln cap="flat" cmpd="sng" w="9525">
            <a:solidFill>
              <a:srgbClr val="FF00FF"/>
            </a:solidFill>
            <a:prstDash val="solid"/>
            <a:round/>
            <a:headEnd len="med" w="med" type="none"/>
            <a:tailEnd len="med" w="med" type="triangle"/>
          </a:ln>
        </p:spPr>
      </p:cxnSp>
      <p:cxnSp>
        <p:nvCxnSpPr>
          <p:cNvPr id="1678" name="Google Shape;1678;p60"/>
          <p:cNvCxnSpPr>
            <a:stCxn id="1672" idx="0"/>
            <a:endCxn id="1675" idx="2"/>
          </p:cNvCxnSpPr>
          <p:nvPr/>
        </p:nvCxnSpPr>
        <p:spPr>
          <a:xfrm rot="10800000">
            <a:off x="4565625" y="1805013"/>
            <a:ext cx="0" cy="540300"/>
          </a:xfrm>
          <a:prstGeom prst="straightConnector1">
            <a:avLst/>
          </a:prstGeom>
          <a:noFill/>
          <a:ln cap="flat" cmpd="sng" w="9525">
            <a:solidFill>
              <a:schemeClr val="dk2"/>
            </a:solidFill>
            <a:prstDash val="solid"/>
            <a:round/>
            <a:headEnd len="med" w="med" type="none"/>
            <a:tailEnd len="med" w="med" type="triangle"/>
          </a:ln>
        </p:spPr>
      </p:cxnSp>
      <p:sp>
        <p:nvSpPr>
          <p:cNvPr id="1679" name="Google Shape;1679;p60"/>
          <p:cNvSpPr/>
          <p:nvPr/>
        </p:nvSpPr>
        <p:spPr>
          <a:xfrm>
            <a:off x="1772900" y="2283675"/>
            <a:ext cx="1184100" cy="738900"/>
          </a:xfrm>
          <a:prstGeom prst="rect">
            <a:avLst/>
          </a:prstGeom>
          <a:solidFill>
            <a:srgbClr val="B3C6E7"/>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60"/>
          <p:cNvSpPr txBox="1"/>
          <p:nvPr/>
        </p:nvSpPr>
        <p:spPr>
          <a:xfrm>
            <a:off x="1884050" y="2345325"/>
            <a:ext cx="961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rgbClr val="0000FF"/>
                </a:solidFill>
                <a:latin typeface="Calibri"/>
                <a:ea typeface="Calibri"/>
                <a:cs typeface="Calibri"/>
                <a:sym typeface="Calibri"/>
              </a:rPr>
              <a:t>A Tanh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sp>
        <p:nvSpPr>
          <p:cNvPr id="1681" name="Google Shape;1681;p60"/>
          <p:cNvSpPr txBox="1"/>
          <p:nvPr/>
        </p:nvSpPr>
        <p:spPr>
          <a:xfrm>
            <a:off x="1323500" y="3178600"/>
            <a:ext cx="2082900" cy="615600"/>
          </a:xfrm>
          <a:prstGeom prst="rect">
            <a:avLst/>
          </a:prstGeom>
          <a:solidFill>
            <a:srgbClr val="00FF00"/>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Calibri"/>
                <a:ea typeface="Calibri"/>
                <a:cs typeface="Calibri"/>
                <a:sym typeface="Calibri"/>
              </a:rPr>
              <a:t>Short term memory (t):</a:t>
            </a:r>
            <a:endParaRPr>
              <a:latin typeface="Calibri"/>
              <a:ea typeface="Calibri"/>
              <a:cs typeface="Calibri"/>
              <a:sym typeface="Calibri"/>
            </a:endParaRPr>
          </a:p>
          <a:p>
            <a:pPr indent="0" lvl="0" marL="0" rtl="0" algn="ctr">
              <a:spcBef>
                <a:spcPts val="0"/>
              </a:spcBef>
              <a:spcAft>
                <a:spcPts val="0"/>
              </a:spcAft>
              <a:buNone/>
            </a:pPr>
            <a:r>
              <a:rPr lang="en-US">
                <a:latin typeface="Calibri"/>
                <a:ea typeface="Calibri"/>
                <a:cs typeface="Calibri"/>
                <a:sym typeface="Calibri"/>
              </a:rPr>
              <a:t>zs(t) = F[zl(t-1) + zl(t)]</a:t>
            </a:r>
            <a:endParaRPr>
              <a:latin typeface="Calibri"/>
              <a:ea typeface="Calibri"/>
              <a:cs typeface="Calibri"/>
              <a:sym typeface="Calibri"/>
            </a:endParaRPr>
          </a:p>
        </p:txBody>
      </p:sp>
      <p:cxnSp>
        <p:nvCxnSpPr>
          <p:cNvPr id="1682" name="Google Shape;1682;p60"/>
          <p:cNvCxnSpPr/>
          <p:nvPr/>
        </p:nvCxnSpPr>
        <p:spPr>
          <a:xfrm flipH="1" rot="-5400000">
            <a:off x="2364950" y="3178600"/>
            <a:ext cx="600" cy="600"/>
          </a:xfrm>
          <a:prstGeom prst="bentConnector3">
            <a:avLst>
              <a:gd fmla="val -39687500" name="adj1"/>
            </a:avLst>
          </a:prstGeom>
          <a:noFill/>
          <a:ln cap="flat" cmpd="sng" w="9525">
            <a:solidFill>
              <a:schemeClr val="dk2"/>
            </a:solidFill>
            <a:prstDash val="solid"/>
            <a:round/>
            <a:headEnd len="med" w="med" type="none"/>
            <a:tailEnd len="med" w="med" type="triangle"/>
          </a:ln>
        </p:spPr>
      </p:cxnSp>
      <p:sp>
        <p:nvSpPr>
          <p:cNvPr id="1683" name="Google Shape;1683;p60"/>
          <p:cNvSpPr txBox="1"/>
          <p:nvPr/>
        </p:nvSpPr>
        <p:spPr>
          <a:xfrm>
            <a:off x="1717700" y="1009325"/>
            <a:ext cx="1295100" cy="831300"/>
          </a:xfrm>
          <a:prstGeom prst="rect">
            <a:avLst/>
          </a:prstGeom>
          <a:solidFill>
            <a:srgbClr val="00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chemeClr val="dk1"/>
                </a:solidFill>
                <a:latin typeface="Calibri"/>
                <a:ea typeface="Calibri"/>
                <a:cs typeface="Calibri"/>
                <a:sym typeface="Calibri"/>
              </a:rPr>
              <a:t>New long term memory at (t):</a:t>
            </a:r>
            <a:endParaRPr>
              <a:solidFill>
                <a:schemeClr val="dk1"/>
              </a:solidFill>
              <a:latin typeface="Calibri"/>
              <a:ea typeface="Calibri"/>
              <a:cs typeface="Calibri"/>
              <a:sym typeface="Calibri"/>
            </a:endParaRPr>
          </a:p>
          <a:p>
            <a:pPr indent="0" lvl="0" marL="0" rtl="0" algn="ctr">
              <a:spcBef>
                <a:spcPts val="0"/>
              </a:spcBef>
              <a:spcAft>
                <a:spcPts val="0"/>
              </a:spcAft>
              <a:buNone/>
            </a:pPr>
            <a:r>
              <a:rPr lang="en-US">
                <a:solidFill>
                  <a:schemeClr val="dk1"/>
                </a:solidFill>
                <a:latin typeface="Calibri"/>
                <a:ea typeface="Calibri"/>
                <a:cs typeface="Calibri"/>
                <a:sym typeface="Calibri"/>
              </a:rPr>
              <a:t>zl(t-1) + z(t)</a:t>
            </a:r>
            <a:endParaRPr>
              <a:solidFill>
                <a:srgbClr val="93C47D"/>
              </a:solidFill>
              <a:latin typeface="Calibri"/>
              <a:ea typeface="Calibri"/>
              <a:cs typeface="Calibri"/>
              <a:sym typeface="Calibri"/>
            </a:endParaRPr>
          </a:p>
        </p:txBody>
      </p:sp>
      <p:cxnSp>
        <p:nvCxnSpPr>
          <p:cNvPr id="1684" name="Google Shape;1684;p60"/>
          <p:cNvCxnSpPr>
            <a:stCxn id="1683" idx="2"/>
            <a:endCxn id="1680" idx="0"/>
          </p:cNvCxnSpPr>
          <p:nvPr/>
        </p:nvCxnSpPr>
        <p:spPr>
          <a:xfrm flipH="1">
            <a:off x="2364950" y="1840625"/>
            <a:ext cx="300" cy="504600"/>
          </a:xfrm>
          <a:prstGeom prst="straightConnector1">
            <a:avLst/>
          </a:prstGeom>
          <a:noFill/>
          <a:ln cap="flat" cmpd="sng" w="9525">
            <a:solidFill>
              <a:schemeClr val="dk2"/>
            </a:solidFill>
            <a:prstDash val="solid"/>
            <a:round/>
            <a:headEnd len="med" w="med" type="none"/>
            <a:tailEnd len="med" w="med" type="triangle"/>
          </a:ln>
        </p:spPr>
      </p:cxnSp>
      <p:sp>
        <p:nvSpPr>
          <p:cNvPr id="1685" name="Google Shape;1685;p60"/>
          <p:cNvSpPr txBox="1"/>
          <p:nvPr/>
        </p:nvSpPr>
        <p:spPr>
          <a:xfrm>
            <a:off x="6327700" y="701100"/>
            <a:ext cx="5177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After we get the </a:t>
            </a:r>
            <a:r>
              <a:rPr lang="en-US">
                <a:highlight>
                  <a:srgbClr val="00FFFF"/>
                </a:highlight>
                <a:latin typeface="Calibri"/>
                <a:ea typeface="Calibri"/>
                <a:cs typeface="Calibri"/>
                <a:sym typeface="Calibri"/>
              </a:rPr>
              <a:t>updated long term memory from both previous time step and the current step</a:t>
            </a:r>
            <a:r>
              <a:rPr lang="en-US">
                <a:latin typeface="Calibri"/>
                <a:ea typeface="Calibri"/>
                <a:cs typeface="Calibri"/>
                <a:sym typeface="Calibri"/>
              </a:rPr>
              <a:t>, we will use it to as </a:t>
            </a:r>
            <a:r>
              <a:rPr lang="en-US">
                <a:highlight>
                  <a:srgbClr val="00FF00"/>
                </a:highlight>
                <a:latin typeface="Calibri"/>
                <a:ea typeface="Calibri"/>
                <a:cs typeface="Calibri"/>
                <a:sym typeface="Calibri"/>
              </a:rPr>
              <a:t>the short term memory for the current time step</a:t>
            </a:r>
            <a:r>
              <a:rPr lang="en-US">
                <a:latin typeface="Calibri"/>
                <a:ea typeface="Calibri"/>
                <a:cs typeface="Calibri"/>
                <a:sym typeface="Calibri"/>
              </a:rPr>
              <a:t> (e.g., after the </a:t>
            </a:r>
            <a:r>
              <a:rPr lang="en-US">
                <a:highlight>
                  <a:srgbClr val="0000FF"/>
                </a:highlight>
                <a:latin typeface="Calibri"/>
                <a:ea typeface="Calibri"/>
                <a:cs typeface="Calibri"/>
                <a:sym typeface="Calibri"/>
              </a:rPr>
              <a:t>Tanh</a:t>
            </a:r>
            <a:r>
              <a:rPr lang="en-US">
                <a:latin typeface="Calibri"/>
                <a:ea typeface="Calibri"/>
                <a:cs typeface="Calibri"/>
                <a:sym typeface="Calibri"/>
              </a:rPr>
              <a:t> scaling like in the “input gate”)</a:t>
            </a:r>
            <a:endParaRPr>
              <a:latin typeface="Calibri"/>
              <a:ea typeface="Calibri"/>
              <a:cs typeface="Calibri"/>
              <a:sym typeface="Calibri"/>
            </a:endParaRPr>
          </a:p>
        </p:txBody>
      </p:sp>
      <p:sp>
        <p:nvSpPr>
          <p:cNvPr id="1686" name="Google Shape;1686;p60"/>
          <p:cNvSpPr txBox="1"/>
          <p:nvPr/>
        </p:nvSpPr>
        <p:spPr>
          <a:xfrm>
            <a:off x="6421550" y="2345225"/>
            <a:ext cx="51771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After we created the </a:t>
            </a:r>
            <a:r>
              <a:rPr lang="en-US">
                <a:highlight>
                  <a:srgbClr val="00FF00"/>
                </a:highlight>
                <a:latin typeface="Calibri"/>
                <a:ea typeface="Calibri"/>
                <a:cs typeface="Calibri"/>
                <a:sym typeface="Calibri"/>
              </a:rPr>
              <a:t>short</a:t>
            </a:r>
            <a:r>
              <a:rPr lang="en-US">
                <a:highlight>
                  <a:srgbClr val="00FF00"/>
                </a:highlight>
                <a:latin typeface="Calibri"/>
                <a:ea typeface="Calibri"/>
                <a:cs typeface="Calibri"/>
                <a:sym typeface="Calibri"/>
              </a:rPr>
              <a:t> term memory for the current time step</a:t>
            </a:r>
            <a:r>
              <a:rPr lang="en-US">
                <a:latin typeface="Calibri"/>
                <a:ea typeface="Calibri"/>
                <a:cs typeface="Calibri"/>
                <a:sym typeface="Calibri"/>
              </a:rPr>
              <a:t> (with the function </a:t>
            </a:r>
            <a:r>
              <a:rPr lang="en-US">
                <a:highlight>
                  <a:srgbClr val="0000FF"/>
                </a:highlight>
                <a:latin typeface="Calibri"/>
                <a:ea typeface="Calibri"/>
                <a:cs typeface="Calibri"/>
                <a:sym typeface="Calibri"/>
              </a:rPr>
              <a:t>Tanh</a:t>
            </a:r>
            <a:r>
              <a:rPr lang="en-US">
                <a:latin typeface="Calibri"/>
                <a:ea typeface="Calibri"/>
                <a:cs typeface="Calibri"/>
                <a:sym typeface="Calibri"/>
              </a:rPr>
              <a:t>), we will decide how much we want to keep it depending on the difference between the </a:t>
            </a:r>
            <a:r>
              <a:rPr lang="en-US">
                <a:highlight>
                  <a:srgbClr val="FF00FF"/>
                </a:highlight>
                <a:latin typeface="Calibri"/>
                <a:ea typeface="Calibri"/>
                <a:cs typeface="Calibri"/>
                <a:sym typeface="Calibri"/>
              </a:rPr>
              <a:t>current input</a:t>
            </a:r>
            <a:r>
              <a:rPr lang="en-US">
                <a:latin typeface="Calibri"/>
                <a:ea typeface="Calibri"/>
                <a:cs typeface="Calibri"/>
                <a:sym typeface="Calibri"/>
              </a:rPr>
              <a:t> and the</a:t>
            </a:r>
            <a:r>
              <a:rPr lang="en-US">
                <a:highlight>
                  <a:srgbClr val="00FF00"/>
                </a:highlight>
                <a:latin typeface="Calibri"/>
                <a:ea typeface="Calibri"/>
                <a:cs typeface="Calibri"/>
                <a:sym typeface="Calibri"/>
              </a:rPr>
              <a:t> previous short term memory</a:t>
            </a:r>
            <a:r>
              <a:rPr lang="en-US">
                <a:latin typeface="Calibri"/>
                <a:ea typeface="Calibri"/>
                <a:cs typeface="Calibri"/>
                <a:sym typeface="Calibri"/>
              </a:rPr>
              <a:t>. For example:</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The more differences between the current input and previous short term memory, the less information will be kept (just like how the “forget gate” and “input gate” work)</a:t>
            </a: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9" name="Shape 189"/>
        <p:cNvGrpSpPr/>
        <p:nvPr/>
      </p:nvGrpSpPr>
      <p:grpSpPr>
        <a:xfrm>
          <a:off x="0" y="0"/>
          <a:ext cx="0" cy="0"/>
          <a:chOff x="0" y="0"/>
          <a:chExt cx="0" cy="0"/>
        </a:xfrm>
      </p:grpSpPr>
      <p:sp>
        <p:nvSpPr>
          <p:cNvPr id="190" name="Google Shape;190;p18"/>
          <p:cNvSpPr txBox="1"/>
          <p:nvPr/>
        </p:nvSpPr>
        <p:spPr>
          <a:xfrm>
            <a:off x="580446" y="2782669"/>
            <a:ext cx="7515000" cy="523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2800">
                <a:solidFill>
                  <a:schemeClr val="dk1"/>
                </a:solidFill>
                <a:latin typeface="Calibri"/>
                <a:ea typeface="Calibri"/>
                <a:cs typeface="Calibri"/>
                <a:sym typeface="Calibri"/>
              </a:rPr>
              <a:t>How LSTM works: concept</a:t>
            </a:r>
            <a:endParaRPr b="1" sz="46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9"/>
          <p:cNvSpPr txBox="1"/>
          <p:nvPr/>
        </p:nvSpPr>
        <p:spPr>
          <a:xfrm>
            <a:off x="8258175" y="43550"/>
            <a:ext cx="3514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latin typeface="Calibri"/>
                <a:ea typeface="Calibri"/>
                <a:cs typeface="Calibri"/>
                <a:sym typeface="Calibri"/>
              </a:rPr>
              <a:t>E</a:t>
            </a:r>
            <a:r>
              <a:rPr b="1" lang="en-US" sz="1200">
                <a:latin typeface="Calibri"/>
                <a:ea typeface="Calibri"/>
                <a:cs typeface="Calibri"/>
                <a:sym typeface="Calibri"/>
              </a:rPr>
              <a:t>ach LSTM unit must have three inputs:</a:t>
            </a:r>
            <a:endParaRPr b="1" sz="1200">
              <a:latin typeface="Calibri"/>
              <a:ea typeface="Calibri"/>
              <a:cs typeface="Calibri"/>
              <a:sym typeface="Calibri"/>
            </a:endParaRPr>
          </a:p>
          <a:p>
            <a:pPr indent="-304800" lvl="0" marL="457200" rtl="0" algn="l">
              <a:spcBef>
                <a:spcPts val="0"/>
              </a:spcBef>
              <a:spcAft>
                <a:spcPts val="0"/>
              </a:spcAft>
              <a:buClr>
                <a:srgbClr val="FF00FF"/>
              </a:buClr>
              <a:buSzPts val="1200"/>
              <a:buFont typeface="Calibri"/>
              <a:buChar char="-"/>
            </a:pPr>
            <a:r>
              <a:rPr lang="en-US" sz="1200">
                <a:solidFill>
                  <a:srgbClr val="FF00FF"/>
                </a:solidFill>
                <a:latin typeface="Calibri"/>
                <a:ea typeface="Calibri"/>
                <a:cs typeface="Calibri"/>
                <a:sym typeface="Calibri"/>
              </a:rPr>
              <a:t>input (e.g., output from last time step)</a:t>
            </a:r>
            <a:endParaRPr sz="1200">
              <a:solidFill>
                <a:srgbClr val="FF00FF"/>
              </a:solidFill>
              <a:latin typeface="Calibri"/>
              <a:ea typeface="Calibri"/>
              <a:cs typeface="Calibri"/>
              <a:sym typeface="Calibri"/>
            </a:endParaRPr>
          </a:p>
          <a:p>
            <a:pPr indent="-304800" lvl="0" marL="457200" rtl="0" algn="l">
              <a:spcBef>
                <a:spcPts val="0"/>
              </a:spcBef>
              <a:spcAft>
                <a:spcPts val="0"/>
              </a:spcAft>
              <a:buClr>
                <a:srgbClr val="00FF00"/>
              </a:buClr>
              <a:buSzPts val="1200"/>
              <a:buFont typeface="Calibri"/>
              <a:buChar char="-"/>
            </a:pPr>
            <a:r>
              <a:rPr lang="en-US" sz="1200">
                <a:solidFill>
                  <a:srgbClr val="00FF00"/>
                </a:solidFill>
                <a:latin typeface="Calibri"/>
                <a:ea typeface="Calibri"/>
                <a:cs typeface="Calibri"/>
                <a:sym typeface="Calibri"/>
              </a:rPr>
              <a:t>short term memory (updated from last step)</a:t>
            </a:r>
            <a:endParaRPr sz="1200">
              <a:solidFill>
                <a:srgbClr val="00FF00"/>
              </a:solidFill>
              <a:latin typeface="Calibri"/>
              <a:ea typeface="Calibri"/>
              <a:cs typeface="Calibri"/>
              <a:sym typeface="Calibri"/>
            </a:endParaRPr>
          </a:p>
          <a:p>
            <a:pPr indent="-304800" lvl="0" marL="457200" rtl="0" algn="l">
              <a:spcBef>
                <a:spcPts val="0"/>
              </a:spcBef>
              <a:spcAft>
                <a:spcPts val="0"/>
              </a:spcAft>
              <a:buClr>
                <a:srgbClr val="00FFFF"/>
              </a:buClr>
              <a:buSzPts val="1200"/>
              <a:buFont typeface="Calibri"/>
              <a:buChar char="-"/>
            </a:pPr>
            <a:r>
              <a:rPr lang="en-US" sz="1200">
                <a:solidFill>
                  <a:srgbClr val="00FFFF"/>
                </a:solidFill>
                <a:latin typeface="Calibri"/>
                <a:ea typeface="Calibri"/>
                <a:cs typeface="Calibri"/>
                <a:sym typeface="Calibri"/>
              </a:rPr>
              <a:t>long term memory (updated from last step)</a:t>
            </a:r>
            <a:endParaRPr sz="1200">
              <a:solidFill>
                <a:srgbClr val="00FFFF"/>
              </a:solidFill>
              <a:latin typeface="Calibri"/>
              <a:ea typeface="Calibri"/>
              <a:cs typeface="Calibri"/>
              <a:sym typeface="Calibri"/>
            </a:endParaRPr>
          </a:p>
        </p:txBody>
      </p:sp>
      <p:sp>
        <p:nvSpPr>
          <p:cNvPr id="196" name="Google Shape;196;p19"/>
          <p:cNvSpPr/>
          <p:nvPr/>
        </p:nvSpPr>
        <p:spPr>
          <a:xfrm>
            <a:off x="190500" y="952500"/>
            <a:ext cx="11639700" cy="4534200"/>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9"/>
          <p:cNvSpPr txBox="1"/>
          <p:nvPr/>
        </p:nvSpPr>
        <p:spPr>
          <a:xfrm>
            <a:off x="1221250" y="89600"/>
            <a:ext cx="1241100" cy="738900"/>
          </a:xfrm>
          <a:prstGeom prst="rect">
            <a:avLst/>
          </a:prstGeom>
          <a:solidFill>
            <a:srgbClr val="00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latin typeface="Calibri"/>
                <a:ea typeface="Calibri"/>
                <a:cs typeface="Calibri"/>
                <a:sym typeface="Calibri"/>
              </a:rPr>
              <a:t>Long term memory (t-1):</a:t>
            </a:r>
            <a:endParaRPr sz="1200">
              <a:latin typeface="Calibri"/>
              <a:ea typeface="Calibri"/>
              <a:cs typeface="Calibri"/>
              <a:sym typeface="Calibri"/>
            </a:endParaRPr>
          </a:p>
          <a:p>
            <a:pPr indent="0" lvl="0" marL="0" rtl="0" algn="ctr">
              <a:spcBef>
                <a:spcPts val="0"/>
              </a:spcBef>
              <a:spcAft>
                <a:spcPts val="0"/>
              </a:spcAft>
              <a:buNone/>
            </a:pPr>
            <a:r>
              <a:rPr lang="en-US" sz="1200">
                <a:latin typeface="Calibri"/>
                <a:ea typeface="Calibri"/>
                <a:cs typeface="Calibri"/>
                <a:sym typeface="Calibri"/>
              </a:rPr>
              <a:t>zl(t-1)</a:t>
            </a:r>
            <a:endParaRPr sz="1200">
              <a:latin typeface="Calibri"/>
              <a:ea typeface="Calibri"/>
              <a:cs typeface="Calibri"/>
              <a:sym typeface="Calibri"/>
            </a:endParaRPr>
          </a:p>
        </p:txBody>
      </p:sp>
      <p:sp>
        <p:nvSpPr>
          <p:cNvPr id="198" name="Google Shape;198;p19"/>
          <p:cNvSpPr txBox="1"/>
          <p:nvPr/>
        </p:nvSpPr>
        <p:spPr>
          <a:xfrm>
            <a:off x="3424700" y="6175600"/>
            <a:ext cx="1184100" cy="400200"/>
          </a:xfrm>
          <a:prstGeom prst="rect">
            <a:avLst/>
          </a:prstGeom>
          <a:solidFill>
            <a:srgbClr val="FF00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Input ~ x1 (t)</a:t>
            </a:r>
            <a:endParaRPr>
              <a:latin typeface="Calibri"/>
              <a:ea typeface="Calibri"/>
              <a:cs typeface="Calibri"/>
              <a:sym typeface="Calibri"/>
            </a:endParaRPr>
          </a:p>
        </p:txBody>
      </p:sp>
      <p:sp>
        <p:nvSpPr>
          <p:cNvPr id="199" name="Google Shape;199;p19"/>
          <p:cNvSpPr txBox="1"/>
          <p:nvPr/>
        </p:nvSpPr>
        <p:spPr>
          <a:xfrm>
            <a:off x="2674112" y="5603513"/>
            <a:ext cx="26853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Short term memory (t-1) ~ zs(t-1)</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0"/>
          <p:cNvSpPr txBox="1"/>
          <p:nvPr/>
        </p:nvSpPr>
        <p:spPr>
          <a:xfrm>
            <a:off x="8258175" y="43550"/>
            <a:ext cx="3514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latin typeface="Calibri"/>
                <a:ea typeface="Calibri"/>
                <a:cs typeface="Calibri"/>
                <a:sym typeface="Calibri"/>
              </a:rPr>
              <a:t>Each LSTM unit must have three inputs:</a:t>
            </a:r>
            <a:endParaRPr b="1" sz="1200">
              <a:latin typeface="Calibri"/>
              <a:ea typeface="Calibri"/>
              <a:cs typeface="Calibri"/>
              <a:sym typeface="Calibri"/>
            </a:endParaRPr>
          </a:p>
          <a:p>
            <a:pPr indent="-304800" lvl="0" marL="457200" rtl="0" algn="l">
              <a:spcBef>
                <a:spcPts val="0"/>
              </a:spcBef>
              <a:spcAft>
                <a:spcPts val="0"/>
              </a:spcAft>
              <a:buClr>
                <a:srgbClr val="FF00FF"/>
              </a:buClr>
              <a:buSzPts val="1200"/>
              <a:buFont typeface="Calibri"/>
              <a:buChar char="-"/>
            </a:pPr>
            <a:r>
              <a:rPr lang="en-US" sz="1200">
                <a:solidFill>
                  <a:srgbClr val="FF00FF"/>
                </a:solidFill>
                <a:latin typeface="Calibri"/>
                <a:ea typeface="Calibri"/>
                <a:cs typeface="Calibri"/>
                <a:sym typeface="Calibri"/>
              </a:rPr>
              <a:t>input (e.g., output from last time step)</a:t>
            </a:r>
            <a:endParaRPr sz="1200">
              <a:solidFill>
                <a:srgbClr val="FF00FF"/>
              </a:solidFill>
              <a:latin typeface="Calibri"/>
              <a:ea typeface="Calibri"/>
              <a:cs typeface="Calibri"/>
              <a:sym typeface="Calibri"/>
            </a:endParaRPr>
          </a:p>
          <a:p>
            <a:pPr indent="-304800" lvl="0" marL="457200" rtl="0" algn="l">
              <a:spcBef>
                <a:spcPts val="0"/>
              </a:spcBef>
              <a:spcAft>
                <a:spcPts val="0"/>
              </a:spcAft>
              <a:buClr>
                <a:srgbClr val="00FF00"/>
              </a:buClr>
              <a:buSzPts val="1200"/>
              <a:buFont typeface="Calibri"/>
              <a:buChar char="-"/>
            </a:pPr>
            <a:r>
              <a:rPr lang="en-US" sz="1200">
                <a:solidFill>
                  <a:srgbClr val="00FF00"/>
                </a:solidFill>
                <a:latin typeface="Calibri"/>
                <a:ea typeface="Calibri"/>
                <a:cs typeface="Calibri"/>
                <a:sym typeface="Calibri"/>
              </a:rPr>
              <a:t>short term memory (updated from last step)</a:t>
            </a:r>
            <a:endParaRPr sz="1200">
              <a:solidFill>
                <a:srgbClr val="00FF00"/>
              </a:solidFill>
              <a:latin typeface="Calibri"/>
              <a:ea typeface="Calibri"/>
              <a:cs typeface="Calibri"/>
              <a:sym typeface="Calibri"/>
            </a:endParaRPr>
          </a:p>
          <a:p>
            <a:pPr indent="-304800" lvl="0" marL="457200" rtl="0" algn="l">
              <a:spcBef>
                <a:spcPts val="0"/>
              </a:spcBef>
              <a:spcAft>
                <a:spcPts val="0"/>
              </a:spcAft>
              <a:buClr>
                <a:srgbClr val="00FFFF"/>
              </a:buClr>
              <a:buSzPts val="1200"/>
              <a:buFont typeface="Calibri"/>
              <a:buChar char="-"/>
            </a:pPr>
            <a:r>
              <a:rPr lang="en-US" sz="1200">
                <a:solidFill>
                  <a:srgbClr val="00FFFF"/>
                </a:solidFill>
                <a:latin typeface="Calibri"/>
                <a:ea typeface="Calibri"/>
                <a:cs typeface="Calibri"/>
                <a:sym typeface="Calibri"/>
              </a:rPr>
              <a:t>long term memory (updated from last step)</a:t>
            </a:r>
            <a:endParaRPr sz="1200">
              <a:solidFill>
                <a:srgbClr val="00FFFF"/>
              </a:solidFill>
              <a:latin typeface="Calibri"/>
              <a:ea typeface="Calibri"/>
              <a:cs typeface="Calibri"/>
              <a:sym typeface="Calibri"/>
            </a:endParaRPr>
          </a:p>
        </p:txBody>
      </p:sp>
      <p:sp>
        <p:nvSpPr>
          <p:cNvPr id="205" name="Google Shape;205;p20"/>
          <p:cNvSpPr/>
          <p:nvPr/>
        </p:nvSpPr>
        <p:spPr>
          <a:xfrm>
            <a:off x="190500" y="952500"/>
            <a:ext cx="11639700" cy="4534200"/>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0"/>
          <p:cNvSpPr txBox="1"/>
          <p:nvPr/>
        </p:nvSpPr>
        <p:spPr>
          <a:xfrm>
            <a:off x="1221250" y="89600"/>
            <a:ext cx="1241100" cy="738900"/>
          </a:xfrm>
          <a:prstGeom prst="rect">
            <a:avLst/>
          </a:prstGeom>
          <a:solidFill>
            <a:srgbClr val="00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latin typeface="Calibri"/>
                <a:ea typeface="Calibri"/>
                <a:cs typeface="Calibri"/>
                <a:sym typeface="Calibri"/>
              </a:rPr>
              <a:t>Long term memory (t-1):</a:t>
            </a:r>
            <a:endParaRPr sz="1200">
              <a:latin typeface="Calibri"/>
              <a:ea typeface="Calibri"/>
              <a:cs typeface="Calibri"/>
              <a:sym typeface="Calibri"/>
            </a:endParaRPr>
          </a:p>
          <a:p>
            <a:pPr indent="0" lvl="0" marL="0" rtl="0" algn="ctr">
              <a:spcBef>
                <a:spcPts val="0"/>
              </a:spcBef>
              <a:spcAft>
                <a:spcPts val="0"/>
              </a:spcAft>
              <a:buNone/>
            </a:pPr>
            <a:r>
              <a:rPr lang="en-US" sz="1200">
                <a:latin typeface="Calibri"/>
                <a:ea typeface="Calibri"/>
                <a:cs typeface="Calibri"/>
                <a:sym typeface="Calibri"/>
              </a:rPr>
              <a:t>zl(t-1)</a:t>
            </a:r>
            <a:endParaRPr sz="1200">
              <a:latin typeface="Calibri"/>
              <a:ea typeface="Calibri"/>
              <a:cs typeface="Calibri"/>
              <a:sym typeface="Calibri"/>
            </a:endParaRPr>
          </a:p>
        </p:txBody>
      </p:sp>
      <p:sp>
        <p:nvSpPr>
          <p:cNvPr id="207" name="Google Shape;207;p20"/>
          <p:cNvSpPr txBox="1"/>
          <p:nvPr/>
        </p:nvSpPr>
        <p:spPr>
          <a:xfrm>
            <a:off x="3424700" y="6175600"/>
            <a:ext cx="1184100" cy="400200"/>
          </a:xfrm>
          <a:prstGeom prst="rect">
            <a:avLst/>
          </a:prstGeom>
          <a:solidFill>
            <a:srgbClr val="FF00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Input ~ x1 (t)</a:t>
            </a:r>
            <a:endParaRPr>
              <a:latin typeface="Calibri"/>
              <a:ea typeface="Calibri"/>
              <a:cs typeface="Calibri"/>
              <a:sym typeface="Calibri"/>
            </a:endParaRPr>
          </a:p>
        </p:txBody>
      </p:sp>
      <p:sp>
        <p:nvSpPr>
          <p:cNvPr id="208" name="Google Shape;208;p20"/>
          <p:cNvSpPr txBox="1"/>
          <p:nvPr/>
        </p:nvSpPr>
        <p:spPr>
          <a:xfrm>
            <a:off x="2674112" y="5603513"/>
            <a:ext cx="26853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Short term memory (t-1) ~ zs(t-1)</a:t>
            </a:r>
            <a:endParaRPr>
              <a:latin typeface="Calibri"/>
              <a:ea typeface="Calibri"/>
              <a:cs typeface="Calibri"/>
              <a:sym typeface="Calibri"/>
            </a:endParaRPr>
          </a:p>
        </p:txBody>
      </p:sp>
      <p:sp>
        <p:nvSpPr>
          <p:cNvPr id="209" name="Google Shape;209;p20"/>
          <p:cNvSpPr/>
          <p:nvPr/>
        </p:nvSpPr>
        <p:spPr>
          <a:xfrm>
            <a:off x="934175" y="2281675"/>
            <a:ext cx="1834800" cy="305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0" name="Google Shape;210;p20"/>
          <p:cNvCxnSpPr/>
          <p:nvPr/>
        </p:nvCxnSpPr>
        <p:spPr>
          <a:xfrm rot="10800000">
            <a:off x="1847912" y="5105213"/>
            <a:ext cx="826200" cy="698400"/>
          </a:xfrm>
          <a:prstGeom prst="straightConnector1">
            <a:avLst/>
          </a:prstGeom>
          <a:noFill/>
          <a:ln cap="flat" cmpd="sng" w="19050">
            <a:solidFill>
              <a:srgbClr val="00FF00"/>
            </a:solidFill>
            <a:prstDash val="solid"/>
            <a:round/>
            <a:headEnd len="med" w="med" type="none"/>
            <a:tailEnd len="med" w="med" type="triangle"/>
          </a:ln>
        </p:spPr>
      </p:cxnSp>
      <p:cxnSp>
        <p:nvCxnSpPr>
          <p:cNvPr id="211" name="Google Shape;211;p20"/>
          <p:cNvCxnSpPr/>
          <p:nvPr/>
        </p:nvCxnSpPr>
        <p:spPr>
          <a:xfrm rot="10800000">
            <a:off x="1847900" y="5105200"/>
            <a:ext cx="1576800" cy="1270500"/>
          </a:xfrm>
          <a:prstGeom prst="bentConnector2">
            <a:avLst/>
          </a:prstGeom>
          <a:noFill/>
          <a:ln cap="flat" cmpd="sng" w="19050">
            <a:solidFill>
              <a:srgbClr val="FF00FF"/>
            </a:solidFill>
            <a:prstDash val="solid"/>
            <a:round/>
            <a:headEnd len="med" w="med" type="none"/>
            <a:tailEnd len="med" w="med" type="triangle"/>
          </a:ln>
        </p:spPr>
      </p:cxnSp>
      <p:sp>
        <p:nvSpPr>
          <p:cNvPr id="212" name="Google Shape;212;p20"/>
          <p:cNvSpPr txBox="1"/>
          <p:nvPr/>
        </p:nvSpPr>
        <p:spPr>
          <a:xfrm>
            <a:off x="1273925" y="52073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Wi1</a:t>
            </a:r>
            <a:endParaRPr b="1">
              <a:solidFill>
                <a:srgbClr val="FF0000"/>
              </a:solidFill>
              <a:latin typeface="Calibri"/>
              <a:ea typeface="Calibri"/>
              <a:cs typeface="Calibri"/>
              <a:sym typeface="Calibri"/>
            </a:endParaRPr>
          </a:p>
        </p:txBody>
      </p:sp>
      <p:sp>
        <p:nvSpPr>
          <p:cNvPr id="213" name="Google Shape;213;p20"/>
          <p:cNvSpPr txBox="1"/>
          <p:nvPr/>
        </p:nvSpPr>
        <p:spPr>
          <a:xfrm>
            <a:off x="2110438" y="5154250"/>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Ws1</a:t>
            </a:r>
            <a:endParaRPr b="1">
              <a:solidFill>
                <a:srgbClr val="FF0000"/>
              </a:solidFill>
              <a:latin typeface="Calibri"/>
              <a:ea typeface="Calibri"/>
              <a:cs typeface="Calibri"/>
              <a:sym typeface="Calibri"/>
            </a:endParaRPr>
          </a:p>
        </p:txBody>
      </p:sp>
      <p:sp>
        <p:nvSpPr>
          <p:cNvPr id="214" name="Google Shape;214;p20"/>
          <p:cNvSpPr txBox="1"/>
          <p:nvPr/>
        </p:nvSpPr>
        <p:spPr>
          <a:xfrm>
            <a:off x="1107850" y="4489575"/>
            <a:ext cx="1480200" cy="615600"/>
          </a:xfrm>
          <a:prstGeom prst="rect">
            <a:avLst/>
          </a:prstGeom>
          <a:solidFill>
            <a:srgbClr val="999999"/>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rgbClr val="FF0000"/>
                </a:solidFill>
                <a:latin typeface="Calibri"/>
                <a:ea typeface="Calibri"/>
                <a:cs typeface="Calibri"/>
                <a:sym typeface="Calibri"/>
              </a:rPr>
              <a:t>Ws1</a:t>
            </a:r>
            <a:r>
              <a:rPr lang="en-US">
                <a:latin typeface="Calibri"/>
                <a:ea typeface="Calibri"/>
                <a:cs typeface="Calibri"/>
                <a:sym typeface="Calibri"/>
              </a:rPr>
              <a:t> * </a:t>
            </a:r>
            <a:r>
              <a:rPr lang="en-US">
                <a:solidFill>
                  <a:srgbClr val="00FF00"/>
                </a:solidFill>
                <a:latin typeface="Calibri"/>
                <a:ea typeface="Calibri"/>
                <a:cs typeface="Calibri"/>
                <a:sym typeface="Calibri"/>
              </a:rPr>
              <a:t>zs(t-1)</a:t>
            </a:r>
            <a:r>
              <a:rPr lang="en-US">
                <a:latin typeface="Calibri"/>
                <a:ea typeface="Calibri"/>
                <a:cs typeface="Calibri"/>
                <a:sym typeface="Calibri"/>
              </a:rPr>
              <a:t> + </a:t>
            </a:r>
            <a:r>
              <a:rPr lang="en-US">
                <a:solidFill>
                  <a:srgbClr val="FF0000"/>
                </a:solidFill>
                <a:latin typeface="Calibri"/>
                <a:ea typeface="Calibri"/>
                <a:cs typeface="Calibri"/>
                <a:sym typeface="Calibri"/>
              </a:rPr>
              <a:t>Wi1</a:t>
            </a:r>
            <a:r>
              <a:rPr lang="en-US">
                <a:latin typeface="Calibri"/>
                <a:ea typeface="Calibri"/>
                <a:cs typeface="Calibri"/>
                <a:sym typeface="Calibri"/>
              </a:rPr>
              <a:t> * </a:t>
            </a:r>
            <a:r>
              <a:rPr lang="en-US">
                <a:solidFill>
                  <a:srgbClr val="FF00FF"/>
                </a:solidFill>
                <a:latin typeface="Calibri"/>
                <a:ea typeface="Calibri"/>
                <a:cs typeface="Calibri"/>
                <a:sym typeface="Calibri"/>
              </a:rPr>
              <a:t>x1(t)</a:t>
            </a:r>
            <a:endParaRPr>
              <a:solidFill>
                <a:srgbClr val="FF00FF"/>
              </a:solidFill>
              <a:latin typeface="Calibri"/>
              <a:ea typeface="Calibri"/>
              <a:cs typeface="Calibri"/>
              <a:sym typeface="Calibri"/>
            </a:endParaRPr>
          </a:p>
        </p:txBody>
      </p:sp>
      <p:sp>
        <p:nvSpPr>
          <p:cNvPr id="215" name="Google Shape;215;p20"/>
          <p:cNvSpPr txBox="1"/>
          <p:nvPr/>
        </p:nvSpPr>
        <p:spPr>
          <a:xfrm>
            <a:off x="2946975" y="4381725"/>
            <a:ext cx="2200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Combine short term memory and input together</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1"/>
          <p:cNvSpPr txBox="1"/>
          <p:nvPr/>
        </p:nvSpPr>
        <p:spPr>
          <a:xfrm>
            <a:off x="8258175" y="43550"/>
            <a:ext cx="3514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latin typeface="Calibri"/>
                <a:ea typeface="Calibri"/>
                <a:cs typeface="Calibri"/>
                <a:sym typeface="Calibri"/>
              </a:rPr>
              <a:t>Each LSTM unit must have three inputs:</a:t>
            </a:r>
            <a:endParaRPr b="1" sz="1200">
              <a:latin typeface="Calibri"/>
              <a:ea typeface="Calibri"/>
              <a:cs typeface="Calibri"/>
              <a:sym typeface="Calibri"/>
            </a:endParaRPr>
          </a:p>
          <a:p>
            <a:pPr indent="-304800" lvl="0" marL="457200" rtl="0" algn="l">
              <a:spcBef>
                <a:spcPts val="0"/>
              </a:spcBef>
              <a:spcAft>
                <a:spcPts val="0"/>
              </a:spcAft>
              <a:buClr>
                <a:srgbClr val="FF00FF"/>
              </a:buClr>
              <a:buSzPts val="1200"/>
              <a:buFont typeface="Calibri"/>
              <a:buChar char="-"/>
            </a:pPr>
            <a:r>
              <a:rPr lang="en-US" sz="1200">
                <a:solidFill>
                  <a:srgbClr val="FF00FF"/>
                </a:solidFill>
                <a:latin typeface="Calibri"/>
                <a:ea typeface="Calibri"/>
                <a:cs typeface="Calibri"/>
                <a:sym typeface="Calibri"/>
              </a:rPr>
              <a:t>input (e.g., output from last time step)</a:t>
            </a:r>
            <a:endParaRPr sz="1200">
              <a:solidFill>
                <a:srgbClr val="FF00FF"/>
              </a:solidFill>
              <a:latin typeface="Calibri"/>
              <a:ea typeface="Calibri"/>
              <a:cs typeface="Calibri"/>
              <a:sym typeface="Calibri"/>
            </a:endParaRPr>
          </a:p>
          <a:p>
            <a:pPr indent="-304800" lvl="0" marL="457200" rtl="0" algn="l">
              <a:spcBef>
                <a:spcPts val="0"/>
              </a:spcBef>
              <a:spcAft>
                <a:spcPts val="0"/>
              </a:spcAft>
              <a:buClr>
                <a:srgbClr val="00FF00"/>
              </a:buClr>
              <a:buSzPts val="1200"/>
              <a:buFont typeface="Calibri"/>
              <a:buChar char="-"/>
            </a:pPr>
            <a:r>
              <a:rPr lang="en-US" sz="1200">
                <a:solidFill>
                  <a:srgbClr val="00FF00"/>
                </a:solidFill>
                <a:latin typeface="Calibri"/>
                <a:ea typeface="Calibri"/>
                <a:cs typeface="Calibri"/>
                <a:sym typeface="Calibri"/>
              </a:rPr>
              <a:t>short term memory (updated from last step)</a:t>
            </a:r>
            <a:endParaRPr sz="1200">
              <a:solidFill>
                <a:srgbClr val="00FF00"/>
              </a:solidFill>
              <a:latin typeface="Calibri"/>
              <a:ea typeface="Calibri"/>
              <a:cs typeface="Calibri"/>
              <a:sym typeface="Calibri"/>
            </a:endParaRPr>
          </a:p>
          <a:p>
            <a:pPr indent="-304800" lvl="0" marL="457200" rtl="0" algn="l">
              <a:spcBef>
                <a:spcPts val="0"/>
              </a:spcBef>
              <a:spcAft>
                <a:spcPts val="0"/>
              </a:spcAft>
              <a:buClr>
                <a:srgbClr val="00FFFF"/>
              </a:buClr>
              <a:buSzPts val="1200"/>
              <a:buFont typeface="Calibri"/>
              <a:buChar char="-"/>
            </a:pPr>
            <a:r>
              <a:rPr lang="en-US" sz="1200">
                <a:solidFill>
                  <a:srgbClr val="00FFFF"/>
                </a:solidFill>
                <a:latin typeface="Calibri"/>
                <a:ea typeface="Calibri"/>
                <a:cs typeface="Calibri"/>
                <a:sym typeface="Calibri"/>
              </a:rPr>
              <a:t>long term memory (updated from last step)</a:t>
            </a:r>
            <a:endParaRPr sz="1200">
              <a:solidFill>
                <a:srgbClr val="00FFFF"/>
              </a:solidFill>
              <a:latin typeface="Calibri"/>
              <a:ea typeface="Calibri"/>
              <a:cs typeface="Calibri"/>
              <a:sym typeface="Calibri"/>
            </a:endParaRPr>
          </a:p>
        </p:txBody>
      </p:sp>
      <p:sp>
        <p:nvSpPr>
          <p:cNvPr id="221" name="Google Shape;221;p21"/>
          <p:cNvSpPr/>
          <p:nvPr/>
        </p:nvSpPr>
        <p:spPr>
          <a:xfrm>
            <a:off x="190500" y="952500"/>
            <a:ext cx="11639700" cy="4534200"/>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1"/>
          <p:cNvSpPr txBox="1"/>
          <p:nvPr/>
        </p:nvSpPr>
        <p:spPr>
          <a:xfrm>
            <a:off x="1221250" y="89600"/>
            <a:ext cx="1241100" cy="738900"/>
          </a:xfrm>
          <a:prstGeom prst="rect">
            <a:avLst/>
          </a:prstGeom>
          <a:solidFill>
            <a:srgbClr val="00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latin typeface="Calibri"/>
                <a:ea typeface="Calibri"/>
                <a:cs typeface="Calibri"/>
                <a:sym typeface="Calibri"/>
              </a:rPr>
              <a:t>Long term memory (t-1):</a:t>
            </a:r>
            <a:endParaRPr sz="1200">
              <a:latin typeface="Calibri"/>
              <a:ea typeface="Calibri"/>
              <a:cs typeface="Calibri"/>
              <a:sym typeface="Calibri"/>
            </a:endParaRPr>
          </a:p>
          <a:p>
            <a:pPr indent="0" lvl="0" marL="0" rtl="0" algn="ctr">
              <a:spcBef>
                <a:spcPts val="0"/>
              </a:spcBef>
              <a:spcAft>
                <a:spcPts val="0"/>
              </a:spcAft>
              <a:buNone/>
            </a:pPr>
            <a:r>
              <a:rPr lang="en-US" sz="1200">
                <a:latin typeface="Calibri"/>
                <a:ea typeface="Calibri"/>
                <a:cs typeface="Calibri"/>
                <a:sym typeface="Calibri"/>
              </a:rPr>
              <a:t>zl(t-1)</a:t>
            </a:r>
            <a:endParaRPr sz="1200">
              <a:latin typeface="Calibri"/>
              <a:ea typeface="Calibri"/>
              <a:cs typeface="Calibri"/>
              <a:sym typeface="Calibri"/>
            </a:endParaRPr>
          </a:p>
        </p:txBody>
      </p:sp>
      <p:sp>
        <p:nvSpPr>
          <p:cNvPr id="223" name="Google Shape;223;p21"/>
          <p:cNvSpPr txBox="1"/>
          <p:nvPr/>
        </p:nvSpPr>
        <p:spPr>
          <a:xfrm>
            <a:off x="3424700" y="6175600"/>
            <a:ext cx="1184100" cy="400200"/>
          </a:xfrm>
          <a:prstGeom prst="rect">
            <a:avLst/>
          </a:prstGeom>
          <a:solidFill>
            <a:srgbClr val="FF00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Input ~ x1 (t)</a:t>
            </a:r>
            <a:endParaRPr>
              <a:latin typeface="Calibri"/>
              <a:ea typeface="Calibri"/>
              <a:cs typeface="Calibri"/>
              <a:sym typeface="Calibri"/>
            </a:endParaRPr>
          </a:p>
        </p:txBody>
      </p:sp>
      <p:sp>
        <p:nvSpPr>
          <p:cNvPr id="224" name="Google Shape;224;p21"/>
          <p:cNvSpPr txBox="1"/>
          <p:nvPr/>
        </p:nvSpPr>
        <p:spPr>
          <a:xfrm>
            <a:off x="2674112" y="5603513"/>
            <a:ext cx="26853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Short term memory (t-1) ~ zs(t-1)</a:t>
            </a:r>
            <a:endParaRPr>
              <a:latin typeface="Calibri"/>
              <a:ea typeface="Calibri"/>
              <a:cs typeface="Calibri"/>
              <a:sym typeface="Calibri"/>
            </a:endParaRPr>
          </a:p>
        </p:txBody>
      </p:sp>
      <p:sp>
        <p:nvSpPr>
          <p:cNvPr id="225" name="Google Shape;225;p21"/>
          <p:cNvSpPr/>
          <p:nvPr/>
        </p:nvSpPr>
        <p:spPr>
          <a:xfrm>
            <a:off x="934175" y="2281675"/>
            <a:ext cx="1834800" cy="305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6" name="Google Shape;226;p21"/>
          <p:cNvCxnSpPr/>
          <p:nvPr/>
        </p:nvCxnSpPr>
        <p:spPr>
          <a:xfrm rot="10800000">
            <a:off x="1847912" y="5105213"/>
            <a:ext cx="826200" cy="698400"/>
          </a:xfrm>
          <a:prstGeom prst="straightConnector1">
            <a:avLst/>
          </a:prstGeom>
          <a:noFill/>
          <a:ln cap="flat" cmpd="sng" w="19050">
            <a:solidFill>
              <a:srgbClr val="00FF00"/>
            </a:solidFill>
            <a:prstDash val="solid"/>
            <a:round/>
            <a:headEnd len="med" w="med" type="none"/>
            <a:tailEnd len="med" w="med" type="triangle"/>
          </a:ln>
        </p:spPr>
      </p:cxnSp>
      <p:cxnSp>
        <p:nvCxnSpPr>
          <p:cNvPr id="227" name="Google Shape;227;p21"/>
          <p:cNvCxnSpPr/>
          <p:nvPr/>
        </p:nvCxnSpPr>
        <p:spPr>
          <a:xfrm rot="10800000">
            <a:off x="1847900" y="5105200"/>
            <a:ext cx="1576800" cy="1270500"/>
          </a:xfrm>
          <a:prstGeom prst="bentConnector2">
            <a:avLst/>
          </a:prstGeom>
          <a:noFill/>
          <a:ln cap="flat" cmpd="sng" w="19050">
            <a:solidFill>
              <a:srgbClr val="FF00FF"/>
            </a:solidFill>
            <a:prstDash val="solid"/>
            <a:round/>
            <a:headEnd len="med" w="med" type="none"/>
            <a:tailEnd len="med" w="med" type="triangle"/>
          </a:ln>
        </p:spPr>
      </p:cxnSp>
      <p:sp>
        <p:nvSpPr>
          <p:cNvPr id="228" name="Google Shape;228;p21"/>
          <p:cNvSpPr txBox="1"/>
          <p:nvPr/>
        </p:nvSpPr>
        <p:spPr>
          <a:xfrm>
            <a:off x="1273925" y="52073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Wi1</a:t>
            </a:r>
            <a:endParaRPr b="1">
              <a:solidFill>
                <a:srgbClr val="FF0000"/>
              </a:solidFill>
              <a:latin typeface="Calibri"/>
              <a:ea typeface="Calibri"/>
              <a:cs typeface="Calibri"/>
              <a:sym typeface="Calibri"/>
            </a:endParaRPr>
          </a:p>
        </p:txBody>
      </p:sp>
      <p:sp>
        <p:nvSpPr>
          <p:cNvPr id="229" name="Google Shape;229;p21"/>
          <p:cNvSpPr txBox="1"/>
          <p:nvPr/>
        </p:nvSpPr>
        <p:spPr>
          <a:xfrm>
            <a:off x="2110438" y="5154250"/>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Ws1</a:t>
            </a:r>
            <a:endParaRPr b="1">
              <a:solidFill>
                <a:srgbClr val="FF0000"/>
              </a:solidFill>
              <a:latin typeface="Calibri"/>
              <a:ea typeface="Calibri"/>
              <a:cs typeface="Calibri"/>
              <a:sym typeface="Calibri"/>
            </a:endParaRPr>
          </a:p>
        </p:txBody>
      </p:sp>
      <p:sp>
        <p:nvSpPr>
          <p:cNvPr id="230" name="Google Shape;230;p21"/>
          <p:cNvSpPr txBox="1"/>
          <p:nvPr/>
        </p:nvSpPr>
        <p:spPr>
          <a:xfrm>
            <a:off x="1107850" y="4489575"/>
            <a:ext cx="1480200" cy="615600"/>
          </a:xfrm>
          <a:prstGeom prst="rect">
            <a:avLst/>
          </a:prstGeom>
          <a:solidFill>
            <a:srgbClr val="999999"/>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rgbClr val="FF0000"/>
                </a:solidFill>
                <a:latin typeface="Calibri"/>
                <a:ea typeface="Calibri"/>
                <a:cs typeface="Calibri"/>
                <a:sym typeface="Calibri"/>
              </a:rPr>
              <a:t>Ws1</a:t>
            </a:r>
            <a:r>
              <a:rPr lang="en-US">
                <a:latin typeface="Calibri"/>
                <a:ea typeface="Calibri"/>
                <a:cs typeface="Calibri"/>
                <a:sym typeface="Calibri"/>
              </a:rPr>
              <a:t> * </a:t>
            </a:r>
            <a:r>
              <a:rPr lang="en-US">
                <a:solidFill>
                  <a:srgbClr val="00FF00"/>
                </a:solidFill>
                <a:latin typeface="Calibri"/>
                <a:ea typeface="Calibri"/>
                <a:cs typeface="Calibri"/>
                <a:sym typeface="Calibri"/>
              </a:rPr>
              <a:t>zs(t-1)</a:t>
            </a:r>
            <a:r>
              <a:rPr lang="en-US">
                <a:latin typeface="Calibri"/>
                <a:ea typeface="Calibri"/>
                <a:cs typeface="Calibri"/>
                <a:sym typeface="Calibri"/>
              </a:rPr>
              <a:t> + </a:t>
            </a:r>
            <a:r>
              <a:rPr lang="en-US">
                <a:solidFill>
                  <a:srgbClr val="FF0000"/>
                </a:solidFill>
                <a:latin typeface="Calibri"/>
                <a:ea typeface="Calibri"/>
                <a:cs typeface="Calibri"/>
                <a:sym typeface="Calibri"/>
              </a:rPr>
              <a:t>Wi1</a:t>
            </a:r>
            <a:r>
              <a:rPr lang="en-US">
                <a:latin typeface="Calibri"/>
                <a:ea typeface="Calibri"/>
                <a:cs typeface="Calibri"/>
                <a:sym typeface="Calibri"/>
              </a:rPr>
              <a:t> * </a:t>
            </a:r>
            <a:r>
              <a:rPr lang="en-US">
                <a:solidFill>
                  <a:srgbClr val="FF00FF"/>
                </a:solidFill>
                <a:latin typeface="Calibri"/>
                <a:ea typeface="Calibri"/>
                <a:cs typeface="Calibri"/>
                <a:sym typeface="Calibri"/>
              </a:rPr>
              <a:t>x1(t)</a:t>
            </a:r>
            <a:endParaRPr>
              <a:solidFill>
                <a:srgbClr val="FF00FF"/>
              </a:solidFill>
              <a:latin typeface="Calibri"/>
              <a:ea typeface="Calibri"/>
              <a:cs typeface="Calibri"/>
              <a:sym typeface="Calibri"/>
            </a:endParaRPr>
          </a:p>
        </p:txBody>
      </p:sp>
      <p:sp>
        <p:nvSpPr>
          <p:cNvPr id="231" name="Google Shape;231;p21"/>
          <p:cNvSpPr txBox="1"/>
          <p:nvPr/>
        </p:nvSpPr>
        <p:spPr>
          <a:xfrm>
            <a:off x="1585450" y="3903475"/>
            <a:ext cx="525000" cy="3693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Bias1</a:t>
            </a:r>
            <a:endParaRPr sz="1200">
              <a:latin typeface="Calibri"/>
              <a:ea typeface="Calibri"/>
              <a:cs typeface="Calibri"/>
              <a:sym typeface="Calibri"/>
            </a:endParaRPr>
          </a:p>
        </p:txBody>
      </p:sp>
      <p:cxnSp>
        <p:nvCxnSpPr>
          <p:cNvPr id="232" name="Google Shape;232;p21"/>
          <p:cNvCxnSpPr/>
          <p:nvPr/>
        </p:nvCxnSpPr>
        <p:spPr>
          <a:xfrm rot="10800000">
            <a:off x="1847950" y="4272675"/>
            <a:ext cx="0" cy="216900"/>
          </a:xfrm>
          <a:prstGeom prst="straightConnector1">
            <a:avLst/>
          </a:prstGeom>
          <a:noFill/>
          <a:ln cap="flat" cmpd="sng" w="9525">
            <a:solidFill>
              <a:schemeClr val="dk2"/>
            </a:solidFill>
            <a:prstDash val="solid"/>
            <a:round/>
            <a:headEnd len="med" w="med" type="none"/>
            <a:tailEnd len="med" w="med" type="triangle"/>
          </a:ln>
        </p:spPr>
      </p:cxnSp>
      <p:cxnSp>
        <p:nvCxnSpPr>
          <p:cNvPr id="233" name="Google Shape;233;p21"/>
          <p:cNvCxnSpPr/>
          <p:nvPr/>
        </p:nvCxnSpPr>
        <p:spPr>
          <a:xfrm flipH="1" rot="10800000">
            <a:off x="1847950" y="3686575"/>
            <a:ext cx="4500" cy="216900"/>
          </a:xfrm>
          <a:prstGeom prst="straightConnector1">
            <a:avLst/>
          </a:prstGeom>
          <a:noFill/>
          <a:ln cap="flat" cmpd="sng" w="9525">
            <a:solidFill>
              <a:schemeClr val="dk2"/>
            </a:solidFill>
            <a:prstDash val="solid"/>
            <a:round/>
            <a:headEnd len="med" w="med" type="none"/>
            <a:tailEnd len="med" w="med" type="triangle"/>
          </a:ln>
        </p:spPr>
      </p:cxnSp>
      <p:sp>
        <p:nvSpPr>
          <p:cNvPr id="234" name="Google Shape;234;p21"/>
          <p:cNvSpPr txBox="1"/>
          <p:nvPr/>
        </p:nvSpPr>
        <p:spPr>
          <a:xfrm>
            <a:off x="1076050" y="3101688"/>
            <a:ext cx="1552500" cy="5850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FF0000"/>
                </a:solidFill>
                <a:latin typeface="Calibri"/>
                <a:ea typeface="Calibri"/>
                <a:cs typeface="Calibri"/>
                <a:sym typeface="Calibri"/>
              </a:rPr>
              <a:t>Ws1</a:t>
            </a:r>
            <a:r>
              <a:rPr lang="en-US" sz="1300">
                <a:latin typeface="Calibri"/>
                <a:ea typeface="Calibri"/>
                <a:cs typeface="Calibri"/>
                <a:sym typeface="Calibri"/>
              </a:rPr>
              <a:t> * </a:t>
            </a:r>
            <a:r>
              <a:rPr lang="en-US" sz="1300">
                <a:solidFill>
                  <a:srgbClr val="00FF00"/>
                </a:solidFill>
                <a:latin typeface="Calibri"/>
                <a:ea typeface="Calibri"/>
                <a:cs typeface="Calibri"/>
                <a:sym typeface="Calibri"/>
              </a:rPr>
              <a:t>zs(t-1)</a:t>
            </a:r>
            <a:r>
              <a:rPr lang="en-US" sz="1300">
                <a:latin typeface="Calibri"/>
                <a:ea typeface="Calibri"/>
                <a:cs typeface="Calibri"/>
                <a:sym typeface="Calibri"/>
              </a:rPr>
              <a:t> + </a:t>
            </a:r>
            <a:r>
              <a:rPr lang="en-US" sz="1300">
                <a:solidFill>
                  <a:srgbClr val="FF0000"/>
                </a:solidFill>
                <a:latin typeface="Calibri"/>
                <a:ea typeface="Calibri"/>
                <a:cs typeface="Calibri"/>
                <a:sym typeface="Calibri"/>
              </a:rPr>
              <a:t>Wi1</a:t>
            </a:r>
            <a:r>
              <a:rPr lang="en-US" sz="1300">
                <a:latin typeface="Calibri"/>
                <a:ea typeface="Calibri"/>
                <a:cs typeface="Calibri"/>
                <a:sym typeface="Calibri"/>
              </a:rPr>
              <a:t> * </a:t>
            </a:r>
            <a:r>
              <a:rPr lang="en-US" sz="1300">
                <a:solidFill>
                  <a:srgbClr val="FF00FF"/>
                </a:solidFill>
                <a:latin typeface="Calibri"/>
                <a:ea typeface="Calibri"/>
                <a:cs typeface="Calibri"/>
                <a:sym typeface="Calibri"/>
              </a:rPr>
              <a:t>x1(t) </a:t>
            </a:r>
            <a:r>
              <a:rPr lang="en-US" sz="1300">
                <a:solidFill>
                  <a:schemeClr val="dk1"/>
                </a:solidFill>
                <a:latin typeface="Calibri"/>
                <a:ea typeface="Calibri"/>
                <a:cs typeface="Calibri"/>
                <a:sym typeface="Calibri"/>
              </a:rPr>
              <a:t>+</a:t>
            </a:r>
            <a:r>
              <a:rPr lang="en-US" sz="1300">
                <a:solidFill>
                  <a:srgbClr val="FF00FF"/>
                </a:solidFill>
                <a:latin typeface="Calibri"/>
                <a:ea typeface="Calibri"/>
                <a:cs typeface="Calibri"/>
                <a:sym typeface="Calibri"/>
              </a:rPr>
              <a:t> </a:t>
            </a:r>
            <a:r>
              <a:rPr lang="en-US" sz="1300">
                <a:solidFill>
                  <a:srgbClr val="FFAB40"/>
                </a:solidFill>
                <a:latin typeface="Calibri"/>
                <a:ea typeface="Calibri"/>
                <a:cs typeface="Calibri"/>
                <a:sym typeface="Calibri"/>
              </a:rPr>
              <a:t>Bias1</a:t>
            </a:r>
            <a:endParaRPr sz="1300">
              <a:solidFill>
                <a:srgbClr val="FFAB40"/>
              </a:solidFill>
              <a:latin typeface="Calibri"/>
              <a:ea typeface="Calibri"/>
              <a:cs typeface="Calibri"/>
              <a:sym typeface="Calibri"/>
            </a:endParaRPr>
          </a:p>
        </p:txBody>
      </p:sp>
      <p:sp>
        <p:nvSpPr>
          <p:cNvPr id="235" name="Google Shape;235;p21"/>
          <p:cNvSpPr txBox="1"/>
          <p:nvPr/>
        </p:nvSpPr>
        <p:spPr>
          <a:xfrm>
            <a:off x="2869025" y="3086400"/>
            <a:ext cx="1626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Add bias to the combined value</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2"/>
          <p:cNvSpPr txBox="1"/>
          <p:nvPr/>
        </p:nvSpPr>
        <p:spPr>
          <a:xfrm>
            <a:off x="8258175" y="43550"/>
            <a:ext cx="3514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latin typeface="Calibri"/>
                <a:ea typeface="Calibri"/>
                <a:cs typeface="Calibri"/>
                <a:sym typeface="Calibri"/>
              </a:rPr>
              <a:t>Each LSTM unit must have three inputs:</a:t>
            </a:r>
            <a:endParaRPr b="1" sz="1200">
              <a:latin typeface="Calibri"/>
              <a:ea typeface="Calibri"/>
              <a:cs typeface="Calibri"/>
              <a:sym typeface="Calibri"/>
            </a:endParaRPr>
          </a:p>
          <a:p>
            <a:pPr indent="-304800" lvl="0" marL="457200" rtl="0" algn="l">
              <a:spcBef>
                <a:spcPts val="0"/>
              </a:spcBef>
              <a:spcAft>
                <a:spcPts val="0"/>
              </a:spcAft>
              <a:buClr>
                <a:srgbClr val="FF00FF"/>
              </a:buClr>
              <a:buSzPts val="1200"/>
              <a:buFont typeface="Calibri"/>
              <a:buChar char="-"/>
            </a:pPr>
            <a:r>
              <a:rPr lang="en-US" sz="1200">
                <a:solidFill>
                  <a:srgbClr val="FF00FF"/>
                </a:solidFill>
                <a:latin typeface="Calibri"/>
                <a:ea typeface="Calibri"/>
                <a:cs typeface="Calibri"/>
                <a:sym typeface="Calibri"/>
              </a:rPr>
              <a:t>input (e.g., output from last time step)</a:t>
            </a:r>
            <a:endParaRPr sz="1200">
              <a:solidFill>
                <a:srgbClr val="FF00FF"/>
              </a:solidFill>
              <a:latin typeface="Calibri"/>
              <a:ea typeface="Calibri"/>
              <a:cs typeface="Calibri"/>
              <a:sym typeface="Calibri"/>
            </a:endParaRPr>
          </a:p>
          <a:p>
            <a:pPr indent="-304800" lvl="0" marL="457200" rtl="0" algn="l">
              <a:spcBef>
                <a:spcPts val="0"/>
              </a:spcBef>
              <a:spcAft>
                <a:spcPts val="0"/>
              </a:spcAft>
              <a:buClr>
                <a:srgbClr val="00FF00"/>
              </a:buClr>
              <a:buSzPts val="1200"/>
              <a:buFont typeface="Calibri"/>
              <a:buChar char="-"/>
            </a:pPr>
            <a:r>
              <a:rPr lang="en-US" sz="1200">
                <a:solidFill>
                  <a:srgbClr val="00FF00"/>
                </a:solidFill>
                <a:latin typeface="Calibri"/>
                <a:ea typeface="Calibri"/>
                <a:cs typeface="Calibri"/>
                <a:sym typeface="Calibri"/>
              </a:rPr>
              <a:t>short term memory (updated from last step)</a:t>
            </a:r>
            <a:endParaRPr sz="1200">
              <a:solidFill>
                <a:srgbClr val="00FF00"/>
              </a:solidFill>
              <a:latin typeface="Calibri"/>
              <a:ea typeface="Calibri"/>
              <a:cs typeface="Calibri"/>
              <a:sym typeface="Calibri"/>
            </a:endParaRPr>
          </a:p>
          <a:p>
            <a:pPr indent="-304800" lvl="0" marL="457200" rtl="0" algn="l">
              <a:spcBef>
                <a:spcPts val="0"/>
              </a:spcBef>
              <a:spcAft>
                <a:spcPts val="0"/>
              </a:spcAft>
              <a:buClr>
                <a:srgbClr val="00FFFF"/>
              </a:buClr>
              <a:buSzPts val="1200"/>
              <a:buFont typeface="Calibri"/>
              <a:buChar char="-"/>
            </a:pPr>
            <a:r>
              <a:rPr lang="en-US" sz="1200">
                <a:solidFill>
                  <a:srgbClr val="00FFFF"/>
                </a:solidFill>
                <a:latin typeface="Calibri"/>
                <a:ea typeface="Calibri"/>
                <a:cs typeface="Calibri"/>
                <a:sym typeface="Calibri"/>
              </a:rPr>
              <a:t>long term memory (updated from last step)</a:t>
            </a:r>
            <a:endParaRPr sz="1200">
              <a:solidFill>
                <a:srgbClr val="00FFFF"/>
              </a:solidFill>
              <a:latin typeface="Calibri"/>
              <a:ea typeface="Calibri"/>
              <a:cs typeface="Calibri"/>
              <a:sym typeface="Calibri"/>
            </a:endParaRPr>
          </a:p>
        </p:txBody>
      </p:sp>
      <p:sp>
        <p:nvSpPr>
          <p:cNvPr id="241" name="Google Shape;241;p22"/>
          <p:cNvSpPr/>
          <p:nvPr/>
        </p:nvSpPr>
        <p:spPr>
          <a:xfrm>
            <a:off x="190500" y="952500"/>
            <a:ext cx="11639700" cy="4534200"/>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2"/>
          <p:cNvSpPr txBox="1"/>
          <p:nvPr/>
        </p:nvSpPr>
        <p:spPr>
          <a:xfrm>
            <a:off x="1221250" y="89600"/>
            <a:ext cx="1241100" cy="738900"/>
          </a:xfrm>
          <a:prstGeom prst="rect">
            <a:avLst/>
          </a:prstGeom>
          <a:solidFill>
            <a:srgbClr val="00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latin typeface="Calibri"/>
                <a:ea typeface="Calibri"/>
                <a:cs typeface="Calibri"/>
                <a:sym typeface="Calibri"/>
              </a:rPr>
              <a:t>Long term memory (t-1):</a:t>
            </a:r>
            <a:endParaRPr sz="1200">
              <a:latin typeface="Calibri"/>
              <a:ea typeface="Calibri"/>
              <a:cs typeface="Calibri"/>
              <a:sym typeface="Calibri"/>
            </a:endParaRPr>
          </a:p>
          <a:p>
            <a:pPr indent="0" lvl="0" marL="0" rtl="0" algn="ctr">
              <a:spcBef>
                <a:spcPts val="0"/>
              </a:spcBef>
              <a:spcAft>
                <a:spcPts val="0"/>
              </a:spcAft>
              <a:buNone/>
            </a:pPr>
            <a:r>
              <a:rPr lang="en-US" sz="1200">
                <a:latin typeface="Calibri"/>
                <a:ea typeface="Calibri"/>
                <a:cs typeface="Calibri"/>
                <a:sym typeface="Calibri"/>
              </a:rPr>
              <a:t>zl(t-1)</a:t>
            </a:r>
            <a:endParaRPr sz="1200">
              <a:latin typeface="Calibri"/>
              <a:ea typeface="Calibri"/>
              <a:cs typeface="Calibri"/>
              <a:sym typeface="Calibri"/>
            </a:endParaRPr>
          </a:p>
        </p:txBody>
      </p:sp>
      <p:sp>
        <p:nvSpPr>
          <p:cNvPr id="243" name="Google Shape;243;p22"/>
          <p:cNvSpPr txBox="1"/>
          <p:nvPr/>
        </p:nvSpPr>
        <p:spPr>
          <a:xfrm>
            <a:off x="3424700" y="6175600"/>
            <a:ext cx="1184100" cy="400200"/>
          </a:xfrm>
          <a:prstGeom prst="rect">
            <a:avLst/>
          </a:prstGeom>
          <a:solidFill>
            <a:srgbClr val="FF00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Input ~ x1 (t)</a:t>
            </a:r>
            <a:endParaRPr>
              <a:latin typeface="Calibri"/>
              <a:ea typeface="Calibri"/>
              <a:cs typeface="Calibri"/>
              <a:sym typeface="Calibri"/>
            </a:endParaRPr>
          </a:p>
        </p:txBody>
      </p:sp>
      <p:sp>
        <p:nvSpPr>
          <p:cNvPr id="244" name="Google Shape;244;p22"/>
          <p:cNvSpPr txBox="1"/>
          <p:nvPr/>
        </p:nvSpPr>
        <p:spPr>
          <a:xfrm>
            <a:off x="2674112" y="5603513"/>
            <a:ext cx="26853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Short term memory (t-1) ~ zs(t-1)</a:t>
            </a:r>
            <a:endParaRPr>
              <a:latin typeface="Calibri"/>
              <a:ea typeface="Calibri"/>
              <a:cs typeface="Calibri"/>
              <a:sym typeface="Calibri"/>
            </a:endParaRPr>
          </a:p>
        </p:txBody>
      </p:sp>
      <p:sp>
        <p:nvSpPr>
          <p:cNvPr id="245" name="Google Shape;245;p22"/>
          <p:cNvSpPr/>
          <p:nvPr/>
        </p:nvSpPr>
        <p:spPr>
          <a:xfrm>
            <a:off x="934175" y="2281675"/>
            <a:ext cx="1834800" cy="305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6" name="Google Shape;246;p22"/>
          <p:cNvCxnSpPr/>
          <p:nvPr/>
        </p:nvCxnSpPr>
        <p:spPr>
          <a:xfrm rot="10800000">
            <a:off x="1847912" y="5105213"/>
            <a:ext cx="826200" cy="698400"/>
          </a:xfrm>
          <a:prstGeom prst="straightConnector1">
            <a:avLst/>
          </a:prstGeom>
          <a:noFill/>
          <a:ln cap="flat" cmpd="sng" w="19050">
            <a:solidFill>
              <a:srgbClr val="00FF00"/>
            </a:solidFill>
            <a:prstDash val="solid"/>
            <a:round/>
            <a:headEnd len="med" w="med" type="none"/>
            <a:tailEnd len="med" w="med" type="triangle"/>
          </a:ln>
        </p:spPr>
      </p:cxnSp>
      <p:cxnSp>
        <p:nvCxnSpPr>
          <p:cNvPr id="247" name="Google Shape;247;p22"/>
          <p:cNvCxnSpPr/>
          <p:nvPr/>
        </p:nvCxnSpPr>
        <p:spPr>
          <a:xfrm rot="10800000">
            <a:off x="1847900" y="5105200"/>
            <a:ext cx="1576800" cy="1270500"/>
          </a:xfrm>
          <a:prstGeom prst="bentConnector2">
            <a:avLst/>
          </a:prstGeom>
          <a:noFill/>
          <a:ln cap="flat" cmpd="sng" w="19050">
            <a:solidFill>
              <a:srgbClr val="FF00FF"/>
            </a:solidFill>
            <a:prstDash val="solid"/>
            <a:round/>
            <a:headEnd len="med" w="med" type="none"/>
            <a:tailEnd len="med" w="med" type="triangle"/>
          </a:ln>
        </p:spPr>
      </p:cxnSp>
      <p:sp>
        <p:nvSpPr>
          <p:cNvPr id="248" name="Google Shape;248;p22"/>
          <p:cNvSpPr txBox="1"/>
          <p:nvPr/>
        </p:nvSpPr>
        <p:spPr>
          <a:xfrm>
            <a:off x="1273925" y="52073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Wi1</a:t>
            </a:r>
            <a:endParaRPr b="1">
              <a:solidFill>
                <a:srgbClr val="FF0000"/>
              </a:solidFill>
              <a:latin typeface="Calibri"/>
              <a:ea typeface="Calibri"/>
              <a:cs typeface="Calibri"/>
              <a:sym typeface="Calibri"/>
            </a:endParaRPr>
          </a:p>
        </p:txBody>
      </p:sp>
      <p:sp>
        <p:nvSpPr>
          <p:cNvPr id="249" name="Google Shape;249;p22"/>
          <p:cNvSpPr txBox="1"/>
          <p:nvPr/>
        </p:nvSpPr>
        <p:spPr>
          <a:xfrm>
            <a:off x="2110438" y="5154250"/>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Ws1</a:t>
            </a:r>
            <a:endParaRPr b="1">
              <a:solidFill>
                <a:srgbClr val="FF0000"/>
              </a:solidFill>
              <a:latin typeface="Calibri"/>
              <a:ea typeface="Calibri"/>
              <a:cs typeface="Calibri"/>
              <a:sym typeface="Calibri"/>
            </a:endParaRPr>
          </a:p>
        </p:txBody>
      </p:sp>
      <p:sp>
        <p:nvSpPr>
          <p:cNvPr id="250" name="Google Shape;250;p22"/>
          <p:cNvSpPr txBox="1"/>
          <p:nvPr/>
        </p:nvSpPr>
        <p:spPr>
          <a:xfrm>
            <a:off x="1107850" y="4489575"/>
            <a:ext cx="1480200" cy="615600"/>
          </a:xfrm>
          <a:prstGeom prst="rect">
            <a:avLst/>
          </a:prstGeom>
          <a:solidFill>
            <a:srgbClr val="999999"/>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rgbClr val="FF0000"/>
                </a:solidFill>
                <a:latin typeface="Calibri"/>
                <a:ea typeface="Calibri"/>
                <a:cs typeface="Calibri"/>
                <a:sym typeface="Calibri"/>
              </a:rPr>
              <a:t>Ws1</a:t>
            </a:r>
            <a:r>
              <a:rPr lang="en-US">
                <a:latin typeface="Calibri"/>
                <a:ea typeface="Calibri"/>
                <a:cs typeface="Calibri"/>
                <a:sym typeface="Calibri"/>
              </a:rPr>
              <a:t> * </a:t>
            </a:r>
            <a:r>
              <a:rPr lang="en-US">
                <a:solidFill>
                  <a:srgbClr val="00FF00"/>
                </a:solidFill>
                <a:latin typeface="Calibri"/>
                <a:ea typeface="Calibri"/>
                <a:cs typeface="Calibri"/>
                <a:sym typeface="Calibri"/>
              </a:rPr>
              <a:t>zs(t-1)</a:t>
            </a:r>
            <a:r>
              <a:rPr lang="en-US">
                <a:latin typeface="Calibri"/>
                <a:ea typeface="Calibri"/>
                <a:cs typeface="Calibri"/>
                <a:sym typeface="Calibri"/>
              </a:rPr>
              <a:t> + </a:t>
            </a:r>
            <a:r>
              <a:rPr lang="en-US">
                <a:solidFill>
                  <a:srgbClr val="FF0000"/>
                </a:solidFill>
                <a:latin typeface="Calibri"/>
                <a:ea typeface="Calibri"/>
                <a:cs typeface="Calibri"/>
                <a:sym typeface="Calibri"/>
              </a:rPr>
              <a:t>Wi1</a:t>
            </a:r>
            <a:r>
              <a:rPr lang="en-US">
                <a:latin typeface="Calibri"/>
                <a:ea typeface="Calibri"/>
                <a:cs typeface="Calibri"/>
                <a:sym typeface="Calibri"/>
              </a:rPr>
              <a:t> * </a:t>
            </a:r>
            <a:r>
              <a:rPr lang="en-US">
                <a:solidFill>
                  <a:srgbClr val="FF00FF"/>
                </a:solidFill>
                <a:latin typeface="Calibri"/>
                <a:ea typeface="Calibri"/>
                <a:cs typeface="Calibri"/>
                <a:sym typeface="Calibri"/>
              </a:rPr>
              <a:t>x1(t)</a:t>
            </a:r>
            <a:endParaRPr>
              <a:solidFill>
                <a:srgbClr val="FF00FF"/>
              </a:solidFill>
              <a:latin typeface="Calibri"/>
              <a:ea typeface="Calibri"/>
              <a:cs typeface="Calibri"/>
              <a:sym typeface="Calibri"/>
            </a:endParaRPr>
          </a:p>
        </p:txBody>
      </p:sp>
      <p:sp>
        <p:nvSpPr>
          <p:cNvPr id="251" name="Google Shape;251;p22"/>
          <p:cNvSpPr txBox="1"/>
          <p:nvPr/>
        </p:nvSpPr>
        <p:spPr>
          <a:xfrm>
            <a:off x="1585450" y="3903475"/>
            <a:ext cx="525000" cy="3693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Bias1</a:t>
            </a:r>
            <a:endParaRPr sz="1200">
              <a:latin typeface="Calibri"/>
              <a:ea typeface="Calibri"/>
              <a:cs typeface="Calibri"/>
              <a:sym typeface="Calibri"/>
            </a:endParaRPr>
          </a:p>
        </p:txBody>
      </p:sp>
      <p:cxnSp>
        <p:nvCxnSpPr>
          <p:cNvPr id="252" name="Google Shape;252;p22"/>
          <p:cNvCxnSpPr/>
          <p:nvPr/>
        </p:nvCxnSpPr>
        <p:spPr>
          <a:xfrm rot="10800000">
            <a:off x="1847950" y="4272675"/>
            <a:ext cx="0" cy="216900"/>
          </a:xfrm>
          <a:prstGeom prst="straightConnector1">
            <a:avLst/>
          </a:prstGeom>
          <a:noFill/>
          <a:ln cap="flat" cmpd="sng" w="9525">
            <a:solidFill>
              <a:schemeClr val="dk2"/>
            </a:solidFill>
            <a:prstDash val="solid"/>
            <a:round/>
            <a:headEnd len="med" w="med" type="none"/>
            <a:tailEnd len="med" w="med" type="triangle"/>
          </a:ln>
        </p:spPr>
      </p:cxnSp>
      <p:cxnSp>
        <p:nvCxnSpPr>
          <p:cNvPr id="253" name="Google Shape;253;p22"/>
          <p:cNvCxnSpPr/>
          <p:nvPr/>
        </p:nvCxnSpPr>
        <p:spPr>
          <a:xfrm flipH="1" rot="10800000">
            <a:off x="1847950" y="3686575"/>
            <a:ext cx="4500" cy="216900"/>
          </a:xfrm>
          <a:prstGeom prst="straightConnector1">
            <a:avLst/>
          </a:prstGeom>
          <a:noFill/>
          <a:ln cap="flat" cmpd="sng" w="9525">
            <a:solidFill>
              <a:schemeClr val="dk2"/>
            </a:solidFill>
            <a:prstDash val="solid"/>
            <a:round/>
            <a:headEnd len="med" w="med" type="none"/>
            <a:tailEnd len="med" w="med" type="triangle"/>
          </a:ln>
        </p:spPr>
      </p:cxnSp>
      <p:sp>
        <p:nvSpPr>
          <p:cNvPr id="254" name="Google Shape;254;p22"/>
          <p:cNvSpPr txBox="1"/>
          <p:nvPr/>
        </p:nvSpPr>
        <p:spPr>
          <a:xfrm>
            <a:off x="1076050" y="3101688"/>
            <a:ext cx="1552500" cy="5850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FF0000"/>
                </a:solidFill>
                <a:latin typeface="Calibri"/>
                <a:ea typeface="Calibri"/>
                <a:cs typeface="Calibri"/>
                <a:sym typeface="Calibri"/>
              </a:rPr>
              <a:t>Ws1</a:t>
            </a:r>
            <a:r>
              <a:rPr lang="en-US" sz="1300">
                <a:latin typeface="Calibri"/>
                <a:ea typeface="Calibri"/>
                <a:cs typeface="Calibri"/>
                <a:sym typeface="Calibri"/>
              </a:rPr>
              <a:t> * </a:t>
            </a:r>
            <a:r>
              <a:rPr lang="en-US" sz="1300">
                <a:solidFill>
                  <a:srgbClr val="00FF00"/>
                </a:solidFill>
                <a:latin typeface="Calibri"/>
                <a:ea typeface="Calibri"/>
                <a:cs typeface="Calibri"/>
                <a:sym typeface="Calibri"/>
              </a:rPr>
              <a:t>zs(t-1)</a:t>
            </a:r>
            <a:r>
              <a:rPr lang="en-US" sz="1300">
                <a:latin typeface="Calibri"/>
                <a:ea typeface="Calibri"/>
                <a:cs typeface="Calibri"/>
                <a:sym typeface="Calibri"/>
              </a:rPr>
              <a:t> + </a:t>
            </a:r>
            <a:r>
              <a:rPr lang="en-US" sz="1300">
                <a:solidFill>
                  <a:srgbClr val="FF0000"/>
                </a:solidFill>
                <a:latin typeface="Calibri"/>
                <a:ea typeface="Calibri"/>
                <a:cs typeface="Calibri"/>
                <a:sym typeface="Calibri"/>
              </a:rPr>
              <a:t>Wi1</a:t>
            </a:r>
            <a:r>
              <a:rPr lang="en-US" sz="1300">
                <a:latin typeface="Calibri"/>
                <a:ea typeface="Calibri"/>
                <a:cs typeface="Calibri"/>
                <a:sym typeface="Calibri"/>
              </a:rPr>
              <a:t> * </a:t>
            </a:r>
            <a:r>
              <a:rPr lang="en-US" sz="1300">
                <a:solidFill>
                  <a:srgbClr val="FF00FF"/>
                </a:solidFill>
                <a:latin typeface="Calibri"/>
                <a:ea typeface="Calibri"/>
                <a:cs typeface="Calibri"/>
                <a:sym typeface="Calibri"/>
              </a:rPr>
              <a:t>x1(t) </a:t>
            </a:r>
            <a:r>
              <a:rPr lang="en-US" sz="1300">
                <a:solidFill>
                  <a:schemeClr val="dk1"/>
                </a:solidFill>
                <a:latin typeface="Calibri"/>
                <a:ea typeface="Calibri"/>
                <a:cs typeface="Calibri"/>
                <a:sym typeface="Calibri"/>
              </a:rPr>
              <a:t>+</a:t>
            </a:r>
            <a:r>
              <a:rPr lang="en-US" sz="1300">
                <a:solidFill>
                  <a:srgbClr val="FF00FF"/>
                </a:solidFill>
                <a:latin typeface="Calibri"/>
                <a:ea typeface="Calibri"/>
                <a:cs typeface="Calibri"/>
                <a:sym typeface="Calibri"/>
              </a:rPr>
              <a:t> </a:t>
            </a:r>
            <a:r>
              <a:rPr lang="en-US" sz="1300">
                <a:solidFill>
                  <a:srgbClr val="FFAB40"/>
                </a:solidFill>
                <a:latin typeface="Calibri"/>
                <a:ea typeface="Calibri"/>
                <a:cs typeface="Calibri"/>
                <a:sym typeface="Calibri"/>
              </a:rPr>
              <a:t>Bias1</a:t>
            </a:r>
            <a:endParaRPr sz="1300">
              <a:solidFill>
                <a:srgbClr val="FFAB40"/>
              </a:solidFill>
              <a:latin typeface="Calibri"/>
              <a:ea typeface="Calibri"/>
              <a:cs typeface="Calibri"/>
              <a:sym typeface="Calibri"/>
            </a:endParaRPr>
          </a:p>
        </p:txBody>
      </p:sp>
      <p:sp>
        <p:nvSpPr>
          <p:cNvPr id="255" name="Google Shape;255;p22"/>
          <p:cNvSpPr txBox="1"/>
          <p:nvPr/>
        </p:nvSpPr>
        <p:spPr>
          <a:xfrm>
            <a:off x="2859500" y="1993375"/>
            <a:ext cx="17493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Apply the Sigmoid function, the output of the Sigmoid function f(...) will be a percentage between 0.0% and 100.0%</a:t>
            </a:r>
            <a:endParaRPr>
              <a:latin typeface="Calibri"/>
              <a:ea typeface="Calibri"/>
              <a:cs typeface="Calibri"/>
              <a:sym typeface="Calibri"/>
            </a:endParaRPr>
          </a:p>
        </p:txBody>
      </p:sp>
      <p:cxnSp>
        <p:nvCxnSpPr>
          <p:cNvPr id="256" name="Google Shape;256;p22"/>
          <p:cNvCxnSpPr/>
          <p:nvPr/>
        </p:nvCxnSpPr>
        <p:spPr>
          <a:xfrm rot="10800000">
            <a:off x="1847800" y="2968788"/>
            <a:ext cx="4500" cy="132900"/>
          </a:xfrm>
          <a:prstGeom prst="straightConnector1">
            <a:avLst/>
          </a:prstGeom>
          <a:noFill/>
          <a:ln cap="flat" cmpd="sng" w="9525">
            <a:solidFill>
              <a:schemeClr val="dk2"/>
            </a:solidFill>
            <a:prstDash val="solid"/>
            <a:round/>
            <a:headEnd len="med" w="med" type="none"/>
            <a:tailEnd len="med" w="med" type="triangle"/>
          </a:ln>
        </p:spPr>
      </p:cxnSp>
      <p:sp>
        <p:nvSpPr>
          <p:cNvPr id="257" name="Google Shape;257;p22"/>
          <p:cNvSpPr txBox="1"/>
          <p:nvPr/>
        </p:nvSpPr>
        <p:spPr>
          <a:xfrm>
            <a:off x="1367050" y="2353313"/>
            <a:ext cx="961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0000FF"/>
                </a:solidFill>
                <a:latin typeface="Calibri"/>
                <a:ea typeface="Calibri"/>
                <a:cs typeface="Calibri"/>
                <a:sym typeface="Calibri"/>
              </a:rPr>
              <a:t>A sigmoid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sp>
        <p:nvSpPr>
          <p:cNvPr id="258" name="Google Shape;258;p22"/>
          <p:cNvSpPr txBox="1"/>
          <p:nvPr/>
        </p:nvSpPr>
        <p:spPr>
          <a:xfrm>
            <a:off x="282900" y="2106313"/>
            <a:ext cx="1093200" cy="877200"/>
          </a:xfrm>
          <a:prstGeom prst="rect">
            <a:avLst/>
          </a:prstGeom>
          <a:solidFill>
            <a:srgbClr val="6FA8D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solidFill>
                  <a:schemeClr val="dk1"/>
                </a:solidFill>
                <a:latin typeface="Calibri"/>
                <a:ea typeface="Calibri"/>
                <a:cs typeface="Calibri"/>
                <a:sym typeface="Calibri"/>
              </a:rPr>
              <a:t>After</a:t>
            </a:r>
            <a:r>
              <a:rPr b="1" lang="en-US" sz="900">
                <a:solidFill>
                  <a:srgbClr val="0000FF"/>
                </a:solidFill>
                <a:latin typeface="Calibri"/>
                <a:ea typeface="Calibri"/>
                <a:cs typeface="Calibri"/>
                <a:sym typeface="Calibri"/>
              </a:rPr>
              <a:t> Sigmoid</a:t>
            </a:r>
            <a:r>
              <a:rPr lang="en-US" sz="900">
                <a:solidFill>
                  <a:schemeClr val="dk1"/>
                </a:solidFill>
                <a:latin typeface="Calibri"/>
                <a:ea typeface="Calibri"/>
                <a:cs typeface="Calibri"/>
                <a:sym typeface="Calibri"/>
              </a:rPr>
              <a:t>, a value between 0% (0.0) and 100% (1.0) will be produced</a:t>
            </a:r>
            <a:endParaRPr sz="9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