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5908-1BE5-4421-8610-E94A46A42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FFA25-1A5B-4A60-AB01-319D9125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15AF-6656-4E2B-B8C3-CD78C1E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2340-0B6F-4F1D-9EEE-7FBE02A5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0CBAF-E54E-48F6-8629-08801715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9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98FF-E4E1-417E-8DE9-F4346DA6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2D350-B051-4C53-A803-2AEAC76BE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1337-633A-4C99-BFCA-B59950A9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FCF1C-0534-4367-A45D-726F8077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7B90-2AAE-4B86-9D34-C34B9D05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601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FF921-2AC3-4F05-ABF5-3FE55EB54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A2F2D-10DF-4CC6-8BB7-A074F8504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D918B-7A43-4B5A-BEE2-71E1127D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2FD7-C43F-4CF7-B220-768B14E9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4C34-684D-4A2F-B33E-AACD21CB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45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12B0-F79A-4DD6-9D2D-5EFA2C9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F690-1437-48A2-9EB4-D005D0B67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03E1-16AC-44C0-BDAD-A542C156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E681-F667-420E-93F2-52603298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12CF-709C-4581-91EF-4D9AB37B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4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F60A-BC85-40AE-AAA6-A42D66A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06ED-59FD-41B4-AF7F-0B80FAEE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5AAB-2F9E-4DA3-A886-777FC33B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C148-5440-4056-814F-EBA7738B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E11D-CBEA-4DBA-9496-03ECC3C2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6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7DE6-3D9A-40FD-B217-4EB455CA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7A4C-CDEB-4CE5-B0C8-1A3D32D0A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00133-EA3E-4835-9231-E7A2D3F6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8F4F9-37AD-416D-8A7F-AC598E18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B63-F7CA-4BBF-9B9C-FBB769E2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24A3-DB1C-4FCB-B398-786C4A1B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070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E0F3-E4FD-49C0-A329-EABAC58B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2F90-80A9-4761-A9B1-DE0FEC25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A0188-DF7A-40E9-9D25-A94513CB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C344E-E3E5-4984-8059-726BD6505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BBB33-F027-47EC-9258-F100E4797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370B2-6F01-45DD-BF9C-C708E46B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28252-DDFD-4224-A895-28367D71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ADF9E-C331-491D-8BA3-894057BD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565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8866-2823-48E6-9379-6EE9A810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66356-BA5F-46DE-A2DA-FBE57078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A9A1F-19D1-4356-A0E6-FFD302D9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C0932-5E6B-45D4-AE35-EC12B0A3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405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E5A6C-38A2-4788-8020-AF987A38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42D58-430C-4183-AE8C-88448BDD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2DF8-533C-44C2-93D2-DBEC7629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24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0A86-2095-4A3E-815C-EC174BD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07E9A-4124-467C-B647-0556C647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47807-6B68-43F7-88B9-F3A680949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65166-5AB4-4CA0-B83A-18AE370B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3F42B-A41A-4564-88FF-0E5E3377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95BC7-ACE6-4E17-B29D-86A260CB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7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3380-BAA3-4193-9071-0B3C1A0D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0B725-CB7D-42EE-84F1-3864F0C25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75CA-E883-40AD-B8AD-27DCAD070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D66C5-148D-4A3B-91B9-66D25CE7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2F719-A7AF-43D3-B2E2-317D8F63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1F318-6BDC-4DE0-8529-FC2DDCC6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13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DA9FC-9D91-4C4A-BBC3-50FAD9A5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3345C-6E3B-49F4-AA66-EB3C47D2E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818E-F694-446F-8CFB-06B6C2B33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30A4-E992-41DD-953A-C13E2D136BB2}" type="datetimeFigureOut">
              <a:rPr lang="en-NZ" smtClean="0"/>
              <a:t>6/06/2022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9B42-ADDD-4B09-A894-ECF91AEB1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3F6F-0A6F-4BA2-9A24-96F8AA294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DB6C-F53E-4FAF-89E8-E702C00419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122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964338"/>
            <a:ext cx="7914640" cy="929323"/>
          </a:xfrm>
        </p:spPr>
        <p:txBody>
          <a:bodyPr>
            <a:normAutofit/>
          </a:bodyPr>
          <a:lstStyle/>
          <a:p>
            <a:pPr algn="l"/>
            <a:r>
              <a:rPr lang="en-NZ" sz="4800" b="1" dirty="0">
                <a:solidFill>
                  <a:schemeClr val="bg1"/>
                </a:solidFill>
              </a:rPr>
              <a:t>Model ensemble method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955D5C-DC99-49A3-9EA4-3F9130716BE5}"/>
              </a:ext>
            </a:extLst>
          </p:cNvPr>
          <p:cNvSpPr txBox="1">
            <a:spLocks/>
          </p:cNvSpPr>
          <p:nvPr/>
        </p:nvSpPr>
        <p:spPr>
          <a:xfrm>
            <a:off x="5081848" y="3782825"/>
            <a:ext cx="5835534" cy="4566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32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03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3A7A-BB3B-44AB-A7FF-775142A3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314961"/>
            <a:ext cx="10312400" cy="985520"/>
          </a:xfrm>
        </p:spPr>
        <p:txBody>
          <a:bodyPr>
            <a:no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refers to the use of ML algorithms jointly to solve classification and/or regression problems.</a:t>
            </a:r>
            <a:endParaRPr lang="en-NZ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6B49A-49A6-4D98-AF9D-FAB830D1CD18}"/>
              </a:ext>
            </a:extLst>
          </p:cNvPr>
          <p:cNvSpPr txBox="1"/>
          <p:nvPr/>
        </p:nvSpPr>
        <p:spPr>
          <a:xfrm>
            <a:off x="447040" y="1571119"/>
            <a:ext cx="11795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techniques can be classified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Bagging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Boosting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Stacking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DB43A5-BD7A-46BB-AD1E-E53410CC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314961"/>
            <a:ext cx="10312400" cy="985520"/>
          </a:xfrm>
        </p:spPr>
        <p:txBody>
          <a:bodyPr>
            <a:no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refers to the use of ML algorithms jointly to solve classification and/or regression problems.</a:t>
            </a:r>
            <a:endParaRPr lang="en-NZ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91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6B49A-49A6-4D98-AF9D-FAB830D1CD18}"/>
              </a:ext>
            </a:extLst>
          </p:cNvPr>
          <p:cNvSpPr txBox="1"/>
          <p:nvPr/>
        </p:nvSpPr>
        <p:spPr>
          <a:xfrm>
            <a:off x="447040" y="1571119"/>
            <a:ext cx="11795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techniques can be classified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Bagging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Boosting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Stacking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DB43A5-BD7A-46BB-AD1E-E53410CC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314961"/>
            <a:ext cx="10312400" cy="985520"/>
          </a:xfrm>
        </p:spPr>
        <p:txBody>
          <a:bodyPr>
            <a:no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refers to the use of ML algorithms jointly to solve classification and/or regression problems.</a:t>
            </a:r>
            <a:endParaRPr lang="en-NZ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17650-EF74-4F6A-87E1-D247D883FC9D}"/>
              </a:ext>
            </a:extLst>
          </p:cNvPr>
          <p:cNvSpPr txBox="1"/>
          <p:nvPr/>
        </p:nvSpPr>
        <p:spPr>
          <a:xfrm>
            <a:off x="345232" y="3429000"/>
            <a:ext cx="11383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In addition to these three main categories, two important variations emerge: </a:t>
            </a:r>
            <a:r>
              <a:rPr lang="en-NZ" sz="2400" b="1" i="0" dirty="0">
                <a:solidFill>
                  <a:schemeClr val="bg1"/>
                </a:solidFill>
                <a:effectLst/>
                <a:latin typeface="charter"/>
              </a:rPr>
              <a:t>Voting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 (which is a complement of </a:t>
            </a:r>
            <a:r>
              <a:rPr lang="en-NZ" sz="2400" b="0" i="1" dirty="0">
                <a:solidFill>
                  <a:schemeClr val="bg1"/>
                </a:solidFill>
                <a:effectLst/>
                <a:latin typeface="charter"/>
              </a:rPr>
              <a:t>Bagging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) and </a:t>
            </a:r>
            <a:r>
              <a:rPr lang="en-NZ" sz="2400" b="1" i="0" dirty="0">
                <a:solidFill>
                  <a:schemeClr val="bg1"/>
                </a:solidFill>
                <a:effectLst/>
                <a:latin typeface="charter"/>
              </a:rPr>
              <a:t>Blending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 (a subtype of </a:t>
            </a:r>
            <a:r>
              <a:rPr lang="en-NZ" sz="2400" b="0" i="1" dirty="0">
                <a:solidFill>
                  <a:schemeClr val="bg1"/>
                </a:solidFill>
                <a:effectLst/>
                <a:latin typeface="charter"/>
              </a:rPr>
              <a:t>Stacking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574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6B49A-49A6-4D98-AF9D-FAB830D1CD18}"/>
              </a:ext>
            </a:extLst>
          </p:cNvPr>
          <p:cNvSpPr txBox="1"/>
          <p:nvPr/>
        </p:nvSpPr>
        <p:spPr>
          <a:xfrm>
            <a:off x="447040" y="1571119"/>
            <a:ext cx="11795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techniques can be classified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Bagging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Boosting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Stacking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DB43A5-BD7A-46BB-AD1E-E53410CC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314961"/>
            <a:ext cx="10312400" cy="985520"/>
          </a:xfrm>
        </p:spPr>
        <p:txBody>
          <a:bodyPr>
            <a:no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refers to the use of ML algorithms jointly to solve classification and/or regression problems.</a:t>
            </a:r>
            <a:endParaRPr lang="en-NZ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17650-EF74-4F6A-87E1-D247D883FC9D}"/>
              </a:ext>
            </a:extLst>
          </p:cNvPr>
          <p:cNvSpPr txBox="1"/>
          <p:nvPr/>
        </p:nvSpPr>
        <p:spPr>
          <a:xfrm>
            <a:off x="345232" y="3429000"/>
            <a:ext cx="11383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In addition to these three main categories, two important variations emerge: </a:t>
            </a:r>
            <a:r>
              <a:rPr lang="en-NZ" sz="2400" b="1" i="0" dirty="0">
                <a:solidFill>
                  <a:schemeClr val="bg1"/>
                </a:solidFill>
                <a:effectLst/>
                <a:latin typeface="charter"/>
              </a:rPr>
              <a:t>Voting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 (which is a complement of </a:t>
            </a:r>
            <a:r>
              <a:rPr lang="en-NZ" sz="2400" b="0" i="1" dirty="0">
                <a:solidFill>
                  <a:schemeClr val="bg1"/>
                </a:solidFill>
                <a:effectLst/>
                <a:latin typeface="charter"/>
              </a:rPr>
              <a:t>Bagging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) and </a:t>
            </a:r>
            <a:r>
              <a:rPr lang="en-NZ" sz="2400" b="1" i="0" dirty="0">
                <a:solidFill>
                  <a:schemeClr val="bg1"/>
                </a:solidFill>
                <a:effectLst/>
                <a:latin typeface="charter"/>
              </a:rPr>
              <a:t>Blending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 (a subtype of </a:t>
            </a:r>
            <a:r>
              <a:rPr lang="en-NZ" sz="2400" b="0" i="1" dirty="0">
                <a:solidFill>
                  <a:schemeClr val="bg1"/>
                </a:solidFill>
                <a:effectLst/>
                <a:latin typeface="charter"/>
              </a:rPr>
              <a:t>Stacking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098B-B485-4B65-8F07-3714D15AA9AA}"/>
              </a:ext>
            </a:extLst>
          </p:cNvPr>
          <p:cNvSpPr txBox="1"/>
          <p:nvPr/>
        </p:nvSpPr>
        <p:spPr>
          <a:xfrm>
            <a:off x="2202025" y="4657504"/>
            <a:ext cx="612088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Although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Voting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and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Blending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are a complement and a subtype of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Bagging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and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Stacking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respectively, these techniques are often found as direct types of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09447-E14E-40A6-98B7-664DDD670B7A}"/>
              </a:ext>
            </a:extLst>
          </p:cNvPr>
          <p:cNvCxnSpPr/>
          <p:nvPr/>
        </p:nvCxnSpPr>
        <p:spPr>
          <a:xfrm flipH="1" flipV="1">
            <a:off x="2323322" y="4338735"/>
            <a:ext cx="1110343" cy="4105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CEC77-2F44-483D-AD94-FC368D482B4A}"/>
              </a:ext>
            </a:extLst>
          </p:cNvPr>
          <p:cNvCxnSpPr>
            <a:cxnSpLocks/>
          </p:cNvCxnSpPr>
          <p:nvPr/>
        </p:nvCxnSpPr>
        <p:spPr>
          <a:xfrm flipV="1">
            <a:off x="4739951" y="4210848"/>
            <a:ext cx="3219061" cy="538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9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6B49A-49A6-4D98-AF9D-FAB830D1CD18}"/>
              </a:ext>
            </a:extLst>
          </p:cNvPr>
          <p:cNvSpPr txBox="1"/>
          <p:nvPr/>
        </p:nvSpPr>
        <p:spPr>
          <a:xfrm>
            <a:off x="447040" y="1571119"/>
            <a:ext cx="11795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techniques can be classified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Bagging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Boosting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 Stacking</a:t>
            </a:r>
            <a:endParaRPr lang="en-NZ" sz="2800" b="0" i="0" dirty="0">
              <a:solidFill>
                <a:schemeClr val="bg1"/>
              </a:solidFill>
              <a:effectLst/>
              <a:latin typeface="charter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DB43A5-BD7A-46BB-AD1E-E53410CC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314961"/>
            <a:ext cx="10312400" cy="985520"/>
          </a:xfrm>
        </p:spPr>
        <p:txBody>
          <a:bodyPr>
            <a:noAutofit/>
          </a:bodyPr>
          <a:lstStyle/>
          <a:p>
            <a:pPr algn="l"/>
            <a:r>
              <a:rPr lang="en-NZ" sz="2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2800" b="0" i="0" dirty="0">
                <a:solidFill>
                  <a:schemeClr val="bg1"/>
                </a:solidFill>
                <a:effectLst/>
                <a:latin typeface="charter"/>
              </a:rPr>
              <a:t> refers to the use of ML algorithms jointly to solve classification and/or regression problems.</a:t>
            </a:r>
            <a:endParaRPr lang="en-NZ" sz="8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17650-EF74-4F6A-87E1-D247D883FC9D}"/>
              </a:ext>
            </a:extLst>
          </p:cNvPr>
          <p:cNvSpPr txBox="1"/>
          <p:nvPr/>
        </p:nvSpPr>
        <p:spPr>
          <a:xfrm>
            <a:off x="345232" y="3429000"/>
            <a:ext cx="11383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In addition to these three main categories, two important variations emerge: </a:t>
            </a:r>
            <a:r>
              <a:rPr lang="en-NZ" sz="2400" b="1" i="0" dirty="0">
                <a:solidFill>
                  <a:schemeClr val="bg1"/>
                </a:solidFill>
                <a:effectLst/>
                <a:latin typeface="charter"/>
              </a:rPr>
              <a:t>Voting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 (which is a complement of </a:t>
            </a:r>
            <a:r>
              <a:rPr lang="en-NZ" sz="2400" b="0" i="1" dirty="0">
                <a:solidFill>
                  <a:schemeClr val="bg1"/>
                </a:solidFill>
                <a:effectLst/>
                <a:latin typeface="charter"/>
              </a:rPr>
              <a:t>Bagging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) and </a:t>
            </a:r>
            <a:r>
              <a:rPr lang="en-NZ" sz="2400" b="1" i="0" dirty="0">
                <a:solidFill>
                  <a:schemeClr val="bg1"/>
                </a:solidFill>
                <a:effectLst/>
                <a:latin typeface="charter"/>
              </a:rPr>
              <a:t>Blending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 (a subtype of </a:t>
            </a:r>
            <a:r>
              <a:rPr lang="en-NZ" sz="2400" b="0" i="1" dirty="0">
                <a:solidFill>
                  <a:schemeClr val="bg1"/>
                </a:solidFill>
                <a:effectLst/>
                <a:latin typeface="charter"/>
              </a:rPr>
              <a:t>Stacking</a:t>
            </a:r>
            <a:r>
              <a:rPr lang="en-NZ" sz="2400" b="0" i="0" dirty="0">
                <a:solidFill>
                  <a:schemeClr val="bg1"/>
                </a:solidFill>
                <a:effectLst/>
                <a:latin typeface="charter"/>
              </a:rPr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098B-B485-4B65-8F07-3714D15AA9AA}"/>
              </a:ext>
            </a:extLst>
          </p:cNvPr>
          <p:cNvSpPr txBox="1"/>
          <p:nvPr/>
        </p:nvSpPr>
        <p:spPr>
          <a:xfrm>
            <a:off x="2202025" y="4657504"/>
            <a:ext cx="612088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Although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Voting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and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Blending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are a complement and a subtype of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Bagging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and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Stacking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 respectively, these techniques are often found as direct types of </a:t>
            </a:r>
            <a:r>
              <a:rPr lang="en-NZ" sz="1800" b="1" i="0" dirty="0">
                <a:solidFill>
                  <a:schemeClr val="bg1"/>
                </a:solidFill>
                <a:effectLst/>
                <a:latin typeface="charter"/>
              </a:rPr>
              <a:t>Ensemble Learning</a:t>
            </a:r>
            <a:r>
              <a:rPr lang="en-NZ" sz="1800" b="0" i="0" dirty="0">
                <a:solidFill>
                  <a:schemeClr val="bg1"/>
                </a:solidFill>
                <a:effectLst/>
                <a:latin typeface="charter"/>
              </a:rPr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D09447-E14E-40A6-98B7-664DDD670B7A}"/>
              </a:ext>
            </a:extLst>
          </p:cNvPr>
          <p:cNvCxnSpPr/>
          <p:nvPr/>
        </p:nvCxnSpPr>
        <p:spPr>
          <a:xfrm flipH="1" flipV="1">
            <a:off x="2323322" y="4338735"/>
            <a:ext cx="1110343" cy="4105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5CEC77-2F44-483D-AD94-FC368D482B4A}"/>
              </a:ext>
            </a:extLst>
          </p:cNvPr>
          <p:cNvCxnSpPr>
            <a:cxnSpLocks/>
          </p:cNvCxnSpPr>
          <p:nvPr/>
        </p:nvCxnSpPr>
        <p:spPr>
          <a:xfrm flipV="1">
            <a:off x="4739951" y="4210848"/>
            <a:ext cx="3219061" cy="5384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E29C1-C3E5-429B-8BD6-1838C3970A5A}"/>
              </a:ext>
            </a:extLst>
          </p:cNvPr>
          <p:cNvSpPr/>
          <p:nvPr/>
        </p:nvSpPr>
        <p:spPr>
          <a:xfrm>
            <a:off x="2794000" y="1632080"/>
            <a:ext cx="2428240" cy="741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Classic bagging method: random forest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23CED-FE5D-4BAE-B6EE-44FCC35457F8}"/>
              </a:ext>
            </a:extLst>
          </p:cNvPr>
          <p:cNvSpPr/>
          <p:nvPr/>
        </p:nvSpPr>
        <p:spPr>
          <a:xfrm>
            <a:off x="3175000" y="2573526"/>
            <a:ext cx="2428240" cy="7416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Classic Boosting method: </a:t>
            </a:r>
            <a:r>
              <a:rPr lang="en-NZ" dirty="0" err="1"/>
              <a:t>adabosst</a:t>
            </a:r>
            <a:endParaRPr lang="en-NZ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938456-65C1-4AF9-A290-3959F79A8309}"/>
              </a:ext>
            </a:extLst>
          </p:cNvPr>
          <p:cNvSpPr/>
          <p:nvPr/>
        </p:nvSpPr>
        <p:spPr>
          <a:xfrm rot="1418054">
            <a:off x="2611120" y="2668523"/>
            <a:ext cx="365760" cy="29095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0D1B6E-DA50-4455-AC30-964CB2541A08}"/>
              </a:ext>
            </a:extLst>
          </p:cNvPr>
          <p:cNvSpPr/>
          <p:nvPr/>
        </p:nvSpPr>
        <p:spPr>
          <a:xfrm rot="19945468">
            <a:off x="2489201" y="2028197"/>
            <a:ext cx="365760" cy="29095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788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charter</vt:lpstr>
      <vt:lpstr>Office Theme</vt:lpstr>
      <vt:lpstr>Model ensemble method</vt:lpstr>
      <vt:lpstr>Ensemble Learning refers to the use of ML algorithms jointly to solve classification and/or regression problems.</vt:lpstr>
      <vt:lpstr>Ensemble Learning refers to the use of ML algorithms jointly to solve classification and/or regression problems.</vt:lpstr>
      <vt:lpstr>Ensemble Learning refers to the use of ML algorithms jointly to solve classification and/or regression problems.</vt:lpstr>
      <vt:lpstr>Ensemble Learning refers to the use of ML algorithms jointly to solve classification and/or regression problems.</vt:lpstr>
      <vt:lpstr>Ensemble Learning refers to the use of ML algorithms jointly to solve classification and/or regression problems.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ensemble method</dc:title>
  <dc:creator>Sijin Zhang</dc:creator>
  <cp:lastModifiedBy>Sijin Zhang</cp:lastModifiedBy>
  <cp:revision>1</cp:revision>
  <dcterms:created xsi:type="dcterms:W3CDTF">2022-06-06T01:02:38Z</dcterms:created>
  <dcterms:modified xsi:type="dcterms:W3CDTF">2022-06-06T01:06:10Z</dcterms:modified>
</cp:coreProperties>
</file>