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05" r:id="rId2"/>
    <p:sldId id="593" r:id="rId3"/>
    <p:sldId id="594" r:id="rId4"/>
    <p:sldId id="595" r:id="rId5"/>
    <p:sldId id="596" r:id="rId6"/>
    <p:sldId id="599" r:id="rId7"/>
    <p:sldId id="598" r:id="rId8"/>
    <p:sldId id="59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BD21E-F78D-454D-BBA6-643BA94B9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A7B5CF-6EDF-4A08-A02C-51772DF0D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6EF4C-D2A0-44AA-BFF5-956A37D91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9BE8-CB1F-4811-9B07-C3E4D1A22200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0F16E-CBA0-4F85-880E-899DE6A14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8AB12-3209-4290-957C-E3405208E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7144-4EE8-4C45-BB2F-5EFC1158002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2895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E6ABD-8854-4D37-BCCA-3E291401D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CF747-04DC-4C58-AB2E-08A9F723F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7AC93-99C4-405A-BCFE-7BD6B5961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9BE8-CB1F-4811-9B07-C3E4D1A22200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11561-42AB-4BFF-A240-3D1C783B9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30806-8AB2-4106-80E0-E8C6193C1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7144-4EE8-4C45-BB2F-5EFC1158002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8584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AC46C6-D462-4257-81D6-336604467F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8FA835-9DDE-4039-87E2-E5B074E07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02CA8-A971-4EC7-941A-CA861319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9BE8-CB1F-4811-9B07-C3E4D1A22200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3B0BF-9481-4B50-99EF-BF793A202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8130C-6560-4023-B000-CCC389CB1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7144-4EE8-4C45-BB2F-5EFC1158002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37492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anded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76C870D-8AC8-4852-B18C-518C017153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30C7BCD0-9F17-45E7-AB57-2EE6EDBC766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63325" y="6187129"/>
            <a:ext cx="479426" cy="26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545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ED4CA-C492-4DB0-A290-8E5E54C0B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A2DBC-9688-4752-B8BA-76BBCBFEE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AC0A8-C8CB-4B1A-8EF1-F08914220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9BE8-CB1F-4811-9B07-C3E4D1A22200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7A326-18A7-485C-AF38-70134B78C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01BE8-C5AE-431C-A96B-70DB9C1A5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7144-4EE8-4C45-BB2F-5EFC1158002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56358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877AE-DACF-4247-A9BC-76ECF360B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3AD57-3ABB-4D88-AA0D-BA0252124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C63FB-3DEF-488D-8FEB-D7A99EC12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9BE8-CB1F-4811-9B07-C3E4D1A22200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8BB75-FD26-4720-98BE-DDC2C4460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515B0-30C1-4086-AFBA-0536468B4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7144-4EE8-4C45-BB2F-5EFC1158002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7950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D17B9-337C-4D38-95D3-4323A13D4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37E16-95E8-481B-8702-3DCCEB381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36DCC-D3C4-4A88-B94D-17129A70D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510BA-538C-4487-BE2E-44405E00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9BE8-CB1F-4811-9B07-C3E4D1A22200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64486-B5E4-4B8E-B050-A76BA6B43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5162A-2CE4-4B5B-88C6-0D15062B3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7144-4EE8-4C45-BB2F-5EFC1158002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00864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9413C-B5D2-44A8-994F-65ED293B8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B98FF-EA9A-4AC3-95BB-3DAA9F329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4AE4C8-2508-4B79-ACC2-FC52C572A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7EA29D-251F-4D68-AC30-8FAEC48A7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06FBA0-08AF-4663-B277-F79DDADAF7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4E085A-F978-4495-8DA3-FEA2EB793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9BE8-CB1F-4811-9B07-C3E4D1A22200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68F03C-E8D2-4624-945F-590335CA1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2B2687-A531-4844-B575-BFE8903A3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7144-4EE8-4C45-BB2F-5EFC1158002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49642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9C818-5968-4156-B333-6BB5A31D0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82CCAD-69B0-4E13-815C-10073DDDE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9BE8-CB1F-4811-9B07-C3E4D1A22200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68E43C-5B7C-4577-BE5F-F1DBBA801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1F3135-97BD-4D4F-B398-60F5CA3C9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7144-4EE8-4C45-BB2F-5EFC1158002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45630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1AF1D-6DBD-4330-BE54-723760545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9BE8-CB1F-4811-9B07-C3E4D1A22200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927A96-4C20-4D6B-A639-BC0C0205F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BE4C7C-E893-453D-9DD6-2AAFA8727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7144-4EE8-4C45-BB2F-5EFC1158002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5370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AD765-7E91-4F06-89EC-688BCDCD0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81661-D4EB-4120-ADD2-720CBAFCA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2A6C34-CA22-41E2-9865-8EADDAB43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985C4-B365-466F-9656-6D49F9362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9BE8-CB1F-4811-9B07-C3E4D1A22200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88C3B-46B0-4396-9EF2-1CB0FFDD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DE445-DCE5-46AA-8B10-454BEA8C0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7144-4EE8-4C45-BB2F-5EFC1158002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9351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903D7-879B-4E90-A0BB-D9B9ABD79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6910F6-6055-493A-A236-907512AA30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A532A-0018-4F12-B3A0-BD7D8B9CD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22BEC-3EC2-4030-B0F0-F538B2F51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9BE8-CB1F-4811-9B07-C3E4D1A22200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B58E7-DC0B-4019-BE58-359F94078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72337-BB8A-4712-91D1-9CCD7F88A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17144-4EE8-4C45-BB2F-5EFC1158002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9161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B8B9B-38F6-465B-A3D1-39C6758DD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9F5D4-950F-4ECB-A8D8-6EB0BB317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425B1-3DA3-4369-9537-E90128CDA9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19BE8-CB1F-4811-9B07-C3E4D1A22200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13D43-9C82-4716-8E20-A724D06C67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6DE26-F51F-47EC-B137-4555102E54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17144-4EE8-4C45-BB2F-5EFC1158002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11668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2F4F81-6B51-3748-921C-D9D5A616BD5C}"/>
              </a:ext>
            </a:extLst>
          </p:cNvPr>
          <p:cNvSpPr txBox="1"/>
          <p:nvPr/>
        </p:nvSpPr>
        <p:spPr>
          <a:xfrm>
            <a:off x="580446" y="2782669"/>
            <a:ext cx="3081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Random Forest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09F11C-5FDB-482F-897E-C5B42061C5DE}"/>
              </a:ext>
            </a:extLst>
          </p:cNvPr>
          <p:cNvSpPr txBox="1"/>
          <p:nvPr/>
        </p:nvSpPr>
        <p:spPr>
          <a:xfrm>
            <a:off x="1270620" y="3429000"/>
            <a:ext cx="3041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how to evaluate RF</a:t>
            </a:r>
          </a:p>
        </p:txBody>
      </p:sp>
    </p:spTree>
    <p:extLst>
      <p:ext uri="{BB962C8B-B14F-4D97-AF65-F5344CB8AC3E}">
        <p14:creationId xmlns:p14="http://schemas.microsoft.com/office/powerpoint/2010/main" val="2511413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503E59-C22A-467D-9F66-01696F51D34E}"/>
              </a:ext>
            </a:extLst>
          </p:cNvPr>
          <p:cNvSpPr txBox="1"/>
          <p:nvPr/>
        </p:nvSpPr>
        <p:spPr>
          <a:xfrm>
            <a:off x="322217" y="154967"/>
            <a:ext cx="3332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So how can we know if RF is good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EB0A4A-044A-457C-B82A-6FDD6EAB2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66" y="841432"/>
            <a:ext cx="5932442" cy="235380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4DF250-7EEC-425F-8FF3-37A19CA3ADF4}"/>
              </a:ext>
            </a:extLst>
          </p:cNvPr>
          <p:cNvSpPr txBox="1"/>
          <p:nvPr/>
        </p:nvSpPr>
        <p:spPr>
          <a:xfrm>
            <a:off x="6757851" y="1036320"/>
            <a:ext cx="30226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When we create the bootstrapped dataset, some original data are not included in the bootstrapped dataset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A32EC9-7455-490C-8ABA-5E77E9B13008}"/>
              </a:ext>
            </a:extLst>
          </p:cNvPr>
          <p:cNvSpPr/>
          <p:nvPr/>
        </p:nvSpPr>
        <p:spPr>
          <a:xfrm>
            <a:off x="322217" y="1694329"/>
            <a:ext cx="2636136" cy="233083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A9BBFE-AE8E-44C5-9DFA-BDE2A5827D00}"/>
              </a:ext>
            </a:extLst>
          </p:cNvPr>
          <p:cNvSpPr txBox="1"/>
          <p:nvPr/>
        </p:nvSpPr>
        <p:spPr>
          <a:xfrm>
            <a:off x="477066" y="2539431"/>
            <a:ext cx="18467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rgbClr val="FFC000"/>
                </a:solidFill>
              </a:rPr>
              <a:t>For example, if this sample is not included in the bootstrapped dataset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C78F15F4-0DDB-4B47-A1DE-E42BB8D1DE47}"/>
              </a:ext>
            </a:extLst>
          </p:cNvPr>
          <p:cNvSpPr/>
          <p:nvPr/>
        </p:nvSpPr>
        <p:spPr>
          <a:xfrm>
            <a:off x="851647" y="2018335"/>
            <a:ext cx="376518" cy="599359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18140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503E59-C22A-467D-9F66-01696F51D34E}"/>
              </a:ext>
            </a:extLst>
          </p:cNvPr>
          <p:cNvSpPr txBox="1"/>
          <p:nvPr/>
        </p:nvSpPr>
        <p:spPr>
          <a:xfrm>
            <a:off x="322217" y="154967"/>
            <a:ext cx="3332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So how can we know if RF is good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EB0A4A-044A-457C-B82A-6FDD6EAB2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66" y="841432"/>
            <a:ext cx="5932442" cy="235380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4DF250-7EEC-425F-8FF3-37A19CA3ADF4}"/>
              </a:ext>
            </a:extLst>
          </p:cNvPr>
          <p:cNvSpPr txBox="1"/>
          <p:nvPr/>
        </p:nvSpPr>
        <p:spPr>
          <a:xfrm>
            <a:off x="6757851" y="1036320"/>
            <a:ext cx="30226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When we create the bootstrapped dataset, some original data are not included in the bootstrapped dataset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A32EC9-7455-490C-8ABA-5E77E9B13008}"/>
              </a:ext>
            </a:extLst>
          </p:cNvPr>
          <p:cNvSpPr/>
          <p:nvPr/>
        </p:nvSpPr>
        <p:spPr>
          <a:xfrm>
            <a:off x="322217" y="1694329"/>
            <a:ext cx="2636136" cy="233083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A9BBFE-AE8E-44C5-9DFA-BDE2A5827D00}"/>
              </a:ext>
            </a:extLst>
          </p:cNvPr>
          <p:cNvSpPr txBox="1"/>
          <p:nvPr/>
        </p:nvSpPr>
        <p:spPr>
          <a:xfrm>
            <a:off x="477066" y="2539431"/>
            <a:ext cx="18467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rgbClr val="FFC000"/>
                </a:solidFill>
              </a:rPr>
              <a:t>For example, if this sample is not included in the bootstrapped dataset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C78F15F4-0DDB-4B47-A1DE-E42BB8D1DE47}"/>
              </a:ext>
            </a:extLst>
          </p:cNvPr>
          <p:cNvSpPr/>
          <p:nvPr/>
        </p:nvSpPr>
        <p:spPr>
          <a:xfrm>
            <a:off x="851647" y="2018335"/>
            <a:ext cx="376518" cy="599359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0E1BC2-5378-461B-888C-DBE38F8835F6}"/>
              </a:ext>
            </a:extLst>
          </p:cNvPr>
          <p:cNvSpPr txBox="1"/>
          <p:nvPr/>
        </p:nvSpPr>
        <p:spPr>
          <a:xfrm>
            <a:off x="477066" y="4382685"/>
            <a:ext cx="5182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Those “missed” dataset is called “out-of-bag” dataset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35FBEA0-7778-4AB4-8CB3-107DF14DE3DA}"/>
              </a:ext>
            </a:extLst>
          </p:cNvPr>
          <p:cNvSpPr/>
          <p:nvPr/>
        </p:nvSpPr>
        <p:spPr>
          <a:xfrm>
            <a:off x="1039906" y="4016759"/>
            <a:ext cx="309923" cy="34850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2CC9D2-9DDE-4F4E-A708-F689CA7DAFE3}"/>
              </a:ext>
            </a:extLst>
          </p:cNvPr>
          <p:cNvSpPr txBox="1"/>
          <p:nvPr/>
        </p:nvSpPr>
        <p:spPr>
          <a:xfrm>
            <a:off x="477066" y="4838280"/>
            <a:ext cx="60777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i="1" dirty="0">
                <a:solidFill>
                  <a:schemeClr val="bg1"/>
                </a:solidFill>
              </a:rPr>
              <a:t>When the sample size is big, there might be many “out-of-bag” dataset</a:t>
            </a:r>
          </a:p>
        </p:txBody>
      </p:sp>
    </p:spTree>
    <p:extLst>
      <p:ext uri="{BB962C8B-B14F-4D97-AF65-F5344CB8AC3E}">
        <p14:creationId xmlns:p14="http://schemas.microsoft.com/office/powerpoint/2010/main" val="3643838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503E59-C22A-467D-9F66-01696F51D34E}"/>
              </a:ext>
            </a:extLst>
          </p:cNvPr>
          <p:cNvSpPr txBox="1"/>
          <p:nvPr/>
        </p:nvSpPr>
        <p:spPr>
          <a:xfrm>
            <a:off x="322217" y="154967"/>
            <a:ext cx="3332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So how can we know if RF is good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EB0A4A-044A-457C-B82A-6FDD6EAB2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66" y="841432"/>
            <a:ext cx="5932442" cy="235380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4DF250-7EEC-425F-8FF3-37A19CA3ADF4}"/>
              </a:ext>
            </a:extLst>
          </p:cNvPr>
          <p:cNvSpPr txBox="1"/>
          <p:nvPr/>
        </p:nvSpPr>
        <p:spPr>
          <a:xfrm>
            <a:off x="6757851" y="1036320"/>
            <a:ext cx="30226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When we create the bootstrapped dataset, some original data are not included in the bootstrapped dataset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A32EC9-7455-490C-8ABA-5E77E9B13008}"/>
              </a:ext>
            </a:extLst>
          </p:cNvPr>
          <p:cNvSpPr/>
          <p:nvPr/>
        </p:nvSpPr>
        <p:spPr>
          <a:xfrm>
            <a:off x="322217" y="1694329"/>
            <a:ext cx="2636136" cy="233083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A9BBFE-AE8E-44C5-9DFA-BDE2A5827D00}"/>
              </a:ext>
            </a:extLst>
          </p:cNvPr>
          <p:cNvSpPr txBox="1"/>
          <p:nvPr/>
        </p:nvSpPr>
        <p:spPr>
          <a:xfrm>
            <a:off x="477066" y="2539431"/>
            <a:ext cx="18467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rgbClr val="FFC000"/>
                </a:solidFill>
              </a:rPr>
              <a:t>For example, if this sample is not included in the bootstrapped dataset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C78F15F4-0DDB-4B47-A1DE-E42BB8D1DE47}"/>
              </a:ext>
            </a:extLst>
          </p:cNvPr>
          <p:cNvSpPr/>
          <p:nvPr/>
        </p:nvSpPr>
        <p:spPr>
          <a:xfrm>
            <a:off x="851647" y="2018335"/>
            <a:ext cx="376518" cy="599359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0E1BC2-5378-461B-888C-DBE38F8835F6}"/>
              </a:ext>
            </a:extLst>
          </p:cNvPr>
          <p:cNvSpPr txBox="1"/>
          <p:nvPr/>
        </p:nvSpPr>
        <p:spPr>
          <a:xfrm>
            <a:off x="477066" y="4382685"/>
            <a:ext cx="5182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Those “missed” dataset is called “out-of-bag” dataset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35FBEA0-7778-4AB4-8CB3-107DF14DE3DA}"/>
              </a:ext>
            </a:extLst>
          </p:cNvPr>
          <p:cNvSpPr/>
          <p:nvPr/>
        </p:nvSpPr>
        <p:spPr>
          <a:xfrm>
            <a:off x="1039906" y="4016759"/>
            <a:ext cx="309923" cy="34850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2CC9D2-9DDE-4F4E-A708-F689CA7DAFE3}"/>
              </a:ext>
            </a:extLst>
          </p:cNvPr>
          <p:cNvSpPr txBox="1"/>
          <p:nvPr/>
        </p:nvSpPr>
        <p:spPr>
          <a:xfrm>
            <a:off x="477066" y="4838280"/>
            <a:ext cx="60777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i="1" dirty="0">
                <a:solidFill>
                  <a:schemeClr val="bg1"/>
                </a:solidFill>
              </a:rPr>
              <a:t>When the sample size is big, there might be many “out-of-bag” dataset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4F1C33-C37F-4BE5-8AA2-EC1EC17DA50A}"/>
              </a:ext>
            </a:extLst>
          </p:cNvPr>
          <p:cNvSpPr txBox="1"/>
          <p:nvPr/>
        </p:nvSpPr>
        <p:spPr>
          <a:xfrm>
            <a:off x="477066" y="5619547"/>
            <a:ext cx="3449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Since the “out-of-bag” dataset is not used to create the tree, we can use it to test the tree and see if the tree gets the right prediction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204EA764-64D4-4E3A-9146-E75B835400A5}"/>
              </a:ext>
            </a:extLst>
          </p:cNvPr>
          <p:cNvSpPr/>
          <p:nvPr/>
        </p:nvSpPr>
        <p:spPr>
          <a:xfrm>
            <a:off x="1037344" y="5186789"/>
            <a:ext cx="309923" cy="34850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56497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503E59-C22A-467D-9F66-01696F51D34E}"/>
              </a:ext>
            </a:extLst>
          </p:cNvPr>
          <p:cNvSpPr txBox="1"/>
          <p:nvPr/>
        </p:nvSpPr>
        <p:spPr>
          <a:xfrm>
            <a:off x="322217" y="154967"/>
            <a:ext cx="3332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So how can we know if RF is good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EB0A4A-044A-457C-B82A-6FDD6EAB2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66" y="841432"/>
            <a:ext cx="5932442" cy="235380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4DF250-7EEC-425F-8FF3-37A19CA3ADF4}"/>
              </a:ext>
            </a:extLst>
          </p:cNvPr>
          <p:cNvSpPr txBox="1"/>
          <p:nvPr/>
        </p:nvSpPr>
        <p:spPr>
          <a:xfrm>
            <a:off x="6757851" y="1036320"/>
            <a:ext cx="30226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When we create the bootstrapped dataset, some original data are not included in the bootstrapped dataset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A32EC9-7455-490C-8ABA-5E77E9B13008}"/>
              </a:ext>
            </a:extLst>
          </p:cNvPr>
          <p:cNvSpPr/>
          <p:nvPr/>
        </p:nvSpPr>
        <p:spPr>
          <a:xfrm>
            <a:off x="322217" y="1694329"/>
            <a:ext cx="2636136" cy="233083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A9BBFE-AE8E-44C5-9DFA-BDE2A5827D00}"/>
              </a:ext>
            </a:extLst>
          </p:cNvPr>
          <p:cNvSpPr txBox="1"/>
          <p:nvPr/>
        </p:nvSpPr>
        <p:spPr>
          <a:xfrm>
            <a:off x="477066" y="2539431"/>
            <a:ext cx="18467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rgbClr val="FFC000"/>
                </a:solidFill>
              </a:rPr>
              <a:t>For example, if this sample is not included in the bootstrapped dataset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C78F15F4-0DDB-4B47-A1DE-E42BB8D1DE47}"/>
              </a:ext>
            </a:extLst>
          </p:cNvPr>
          <p:cNvSpPr/>
          <p:nvPr/>
        </p:nvSpPr>
        <p:spPr>
          <a:xfrm>
            <a:off x="851647" y="2018335"/>
            <a:ext cx="376518" cy="599359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0E1BC2-5378-461B-888C-DBE38F8835F6}"/>
              </a:ext>
            </a:extLst>
          </p:cNvPr>
          <p:cNvSpPr txBox="1"/>
          <p:nvPr/>
        </p:nvSpPr>
        <p:spPr>
          <a:xfrm>
            <a:off x="477066" y="4382685"/>
            <a:ext cx="5182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Those “missed” dataset is called “out-of-bag” dataset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35FBEA0-7778-4AB4-8CB3-107DF14DE3DA}"/>
              </a:ext>
            </a:extLst>
          </p:cNvPr>
          <p:cNvSpPr/>
          <p:nvPr/>
        </p:nvSpPr>
        <p:spPr>
          <a:xfrm>
            <a:off x="1039906" y="4016759"/>
            <a:ext cx="309923" cy="34850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2CC9D2-9DDE-4F4E-A708-F689CA7DAFE3}"/>
              </a:ext>
            </a:extLst>
          </p:cNvPr>
          <p:cNvSpPr txBox="1"/>
          <p:nvPr/>
        </p:nvSpPr>
        <p:spPr>
          <a:xfrm>
            <a:off x="477066" y="4838280"/>
            <a:ext cx="60777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i="1" dirty="0">
                <a:solidFill>
                  <a:schemeClr val="bg1"/>
                </a:solidFill>
              </a:rPr>
              <a:t>When the sample size is big, there might be many “out-of-bag” dataset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4F1C33-C37F-4BE5-8AA2-EC1EC17DA50A}"/>
              </a:ext>
            </a:extLst>
          </p:cNvPr>
          <p:cNvSpPr txBox="1"/>
          <p:nvPr/>
        </p:nvSpPr>
        <p:spPr>
          <a:xfrm>
            <a:off x="477066" y="5619547"/>
            <a:ext cx="3449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Since the “out-of-bag” dataset is not used to create the tree, we can use it to test the tree and see if the tree gets the right prediction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204EA764-64D4-4E3A-9146-E75B835400A5}"/>
              </a:ext>
            </a:extLst>
          </p:cNvPr>
          <p:cNvSpPr/>
          <p:nvPr/>
        </p:nvSpPr>
        <p:spPr>
          <a:xfrm>
            <a:off x="1037344" y="5186789"/>
            <a:ext cx="309923" cy="34850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F1EF3D-AEC9-4C01-A2C4-E86696E24AA8}"/>
              </a:ext>
            </a:extLst>
          </p:cNvPr>
          <p:cNvSpPr txBox="1"/>
          <p:nvPr/>
        </p:nvSpPr>
        <p:spPr>
          <a:xfrm>
            <a:off x="4478655" y="5619547"/>
            <a:ext cx="3449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 can search all the trees without this dataset, and get all the predictions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3CA82964-AFD3-45E2-816E-DF73CE76D9E7}"/>
              </a:ext>
            </a:extLst>
          </p:cNvPr>
          <p:cNvSpPr/>
          <p:nvPr/>
        </p:nvSpPr>
        <p:spPr>
          <a:xfrm rot="16200000">
            <a:off x="4047580" y="5997275"/>
            <a:ext cx="309923" cy="34850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76340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503E59-C22A-467D-9F66-01696F51D34E}"/>
              </a:ext>
            </a:extLst>
          </p:cNvPr>
          <p:cNvSpPr txBox="1"/>
          <p:nvPr/>
        </p:nvSpPr>
        <p:spPr>
          <a:xfrm>
            <a:off x="322217" y="154967"/>
            <a:ext cx="3332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So how can we know if RF is good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EB0A4A-044A-457C-B82A-6FDD6EAB2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66" y="841432"/>
            <a:ext cx="5932442" cy="235380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4DF250-7EEC-425F-8FF3-37A19CA3ADF4}"/>
              </a:ext>
            </a:extLst>
          </p:cNvPr>
          <p:cNvSpPr txBox="1"/>
          <p:nvPr/>
        </p:nvSpPr>
        <p:spPr>
          <a:xfrm>
            <a:off x="6757851" y="1036320"/>
            <a:ext cx="30226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When we create the bootstrapped dataset, some original data are not included in the bootstrapped dataset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A32EC9-7455-490C-8ABA-5E77E9B13008}"/>
              </a:ext>
            </a:extLst>
          </p:cNvPr>
          <p:cNvSpPr/>
          <p:nvPr/>
        </p:nvSpPr>
        <p:spPr>
          <a:xfrm>
            <a:off x="322217" y="1694329"/>
            <a:ext cx="2636136" cy="233083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A9BBFE-AE8E-44C5-9DFA-BDE2A5827D00}"/>
              </a:ext>
            </a:extLst>
          </p:cNvPr>
          <p:cNvSpPr txBox="1"/>
          <p:nvPr/>
        </p:nvSpPr>
        <p:spPr>
          <a:xfrm>
            <a:off x="477066" y="2539431"/>
            <a:ext cx="18467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rgbClr val="FFC000"/>
                </a:solidFill>
              </a:rPr>
              <a:t>For example, if this sample is not included in the bootstrapped dataset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C78F15F4-0DDB-4B47-A1DE-E42BB8D1DE47}"/>
              </a:ext>
            </a:extLst>
          </p:cNvPr>
          <p:cNvSpPr/>
          <p:nvPr/>
        </p:nvSpPr>
        <p:spPr>
          <a:xfrm>
            <a:off x="851647" y="2018335"/>
            <a:ext cx="376518" cy="599359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0E1BC2-5378-461B-888C-DBE38F8835F6}"/>
              </a:ext>
            </a:extLst>
          </p:cNvPr>
          <p:cNvSpPr txBox="1"/>
          <p:nvPr/>
        </p:nvSpPr>
        <p:spPr>
          <a:xfrm>
            <a:off x="477066" y="4382685"/>
            <a:ext cx="5182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Those “missed” dataset is called “out-of-bag” dataset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35FBEA0-7778-4AB4-8CB3-107DF14DE3DA}"/>
              </a:ext>
            </a:extLst>
          </p:cNvPr>
          <p:cNvSpPr/>
          <p:nvPr/>
        </p:nvSpPr>
        <p:spPr>
          <a:xfrm>
            <a:off x="1039906" y="4016759"/>
            <a:ext cx="309923" cy="34850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2CC9D2-9DDE-4F4E-A708-F689CA7DAFE3}"/>
              </a:ext>
            </a:extLst>
          </p:cNvPr>
          <p:cNvSpPr txBox="1"/>
          <p:nvPr/>
        </p:nvSpPr>
        <p:spPr>
          <a:xfrm>
            <a:off x="477066" y="4838280"/>
            <a:ext cx="60777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i="1" dirty="0">
                <a:solidFill>
                  <a:schemeClr val="bg1"/>
                </a:solidFill>
              </a:rPr>
              <a:t>When the sample size is big, there might be many “out-of-bag” dataset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4F1C33-C37F-4BE5-8AA2-EC1EC17DA50A}"/>
              </a:ext>
            </a:extLst>
          </p:cNvPr>
          <p:cNvSpPr txBox="1"/>
          <p:nvPr/>
        </p:nvSpPr>
        <p:spPr>
          <a:xfrm>
            <a:off x="477066" y="5619547"/>
            <a:ext cx="3449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Since the “out-of-bag” dataset is not used to create the tree, we can use it to test the tree and see if the tree gets the right prediction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204EA764-64D4-4E3A-9146-E75B835400A5}"/>
              </a:ext>
            </a:extLst>
          </p:cNvPr>
          <p:cNvSpPr/>
          <p:nvPr/>
        </p:nvSpPr>
        <p:spPr>
          <a:xfrm>
            <a:off x="1037344" y="5186789"/>
            <a:ext cx="309923" cy="34850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F1EF3D-AEC9-4C01-A2C4-E86696E24AA8}"/>
              </a:ext>
            </a:extLst>
          </p:cNvPr>
          <p:cNvSpPr txBox="1"/>
          <p:nvPr/>
        </p:nvSpPr>
        <p:spPr>
          <a:xfrm>
            <a:off x="4478655" y="5619547"/>
            <a:ext cx="3449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 can search all the trees without this dataset, and get all the predictions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3CA82964-AFD3-45E2-816E-DF73CE76D9E7}"/>
              </a:ext>
            </a:extLst>
          </p:cNvPr>
          <p:cNvSpPr/>
          <p:nvPr/>
        </p:nvSpPr>
        <p:spPr>
          <a:xfrm rot="16200000">
            <a:off x="4047580" y="5997275"/>
            <a:ext cx="309923" cy="34850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D42E79A-3D9D-49F8-80EE-6A51F09C8455}"/>
              </a:ext>
            </a:extLst>
          </p:cNvPr>
          <p:cNvGraphicFramePr>
            <a:graphicFrameLocks noGrp="1"/>
          </p:cNvGraphicFramePr>
          <p:nvPr/>
        </p:nvGraphicFramePr>
        <p:xfrm>
          <a:off x="8579042" y="5848871"/>
          <a:ext cx="174105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527">
                  <a:extLst>
                    <a:ext uri="{9D8B030D-6E8A-4147-A177-3AD203B41FA5}">
                      <a16:colId xmlns:a16="http://schemas.microsoft.com/office/drawing/2014/main" val="3812178601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739736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900" dirty="0"/>
                        <a:t>Rain: YES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Rain: NO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938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051704"/>
                  </a:ext>
                </a:extLst>
              </a:tr>
            </a:tbl>
          </a:graphicData>
        </a:graphic>
      </p:graphicFrame>
      <p:sp>
        <p:nvSpPr>
          <p:cNvPr id="16" name="Arrow: Down 15">
            <a:extLst>
              <a:ext uri="{FF2B5EF4-FFF2-40B4-BE49-F238E27FC236}">
                <a16:creationId xmlns:a16="http://schemas.microsoft.com/office/drawing/2014/main" id="{72DFE97B-4FCD-4DED-B3DF-6D5E3C6B1AB4}"/>
              </a:ext>
            </a:extLst>
          </p:cNvPr>
          <p:cNvSpPr/>
          <p:nvPr/>
        </p:nvSpPr>
        <p:spPr>
          <a:xfrm rot="16200000">
            <a:off x="7773056" y="6027424"/>
            <a:ext cx="309923" cy="34850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7C05BB-65AD-44FD-8128-C88F9C91B2EB}"/>
              </a:ext>
            </a:extLst>
          </p:cNvPr>
          <p:cNvSpPr txBox="1"/>
          <p:nvPr/>
        </p:nvSpPr>
        <p:spPr>
          <a:xfrm>
            <a:off x="7735893" y="4586624"/>
            <a:ext cx="34008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 out-of-bag dataset will give us the prediction “YES”, which does not match the dataset observation “NO” </a:t>
            </a:r>
          </a:p>
        </p:txBody>
      </p:sp>
    </p:spTree>
    <p:extLst>
      <p:ext uri="{BB962C8B-B14F-4D97-AF65-F5344CB8AC3E}">
        <p14:creationId xmlns:p14="http://schemas.microsoft.com/office/powerpoint/2010/main" val="2180589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503E59-C22A-467D-9F66-01696F51D34E}"/>
              </a:ext>
            </a:extLst>
          </p:cNvPr>
          <p:cNvSpPr txBox="1"/>
          <p:nvPr/>
        </p:nvSpPr>
        <p:spPr>
          <a:xfrm>
            <a:off x="322217" y="154967"/>
            <a:ext cx="3332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So how can we know if RF is good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EB0A4A-044A-457C-B82A-6FDD6EAB2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66" y="841432"/>
            <a:ext cx="5932442" cy="235380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4DF250-7EEC-425F-8FF3-37A19CA3ADF4}"/>
              </a:ext>
            </a:extLst>
          </p:cNvPr>
          <p:cNvSpPr txBox="1"/>
          <p:nvPr/>
        </p:nvSpPr>
        <p:spPr>
          <a:xfrm>
            <a:off x="6757851" y="1036320"/>
            <a:ext cx="30226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When we create the bootstrapped dataset, some original data are not included in the bootstrapped dataset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A32EC9-7455-490C-8ABA-5E77E9B13008}"/>
              </a:ext>
            </a:extLst>
          </p:cNvPr>
          <p:cNvSpPr/>
          <p:nvPr/>
        </p:nvSpPr>
        <p:spPr>
          <a:xfrm>
            <a:off x="322217" y="1694329"/>
            <a:ext cx="2636136" cy="233083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A9BBFE-AE8E-44C5-9DFA-BDE2A5827D00}"/>
              </a:ext>
            </a:extLst>
          </p:cNvPr>
          <p:cNvSpPr txBox="1"/>
          <p:nvPr/>
        </p:nvSpPr>
        <p:spPr>
          <a:xfrm>
            <a:off x="477066" y="2539431"/>
            <a:ext cx="18467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rgbClr val="FFC000"/>
                </a:solidFill>
              </a:rPr>
              <a:t>For example, if this sample is not included in the bootstrapped dataset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C78F15F4-0DDB-4B47-A1DE-E42BB8D1DE47}"/>
              </a:ext>
            </a:extLst>
          </p:cNvPr>
          <p:cNvSpPr/>
          <p:nvPr/>
        </p:nvSpPr>
        <p:spPr>
          <a:xfrm>
            <a:off x="851647" y="2018335"/>
            <a:ext cx="376518" cy="599359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0E1BC2-5378-461B-888C-DBE38F8835F6}"/>
              </a:ext>
            </a:extLst>
          </p:cNvPr>
          <p:cNvSpPr txBox="1"/>
          <p:nvPr/>
        </p:nvSpPr>
        <p:spPr>
          <a:xfrm>
            <a:off x="477066" y="4382685"/>
            <a:ext cx="5182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Those “missed” dataset is called “out-of-bag” dataset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35FBEA0-7778-4AB4-8CB3-107DF14DE3DA}"/>
              </a:ext>
            </a:extLst>
          </p:cNvPr>
          <p:cNvSpPr/>
          <p:nvPr/>
        </p:nvSpPr>
        <p:spPr>
          <a:xfrm>
            <a:off x="1039906" y="4016759"/>
            <a:ext cx="309923" cy="34850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2CC9D2-9DDE-4F4E-A708-F689CA7DAFE3}"/>
              </a:ext>
            </a:extLst>
          </p:cNvPr>
          <p:cNvSpPr txBox="1"/>
          <p:nvPr/>
        </p:nvSpPr>
        <p:spPr>
          <a:xfrm>
            <a:off x="477066" y="4838280"/>
            <a:ext cx="60777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i="1" dirty="0">
                <a:solidFill>
                  <a:schemeClr val="bg1"/>
                </a:solidFill>
              </a:rPr>
              <a:t>When the sample size is big, there might be many “out-of-bag” dataset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4F1C33-C37F-4BE5-8AA2-EC1EC17DA50A}"/>
              </a:ext>
            </a:extLst>
          </p:cNvPr>
          <p:cNvSpPr txBox="1"/>
          <p:nvPr/>
        </p:nvSpPr>
        <p:spPr>
          <a:xfrm>
            <a:off x="477066" y="5619547"/>
            <a:ext cx="3449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Since the “out-of-bag” dataset is not used to create the tree, we can use it to test the tree and see if the tree gets the right prediction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204EA764-64D4-4E3A-9146-E75B835400A5}"/>
              </a:ext>
            </a:extLst>
          </p:cNvPr>
          <p:cNvSpPr/>
          <p:nvPr/>
        </p:nvSpPr>
        <p:spPr>
          <a:xfrm>
            <a:off x="1037344" y="5186789"/>
            <a:ext cx="309923" cy="34850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F1EF3D-AEC9-4C01-A2C4-E86696E24AA8}"/>
              </a:ext>
            </a:extLst>
          </p:cNvPr>
          <p:cNvSpPr txBox="1"/>
          <p:nvPr/>
        </p:nvSpPr>
        <p:spPr>
          <a:xfrm>
            <a:off x="4478655" y="5619547"/>
            <a:ext cx="3449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 can search all the trees without this dataset, and get all the predictions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3CA82964-AFD3-45E2-816E-DF73CE76D9E7}"/>
              </a:ext>
            </a:extLst>
          </p:cNvPr>
          <p:cNvSpPr/>
          <p:nvPr/>
        </p:nvSpPr>
        <p:spPr>
          <a:xfrm rot="16200000">
            <a:off x="4047580" y="5997275"/>
            <a:ext cx="309923" cy="34850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D42E79A-3D9D-49F8-80EE-6A51F09C8455}"/>
              </a:ext>
            </a:extLst>
          </p:cNvPr>
          <p:cNvGraphicFramePr>
            <a:graphicFrameLocks noGrp="1"/>
          </p:cNvGraphicFramePr>
          <p:nvPr/>
        </p:nvGraphicFramePr>
        <p:xfrm>
          <a:off x="8579042" y="5848871"/>
          <a:ext cx="174105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527">
                  <a:extLst>
                    <a:ext uri="{9D8B030D-6E8A-4147-A177-3AD203B41FA5}">
                      <a16:colId xmlns:a16="http://schemas.microsoft.com/office/drawing/2014/main" val="3812178601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739736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900" dirty="0"/>
                        <a:t>Rain: YES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Rain: NO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938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051704"/>
                  </a:ext>
                </a:extLst>
              </a:tr>
            </a:tbl>
          </a:graphicData>
        </a:graphic>
      </p:graphicFrame>
      <p:sp>
        <p:nvSpPr>
          <p:cNvPr id="16" name="Arrow: Down 15">
            <a:extLst>
              <a:ext uri="{FF2B5EF4-FFF2-40B4-BE49-F238E27FC236}">
                <a16:creationId xmlns:a16="http://schemas.microsoft.com/office/drawing/2014/main" id="{72DFE97B-4FCD-4DED-B3DF-6D5E3C6B1AB4}"/>
              </a:ext>
            </a:extLst>
          </p:cNvPr>
          <p:cNvSpPr/>
          <p:nvPr/>
        </p:nvSpPr>
        <p:spPr>
          <a:xfrm rot="16200000">
            <a:off x="7773056" y="6027424"/>
            <a:ext cx="309923" cy="34850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7C05BB-65AD-44FD-8128-C88F9C91B2EB}"/>
              </a:ext>
            </a:extLst>
          </p:cNvPr>
          <p:cNvSpPr txBox="1"/>
          <p:nvPr/>
        </p:nvSpPr>
        <p:spPr>
          <a:xfrm>
            <a:off x="7735893" y="4586624"/>
            <a:ext cx="34008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 out-of-bag dataset will give us the prediction “YES”, which does not match the dataset observation “NO”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4E9D95-F957-46D0-A094-FF1A85C0E1D2}"/>
              </a:ext>
            </a:extLst>
          </p:cNvPr>
          <p:cNvSpPr txBox="1"/>
          <p:nvPr/>
        </p:nvSpPr>
        <p:spPr>
          <a:xfrm>
            <a:off x="7735892" y="3403531"/>
            <a:ext cx="3219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 repeat this process for all “out-of-bag” samples for all the trees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F50648CE-0B2A-4F72-8A3A-801E702A4B4E}"/>
              </a:ext>
            </a:extLst>
          </p:cNvPr>
          <p:cNvSpPr/>
          <p:nvPr/>
        </p:nvSpPr>
        <p:spPr>
          <a:xfrm rot="10800000">
            <a:off x="9190676" y="4207156"/>
            <a:ext cx="309923" cy="34850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8332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503E59-C22A-467D-9F66-01696F51D34E}"/>
              </a:ext>
            </a:extLst>
          </p:cNvPr>
          <p:cNvSpPr txBox="1"/>
          <p:nvPr/>
        </p:nvSpPr>
        <p:spPr>
          <a:xfrm>
            <a:off x="322217" y="154967"/>
            <a:ext cx="3332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So how can we know if RF is good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EB0A4A-044A-457C-B82A-6FDD6EAB2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66" y="841432"/>
            <a:ext cx="5932442" cy="235380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4DF250-7EEC-425F-8FF3-37A19CA3ADF4}"/>
              </a:ext>
            </a:extLst>
          </p:cNvPr>
          <p:cNvSpPr txBox="1"/>
          <p:nvPr/>
        </p:nvSpPr>
        <p:spPr>
          <a:xfrm>
            <a:off x="6757851" y="1036320"/>
            <a:ext cx="30226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When we create the bootstrapped dataset, some original data are not included in the bootstrapped dataset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A32EC9-7455-490C-8ABA-5E77E9B13008}"/>
              </a:ext>
            </a:extLst>
          </p:cNvPr>
          <p:cNvSpPr/>
          <p:nvPr/>
        </p:nvSpPr>
        <p:spPr>
          <a:xfrm>
            <a:off x="322217" y="1694329"/>
            <a:ext cx="2636136" cy="233083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A9BBFE-AE8E-44C5-9DFA-BDE2A5827D00}"/>
              </a:ext>
            </a:extLst>
          </p:cNvPr>
          <p:cNvSpPr txBox="1"/>
          <p:nvPr/>
        </p:nvSpPr>
        <p:spPr>
          <a:xfrm>
            <a:off x="477066" y="2539431"/>
            <a:ext cx="18467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rgbClr val="FFC000"/>
                </a:solidFill>
              </a:rPr>
              <a:t>For example, if this sample is not included in the bootstrapped dataset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C78F15F4-0DDB-4B47-A1DE-E42BB8D1DE47}"/>
              </a:ext>
            </a:extLst>
          </p:cNvPr>
          <p:cNvSpPr/>
          <p:nvPr/>
        </p:nvSpPr>
        <p:spPr>
          <a:xfrm>
            <a:off x="851647" y="2018335"/>
            <a:ext cx="376518" cy="599359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0E1BC2-5378-461B-888C-DBE38F8835F6}"/>
              </a:ext>
            </a:extLst>
          </p:cNvPr>
          <p:cNvSpPr txBox="1"/>
          <p:nvPr/>
        </p:nvSpPr>
        <p:spPr>
          <a:xfrm>
            <a:off x="477066" y="4382685"/>
            <a:ext cx="5182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Those “missed” dataset is called “out-of-bag” dataset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35FBEA0-7778-4AB4-8CB3-107DF14DE3DA}"/>
              </a:ext>
            </a:extLst>
          </p:cNvPr>
          <p:cNvSpPr/>
          <p:nvPr/>
        </p:nvSpPr>
        <p:spPr>
          <a:xfrm>
            <a:off x="1039906" y="4016759"/>
            <a:ext cx="309923" cy="34850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2CC9D2-9DDE-4F4E-A708-F689CA7DAFE3}"/>
              </a:ext>
            </a:extLst>
          </p:cNvPr>
          <p:cNvSpPr txBox="1"/>
          <p:nvPr/>
        </p:nvSpPr>
        <p:spPr>
          <a:xfrm>
            <a:off x="477066" y="4838280"/>
            <a:ext cx="60777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i="1" dirty="0">
                <a:solidFill>
                  <a:schemeClr val="bg1"/>
                </a:solidFill>
              </a:rPr>
              <a:t>When the sample size is big, there might be many “out-of-bag” dataset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4F1C33-C37F-4BE5-8AA2-EC1EC17DA50A}"/>
              </a:ext>
            </a:extLst>
          </p:cNvPr>
          <p:cNvSpPr txBox="1"/>
          <p:nvPr/>
        </p:nvSpPr>
        <p:spPr>
          <a:xfrm>
            <a:off x="477066" y="5619547"/>
            <a:ext cx="3449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Since the “out-of-bag” dataset is not used to create the tree, we can use it to test the tree and see if the tree gets the right prediction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204EA764-64D4-4E3A-9146-E75B835400A5}"/>
              </a:ext>
            </a:extLst>
          </p:cNvPr>
          <p:cNvSpPr/>
          <p:nvPr/>
        </p:nvSpPr>
        <p:spPr>
          <a:xfrm>
            <a:off x="1037344" y="5186789"/>
            <a:ext cx="309923" cy="34850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F1EF3D-AEC9-4C01-A2C4-E86696E24AA8}"/>
              </a:ext>
            </a:extLst>
          </p:cNvPr>
          <p:cNvSpPr txBox="1"/>
          <p:nvPr/>
        </p:nvSpPr>
        <p:spPr>
          <a:xfrm>
            <a:off x="4478655" y="5619547"/>
            <a:ext cx="3449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 can search all the trees without this dataset, and get all the predictions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3CA82964-AFD3-45E2-816E-DF73CE76D9E7}"/>
              </a:ext>
            </a:extLst>
          </p:cNvPr>
          <p:cNvSpPr/>
          <p:nvPr/>
        </p:nvSpPr>
        <p:spPr>
          <a:xfrm rot="16200000">
            <a:off x="4047580" y="5997275"/>
            <a:ext cx="309923" cy="34850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D42E79A-3D9D-49F8-80EE-6A51F09C8455}"/>
              </a:ext>
            </a:extLst>
          </p:cNvPr>
          <p:cNvGraphicFramePr>
            <a:graphicFrameLocks noGrp="1"/>
          </p:cNvGraphicFramePr>
          <p:nvPr/>
        </p:nvGraphicFramePr>
        <p:xfrm>
          <a:off x="8579042" y="5848871"/>
          <a:ext cx="174105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527">
                  <a:extLst>
                    <a:ext uri="{9D8B030D-6E8A-4147-A177-3AD203B41FA5}">
                      <a16:colId xmlns:a16="http://schemas.microsoft.com/office/drawing/2014/main" val="3812178601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739736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900" dirty="0"/>
                        <a:t>Rain: YES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Rain: NO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938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051704"/>
                  </a:ext>
                </a:extLst>
              </a:tr>
            </a:tbl>
          </a:graphicData>
        </a:graphic>
      </p:graphicFrame>
      <p:sp>
        <p:nvSpPr>
          <p:cNvPr id="16" name="Arrow: Down 15">
            <a:extLst>
              <a:ext uri="{FF2B5EF4-FFF2-40B4-BE49-F238E27FC236}">
                <a16:creationId xmlns:a16="http://schemas.microsoft.com/office/drawing/2014/main" id="{72DFE97B-4FCD-4DED-B3DF-6D5E3C6B1AB4}"/>
              </a:ext>
            </a:extLst>
          </p:cNvPr>
          <p:cNvSpPr/>
          <p:nvPr/>
        </p:nvSpPr>
        <p:spPr>
          <a:xfrm rot="16200000">
            <a:off x="7773056" y="6027424"/>
            <a:ext cx="309923" cy="34850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7C05BB-65AD-44FD-8128-C88F9C91B2EB}"/>
              </a:ext>
            </a:extLst>
          </p:cNvPr>
          <p:cNvSpPr txBox="1"/>
          <p:nvPr/>
        </p:nvSpPr>
        <p:spPr>
          <a:xfrm>
            <a:off x="7735893" y="4586624"/>
            <a:ext cx="34008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 out-of-bag dataset will give us the prediction “YES”, which does not match the dataset observation “NO”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4E9D95-F957-46D0-A094-FF1A85C0E1D2}"/>
              </a:ext>
            </a:extLst>
          </p:cNvPr>
          <p:cNvSpPr txBox="1"/>
          <p:nvPr/>
        </p:nvSpPr>
        <p:spPr>
          <a:xfrm>
            <a:off x="7735892" y="3403531"/>
            <a:ext cx="3219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 repeat this process for all “out-of-bag” samples for all the trees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F50648CE-0B2A-4F72-8A3A-801E702A4B4E}"/>
              </a:ext>
            </a:extLst>
          </p:cNvPr>
          <p:cNvSpPr/>
          <p:nvPr/>
        </p:nvSpPr>
        <p:spPr>
          <a:xfrm rot="10800000">
            <a:off x="9190676" y="4207156"/>
            <a:ext cx="309923" cy="34850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FCE19F-EC60-4C9E-B185-8097A4C21D3A}"/>
              </a:ext>
            </a:extLst>
          </p:cNvPr>
          <p:cNvSpPr txBox="1"/>
          <p:nvPr/>
        </p:nvSpPr>
        <p:spPr>
          <a:xfrm>
            <a:off x="7086403" y="2312153"/>
            <a:ext cx="4828391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Ultimately, we can measure how accurate the RF is based on the proportion of how many “out-of-bag” dataset gets the correct prediction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CA224339-EA46-41D4-B7E3-DB74E468E85D}"/>
              </a:ext>
            </a:extLst>
          </p:cNvPr>
          <p:cNvSpPr/>
          <p:nvPr/>
        </p:nvSpPr>
        <p:spPr>
          <a:xfrm rot="10800000">
            <a:off x="9126416" y="3269966"/>
            <a:ext cx="309923" cy="205213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95797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790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Sijin Zhang</dc:creator>
  <cp:lastModifiedBy>Sijin Zhang</cp:lastModifiedBy>
  <cp:revision>1</cp:revision>
  <dcterms:created xsi:type="dcterms:W3CDTF">2022-06-04T06:12:06Z</dcterms:created>
  <dcterms:modified xsi:type="dcterms:W3CDTF">2022-06-04T06:13:19Z</dcterms:modified>
</cp:coreProperties>
</file>