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FF11"/>
    <a:srgbClr val="1B0AFE"/>
    <a:srgbClr val="F31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BDED-0CF0-48CB-A4A9-46E81E0E8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0830C-53A0-4DA7-BD9F-D9BC33865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47F7-4652-464C-845C-EDFA0A02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A4A2-3BC2-4CB0-A729-2410AA8F82E9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4FEEB-8B67-412B-873B-70A5AF18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985D8-D15A-4FA7-BAE6-5BCE18E3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6639-8EE9-4934-AE23-F7BF6AACA1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974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C12B-6F34-4A3C-9513-206C24BF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6A8FF-103E-4955-98EF-7241F12AA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4DBF4-0347-4A4F-A64B-1AF87C64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A4A2-3BC2-4CB0-A729-2410AA8F82E9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C21D0-D5E0-41D3-8710-392F73A2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4BE55-E717-454E-B7D4-4055A109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6639-8EE9-4934-AE23-F7BF6AACA1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541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76E1-D2B6-4D79-8347-EBAC45525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13486D-D0AE-4C06-BE83-83F7C09CA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921D-DCFE-4C3F-81D3-4E9F47B8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A4A2-3BC2-4CB0-A729-2410AA8F82E9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D5353-E0DF-4978-97FB-3F86CE2E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90AD5-991E-4C9D-98E5-EBCAFA57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6639-8EE9-4934-AE23-F7BF6AACA1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73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B32E-1F6F-46DB-91CD-3D34E849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8B78-0EC7-4947-918C-3AE1E76F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D899-3AD7-4F88-BA40-9E1253C5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A4A2-3BC2-4CB0-A729-2410AA8F82E9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43933-F010-4D45-8759-CBA77429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19110-A802-4E86-941C-A9D330B6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6639-8EE9-4934-AE23-F7BF6AACA1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121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16FB-AA6D-4223-AD55-80C862B7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B9BED-4468-44A3-B16E-60CFEA2A9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CCAB0-6BCA-4BA0-B4F3-676ABE7A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A4A2-3BC2-4CB0-A729-2410AA8F82E9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54BE0-5D25-437D-AFBA-9C76144F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A71C-E318-4BC9-ABFD-1F5FBB4D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6639-8EE9-4934-AE23-F7BF6AACA1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904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536F-DBAF-4F41-9F75-78388307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0B06D-BB7D-4702-9D8C-EB7E6178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4DD01-295E-4EA7-8BEA-4D99899D0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5638A-D5D5-445D-B848-DD3AF31B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A4A2-3BC2-4CB0-A729-2410AA8F82E9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AD0229-3F72-4E78-ACAF-624A5BCA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89D3E-D4E0-4656-97ED-1FC68C40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6639-8EE9-4934-AE23-F7BF6AACA1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241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3B405-118F-4222-8D80-63B00CA0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D061F-22BC-4E33-8643-3ABB3A57F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73928-EAE8-438B-8E9F-4268DCE89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564047-D2F6-4140-A78F-AF049B34C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4B8CA-649C-49F9-A3E0-B7AAAA8ED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440A9-620C-4AA0-8568-1462CE71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A4A2-3BC2-4CB0-A729-2410AA8F82E9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BB23A-67E5-421B-A0AA-3FEEF247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3BEAC-777A-4E4D-BD59-74366A66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6639-8EE9-4934-AE23-F7BF6AACA1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3094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A708-FDA7-4E28-85D5-5F32E61A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DBD8A-22A2-4BEB-901B-745D9F14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A4A2-3BC2-4CB0-A729-2410AA8F82E9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971AA-C637-4DC8-B53B-DC9CAA08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A7740-46F7-4AEA-8ED9-E2ECD2CA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6639-8EE9-4934-AE23-F7BF6AACA1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615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2C7FE-0463-4898-84EB-711C1E61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A4A2-3BC2-4CB0-A729-2410AA8F82E9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2C16C-CF52-4BA9-B3D9-E0B62640E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EC294-AA56-456E-AFB7-809F04ED5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6639-8EE9-4934-AE23-F7BF6AACA1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595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4FCC-9ED8-45C1-B71C-72CD718A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5C99-150D-4822-A60E-F7DC690C6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D6A48-51E0-449F-8C78-B6AFFC9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9AC6A-3819-4A2D-A2D6-AC4F9BC2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A4A2-3BC2-4CB0-A729-2410AA8F82E9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926CC-4CED-48B8-9744-E3724C9E0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93AB9-C2DA-4E0D-B43A-5C6AC736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6639-8EE9-4934-AE23-F7BF6AACA1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0280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47D8-C7E6-4BBA-907D-E99062DF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74A59-8A82-46A9-B1F1-3985C6359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B0E8E-4A49-4A03-AAED-E0581F159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CD03A-1DFB-457B-AB9E-9E724434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A4A2-3BC2-4CB0-A729-2410AA8F82E9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F2743-DDCE-40C0-9F70-958E19D0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87950-EDFD-4FC1-92D0-DF47D4F2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E6639-8EE9-4934-AE23-F7BF6AACA1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4532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9877E-301A-477F-92BC-4CD1C63A3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0BCEF-62B8-4B55-B35A-DE6893F6B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4D041-10FF-4C28-91D8-E13065ED6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A4A2-3BC2-4CB0-A729-2410AA8F82E9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A115C-EC9D-4480-AF9C-8F9153D59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FF56-99CB-4EB1-8F33-A78657111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6639-8EE9-4934-AE23-F7BF6AACA1D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485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0EDA-F635-4BF5-9A2E-930BEBB0D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723" y="2578261"/>
            <a:ext cx="9763902" cy="850739"/>
          </a:xfrm>
        </p:spPr>
        <p:txBody>
          <a:bodyPr>
            <a:normAutofit fontScale="90000"/>
          </a:bodyPr>
          <a:lstStyle/>
          <a:p>
            <a:pPr algn="l"/>
            <a:r>
              <a:rPr lang="en-NZ" sz="4800" b="1" dirty="0">
                <a:solidFill>
                  <a:schemeClr val="bg1"/>
                </a:solidFill>
              </a:rPr>
              <a:t>Feature importance – Gini based method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719973-A2B6-4BF3-8A5F-3C160AF72EE2}"/>
              </a:ext>
            </a:extLst>
          </p:cNvPr>
          <p:cNvSpPr txBox="1">
            <a:spLocks/>
          </p:cNvSpPr>
          <p:nvPr/>
        </p:nvSpPr>
        <p:spPr>
          <a:xfrm>
            <a:off x="283029" y="3003630"/>
            <a:ext cx="5044751" cy="8507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2400" b="1" dirty="0">
                <a:solidFill>
                  <a:schemeClr val="bg1"/>
                </a:solidFill>
              </a:rPr>
              <a:t>Sijin Zhang</a:t>
            </a:r>
          </a:p>
        </p:txBody>
      </p:sp>
    </p:spTree>
    <p:extLst>
      <p:ext uri="{BB962C8B-B14F-4D97-AF65-F5344CB8AC3E}">
        <p14:creationId xmlns:p14="http://schemas.microsoft.com/office/powerpoint/2010/main" val="3575893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FA2ACE70-8BB4-466C-956E-6509AEE52912}"/>
              </a:ext>
            </a:extLst>
          </p:cNvPr>
          <p:cNvSpPr txBox="1"/>
          <p:nvPr/>
        </p:nvSpPr>
        <p:spPr>
          <a:xfrm>
            <a:off x="3848269" y="3807237"/>
            <a:ext cx="341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Normalize the results if needed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59F333-C216-40A8-83DB-E8AF9AD41D71}"/>
              </a:ext>
            </a:extLst>
          </p:cNvPr>
          <p:cNvSpPr txBox="1"/>
          <p:nvPr/>
        </p:nvSpPr>
        <p:spPr>
          <a:xfrm>
            <a:off x="4680607" y="2692193"/>
            <a:ext cx="428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Weighted by number of samples at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B49C04-B1A7-4193-817A-A2960A1D825E}"/>
              </a:ext>
            </a:extLst>
          </p:cNvPr>
          <p:cNvSpPr/>
          <p:nvPr/>
        </p:nvSpPr>
        <p:spPr>
          <a:xfrm>
            <a:off x="7761195" y="983218"/>
            <a:ext cx="4289636" cy="192793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50EDA-F635-4BF5-9A2E-930BEBB0D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0"/>
            <a:ext cx="8627706" cy="503853"/>
          </a:xfrm>
        </p:spPr>
        <p:txBody>
          <a:bodyPr>
            <a:normAutofit/>
          </a:bodyPr>
          <a:lstStyle/>
          <a:p>
            <a:pPr algn="l"/>
            <a:r>
              <a:rPr lang="en-NZ" sz="2800" b="1" dirty="0">
                <a:solidFill>
                  <a:schemeClr val="bg1"/>
                </a:solidFill>
              </a:rPr>
              <a:t>Impurity based feature importance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4C352-8770-4A74-8500-A4FE9697B019}"/>
              </a:ext>
            </a:extLst>
          </p:cNvPr>
          <p:cNvSpPr txBox="1"/>
          <p:nvPr/>
        </p:nvSpPr>
        <p:spPr>
          <a:xfrm>
            <a:off x="3549331" y="613885"/>
            <a:ext cx="44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Usually the importance is estimated as below: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867072-0FC8-442A-8F45-9419380C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03" y="605881"/>
            <a:ext cx="3083087" cy="18498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026791A-6CDC-4AA5-AB18-6F918308D8B5}"/>
              </a:ext>
            </a:extLst>
          </p:cNvPr>
          <p:cNvSpPr txBox="1"/>
          <p:nvPr/>
        </p:nvSpPr>
        <p:spPr>
          <a:xfrm>
            <a:off x="3848269" y="1168718"/>
            <a:ext cx="20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feature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50C591-48DA-40D4-975D-B67795708E22}"/>
              </a:ext>
            </a:extLst>
          </p:cNvPr>
          <p:cNvSpPr txBox="1"/>
          <p:nvPr/>
        </p:nvSpPr>
        <p:spPr>
          <a:xfrm>
            <a:off x="4211685" y="1618989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tree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ACE994-CFAF-475A-B6B2-AF6E579EF65D}"/>
              </a:ext>
            </a:extLst>
          </p:cNvPr>
          <p:cNvSpPr txBox="1"/>
          <p:nvPr/>
        </p:nvSpPr>
        <p:spPr>
          <a:xfrm>
            <a:off x="4680608" y="2098261"/>
            <a:ext cx="308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Compute impurity decrease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11C0B-FF8F-4849-9BCB-A4D0BFAAFA71}"/>
              </a:ext>
            </a:extLst>
          </p:cNvPr>
          <p:cNvSpPr txBox="1"/>
          <p:nvPr/>
        </p:nvSpPr>
        <p:spPr>
          <a:xfrm>
            <a:off x="4382278" y="3327965"/>
            <a:ext cx="26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Averaged over all trees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4F222-E328-4719-A697-B3AEC338F939}"/>
              </a:ext>
            </a:extLst>
          </p:cNvPr>
          <p:cNvSpPr txBox="1"/>
          <p:nvPr/>
        </p:nvSpPr>
        <p:spPr>
          <a:xfrm>
            <a:off x="5828718" y="1064899"/>
            <a:ext cx="40629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238AE-DCF0-4541-A442-D26B8722E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72" y="1558710"/>
            <a:ext cx="687669" cy="4688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D7A9F-148E-4219-A1D3-0016DD11F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162" y="1067678"/>
            <a:ext cx="1181320" cy="160496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357762-1B5E-4EDD-B662-B4B23A422E92}"/>
              </a:ext>
            </a:extLst>
          </p:cNvPr>
          <p:cNvSpPr txBox="1"/>
          <p:nvPr/>
        </p:nvSpPr>
        <p:spPr>
          <a:xfrm>
            <a:off x="9244773" y="1018714"/>
            <a:ext cx="211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impotence for F1 can be calculated 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0EE74-1FEA-4D35-8AFA-7C025798FAAE}"/>
              </a:ext>
            </a:extLst>
          </p:cNvPr>
          <p:cNvSpPr txBox="1"/>
          <p:nvPr/>
        </p:nvSpPr>
        <p:spPr>
          <a:xfrm>
            <a:off x="8422605" y="111106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FA2E9-8B87-440F-A5D6-0CA698A1443A}"/>
              </a:ext>
            </a:extLst>
          </p:cNvPr>
          <p:cNvSpPr txBox="1"/>
          <p:nvPr/>
        </p:nvSpPr>
        <p:spPr>
          <a:xfrm>
            <a:off x="8752115" y="196835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0.45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E8BF01-C836-451E-980C-09DC52E61420}"/>
              </a:ext>
            </a:extLst>
          </p:cNvPr>
          <p:cNvSpPr txBox="1"/>
          <p:nvPr/>
        </p:nvSpPr>
        <p:spPr>
          <a:xfrm>
            <a:off x="8259434" y="223052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EEB61-D646-4237-9610-8E954463820F}"/>
              </a:ext>
            </a:extLst>
          </p:cNvPr>
          <p:cNvSpPr txBox="1"/>
          <p:nvPr/>
        </p:nvSpPr>
        <p:spPr>
          <a:xfrm>
            <a:off x="8696131" y="1102518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FDFF39-F152-4216-A2CD-BB34BD4AF5A2}"/>
              </a:ext>
            </a:extLst>
          </p:cNvPr>
          <p:cNvSpPr txBox="1"/>
          <p:nvPr/>
        </p:nvSpPr>
        <p:spPr>
          <a:xfrm>
            <a:off x="7763522" y="1516143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E7042-D274-4EC0-AFBE-DE89C3A92B70}"/>
              </a:ext>
            </a:extLst>
          </p:cNvPr>
          <p:cNvSpPr txBox="1"/>
          <p:nvPr/>
        </p:nvSpPr>
        <p:spPr>
          <a:xfrm>
            <a:off x="8652455" y="1414357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1ACEA4-A0B0-49C0-A902-A52CE2E532E9}"/>
              </a:ext>
            </a:extLst>
          </p:cNvPr>
          <p:cNvSpPr txBox="1"/>
          <p:nvPr/>
        </p:nvSpPr>
        <p:spPr>
          <a:xfrm>
            <a:off x="8737075" y="1699206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03D81-35CE-4A79-BCBD-6660B1BCCEAB}"/>
              </a:ext>
            </a:extLst>
          </p:cNvPr>
          <p:cNvSpPr txBox="1"/>
          <p:nvPr/>
        </p:nvSpPr>
        <p:spPr>
          <a:xfrm>
            <a:off x="7797400" y="1742465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4CA4B1-E6C2-4DA9-B786-FF09564928E9}"/>
              </a:ext>
            </a:extLst>
          </p:cNvPr>
          <p:cNvSpPr txBox="1"/>
          <p:nvPr/>
        </p:nvSpPr>
        <p:spPr>
          <a:xfrm>
            <a:off x="7829996" y="2016335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5C2F1E-4497-4436-BCA4-B093580AE26F}"/>
              </a:ext>
            </a:extLst>
          </p:cNvPr>
          <p:cNvSpPr txBox="1"/>
          <p:nvPr/>
        </p:nvSpPr>
        <p:spPr>
          <a:xfrm>
            <a:off x="9033928" y="1968354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7B4B7A-9722-4C4F-9986-7131FB485A1E}"/>
              </a:ext>
            </a:extLst>
          </p:cNvPr>
          <p:cNvSpPr txBox="1"/>
          <p:nvPr/>
        </p:nvSpPr>
        <p:spPr>
          <a:xfrm>
            <a:off x="8841314" y="2210561"/>
            <a:ext cx="358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B0BC0E-26A6-4CB4-9C09-7DEB7BC0D6E9}"/>
              </a:ext>
            </a:extLst>
          </p:cNvPr>
          <p:cNvSpPr txBox="1"/>
          <p:nvPr/>
        </p:nvSpPr>
        <p:spPr>
          <a:xfrm>
            <a:off x="7926982" y="2250077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F5D4D1-24E0-48B4-9561-82B51A69ADFB}"/>
              </a:ext>
            </a:extLst>
          </p:cNvPr>
          <p:cNvSpPr txBox="1"/>
          <p:nvPr/>
        </p:nvSpPr>
        <p:spPr>
          <a:xfrm>
            <a:off x="8155235" y="2523741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1F05AC-DBDD-4DE9-9CED-09EC93111327}"/>
              </a:ext>
            </a:extLst>
          </p:cNvPr>
          <p:cNvSpPr txBox="1"/>
          <p:nvPr/>
        </p:nvSpPr>
        <p:spPr>
          <a:xfrm>
            <a:off x="8640533" y="2485452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27A770-09E6-42CF-B727-BFEAA0496822}"/>
                  </a:ext>
                </a:extLst>
              </p:cNvPr>
              <p:cNvSpPr txBox="1"/>
              <p:nvPr/>
            </p:nvSpPr>
            <p:spPr>
              <a:xfrm>
                <a:off x="9287423" y="1654642"/>
                <a:ext cx="2009268" cy="614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𝐺𝑖𝑛𝑖</m:t>
                          </m:r>
                        </m:e>
                      </m:nary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27A770-09E6-42CF-B727-BFEAA0496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423" y="1654642"/>
                <a:ext cx="2009268" cy="614079"/>
              </a:xfrm>
              <a:prstGeom prst="rect">
                <a:avLst/>
              </a:prstGeom>
              <a:blipFill>
                <a:blip r:embed="rId5"/>
                <a:stretch>
                  <a:fillRect t="-115842" r="-11550" b="-16633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19E36F8-CC2C-4D17-A08A-3C9D51DF4501}"/>
              </a:ext>
            </a:extLst>
          </p:cNvPr>
          <p:cNvSpPr txBox="1"/>
          <p:nvPr/>
        </p:nvSpPr>
        <p:spPr>
          <a:xfrm>
            <a:off x="9452632" y="2271067"/>
            <a:ext cx="8217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weight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E05B30-61E7-4C48-8701-C4F5E1D0ABD1}"/>
              </a:ext>
            </a:extLst>
          </p:cNvPr>
          <p:cNvSpPr txBox="1"/>
          <p:nvPr/>
        </p:nvSpPr>
        <p:spPr>
          <a:xfrm>
            <a:off x="10504248" y="2250360"/>
            <a:ext cx="145443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Gini decrease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51560E-AAF4-4C27-95D3-5BC023520A49}"/>
              </a:ext>
            </a:extLst>
          </p:cNvPr>
          <p:cNvSpPr/>
          <p:nvPr/>
        </p:nvSpPr>
        <p:spPr>
          <a:xfrm rot="18531908">
            <a:off x="10104513" y="2062710"/>
            <a:ext cx="214604" cy="1679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9BFB78B-6737-4053-A102-D8A781D12564}"/>
              </a:ext>
            </a:extLst>
          </p:cNvPr>
          <p:cNvSpPr/>
          <p:nvPr/>
        </p:nvSpPr>
        <p:spPr>
          <a:xfrm rot="12724671">
            <a:off x="10650087" y="2038282"/>
            <a:ext cx="214604" cy="1679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9689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FA2ACE70-8BB4-466C-956E-6509AEE52912}"/>
              </a:ext>
            </a:extLst>
          </p:cNvPr>
          <p:cNvSpPr txBox="1"/>
          <p:nvPr/>
        </p:nvSpPr>
        <p:spPr>
          <a:xfrm>
            <a:off x="3848269" y="3807237"/>
            <a:ext cx="341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Normalize the results if needed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59F333-C216-40A8-83DB-E8AF9AD41D71}"/>
              </a:ext>
            </a:extLst>
          </p:cNvPr>
          <p:cNvSpPr txBox="1"/>
          <p:nvPr/>
        </p:nvSpPr>
        <p:spPr>
          <a:xfrm>
            <a:off x="4680607" y="2692193"/>
            <a:ext cx="428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Weighted by number of samples at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B49C04-B1A7-4193-817A-A2960A1D825E}"/>
              </a:ext>
            </a:extLst>
          </p:cNvPr>
          <p:cNvSpPr/>
          <p:nvPr/>
        </p:nvSpPr>
        <p:spPr>
          <a:xfrm>
            <a:off x="7761195" y="983218"/>
            <a:ext cx="4289636" cy="2344748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50EDA-F635-4BF5-9A2E-930BEBB0D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0"/>
            <a:ext cx="8627706" cy="503853"/>
          </a:xfrm>
        </p:spPr>
        <p:txBody>
          <a:bodyPr>
            <a:normAutofit/>
          </a:bodyPr>
          <a:lstStyle/>
          <a:p>
            <a:pPr algn="l"/>
            <a:r>
              <a:rPr lang="en-NZ" sz="2800" b="1" dirty="0">
                <a:solidFill>
                  <a:schemeClr val="bg1"/>
                </a:solidFill>
              </a:rPr>
              <a:t>Impurity based feature importance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4C352-8770-4A74-8500-A4FE9697B019}"/>
              </a:ext>
            </a:extLst>
          </p:cNvPr>
          <p:cNvSpPr txBox="1"/>
          <p:nvPr/>
        </p:nvSpPr>
        <p:spPr>
          <a:xfrm>
            <a:off x="3549331" y="613885"/>
            <a:ext cx="44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Usually the importance is estimated as below: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867072-0FC8-442A-8F45-9419380C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03" y="605881"/>
            <a:ext cx="3083087" cy="18498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026791A-6CDC-4AA5-AB18-6F918308D8B5}"/>
              </a:ext>
            </a:extLst>
          </p:cNvPr>
          <p:cNvSpPr txBox="1"/>
          <p:nvPr/>
        </p:nvSpPr>
        <p:spPr>
          <a:xfrm>
            <a:off x="3848269" y="1168718"/>
            <a:ext cx="20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feature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50C591-48DA-40D4-975D-B67795708E22}"/>
              </a:ext>
            </a:extLst>
          </p:cNvPr>
          <p:cNvSpPr txBox="1"/>
          <p:nvPr/>
        </p:nvSpPr>
        <p:spPr>
          <a:xfrm>
            <a:off x="4211685" y="1618989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tree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ACE994-CFAF-475A-B6B2-AF6E579EF65D}"/>
              </a:ext>
            </a:extLst>
          </p:cNvPr>
          <p:cNvSpPr txBox="1"/>
          <p:nvPr/>
        </p:nvSpPr>
        <p:spPr>
          <a:xfrm>
            <a:off x="4680608" y="2098261"/>
            <a:ext cx="308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Compute impurity decrease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11C0B-FF8F-4849-9BCB-A4D0BFAAFA71}"/>
              </a:ext>
            </a:extLst>
          </p:cNvPr>
          <p:cNvSpPr txBox="1"/>
          <p:nvPr/>
        </p:nvSpPr>
        <p:spPr>
          <a:xfrm>
            <a:off x="4382278" y="3327965"/>
            <a:ext cx="26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Averaged over all trees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4F222-E328-4719-A697-B3AEC338F939}"/>
              </a:ext>
            </a:extLst>
          </p:cNvPr>
          <p:cNvSpPr txBox="1"/>
          <p:nvPr/>
        </p:nvSpPr>
        <p:spPr>
          <a:xfrm>
            <a:off x="5828718" y="1064899"/>
            <a:ext cx="40629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238AE-DCF0-4541-A442-D26B8722E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72" y="1558710"/>
            <a:ext cx="687669" cy="4688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D7A9F-148E-4219-A1D3-0016DD11F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162" y="1067678"/>
            <a:ext cx="1181320" cy="160496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357762-1B5E-4EDD-B662-B4B23A422E92}"/>
              </a:ext>
            </a:extLst>
          </p:cNvPr>
          <p:cNvSpPr txBox="1"/>
          <p:nvPr/>
        </p:nvSpPr>
        <p:spPr>
          <a:xfrm>
            <a:off x="9244773" y="1018714"/>
            <a:ext cx="211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impotence for F1 can be calculated 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0EE74-1FEA-4D35-8AFA-7C025798FAAE}"/>
              </a:ext>
            </a:extLst>
          </p:cNvPr>
          <p:cNvSpPr txBox="1"/>
          <p:nvPr/>
        </p:nvSpPr>
        <p:spPr>
          <a:xfrm>
            <a:off x="8422605" y="111106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FA2E9-8B87-440F-A5D6-0CA698A1443A}"/>
              </a:ext>
            </a:extLst>
          </p:cNvPr>
          <p:cNvSpPr txBox="1"/>
          <p:nvPr/>
        </p:nvSpPr>
        <p:spPr>
          <a:xfrm>
            <a:off x="8752115" y="196835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0.45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E8BF01-C836-451E-980C-09DC52E61420}"/>
              </a:ext>
            </a:extLst>
          </p:cNvPr>
          <p:cNvSpPr txBox="1"/>
          <p:nvPr/>
        </p:nvSpPr>
        <p:spPr>
          <a:xfrm>
            <a:off x="8259434" y="223052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EEB61-D646-4237-9610-8E954463820F}"/>
              </a:ext>
            </a:extLst>
          </p:cNvPr>
          <p:cNvSpPr txBox="1"/>
          <p:nvPr/>
        </p:nvSpPr>
        <p:spPr>
          <a:xfrm>
            <a:off x="8696131" y="1102518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FDFF39-F152-4216-A2CD-BB34BD4AF5A2}"/>
              </a:ext>
            </a:extLst>
          </p:cNvPr>
          <p:cNvSpPr txBox="1"/>
          <p:nvPr/>
        </p:nvSpPr>
        <p:spPr>
          <a:xfrm>
            <a:off x="7763522" y="1516143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E7042-D274-4EC0-AFBE-DE89C3A92B70}"/>
              </a:ext>
            </a:extLst>
          </p:cNvPr>
          <p:cNvSpPr txBox="1"/>
          <p:nvPr/>
        </p:nvSpPr>
        <p:spPr>
          <a:xfrm>
            <a:off x="8652455" y="1414357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1ACEA4-A0B0-49C0-A902-A52CE2E532E9}"/>
              </a:ext>
            </a:extLst>
          </p:cNvPr>
          <p:cNvSpPr txBox="1"/>
          <p:nvPr/>
        </p:nvSpPr>
        <p:spPr>
          <a:xfrm>
            <a:off x="8737075" y="1699206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03D81-35CE-4A79-BCBD-6660B1BCCEAB}"/>
              </a:ext>
            </a:extLst>
          </p:cNvPr>
          <p:cNvSpPr txBox="1"/>
          <p:nvPr/>
        </p:nvSpPr>
        <p:spPr>
          <a:xfrm>
            <a:off x="7797400" y="1742465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4CA4B1-E6C2-4DA9-B786-FF09564928E9}"/>
              </a:ext>
            </a:extLst>
          </p:cNvPr>
          <p:cNvSpPr txBox="1"/>
          <p:nvPr/>
        </p:nvSpPr>
        <p:spPr>
          <a:xfrm>
            <a:off x="7829996" y="2016335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5C2F1E-4497-4436-BCA4-B093580AE26F}"/>
              </a:ext>
            </a:extLst>
          </p:cNvPr>
          <p:cNvSpPr txBox="1"/>
          <p:nvPr/>
        </p:nvSpPr>
        <p:spPr>
          <a:xfrm>
            <a:off x="9033928" y="1968354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7B4B7A-9722-4C4F-9986-7131FB485A1E}"/>
              </a:ext>
            </a:extLst>
          </p:cNvPr>
          <p:cNvSpPr txBox="1"/>
          <p:nvPr/>
        </p:nvSpPr>
        <p:spPr>
          <a:xfrm>
            <a:off x="8841314" y="2210561"/>
            <a:ext cx="358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B0BC0E-26A6-4CB4-9C09-7DEB7BC0D6E9}"/>
              </a:ext>
            </a:extLst>
          </p:cNvPr>
          <p:cNvSpPr txBox="1"/>
          <p:nvPr/>
        </p:nvSpPr>
        <p:spPr>
          <a:xfrm>
            <a:off x="7926982" y="2250077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F5D4D1-24E0-48B4-9561-82B51A69ADFB}"/>
              </a:ext>
            </a:extLst>
          </p:cNvPr>
          <p:cNvSpPr txBox="1"/>
          <p:nvPr/>
        </p:nvSpPr>
        <p:spPr>
          <a:xfrm>
            <a:off x="8155235" y="2523741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1F05AC-DBDD-4DE9-9CED-09EC93111327}"/>
              </a:ext>
            </a:extLst>
          </p:cNvPr>
          <p:cNvSpPr txBox="1"/>
          <p:nvPr/>
        </p:nvSpPr>
        <p:spPr>
          <a:xfrm>
            <a:off x="8640533" y="2485452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27A770-09E6-42CF-B727-BFEAA0496822}"/>
                  </a:ext>
                </a:extLst>
              </p:cNvPr>
              <p:cNvSpPr txBox="1"/>
              <p:nvPr/>
            </p:nvSpPr>
            <p:spPr>
              <a:xfrm>
                <a:off x="9287423" y="1654642"/>
                <a:ext cx="2009268" cy="614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𝐺𝑖𝑛𝑖</m:t>
                          </m:r>
                        </m:e>
                      </m:nary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27A770-09E6-42CF-B727-BFEAA0496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423" y="1654642"/>
                <a:ext cx="2009268" cy="614079"/>
              </a:xfrm>
              <a:prstGeom prst="rect">
                <a:avLst/>
              </a:prstGeom>
              <a:blipFill>
                <a:blip r:embed="rId5"/>
                <a:stretch>
                  <a:fillRect t="-115842" r="-11550" b="-16633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19E36F8-CC2C-4D17-A08A-3C9D51DF4501}"/>
              </a:ext>
            </a:extLst>
          </p:cNvPr>
          <p:cNvSpPr txBox="1"/>
          <p:nvPr/>
        </p:nvSpPr>
        <p:spPr>
          <a:xfrm>
            <a:off x="9452632" y="2271067"/>
            <a:ext cx="8217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weight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E05B30-61E7-4C48-8701-C4F5E1D0ABD1}"/>
              </a:ext>
            </a:extLst>
          </p:cNvPr>
          <p:cNvSpPr txBox="1"/>
          <p:nvPr/>
        </p:nvSpPr>
        <p:spPr>
          <a:xfrm>
            <a:off x="10504248" y="2250360"/>
            <a:ext cx="145443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Gini decrease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51560E-AAF4-4C27-95D3-5BC023520A49}"/>
              </a:ext>
            </a:extLst>
          </p:cNvPr>
          <p:cNvSpPr/>
          <p:nvPr/>
        </p:nvSpPr>
        <p:spPr>
          <a:xfrm rot="18531908">
            <a:off x="10104513" y="2062710"/>
            <a:ext cx="214604" cy="1679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9BFB78B-6737-4053-A102-D8A781D12564}"/>
              </a:ext>
            </a:extLst>
          </p:cNvPr>
          <p:cNvSpPr/>
          <p:nvPr/>
        </p:nvSpPr>
        <p:spPr>
          <a:xfrm rot="12724671">
            <a:off x="10650087" y="2038282"/>
            <a:ext cx="214604" cy="1679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8FFFB-2FED-4210-A403-8AB7C1E8F235}"/>
              </a:ext>
            </a:extLst>
          </p:cNvPr>
          <p:cNvSpPr txBox="1"/>
          <p:nvPr/>
        </p:nvSpPr>
        <p:spPr>
          <a:xfrm>
            <a:off x="7846162" y="2761560"/>
            <a:ext cx="3945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1: calculate the percentage of samples for each level</a:t>
            </a:r>
          </a:p>
        </p:txBody>
      </p:sp>
    </p:spTree>
    <p:extLst>
      <p:ext uri="{BB962C8B-B14F-4D97-AF65-F5344CB8AC3E}">
        <p14:creationId xmlns:p14="http://schemas.microsoft.com/office/powerpoint/2010/main" val="3067377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FA2ACE70-8BB4-466C-956E-6509AEE52912}"/>
              </a:ext>
            </a:extLst>
          </p:cNvPr>
          <p:cNvSpPr txBox="1"/>
          <p:nvPr/>
        </p:nvSpPr>
        <p:spPr>
          <a:xfrm>
            <a:off x="3848269" y="3807237"/>
            <a:ext cx="341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Normalize the results if needed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59F333-C216-40A8-83DB-E8AF9AD41D71}"/>
              </a:ext>
            </a:extLst>
          </p:cNvPr>
          <p:cNvSpPr txBox="1"/>
          <p:nvPr/>
        </p:nvSpPr>
        <p:spPr>
          <a:xfrm>
            <a:off x="4680607" y="2692193"/>
            <a:ext cx="428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Weighted by number of samples at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B49C04-B1A7-4193-817A-A2960A1D825E}"/>
              </a:ext>
            </a:extLst>
          </p:cNvPr>
          <p:cNvSpPr/>
          <p:nvPr/>
        </p:nvSpPr>
        <p:spPr>
          <a:xfrm>
            <a:off x="7761195" y="983217"/>
            <a:ext cx="4289636" cy="564151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50EDA-F635-4BF5-9A2E-930BEBB0D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0"/>
            <a:ext cx="8627706" cy="503853"/>
          </a:xfrm>
        </p:spPr>
        <p:txBody>
          <a:bodyPr>
            <a:normAutofit/>
          </a:bodyPr>
          <a:lstStyle/>
          <a:p>
            <a:pPr algn="l"/>
            <a:r>
              <a:rPr lang="en-NZ" sz="2800" b="1" dirty="0">
                <a:solidFill>
                  <a:schemeClr val="bg1"/>
                </a:solidFill>
              </a:rPr>
              <a:t>Impurity based feature importance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4C352-8770-4A74-8500-A4FE9697B019}"/>
              </a:ext>
            </a:extLst>
          </p:cNvPr>
          <p:cNvSpPr txBox="1"/>
          <p:nvPr/>
        </p:nvSpPr>
        <p:spPr>
          <a:xfrm>
            <a:off x="3549331" y="613885"/>
            <a:ext cx="44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Usually the importance is estimated as below: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26791A-6CDC-4AA5-AB18-6F918308D8B5}"/>
              </a:ext>
            </a:extLst>
          </p:cNvPr>
          <p:cNvSpPr txBox="1"/>
          <p:nvPr/>
        </p:nvSpPr>
        <p:spPr>
          <a:xfrm>
            <a:off x="3848269" y="1168718"/>
            <a:ext cx="20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feature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50C591-48DA-40D4-975D-B67795708E22}"/>
              </a:ext>
            </a:extLst>
          </p:cNvPr>
          <p:cNvSpPr txBox="1"/>
          <p:nvPr/>
        </p:nvSpPr>
        <p:spPr>
          <a:xfrm>
            <a:off x="4211685" y="1618989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tree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ACE994-CFAF-475A-B6B2-AF6E579EF65D}"/>
              </a:ext>
            </a:extLst>
          </p:cNvPr>
          <p:cNvSpPr txBox="1"/>
          <p:nvPr/>
        </p:nvSpPr>
        <p:spPr>
          <a:xfrm>
            <a:off x="4680608" y="2098261"/>
            <a:ext cx="308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Compute impurity decrease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11C0B-FF8F-4849-9BCB-A4D0BFAAFA71}"/>
              </a:ext>
            </a:extLst>
          </p:cNvPr>
          <p:cNvSpPr txBox="1"/>
          <p:nvPr/>
        </p:nvSpPr>
        <p:spPr>
          <a:xfrm>
            <a:off x="4382278" y="3327965"/>
            <a:ext cx="26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Averaged over all trees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4F222-E328-4719-A697-B3AEC338F939}"/>
              </a:ext>
            </a:extLst>
          </p:cNvPr>
          <p:cNvSpPr txBox="1"/>
          <p:nvPr/>
        </p:nvSpPr>
        <p:spPr>
          <a:xfrm>
            <a:off x="5828718" y="1064899"/>
            <a:ext cx="40629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238AE-DCF0-4541-A442-D26B8722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72" y="1558710"/>
            <a:ext cx="687669" cy="4688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D7A9F-148E-4219-A1D3-0016DD11F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162" y="1067678"/>
            <a:ext cx="1181320" cy="160496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357762-1B5E-4EDD-B662-B4B23A422E92}"/>
              </a:ext>
            </a:extLst>
          </p:cNvPr>
          <p:cNvSpPr txBox="1"/>
          <p:nvPr/>
        </p:nvSpPr>
        <p:spPr>
          <a:xfrm>
            <a:off x="9244773" y="1018714"/>
            <a:ext cx="211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impotence for F1 can be calculated 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0EE74-1FEA-4D35-8AFA-7C025798FAAE}"/>
              </a:ext>
            </a:extLst>
          </p:cNvPr>
          <p:cNvSpPr txBox="1"/>
          <p:nvPr/>
        </p:nvSpPr>
        <p:spPr>
          <a:xfrm>
            <a:off x="8422605" y="111106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FA2E9-8B87-440F-A5D6-0CA698A1443A}"/>
              </a:ext>
            </a:extLst>
          </p:cNvPr>
          <p:cNvSpPr txBox="1"/>
          <p:nvPr/>
        </p:nvSpPr>
        <p:spPr>
          <a:xfrm>
            <a:off x="8752115" y="196835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0.45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E8BF01-C836-451E-980C-09DC52E61420}"/>
              </a:ext>
            </a:extLst>
          </p:cNvPr>
          <p:cNvSpPr txBox="1"/>
          <p:nvPr/>
        </p:nvSpPr>
        <p:spPr>
          <a:xfrm>
            <a:off x="8259434" y="223052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EEB61-D646-4237-9610-8E954463820F}"/>
              </a:ext>
            </a:extLst>
          </p:cNvPr>
          <p:cNvSpPr txBox="1"/>
          <p:nvPr/>
        </p:nvSpPr>
        <p:spPr>
          <a:xfrm>
            <a:off x="8696131" y="1102518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FDFF39-F152-4216-A2CD-BB34BD4AF5A2}"/>
              </a:ext>
            </a:extLst>
          </p:cNvPr>
          <p:cNvSpPr txBox="1"/>
          <p:nvPr/>
        </p:nvSpPr>
        <p:spPr>
          <a:xfrm>
            <a:off x="7763522" y="1516143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E7042-D274-4EC0-AFBE-DE89C3A92B70}"/>
              </a:ext>
            </a:extLst>
          </p:cNvPr>
          <p:cNvSpPr txBox="1"/>
          <p:nvPr/>
        </p:nvSpPr>
        <p:spPr>
          <a:xfrm>
            <a:off x="8652455" y="1414357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1ACEA4-A0B0-49C0-A902-A52CE2E532E9}"/>
              </a:ext>
            </a:extLst>
          </p:cNvPr>
          <p:cNvSpPr txBox="1"/>
          <p:nvPr/>
        </p:nvSpPr>
        <p:spPr>
          <a:xfrm>
            <a:off x="8737075" y="1699206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03D81-35CE-4A79-BCBD-6660B1BCCEAB}"/>
              </a:ext>
            </a:extLst>
          </p:cNvPr>
          <p:cNvSpPr txBox="1"/>
          <p:nvPr/>
        </p:nvSpPr>
        <p:spPr>
          <a:xfrm>
            <a:off x="7797400" y="1742465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4CA4B1-E6C2-4DA9-B786-FF09564928E9}"/>
              </a:ext>
            </a:extLst>
          </p:cNvPr>
          <p:cNvSpPr txBox="1"/>
          <p:nvPr/>
        </p:nvSpPr>
        <p:spPr>
          <a:xfrm>
            <a:off x="7829996" y="2016335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5C2F1E-4497-4436-BCA4-B093580AE26F}"/>
              </a:ext>
            </a:extLst>
          </p:cNvPr>
          <p:cNvSpPr txBox="1"/>
          <p:nvPr/>
        </p:nvSpPr>
        <p:spPr>
          <a:xfrm>
            <a:off x="9033928" y="1968354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7B4B7A-9722-4C4F-9986-7131FB485A1E}"/>
              </a:ext>
            </a:extLst>
          </p:cNvPr>
          <p:cNvSpPr txBox="1"/>
          <p:nvPr/>
        </p:nvSpPr>
        <p:spPr>
          <a:xfrm>
            <a:off x="8841314" y="2210561"/>
            <a:ext cx="358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B0BC0E-26A6-4CB4-9C09-7DEB7BC0D6E9}"/>
              </a:ext>
            </a:extLst>
          </p:cNvPr>
          <p:cNvSpPr txBox="1"/>
          <p:nvPr/>
        </p:nvSpPr>
        <p:spPr>
          <a:xfrm>
            <a:off x="7926982" y="2250077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F5D4D1-24E0-48B4-9561-82B51A69ADFB}"/>
              </a:ext>
            </a:extLst>
          </p:cNvPr>
          <p:cNvSpPr txBox="1"/>
          <p:nvPr/>
        </p:nvSpPr>
        <p:spPr>
          <a:xfrm>
            <a:off x="8155235" y="2523741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1F05AC-DBDD-4DE9-9CED-09EC93111327}"/>
              </a:ext>
            </a:extLst>
          </p:cNvPr>
          <p:cNvSpPr txBox="1"/>
          <p:nvPr/>
        </p:nvSpPr>
        <p:spPr>
          <a:xfrm>
            <a:off x="8640533" y="2485452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27A770-09E6-42CF-B727-BFEAA0496822}"/>
                  </a:ext>
                </a:extLst>
              </p:cNvPr>
              <p:cNvSpPr txBox="1"/>
              <p:nvPr/>
            </p:nvSpPr>
            <p:spPr>
              <a:xfrm>
                <a:off x="9287423" y="1654642"/>
                <a:ext cx="2009268" cy="614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𝐺𝑖𝑛𝑖</m:t>
                          </m:r>
                        </m:e>
                      </m:nary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27A770-09E6-42CF-B727-BFEAA0496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423" y="1654642"/>
                <a:ext cx="2009268" cy="614079"/>
              </a:xfrm>
              <a:prstGeom prst="rect">
                <a:avLst/>
              </a:prstGeom>
              <a:blipFill>
                <a:blip r:embed="rId4"/>
                <a:stretch>
                  <a:fillRect t="-115842" r="-11550" b="-16633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19E36F8-CC2C-4D17-A08A-3C9D51DF4501}"/>
              </a:ext>
            </a:extLst>
          </p:cNvPr>
          <p:cNvSpPr txBox="1"/>
          <p:nvPr/>
        </p:nvSpPr>
        <p:spPr>
          <a:xfrm>
            <a:off x="9452632" y="2271067"/>
            <a:ext cx="8217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weight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E05B30-61E7-4C48-8701-C4F5E1D0ABD1}"/>
              </a:ext>
            </a:extLst>
          </p:cNvPr>
          <p:cNvSpPr txBox="1"/>
          <p:nvPr/>
        </p:nvSpPr>
        <p:spPr>
          <a:xfrm>
            <a:off x="10504248" y="2250360"/>
            <a:ext cx="145443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Gini decrease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51560E-AAF4-4C27-95D3-5BC023520A49}"/>
              </a:ext>
            </a:extLst>
          </p:cNvPr>
          <p:cNvSpPr/>
          <p:nvPr/>
        </p:nvSpPr>
        <p:spPr>
          <a:xfrm rot="18531908">
            <a:off x="10104513" y="2062710"/>
            <a:ext cx="214604" cy="1679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9BFB78B-6737-4053-A102-D8A781D12564}"/>
              </a:ext>
            </a:extLst>
          </p:cNvPr>
          <p:cNvSpPr/>
          <p:nvPr/>
        </p:nvSpPr>
        <p:spPr>
          <a:xfrm rot="12724671">
            <a:off x="10650087" y="2038282"/>
            <a:ext cx="214604" cy="1679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8FFFB-2FED-4210-A403-8AB7C1E8F235}"/>
              </a:ext>
            </a:extLst>
          </p:cNvPr>
          <p:cNvSpPr txBox="1"/>
          <p:nvPr/>
        </p:nvSpPr>
        <p:spPr>
          <a:xfrm>
            <a:off x="7846162" y="2761560"/>
            <a:ext cx="3945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1: calculate the </a:t>
            </a:r>
          </a:p>
          <a:p>
            <a:pPr marL="285750" indent="-285750">
              <a:buFontTx/>
              <a:buChar char="-"/>
            </a:pPr>
            <a:r>
              <a:rPr lang="en-NZ" sz="1400" dirty="0">
                <a:solidFill>
                  <a:schemeClr val="bg1"/>
                </a:solidFill>
                <a:highlight>
                  <a:srgbClr val="0000FF"/>
                </a:highlight>
              </a:rPr>
              <a:t>level dependant percentage of samples</a:t>
            </a:r>
            <a:r>
              <a:rPr lang="en-NZ" sz="1400" dirty="0">
                <a:solidFill>
                  <a:schemeClr val="bg1"/>
                </a:solidFill>
              </a:rPr>
              <a:t>, and </a:t>
            </a:r>
          </a:p>
          <a:p>
            <a:pPr marL="285750" indent="-285750">
              <a:buFontTx/>
              <a:buChar char="-"/>
            </a:pPr>
            <a:r>
              <a:rPr lang="en-NZ" sz="1400" dirty="0">
                <a:solidFill>
                  <a:schemeClr val="bg1"/>
                </a:solidFill>
                <a:highlight>
                  <a:srgbClr val="FF00FF"/>
                </a:highlight>
              </a:rPr>
              <a:t>total percentage of samples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93F3BC7D-6E0E-41B3-8A6F-DF49D3EA0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03" y="605881"/>
            <a:ext cx="3083087" cy="184985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AC0FBBBD-038F-46EF-BE38-587EE8D46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6581" y="3480600"/>
            <a:ext cx="2739333" cy="304286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D8E1361F-BA51-4D6B-AE93-8CCDB0AB6A2D}"/>
              </a:ext>
            </a:extLst>
          </p:cNvPr>
          <p:cNvSpPr/>
          <p:nvPr/>
        </p:nvSpPr>
        <p:spPr>
          <a:xfrm>
            <a:off x="8155235" y="3429000"/>
            <a:ext cx="1744545" cy="920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1064AA5-40A8-4990-82F2-2E2F0CF9D16E}"/>
              </a:ext>
            </a:extLst>
          </p:cNvPr>
          <p:cNvSpPr/>
          <p:nvPr/>
        </p:nvSpPr>
        <p:spPr>
          <a:xfrm>
            <a:off x="8640533" y="5109237"/>
            <a:ext cx="1593587" cy="920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A829842-1643-48F8-8053-D15C65CD33C4}"/>
              </a:ext>
            </a:extLst>
          </p:cNvPr>
          <p:cNvSpPr/>
          <p:nvPr/>
        </p:nvSpPr>
        <p:spPr>
          <a:xfrm>
            <a:off x="8184711" y="5641585"/>
            <a:ext cx="1593587" cy="920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7AF74DC-B6D4-4563-A00F-F6E9503292C1}"/>
              </a:ext>
            </a:extLst>
          </p:cNvPr>
          <p:cNvSpPr txBox="1"/>
          <p:nvPr/>
        </p:nvSpPr>
        <p:spPr>
          <a:xfrm>
            <a:off x="11047434" y="3741085"/>
            <a:ext cx="905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have 3 “F1” feature appear in the tree</a:t>
            </a: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E5F24F5B-51DD-455A-BB55-98410FC3B984}"/>
              </a:ext>
            </a:extLst>
          </p:cNvPr>
          <p:cNvSpPr/>
          <p:nvPr/>
        </p:nvSpPr>
        <p:spPr>
          <a:xfrm>
            <a:off x="9946433" y="3862873"/>
            <a:ext cx="905069" cy="671805"/>
          </a:xfrm>
          <a:custGeom>
            <a:avLst/>
            <a:gdLst>
              <a:gd name="connsiteX0" fmla="*/ 905069 w 905069"/>
              <a:gd name="connsiteY0" fmla="*/ 671805 h 671805"/>
              <a:gd name="connsiteX1" fmla="*/ 727787 w 905069"/>
              <a:gd name="connsiteY1" fmla="*/ 233266 h 671805"/>
              <a:gd name="connsiteX2" fmla="*/ 0 w 905069"/>
              <a:gd name="connsiteY2" fmla="*/ 0 h 67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069" h="671805">
                <a:moveTo>
                  <a:pt x="905069" y="671805"/>
                </a:moveTo>
                <a:cubicBezTo>
                  <a:pt x="891850" y="508519"/>
                  <a:pt x="878632" y="345233"/>
                  <a:pt x="727787" y="233266"/>
                </a:cubicBezTo>
                <a:cubicBezTo>
                  <a:pt x="576942" y="121299"/>
                  <a:pt x="288471" y="60649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69739897-458A-4F7C-BBC1-2235510B132C}"/>
              </a:ext>
            </a:extLst>
          </p:cNvPr>
          <p:cNvSpPr/>
          <p:nvPr/>
        </p:nvSpPr>
        <p:spPr>
          <a:xfrm>
            <a:off x="10300996" y="4609322"/>
            <a:ext cx="503853" cy="1061809"/>
          </a:xfrm>
          <a:custGeom>
            <a:avLst/>
            <a:gdLst>
              <a:gd name="connsiteX0" fmla="*/ 503853 w 503853"/>
              <a:gd name="connsiteY0" fmla="*/ 0 h 1061809"/>
              <a:gd name="connsiteX1" fmla="*/ 186612 w 503853"/>
              <a:gd name="connsiteY1" fmla="*/ 177282 h 1061809"/>
              <a:gd name="connsiteX2" fmla="*/ 261257 w 503853"/>
              <a:gd name="connsiteY2" fmla="*/ 681135 h 1061809"/>
              <a:gd name="connsiteX3" fmla="*/ 111967 w 503853"/>
              <a:gd name="connsiteY3" fmla="*/ 1035698 h 1061809"/>
              <a:gd name="connsiteX4" fmla="*/ 0 w 503853"/>
              <a:gd name="connsiteY4" fmla="*/ 1007707 h 10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853" h="1061809">
                <a:moveTo>
                  <a:pt x="503853" y="0"/>
                </a:moveTo>
                <a:cubicBezTo>
                  <a:pt x="365449" y="31880"/>
                  <a:pt x="227045" y="63760"/>
                  <a:pt x="186612" y="177282"/>
                </a:cubicBezTo>
                <a:cubicBezTo>
                  <a:pt x="146179" y="290805"/>
                  <a:pt x="273698" y="538066"/>
                  <a:pt x="261257" y="681135"/>
                </a:cubicBezTo>
                <a:cubicBezTo>
                  <a:pt x="248816" y="824204"/>
                  <a:pt x="155510" y="981269"/>
                  <a:pt x="111967" y="1035698"/>
                </a:cubicBezTo>
                <a:cubicBezTo>
                  <a:pt x="68424" y="1090127"/>
                  <a:pt x="34212" y="1048917"/>
                  <a:pt x="0" y="100770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9D6D9CE5-7DB0-4F64-B57C-7AFAA50A53AD}"/>
              </a:ext>
            </a:extLst>
          </p:cNvPr>
          <p:cNvSpPr/>
          <p:nvPr/>
        </p:nvSpPr>
        <p:spPr>
          <a:xfrm>
            <a:off x="9825135" y="4655976"/>
            <a:ext cx="1060964" cy="1706444"/>
          </a:xfrm>
          <a:custGeom>
            <a:avLst/>
            <a:gdLst>
              <a:gd name="connsiteX0" fmla="*/ 970383 w 1060964"/>
              <a:gd name="connsiteY0" fmla="*/ 0 h 1706444"/>
              <a:gd name="connsiteX1" fmla="*/ 877077 w 1060964"/>
              <a:gd name="connsiteY1" fmla="*/ 149289 h 1706444"/>
              <a:gd name="connsiteX2" fmla="*/ 998375 w 1060964"/>
              <a:gd name="connsiteY2" fmla="*/ 765110 h 1706444"/>
              <a:gd name="connsiteX3" fmla="*/ 1054359 w 1060964"/>
              <a:gd name="connsiteY3" fmla="*/ 1166326 h 1706444"/>
              <a:gd name="connsiteX4" fmla="*/ 849085 w 1060964"/>
              <a:gd name="connsiteY4" fmla="*/ 1520889 h 1706444"/>
              <a:gd name="connsiteX5" fmla="*/ 363894 w 1060964"/>
              <a:gd name="connsiteY5" fmla="*/ 1698171 h 1706444"/>
              <a:gd name="connsiteX6" fmla="*/ 0 w 1060964"/>
              <a:gd name="connsiteY6" fmla="*/ 1660848 h 170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964" h="1706444">
                <a:moveTo>
                  <a:pt x="970383" y="0"/>
                </a:moveTo>
                <a:cubicBezTo>
                  <a:pt x="921397" y="10885"/>
                  <a:pt x="872412" y="21771"/>
                  <a:pt x="877077" y="149289"/>
                </a:cubicBezTo>
                <a:cubicBezTo>
                  <a:pt x="881742" y="276807"/>
                  <a:pt x="968828" y="595604"/>
                  <a:pt x="998375" y="765110"/>
                </a:cubicBezTo>
                <a:cubicBezTo>
                  <a:pt x="1027922" y="934616"/>
                  <a:pt x="1079241" y="1040363"/>
                  <a:pt x="1054359" y="1166326"/>
                </a:cubicBezTo>
                <a:cubicBezTo>
                  <a:pt x="1029477" y="1292289"/>
                  <a:pt x="964162" y="1432248"/>
                  <a:pt x="849085" y="1520889"/>
                </a:cubicBezTo>
                <a:cubicBezTo>
                  <a:pt x="734008" y="1609530"/>
                  <a:pt x="505408" y="1674845"/>
                  <a:pt x="363894" y="1698171"/>
                </a:cubicBezTo>
                <a:cubicBezTo>
                  <a:pt x="222380" y="1721497"/>
                  <a:pt x="111190" y="1691172"/>
                  <a:pt x="0" y="166084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43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FA2ACE70-8BB4-466C-956E-6509AEE52912}"/>
              </a:ext>
            </a:extLst>
          </p:cNvPr>
          <p:cNvSpPr txBox="1"/>
          <p:nvPr/>
        </p:nvSpPr>
        <p:spPr>
          <a:xfrm>
            <a:off x="3848269" y="3807237"/>
            <a:ext cx="341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Normalize the results if needed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59F333-C216-40A8-83DB-E8AF9AD41D71}"/>
              </a:ext>
            </a:extLst>
          </p:cNvPr>
          <p:cNvSpPr txBox="1"/>
          <p:nvPr/>
        </p:nvSpPr>
        <p:spPr>
          <a:xfrm>
            <a:off x="4680607" y="2692193"/>
            <a:ext cx="428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Weighted by number of samples at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B49C04-B1A7-4193-817A-A2960A1D825E}"/>
              </a:ext>
            </a:extLst>
          </p:cNvPr>
          <p:cNvSpPr/>
          <p:nvPr/>
        </p:nvSpPr>
        <p:spPr>
          <a:xfrm>
            <a:off x="7761195" y="983217"/>
            <a:ext cx="4289636" cy="564151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50EDA-F635-4BF5-9A2E-930BEBB0D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0"/>
            <a:ext cx="8627706" cy="503853"/>
          </a:xfrm>
        </p:spPr>
        <p:txBody>
          <a:bodyPr>
            <a:normAutofit/>
          </a:bodyPr>
          <a:lstStyle/>
          <a:p>
            <a:pPr algn="l"/>
            <a:r>
              <a:rPr lang="en-NZ" sz="2800" b="1" dirty="0">
                <a:solidFill>
                  <a:schemeClr val="bg1"/>
                </a:solidFill>
              </a:rPr>
              <a:t>Impurity based feature importance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4C352-8770-4A74-8500-A4FE9697B019}"/>
              </a:ext>
            </a:extLst>
          </p:cNvPr>
          <p:cNvSpPr txBox="1"/>
          <p:nvPr/>
        </p:nvSpPr>
        <p:spPr>
          <a:xfrm>
            <a:off x="3549331" y="613885"/>
            <a:ext cx="44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Usually the importance is estimated as below: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26791A-6CDC-4AA5-AB18-6F918308D8B5}"/>
              </a:ext>
            </a:extLst>
          </p:cNvPr>
          <p:cNvSpPr txBox="1"/>
          <p:nvPr/>
        </p:nvSpPr>
        <p:spPr>
          <a:xfrm>
            <a:off x="3848269" y="1168718"/>
            <a:ext cx="20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feature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50C591-48DA-40D4-975D-B67795708E22}"/>
              </a:ext>
            </a:extLst>
          </p:cNvPr>
          <p:cNvSpPr txBox="1"/>
          <p:nvPr/>
        </p:nvSpPr>
        <p:spPr>
          <a:xfrm>
            <a:off x="4211685" y="1618989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tree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ACE994-CFAF-475A-B6B2-AF6E579EF65D}"/>
              </a:ext>
            </a:extLst>
          </p:cNvPr>
          <p:cNvSpPr txBox="1"/>
          <p:nvPr/>
        </p:nvSpPr>
        <p:spPr>
          <a:xfrm>
            <a:off x="4680608" y="2098261"/>
            <a:ext cx="308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Compute impurity decrease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11C0B-FF8F-4849-9BCB-A4D0BFAAFA71}"/>
              </a:ext>
            </a:extLst>
          </p:cNvPr>
          <p:cNvSpPr txBox="1"/>
          <p:nvPr/>
        </p:nvSpPr>
        <p:spPr>
          <a:xfrm>
            <a:off x="4382278" y="3327965"/>
            <a:ext cx="26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Averaged over all trees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4F222-E328-4719-A697-B3AEC338F939}"/>
              </a:ext>
            </a:extLst>
          </p:cNvPr>
          <p:cNvSpPr txBox="1"/>
          <p:nvPr/>
        </p:nvSpPr>
        <p:spPr>
          <a:xfrm>
            <a:off x="5828718" y="1064899"/>
            <a:ext cx="40629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238AE-DCF0-4541-A442-D26B8722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72" y="1558710"/>
            <a:ext cx="687669" cy="4688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D7A9F-148E-4219-A1D3-0016DD11F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162" y="1067678"/>
            <a:ext cx="1181320" cy="160496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357762-1B5E-4EDD-B662-B4B23A422E92}"/>
              </a:ext>
            </a:extLst>
          </p:cNvPr>
          <p:cNvSpPr txBox="1"/>
          <p:nvPr/>
        </p:nvSpPr>
        <p:spPr>
          <a:xfrm>
            <a:off x="9244773" y="1018714"/>
            <a:ext cx="211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impotence for F1 can be calculated 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0EE74-1FEA-4D35-8AFA-7C025798FAAE}"/>
              </a:ext>
            </a:extLst>
          </p:cNvPr>
          <p:cNvSpPr txBox="1"/>
          <p:nvPr/>
        </p:nvSpPr>
        <p:spPr>
          <a:xfrm>
            <a:off x="8422605" y="111106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FA2E9-8B87-440F-A5D6-0CA698A1443A}"/>
              </a:ext>
            </a:extLst>
          </p:cNvPr>
          <p:cNvSpPr txBox="1"/>
          <p:nvPr/>
        </p:nvSpPr>
        <p:spPr>
          <a:xfrm>
            <a:off x="8752115" y="196835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0.45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E8BF01-C836-451E-980C-09DC52E61420}"/>
              </a:ext>
            </a:extLst>
          </p:cNvPr>
          <p:cNvSpPr txBox="1"/>
          <p:nvPr/>
        </p:nvSpPr>
        <p:spPr>
          <a:xfrm>
            <a:off x="8259434" y="223052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EEB61-D646-4237-9610-8E954463820F}"/>
              </a:ext>
            </a:extLst>
          </p:cNvPr>
          <p:cNvSpPr txBox="1"/>
          <p:nvPr/>
        </p:nvSpPr>
        <p:spPr>
          <a:xfrm>
            <a:off x="8696131" y="1102518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FDFF39-F152-4216-A2CD-BB34BD4AF5A2}"/>
              </a:ext>
            </a:extLst>
          </p:cNvPr>
          <p:cNvSpPr txBox="1"/>
          <p:nvPr/>
        </p:nvSpPr>
        <p:spPr>
          <a:xfrm>
            <a:off x="7763522" y="1516143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E7042-D274-4EC0-AFBE-DE89C3A92B70}"/>
              </a:ext>
            </a:extLst>
          </p:cNvPr>
          <p:cNvSpPr txBox="1"/>
          <p:nvPr/>
        </p:nvSpPr>
        <p:spPr>
          <a:xfrm>
            <a:off x="8652455" y="1414357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1ACEA4-A0B0-49C0-A902-A52CE2E532E9}"/>
              </a:ext>
            </a:extLst>
          </p:cNvPr>
          <p:cNvSpPr txBox="1"/>
          <p:nvPr/>
        </p:nvSpPr>
        <p:spPr>
          <a:xfrm>
            <a:off x="8737075" y="1699206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03D81-35CE-4A79-BCBD-6660B1BCCEAB}"/>
              </a:ext>
            </a:extLst>
          </p:cNvPr>
          <p:cNvSpPr txBox="1"/>
          <p:nvPr/>
        </p:nvSpPr>
        <p:spPr>
          <a:xfrm>
            <a:off x="7797400" y="1742465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4CA4B1-E6C2-4DA9-B786-FF09564928E9}"/>
              </a:ext>
            </a:extLst>
          </p:cNvPr>
          <p:cNvSpPr txBox="1"/>
          <p:nvPr/>
        </p:nvSpPr>
        <p:spPr>
          <a:xfrm>
            <a:off x="7829996" y="2016335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5C2F1E-4497-4436-BCA4-B093580AE26F}"/>
              </a:ext>
            </a:extLst>
          </p:cNvPr>
          <p:cNvSpPr txBox="1"/>
          <p:nvPr/>
        </p:nvSpPr>
        <p:spPr>
          <a:xfrm>
            <a:off x="9033928" y="1968354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7B4B7A-9722-4C4F-9986-7131FB485A1E}"/>
              </a:ext>
            </a:extLst>
          </p:cNvPr>
          <p:cNvSpPr txBox="1"/>
          <p:nvPr/>
        </p:nvSpPr>
        <p:spPr>
          <a:xfrm>
            <a:off x="8841314" y="2210561"/>
            <a:ext cx="358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B0BC0E-26A6-4CB4-9C09-7DEB7BC0D6E9}"/>
              </a:ext>
            </a:extLst>
          </p:cNvPr>
          <p:cNvSpPr txBox="1"/>
          <p:nvPr/>
        </p:nvSpPr>
        <p:spPr>
          <a:xfrm>
            <a:off x="7926982" y="2250077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F5D4D1-24E0-48B4-9561-82B51A69ADFB}"/>
              </a:ext>
            </a:extLst>
          </p:cNvPr>
          <p:cNvSpPr txBox="1"/>
          <p:nvPr/>
        </p:nvSpPr>
        <p:spPr>
          <a:xfrm>
            <a:off x="8155235" y="2523741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1F05AC-DBDD-4DE9-9CED-09EC93111327}"/>
              </a:ext>
            </a:extLst>
          </p:cNvPr>
          <p:cNvSpPr txBox="1"/>
          <p:nvPr/>
        </p:nvSpPr>
        <p:spPr>
          <a:xfrm>
            <a:off x="8640533" y="2485452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27A770-09E6-42CF-B727-BFEAA0496822}"/>
                  </a:ext>
                </a:extLst>
              </p:cNvPr>
              <p:cNvSpPr txBox="1"/>
              <p:nvPr/>
            </p:nvSpPr>
            <p:spPr>
              <a:xfrm>
                <a:off x="9287423" y="1654642"/>
                <a:ext cx="2009268" cy="614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𝐺𝑖𝑛𝑖</m:t>
                          </m:r>
                        </m:e>
                      </m:nary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27A770-09E6-42CF-B727-BFEAA0496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423" y="1654642"/>
                <a:ext cx="2009268" cy="614079"/>
              </a:xfrm>
              <a:prstGeom prst="rect">
                <a:avLst/>
              </a:prstGeom>
              <a:blipFill>
                <a:blip r:embed="rId4"/>
                <a:stretch>
                  <a:fillRect t="-115842" r="-11550" b="-16633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19E36F8-CC2C-4D17-A08A-3C9D51DF4501}"/>
              </a:ext>
            </a:extLst>
          </p:cNvPr>
          <p:cNvSpPr txBox="1"/>
          <p:nvPr/>
        </p:nvSpPr>
        <p:spPr>
          <a:xfrm>
            <a:off x="9452632" y="2271067"/>
            <a:ext cx="8217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weight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E05B30-61E7-4C48-8701-C4F5E1D0ABD1}"/>
              </a:ext>
            </a:extLst>
          </p:cNvPr>
          <p:cNvSpPr txBox="1"/>
          <p:nvPr/>
        </p:nvSpPr>
        <p:spPr>
          <a:xfrm>
            <a:off x="10504248" y="2250360"/>
            <a:ext cx="145443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Gini decrease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51560E-AAF4-4C27-95D3-5BC023520A49}"/>
              </a:ext>
            </a:extLst>
          </p:cNvPr>
          <p:cNvSpPr/>
          <p:nvPr/>
        </p:nvSpPr>
        <p:spPr>
          <a:xfrm rot="18531908">
            <a:off x="10104513" y="2062710"/>
            <a:ext cx="214604" cy="1679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9BFB78B-6737-4053-A102-D8A781D12564}"/>
              </a:ext>
            </a:extLst>
          </p:cNvPr>
          <p:cNvSpPr/>
          <p:nvPr/>
        </p:nvSpPr>
        <p:spPr>
          <a:xfrm rot="12724671">
            <a:off x="10650087" y="2038282"/>
            <a:ext cx="214604" cy="1679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8FFFB-2FED-4210-A403-8AB7C1E8F235}"/>
              </a:ext>
            </a:extLst>
          </p:cNvPr>
          <p:cNvSpPr txBox="1"/>
          <p:nvPr/>
        </p:nvSpPr>
        <p:spPr>
          <a:xfrm>
            <a:off x="7846162" y="2761560"/>
            <a:ext cx="3945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1: calculate the </a:t>
            </a:r>
          </a:p>
          <a:p>
            <a:pPr marL="285750" indent="-285750">
              <a:buFontTx/>
              <a:buChar char="-"/>
            </a:pPr>
            <a:r>
              <a:rPr lang="en-NZ" sz="1400" dirty="0">
                <a:solidFill>
                  <a:schemeClr val="bg1"/>
                </a:solidFill>
                <a:highlight>
                  <a:srgbClr val="0000FF"/>
                </a:highlight>
              </a:rPr>
              <a:t>level dependant percentage of samples</a:t>
            </a:r>
            <a:r>
              <a:rPr lang="en-NZ" sz="1400" dirty="0">
                <a:solidFill>
                  <a:schemeClr val="bg1"/>
                </a:solidFill>
              </a:rPr>
              <a:t>, and </a:t>
            </a:r>
          </a:p>
          <a:p>
            <a:pPr marL="285750" indent="-285750">
              <a:buFontTx/>
              <a:buChar char="-"/>
            </a:pPr>
            <a:r>
              <a:rPr lang="en-NZ" sz="1400" dirty="0">
                <a:solidFill>
                  <a:schemeClr val="bg1"/>
                </a:solidFill>
                <a:highlight>
                  <a:srgbClr val="FF00FF"/>
                </a:highlight>
              </a:rPr>
              <a:t>total percentage of samples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93F3BC7D-6E0E-41B3-8A6F-DF49D3EA0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03" y="605881"/>
            <a:ext cx="3083087" cy="184985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AC0FBBBD-038F-46EF-BE38-587EE8D46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6581" y="3480600"/>
            <a:ext cx="2739333" cy="304286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D8E1361F-BA51-4D6B-AE93-8CCDB0AB6A2D}"/>
              </a:ext>
            </a:extLst>
          </p:cNvPr>
          <p:cNvSpPr/>
          <p:nvPr/>
        </p:nvSpPr>
        <p:spPr>
          <a:xfrm>
            <a:off x="8155235" y="3429000"/>
            <a:ext cx="1744545" cy="920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1064AA5-40A8-4990-82F2-2E2F0CF9D16E}"/>
              </a:ext>
            </a:extLst>
          </p:cNvPr>
          <p:cNvSpPr/>
          <p:nvPr/>
        </p:nvSpPr>
        <p:spPr>
          <a:xfrm>
            <a:off x="8640533" y="5109237"/>
            <a:ext cx="1593587" cy="920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A829842-1643-48F8-8053-D15C65CD33C4}"/>
              </a:ext>
            </a:extLst>
          </p:cNvPr>
          <p:cNvSpPr/>
          <p:nvPr/>
        </p:nvSpPr>
        <p:spPr>
          <a:xfrm>
            <a:off x="8184711" y="5641585"/>
            <a:ext cx="1593587" cy="920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7AF74DC-B6D4-4563-A00F-F6E9503292C1}"/>
              </a:ext>
            </a:extLst>
          </p:cNvPr>
          <p:cNvSpPr txBox="1"/>
          <p:nvPr/>
        </p:nvSpPr>
        <p:spPr>
          <a:xfrm>
            <a:off x="11047434" y="3741085"/>
            <a:ext cx="905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have 3 “F1” feature appear in the tree</a:t>
            </a: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E5F24F5B-51DD-455A-BB55-98410FC3B984}"/>
              </a:ext>
            </a:extLst>
          </p:cNvPr>
          <p:cNvSpPr/>
          <p:nvPr/>
        </p:nvSpPr>
        <p:spPr>
          <a:xfrm>
            <a:off x="9946433" y="3862873"/>
            <a:ext cx="905069" cy="671805"/>
          </a:xfrm>
          <a:custGeom>
            <a:avLst/>
            <a:gdLst>
              <a:gd name="connsiteX0" fmla="*/ 905069 w 905069"/>
              <a:gd name="connsiteY0" fmla="*/ 671805 h 671805"/>
              <a:gd name="connsiteX1" fmla="*/ 727787 w 905069"/>
              <a:gd name="connsiteY1" fmla="*/ 233266 h 671805"/>
              <a:gd name="connsiteX2" fmla="*/ 0 w 905069"/>
              <a:gd name="connsiteY2" fmla="*/ 0 h 67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069" h="671805">
                <a:moveTo>
                  <a:pt x="905069" y="671805"/>
                </a:moveTo>
                <a:cubicBezTo>
                  <a:pt x="891850" y="508519"/>
                  <a:pt x="878632" y="345233"/>
                  <a:pt x="727787" y="233266"/>
                </a:cubicBezTo>
                <a:cubicBezTo>
                  <a:pt x="576942" y="121299"/>
                  <a:pt x="288471" y="60649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69739897-458A-4F7C-BBC1-2235510B132C}"/>
              </a:ext>
            </a:extLst>
          </p:cNvPr>
          <p:cNvSpPr/>
          <p:nvPr/>
        </p:nvSpPr>
        <p:spPr>
          <a:xfrm>
            <a:off x="10300996" y="4609322"/>
            <a:ext cx="503853" cy="1061809"/>
          </a:xfrm>
          <a:custGeom>
            <a:avLst/>
            <a:gdLst>
              <a:gd name="connsiteX0" fmla="*/ 503853 w 503853"/>
              <a:gd name="connsiteY0" fmla="*/ 0 h 1061809"/>
              <a:gd name="connsiteX1" fmla="*/ 186612 w 503853"/>
              <a:gd name="connsiteY1" fmla="*/ 177282 h 1061809"/>
              <a:gd name="connsiteX2" fmla="*/ 261257 w 503853"/>
              <a:gd name="connsiteY2" fmla="*/ 681135 h 1061809"/>
              <a:gd name="connsiteX3" fmla="*/ 111967 w 503853"/>
              <a:gd name="connsiteY3" fmla="*/ 1035698 h 1061809"/>
              <a:gd name="connsiteX4" fmla="*/ 0 w 503853"/>
              <a:gd name="connsiteY4" fmla="*/ 1007707 h 10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853" h="1061809">
                <a:moveTo>
                  <a:pt x="503853" y="0"/>
                </a:moveTo>
                <a:cubicBezTo>
                  <a:pt x="365449" y="31880"/>
                  <a:pt x="227045" y="63760"/>
                  <a:pt x="186612" y="177282"/>
                </a:cubicBezTo>
                <a:cubicBezTo>
                  <a:pt x="146179" y="290805"/>
                  <a:pt x="273698" y="538066"/>
                  <a:pt x="261257" y="681135"/>
                </a:cubicBezTo>
                <a:cubicBezTo>
                  <a:pt x="248816" y="824204"/>
                  <a:pt x="155510" y="981269"/>
                  <a:pt x="111967" y="1035698"/>
                </a:cubicBezTo>
                <a:cubicBezTo>
                  <a:pt x="68424" y="1090127"/>
                  <a:pt x="34212" y="1048917"/>
                  <a:pt x="0" y="100770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9D6D9CE5-7DB0-4F64-B57C-7AFAA50A53AD}"/>
              </a:ext>
            </a:extLst>
          </p:cNvPr>
          <p:cNvSpPr/>
          <p:nvPr/>
        </p:nvSpPr>
        <p:spPr>
          <a:xfrm>
            <a:off x="9825135" y="4655976"/>
            <a:ext cx="1060964" cy="1706444"/>
          </a:xfrm>
          <a:custGeom>
            <a:avLst/>
            <a:gdLst>
              <a:gd name="connsiteX0" fmla="*/ 970383 w 1060964"/>
              <a:gd name="connsiteY0" fmla="*/ 0 h 1706444"/>
              <a:gd name="connsiteX1" fmla="*/ 877077 w 1060964"/>
              <a:gd name="connsiteY1" fmla="*/ 149289 h 1706444"/>
              <a:gd name="connsiteX2" fmla="*/ 998375 w 1060964"/>
              <a:gd name="connsiteY2" fmla="*/ 765110 h 1706444"/>
              <a:gd name="connsiteX3" fmla="*/ 1054359 w 1060964"/>
              <a:gd name="connsiteY3" fmla="*/ 1166326 h 1706444"/>
              <a:gd name="connsiteX4" fmla="*/ 849085 w 1060964"/>
              <a:gd name="connsiteY4" fmla="*/ 1520889 h 1706444"/>
              <a:gd name="connsiteX5" fmla="*/ 363894 w 1060964"/>
              <a:gd name="connsiteY5" fmla="*/ 1698171 h 1706444"/>
              <a:gd name="connsiteX6" fmla="*/ 0 w 1060964"/>
              <a:gd name="connsiteY6" fmla="*/ 1660848 h 170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964" h="1706444">
                <a:moveTo>
                  <a:pt x="970383" y="0"/>
                </a:moveTo>
                <a:cubicBezTo>
                  <a:pt x="921397" y="10885"/>
                  <a:pt x="872412" y="21771"/>
                  <a:pt x="877077" y="149289"/>
                </a:cubicBezTo>
                <a:cubicBezTo>
                  <a:pt x="881742" y="276807"/>
                  <a:pt x="968828" y="595604"/>
                  <a:pt x="998375" y="765110"/>
                </a:cubicBezTo>
                <a:cubicBezTo>
                  <a:pt x="1027922" y="934616"/>
                  <a:pt x="1079241" y="1040363"/>
                  <a:pt x="1054359" y="1166326"/>
                </a:cubicBezTo>
                <a:cubicBezTo>
                  <a:pt x="1029477" y="1292289"/>
                  <a:pt x="964162" y="1432248"/>
                  <a:pt x="849085" y="1520889"/>
                </a:cubicBezTo>
                <a:cubicBezTo>
                  <a:pt x="734008" y="1609530"/>
                  <a:pt x="505408" y="1674845"/>
                  <a:pt x="363894" y="1698171"/>
                </a:cubicBezTo>
                <a:cubicBezTo>
                  <a:pt x="222380" y="1721497"/>
                  <a:pt x="111190" y="1691172"/>
                  <a:pt x="0" y="166084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76CAE0-D3E5-473A-AF1B-9A7026B6E49A}"/>
              </a:ext>
            </a:extLst>
          </p:cNvPr>
          <p:cNvSpPr txBox="1"/>
          <p:nvPr/>
        </p:nvSpPr>
        <p:spPr>
          <a:xfrm>
            <a:off x="8446828" y="155132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40923C-4214-4933-BC6B-EE6FF635D3BB}"/>
              </a:ext>
            </a:extLst>
          </p:cNvPr>
          <p:cNvSpPr txBox="1"/>
          <p:nvPr/>
        </p:nvSpPr>
        <p:spPr>
          <a:xfrm>
            <a:off x="7761195" y="134859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9BD61E-D09C-4A26-BFA6-E6DD6E9241B8}"/>
              </a:ext>
            </a:extLst>
          </p:cNvPr>
          <p:cNvSpPr/>
          <p:nvPr/>
        </p:nvSpPr>
        <p:spPr>
          <a:xfrm>
            <a:off x="2991106" y="3099334"/>
            <a:ext cx="4508517" cy="1582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AB3E27-F318-4EF9-943B-F577E8ED5F3A}"/>
                  </a:ext>
                </a:extLst>
              </p:cNvPr>
              <p:cNvSpPr txBox="1"/>
              <p:nvPr/>
            </p:nvSpPr>
            <p:spPr>
              <a:xfrm>
                <a:off x="3005450" y="3212229"/>
                <a:ext cx="2797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We can calculate </a:t>
                </a:r>
                <a14:m>
                  <m:oMath xmlns:m="http://schemas.openxmlformats.org/officeDocument/2006/math">
                    <m:r>
                      <a:rPr lang="en-NZ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NZ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𝐺𝑖𝑛𝑖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as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AB3E27-F318-4EF9-943B-F577E8ED5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450" y="3212229"/>
                <a:ext cx="2797561" cy="369332"/>
              </a:xfrm>
              <a:prstGeom prst="rect">
                <a:avLst/>
              </a:prstGeom>
              <a:blipFill>
                <a:blip r:embed="rId7"/>
                <a:stretch>
                  <a:fillRect l="-1743" t="-9836" r="-871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DE2F27-2DD2-4F84-B389-D7943E40ED7B}"/>
                  </a:ext>
                </a:extLst>
              </p:cNvPr>
              <p:cNvSpPr txBox="1"/>
              <p:nvPr/>
            </p:nvSpPr>
            <p:spPr>
              <a:xfrm>
                <a:off x="3287337" y="3549607"/>
                <a:ext cx="420186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=0.75−</m:t>
                      </m:r>
                      <m:d>
                        <m:d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0.85×0.5+0.15×0.1</m:t>
                          </m:r>
                        </m:e>
                      </m:d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=0.31</m:t>
                      </m:r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DE2F27-2DD2-4F84-B389-D7943E40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337" y="3549607"/>
                <a:ext cx="420186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2E75185-7D23-45CF-A51F-9CAA7429DFA5}"/>
              </a:ext>
            </a:extLst>
          </p:cNvPr>
          <p:cNvSpPr txBox="1"/>
          <p:nvPr/>
        </p:nvSpPr>
        <p:spPr>
          <a:xfrm>
            <a:off x="3939851" y="3901041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Node Gini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7D1C73-3642-4F72-B6D5-C1E00B2ADC50}"/>
              </a:ext>
            </a:extLst>
          </p:cNvPr>
          <p:cNvSpPr txBox="1"/>
          <p:nvPr/>
        </p:nvSpPr>
        <p:spPr>
          <a:xfrm>
            <a:off x="5075658" y="3818452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Next node Gini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531E3C-C845-407A-B516-DCB436C2B308}"/>
              </a:ext>
            </a:extLst>
          </p:cNvPr>
          <p:cNvSpPr txBox="1"/>
          <p:nvPr/>
        </p:nvSpPr>
        <p:spPr>
          <a:xfrm>
            <a:off x="4404230" y="4009817"/>
            <a:ext cx="1541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Total percentage of samples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7899A3-50FE-4755-A205-B8EE940428C6}"/>
              </a:ext>
            </a:extLst>
          </p:cNvPr>
          <p:cNvSpPr txBox="1"/>
          <p:nvPr/>
        </p:nvSpPr>
        <p:spPr>
          <a:xfrm>
            <a:off x="6225717" y="3816728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Next leaf Gini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8464C6-876E-4019-BBC4-033C7C29DB10}"/>
              </a:ext>
            </a:extLst>
          </p:cNvPr>
          <p:cNvSpPr txBox="1"/>
          <p:nvPr/>
        </p:nvSpPr>
        <p:spPr>
          <a:xfrm>
            <a:off x="5817354" y="4028877"/>
            <a:ext cx="1541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Total percentage of samples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EFF74A-2837-4630-A352-705AF88523FB}"/>
              </a:ext>
            </a:extLst>
          </p:cNvPr>
          <p:cNvCxnSpPr>
            <a:cxnSpLocks/>
          </p:cNvCxnSpPr>
          <p:nvPr/>
        </p:nvCxnSpPr>
        <p:spPr>
          <a:xfrm flipV="1">
            <a:off x="4379524" y="3783592"/>
            <a:ext cx="43889" cy="175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C0ED1F-D4BE-4A55-88D0-AD4070525803}"/>
              </a:ext>
            </a:extLst>
          </p:cNvPr>
          <p:cNvCxnSpPr>
            <a:cxnSpLocks/>
          </p:cNvCxnSpPr>
          <p:nvPr/>
        </p:nvCxnSpPr>
        <p:spPr>
          <a:xfrm flipV="1">
            <a:off x="4963062" y="3758599"/>
            <a:ext cx="120624" cy="3197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58A63D8-A1F6-4B95-8D57-C60926608289}"/>
              </a:ext>
            </a:extLst>
          </p:cNvPr>
          <p:cNvCxnSpPr>
            <a:cxnSpLocks/>
          </p:cNvCxnSpPr>
          <p:nvPr/>
        </p:nvCxnSpPr>
        <p:spPr>
          <a:xfrm flipH="1" flipV="1">
            <a:off x="6113121" y="3806654"/>
            <a:ext cx="145225" cy="292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29699C-4F7C-48AB-B63C-67A19108A11B}"/>
              </a:ext>
            </a:extLst>
          </p:cNvPr>
          <p:cNvCxnSpPr>
            <a:cxnSpLocks/>
          </p:cNvCxnSpPr>
          <p:nvPr/>
        </p:nvCxnSpPr>
        <p:spPr>
          <a:xfrm flipV="1">
            <a:off x="5492857" y="3758120"/>
            <a:ext cx="43889" cy="175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6DDD29E-D329-46D4-BB01-5C26D82C1996}"/>
              </a:ext>
            </a:extLst>
          </p:cNvPr>
          <p:cNvCxnSpPr>
            <a:cxnSpLocks/>
          </p:cNvCxnSpPr>
          <p:nvPr/>
        </p:nvCxnSpPr>
        <p:spPr>
          <a:xfrm flipH="1" flipV="1">
            <a:off x="6506050" y="3758120"/>
            <a:ext cx="122883" cy="160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Down 42">
            <a:extLst>
              <a:ext uri="{FF2B5EF4-FFF2-40B4-BE49-F238E27FC236}">
                <a16:creationId xmlns:a16="http://schemas.microsoft.com/office/drawing/2014/main" id="{08520751-7039-4F13-97CC-EB0A9D0BD689}"/>
              </a:ext>
            </a:extLst>
          </p:cNvPr>
          <p:cNvSpPr/>
          <p:nvPr/>
        </p:nvSpPr>
        <p:spPr>
          <a:xfrm rot="5400000">
            <a:off x="7668171" y="3680269"/>
            <a:ext cx="287792" cy="40942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CDC4F9-8B26-4585-A7A0-09EA7FB7BF6B}"/>
              </a:ext>
            </a:extLst>
          </p:cNvPr>
          <p:cNvSpPr/>
          <p:nvPr/>
        </p:nvSpPr>
        <p:spPr>
          <a:xfrm>
            <a:off x="5845818" y="3594505"/>
            <a:ext cx="417797" cy="20160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8D6F95-F2DC-459D-BAE1-ED4B37F783B4}"/>
              </a:ext>
            </a:extLst>
          </p:cNvPr>
          <p:cNvSpPr/>
          <p:nvPr/>
        </p:nvSpPr>
        <p:spPr>
          <a:xfrm>
            <a:off x="4859879" y="3597834"/>
            <a:ext cx="417797" cy="20160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D1E06D0-9298-44A3-A0D8-95A09EAC3E68}"/>
              </a:ext>
            </a:extLst>
          </p:cNvPr>
          <p:cNvSpPr/>
          <p:nvPr/>
        </p:nvSpPr>
        <p:spPr>
          <a:xfrm>
            <a:off x="4214514" y="3579723"/>
            <a:ext cx="417797" cy="201609"/>
          </a:xfrm>
          <a:prstGeom prst="rect">
            <a:avLst/>
          </a:prstGeom>
          <a:solidFill>
            <a:srgbClr val="4FFF11">
              <a:alpha val="24706"/>
            </a:srgb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19C058C-7278-4B28-9639-F536D67867A2}"/>
              </a:ext>
            </a:extLst>
          </p:cNvPr>
          <p:cNvSpPr/>
          <p:nvPr/>
        </p:nvSpPr>
        <p:spPr>
          <a:xfrm>
            <a:off x="5400805" y="3592841"/>
            <a:ext cx="306558" cy="188492"/>
          </a:xfrm>
          <a:prstGeom prst="rect">
            <a:avLst/>
          </a:prstGeom>
          <a:solidFill>
            <a:srgbClr val="4FFF11">
              <a:alpha val="24706"/>
            </a:srgb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8C39ED0-1573-4579-AB6C-26008DECEF3E}"/>
              </a:ext>
            </a:extLst>
          </p:cNvPr>
          <p:cNvSpPr/>
          <p:nvPr/>
        </p:nvSpPr>
        <p:spPr>
          <a:xfrm>
            <a:off x="6366078" y="3605187"/>
            <a:ext cx="267552" cy="207845"/>
          </a:xfrm>
          <a:prstGeom prst="rect">
            <a:avLst/>
          </a:prstGeom>
          <a:solidFill>
            <a:srgbClr val="4FFF11">
              <a:alpha val="24706"/>
            </a:srgb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179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FA2ACE70-8BB4-466C-956E-6509AEE52912}"/>
              </a:ext>
            </a:extLst>
          </p:cNvPr>
          <p:cNvSpPr txBox="1"/>
          <p:nvPr/>
        </p:nvSpPr>
        <p:spPr>
          <a:xfrm>
            <a:off x="3848269" y="3807237"/>
            <a:ext cx="638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The more impurity decrease, the more important the feature is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59F333-C216-40A8-83DB-E8AF9AD41D71}"/>
              </a:ext>
            </a:extLst>
          </p:cNvPr>
          <p:cNvSpPr txBox="1"/>
          <p:nvPr/>
        </p:nvSpPr>
        <p:spPr>
          <a:xfrm>
            <a:off x="4680607" y="2692193"/>
            <a:ext cx="428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Weighted by number of samples at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B49C04-B1A7-4193-817A-A2960A1D825E}"/>
              </a:ext>
            </a:extLst>
          </p:cNvPr>
          <p:cNvSpPr/>
          <p:nvPr/>
        </p:nvSpPr>
        <p:spPr>
          <a:xfrm>
            <a:off x="7761195" y="983217"/>
            <a:ext cx="4289636" cy="564151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50EDA-F635-4BF5-9A2E-930BEBB0D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0"/>
            <a:ext cx="8627706" cy="503853"/>
          </a:xfrm>
        </p:spPr>
        <p:txBody>
          <a:bodyPr>
            <a:normAutofit/>
          </a:bodyPr>
          <a:lstStyle/>
          <a:p>
            <a:pPr algn="l"/>
            <a:r>
              <a:rPr lang="en-NZ" sz="2800" b="1" dirty="0">
                <a:solidFill>
                  <a:schemeClr val="bg1"/>
                </a:solidFill>
              </a:rPr>
              <a:t>Impurity based feature importance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4C352-8770-4A74-8500-A4FE9697B019}"/>
              </a:ext>
            </a:extLst>
          </p:cNvPr>
          <p:cNvSpPr txBox="1"/>
          <p:nvPr/>
        </p:nvSpPr>
        <p:spPr>
          <a:xfrm>
            <a:off x="3549331" y="613885"/>
            <a:ext cx="44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Usually the importance is estimated as below: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26791A-6CDC-4AA5-AB18-6F918308D8B5}"/>
              </a:ext>
            </a:extLst>
          </p:cNvPr>
          <p:cNvSpPr txBox="1"/>
          <p:nvPr/>
        </p:nvSpPr>
        <p:spPr>
          <a:xfrm>
            <a:off x="3848269" y="1168718"/>
            <a:ext cx="20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feature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50C591-48DA-40D4-975D-B67795708E22}"/>
              </a:ext>
            </a:extLst>
          </p:cNvPr>
          <p:cNvSpPr txBox="1"/>
          <p:nvPr/>
        </p:nvSpPr>
        <p:spPr>
          <a:xfrm>
            <a:off x="4211685" y="1618989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tree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ACE994-CFAF-475A-B6B2-AF6E579EF65D}"/>
              </a:ext>
            </a:extLst>
          </p:cNvPr>
          <p:cNvSpPr txBox="1"/>
          <p:nvPr/>
        </p:nvSpPr>
        <p:spPr>
          <a:xfrm>
            <a:off x="4680608" y="2098261"/>
            <a:ext cx="308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Compute impurity decrease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11C0B-FF8F-4849-9BCB-A4D0BFAAFA71}"/>
              </a:ext>
            </a:extLst>
          </p:cNvPr>
          <p:cNvSpPr txBox="1"/>
          <p:nvPr/>
        </p:nvSpPr>
        <p:spPr>
          <a:xfrm>
            <a:off x="4382278" y="3327965"/>
            <a:ext cx="26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Averaged over all trees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4F222-E328-4719-A697-B3AEC338F939}"/>
              </a:ext>
            </a:extLst>
          </p:cNvPr>
          <p:cNvSpPr txBox="1"/>
          <p:nvPr/>
        </p:nvSpPr>
        <p:spPr>
          <a:xfrm>
            <a:off x="5828718" y="1064899"/>
            <a:ext cx="40629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238AE-DCF0-4541-A442-D26B8722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72" y="1558710"/>
            <a:ext cx="687669" cy="4688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D7A9F-148E-4219-A1D3-0016DD11F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162" y="1067678"/>
            <a:ext cx="1181320" cy="160496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357762-1B5E-4EDD-B662-B4B23A422E92}"/>
              </a:ext>
            </a:extLst>
          </p:cNvPr>
          <p:cNvSpPr txBox="1"/>
          <p:nvPr/>
        </p:nvSpPr>
        <p:spPr>
          <a:xfrm>
            <a:off x="9244773" y="1018714"/>
            <a:ext cx="211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impotence for F1 can be calculated 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0EE74-1FEA-4D35-8AFA-7C025798FAAE}"/>
              </a:ext>
            </a:extLst>
          </p:cNvPr>
          <p:cNvSpPr txBox="1"/>
          <p:nvPr/>
        </p:nvSpPr>
        <p:spPr>
          <a:xfrm>
            <a:off x="8422605" y="111106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FA2E9-8B87-440F-A5D6-0CA698A1443A}"/>
              </a:ext>
            </a:extLst>
          </p:cNvPr>
          <p:cNvSpPr txBox="1"/>
          <p:nvPr/>
        </p:nvSpPr>
        <p:spPr>
          <a:xfrm>
            <a:off x="8752115" y="196835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0.45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E8BF01-C836-451E-980C-09DC52E61420}"/>
              </a:ext>
            </a:extLst>
          </p:cNvPr>
          <p:cNvSpPr txBox="1"/>
          <p:nvPr/>
        </p:nvSpPr>
        <p:spPr>
          <a:xfrm>
            <a:off x="8259434" y="223052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EEB61-D646-4237-9610-8E954463820F}"/>
              </a:ext>
            </a:extLst>
          </p:cNvPr>
          <p:cNvSpPr txBox="1"/>
          <p:nvPr/>
        </p:nvSpPr>
        <p:spPr>
          <a:xfrm>
            <a:off x="8696131" y="1102518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FDFF39-F152-4216-A2CD-BB34BD4AF5A2}"/>
              </a:ext>
            </a:extLst>
          </p:cNvPr>
          <p:cNvSpPr txBox="1"/>
          <p:nvPr/>
        </p:nvSpPr>
        <p:spPr>
          <a:xfrm>
            <a:off x="7763522" y="1516143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E7042-D274-4EC0-AFBE-DE89C3A92B70}"/>
              </a:ext>
            </a:extLst>
          </p:cNvPr>
          <p:cNvSpPr txBox="1"/>
          <p:nvPr/>
        </p:nvSpPr>
        <p:spPr>
          <a:xfrm>
            <a:off x="8652455" y="1414357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1ACEA4-A0B0-49C0-A902-A52CE2E532E9}"/>
              </a:ext>
            </a:extLst>
          </p:cNvPr>
          <p:cNvSpPr txBox="1"/>
          <p:nvPr/>
        </p:nvSpPr>
        <p:spPr>
          <a:xfrm>
            <a:off x="8737075" y="1699206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03D81-35CE-4A79-BCBD-6660B1BCCEAB}"/>
              </a:ext>
            </a:extLst>
          </p:cNvPr>
          <p:cNvSpPr txBox="1"/>
          <p:nvPr/>
        </p:nvSpPr>
        <p:spPr>
          <a:xfrm>
            <a:off x="7797400" y="1742465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4CA4B1-E6C2-4DA9-B786-FF09564928E9}"/>
              </a:ext>
            </a:extLst>
          </p:cNvPr>
          <p:cNvSpPr txBox="1"/>
          <p:nvPr/>
        </p:nvSpPr>
        <p:spPr>
          <a:xfrm>
            <a:off x="7829996" y="2016335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5C2F1E-4497-4436-BCA4-B093580AE26F}"/>
              </a:ext>
            </a:extLst>
          </p:cNvPr>
          <p:cNvSpPr txBox="1"/>
          <p:nvPr/>
        </p:nvSpPr>
        <p:spPr>
          <a:xfrm>
            <a:off x="9033928" y="1968354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7B4B7A-9722-4C4F-9986-7131FB485A1E}"/>
              </a:ext>
            </a:extLst>
          </p:cNvPr>
          <p:cNvSpPr txBox="1"/>
          <p:nvPr/>
        </p:nvSpPr>
        <p:spPr>
          <a:xfrm>
            <a:off x="8841314" y="2210561"/>
            <a:ext cx="358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B0BC0E-26A6-4CB4-9C09-7DEB7BC0D6E9}"/>
              </a:ext>
            </a:extLst>
          </p:cNvPr>
          <p:cNvSpPr txBox="1"/>
          <p:nvPr/>
        </p:nvSpPr>
        <p:spPr>
          <a:xfrm>
            <a:off x="7926982" y="2250077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F5D4D1-24E0-48B4-9561-82B51A69ADFB}"/>
              </a:ext>
            </a:extLst>
          </p:cNvPr>
          <p:cNvSpPr txBox="1"/>
          <p:nvPr/>
        </p:nvSpPr>
        <p:spPr>
          <a:xfrm>
            <a:off x="8155235" y="2523741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1F05AC-DBDD-4DE9-9CED-09EC93111327}"/>
              </a:ext>
            </a:extLst>
          </p:cNvPr>
          <p:cNvSpPr txBox="1"/>
          <p:nvPr/>
        </p:nvSpPr>
        <p:spPr>
          <a:xfrm>
            <a:off x="8640533" y="2485452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27A770-09E6-42CF-B727-BFEAA0496822}"/>
                  </a:ext>
                </a:extLst>
              </p:cNvPr>
              <p:cNvSpPr txBox="1"/>
              <p:nvPr/>
            </p:nvSpPr>
            <p:spPr>
              <a:xfrm>
                <a:off x="9287423" y="1654642"/>
                <a:ext cx="2009268" cy="614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𝐺𝑖𝑛𝑖</m:t>
                          </m:r>
                        </m:e>
                      </m:nary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27A770-09E6-42CF-B727-BFEAA0496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423" y="1654642"/>
                <a:ext cx="2009268" cy="614079"/>
              </a:xfrm>
              <a:prstGeom prst="rect">
                <a:avLst/>
              </a:prstGeom>
              <a:blipFill>
                <a:blip r:embed="rId4"/>
                <a:stretch>
                  <a:fillRect t="-115842" r="-11550" b="-16633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19E36F8-CC2C-4D17-A08A-3C9D51DF4501}"/>
              </a:ext>
            </a:extLst>
          </p:cNvPr>
          <p:cNvSpPr txBox="1"/>
          <p:nvPr/>
        </p:nvSpPr>
        <p:spPr>
          <a:xfrm>
            <a:off x="9452632" y="2271067"/>
            <a:ext cx="8217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weight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E05B30-61E7-4C48-8701-C4F5E1D0ABD1}"/>
              </a:ext>
            </a:extLst>
          </p:cNvPr>
          <p:cNvSpPr txBox="1"/>
          <p:nvPr/>
        </p:nvSpPr>
        <p:spPr>
          <a:xfrm>
            <a:off x="10504248" y="2250360"/>
            <a:ext cx="145443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Gini decrease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51560E-AAF4-4C27-95D3-5BC023520A49}"/>
              </a:ext>
            </a:extLst>
          </p:cNvPr>
          <p:cNvSpPr/>
          <p:nvPr/>
        </p:nvSpPr>
        <p:spPr>
          <a:xfrm rot="18531908">
            <a:off x="10104513" y="2062710"/>
            <a:ext cx="214604" cy="1679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9BFB78B-6737-4053-A102-D8A781D12564}"/>
              </a:ext>
            </a:extLst>
          </p:cNvPr>
          <p:cNvSpPr/>
          <p:nvPr/>
        </p:nvSpPr>
        <p:spPr>
          <a:xfrm rot="12724671">
            <a:off x="10650087" y="2038282"/>
            <a:ext cx="214604" cy="1679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8FFFB-2FED-4210-A403-8AB7C1E8F235}"/>
              </a:ext>
            </a:extLst>
          </p:cNvPr>
          <p:cNvSpPr txBox="1"/>
          <p:nvPr/>
        </p:nvSpPr>
        <p:spPr>
          <a:xfrm>
            <a:off x="7846162" y="2761560"/>
            <a:ext cx="3945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1: calculate the </a:t>
            </a:r>
          </a:p>
          <a:p>
            <a:pPr marL="285750" indent="-285750">
              <a:buFontTx/>
              <a:buChar char="-"/>
            </a:pPr>
            <a:r>
              <a:rPr lang="en-NZ" sz="1400" dirty="0">
                <a:solidFill>
                  <a:schemeClr val="bg1"/>
                </a:solidFill>
                <a:highlight>
                  <a:srgbClr val="0000FF"/>
                </a:highlight>
              </a:rPr>
              <a:t>level dependant percentage of samples</a:t>
            </a:r>
            <a:r>
              <a:rPr lang="en-NZ" sz="1400" dirty="0">
                <a:solidFill>
                  <a:schemeClr val="bg1"/>
                </a:solidFill>
              </a:rPr>
              <a:t>, and </a:t>
            </a:r>
          </a:p>
          <a:p>
            <a:pPr marL="285750" indent="-285750">
              <a:buFontTx/>
              <a:buChar char="-"/>
            </a:pPr>
            <a:r>
              <a:rPr lang="en-NZ" sz="1400" dirty="0">
                <a:solidFill>
                  <a:schemeClr val="bg1"/>
                </a:solidFill>
                <a:highlight>
                  <a:srgbClr val="FF00FF"/>
                </a:highlight>
              </a:rPr>
              <a:t>total percentage of samples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93F3BC7D-6E0E-41B3-8A6F-DF49D3EA0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03" y="605881"/>
            <a:ext cx="3083087" cy="184985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AC0FBBBD-038F-46EF-BE38-587EE8D46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6581" y="3480600"/>
            <a:ext cx="2739333" cy="304286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D8E1361F-BA51-4D6B-AE93-8CCDB0AB6A2D}"/>
              </a:ext>
            </a:extLst>
          </p:cNvPr>
          <p:cNvSpPr/>
          <p:nvPr/>
        </p:nvSpPr>
        <p:spPr>
          <a:xfrm>
            <a:off x="8155235" y="3429000"/>
            <a:ext cx="1744545" cy="920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1064AA5-40A8-4990-82F2-2E2F0CF9D16E}"/>
              </a:ext>
            </a:extLst>
          </p:cNvPr>
          <p:cNvSpPr/>
          <p:nvPr/>
        </p:nvSpPr>
        <p:spPr>
          <a:xfrm>
            <a:off x="8640533" y="5109237"/>
            <a:ext cx="1593587" cy="920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A829842-1643-48F8-8053-D15C65CD33C4}"/>
              </a:ext>
            </a:extLst>
          </p:cNvPr>
          <p:cNvSpPr/>
          <p:nvPr/>
        </p:nvSpPr>
        <p:spPr>
          <a:xfrm>
            <a:off x="8184711" y="5641585"/>
            <a:ext cx="1593587" cy="920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7AF74DC-B6D4-4563-A00F-F6E9503292C1}"/>
              </a:ext>
            </a:extLst>
          </p:cNvPr>
          <p:cNvSpPr txBox="1"/>
          <p:nvPr/>
        </p:nvSpPr>
        <p:spPr>
          <a:xfrm>
            <a:off x="11047434" y="3741085"/>
            <a:ext cx="905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have 3 “F1” feature appear in the tree</a:t>
            </a: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E5F24F5B-51DD-455A-BB55-98410FC3B984}"/>
              </a:ext>
            </a:extLst>
          </p:cNvPr>
          <p:cNvSpPr/>
          <p:nvPr/>
        </p:nvSpPr>
        <p:spPr>
          <a:xfrm>
            <a:off x="9946433" y="3862873"/>
            <a:ext cx="905069" cy="671805"/>
          </a:xfrm>
          <a:custGeom>
            <a:avLst/>
            <a:gdLst>
              <a:gd name="connsiteX0" fmla="*/ 905069 w 905069"/>
              <a:gd name="connsiteY0" fmla="*/ 671805 h 671805"/>
              <a:gd name="connsiteX1" fmla="*/ 727787 w 905069"/>
              <a:gd name="connsiteY1" fmla="*/ 233266 h 671805"/>
              <a:gd name="connsiteX2" fmla="*/ 0 w 905069"/>
              <a:gd name="connsiteY2" fmla="*/ 0 h 67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069" h="671805">
                <a:moveTo>
                  <a:pt x="905069" y="671805"/>
                </a:moveTo>
                <a:cubicBezTo>
                  <a:pt x="891850" y="508519"/>
                  <a:pt x="878632" y="345233"/>
                  <a:pt x="727787" y="233266"/>
                </a:cubicBezTo>
                <a:cubicBezTo>
                  <a:pt x="576942" y="121299"/>
                  <a:pt x="288471" y="60649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69739897-458A-4F7C-BBC1-2235510B132C}"/>
              </a:ext>
            </a:extLst>
          </p:cNvPr>
          <p:cNvSpPr/>
          <p:nvPr/>
        </p:nvSpPr>
        <p:spPr>
          <a:xfrm>
            <a:off x="10300996" y="4609322"/>
            <a:ext cx="503853" cy="1061809"/>
          </a:xfrm>
          <a:custGeom>
            <a:avLst/>
            <a:gdLst>
              <a:gd name="connsiteX0" fmla="*/ 503853 w 503853"/>
              <a:gd name="connsiteY0" fmla="*/ 0 h 1061809"/>
              <a:gd name="connsiteX1" fmla="*/ 186612 w 503853"/>
              <a:gd name="connsiteY1" fmla="*/ 177282 h 1061809"/>
              <a:gd name="connsiteX2" fmla="*/ 261257 w 503853"/>
              <a:gd name="connsiteY2" fmla="*/ 681135 h 1061809"/>
              <a:gd name="connsiteX3" fmla="*/ 111967 w 503853"/>
              <a:gd name="connsiteY3" fmla="*/ 1035698 h 1061809"/>
              <a:gd name="connsiteX4" fmla="*/ 0 w 503853"/>
              <a:gd name="connsiteY4" fmla="*/ 1007707 h 10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853" h="1061809">
                <a:moveTo>
                  <a:pt x="503853" y="0"/>
                </a:moveTo>
                <a:cubicBezTo>
                  <a:pt x="365449" y="31880"/>
                  <a:pt x="227045" y="63760"/>
                  <a:pt x="186612" y="177282"/>
                </a:cubicBezTo>
                <a:cubicBezTo>
                  <a:pt x="146179" y="290805"/>
                  <a:pt x="273698" y="538066"/>
                  <a:pt x="261257" y="681135"/>
                </a:cubicBezTo>
                <a:cubicBezTo>
                  <a:pt x="248816" y="824204"/>
                  <a:pt x="155510" y="981269"/>
                  <a:pt x="111967" y="1035698"/>
                </a:cubicBezTo>
                <a:cubicBezTo>
                  <a:pt x="68424" y="1090127"/>
                  <a:pt x="34212" y="1048917"/>
                  <a:pt x="0" y="100770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9D6D9CE5-7DB0-4F64-B57C-7AFAA50A53AD}"/>
              </a:ext>
            </a:extLst>
          </p:cNvPr>
          <p:cNvSpPr/>
          <p:nvPr/>
        </p:nvSpPr>
        <p:spPr>
          <a:xfrm>
            <a:off x="9825135" y="4655976"/>
            <a:ext cx="1060964" cy="1706444"/>
          </a:xfrm>
          <a:custGeom>
            <a:avLst/>
            <a:gdLst>
              <a:gd name="connsiteX0" fmla="*/ 970383 w 1060964"/>
              <a:gd name="connsiteY0" fmla="*/ 0 h 1706444"/>
              <a:gd name="connsiteX1" fmla="*/ 877077 w 1060964"/>
              <a:gd name="connsiteY1" fmla="*/ 149289 h 1706444"/>
              <a:gd name="connsiteX2" fmla="*/ 998375 w 1060964"/>
              <a:gd name="connsiteY2" fmla="*/ 765110 h 1706444"/>
              <a:gd name="connsiteX3" fmla="*/ 1054359 w 1060964"/>
              <a:gd name="connsiteY3" fmla="*/ 1166326 h 1706444"/>
              <a:gd name="connsiteX4" fmla="*/ 849085 w 1060964"/>
              <a:gd name="connsiteY4" fmla="*/ 1520889 h 1706444"/>
              <a:gd name="connsiteX5" fmla="*/ 363894 w 1060964"/>
              <a:gd name="connsiteY5" fmla="*/ 1698171 h 1706444"/>
              <a:gd name="connsiteX6" fmla="*/ 0 w 1060964"/>
              <a:gd name="connsiteY6" fmla="*/ 1660848 h 170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964" h="1706444">
                <a:moveTo>
                  <a:pt x="970383" y="0"/>
                </a:moveTo>
                <a:cubicBezTo>
                  <a:pt x="921397" y="10885"/>
                  <a:pt x="872412" y="21771"/>
                  <a:pt x="877077" y="149289"/>
                </a:cubicBezTo>
                <a:cubicBezTo>
                  <a:pt x="881742" y="276807"/>
                  <a:pt x="968828" y="595604"/>
                  <a:pt x="998375" y="765110"/>
                </a:cubicBezTo>
                <a:cubicBezTo>
                  <a:pt x="1027922" y="934616"/>
                  <a:pt x="1079241" y="1040363"/>
                  <a:pt x="1054359" y="1166326"/>
                </a:cubicBezTo>
                <a:cubicBezTo>
                  <a:pt x="1029477" y="1292289"/>
                  <a:pt x="964162" y="1432248"/>
                  <a:pt x="849085" y="1520889"/>
                </a:cubicBezTo>
                <a:cubicBezTo>
                  <a:pt x="734008" y="1609530"/>
                  <a:pt x="505408" y="1674845"/>
                  <a:pt x="363894" y="1698171"/>
                </a:cubicBezTo>
                <a:cubicBezTo>
                  <a:pt x="222380" y="1721497"/>
                  <a:pt x="111190" y="1691172"/>
                  <a:pt x="0" y="166084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76CAE0-D3E5-473A-AF1B-9A7026B6E49A}"/>
              </a:ext>
            </a:extLst>
          </p:cNvPr>
          <p:cNvSpPr txBox="1"/>
          <p:nvPr/>
        </p:nvSpPr>
        <p:spPr>
          <a:xfrm>
            <a:off x="8446828" y="155132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40923C-4214-4933-BC6B-EE6FF635D3BB}"/>
              </a:ext>
            </a:extLst>
          </p:cNvPr>
          <p:cNvSpPr txBox="1"/>
          <p:nvPr/>
        </p:nvSpPr>
        <p:spPr>
          <a:xfrm>
            <a:off x="7761195" y="134859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9BD61E-D09C-4A26-BFA6-E6DD6E9241B8}"/>
              </a:ext>
            </a:extLst>
          </p:cNvPr>
          <p:cNvSpPr/>
          <p:nvPr/>
        </p:nvSpPr>
        <p:spPr>
          <a:xfrm>
            <a:off x="2991106" y="3099334"/>
            <a:ext cx="4508517" cy="1582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AB3E27-F318-4EF9-943B-F577E8ED5F3A}"/>
                  </a:ext>
                </a:extLst>
              </p:cNvPr>
              <p:cNvSpPr txBox="1"/>
              <p:nvPr/>
            </p:nvSpPr>
            <p:spPr>
              <a:xfrm>
                <a:off x="3005450" y="3212229"/>
                <a:ext cx="2797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We can calculate </a:t>
                </a:r>
                <a14:m>
                  <m:oMath xmlns:m="http://schemas.openxmlformats.org/officeDocument/2006/math">
                    <m:r>
                      <a:rPr lang="en-NZ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NZ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𝐺𝑖𝑛𝑖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as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AB3E27-F318-4EF9-943B-F577E8ED5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450" y="3212229"/>
                <a:ext cx="2797561" cy="369332"/>
              </a:xfrm>
              <a:prstGeom prst="rect">
                <a:avLst/>
              </a:prstGeom>
              <a:blipFill>
                <a:blip r:embed="rId7"/>
                <a:stretch>
                  <a:fillRect l="-1743" t="-9836" r="-871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DE2F27-2DD2-4F84-B389-D7943E40ED7B}"/>
                  </a:ext>
                </a:extLst>
              </p:cNvPr>
              <p:cNvSpPr txBox="1"/>
              <p:nvPr/>
            </p:nvSpPr>
            <p:spPr>
              <a:xfrm>
                <a:off x="3287337" y="3549607"/>
                <a:ext cx="420186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=0.75−</m:t>
                      </m:r>
                      <m:d>
                        <m:d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0.85×0.5+0.15×0.1</m:t>
                          </m:r>
                        </m:e>
                      </m:d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=0.31</m:t>
                      </m:r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DE2F27-2DD2-4F84-B389-D7943E40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337" y="3549607"/>
                <a:ext cx="420186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2E75185-7D23-45CF-A51F-9CAA7429DFA5}"/>
              </a:ext>
            </a:extLst>
          </p:cNvPr>
          <p:cNvSpPr txBox="1"/>
          <p:nvPr/>
        </p:nvSpPr>
        <p:spPr>
          <a:xfrm>
            <a:off x="3939851" y="3901041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Node Gini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7D1C73-3642-4F72-B6D5-C1E00B2ADC50}"/>
              </a:ext>
            </a:extLst>
          </p:cNvPr>
          <p:cNvSpPr txBox="1"/>
          <p:nvPr/>
        </p:nvSpPr>
        <p:spPr>
          <a:xfrm>
            <a:off x="5075658" y="3818452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Next node Gini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531E3C-C845-407A-B516-DCB436C2B308}"/>
              </a:ext>
            </a:extLst>
          </p:cNvPr>
          <p:cNvSpPr txBox="1"/>
          <p:nvPr/>
        </p:nvSpPr>
        <p:spPr>
          <a:xfrm>
            <a:off x="4404230" y="4009817"/>
            <a:ext cx="1541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Total percentage of samples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7899A3-50FE-4755-A205-B8EE940428C6}"/>
              </a:ext>
            </a:extLst>
          </p:cNvPr>
          <p:cNvSpPr txBox="1"/>
          <p:nvPr/>
        </p:nvSpPr>
        <p:spPr>
          <a:xfrm>
            <a:off x="6225717" y="3816728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Next leaf Gini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8464C6-876E-4019-BBC4-033C7C29DB10}"/>
              </a:ext>
            </a:extLst>
          </p:cNvPr>
          <p:cNvSpPr txBox="1"/>
          <p:nvPr/>
        </p:nvSpPr>
        <p:spPr>
          <a:xfrm>
            <a:off x="5817354" y="4028877"/>
            <a:ext cx="1541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Total percentage of samples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EFF74A-2837-4630-A352-705AF88523FB}"/>
              </a:ext>
            </a:extLst>
          </p:cNvPr>
          <p:cNvCxnSpPr>
            <a:cxnSpLocks/>
          </p:cNvCxnSpPr>
          <p:nvPr/>
        </p:nvCxnSpPr>
        <p:spPr>
          <a:xfrm flipV="1">
            <a:off x="4379524" y="3783592"/>
            <a:ext cx="43889" cy="175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C0ED1F-D4BE-4A55-88D0-AD4070525803}"/>
              </a:ext>
            </a:extLst>
          </p:cNvPr>
          <p:cNvCxnSpPr>
            <a:cxnSpLocks/>
          </p:cNvCxnSpPr>
          <p:nvPr/>
        </p:nvCxnSpPr>
        <p:spPr>
          <a:xfrm flipV="1">
            <a:off x="4963062" y="3758599"/>
            <a:ext cx="120624" cy="3197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58A63D8-A1F6-4B95-8D57-C60926608289}"/>
              </a:ext>
            </a:extLst>
          </p:cNvPr>
          <p:cNvCxnSpPr>
            <a:cxnSpLocks/>
          </p:cNvCxnSpPr>
          <p:nvPr/>
        </p:nvCxnSpPr>
        <p:spPr>
          <a:xfrm flipH="1" flipV="1">
            <a:off x="6113121" y="3806654"/>
            <a:ext cx="145225" cy="292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29699C-4F7C-48AB-B63C-67A19108A11B}"/>
              </a:ext>
            </a:extLst>
          </p:cNvPr>
          <p:cNvCxnSpPr>
            <a:cxnSpLocks/>
          </p:cNvCxnSpPr>
          <p:nvPr/>
        </p:nvCxnSpPr>
        <p:spPr>
          <a:xfrm flipV="1">
            <a:off x="5492857" y="3758120"/>
            <a:ext cx="43889" cy="175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6DDD29E-D329-46D4-BB01-5C26D82C1996}"/>
              </a:ext>
            </a:extLst>
          </p:cNvPr>
          <p:cNvCxnSpPr>
            <a:cxnSpLocks/>
          </p:cNvCxnSpPr>
          <p:nvPr/>
        </p:nvCxnSpPr>
        <p:spPr>
          <a:xfrm flipH="1" flipV="1">
            <a:off x="6506050" y="3758120"/>
            <a:ext cx="122883" cy="160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Down 42">
            <a:extLst>
              <a:ext uri="{FF2B5EF4-FFF2-40B4-BE49-F238E27FC236}">
                <a16:creationId xmlns:a16="http://schemas.microsoft.com/office/drawing/2014/main" id="{08520751-7039-4F13-97CC-EB0A9D0BD689}"/>
              </a:ext>
            </a:extLst>
          </p:cNvPr>
          <p:cNvSpPr/>
          <p:nvPr/>
        </p:nvSpPr>
        <p:spPr>
          <a:xfrm rot="5400000">
            <a:off x="7668171" y="3680269"/>
            <a:ext cx="287792" cy="40942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CDC4F9-8B26-4585-A7A0-09EA7FB7BF6B}"/>
              </a:ext>
            </a:extLst>
          </p:cNvPr>
          <p:cNvSpPr/>
          <p:nvPr/>
        </p:nvSpPr>
        <p:spPr>
          <a:xfrm>
            <a:off x="5845818" y="3594505"/>
            <a:ext cx="417797" cy="20160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8D6F95-F2DC-459D-BAE1-ED4B37F783B4}"/>
              </a:ext>
            </a:extLst>
          </p:cNvPr>
          <p:cNvSpPr/>
          <p:nvPr/>
        </p:nvSpPr>
        <p:spPr>
          <a:xfrm>
            <a:off x="4859879" y="3597834"/>
            <a:ext cx="417797" cy="20160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D1E06D0-9298-44A3-A0D8-95A09EAC3E68}"/>
              </a:ext>
            </a:extLst>
          </p:cNvPr>
          <p:cNvSpPr/>
          <p:nvPr/>
        </p:nvSpPr>
        <p:spPr>
          <a:xfrm>
            <a:off x="4214514" y="3579723"/>
            <a:ext cx="417797" cy="201609"/>
          </a:xfrm>
          <a:prstGeom prst="rect">
            <a:avLst/>
          </a:prstGeom>
          <a:solidFill>
            <a:srgbClr val="4FFF11">
              <a:alpha val="24706"/>
            </a:srgb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19C058C-7278-4B28-9639-F536D67867A2}"/>
              </a:ext>
            </a:extLst>
          </p:cNvPr>
          <p:cNvSpPr/>
          <p:nvPr/>
        </p:nvSpPr>
        <p:spPr>
          <a:xfrm>
            <a:off x="5400805" y="3592841"/>
            <a:ext cx="306558" cy="188492"/>
          </a:xfrm>
          <a:prstGeom prst="rect">
            <a:avLst/>
          </a:prstGeom>
          <a:solidFill>
            <a:srgbClr val="4FFF11">
              <a:alpha val="24706"/>
            </a:srgb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8C39ED0-1573-4579-AB6C-26008DECEF3E}"/>
              </a:ext>
            </a:extLst>
          </p:cNvPr>
          <p:cNvSpPr/>
          <p:nvPr/>
        </p:nvSpPr>
        <p:spPr>
          <a:xfrm>
            <a:off x="6366078" y="3605187"/>
            <a:ext cx="267552" cy="207845"/>
          </a:xfrm>
          <a:prstGeom prst="rect">
            <a:avLst/>
          </a:prstGeom>
          <a:solidFill>
            <a:srgbClr val="4FFF11">
              <a:alpha val="24706"/>
            </a:srgb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AE50BE3-ACB4-483C-ACAD-AAFEAEC3BB52}"/>
              </a:ext>
            </a:extLst>
          </p:cNvPr>
          <p:cNvSpPr/>
          <p:nvPr/>
        </p:nvSpPr>
        <p:spPr>
          <a:xfrm>
            <a:off x="6096000" y="5078617"/>
            <a:ext cx="1417963" cy="4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AF2434-D90C-495A-A306-290148902173}"/>
                  </a:ext>
                </a:extLst>
              </p:cNvPr>
              <p:cNvSpPr txBox="1"/>
              <p:nvPr/>
            </p:nvSpPr>
            <p:spPr>
              <a:xfrm>
                <a:off x="6206974" y="5153825"/>
                <a:ext cx="13069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AF2434-D90C-495A-A306-29014890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74" y="5153825"/>
                <a:ext cx="130698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>
            <a:extLst>
              <a:ext uri="{FF2B5EF4-FFF2-40B4-BE49-F238E27FC236}">
                <a16:creationId xmlns:a16="http://schemas.microsoft.com/office/drawing/2014/main" id="{CF0036DE-5206-4965-855C-5EF64088B91D}"/>
              </a:ext>
            </a:extLst>
          </p:cNvPr>
          <p:cNvSpPr/>
          <p:nvPr/>
        </p:nvSpPr>
        <p:spPr>
          <a:xfrm>
            <a:off x="6127162" y="5808939"/>
            <a:ext cx="1417963" cy="4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429CDA5-02D5-48A8-9E04-4755602E3BBD}"/>
                  </a:ext>
                </a:extLst>
              </p:cNvPr>
              <p:cNvSpPr txBox="1"/>
              <p:nvPr/>
            </p:nvSpPr>
            <p:spPr>
              <a:xfrm>
                <a:off x="6238136" y="5884147"/>
                <a:ext cx="13069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429CDA5-02D5-48A8-9E04-4755602E3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136" y="5884147"/>
                <a:ext cx="130698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row: Down 78">
            <a:extLst>
              <a:ext uri="{FF2B5EF4-FFF2-40B4-BE49-F238E27FC236}">
                <a16:creationId xmlns:a16="http://schemas.microsoft.com/office/drawing/2014/main" id="{80719676-D919-4392-AB8B-846A380338FB}"/>
              </a:ext>
            </a:extLst>
          </p:cNvPr>
          <p:cNvSpPr/>
          <p:nvPr/>
        </p:nvSpPr>
        <p:spPr>
          <a:xfrm rot="5400000">
            <a:off x="7624486" y="5103002"/>
            <a:ext cx="287792" cy="40942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EEA14C8A-AEBC-434B-8435-F47881CBDC82}"/>
              </a:ext>
            </a:extLst>
          </p:cNvPr>
          <p:cNvSpPr/>
          <p:nvPr/>
        </p:nvSpPr>
        <p:spPr>
          <a:xfrm rot="5400000">
            <a:off x="7652584" y="5870159"/>
            <a:ext cx="287792" cy="40942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899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FA2ACE70-8BB4-466C-956E-6509AEE52912}"/>
              </a:ext>
            </a:extLst>
          </p:cNvPr>
          <p:cNvSpPr txBox="1"/>
          <p:nvPr/>
        </p:nvSpPr>
        <p:spPr>
          <a:xfrm>
            <a:off x="3848269" y="3807237"/>
            <a:ext cx="341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Normalize the results if needed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59F333-C216-40A8-83DB-E8AF9AD41D71}"/>
              </a:ext>
            </a:extLst>
          </p:cNvPr>
          <p:cNvSpPr txBox="1"/>
          <p:nvPr/>
        </p:nvSpPr>
        <p:spPr>
          <a:xfrm>
            <a:off x="4680607" y="2692193"/>
            <a:ext cx="428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Weighted by number of samples at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B49C04-B1A7-4193-817A-A2960A1D825E}"/>
              </a:ext>
            </a:extLst>
          </p:cNvPr>
          <p:cNvSpPr/>
          <p:nvPr/>
        </p:nvSpPr>
        <p:spPr>
          <a:xfrm>
            <a:off x="7761195" y="983217"/>
            <a:ext cx="4289636" cy="564151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50EDA-F635-4BF5-9A2E-930BEBB0D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0"/>
            <a:ext cx="8627706" cy="503853"/>
          </a:xfrm>
        </p:spPr>
        <p:txBody>
          <a:bodyPr>
            <a:normAutofit/>
          </a:bodyPr>
          <a:lstStyle/>
          <a:p>
            <a:pPr algn="l"/>
            <a:r>
              <a:rPr lang="en-NZ" sz="2800" b="1" dirty="0">
                <a:solidFill>
                  <a:schemeClr val="bg1"/>
                </a:solidFill>
              </a:rPr>
              <a:t>Impurity based feature importance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4C352-8770-4A74-8500-A4FE9697B019}"/>
              </a:ext>
            </a:extLst>
          </p:cNvPr>
          <p:cNvSpPr txBox="1"/>
          <p:nvPr/>
        </p:nvSpPr>
        <p:spPr>
          <a:xfrm>
            <a:off x="3549331" y="613885"/>
            <a:ext cx="44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Usually the importance is estimated as below: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26791A-6CDC-4AA5-AB18-6F918308D8B5}"/>
              </a:ext>
            </a:extLst>
          </p:cNvPr>
          <p:cNvSpPr txBox="1"/>
          <p:nvPr/>
        </p:nvSpPr>
        <p:spPr>
          <a:xfrm>
            <a:off x="3848269" y="1168718"/>
            <a:ext cx="20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feature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50C591-48DA-40D4-975D-B67795708E22}"/>
              </a:ext>
            </a:extLst>
          </p:cNvPr>
          <p:cNvSpPr txBox="1"/>
          <p:nvPr/>
        </p:nvSpPr>
        <p:spPr>
          <a:xfrm>
            <a:off x="4211685" y="1618989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tree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ACE994-CFAF-475A-B6B2-AF6E579EF65D}"/>
              </a:ext>
            </a:extLst>
          </p:cNvPr>
          <p:cNvSpPr txBox="1"/>
          <p:nvPr/>
        </p:nvSpPr>
        <p:spPr>
          <a:xfrm>
            <a:off x="4680608" y="2098261"/>
            <a:ext cx="308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Compute impurity decrease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11C0B-FF8F-4849-9BCB-A4D0BFAAFA71}"/>
              </a:ext>
            </a:extLst>
          </p:cNvPr>
          <p:cNvSpPr txBox="1"/>
          <p:nvPr/>
        </p:nvSpPr>
        <p:spPr>
          <a:xfrm>
            <a:off x="4382278" y="3327965"/>
            <a:ext cx="26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Averaged over all trees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4F222-E328-4719-A697-B3AEC338F939}"/>
              </a:ext>
            </a:extLst>
          </p:cNvPr>
          <p:cNvSpPr txBox="1"/>
          <p:nvPr/>
        </p:nvSpPr>
        <p:spPr>
          <a:xfrm>
            <a:off x="5828718" y="1064899"/>
            <a:ext cx="40629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238AE-DCF0-4541-A442-D26B8722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72" y="1558710"/>
            <a:ext cx="687669" cy="4688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D7A9F-148E-4219-A1D3-0016DD11F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162" y="1067678"/>
            <a:ext cx="1181320" cy="160496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357762-1B5E-4EDD-B662-B4B23A422E92}"/>
              </a:ext>
            </a:extLst>
          </p:cNvPr>
          <p:cNvSpPr txBox="1"/>
          <p:nvPr/>
        </p:nvSpPr>
        <p:spPr>
          <a:xfrm>
            <a:off x="9244773" y="1018714"/>
            <a:ext cx="211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impotence for F1 can be calculated 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0EE74-1FEA-4D35-8AFA-7C025798FAAE}"/>
              </a:ext>
            </a:extLst>
          </p:cNvPr>
          <p:cNvSpPr txBox="1"/>
          <p:nvPr/>
        </p:nvSpPr>
        <p:spPr>
          <a:xfrm>
            <a:off x="8422605" y="111106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FA2E9-8B87-440F-A5D6-0CA698A1443A}"/>
              </a:ext>
            </a:extLst>
          </p:cNvPr>
          <p:cNvSpPr txBox="1"/>
          <p:nvPr/>
        </p:nvSpPr>
        <p:spPr>
          <a:xfrm>
            <a:off x="8752115" y="196835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0.45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E8BF01-C836-451E-980C-09DC52E61420}"/>
              </a:ext>
            </a:extLst>
          </p:cNvPr>
          <p:cNvSpPr txBox="1"/>
          <p:nvPr/>
        </p:nvSpPr>
        <p:spPr>
          <a:xfrm>
            <a:off x="8259434" y="223052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EEB61-D646-4237-9610-8E954463820F}"/>
              </a:ext>
            </a:extLst>
          </p:cNvPr>
          <p:cNvSpPr txBox="1"/>
          <p:nvPr/>
        </p:nvSpPr>
        <p:spPr>
          <a:xfrm>
            <a:off x="8696131" y="1102518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FDFF39-F152-4216-A2CD-BB34BD4AF5A2}"/>
              </a:ext>
            </a:extLst>
          </p:cNvPr>
          <p:cNvSpPr txBox="1"/>
          <p:nvPr/>
        </p:nvSpPr>
        <p:spPr>
          <a:xfrm>
            <a:off x="7763522" y="1516143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E7042-D274-4EC0-AFBE-DE89C3A92B70}"/>
              </a:ext>
            </a:extLst>
          </p:cNvPr>
          <p:cNvSpPr txBox="1"/>
          <p:nvPr/>
        </p:nvSpPr>
        <p:spPr>
          <a:xfrm>
            <a:off x="8652455" y="1414357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1ACEA4-A0B0-49C0-A902-A52CE2E532E9}"/>
              </a:ext>
            </a:extLst>
          </p:cNvPr>
          <p:cNvSpPr txBox="1"/>
          <p:nvPr/>
        </p:nvSpPr>
        <p:spPr>
          <a:xfrm>
            <a:off x="8737075" y="1699206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03D81-35CE-4A79-BCBD-6660B1BCCEAB}"/>
              </a:ext>
            </a:extLst>
          </p:cNvPr>
          <p:cNvSpPr txBox="1"/>
          <p:nvPr/>
        </p:nvSpPr>
        <p:spPr>
          <a:xfrm>
            <a:off x="7797400" y="1742465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4CA4B1-E6C2-4DA9-B786-FF09564928E9}"/>
              </a:ext>
            </a:extLst>
          </p:cNvPr>
          <p:cNvSpPr txBox="1"/>
          <p:nvPr/>
        </p:nvSpPr>
        <p:spPr>
          <a:xfrm>
            <a:off x="7829996" y="2016335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5C2F1E-4497-4436-BCA4-B093580AE26F}"/>
              </a:ext>
            </a:extLst>
          </p:cNvPr>
          <p:cNvSpPr txBox="1"/>
          <p:nvPr/>
        </p:nvSpPr>
        <p:spPr>
          <a:xfrm>
            <a:off x="9033928" y="1968354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7B4B7A-9722-4C4F-9986-7131FB485A1E}"/>
              </a:ext>
            </a:extLst>
          </p:cNvPr>
          <p:cNvSpPr txBox="1"/>
          <p:nvPr/>
        </p:nvSpPr>
        <p:spPr>
          <a:xfrm>
            <a:off x="8841314" y="2210561"/>
            <a:ext cx="358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B0BC0E-26A6-4CB4-9C09-7DEB7BC0D6E9}"/>
              </a:ext>
            </a:extLst>
          </p:cNvPr>
          <p:cNvSpPr txBox="1"/>
          <p:nvPr/>
        </p:nvSpPr>
        <p:spPr>
          <a:xfrm>
            <a:off x="7926982" y="2250077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F5D4D1-24E0-48B4-9561-82B51A69ADFB}"/>
              </a:ext>
            </a:extLst>
          </p:cNvPr>
          <p:cNvSpPr txBox="1"/>
          <p:nvPr/>
        </p:nvSpPr>
        <p:spPr>
          <a:xfrm>
            <a:off x="8155235" y="2523741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1F05AC-DBDD-4DE9-9CED-09EC93111327}"/>
              </a:ext>
            </a:extLst>
          </p:cNvPr>
          <p:cNvSpPr txBox="1"/>
          <p:nvPr/>
        </p:nvSpPr>
        <p:spPr>
          <a:xfrm>
            <a:off x="8640533" y="2485452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27A770-09E6-42CF-B727-BFEAA0496822}"/>
                  </a:ext>
                </a:extLst>
              </p:cNvPr>
              <p:cNvSpPr txBox="1"/>
              <p:nvPr/>
            </p:nvSpPr>
            <p:spPr>
              <a:xfrm>
                <a:off x="9287423" y="1654642"/>
                <a:ext cx="2009268" cy="614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𝐺𝑖𝑛𝑖</m:t>
                          </m:r>
                        </m:e>
                      </m:nary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27A770-09E6-42CF-B727-BFEAA0496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423" y="1654642"/>
                <a:ext cx="2009268" cy="614079"/>
              </a:xfrm>
              <a:prstGeom prst="rect">
                <a:avLst/>
              </a:prstGeom>
              <a:blipFill>
                <a:blip r:embed="rId4"/>
                <a:stretch>
                  <a:fillRect t="-115842" r="-11550" b="-16633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19E36F8-CC2C-4D17-A08A-3C9D51DF4501}"/>
              </a:ext>
            </a:extLst>
          </p:cNvPr>
          <p:cNvSpPr txBox="1"/>
          <p:nvPr/>
        </p:nvSpPr>
        <p:spPr>
          <a:xfrm>
            <a:off x="9452632" y="2271067"/>
            <a:ext cx="8217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weight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E05B30-61E7-4C48-8701-C4F5E1D0ABD1}"/>
              </a:ext>
            </a:extLst>
          </p:cNvPr>
          <p:cNvSpPr txBox="1"/>
          <p:nvPr/>
        </p:nvSpPr>
        <p:spPr>
          <a:xfrm>
            <a:off x="10504248" y="2250360"/>
            <a:ext cx="145443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Gini decrease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51560E-AAF4-4C27-95D3-5BC023520A49}"/>
              </a:ext>
            </a:extLst>
          </p:cNvPr>
          <p:cNvSpPr/>
          <p:nvPr/>
        </p:nvSpPr>
        <p:spPr>
          <a:xfrm rot="18531908">
            <a:off x="10104513" y="2062710"/>
            <a:ext cx="214604" cy="1679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9BFB78B-6737-4053-A102-D8A781D12564}"/>
              </a:ext>
            </a:extLst>
          </p:cNvPr>
          <p:cNvSpPr/>
          <p:nvPr/>
        </p:nvSpPr>
        <p:spPr>
          <a:xfrm rot="12724671">
            <a:off x="10650087" y="2038282"/>
            <a:ext cx="214604" cy="1679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8FFFB-2FED-4210-A403-8AB7C1E8F235}"/>
              </a:ext>
            </a:extLst>
          </p:cNvPr>
          <p:cNvSpPr txBox="1"/>
          <p:nvPr/>
        </p:nvSpPr>
        <p:spPr>
          <a:xfrm>
            <a:off x="7846162" y="2761560"/>
            <a:ext cx="3945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1: calculate the </a:t>
            </a:r>
          </a:p>
          <a:p>
            <a:pPr marL="285750" indent="-285750">
              <a:buFontTx/>
              <a:buChar char="-"/>
            </a:pPr>
            <a:r>
              <a:rPr lang="en-NZ" sz="1400" dirty="0">
                <a:solidFill>
                  <a:schemeClr val="bg1"/>
                </a:solidFill>
                <a:highlight>
                  <a:srgbClr val="0000FF"/>
                </a:highlight>
              </a:rPr>
              <a:t>level dependant percentage of samples</a:t>
            </a:r>
            <a:r>
              <a:rPr lang="en-NZ" sz="1400" dirty="0">
                <a:solidFill>
                  <a:schemeClr val="bg1"/>
                </a:solidFill>
              </a:rPr>
              <a:t>, and </a:t>
            </a:r>
          </a:p>
          <a:p>
            <a:pPr marL="285750" indent="-285750">
              <a:buFontTx/>
              <a:buChar char="-"/>
            </a:pPr>
            <a:r>
              <a:rPr lang="en-NZ" sz="1400" dirty="0">
                <a:solidFill>
                  <a:schemeClr val="bg1"/>
                </a:solidFill>
                <a:highlight>
                  <a:srgbClr val="FF00FF"/>
                </a:highlight>
              </a:rPr>
              <a:t>total percentage of samples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93F3BC7D-6E0E-41B3-8A6F-DF49D3EA0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03" y="605881"/>
            <a:ext cx="3083087" cy="184985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AC0FBBBD-038F-46EF-BE38-587EE8D46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6581" y="3480600"/>
            <a:ext cx="2739333" cy="304286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D8E1361F-BA51-4D6B-AE93-8CCDB0AB6A2D}"/>
              </a:ext>
            </a:extLst>
          </p:cNvPr>
          <p:cNvSpPr/>
          <p:nvPr/>
        </p:nvSpPr>
        <p:spPr>
          <a:xfrm>
            <a:off x="8155235" y="3429000"/>
            <a:ext cx="1744545" cy="920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1064AA5-40A8-4990-82F2-2E2F0CF9D16E}"/>
              </a:ext>
            </a:extLst>
          </p:cNvPr>
          <p:cNvSpPr/>
          <p:nvPr/>
        </p:nvSpPr>
        <p:spPr>
          <a:xfrm>
            <a:off x="8640533" y="5109237"/>
            <a:ext cx="1593587" cy="920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A829842-1643-48F8-8053-D15C65CD33C4}"/>
              </a:ext>
            </a:extLst>
          </p:cNvPr>
          <p:cNvSpPr/>
          <p:nvPr/>
        </p:nvSpPr>
        <p:spPr>
          <a:xfrm>
            <a:off x="8184711" y="5641585"/>
            <a:ext cx="1593587" cy="920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7AF74DC-B6D4-4563-A00F-F6E9503292C1}"/>
              </a:ext>
            </a:extLst>
          </p:cNvPr>
          <p:cNvSpPr txBox="1"/>
          <p:nvPr/>
        </p:nvSpPr>
        <p:spPr>
          <a:xfrm>
            <a:off x="11047434" y="3741085"/>
            <a:ext cx="905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have 3 “F1” feature appear in the tree</a:t>
            </a: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E5F24F5B-51DD-455A-BB55-98410FC3B984}"/>
              </a:ext>
            </a:extLst>
          </p:cNvPr>
          <p:cNvSpPr/>
          <p:nvPr/>
        </p:nvSpPr>
        <p:spPr>
          <a:xfrm>
            <a:off x="9946433" y="3862873"/>
            <a:ext cx="905069" cy="671805"/>
          </a:xfrm>
          <a:custGeom>
            <a:avLst/>
            <a:gdLst>
              <a:gd name="connsiteX0" fmla="*/ 905069 w 905069"/>
              <a:gd name="connsiteY0" fmla="*/ 671805 h 671805"/>
              <a:gd name="connsiteX1" fmla="*/ 727787 w 905069"/>
              <a:gd name="connsiteY1" fmla="*/ 233266 h 671805"/>
              <a:gd name="connsiteX2" fmla="*/ 0 w 905069"/>
              <a:gd name="connsiteY2" fmla="*/ 0 h 67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069" h="671805">
                <a:moveTo>
                  <a:pt x="905069" y="671805"/>
                </a:moveTo>
                <a:cubicBezTo>
                  <a:pt x="891850" y="508519"/>
                  <a:pt x="878632" y="345233"/>
                  <a:pt x="727787" y="233266"/>
                </a:cubicBezTo>
                <a:cubicBezTo>
                  <a:pt x="576942" y="121299"/>
                  <a:pt x="288471" y="60649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69739897-458A-4F7C-BBC1-2235510B132C}"/>
              </a:ext>
            </a:extLst>
          </p:cNvPr>
          <p:cNvSpPr/>
          <p:nvPr/>
        </p:nvSpPr>
        <p:spPr>
          <a:xfrm>
            <a:off x="10300996" y="4609322"/>
            <a:ext cx="503853" cy="1061809"/>
          </a:xfrm>
          <a:custGeom>
            <a:avLst/>
            <a:gdLst>
              <a:gd name="connsiteX0" fmla="*/ 503853 w 503853"/>
              <a:gd name="connsiteY0" fmla="*/ 0 h 1061809"/>
              <a:gd name="connsiteX1" fmla="*/ 186612 w 503853"/>
              <a:gd name="connsiteY1" fmla="*/ 177282 h 1061809"/>
              <a:gd name="connsiteX2" fmla="*/ 261257 w 503853"/>
              <a:gd name="connsiteY2" fmla="*/ 681135 h 1061809"/>
              <a:gd name="connsiteX3" fmla="*/ 111967 w 503853"/>
              <a:gd name="connsiteY3" fmla="*/ 1035698 h 1061809"/>
              <a:gd name="connsiteX4" fmla="*/ 0 w 503853"/>
              <a:gd name="connsiteY4" fmla="*/ 1007707 h 10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853" h="1061809">
                <a:moveTo>
                  <a:pt x="503853" y="0"/>
                </a:moveTo>
                <a:cubicBezTo>
                  <a:pt x="365449" y="31880"/>
                  <a:pt x="227045" y="63760"/>
                  <a:pt x="186612" y="177282"/>
                </a:cubicBezTo>
                <a:cubicBezTo>
                  <a:pt x="146179" y="290805"/>
                  <a:pt x="273698" y="538066"/>
                  <a:pt x="261257" y="681135"/>
                </a:cubicBezTo>
                <a:cubicBezTo>
                  <a:pt x="248816" y="824204"/>
                  <a:pt x="155510" y="981269"/>
                  <a:pt x="111967" y="1035698"/>
                </a:cubicBezTo>
                <a:cubicBezTo>
                  <a:pt x="68424" y="1090127"/>
                  <a:pt x="34212" y="1048917"/>
                  <a:pt x="0" y="100770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9D6D9CE5-7DB0-4F64-B57C-7AFAA50A53AD}"/>
              </a:ext>
            </a:extLst>
          </p:cNvPr>
          <p:cNvSpPr/>
          <p:nvPr/>
        </p:nvSpPr>
        <p:spPr>
          <a:xfrm>
            <a:off x="9825135" y="4655976"/>
            <a:ext cx="1060964" cy="1706444"/>
          </a:xfrm>
          <a:custGeom>
            <a:avLst/>
            <a:gdLst>
              <a:gd name="connsiteX0" fmla="*/ 970383 w 1060964"/>
              <a:gd name="connsiteY0" fmla="*/ 0 h 1706444"/>
              <a:gd name="connsiteX1" fmla="*/ 877077 w 1060964"/>
              <a:gd name="connsiteY1" fmla="*/ 149289 h 1706444"/>
              <a:gd name="connsiteX2" fmla="*/ 998375 w 1060964"/>
              <a:gd name="connsiteY2" fmla="*/ 765110 h 1706444"/>
              <a:gd name="connsiteX3" fmla="*/ 1054359 w 1060964"/>
              <a:gd name="connsiteY3" fmla="*/ 1166326 h 1706444"/>
              <a:gd name="connsiteX4" fmla="*/ 849085 w 1060964"/>
              <a:gd name="connsiteY4" fmla="*/ 1520889 h 1706444"/>
              <a:gd name="connsiteX5" fmla="*/ 363894 w 1060964"/>
              <a:gd name="connsiteY5" fmla="*/ 1698171 h 1706444"/>
              <a:gd name="connsiteX6" fmla="*/ 0 w 1060964"/>
              <a:gd name="connsiteY6" fmla="*/ 1660848 h 170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964" h="1706444">
                <a:moveTo>
                  <a:pt x="970383" y="0"/>
                </a:moveTo>
                <a:cubicBezTo>
                  <a:pt x="921397" y="10885"/>
                  <a:pt x="872412" y="21771"/>
                  <a:pt x="877077" y="149289"/>
                </a:cubicBezTo>
                <a:cubicBezTo>
                  <a:pt x="881742" y="276807"/>
                  <a:pt x="968828" y="595604"/>
                  <a:pt x="998375" y="765110"/>
                </a:cubicBezTo>
                <a:cubicBezTo>
                  <a:pt x="1027922" y="934616"/>
                  <a:pt x="1079241" y="1040363"/>
                  <a:pt x="1054359" y="1166326"/>
                </a:cubicBezTo>
                <a:cubicBezTo>
                  <a:pt x="1029477" y="1292289"/>
                  <a:pt x="964162" y="1432248"/>
                  <a:pt x="849085" y="1520889"/>
                </a:cubicBezTo>
                <a:cubicBezTo>
                  <a:pt x="734008" y="1609530"/>
                  <a:pt x="505408" y="1674845"/>
                  <a:pt x="363894" y="1698171"/>
                </a:cubicBezTo>
                <a:cubicBezTo>
                  <a:pt x="222380" y="1721497"/>
                  <a:pt x="111190" y="1691172"/>
                  <a:pt x="0" y="166084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76CAE0-D3E5-473A-AF1B-9A7026B6E49A}"/>
              </a:ext>
            </a:extLst>
          </p:cNvPr>
          <p:cNvSpPr txBox="1"/>
          <p:nvPr/>
        </p:nvSpPr>
        <p:spPr>
          <a:xfrm>
            <a:off x="8446828" y="155132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40923C-4214-4933-BC6B-EE6FF635D3BB}"/>
              </a:ext>
            </a:extLst>
          </p:cNvPr>
          <p:cNvSpPr txBox="1"/>
          <p:nvPr/>
        </p:nvSpPr>
        <p:spPr>
          <a:xfrm>
            <a:off x="7761195" y="134859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9BD61E-D09C-4A26-BFA6-E6DD6E9241B8}"/>
              </a:ext>
            </a:extLst>
          </p:cNvPr>
          <p:cNvSpPr/>
          <p:nvPr/>
        </p:nvSpPr>
        <p:spPr>
          <a:xfrm>
            <a:off x="2991106" y="3099334"/>
            <a:ext cx="4508517" cy="1582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AB3E27-F318-4EF9-943B-F577E8ED5F3A}"/>
                  </a:ext>
                </a:extLst>
              </p:cNvPr>
              <p:cNvSpPr txBox="1"/>
              <p:nvPr/>
            </p:nvSpPr>
            <p:spPr>
              <a:xfrm>
                <a:off x="3005450" y="3212229"/>
                <a:ext cx="2797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We can calculate </a:t>
                </a:r>
                <a14:m>
                  <m:oMath xmlns:m="http://schemas.openxmlformats.org/officeDocument/2006/math">
                    <m:r>
                      <a:rPr lang="en-NZ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NZ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𝐺𝑖𝑛𝑖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as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AB3E27-F318-4EF9-943B-F577E8ED5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450" y="3212229"/>
                <a:ext cx="2797561" cy="369332"/>
              </a:xfrm>
              <a:prstGeom prst="rect">
                <a:avLst/>
              </a:prstGeom>
              <a:blipFill>
                <a:blip r:embed="rId7"/>
                <a:stretch>
                  <a:fillRect l="-1743" t="-9836" r="-871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DE2F27-2DD2-4F84-B389-D7943E40ED7B}"/>
                  </a:ext>
                </a:extLst>
              </p:cNvPr>
              <p:cNvSpPr txBox="1"/>
              <p:nvPr/>
            </p:nvSpPr>
            <p:spPr>
              <a:xfrm>
                <a:off x="3287337" y="3549607"/>
                <a:ext cx="420186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=0.75−</m:t>
                      </m:r>
                      <m:d>
                        <m:d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0.85×0.5+0.15×0.1</m:t>
                          </m:r>
                        </m:e>
                      </m:d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=0.31</m:t>
                      </m:r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DE2F27-2DD2-4F84-B389-D7943E40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337" y="3549607"/>
                <a:ext cx="420186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2E75185-7D23-45CF-A51F-9CAA7429DFA5}"/>
              </a:ext>
            </a:extLst>
          </p:cNvPr>
          <p:cNvSpPr txBox="1"/>
          <p:nvPr/>
        </p:nvSpPr>
        <p:spPr>
          <a:xfrm>
            <a:off x="3939851" y="3901041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Node Gini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7D1C73-3642-4F72-B6D5-C1E00B2ADC50}"/>
              </a:ext>
            </a:extLst>
          </p:cNvPr>
          <p:cNvSpPr txBox="1"/>
          <p:nvPr/>
        </p:nvSpPr>
        <p:spPr>
          <a:xfrm>
            <a:off x="5075658" y="3818452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Next node Gini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531E3C-C845-407A-B516-DCB436C2B308}"/>
              </a:ext>
            </a:extLst>
          </p:cNvPr>
          <p:cNvSpPr txBox="1"/>
          <p:nvPr/>
        </p:nvSpPr>
        <p:spPr>
          <a:xfrm>
            <a:off x="4404230" y="4009817"/>
            <a:ext cx="1541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Total percentage of samples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7899A3-50FE-4755-A205-B8EE940428C6}"/>
              </a:ext>
            </a:extLst>
          </p:cNvPr>
          <p:cNvSpPr txBox="1"/>
          <p:nvPr/>
        </p:nvSpPr>
        <p:spPr>
          <a:xfrm>
            <a:off x="6225717" y="3816728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Next leaf Gini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8464C6-876E-4019-BBC4-033C7C29DB10}"/>
              </a:ext>
            </a:extLst>
          </p:cNvPr>
          <p:cNvSpPr txBox="1"/>
          <p:nvPr/>
        </p:nvSpPr>
        <p:spPr>
          <a:xfrm>
            <a:off x="5817354" y="4028877"/>
            <a:ext cx="1541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Total percentage of samples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EFF74A-2837-4630-A352-705AF88523FB}"/>
              </a:ext>
            </a:extLst>
          </p:cNvPr>
          <p:cNvCxnSpPr>
            <a:cxnSpLocks/>
          </p:cNvCxnSpPr>
          <p:nvPr/>
        </p:nvCxnSpPr>
        <p:spPr>
          <a:xfrm flipV="1">
            <a:off x="4379524" y="3783592"/>
            <a:ext cx="43889" cy="175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C0ED1F-D4BE-4A55-88D0-AD4070525803}"/>
              </a:ext>
            </a:extLst>
          </p:cNvPr>
          <p:cNvCxnSpPr>
            <a:cxnSpLocks/>
          </p:cNvCxnSpPr>
          <p:nvPr/>
        </p:nvCxnSpPr>
        <p:spPr>
          <a:xfrm flipV="1">
            <a:off x="4963062" y="3758599"/>
            <a:ext cx="120624" cy="3197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58A63D8-A1F6-4B95-8D57-C60926608289}"/>
              </a:ext>
            </a:extLst>
          </p:cNvPr>
          <p:cNvCxnSpPr>
            <a:cxnSpLocks/>
          </p:cNvCxnSpPr>
          <p:nvPr/>
        </p:nvCxnSpPr>
        <p:spPr>
          <a:xfrm flipH="1" flipV="1">
            <a:off x="6113121" y="3806654"/>
            <a:ext cx="145225" cy="292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29699C-4F7C-48AB-B63C-67A19108A11B}"/>
              </a:ext>
            </a:extLst>
          </p:cNvPr>
          <p:cNvCxnSpPr>
            <a:cxnSpLocks/>
          </p:cNvCxnSpPr>
          <p:nvPr/>
        </p:nvCxnSpPr>
        <p:spPr>
          <a:xfrm flipV="1">
            <a:off x="5492857" y="3758120"/>
            <a:ext cx="43889" cy="175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6DDD29E-D329-46D4-BB01-5C26D82C1996}"/>
              </a:ext>
            </a:extLst>
          </p:cNvPr>
          <p:cNvCxnSpPr>
            <a:cxnSpLocks/>
          </p:cNvCxnSpPr>
          <p:nvPr/>
        </p:nvCxnSpPr>
        <p:spPr>
          <a:xfrm flipH="1" flipV="1">
            <a:off x="6506050" y="3758120"/>
            <a:ext cx="122883" cy="160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Down 42">
            <a:extLst>
              <a:ext uri="{FF2B5EF4-FFF2-40B4-BE49-F238E27FC236}">
                <a16:creationId xmlns:a16="http://schemas.microsoft.com/office/drawing/2014/main" id="{08520751-7039-4F13-97CC-EB0A9D0BD689}"/>
              </a:ext>
            </a:extLst>
          </p:cNvPr>
          <p:cNvSpPr/>
          <p:nvPr/>
        </p:nvSpPr>
        <p:spPr>
          <a:xfrm rot="5400000">
            <a:off x="7668171" y="3680269"/>
            <a:ext cx="287792" cy="40942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CDC4F9-8B26-4585-A7A0-09EA7FB7BF6B}"/>
              </a:ext>
            </a:extLst>
          </p:cNvPr>
          <p:cNvSpPr/>
          <p:nvPr/>
        </p:nvSpPr>
        <p:spPr>
          <a:xfrm>
            <a:off x="5845818" y="3594505"/>
            <a:ext cx="417797" cy="20160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8D6F95-F2DC-459D-BAE1-ED4B37F783B4}"/>
              </a:ext>
            </a:extLst>
          </p:cNvPr>
          <p:cNvSpPr/>
          <p:nvPr/>
        </p:nvSpPr>
        <p:spPr>
          <a:xfrm>
            <a:off x="4859879" y="3597834"/>
            <a:ext cx="417797" cy="20160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D1E06D0-9298-44A3-A0D8-95A09EAC3E68}"/>
              </a:ext>
            </a:extLst>
          </p:cNvPr>
          <p:cNvSpPr/>
          <p:nvPr/>
        </p:nvSpPr>
        <p:spPr>
          <a:xfrm>
            <a:off x="4214514" y="3579723"/>
            <a:ext cx="417797" cy="201609"/>
          </a:xfrm>
          <a:prstGeom prst="rect">
            <a:avLst/>
          </a:prstGeom>
          <a:solidFill>
            <a:srgbClr val="4FFF11">
              <a:alpha val="24706"/>
            </a:srgb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19C058C-7278-4B28-9639-F536D67867A2}"/>
              </a:ext>
            </a:extLst>
          </p:cNvPr>
          <p:cNvSpPr/>
          <p:nvPr/>
        </p:nvSpPr>
        <p:spPr>
          <a:xfrm>
            <a:off x="5400805" y="3592841"/>
            <a:ext cx="306558" cy="188492"/>
          </a:xfrm>
          <a:prstGeom prst="rect">
            <a:avLst/>
          </a:prstGeom>
          <a:solidFill>
            <a:srgbClr val="4FFF11">
              <a:alpha val="24706"/>
            </a:srgb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8C39ED0-1573-4579-AB6C-26008DECEF3E}"/>
              </a:ext>
            </a:extLst>
          </p:cNvPr>
          <p:cNvSpPr/>
          <p:nvPr/>
        </p:nvSpPr>
        <p:spPr>
          <a:xfrm>
            <a:off x="6366078" y="3605187"/>
            <a:ext cx="267552" cy="207845"/>
          </a:xfrm>
          <a:prstGeom prst="rect">
            <a:avLst/>
          </a:prstGeom>
          <a:solidFill>
            <a:srgbClr val="4FFF11">
              <a:alpha val="24706"/>
            </a:srgb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AE50BE3-ACB4-483C-ACAD-AAFEAEC3BB52}"/>
              </a:ext>
            </a:extLst>
          </p:cNvPr>
          <p:cNvSpPr/>
          <p:nvPr/>
        </p:nvSpPr>
        <p:spPr>
          <a:xfrm>
            <a:off x="6096000" y="5078617"/>
            <a:ext cx="1417963" cy="4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AF2434-D90C-495A-A306-290148902173}"/>
                  </a:ext>
                </a:extLst>
              </p:cNvPr>
              <p:cNvSpPr txBox="1"/>
              <p:nvPr/>
            </p:nvSpPr>
            <p:spPr>
              <a:xfrm>
                <a:off x="6206974" y="5153825"/>
                <a:ext cx="13069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AF2434-D90C-495A-A306-29014890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74" y="5153825"/>
                <a:ext cx="130698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>
            <a:extLst>
              <a:ext uri="{FF2B5EF4-FFF2-40B4-BE49-F238E27FC236}">
                <a16:creationId xmlns:a16="http://schemas.microsoft.com/office/drawing/2014/main" id="{CF0036DE-5206-4965-855C-5EF64088B91D}"/>
              </a:ext>
            </a:extLst>
          </p:cNvPr>
          <p:cNvSpPr/>
          <p:nvPr/>
        </p:nvSpPr>
        <p:spPr>
          <a:xfrm>
            <a:off x="6127162" y="5808939"/>
            <a:ext cx="1417963" cy="4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429CDA5-02D5-48A8-9E04-4755602E3BBD}"/>
                  </a:ext>
                </a:extLst>
              </p:cNvPr>
              <p:cNvSpPr txBox="1"/>
              <p:nvPr/>
            </p:nvSpPr>
            <p:spPr>
              <a:xfrm>
                <a:off x="6238136" y="5884147"/>
                <a:ext cx="13069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429CDA5-02D5-48A8-9E04-4755602E3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136" y="5884147"/>
                <a:ext cx="130698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row: Down 78">
            <a:extLst>
              <a:ext uri="{FF2B5EF4-FFF2-40B4-BE49-F238E27FC236}">
                <a16:creationId xmlns:a16="http://schemas.microsoft.com/office/drawing/2014/main" id="{80719676-D919-4392-AB8B-846A380338FB}"/>
              </a:ext>
            </a:extLst>
          </p:cNvPr>
          <p:cNvSpPr/>
          <p:nvPr/>
        </p:nvSpPr>
        <p:spPr>
          <a:xfrm rot="5400000">
            <a:off x="7624486" y="5103002"/>
            <a:ext cx="287792" cy="40942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EEA14C8A-AEBC-434B-8435-F47881CBDC82}"/>
              </a:ext>
            </a:extLst>
          </p:cNvPr>
          <p:cNvSpPr/>
          <p:nvPr/>
        </p:nvSpPr>
        <p:spPr>
          <a:xfrm rot="5400000">
            <a:off x="7652584" y="5870159"/>
            <a:ext cx="287792" cy="40942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04E404-D187-4D10-85B7-5450067C9254}"/>
              </a:ext>
            </a:extLst>
          </p:cNvPr>
          <p:cNvSpPr/>
          <p:nvPr/>
        </p:nvSpPr>
        <p:spPr>
          <a:xfrm>
            <a:off x="1958640" y="3623596"/>
            <a:ext cx="881071" cy="3788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100%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8E36A40-E441-4E4E-B56C-88B99E99EC9A}"/>
              </a:ext>
            </a:extLst>
          </p:cNvPr>
          <p:cNvSpPr/>
          <p:nvPr/>
        </p:nvSpPr>
        <p:spPr>
          <a:xfrm>
            <a:off x="5106894" y="5118880"/>
            <a:ext cx="881071" cy="3788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60%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A4A50E-25A7-4C3E-98CE-65CE3EE1B4E5}"/>
              </a:ext>
            </a:extLst>
          </p:cNvPr>
          <p:cNvSpPr/>
          <p:nvPr/>
        </p:nvSpPr>
        <p:spPr>
          <a:xfrm>
            <a:off x="5112820" y="5813053"/>
            <a:ext cx="881071" cy="3788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9A0CFF-CB71-41BC-9952-4D4DB11B45A9}"/>
              </a:ext>
            </a:extLst>
          </p:cNvPr>
          <p:cNvSpPr txBox="1"/>
          <p:nvPr/>
        </p:nvSpPr>
        <p:spPr>
          <a:xfrm>
            <a:off x="483695" y="2834269"/>
            <a:ext cx="239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Level dependant percentage of samples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CECD48AB-37D2-4DD5-9AD5-AC80606E57FB}"/>
              </a:ext>
            </a:extLst>
          </p:cNvPr>
          <p:cNvSpPr/>
          <p:nvPr/>
        </p:nvSpPr>
        <p:spPr>
          <a:xfrm rot="19590229">
            <a:off x="2005801" y="3413590"/>
            <a:ext cx="242596" cy="2697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7368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FA2ACE70-8BB4-466C-956E-6509AEE52912}"/>
              </a:ext>
            </a:extLst>
          </p:cNvPr>
          <p:cNvSpPr txBox="1"/>
          <p:nvPr/>
        </p:nvSpPr>
        <p:spPr>
          <a:xfrm>
            <a:off x="3848269" y="3807237"/>
            <a:ext cx="341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Normalize the results if needed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59F333-C216-40A8-83DB-E8AF9AD41D71}"/>
              </a:ext>
            </a:extLst>
          </p:cNvPr>
          <p:cNvSpPr txBox="1"/>
          <p:nvPr/>
        </p:nvSpPr>
        <p:spPr>
          <a:xfrm>
            <a:off x="4680607" y="2692193"/>
            <a:ext cx="428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Weighted by number of samples at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B49C04-B1A7-4193-817A-A2960A1D825E}"/>
              </a:ext>
            </a:extLst>
          </p:cNvPr>
          <p:cNvSpPr/>
          <p:nvPr/>
        </p:nvSpPr>
        <p:spPr>
          <a:xfrm>
            <a:off x="7761195" y="983217"/>
            <a:ext cx="4289636" cy="5641517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50EDA-F635-4BF5-9A2E-930BEBB0D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0"/>
            <a:ext cx="8627706" cy="503853"/>
          </a:xfrm>
        </p:spPr>
        <p:txBody>
          <a:bodyPr>
            <a:normAutofit/>
          </a:bodyPr>
          <a:lstStyle/>
          <a:p>
            <a:pPr algn="l"/>
            <a:r>
              <a:rPr lang="en-NZ" sz="2800" b="1" dirty="0">
                <a:solidFill>
                  <a:schemeClr val="bg1"/>
                </a:solidFill>
              </a:rPr>
              <a:t>Impurity based feature importance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4C352-8770-4A74-8500-A4FE9697B019}"/>
              </a:ext>
            </a:extLst>
          </p:cNvPr>
          <p:cNvSpPr txBox="1"/>
          <p:nvPr/>
        </p:nvSpPr>
        <p:spPr>
          <a:xfrm>
            <a:off x="3549331" y="613885"/>
            <a:ext cx="44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Usually the importance is estimated as below: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26791A-6CDC-4AA5-AB18-6F918308D8B5}"/>
              </a:ext>
            </a:extLst>
          </p:cNvPr>
          <p:cNvSpPr txBox="1"/>
          <p:nvPr/>
        </p:nvSpPr>
        <p:spPr>
          <a:xfrm>
            <a:off x="3848269" y="1168718"/>
            <a:ext cx="20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feature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50C591-48DA-40D4-975D-B67795708E22}"/>
              </a:ext>
            </a:extLst>
          </p:cNvPr>
          <p:cNvSpPr txBox="1"/>
          <p:nvPr/>
        </p:nvSpPr>
        <p:spPr>
          <a:xfrm>
            <a:off x="4211685" y="1618989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tree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ACE994-CFAF-475A-B6B2-AF6E579EF65D}"/>
              </a:ext>
            </a:extLst>
          </p:cNvPr>
          <p:cNvSpPr txBox="1"/>
          <p:nvPr/>
        </p:nvSpPr>
        <p:spPr>
          <a:xfrm>
            <a:off x="4680608" y="2098261"/>
            <a:ext cx="308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Compute impurity decrease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11C0B-FF8F-4849-9BCB-A4D0BFAAFA71}"/>
              </a:ext>
            </a:extLst>
          </p:cNvPr>
          <p:cNvSpPr txBox="1"/>
          <p:nvPr/>
        </p:nvSpPr>
        <p:spPr>
          <a:xfrm>
            <a:off x="4382278" y="3327965"/>
            <a:ext cx="26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Averaged over all trees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4F222-E328-4719-A697-B3AEC338F939}"/>
              </a:ext>
            </a:extLst>
          </p:cNvPr>
          <p:cNvSpPr txBox="1"/>
          <p:nvPr/>
        </p:nvSpPr>
        <p:spPr>
          <a:xfrm>
            <a:off x="5828718" y="1064899"/>
            <a:ext cx="40629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238AE-DCF0-4541-A442-D26B8722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72" y="1558710"/>
            <a:ext cx="687669" cy="4688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D7A9F-148E-4219-A1D3-0016DD11F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6162" y="1067678"/>
            <a:ext cx="1181320" cy="160496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357762-1B5E-4EDD-B662-B4B23A422E92}"/>
              </a:ext>
            </a:extLst>
          </p:cNvPr>
          <p:cNvSpPr txBox="1"/>
          <p:nvPr/>
        </p:nvSpPr>
        <p:spPr>
          <a:xfrm>
            <a:off x="9244773" y="1018714"/>
            <a:ext cx="211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impotence for F1 can be calculated 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0EE74-1FEA-4D35-8AFA-7C025798FAAE}"/>
              </a:ext>
            </a:extLst>
          </p:cNvPr>
          <p:cNvSpPr txBox="1"/>
          <p:nvPr/>
        </p:nvSpPr>
        <p:spPr>
          <a:xfrm>
            <a:off x="8422605" y="111106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FA2E9-8B87-440F-A5D6-0CA698A1443A}"/>
              </a:ext>
            </a:extLst>
          </p:cNvPr>
          <p:cNvSpPr txBox="1"/>
          <p:nvPr/>
        </p:nvSpPr>
        <p:spPr>
          <a:xfrm>
            <a:off x="8752115" y="196835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0.45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E8BF01-C836-451E-980C-09DC52E61420}"/>
              </a:ext>
            </a:extLst>
          </p:cNvPr>
          <p:cNvSpPr txBox="1"/>
          <p:nvPr/>
        </p:nvSpPr>
        <p:spPr>
          <a:xfrm>
            <a:off x="8259434" y="223052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EEB61-D646-4237-9610-8E954463820F}"/>
              </a:ext>
            </a:extLst>
          </p:cNvPr>
          <p:cNvSpPr txBox="1"/>
          <p:nvPr/>
        </p:nvSpPr>
        <p:spPr>
          <a:xfrm>
            <a:off x="8696131" y="1102518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FDFF39-F152-4216-A2CD-BB34BD4AF5A2}"/>
              </a:ext>
            </a:extLst>
          </p:cNvPr>
          <p:cNvSpPr txBox="1"/>
          <p:nvPr/>
        </p:nvSpPr>
        <p:spPr>
          <a:xfrm>
            <a:off x="7763522" y="1516143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E7042-D274-4EC0-AFBE-DE89C3A92B70}"/>
              </a:ext>
            </a:extLst>
          </p:cNvPr>
          <p:cNvSpPr txBox="1"/>
          <p:nvPr/>
        </p:nvSpPr>
        <p:spPr>
          <a:xfrm>
            <a:off x="8652455" y="1414357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1ACEA4-A0B0-49C0-A902-A52CE2E532E9}"/>
              </a:ext>
            </a:extLst>
          </p:cNvPr>
          <p:cNvSpPr txBox="1"/>
          <p:nvPr/>
        </p:nvSpPr>
        <p:spPr>
          <a:xfrm>
            <a:off x="8737075" y="1699206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03D81-35CE-4A79-BCBD-6660B1BCCEAB}"/>
              </a:ext>
            </a:extLst>
          </p:cNvPr>
          <p:cNvSpPr txBox="1"/>
          <p:nvPr/>
        </p:nvSpPr>
        <p:spPr>
          <a:xfrm>
            <a:off x="7797400" y="1742465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4CA4B1-E6C2-4DA9-B786-FF09564928E9}"/>
              </a:ext>
            </a:extLst>
          </p:cNvPr>
          <p:cNvSpPr txBox="1"/>
          <p:nvPr/>
        </p:nvSpPr>
        <p:spPr>
          <a:xfrm>
            <a:off x="7829996" y="2016335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5C2F1E-4497-4436-BCA4-B093580AE26F}"/>
              </a:ext>
            </a:extLst>
          </p:cNvPr>
          <p:cNvSpPr txBox="1"/>
          <p:nvPr/>
        </p:nvSpPr>
        <p:spPr>
          <a:xfrm>
            <a:off x="9033928" y="1968354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7B4B7A-9722-4C4F-9986-7131FB485A1E}"/>
              </a:ext>
            </a:extLst>
          </p:cNvPr>
          <p:cNvSpPr txBox="1"/>
          <p:nvPr/>
        </p:nvSpPr>
        <p:spPr>
          <a:xfrm>
            <a:off x="8841314" y="2210561"/>
            <a:ext cx="358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B0BC0E-26A6-4CB4-9C09-7DEB7BC0D6E9}"/>
              </a:ext>
            </a:extLst>
          </p:cNvPr>
          <p:cNvSpPr txBox="1"/>
          <p:nvPr/>
        </p:nvSpPr>
        <p:spPr>
          <a:xfrm>
            <a:off x="7926982" y="2250077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F5D4D1-24E0-48B4-9561-82B51A69ADFB}"/>
              </a:ext>
            </a:extLst>
          </p:cNvPr>
          <p:cNvSpPr txBox="1"/>
          <p:nvPr/>
        </p:nvSpPr>
        <p:spPr>
          <a:xfrm>
            <a:off x="8155235" y="2523741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1F05AC-DBDD-4DE9-9CED-09EC93111327}"/>
              </a:ext>
            </a:extLst>
          </p:cNvPr>
          <p:cNvSpPr txBox="1"/>
          <p:nvPr/>
        </p:nvSpPr>
        <p:spPr>
          <a:xfrm>
            <a:off x="8640533" y="2485452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27A770-09E6-42CF-B727-BFEAA0496822}"/>
                  </a:ext>
                </a:extLst>
              </p:cNvPr>
              <p:cNvSpPr txBox="1"/>
              <p:nvPr/>
            </p:nvSpPr>
            <p:spPr>
              <a:xfrm>
                <a:off x="9287423" y="1654642"/>
                <a:ext cx="2009268" cy="614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𝐺𝑖𝑛𝑖</m:t>
                          </m:r>
                        </m:e>
                      </m:nary>
                    </m:oMath>
                  </m:oMathPara>
                </a14:m>
                <a:endParaRPr lang="en-NZ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27A770-09E6-42CF-B727-BFEAA0496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423" y="1654642"/>
                <a:ext cx="2009268" cy="614079"/>
              </a:xfrm>
              <a:prstGeom prst="rect">
                <a:avLst/>
              </a:prstGeom>
              <a:blipFill>
                <a:blip r:embed="rId4"/>
                <a:stretch>
                  <a:fillRect t="-115842" r="-11550" b="-16633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19E36F8-CC2C-4D17-A08A-3C9D51DF4501}"/>
              </a:ext>
            </a:extLst>
          </p:cNvPr>
          <p:cNvSpPr txBox="1"/>
          <p:nvPr/>
        </p:nvSpPr>
        <p:spPr>
          <a:xfrm>
            <a:off x="9452632" y="2271067"/>
            <a:ext cx="8217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weight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E05B30-61E7-4C48-8701-C4F5E1D0ABD1}"/>
              </a:ext>
            </a:extLst>
          </p:cNvPr>
          <p:cNvSpPr txBox="1"/>
          <p:nvPr/>
        </p:nvSpPr>
        <p:spPr>
          <a:xfrm>
            <a:off x="10504248" y="2250360"/>
            <a:ext cx="145443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Gini decrease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251560E-AAF4-4C27-95D3-5BC023520A49}"/>
              </a:ext>
            </a:extLst>
          </p:cNvPr>
          <p:cNvSpPr/>
          <p:nvPr/>
        </p:nvSpPr>
        <p:spPr>
          <a:xfrm rot="18531908">
            <a:off x="10104513" y="2062710"/>
            <a:ext cx="214604" cy="1679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A9BFB78B-6737-4053-A102-D8A781D12564}"/>
              </a:ext>
            </a:extLst>
          </p:cNvPr>
          <p:cNvSpPr/>
          <p:nvPr/>
        </p:nvSpPr>
        <p:spPr>
          <a:xfrm rot="12724671">
            <a:off x="10650087" y="2038282"/>
            <a:ext cx="214604" cy="16795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8FFFB-2FED-4210-A403-8AB7C1E8F235}"/>
              </a:ext>
            </a:extLst>
          </p:cNvPr>
          <p:cNvSpPr txBox="1"/>
          <p:nvPr/>
        </p:nvSpPr>
        <p:spPr>
          <a:xfrm>
            <a:off x="7846162" y="2761560"/>
            <a:ext cx="39452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Step 1: calculate the </a:t>
            </a:r>
          </a:p>
          <a:p>
            <a:pPr marL="285750" indent="-285750">
              <a:buFontTx/>
              <a:buChar char="-"/>
            </a:pPr>
            <a:r>
              <a:rPr lang="en-NZ" sz="1400" dirty="0">
                <a:solidFill>
                  <a:schemeClr val="bg1"/>
                </a:solidFill>
                <a:highlight>
                  <a:srgbClr val="0000FF"/>
                </a:highlight>
              </a:rPr>
              <a:t>level dependant percentage of samples</a:t>
            </a:r>
            <a:r>
              <a:rPr lang="en-NZ" sz="1400" dirty="0">
                <a:solidFill>
                  <a:schemeClr val="bg1"/>
                </a:solidFill>
              </a:rPr>
              <a:t>, and </a:t>
            </a:r>
          </a:p>
          <a:p>
            <a:pPr marL="285750" indent="-285750">
              <a:buFontTx/>
              <a:buChar char="-"/>
            </a:pPr>
            <a:r>
              <a:rPr lang="en-NZ" sz="1400" dirty="0">
                <a:solidFill>
                  <a:schemeClr val="bg1"/>
                </a:solidFill>
                <a:highlight>
                  <a:srgbClr val="FF00FF"/>
                </a:highlight>
              </a:rPr>
              <a:t>total percentage of samples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93F3BC7D-6E0E-41B3-8A6F-DF49D3EA0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03" y="605881"/>
            <a:ext cx="3083087" cy="184985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AC0FBBBD-038F-46EF-BE38-587EE8D46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6581" y="3480600"/>
            <a:ext cx="2739333" cy="304286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D8E1361F-BA51-4D6B-AE93-8CCDB0AB6A2D}"/>
              </a:ext>
            </a:extLst>
          </p:cNvPr>
          <p:cNvSpPr/>
          <p:nvPr/>
        </p:nvSpPr>
        <p:spPr>
          <a:xfrm>
            <a:off x="8155235" y="3429000"/>
            <a:ext cx="1744545" cy="920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1064AA5-40A8-4990-82F2-2E2F0CF9D16E}"/>
              </a:ext>
            </a:extLst>
          </p:cNvPr>
          <p:cNvSpPr/>
          <p:nvPr/>
        </p:nvSpPr>
        <p:spPr>
          <a:xfrm>
            <a:off x="8640533" y="5109237"/>
            <a:ext cx="1593587" cy="920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A829842-1643-48F8-8053-D15C65CD33C4}"/>
              </a:ext>
            </a:extLst>
          </p:cNvPr>
          <p:cNvSpPr/>
          <p:nvPr/>
        </p:nvSpPr>
        <p:spPr>
          <a:xfrm>
            <a:off x="8184711" y="5641585"/>
            <a:ext cx="1593587" cy="920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7AF74DC-B6D4-4563-A00F-F6E9503292C1}"/>
              </a:ext>
            </a:extLst>
          </p:cNvPr>
          <p:cNvSpPr txBox="1"/>
          <p:nvPr/>
        </p:nvSpPr>
        <p:spPr>
          <a:xfrm>
            <a:off x="11047434" y="3741085"/>
            <a:ext cx="905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have 3 “F1” feature appear in the tree</a:t>
            </a:r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E5F24F5B-51DD-455A-BB55-98410FC3B984}"/>
              </a:ext>
            </a:extLst>
          </p:cNvPr>
          <p:cNvSpPr/>
          <p:nvPr/>
        </p:nvSpPr>
        <p:spPr>
          <a:xfrm>
            <a:off x="9946433" y="3862873"/>
            <a:ext cx="905069" cy="671805"/>
          </a:xfrm>
          <a:custGeom>
            <a:avLst/>
            <a:gdLst>
              <a:gd name="connsiteX0" fmla="*/ 905069 w 905069"/>
              <a:gd name="connsiteY0" fmla="*/ 671805 h 671805"/>
              <a:gd name="connsiteX1" fmla="*/ 727787 w 905069"/>
              <a:gd name="connsiteY1" fmla="*/ 233266 h 671805"/>
              <a:gd name="connsiteX2" fmla="*/ 0 w 905069"/>
              <a:gd name="connsiteY2" fmla="*/ 0 h 671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069" h="671805">
                <a:moveTo>
                  <a:pt x="905069" y="671805"/>
                </a:moveTo>
                <a:cubicBezTo>
                  <a:pt x="891850" y="508519"/>
                  <a:pt x="878632" y="345233"/>
                  <a:pt x="727787" y="233266"/>
                </a:cubicBezTo>
                <a:cubicBezTo>
                  <a:pt x="576942" y="121299"/>
                  <a:pt x="288471" y="60649"/>
                  <a:pt x="0" y="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69739897-458A-4F7C-BBC1-2235510B132C}"/>
              </a:ext>
            </a:extLst>
          </p:cNvPr>
          <p:cNvSpPr/>
          <p:nvPr/>
        </p:nvSpPr>
        <p:spPr>
          <a:xfrm>
            <a:off x="10300996" y="4609322"/>
            <a:ext cx="503853" cy="1061809"/>
          </a:xfrm>
          <a:custGeom>
            <a:avLst/>
            <a:gdLst>
              <a:gd name="connsiteX0" fmla="*/ 503853 w 503853"/>
              <a:gd name="connsiteY0" fmla="*/ 0 h 1061809"/>
              <a:gd name="connsiteX1" fmla="*/ 186612 w 503853"/>
              <a:gd name="connsiteY1" fmla="*/ 177282 h 1061809"/>
              <a:gd name="connsiteX2" fmla="*/ 261257 w 503853"/>
              <a:gd name="connsiteY2" fmla="*/ 681135 h 1061809"/>
              <a:gd name="connsiteX3" fmla="*/ 111967 w 503853"/>
              <a:gd name="connsiteY3" fmla="*/ 1035698 h 1061809"/>
              <a:gd name="connsiteX4" fmla="*/ 0 w 503853"/>
              <a:gd name="connsiteY4" fmla="*/ 1007707 h 1061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3853" h="1061809">
                <a:moveTo>
                  <a:pt x="503853" y="0"/>
                </a:moveTo>
                <a:cubicBezTo>
                  <a:pt x="365449" y="31880"/>
                  <a:pt x="227045" y="63760"/>
                  <a:pt x="186612" y="177282"/>
                </a:cubicBezTo>
                <a:cubicBezTo>
                  <a:pt x="146179" y="290805"/>
                  <a:pt x="273698" y="538066"/>
                  <a:pt x="261257" y="681135"/>
                </a:cubicBezTo>
                <a:cubicBezTo>
                  <a:pt x="248816" y="824204"/>
                  <a:pt x="155510" y="981269"/>
                  <a:pt x="111967" y="1035698"/>
                </a:cubicBezTo>
                <a:cubicBezTo>
                  <a:pt x="68424" y="1090127"/>
                  <a:pt x="34212" y="1048917"/>
                  <a:pt x="0" y="100770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9D6D9CE5-7DB0-4F64-B57C-7AFAA50A53AD}"/>
              </a:ext>
            </a:extLst>
          </p:cNvPr>
          <p:cNvSpPr/>
          <p:nvPr/>
        </p:nvSpPr>
        <p:spPr>
          <a:xfrm>
            <a:off x="9825135" y="4655976"/>
            <a:ext cx="1060964" cy="1706444"/>
          </a:xfrm>
          <a:custGeom>
            <a:avLst/>
            <a:gdLst>
              <a:gd name="connsiteX0" fmla="*/ 970383 w 1060964"/>
              <a:gd name="connsiteY0" fmla="*/ 0 h 1706444"/>
              <a:gd name="connsiteX1" fmla="*/ 877077 w 1060964"/>
              <a:gd name="connsiteY1" fmla="*/ 149289 h 1706444"/>
              <a:gd name="connsiteX2" fmla="*/ 998375 w 1060964"/>
              <a:gd name="connsiteY2" fmla="*/ 765110 h 1706444"/>
              <a:gd name="connsiteX3" fmla="*/ 1054359 w 1060964"/>
              <a:gd name="connsiteY3" fmla="*/ 1166326 h 1706444"/>
              <a:gd name="connsiteX4" fmla="*/ 849085 w 1060964"/>
              <a:gd name="connsiteY4" fmla="*/ 1520889 h 1706444"/>
              <a:gd name="connsiteX5" fmla="*/ 363894 w 1060964"/>
              <a:gd name="connsiteY5" fmla="*/ 1698171 h 1706444"/>
              <a:gd name="connsiteX6" fmla="*/ 0 w 1060964"/>
              <a:gd name="connsiteY6" fmla="*/ 1660848 h 1706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0964" h="1706444">
                <a:moveTo>
                  <a:pt x="970383" y="0"/>
                </a:moveTo>
                <a:cubicBezTo>
                  <a:pt x="921397" y="10885"/>
                  <a:pt x="872412" y="21771"/>
                  <a:pt x="877077" y="149289"/>
                </a:cubicBezTo>
                <a:cubicBezTo>
                  <a:pt x="881742" y="276807"/>
                  <a:pt x="968828" y="595604"/>
                  <a:pt x="998375" y="765110"/>
                </a:cubicBezTo>
                <a:cubicBezTo>
                  <a:pt x="1027922" y="934616"/>
                  <a:pt x="1079241" y="1040363"/>
                  <a:pt x="1054359" y="1166326"/>
                </a:cubicBezTo>
                <a:cubicBezTo>
                  <a:pt x="1029477" y="1292289"/>
                  <a:pt x="964162" y="1432248"/>
                  <a:pt x="849085" y="1520889"/>
                </a:cubicBezTo>
                <a:cubicBezTo>
                  <a:pt x="734008" y="1609530"/>
                  <a:pt x="505408" y="1674845"/>
                  <a:pt x="363894" y="1698171"/>
                </a:cubicBezTo>
                <a:cubicBezTo>
                  <a:pt x="222380" y="1721497"/>
                  <a:pt x="111190" y="1691172"/>
                  <a:pt x="0" y="1660848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76CAE0-D3E5-473A-AF1B-9A7026B6E49A}"/>
              </a:ext>
            </a:extLst>
          </p:cNvPr>
          <p:cNvSpPr txBox="1"/>
          <p:nvPr/>
        </p:nvSpPr>
        <p:spPr>
          <a:xfrm>
            <a:off x="8446828" y="155132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40923C-4214-4933-BC6B-EE6FF635D3BB}"/>
              </a:ext>
            </a:extLst>
          </p:cNvPr>
          <p:cNvSpPr txBox="1"/>
          <p:nvPr/>
        </p:nvSpPr>
        <p:spPr>
          <a:xfrm>
            <a:off x="7761195" y="1348595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9BD61E-D09C-4A26-BFA6-E6DD6E9241B8}"/>
              </a:ext>
            </a:extLst>
          </p:cNvPr>
          <p:cNvSpPr/>
          <p:nvPr/>
        </p:nvSpPr>
        <p:spPr>
          <a:xfrm>
            <a:off x="2991106" y="3099334"/>
            <a:ext cx="4508517" cy="1582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AB3E27-F318-4EF9-943B-F577E8ED5F3A}"/>
                  </a:ext>
                </a:extLst>
              </p:cNvPr>
              <p:cNvSpPr txBox="1"/>
              <p:nvPr/>
            </p:nvSpPr>
            <p:spPr>
              <a:xfrm>
                <a:off x="3005450" y="3212229"/>
                <a:ext cx="2797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We can calculate </a:t>
                </a:r>
                <a14:m>
                  <m:oMath xmlns:m="http://schemas.openxmlformats.org/officeDocument/2006/math">
                    <m:r>
                      <a:rPr lang="en-NZ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△</m:t>
                    </m:r>
                    <m:r>
                      <a:rPr lang="en-NZ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𝐺𝑖𝑛𝑖</m:t>
                    </m:r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 as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AB3E27-F318-4EF9-943B-F577E8ED5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450" y="3212229"/>
                <a:ext cx="2797561" cy="369332"/>
              </a:xfrm>
              <a:prstGeom prst="rect">
                <a:avLst/>
              </a:prstGeom>
              <a:blipFill>
                <a:blip r:embed="rId7"/>
                <a:stretch>
                  <a:fillRect l="-1743" t="-9836" r="-871" b="-2459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DE2F27-2DD2-4F84-B389-D7943E40ED7B}"/>
                  </a:ext>
                </a:extLst>
              </p:cNvPr>
              <p:cNvSpPr txBox="1"/>
              <p:nvPr/>
            </p:nvSpPr>
            <p:spPr>
              <a:xfrm>
                <a:off x="3287337" y="3549607"/>
                <a:ext cx="420186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=0.75−</m:t>
                      </m:r>
                      <m:d>
                        <m:d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0.85×0.5+0.15×0.1</m:t>
                          </m:r>
                        </m:e>
                      </m:d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=0.31</m:t>
                      </m:r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DE2F27-2DD2-4F84-B389-D7943E40E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337" y="3549607"/>
                <a:ext cx="420186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2E75185-7D23-45CF-A51F-9CAA7429DFA5}"/>
              </a:ext>
            </a:extLst>
          </p:cNvPr>
          <p:cNvSpPr txBox="1"/>
          <p:nvPr/>
        </p:nvSpPr>
        <p:spPr>
          <a:xfrm>
            <a:off x="3939851" y="3901041"/>
            <a:ext cx="753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Node Gini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7D1C73-3642-4F72-B6D5-C1E00B2ADC50}"/>
              </a:ext>
            </a:extLst>
          </p:cNvPr>
          <p:cNvSpPr txBox="1"/>
          <p:nvPr/>
        </p:nvSpPr>
        <p:spPr>
          <a:xfrm>
            <a:off x="5075658" y="3818452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Next node Gini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531E3C-C845-407A-B516-DCB436C2B308}"/>
              </a:ext>
            </a:extLst>
          </p:cNvPr>
          <p:cNvSpPr txBox="1"/>
          <p:nvPr/>
        </p:nvSpPr>
        <p:spPr>
          <a:xfrm>
            <a:off x="4404230" y="4009817"/>
            <a:ext cx="1541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Total percentage of samples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7899A3-50FE-4755-A205-B8EE940428C6}"/>
              </a:ext>
            </a:extLst>
          </p:cNvPr>
          <p:cNvSpPr txBox="1"/>
          <p:nvPr/>
        </p:nvSpPr>
        <p:spPr>
          <a:xfrm>
            <a:off x="6225717" y="3816728"/>
            <a:ext cx="9589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Next leaf Gini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8464C6-876E-4019-BBC4-033C7C29DB10}"/>
              </a:ext>
            </a:extLst>
          </p:cNvPr>
          <p:cNvSpPr txBox="1"/>
          <p:nvPr/>
        </p:nvSpPr>
        <p:spPr>
          <a:xfrm>
            <a:off x="5817354" y="4028877"/>
            <a:ext cx="1541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</a:rPr>
              <a:t>Total percentage of samples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EFF74A-2837-4630-A352-705AF88523FB}"/>
              </a:ext>
            </a:extLst>
          </p:cNvPr>
          <p:cNvCxnSpPr>
            <a:cxnSpLocks/>
          </p:cNvCxnSpPr>
          <p:nvPr/>
        </p:nvCxnSpPr>
        <p:spPr>
          <a:xfrm flipV="1">
            <a:off x="4379524" y="3783592"/>
            <a:ext cx="43889" cy="175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7C0ED1F-D4BE-4A55-88D0-AD4070525803}"/>
              </a:ext>
            </a:extLst>
          </p:cNvPr>
          <p:cNvCxnSpPr>
            <a:cxnSpLocks/>
          </p:cNvCxnSpPr>
          <p:nvPr/>
        </p:nvCxnSpPr>
        <p:spPr>
          <a:xfrm flipV="1">
            <a:off x="4963062" y="3758599"/>
            <a:ext cx="120624" cy="3197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58A63D8-A1F6-4B95-8D57-C60926608289}"/>
              </a:ext>
            </a:extLst>
          </p:cNvPr>
          <p:cNvCxnSpPr>
            <a:cxnSpLocks/>
          </p:cNvCxnSpPr>
          <p:nvPr/>
        </p:nvCxnSpPr>
        <p:spPr>
          <a:xfrm flipH="1" flipV="1">
            <a:off x="6113121" y="3806654"/>
            <a:ext cx="145225" cy="292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29699C-4F7C-48AB-B63C-67A19108A11B}"/>
              </a:ext>
            </a:extLst>
          </p:cNvPr>
          <p:cNvCxnSpPr>
            <a:cxnSpLocks/>
          </p:cNvCxnSpPr>
          <p:nvPr/>
        </p:nvCxnSpPr>
        <p:spPr>
          <a:xfrm flipV="1">
            <a:off x="5492857" y="3758120"/>
            <a:ext cx="43889" cy="175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6DDD29E-D329-46D4-BB01-5C26D82C1996}"/>
              </a:ext>
            </a:extLst>
          </p:cNvPr>
          <p:cNvCxnSpPr>
            <a:cxnSpLocks/>
          </p:cNvCxnSpPr>
          <p:nvPr/>
        </p:nvCxnSpPr>
        <p:spPr>
          <a:xfrm flipH="1" flipV="1">
            <a:off x="6506050" y="3758120"/>
            <a:ext cx="122883" cy="1603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Down 42">
            <a:extLst>
              <a:ext uri="{FF2B5EF4-FFF2-40B4-BE49-F238E27FC236}">
                <a16:creationId xmlns:a16="http://schemas.microsoft.com/office/drawing/2014/main" id="{08520751-7039-4F13-97CC-EB0A9D0BD689}"/>
              </a:ext>
            </a:extLst>
          </p:cNvPr>
          <p:cNvSpPr/>
          <p:nvPr/>
        </p:nvSpPr>
        <p:spPr>
          <a:xfrm rot="5400000">
            <a:off x="7668171" y="3680269"/>
            <a:ext cx="287792" cy="40942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9CDC4F9-8B26-4585-A7A0-09EA7FB7BF6B}"/>
              </a:ext>
            </a:extLst>
          </p:cNvPr>
          <p:cNvSpPr/>
          <p:nvPr/>
        </p:nvSpPr>
        <p:spPr>
          <a:xfrm>
            <a:off x="5845818" y="3594505"/>
            <a:ext cx="417797" cy="20160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98D6F95-F2DC-459D-BAE1-ED4B37F783B4}"/>
              </a:ext>
            </a:extLst>
          </p:cNvPr>
          <p:cNvSpPr/>
          <p:nvPr/>
        </p:nvSpPr>
        <p:spPr>
          <a:xfrm>
            <a:off x="4859879" y="3597834"/>
            <a:ext cx="417797" cy="201609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D1E06D0-9298-44A3-A0D8-95A09EAC3E68}"/>
              </a:ext>
            </a:extLst>
          </p:cNvPr>
          <p:cNvSpPr/>
          <p:nvPr/>
        </p:nvSpPr>
        <p:spPr>
          <a:xfrm>
            <a:off x="4214514" y="3579723"/>
            <a:ext cx="417797" cy="201609"/>
          </a:xfrm>
          <a:prstGeom prst="rect">
            <a:avLst/>
          </a:prstGeom>
          <a:solidFill>
            <a:srgbClr val="4FFF11">
              <a:alpha val="24706"/>
            </a:srgb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19C058C-7278-4B28-9639-F536D67867A2}"/>
              </a:ext>
            </a:extLst>
          </p:cNvPr>
          <p:cNvSpPr/>
          <p:nvPr/>
        </p:nvSpPr>
        <p:spPr>
          <a:xfrm>
            <a:off x="5400805" y="3592841"/>
            <a:ext cx="306558" cy="188492"/>
          </a:xfrm>
          <a:prstGeom prst="rect">
            <a:avLst/>
          </a:prstGeom>
          <a:solidFill>
            <a:srgbClr val="4FFF11">
              <a:alpha val="24706"/>
            </a:srgb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8C39ED0-1573-4579-AB6C-26008DECEF3E}"/>
              </a:ext>
            </a:extLst>
          </p:cNvPr>
          <p:cNvSpPr/>
          <p:nvPr/>
        </p:nvSpPr>
        <p:spPr>
          <a:xfrm>
            <a:off x="6366078" y="3605187"/>
            <a:ext cx="267552" cy="207845"/>
          </a:xfrm>
          <a:prstGeom prst="rect">
            <a:avLst/>
          </a:prstGeom>
          <a:solidFill>
            <a:srgbClr val="4FFF11">
              <a:alpha val="24706"/>
            </a:srgbClr>
          </a:solidFill>
          <a:ln>
            <a:solidFill>
              <a:schemeClr val="accent1">
                <a:shade val="50000"/>
                <a:alpha val="2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AE50BE3-ACB4-483C-ACAD-AAFEAEC3BB52}"/>
              </a:ext>
            </a:extLst>
          </p:cNvPr>
          <p:cNvSpPr/>
          <p:nvPr/>
        </p:nvSpPr>
        <p:spPr>
          <a:xfrm>
            <a:off x="6096000" y="5078617"/>
            <a:ext cx="1417963" cy="4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AF2434-D90C-495A-A306-290148902173}"/>
                  </a:ext>
                </a:extLst>
              </p:cNvPr>
              <p:cNvSpPr txBox="1"/>
              <p:nvPr/>
            </p:nvSpPr>
            <p:spPr>
              <a:xfrm>
                <a:off x="6206974" y="5153825"/>
                <a:ext cx="13069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AF2434-D90C-495A-A306-290148902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974" y="5153825"/>
                <a:ext cx="130698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>
            <a:extLst>
              <a:ext uri="{FF2B5EF4-FFF2-40B4-BE49-F238E27FC236}">
                <a16:creationId xmlns:a16="http://schemas.microsoft.com/office/drawing/2014/main" id="{CF0036DE-5206-4965-855C-5EF64088B91D}"/>
              </a:ext>
            </a:extLst>
          </p:cNvPr>
          <p:cNvSpPr/>
          <p:nvPr/>
        </p:nvSpPr>
        <p:spPr>
          <a:xfrm>
            <a:off x="6127162" y="5808939"/>
            <a:ext cx="1417963" cy="441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429CDA5-02D5-48A8-9E04-4755602E3BBD}"/>
                  </a:ext>
                </a:extLst>
              </p:cNvPr>
              <p:cNvSpPr txBox="1"/>
              <p:nvPr/>
            </p:nvSpPr>
            <p:spPr>
              <a:xfrm>
                <a:off x="6238136" y="5884147"/>
                <a:ext cx="13069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△</m:t>
                          </m:r>
                          <m: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NZ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429CDA5-02D5-48A8-9E04-4755602E3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136" y="5884147"/>
                <a:ext cx="130698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row: Down 78">
            <a:extLst>
              <a:ext uri="{FF2B5EF4-FFF2-40B4-BE49-F238E27FC236}">
                <a16:creationId xmlns:a16="http://schemas.microsoft.com/office/drawing/2014/main" id="{80719676-D919-4392-AB8B-846A380338FB}"/>
              </a:ext>
            </a:extLst>
          </p:cNvPr>
          <p:cNvSpPr/>
          <p:nvPr/>
        </p:nvSpPr>
        <p:spPr>
          <a:xfrm rot="5400000">
            <a:off x="7624486" y="5103002"/>
            <a:ext cx="287792" cy="40942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EEA14C8A-AEBC-434B-8435-F47881CBDC82}"/>
              </a:ext>
            </a:extLst>
          </p:cNvPr>
          <p:cNvSpPr/>
          <p:nvPr/>
        </p:nvSpPr>
        <p:spPr>
          <a:xfrm rot="5400000">
            <a:off x="7652584" y="5870159"/>
            <a:ext cx="287792" cy="40942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04E404-D187-4D10-85B7-5450067C9254}"/>
              </a:ext>
            </a:extLst>
          </p:cNvPr>
          <p:cNvSpPr/>
          <p:nvPr/>
        </p:nvSpPr>
        <p:spPr>
          <a:xfrm>
            <a:off x="1958640" y="3623596"/>
            <a:ext cx="881071" cy="3788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100%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8E36A40-E441-4E4E-B56C-88B99E99EC9A}"/>
              </a:ext>
            </a:extLst>
          </p:cNvPr>
          <p:cNvSpPr/>
          <p:nvPr/>
        </p:nvSpPr>
        <p:spPr>
          <a:xfrm>
            <a:off x="5106894" y="5118880"/>
            <a:ext cx="881071" cy="3788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60%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3A4A50E-25A7-4C3E-98CE-65CE3EE1B4E5}"/>
              </a:ext>
            </a:extLst>
          </p:cNvPr>
          <p:cNvSpPr/>
          <p:nvPr/>
        </p:nvSpPr>
        <p:spPr>
          <a:xfrm>
            <a:off x="5112820" y="5813053"/>
            <a:ext cx="881071" cy="3788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50%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770FAD0-2771-423B-8DB7-041FFD16FAB3}"/>
              </a:ext>
            </a:extLst>
          </p:cNvPr>
          <p:cNvSpPr/>
          <p:nvPr/>
        </p:nvSpPr>
        <p:spPr>
          <a:xfrm>
            <a:off x="1546379" y="3857384"/>
            <a:ext cx="226437" cy="2172228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03F2C3-9040-4FA5-86C4-E5BA6BD30D39}"/>
                  </a:ext>
                </a:extLst>
              </p:cNvPr>
              <p:cNvSpPr txBox="1"/>
              <p:nvPr/>
            </p:nvSpPr>
            <p:spPr>
              <a:xfrm>
                <a:off x="72993" y="4159513"/>
                <a:ext cx="1455728" cy="1482072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n-NZ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NZ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NZ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NZ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×0.31+0.6×0.25+0.5×0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.1=0.51</m:t>
                      </m:r>
                    </m:oMath>
                  </m:oMathPara>
                </a14:m>
                <a:endParaRPr lang="en-NZ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03F2C3-9040-4FA5-86C4-E5BA6BD30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3" y="4159513"/>
                <a:ext cx="1455728" cy="14820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C7689B1-BCA9-4880-8B4F-9706D21FEC4C}"/>
              </a:ext>
            </a:extLst>
          </p:cNvPr>
          <p:cNvSpPr txBox="1"/>
          <p:nvPr/>
        </p:nvSpPr>
        <p:spPr>
          <a:xfrm>
            <a:off x="46697" y="5993088"/>
            <a:ext cx="226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importance for F1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8437321-C3A8-49B9-AE95-1B376EE94AFA}"/>
              </a:ext>
            </a:extLst>
          </p:cNvPr>
          <p:cNvSpPr/>
          <p:nvPr/>
        </p:nvSpPr>
        <p:spPr>
          <a:xfrm rot="13885057">
            <a:off x="739001" y="5713207"/>
            <a:ext cx="406501" cy="267152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8533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D059F333-C216-40A8-83DB-E8AF9AD41D71}"/>
              </a:ext>
            </a:extLst>
          </p:cNvPr>
          <p:cNvSpPr txBox="1"/>
          <p:nvPr/>
        </p:nvSpPr>
        <p:spPr>
          <a:xfrm>
            <a:off x="4680607" y="2692193"/>
            <a:ext cx="428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Weighted by number of samples at node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50EDA-F635-4BF5-9A2E-930BEBB0D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0"/>
            <a:ext cx="8627706" cy="503853"/>
          </a:xfrm>
        </p:spPr>
        <p:txBody>
          <a:bodyPr>
            <a:normAutofit/>
          </a:bodyPr>
          <a:lstStyle/>
          <a:p>
            <a:pPr algn="l"/>
            <a:r>
              <a:rPr lang="en-NZ" sz="2800" b="1" dirty="0">
                <a:solidFill>
                  <a:schemeClr val="bg1"/>
                </a:solidFill>
              </a:rPr>
              <a:t>Impurity based feature importance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4C352-8770-4A74-8500-A4FE9697B019}"/>
              </a:ext>
            </a:extLst>
          </p:cNvPr>
          <p:cNvSpPr txBox="1"/>
          <p:nvPr/>
        </p:nvSpPr>
        <p:spPr>
          <a:xfrm>
            <a:off x="3549331" y="613885"/>
            <a:ext cx="44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Usually the importance is estimated as below: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26791A-6CDC-4AA5-AB18-6F918308D8B5}"/>
              </a:ext>
            </a:extLst>
          </p:cNvPr>
          <p:cNvSpPr txBox="1"/>
          <p:nvPr/>
        </p:nvSpPr>
        <p:spPr>
          <a:xfrm>
            <a:off x="3848269" y="1168718"/>
            <a:ext cx="20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feature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50C591-48DA-40D4-975D-B67795708E22}"/>
              </a:ext>
            </a:extLst>
          </p:cNvPr>
          <p:cNvSpPr txBox="1"/>
          <p:nvPr/>
        </p:nvSpPr>
        <p:spPr>
          <a:xfrm>
            <a:off x="4211685" y="1618989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tree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ACE994-CFAF-475A-B6B2-AF6E579EF65D}"/>
              </a:ext>
            </a:extLst>
          </p:cNvPr>
          <p:cNvSpPr txBox="1"/>
          <p:nvPr/>
        </p:nvSpPr>
        <p:spPr>
          <a:xfrm>
            <a:off x="4680608" y="2098261"/>
            <a:ext cx="308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Compute impurity decrease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4F222-E328-4719-A697-B3AEC338F939}"/>
              </a:ext>
            </a:extLst>
          </p:cNvPr>
          <p:cNvSpPr txBox="1"/>
          <p:nvPr/>
        </p:nvSpPr>
        <p:spPr>
          <a:xfrm>
            <a:off x="5828718" y="1064899"/>
            <a:ext cx="40629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238AE-DCF0-4541-A442-D26B8722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72" y="1558710"/>
            <a:ext cx="687669" cy="4688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93F3BC7D-6E0E-41B3-8A6F-DF49D3EA0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03" y="605881"/>
            <a:ext cx="3083087" cy="184985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25A58EC-7143-4CDC-BBF1-ACB1F9A49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113" y="1803655"/>
            <a:ext cx="2982685" cy="141418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519FB84-9B84-4328-8C79-0F1E54585D1B}"/>
              </a:ext>
            </a:extLst>
          </p:cNvPr>
          <p:cNvSpPr txBox="1"/>
          <p:nvPr/>
        </p:nvSpPr>
        <p:spPr>
          <a:xfrm>
            <a:off x="4382278" y="3327965"/>
            <a:ext cx="26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Averaged over all trees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6AD086-A7F7-4964-9C5D-E213C2F4923A}"/>
              </a:ext>
            </a:extLst>
          </p:cNvPr>
          <p:cNvSpPr txBox="1"/>
          <p:nvPr/>
        </p:nvSpPr>
        <p:spPr>
          <a:xfrm>
            <a:off x="3848269" y="3807237"/>
            <a:ext cx="341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Normalize the results if needed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868C0D-30F3-40C7-AAC9-F5B6ED03225F}"/>
              </a:ext>
            </a:extLst>
          </p:cNvPr>
          <p:cNvSpPr txBox="1"/>
          <p:nvPr/>
        </p:nvSpPr>
        <p:spPr>
          <a:xfrm>
            <a:off x="7119257" y="3374131"/>
            <a:ext cx="452438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We go through all the trees with the last step, and average the results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DE5487C7-D752-48E1-8FF8-45CF5367BB80}"/>
              </a:ext>
            </a:extLst>
          </p:cNvPr>
          <p:cNvSpPr/>
          <p:nvPr/>
        </p:nvSpPr>
        <p:spPr>
          <a:xfrm>
            <a:off x="8909308" y="2197983"/>
            <a:ext cx="121870" cy="699796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5C9FA35-4A3D-43C4-8D0C-C1CE92C48130}"/>
              </a:ext>
            </a:extLst>
          </p:cNvPr>
          <p:cNvSpPr txBox="1"/>
          <p:nvPr/>
        </p:nvSpPr>
        <p:spPr>
          <a:xfrm>
            <a:off x="4199630" y="4332676"/>
            <a:ext cx="611991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We through all the features for the above process, and normalize the results. </a:t>
            </a:r>
          </a:p>
          <a:p>
            <a:r>
              <a:rPr lang="en-NZ" sz="1200" dirty="0">
                <a:solidFill>
                  <a:schemeClr val="bg1"/>
                </a:solidFill>
              </a:rPr>
              <a:t>For example, we can divide the averaged results by the number of trees being used 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41E0D3C-2E74-4A85-A7C3-5B59646711F0}"/>
              </a:ext>
            </a:extLst>
          </p:cNvPr>
          <p:cNvSpPr txBox="1"/>
          <p:nvPr/>
        </p:nvSpPr>
        <p:spPr>
          <a:xfrm>
            <a:off x="3762652" y="5597152"/>
            <a:ext cx="6125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dirty="0">
                <a:solidFill>
                  <a:schemeClr val="bg1"/>
                </a:solidFill>
              </a:rPr>
              <a:t>The high the value, the more important that the feature is</a:t>
            </a:r>
          </a:p>
        </p:txBody>
      </p:sp>
    </p:spTree>
    <p:extLst>
      <p:ext uri="{BB962C8B-B14F-4D97-AF65-F5344CB8AC3E}">
        <p14:creationId xmlns:p14="http://schemas.microsoft.com/office/powerpoint/2010/main" val="1287579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D059F333-C216-40A8-83DB-E8AF9AD41D71}"/>
              </a:ext>
            </a:extLst>
          </p:cNvPr>
          <p:cNvSpPr txBox="1"/>
          <p:nvPr/>
        </p:nvSpPr>
        <p:spPr>
          <a:xfrm>
            <a:off x="4680607" y="2692193"/>
            <a:ext cx="428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Weighted by number of samples at node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50EDA-F635-4BF5-9A2E-930BEBB0D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0"/>
            <a:ext cx="8627706" cy="503853"/>
          </a:xfrm>
        </p:spPr>
        <p:txBody>
          <a:bodyPr>
            <a:normAutofit/>
          </a:bodyPr>
          <a:lstStyle/>
          <a:p>
            <a:pPr algn="l"/>
            <a:r>
              <a:rPr lang="en-NZ" sz="2800" b="1" dirty="0">
                <a:solidFill>
                  <a:schemeClr val="bg1"/>
                </a:solidFill>
              </a:rPr>
              <a:t>Impurity based feature importance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4C352-8770-4A74-8500-A4FE9697B019}"/>
              </a:ext>
            </a:extLst>
          </p:cNvPr>
          <p:cNvSpPr txBox="1"/>
          <p:nvPr/>
        </p:nvSpPr>
        <p:spPr>
          <a:xfrm>
            <a:off x="3549331" y="613885"/>
            <a:ext cx="44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Usually the importance is estimated as below: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26791A-6CDC-4AA5-AB18-6F918308D8B5}"/>
              </a:ext>
            </a:extLst>
          </p:cNvPr>
          <p:cNvSpPr txBox="1"/>
          <p:nvPr/>
        </p:nvSpPr>
        <p:spPr>
          <a:xfrm>
            <a:off x="3848269" y="1168718"/>
            <a:ext cx="20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feature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50C591-48DA-40D4-975D-B67795708E22}"/>
              </a:ext>
            </a:extLst>
          </p:cNvPr>
          <p:cNvSpPr txBox="1"/>
          <p:nvPr/>
        </p:nvSpPr>
        <p:spPr>
          <a:xfrm>
            <a:off x="4211685" y="1618989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tree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ACE994-CFAF-475A-B6B2-AF6E579EF65D}"/>
              </a:ext>
            </a:extLst>
          </p:cNvPr>
          <p:cNvSpPr txBox="1"/>
          <p:nvPr/>
        </p:nvSpPr>
        <p:spPr>
          <a:xfrm>
            <a:off x="4680608" y="2098261"/>
            <a:ext cx="308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Compute impurity decrease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4F222-E328-4719-A697-B3AEC338F939}"/>
              </a:ext>
            </a:extLst>
          </p:cNvPr>
          <p:cNvSpPr txBox="1"/>
          <p:nvPr/>
        </p:nvSpPr>
        <p:spPr>
          <a:xfrm>
            <a:off x="5828718" y="1064899"/>
            <a:ext cx="40629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238AE-DCF0-4541-A442-D26B8722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72" y="1558710"/>
            <a:ext cx="687669" cy="4688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93F3BC7D-6E0E-41B3-8A6F-DF49D3EA0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03" y="605881"/>
            <a:ext cx="3083087" cy="184985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25A58EC-7143-4CDC-BBF1-ACB1F9A49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113" y="1803655"/>
            <a:ext cx="2982685" cy="141418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0519FB84-9B84-4328-8C79-0F1E54585D1B}"/>
              </a:ext>
            </a:extLst>
          </p:cNvPr>
          <p:cNvSpPr txBox="1"/>
          <p:nvPr/>
        </p:nvSpPr>
        <p:spPr>
          <a:xfrm>
            <a:off x="4382278" y="3327965"/>
            <a:ext cx="26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Averaged over all trees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6AD086-A7F7-4964-9C5D-E213C2F4923A}"/>
              </a:ext>
            </a:extLst>
          </p:cNvPr>
          <p:cNvSpPr txBox="1"/>
          <p:nvPr/>
        </p:nvSpPr>
        <p:spPr>
          <a:xfrm>
            <a:off x="3848269" y="3807237"/>
            <a:ext cx="341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Normalize the results if needed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868C0D-30F3-40C7-AAC9-F5B6ED03225F}"/>
              </a:ext>
            </a:extLst>
          </p:cNvPr>
          <p:cNvSpPr txBox="1"/>
          <p:nvPr/>
        </p:nvSpPr>
        <p:spPr>
          <a:xfrm>
            <a:off x="7119257" y="3374131"/>
            <a:ext cx="4524380" cy="27699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We go through all the trees with the last step, and average the results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DE5487C7-D752-48E1-8FF8-45CF5367BB80}"/>
              </a:ext>
            </a:extLst>
          </p:cNvPr>
          <p:cNvSpPr/>
          <p:nvPr/>
        </p:nvSpPr>
        <p:spPr>
          <a:xfrm>
            <a:off x="8909308" y="2197983"/>
            <a:ext cx="121870" cy="699796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5C9FA35-4A3D-43C4-8D0C-C1CE92C48130}"/>
              </a:ext>
            </a:extLst>
          </p:cNvPr>
          <p:cNvSpPr txBox="1"/>
          <p:nvPr/>
        </p:nvSpPr>
        <p:spPr>
          <a:xfrm>
            <a:off x="4199630" y="4332676"/>
            <a:ext cx="611991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We through all the features for the above process, and normalize the results. </a:t>
            </a:r>
          </a:p>
          <a:p>
            <a:r>
              <a:rPr lang="en-NZ" sz="1200" dirty="0">
                <a:solidFill>
                  <a:schemeClr val="bg1"/>
                </a:solidFill>
              </a:rPr>
              <a:t>For example, we can divide the averaged results by the number of trees being used …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41E0D3C-2E74-4A85-A7C3-5B59646711F0}"/>
              </a:ext>
            </a:extLst>
          </p:cNvPr>
          <p:cNvSpPr txBox="1"/>
          <p:nvPr/>
        </p:nvSpPr>
        <p:spPr>
          <a:xfrm>
            <a:off x="2628389" y="5313755"/>
            <a:ext cx="6125546" cy="64633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NZ" sz="1800" dirty="0">
                <a:solidFill>
                  <a:schemeClr val="bg1"/>
                </a:solidFill>
              </a:rPr>
              <a:t>Eventually, the higher the value, the more important the feature is </a:t>
            </a:r>
          </a:p>
        </p:txBody>
      </p:sp>
    </p:spTree>
    <p:extLst>
      <p:ext uri="{BB962C8B-B14F-4D97-AF65-F5344CB8AC3E}">
        <p14:creationId xmlns:p14="http://schemas.microsoft.com/office/powerpoint/2010/main" val="3237919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0EDA-F635-4BF5-9A2E-930BEBB0D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0"/>
            <a:ext cx="8627706" cy="503853"/>
          </a:xfrm>
        </p:spPr>
        <p:txBody>
          <a:bodyPr>
            <a:normAutofit/>
          </a:bodyPr>
          <a:lstStyle/>
          <a:p>
            <a:pPr algn="l"/>
            <a:r>
              <a:rPr lang="en-NZ" sz="2800" b="1" dirty="0">
                <a:solidFill>
                  <a:schemeClr val="bg1"/>
                </a:solidFill>
              </a:rPr>
              <a:t>Impurity based feature importance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E3131A2-4E60-4B5C-966F-A6AC32D84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67577"/>
              </p:ext>
            </p:extLst>
          </p:nvPr>
        </p:nvGraphicFramePr>
        <p:xfrm>
          <a:off x="315168" y="738327"/>
          <a:ext cx="147631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78">
                  <a:extLst>
                    <a:ext uri="{9D8B030D-6E8A-4147-A177-3AD203B41FA5}">
                      <a16:colId xmlns:a16="http://schemas.microsoft.com/office/drawing/2014/main" val="15493448"/>
                    </a:ext>
                  </a:extLst>
                </a:gridCol>
                <a:gridCol w="369078">
                  <a:extLst>
                    <a:ext uri="{9D8B030D-6E8A-4147-A177-3AD203B41FA5}">
                      <a16:colId xmlns:a16="http://schemas.microsoft.com/office/drawing/2014/main" val="3394281872"/>
                    </a:ext>
                  </a:extLst>
                </a:gridCol>
                <a:gridCol w="369078">
                  <a:extLst>
                    <a:ext uri="{9D8B030D-6E8A-4147-A177-3AD203B41FA5}">
                      <a16:colId xmlns:a16="http://schemas.microsoft.com/office/drawing/2014/main" val="1122445481"/>
                    </a:ext>
                  </a:extLst>
                </a:gridCol>
                <a:gridCol w="369078">
                  <a:extLst>
                    <a:ext uri="{9D8B030D-6E8A-4147-A177-3AD203B41FA5}">
                      <a16:colId xmlns:a16="http://schemas.microsoft.com/office/drawing/2014/main" val="554008400"/>
                    </a:ext>
                  </a:extLst>
                </a:gridCol>
              </a:tblGrid>
              <a:tr h="158469">
                <a:tc>
                  <a:txBody>
                    <a:bodyPr/>
                    <a:lstStyle/>
                    <a:p>
                      <a:endParaRPr lang="en-N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147898"/>
                  </a:ext>
                </a:extLst>
              </a:tr>
              <a:tr h="158469"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668837"/>
                  </a:ext>
                </a:extLst>
              </a:tr>
              <a:tr h="158469"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022924"/>
                  </a:ext>
                </a:extLst>
              </a:tr>
              <a:tr h="158469"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522624"/>
                  </a:ext>
                </a:extLst>
              </a:tr>
              <a:tr h="158469"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849693"/>
                  </a:ext>
                </a:extLst>
              </a:tr>
              <a:tr h="158469"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070703"/>
                  </a:ext>
                </a:extLst>
              </a:tr>
              <a:tr h="158469"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12959"/>
                  </a:ext>
                </a:extLst>
              </a:tr>
              <a:tr h="158469"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7355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8B1BA07-3180-4BA4-8EDC-E76C21307570}"/>
              </a:ext>
            </a:extLst>
          </p:cNvPr>
          <p:cNvSpPr txBox="1"/>
          <p:nvPr/>
        </p:nvSpPr>
        <p:spPr>
          <a:xfrm>
            <a:off x="256553" y="629691"/>
            <a:ext cx="4924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highlight>
                  <a:srgbClr val="FFFF00"/>
                </a:highlight>
              </a:rPr>
              <a:t>Future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98822-93F2-4274-B0B5-232F73496E18}"/>
              </a:ext>
            </a:extLst>
          </p:cNvPr>
          <p:cNvSpPr txBox="1"/>
          <p:nvPr/>
        </p:nvSpPr>
        <p:spPr>
          <a:xfrm>
            <a:off x="630650" y="629691"/>
            <a:ext cx="4924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highlight>
                  <a:srgbClr val="FFFF00"/>
                </a:highlight>
              </a:rPr>
              <a:t>Future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61D67-E85B-4037-B2F3-5E785F943C9A}"/>
              </a:ext>
            </a:extLst>
          </p:cNvPr>
          <p:cNvSpPr txBox="1"/>
          <p:nvPr/>
        </p:nvSpPr>
        <p:spPr>
          <a:xfrm>
            <a:off x="1001313" y="629691"/>
            <a:ext cx="4924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highlight>
                  <a:srgbClr val="FFFF00"/>
                </a:highlight>
              </a:rPr>
              <a:t>Future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F3B8D-69D6-40A4-8997-502EB4BBCE42}"/>
              </a:ext>
            </a:extLst>
          </p:cNvPr>
          <p:cNvSpPr txBox="1"/>
          <p:nvPr/>
        </p:nvSpPr>
        <p:spPr>
          <a:xfrm>
            <a:off x="1378844" y="629691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highlight>
                  <a:srgbClr val="FFFF00"/>
                </a:highlight>
              </a:rPr>
              <a:t>Target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81F46C-41BC-4ADF-97E6-1130CFE1EBCC}"/>
              </a:ext>
            </a:extLst>
          </p:cNvPr>
          <p:cNvSpPr/>
          <p:nvPr/>
        </p:nvSpPr>
        <p:spPr>
          <a:xfrm>
            <a:off x="2557432" y="658522"/>
            <a:ext cx="382555" cy="1866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F9951-C17E-41FA-A202-0D0950758C94}"/>
              </a:ext>
            </a:extLst>
          </p:cNvPr>
          <p:cNvSpPr/>
          <p:nvPr/>
        </p:nvSpPr>
        <p:spPr>
          <a:xfrm>
            <a:off x="2327277" y="947771"/>
            <a:ext cx="382555" cy="186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6496B2-CC61-4894-A95A-AB0DB1264572}"/>
              </a:ext>
            </a:extLst>
          </p:cNvPr>
          <p:cNvSpPr/>
          <p:nvPr/>
        </p:nvSpPr>
        <p:spPr>
          <a:xfrm>
            <a:off x="2834240" y="947770"/>
            <a:ext cx="382555" cy="1866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7EBECF-7976-41BB-9242-FBC177B047C6}"/>
              </a:ext>
            </a:extLst>
          </p:cNvPr>
          <p:cNvSpPr/>
          <p:nvPr/>
        </p:nvSpPr>
        <p:spPr>
          <a:xfrm>
            <a:off x="2642962" y="1227689"/>
            <a:ext cx="382555" cy="186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B20CC-FE29-4148-9CF6-9AE2A915C9AC}"/>
              </a:ext>
            </a:extLst>
          </p:cNvPr>
          <p:cNvSpPr/>
          <p:nvPr/>
        </p:nvSpPr>
        <p:spPr>
          <a:xfrm>
            <a:off x="3104828" y="1227689"/>
            <a:ext cx="382555" cy="186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8B985B-E51A-485B-B2D6-329BE4D3C7D3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518555" y="845135"/>
            <a:ext cx="230155" cy="1026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3C58A9-6343-4986-AA68-9B21A90CD9F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2748710" y="845135"/>
            <a:ext cx="276808" cy="1026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49380B-9611-4753-A7D8-496DE7E0316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2834240" y="1134383"/>
            <a:ext cx="191278" cy="93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A6938C-939E-4B55-B158-B5D04196D166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3025518" y="1134383"/>
            <a:ext cx="270588" cy="93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2A8C821-9E6A-496D-849E-1CC978844AD2}"/>
              </a:ext>
            </a:extLst>
          </p:cNvPr>
          <p:cNvSpPr/>
          <p:nvPr/>
        </p:nvSpPr>
        <p:spPr>
          <a:xfrm>
            <a:off x="2802428" y="1636300"/>
            <a:ext cx="382555" cy="1866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8772A-4930-4341-8779-26EF8D24B517}"/>
              </a:ext>
            </a:extLst>
          </p:cNvPr>
          <p:cNvSpPr/>
          <p:nvPr/>
        </p:nvSpPr>
        <p:spPr>
          <a:xfrm>
            <a:off x="2572273" y="1925549"/>
            <a:ext cx="382555" cy="1866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A56D0E-DFE8-4D2D-AFA9-45FF3DEDEC1E}"/>
              </a:ext>
            </a:extLst>
          </p:cNvPr>
          <p:cNvSpPr/>
          <p:nvPr/>
        </p:nvSpPr>
        <p:spPr>
          <a:xfrm>
            <a:off x="3079236" y="1925548"/>
            <a:ext cx="382555" cy="186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A00CC3-B920-40BF-83BF-EA93ABAD67ED}"/>
              </a:ext>
            </a:extLst>
          </p:cNvPr>
          <p:cNvSpPr/>
          <p:nvPr/>
        </p:nvSpPr>
        <p:spPr>
          <a:xfrm>
            <a:off x="2340562" y="2214796"/>
            <a:ext cx="382555" cy="186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2E63DE-6012-47C2-9DD0-E2752B3829FD}"/>
              </a:ext>
            </a:extLst>
          </p:cNvPr>
          <p:cNvSpPr/>
          <p:nvPr/>
        </p:nvSpPr>
        <p:spPr>
          <a:xfrm>
            <a:off x="2802428" y="2214796"/>
            <a:ext cx="382555" cy="186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BD1EDC-84B6-4426-B272-A2DA0D272B60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2763551" y="1822913"/>
            <a:ext cx="230155" cy="1026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80E6CE-4494-4F87-B073-6D0CA6DCAB10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>
            <a:off x="2993706" y="1822913"/>
            <a:ext cx="276808" cy="1026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452FF1-B784-4A44-9CDE-DE0ED829F207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2531840" y="2121490"/>
            <a:ext cx="191278" cy="93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E577BC-7663-4C3C-969F-7D00E327095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723118" y="2121490"/>
            <a:ext cx="270588" cy="93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C25C4-6285-4980-9C0D-51006BD534CC}"/>
              </a:ext>
            </a:extLst>
          </p:cNvPr>
          <p:cNvSpPr/>
          <p:nvPr/>
        </p:nvSpPr>
        <p:spPr>
          <a:xfrm>
            <a:off x="4022467" y="625740"/>
            <a:ext cx="382555" cy="1866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2A18CB-0565-409A-B053-EB1BDD00D95D}"/>
              </a:ext>
            </a:extLst>
          </p:cNvPr>
          <p:cNvSpPr/>
          <p:nvPr/>
        </p:nvSpPr>
        <p:spPr>
          <a:xfrm>
            <a:off x="3792312" y="914989"/>
            <a:ext cx="382555" cy="186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5EABD4-8ABA-4F0F-BB8C-B96624096681}"/>
              </a:ext>
            </a:extLst>
          </p:cNvPr>
          <p:cNvSpPr/>
          <p:nvPr/>
        </p:nvSpPr>
        <p:spPr>
          <a:xfrm>
            <a:off x="4299275" y="914988"/>
            <a:ext cx="382555" cy="1866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53923F-5293-49B3-B216-AE0AA9E7A8B0}"/>
              </a:ext>
            </a:extLst>
          </p:cNvPr>
          <p:cNvSpPr/>
          <p:nvPr/>
        </p:nvSpPr>
        <p:spPr>
          <a:xfrm>
            <a:off x="4107997" y="1194907"/>
            <a:ext cx="382555" cy="1866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D6D3CB-7B44-4892-82A4-80648B7621BD}"/>
              </a:ext>
            </a:extLst>
          </p:cNvPr>
          <p:cNvSpPr/>
          <p:nvPr/>
        </p:nvSpPr>
        <p:spPr>
          <a:xfrm>
            <a:off x="4569863" y="1194907"/>
            <a:ext cx="382555" cy="186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95ABEC-4C58-4609-A612-4EFD0A0D6538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3983590" y="812353"/>
            <a:ext cx="230155" cy="10263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592018-66E6-4910-9D59-844C7328223F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4213745" y="812353"/>
            <a:ext cx="276808" cy="1026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28CE4C3-1E1B-4A5C-93D2-83C9A4E68C53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4299275" y="1101601"/>
            <a:ext cx="191278" cy="93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248DBE-10F2-4304-82C9-B909833747D2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4490553" y="1101601"/>
            <a:ext cx="270588" cy="93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06177A7-0049-42E3-B3D8-E5556171FCDF}"/>
              </a:ext>
            </a:extLst>
          </p:cNvPr>
          <p:cNvSpPr/>
          <p:nvPr/>
        </p:nvSpPr>
        <p:spPr>
          <a:xfrm>
            <a:off x="3930717" y="1466921"/>
            <a:ext cx="382555" cy="186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420182-335C-4DE8-AF8E-088416077F9E}"/>
              </a:ext>
            </a:extLst>
          </p:cNvPr>
          <p:cNvSpPr/>
          <p:nvPr/>
        </p:nvSpPr>
        <p:spPr>
          <a:xfrm>
            <a:off x="4392583" y="1466921"/>
            <a:ext cx="382555" cy="1866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BFA3E92-817A-4F8E-985C-F7078C4DF0DE}"/>
              </a:ext>
            </a:extLst>
          </p:cNvPr>
          <p:cNvCxnSpPr>
            <a:endCxn id="39" idx="0"/>
          </p:cNvCxnSpPr>
          <p:nvPr/>
        </p:nvCxnSpPr>
        <p:spPr>
          <a:xfrm flipH="1">
            <a:off x="4121995" y="1373615"/>
            <a:ext cx="191278" cy="93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B2BD0E-EE88-4402-8AFC-557D59D18E94}"/>
              </a:ext>
            </a:extLst>
          </p:cNvPr>
          <p:cNvCxnSpPr>
            <a:endCxn id="40" idx="0"/>
          </p:cNvCxnSpPr>
          <p:nvPr/>
        </p:nvCxnSpPr>
        <p:spPr>
          <a:xfrm>
            <a:off x="4313273" y="1373615"/>
            <a:ext cx="270588" cy="9330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5D0F452-6C80-4B3D-B0A0-10971954497F}"/>
              </a:ext>
            </a:extLst>
          </p:cNvPr>
          <p:cNvSpPr txBox="1"/>
          <p:nvPr/>
        </p:nvSpPr>
        <p:spPr>
          <a:xfrm>
            <a:off x="4079543" y="1800067"/>
            <a:ext cx="681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C1991A-45E4-435A-88AD-EF17743F341C}"/>
              </a:ext>
            </a:extLst>
          </p:cNvPr>
          <p:cNvSpPr txBox="1"/>
          <p:nvPr/>
        </p:nvSpPr>
        <p:spPr>
          <a:xfrm>
            <a:off x="219215" y="2519228"/>
            <a:ext cx="3834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a bunch of samples, and through Bagging we created many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129388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0EDA-F635-4BF5-9A2E-930BEBB0D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0"/>
            <a:ext cx="8627706" cy="503853"/>
          </a:xfrm>
        </p:spPr>
        <p:txBody>
          <a:bodyPr>
            <a:normAutofit/>
          </a:bodyPr>
          <a:lstStyle/>
          <a:p>
            <a:pPr algn="l"/>
            <a:r>
              <a:rPr lang="en-NZ" sz="2800" b="1" dirty="0">
                <a:solidFill>
                  <a:schemeClr val="bg1"/>
                </a:solidFill>
              </a:rPr>
              <a:t>Impurity based feature importance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4C352-8770-4A74-8500-A4FE9697B019}"/>
              </a:ext>
            </a:extLst>
          </p:cNvPr>
          <p:cNvSpPr txBox="1"/>
          <p:nvPr/>
        </p:nvSpPr>
        <p:spPr>
          <a:xfrm>
            <a:off x="3549331" y="613885"/>
            <a:ext cx="44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Usually the importance is estimated as below: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867072-0FC8-442A-8F45-9419380C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03" y="605881"/>
            <a:ext cx="3083087" cy="18498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026791A-6CDC-4AA5-AB18-6F918308D8B5}"/>
              </a:ext>
            </a:extLst>
          </p:cNvPr>
          <p:cNvSpPr txBox="1"/>
          <p:nvPr/>
        </p:nvSpPr>
        <p:spPr>
          <a:xfrm>
            <a:off x="3848269" y="1168718"/>
            <a:ext cx="20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feature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50C591-48DA-40D4-975D-B67795708E22}"/>
              </a:ext>
            </a:extLst>
          </p:cNvPr>
          <p:cNvSpPr txBox="1"/>
          <p:nvPr/>
        </p:nvSpPr>
        <p:spPr>
          <a:xfrm>
            <a:off x="4211685" y="1618989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tree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ACE994-CFAF-475A-B6B2-AF6E579EF65D}"/>
              </a:ext>
            </a:extLst>
          </p:cNvPr>
          <p:cNvSpPr txBox="1"/>
          <p:nvPr/>
        </p:nvSpPr>
        <p:spPr>
          <a:xfrm>
            <a:off x="4680608" y="2098261"/>
            <a:ext cx="308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Compute impurity decrease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59F333-C216-40A8-83DB-E8AF9AD41D71}"/>
              </a:ext>
            </a:extLst>
          </p:cNvPr>
          <p:cNvSpPr txBox="1"/>
          <p:nvPr/>
        </p:nvSpPr>
        <p:spPr>
          <a:xfrm>
            <a:off x="4680607" y="2692193"/>
            <a:ext cx="428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Weighted by number of samples at node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11C0B-FF8F-4849-9BCB-A4D0BFAAFA71}"/>
              </a:ext>
            </a:extLst>
          </p:cNvPr>
          <p:cNvSpPr txBox="1"/>
          <p:nvPr/>
        </p:nvSpPr>
        <p:spPr>
          <a:xfrm>
            <a:off x="4382278" y="3327965"/>
            <a:ext cx="26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Averaged over all trees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2ACE70-8BB4-466C-956E-6509AEE52912}"/>
              </a:ext>
            </a:extLst>
          </p:cNvPr>
          <p:cNvSpPr txBox="1"/>
          <p:nvPr/>
        </p:nvSpPr>
        <p:spPr>
          <a:xfrm>
            <a:off x="3848269" y="3807237"/>
            <a:ext cx="341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Normalize the results if needed</a:t>
            </a:r>
          </a:p>
        </p:txBody>
      </p:sp>
    </p:spTree>
    <p:extLst>
      <p:ext uri="{BB962C8B-B14F-4D97-AF65-F5344CB8AC3E}">
        <p14:creationId xmlns:p14="http://schemas.microsoft.com/office/powerpoint/2010/main" val="197418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0EDA-F635-4BF5-9A2E-930BEBB0D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0"/>
            <a:ext cx="8627706" cy="503853"/>
          </a:xfrm>
        </p:spPr>
        <p:txBody>
          <a:bodyPr>
            <a:normAutofit/>
          </a:bodyPr>
          <a:lstStyle/>
          <a:p>
            <a:pPr algn="l"/>
            <a:r>
              <a:rPr lang="en-NZ" sz="2800" b="1" dirty="0">
                <a:solidFill>
                  <a:schemeClr val="bg1"/>
                </a:solidFill>
              </a:rPr>
              <a:t>Impurity based feature importance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4C352-8770-4A74-8500-A4FE9697B019}"/>
              </a:ext>
            </a:extLst>
          </p:cNvPr>
          <p:cNvSpPr txBox="1"/>
          <p:nvPr/>
        </p:nvSpPr>
        <p:spPr>
          <a:xfrm>
            <a:off x="3549331" y="613885"/>
            <a:ext cx="44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Usually the importance is estimated as below: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867072-0FC8-442A-8F45-9419380C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03" y="605881"/>
            <a:ext cx="3083087" cy="18498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026791A-6CDC-4AA5-AB18-6F918308D8B5}"/>
              </a:ext>
            </a:extLst>
          </p:cNvPr>
          <p:cNvSpPr txBox="1"/>
          <p:nvPr/>
        </p:nvSpPr>
        <p:spPr>
          <a:xfrm>
            <a:off x="3848269" y="1168718"/>
            <a:ext cx="20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feature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50C591-48DA-40D4-975D-B67795708E22}"/>
              </a:ext>
            </a:extLst>
          </p:cNvPr>
          <p:cNvSpPr txBox="1"/>
          <p:nvPr/>
        </p:nvSpPr>
        <p:spPr>
          <a:xfrm>
            <a:off x="4211685" y="1618989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tree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ACE994-CFAF-475A-B6B2-AF6E579EF65D}"/>
              </a:ext>
            </a:extLst>
          </p:cNvPr>
          <p:cNvSpPr txBox="1"/>
          <p:nvPr/>
        </p:nvSpPr>
        <p:spPr>
          <a:xfrm>
            <a:off x="4680608" y="2098261"/>
            <a:ext cx="308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Compute impurity decrease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59F333-C216-40A8-83DB-E8AF9AD41D71}"/>
              </a:ext>
            </a:extLst>
          </p:cNvPr>
          <p:cNvSpPr txBox="1"/>
          <p:nvPr/>
        </p:nvSpPr>
        <p:spPr>
          <a:xfrm>
            <a:off x="4680607" y="2692193"/>
            <a:ext cx="428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Weighted by number of samples at node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11C0B-FF8F-4849-9BCB-A4D0BFAAFA71}"/>
              </a:ext>
            </a:extLst>
          </p:cNvPr>
          <p:cNvSpPr txBox="1"/>
          <p:nvPr/>
        </p:nvSpPr>
        <p:spPr>
          <a:xfrm>
            <a:off x="4382278" y="3327965"/>
            <a:ext cx="26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Averaged over all trees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2ACE70-8BB4-466C-956E-6509AEE52912}"/>
              </a:ext>
            </a:extLst>
          </p:cNvPr>
          <p:cNvSpPr txBox="1"/>
          <p:nvPr/>
        </p:nvSpPr>
        <p:spPr>
          <a:xfrm>
            <a:off x="3848269" y="3807237"/>
            <a:ext cx="341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Normalize the results if needed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1858B-D72E-4209-BA44-4A0E82FE833A}"/>
              </a:ext>
            </a:extLst>
          </p:cNvPr>
          <p:cNvSpPr txBox="1"/>
          <p:nvPr/>
        </p:nvSpPr>
        <p:spPr>
          <a:xfrm>
            <a:off x="5860182" y="321048"/>
            <a:ext cx="2497867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we have 3 features in this example, let’s look at feature 1, “F1”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CEFD3F4-8E7B-4851-B600-EA86E2797B46}"/>
              </a:ext>
            </a:extLst>
          </p:cNvPr>
          <p:cNvSpPr/>
          <p:nvPr/>
        </p:nvSpPr>
        <p:spPr>
          <a:xfrm rot="8171718">
            <a:off x="5550304" y="1096053"/>
            <a:ext cx="258704" cy="18550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9EBB02-6BD4-4106-A207-1BCC319BEBFE}"/>
              </a:ext>
            </a:extLst>
          </p:cNvPr>
          <p:cNvSpPr/>
          <p:nvPr/>
        </p:nvSpPr>
        <p:spPr>
          <a:xfrm>
            <a:off x="195943" y="605881"/>
            <a:ext cx="363894" cy="2245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6CE1B64-3ED5-4641-AECA-CC576317EF32}"/>
              </a:ext>
            </a:extLst>
          </p:cNvPr>
          <p:cNvSpPr/>
          <p:nvPr/>
        </p:nvSpPr>
        <p:spPr>
          <a:xfrm>
            <a:off x="494522" y="325821"/>
            <a:ext cx="5365102" cy="299330"/>
          </a:xfrm>
          <a:custGeom>
            <a:avLst/>
            <a:gdLst>
              <a:gd name="connsiteX0" fmla="*/ 0 w 5365102"/>
              <a:gd name="connsiteY0" fmla="*/ 299330 h 299330"/>
              <a:gd name="connsiteX1" fmla="*/ 1073021 w 5365102"/>
              <a:gd name="connsiteY1" fmla="*/ 75395 h 299330"/>
              <a:gd name="connsiteX2" fmla="*/ 2332654 w 5365102"/>
              <a:gd name="connsiteY2" fmla="*/ 140710 h 299330"/>
              <a:gd name="connsiteX3" fmla="*/ 3666931 w 5365102"/>
              <a:gd name="connsiteY3" fmla="*/ 206024 h 299330"/>
              <a:gd name="connsiteX4" fmla="*/ 4217437 w 5365102"/>
              <a:gd name="connsiteY4" fmla="*/ 750 h 299330"/>
              <a:gd name="connsiteX5" fmla="*/ 5365102 w 5365102"/>
              <a:gd name="connsiteY5" fmla="*/ 150040 h 299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65102" h="299330">
                <a:moveTo>
                  <a:pt x="0" y="299330"/>
                </a:moveTo>
                <a:cubicBezTo>
                  <a:pt x="342123" y="200581"/>
                  <a:pt x="684246" y="101832"/>
                  <a:pt x="1073021" y="75395"/>
                </a:cubicBezTo>
                <a:cubicBezTo>
                  <a:pt x="1461796" y="48958"/>
                  <a:pt x="2332654" y="140710"/>
                  <a:pt x="2332654" y="140710"/>
                </a:cubicBezTo>
                <a:cubicBezTo>
                  <a:pt x="2764972" y="162481"/>
                  <a:pt x="3352801" y="229351"/>
                  <a:pt x="3666931" y="206024"/>
                </a:cubicBezTo>
                <a:cubicBezTo>
                  <a:pt x="3981062" y="182697"/>
                  <a:pt x="3934409" y="10081"/>
                  <a:pt x="4217437" y="750"/>
                </a:cubicBezTo>
                <a:cubicBezTo>
                  <a:pt x="4500466" y="-8581"/>
                  <a:pt x="4932784" y="70729"/>
                  <a:pt x="5365102" y="15004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3588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0EDA-F635-4BF5-9A2E-930BEBB0D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0"/>
            <a:ext cx="8627706" cy="503853"/>
          </a:xfrm>
        </p:spPr>
        <p:txBody>
          <a:bodyPr>
            <a:normAutofit/>
          </a:bodyPr>
          <a:lstStyle/>
          <a:p>
            <a:pPr algn="l"/>
            <a:r>
              <a:rPr lang="en-NZ" sz="2800" b="1" dirty="0">
                <a:solidFill>
                  <a:schemeClr val="bg1"/>
                </a:solidFill>
              </a:rPr>
              <a:t>Impurity based feature importance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4C352-8770-4A74-8500-A4FE9697B019}"/>
              </a:ext>
            </a:extLst>
          </p:cNvPr>
          <p:cNvSpPr txBox="1"/>
          <p:nvPr/>
        </p:nvSpPr>
        <p:spPr>
          <a:xfrm>
            <a:off x="3549331" y="613885"/>
            <a:ext cx="44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Usually the importance is estimated as below: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867072-0FC8-442A-8F45-9419380C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03" y="605881"/>
            <a:ext cx="3083087" cy="18498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026791A-6CDC-4AA5-AB18-6F918308D8B5}"/>
              </a:ext>
            </a:extLst>
          </p:cNvPr>
          <p:cNvSpPr txBox="1"/>
          <p:nvPr/>
        </p:nvSpPr>
        <p:spPr>
          <a:xfrm>
            <a:off x="3848269" y="1168718"/>
            <a:ext cx="20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feature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50C591-48DA-40D4-975D-B67795708E22}"/>
              </a:ext>
            </a:extLst>
          </p:cNvPr>
          <p:cNvSpPr txBox="1"/>
          <p:nvPr/>
        </p:nvSpPr>
        <p:spPr>
          <a:xfrm>
            <a:off x="4211685" y="1618989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tree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ACE994-CFAF-475A-B6B2-AF6E579EF65D}"/>
              </a:ext>
            </a:extLst>
          </p:cNvPr>
          <p:cNvSpPr txBox="1"/>
          <p:nvPr/>
        </p:nvSpPr>
        <p:spPr>
          <a:xfrm>
            <a:off x="4680608" y="2098261"/>
            <a:ext cx="308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Compute impurity decrease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59F333-C216-40A8-83DB-E8AF9AD41D71}"/>
              </a:ext>
            </a:extLst>
          </p:cNvPr>
          <p:cNvSpPr txBox="1"/>
          <p:nvPr/>
        </p:nvSpPr>
        <p:spPr>
          <a:xfrm>
            <a:off x="4680607" y="2692193"/>
            <a:ext cx="428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Weighted by number of samples at node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11C0B-FF8F-4849-9BCB-A4D0BFAAFA71}"/>
              </a:ext>
            </a:extLst>
          </p:cNvPr>
          <p:cNvSpPr txBox="1"/>
          <p:nvPr/>
        </p:nvSpPr>
        <p:spPr>
          <a:xfrm>
            <a:off x="4382278" y="3327965"/>
            <a:ext cx="26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Averaged over all trees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2ACE70-8BB4-466C-956E-6509AEE52912}"/>
              </a:ext>
            </a:extLst>
          </p:cNvPr>
          <p:cNvSpPr txBox="1"/>
          <p:nvPr/>
        </p:nvSpPr>
        <p:spPr>
          <a:xfrm>
            <a:off x="3848269" y="3807237"/>
            <a:ext cx="341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Normalize the results if needed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1858B-D72E-4209-BA44-4A0E82FE833A}"/>
              </a:ext>
            </a:extLst>
          </p:cNvPr>
          <p:cNvSpPr txBox="1"/>
          <p:nvPr/>
        </p:nvSpPr>
        <p:spPr>
          <a:xfrm>
            <a:off x="6221097" y="1480489"/>
            <a:ext cx="2497867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Let’s look at the first tree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CEFD3F4-8E7B-4851-B600-EA86E2797B46}"/>
              </a:ext>
            </a:extLst>
          </p:cNvPr>
          <p:cNvSpPr/>
          <p:nvPr/>
        </p:nvSpPr>
        <p:spPr>
          <a:xfrm rot="11294968">
            <a:off x="5836149" y="1761221"/>
            <a:ext cx="258704" cy="18550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4F222-E328-4719-A697-B3AEC338F939}"/>
              </a:ext>
            </a:extLst>
          </p:cNvPr>
          <p:cNvSpPr txBox="1"/>
          <p:nvPr/>
        </p:nvSpPr>
        <p:spPr>
          <a:xfrm>
            <a:off x="5828718" y="1064899"/>
            <a:ext cx="40629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5E4654-78AF-4FE5-875E-642D54CE6CFE}"/>
              </a:ext>
            </a:extLst>
          </p:cNvPr>
          <p:cNvSpPr/>
          <p:nvPr/>
        </p:nvSpPr>
        <p:spPr>
          <a:xfrm>
            <a:off x="1626199" y="544081"/>
            <a:ext cx="771768" cy="7995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D7F73F0-3EB7-44F6-AC34-6E03225CA1C7}"/>
              </a:ext>
            </a:extLst>
          </p:cNvPr>
          <p:cNvSpPr/>
          <p:nvPr/>
        </p:nvSpPr>
        <p:spPr>
          <a:xfrm>
            <a:off x="2397967" y="655105"/>
            <a:ext cx="3816221" cy="1245978"/>
          </a:xfrm>
          <a:custGeom>
            <a:avLst/>
            <a:gdLst>
              <a:gd name="connsiteX0" fmla="*/ 0 w 3816221"/>
              <a:gd name="connsiteY0" fmla="*/ 277956 h 1245978"/>
              <a:gd name="connsiteX1" fmla="*/ 718457 w 3816221"/>
              <a:gd name="connsiteY1" fmla="*/ 7368 h 1245978"/>
              <a:gd name="connsiteX2" fmla="*/ 1558213 w 3816221"/>
              <a:gd name="connsiteY2" fmla="*/ 539213 h 1245978"/>
              <a:gd name="connsiteX3" fmla="*/ 2416629 w 3816221"/>
              <a:gd name="connsiteY3" fmla="*/ 1229679 h 1245978"/>
              <a:gd name="connsiteX4" fmla="*/ 3415004 w 3816221"/>
              <a:gd name="connsiteY4" fmla="*/ 1024405 h 1245978"/>
              <a:gd name="connsiteX5" fmla="*/ 3816221 w 3816221"/>
              <a:gd name="connsiteY5" fmla="*/ 977752 h 124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6221" h="1245978">
                <a:moveTo>
                  <a:pt x="0" y="277956"/>
                </a:moveTo>
                <a:cubicBezTo>
                  <a:pt x="229377" y="120890"/>
                  <a:pt x="458755" y="-36175"/>
                  <a:pt x="718457" y="7368"/>
                </a:cubicBezTo>
                <a:cubicBezTo>
                  <a:pt x="978159" y="50911"/>
                  <a:pt x="1275184" y="335495"/>
                  <a:pt x="1558213" y="539213"/>
                </a:cubicBezTo>
                <a:cubicBezTo>
                  <a:pt x="1841242" y="742932"/>
                  <a:pt x="2107164" y="1148814"/>
                  <a:pt x="2416629" y="1229679"/>
                </a:cubicBezTo>
                <a:cubicBezTo>
                  <a:pt x="2726094" y="1310544"/>
                  <a:pt x="3181739" y="1066393"/>
                  <a:pt x="3415004" y="1024405"/>
                </a:cubicBezTo>
                <a:cubicBezTo>
                  <a:pt x="3648269" y="982417"/>
                  <a:pt x="3732245" y="980084"/>
                  <a:pt x="3816221" y="977752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914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0EDA-F635-4BF5-9A2E-930BEBB0D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0"/>
            <a:ext cx="8627706" cy="503853"/>
          </a:xfrm>
        </p:spPr>
        <p:txBody>
          <a:bodyPr>
            <a:normAutofit/>
          </a:bodyPr>
          <a:lstStyle/>
          <a:p>
            <a:pPr algn="l"/>
            <a:r>
              <a:rPr lang="en-NZ" sz="2800" b="1" dirty="0">
                <a:solidFill>
                  <a:schemeClr val="bg1"/>
                </a:solidFill>
              </a:rPr>
              <a:t>Impurity based feature importance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4C352-8770-4A74-8500-A4FE9697B019}"/>
              </a:ext>
            </a:extLst>
          </p:cNvPr>
          <p:cNvSpPr txBox="1"/>
          <p:nvPr/>
        </p:nvSpPr>
        <p:spPr>
          <a:xfrm>
            <a:off x="3549331" y="613885"/>
            <a:ext cx="44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Usually the importance is estimated as below: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867072-0FC8-442A-8F45-9419380C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03" y="605881"/>
            <a:ext cx="3083087" cy="18498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026791A-6CDC-4AA5-AB18-6F918308D8B5}"/>
              </a:ext>
            </a:extLst>
          </p:cNvPr>
          <p:cNvSpPr txBox="1"/>
          <p:nvPr/>
        </p:nvSpPr>
        <p:spPr>
          <a:xfrm>
            <a:off x="3848269" y="1168718"/>
            <a:ext cx="20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feature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50C591-48DA-40D4-975D-B67795708E22}"/>
              </a:ext>
            </a:extLst>
          </p:cNvPr>
          <p:cNvSpPr txBox="1"/>
          <p:nvPr/>
        </p:nvSpPr>
        <p:spPr>
          <a:xfrm>
            <a:off x="4211685" y="1618989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tree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ACE994-CFAF-475A-B6B2-AF6E579EF65D}"/>
              </a:ext>
            </a:extLst>
          </p:cNvPr>
          <p:cNvSpPr txBox="1"/>
          <p:nvPr/>
        </p:nvSpPr>
        <p:spPr>
          <a:xfrm>
            <a:off x="4680608" y="2098261"/>
            <a:ext cx="308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Compute impurity decrease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59F333-C216-40A8-83DB-E8AF9AD41D71}"/>
              </a:ext>
            </a:extLst>
          </p:cNvPr>
          <p:cNvSpPr txBox="1"/>
          <p:nvPr/>
        </p:nvSpPr>
        <p:spPr>
          <a:xfrm>
            <a:off x="4680607" y="2692193"/>
            <a:ext cx="428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Weighted by number of samples at node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11C0B-FF8F-4849-9BCB-A4D0BFAAFA71}"/>
              </a:ext>
            </a:extLst>
          </p:cNvPr>
          <p:cNvSpPr txBox="1"/>
          <p:nvPr/>
        </p:nvSpPr>
        <p:spPr>
          <a:xfrm>
            <a:off x="4382278" y="3327965"/>
            <a:ext cx="26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Averaged over all trees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2ACE70-8BB4-466C-956E-6509AEE52912}"/>
              </a:ext>
            </a:extLst>
          </p:cNvPr>
          <p:cNvSpPr txBox="1"/>
          <p:nvPr/>
        </p:nvSpPr>
        <p:spPr>
          <a:xfrm>
            <a:off x="3848269" y="3807237"/>
            <a:ext cx="341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Normalize the results if needed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4F222-E328-4719-A697-B3AEC338F939}"/>
              </a:ext>
            </a:extLst>
          </p:cNvPr>
          <p:cNvSpPr txBox="1"/>
          <p:nvPr/>
        </p:nvSpPr>
        <p:spPr>
          <a:xfrm>
            <a:off x="5828718" y="1064899"/>
            <a:ext cx="40629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238AE-DCF0-4541-A442-D26B8722E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72" y="1558710"/>
            <a:ext cx="687669" cy="46886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96894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0EDA-F635-4BF5-9A2E-930BEBB0D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0"/>
            <a:ext cx="8627706" cy="503853"/>
          </a:xfrm>
        </p:spPr>
        <p:txBody>
          <a:bodyPr>
            <a:normAutofit/>
          </a:bodyPr>
          <a:lstStyle/>
          <a:p>
            <a:pPr algn="l"/>
            <a:r>
              <a:rPr lang="en-NZ" sz="2800" b="1" dirty="0">
                <a:solidFill>
                  <a:schemeClr val="bg1"/>
                </a:solidFill>
              </a:rPr>
              <a:t>Impurity based feature importance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4C352-8770-4A74-8500-A4FE9697B019}"/>
              </a:ext>
            </a:extLst>
          </p:cNvPr>
          <p:cNvSpPr txBox="1"/>
          <p:nvPr/>
        </p:nvSpPr>
        <p:spPr>
          <a:xfrm>
            <a:off x="3549331" y="613885"/>
            <a:ext cx="44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Usually the importance is estimated as below: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867072-0FC8-442A-8F45-9419380C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03" y="605881"/>
            <a:ext cx="3083087" cy="18498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026791A-6CDC-4AA5-AB18-6F918308D8B5}"/>
              </a:ext>
            </a:extLst>
          </p:cNvPr>
          <p:cNvSpPr txBox="1"/>
          <p:nvPr/>
        </p:nvSpPr>
        <p:spPr>
          <a:xfrm>
            <a:off x="3848269" y="1168718"/>
            <a:ext cx="20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feature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50C591-48DA-40D4-975D-B67795708E22}"/>
              </a:ext>
            </a:extLst>
          </p:cNvPr>
          <p:cNvSpPr txBox="1"/>
          <p:nvPr/>
        </p:nvSpPr>
        <p:spPr>
          <a:xfrm>
            <a:off x="4211685" y="1618989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tree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ACE994-CFAF-475A-B6B2-AF6E579EF65D}"/>
              </a:ext>
            </a:extLst>
          </p:cNvPr>
          <p:cNvSpPr txBox="1"/>
          <p:nvPr/>
        </p:nvSpPr>
        <p:spPr>
          <a:xfrm>
            <a:off x="4680608" y="2098261"/>
            <a:ext cx="308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Compute impurity decrease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59F333-C216-40A8-83DB-E8AF9AD41D71}"/>
              </a:ext>
            </a:extLst>
          </p:cNvPr>
          <p:cNvSpPr txBox="1"/>
          <p:nvPr/>
        </p:nvSpPr>
        <p:spPr>
          <a:xfrm>
            <a:off x="4680607" y="2692193"/>
            <a:ext cx="428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Weighted by number of samples at node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11C0B-FF8F-4849-9BCB-A4D0BFAAFA71}"/>
              </a:ext>
            </a:extLst>
          </p:cNvPr>
          <p:cNvSpPr txBox="1"/>
          <p:nvPr/>
        </p:nvSpPr>
        <p:spPr>
          <a:xfrm>
            <a:off x="4382278" y="3327965"/>
            <a:ext cx="26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Averaged over all trees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2ACE70-8BB4-466C-956E-6509AEE52912}"/>
              </a:ext>
            </a:extLst>
          </p:cNvPr>
          <p:cNvSpPr txBox="1"/>
          <p:nvPr/>
        </p:nvSpPr>
        <p:spPr>
          <a:xfrm>
            <a:off x="3848269" y="3807237"/>
            <a:ext cx="341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Normalize the results if needed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4F222-E328-4719-A697-B3AEC338F939}"/>
              </a:ext>
            </a:extLst>
          </p:cNvPr>
          <p:cNvSpPr txBox="1"/>
          <p:nvPr/>
        </p:nvSpPr>
        <p:spPr>
          <a:xfrm>
            <a:off x="5828718" y="1064899"/>
            <a:ext cx="40629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238AE-DCF0-4541-A442-D26B8722E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72" y="1558710"/>
            <a:ext cx="687669" cy="4688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D7A9F-148E-4219-A1D3-0016DD11F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162" y="1067678"/>
            <a:ext cx="1181320" cy="160496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357762-1B5E-4EDD-B662-B4B23A422E92}"/>
              </a:ext>
            </a:extLst>
          </p:cNvPr>
          <p:cNvSpPr txBox="1"/>
          <p:nvPr/>
        </p:nvSpPr>
        <p:spPr>
          <a:xfrm>
            <a:off x="9112449" y="1203490"/>
            <a:ext cx="2112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we have 5 levels of tree, and 3 “F1” features are included.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B49C04-B1A7-4193-817A-A2960A1D825E}"/>
              </a:ext>
            </a:extLst>
          </p:cNvPr>
          <p:cNvSpPr/>
          <p:nvPr/>
        </p:nvSpPr>
        <p:spPr>
          <a:xfrm>
            <a:off x="7761195" y="983217"/>
            <a:ext cx="4289636" cy="17898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801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50EDA-F635-4BF5-9A2E-930BEBB0D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0"/>
            <a:ext cx="8627706" cy="503853"/>
          </a:xfrm>
        </p:spPr>
        <p:txBody>
          <a:bodyPr>
            <a:normAutofit/>
          </a:bodyPr>
          <a:lstStyle/>
          <a:p>
            <a:pPr algn="l"/>
            <a:r>
              <a:rPr lang="en-NZ" sz="2800" b="1" dirty="0">
                <a:solidFill>
                  <a:schemeClr val="bg1"/>
                </a:solidFill>
              </a:rPr>
              <a:t>Impurity based feature importance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4C352-8770-4A74-8500-A4FE9697B019}"/>
              </a:ext>
            </a:extLst>
          </p:cNvPr>
          <p:cNvSpPr txBox="1"/>
          <p:nvPr/>
        </p:nvSpPr>
        <p:spPr>
          <a:xfrm>
            <a:off x="3549331" y="613885"/>
            <a:ext cx="44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Usually the importance is estimated as below: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867072-0FC8-442A-8F45-9419380C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03" y="605881"/>
            <a:ext cx="3083087" cy="18498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026791A-6CDC-4AA5-AB18-6F918308D8B5}"/>
              </a:ext>
            </a:extLst>
          </p:cNvPr>
          <p:cNvSpPr txBox="1"/>
          <p:nvPr/>
        </p:nvSpPr>
        <p:spPr>
          <a:xfrm>
            <a:off x="3848269" y="1168718"/>
            <a:ext cx="20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feature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50C591-48DA-40D4-975D-B67795708E22}"/>
              </a:ext>
            </a:extLst>
          </p:cNvPr>
          <p:cNvSpPr txBox="1"/>
          <p:nvPr/>
        </p:nvSpPr>
        <p:spPr>
          <a:xfrm>
            <a:off x="4211685" y="1618989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tree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ACE994-CFAF-475A-B6B2-AF6E579EF65D}"/>
              </a:ext>
            </a:extLst>
          </p:cNvPr>
          <p:cNvSpPr txBox="1"/>
          <p:nvPr/>
        </p:nvSpPr>
        <p:spPr>
          <a:xfrm>
            <a:off x="4680608" y="2098261"/>
            <a:ext cx="308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Compute impurity decrease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59F333-C216-40A8-83DB-E8AF9AD41D71}"/>
              </a:ext>
            </a:extLst>
          </p:cNvPr>
          <p:cNvSpPr txBox="1"/>
          <p:nvPr/>
        </p:nvSpPr>
        <p:spPr>
          <a:xfrm>
            <a:off x="4680607" y="2692193"/>
            <a:ext cx="428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Weighted by number of samples at node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11C0B-FF8F-4849-9BCB-A4D0BFAAFA71}"/>
              </a:ext>
            </a:extLst>
          </p:cNvPr>
          <p:cNvSpPr txBox="1"/>
          <p:nvPr/>
        </p:nvSpPr>
        <p:spPr>
          <a:xfrm>
            <a:off x="4382278" y="3327965"/>
            <a:ext cx="26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Averaged over all trees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2ACE70-8BB4-466C-956E-6509AEE52912}"/>
              </a:ext>
            </a:extLst>
          </p:cNvPr>
          <p:cNvSpPr txBox="1"/>
          <p:nvPr/>
        </p:nvSpPr>
        <p:spPr>
          <a:xfrm>
            <a:off x="3848269" y="3807237"/>
            <a:ext cx="341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Normalize the results if needed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4F222-E328-4719-A697-B3AEC338F939}"/>
              </a:ext>
            </a:extLst>
          </p:cNvPr>
          <p:cNvSpPr txBox="1"/>
          <p:nvPr/>
        </p:nvSpPr>
        <p:spPr>
          <a:xfrm>
            <a:off x="5828718" y="1064899"/>
            <a:ext cx="40629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238AE-DCF0-4541-A442-D26B8722E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72" y="1558710"/>
            <a:ext cx="687669" cy="4688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D7A9F-148E-4219-A1D3-0016DD11F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162" y="1067678"/>
            <a:ext cx="1181320" cy="160496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357762-1B5E-4EDD-B662-B4B23A422E92}"/>
              </a:ext>
            </a:extLst>
          </p:cNvPr>
          <p:cNvSpPr txBox="1"/>
          <p:nvPr/>
        </p:nvSpPr>
        <p:spPr>
          <a:xfrm>
            <a:off x="9112449" y="1203490"/>
            <a:ext cx="2112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we have the “Gini” values as left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B49C04-B1A7-4193-817A-A2960A1D825E}"/>
              </a:ext>
            </a:extLst>
          </p:cNvPr>
          <p:cNvSpPr/>
          <p:nvPr/>
        </p:nvSpPr>
        <p:spPr>
          <a:xfrm>
            <a:off x="7761195" y="983217"/>
            <a:ext cx="4289636" cy="178982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0EE74-1FEA-4D35-8AFA-7C025798FAAE}"/>
              </a:ext>
            </a:extLst>
          </p:cNvPr>
          <p:cNvSpPr txBox="1"/>
          <p:nvPr/>
        </p:nvSpPr>
        <p:spPr>
          <a:xfrm>
            <a:off x="8422605" y="111106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FA2E9-8B87-440F-A5D6-0CA698A1443A}"/>
              </a:ext>
            </a:extLst>
          </p:cNvPr>
          <p:cNvSpPr txBox="1"/>
          <p:nvPr/>
        </p:nvSpPr>
        <p:spPr>
          <a:xfrm>
            <a:off x="8752115" y="196835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0.45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E8BF01-C836-451E-980C-09DC52E61420}"/>
              </a:ext>
            </a:extLst>
          </p:cNvPr>
          <p:cNvSpPr txBox="1"/>
          <p:nvPr/>
        </p:nvSpPr>
        <p:spPr>
          <a:xfrm>
            <a:off x="8259434" y="223052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0.10</a:t>
            </a:r>
          </a:p>
        </p:txBody>
      </p:sp>
    </p:spTree>
    <p:extLst>
      <p:ext uri="{BB962C8B-B14F-4D97-AF65-F5344CB8AC3E}">
        <p14:creationId xmlns:p14="http://schemas.microsoft.com/office/powerpoint/2010/main" val="68094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B49C04-B1A7-4193-817A-A2960A1D825E}"/>
              </a:ext>
            </a:extLst>
          </p:cNvPr>
          <p:cNvSpPr/>
          <p:nvPr/>
        </p:nvSpPr>
        <p:spPr>
          <a:xfrm>
            <a:off x="7761195" y="983217"/>
            <a:ext cx="4289636" cy="1789823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50EDA-F635-4BF5-9A2E-930BEBB0D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5" y="0"/>
            <a:ext cx="8627706" cy="503853"/>
          </a:xfrm>
        </p:spPr>
        <p:txBody>
          <a:bodyPr>
            <a:normAutofit/>
          </a:bodyPr>
          <a:lstStyle/>
          <a:p>
            <a:pPr algn="l"/>
            <a:r>
              <a:rPr lang="en-NZ" sz="2800" b="1" dirty="0">
                <a:solidFill>
                  <a:schemeClr val="bg1"/>
                </a:solidFill>
              </a:rPr>
              <a:t>Impurity based feature importance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A4C352-8770-4A74-8500-A4FE9697B019}"/>
              </a:ext>
            </a:extLst>
          </p:cNvPr>
          <p:cNvSpPr txBox="1"/>
          <p:nvPr/>
        </p:nvSpPr>
        <p:spPr>
          <a:xfrm>
            <a:off x="3549331" y="613885"/>
            <a:ext cx="449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Usually the importance is estimated as below: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7867072-0FC8-442A-8F45-9419380C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03" y="605881"/>
            <a:ext cx="3083087" cy="184985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7026791A-6CDC-4AA5-AB18-6F918308D8B5}"/>
              </a:ext>
            </a:extLst>
          </p:cNvPr>
          <p:cNvSpPr txBox="1"/>
          <p:nvPr/>
        </p:nvSpPr>
        <p:spPr>
          <a:xfrm>
            <a:off x="3848269" y="1168718"/>
            <a:ext cx="200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feature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50C591-48DA-40D4-975D-B67795708E22}"/>
              </a:ext>
            </a:extLst>
          </p:cNvPr>
          <p:cNvSpPr txBox="1"/>
          <p:nvPr/>
        </p:nvSpPr>
        <p:spPr>
          <a:xfrm>
            <a:off x="4211685" y="1618989"/>
            <a:ext cx="171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For each tree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ACE994-CFAF-475A-B6B2-AF6E579EF65D}"/>
              </a:ext>
            </a:extLst>
          </p:cNvPr>
          <p:cNvSpPr txBox="1"/>
          <p:nvPr/>
        </p:nvSpPr>
        <p:spPr>
          <a:xfrm>
            <a:off x="4680608" y="2098261"/>
            <a:ext cx="308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Compute impurity decrease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59F333-C216-40A8-83DB-E8AF9AD41D71}"/>
              </a:ext>
            </a:extLst>
          </p:cNvPr>
          <p:cNvSpPr txBox="1"/>
          <p:nvPr/>
        </p:nvSpPr>
        <p:spPr>
          <a:xfrm>
            <a:off x="4680607" y="2692193"/>
            <a:ext cx="428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Weighted by number of samples at node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11C0B-FF8F-4849-9BCB-A4D0BFAAFA71}"/>
              </a:ext>
            </a:extLst>
          </p:cNvPr>
          <p:cNvSpPr txBox="1"/>
          <p:nvPr/>
        </p:nvSpPr>
        <p:spPr>
          <a:xfrm>
            <a:off x="4382278" y="3327965"/>
            <a:ext cx="261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Averaged over all trees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A2ACE70-8BB4-466C-956E-6509AEE52912}"/>
              </a:ext>
            </a:extLst>
          </p:cNvPr>
          <p:cNvSpPr txBox="1"/>
          <p:nvPr/>
        </p:nvSpPr>
        <p:spPr>
          <a:xfrm>
            <a:off x="3848269" y="3807237"/>
            <a:ext cx="341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Normalize the results if needed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4F222-E328-4719-A697-B3AEC338F939}"/>
              </a:ext>
            </a:extLst>
          </p:cNvPr>
          <p:cNvSpPr txBox="1"/>
          <p:nvPr/>
        </p:nvSpPr>
        <p:spPr>
          <a:xfrm>
            <a:off x="5828718" y="1064899"/>
            <a:ext cx="40629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238AE-DCF0-4541-A442-D26B8722E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72" y="1558710"/>
            <a:ext cx="687669" cy="46886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0D7A9F-148E-4219-A1D3-0016DD11F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162" y="1067678"/>
            <a:ext cx="1181320" cy="160496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357762-1B5E-4EDD-B662-B4B23A422E92}"/>
              </a:ext>
            </a:extLst>
          </p:cNvPr>
          <p:cNvSpPr txBox="1"/>
          <p:nvPr/>
        </p:nvSpPr>
        <p:spPr>
          <a:xfrm>
            <a:off x="9244773" y="1018714"/>
            <a:ext cx="2112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in total we have 20 samples, and the samples that each node has is shown left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0EE74-1FEA-4D35-8AFA-7C025798FAAE}"/>
              </a:ext>
            </a:extLst>
          </p:cNvPr>
          <p:cNvSpPr txBox="1"/>
          <p:nvPr/>
        </p:nvSpPr>
        <p:spPr>
          <a:xfrm>
            <a:off x="8422605" y="1111065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1FA2E9-8B87-440F-A5D6-0CA698A1443A}"/>
              </a:ext>
            </a:extLst>
          </p:cNvPr>
          <p:cNvSpPr txBox="1"/>
          <p:nvPr/>
        </p:nvSpPr>
        <p:spPr>
          <a:xfrm>
            <a:off x="8752115" y="1968354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0.45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E8BF01-C836-451E-980C-09DC52E61420}"/>
              </a:ext>
            </a:extLst>
          </p:cNvPr>
          <p:cNvSpPr txBox="1"/>
          <p:nvPr/>
        </p:nvSpPr>
        <p:spPr>
          <a:xfrm>
            <a:off x="8259434" y="223052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highlight>
                  <a:srgbClr val="00FF00"/>
                </a:highlight>
              </a:rPr>
              <a:t>0.10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EEB61-D646-4237-9610-8E954463820F}"/>
              </a:ext>
            </a:extLst>
          </p:cNvPr>
          <p:cNvSpPr txBox="1"/>
          <p:nvPr/>
        </p:nvSpPr>
        <p:spPr>
          <a:xfrm>
            <a:off x="8696131" y="1102518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FDFF39-F152-4216-A2CD-BB34BD4AF5A2}"/>
              </a:ext>
            </a:extLst>
          </p:cNvPr>
          <p:cNvSpPr txBox="1"/>
          <p:nvPr/>
        </p:nvSpPr>
        <p:spPr>
          <a:xfrm>
            <a:off x="7763522" y="1516143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6E7042-D274-4EC0-AFBE-DE89C3A92B70}"/>
              </a:ext>
            </a:extLst>
          </p:cNvPr>
          <p:cNvSpPr txBox="1"/>
          <p:nvPr/>
        </p:nvSpPr>
        <p:spPr>
          <a:xfrm>
            <a:off x="8652455" y="1414357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1ACEA4-A0B0-49C0-A902-A52CE2E532E9}"/>
              </a:ext>
            </a:extLst>
          </p:cNvPr>
          <p:cNvSpPr txBox="1"/>
          <p:nvPr/>
        </p:nvSpPr>
        <p:spPr>
          <a:xfrm>
            <a:off x="8737075" y="1699206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03D81-35CE-4A79-BCBD-6660B1BCCEAB}"/>
              </a:ext>
            </a:extLst>
          </p:cNvPr>
          <p:cNvSpPr txBox="1"/>
          <p:nvPr/>
        </p:nvSpPr>
        <p:spPr>
          <a:xfrm>
            <a:off x="7797400" y="1742465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4CA4B1-E6C2-4DA9-B786-FF09564928E9}"/>
              </a:ext>
            </a:extLst>
          </p:cNvPr>
          <p:cNvSpPr txBox="1"/>
          <p:nvPr/>
        </p:nvSpPr>
        <p:spPr>
          <a:xfrm>
            <a:off x="7829996" y="2016335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5C2F1E-4497-4436-BCA4-B093580AE26F}"/>
              </a:ext>
            </a:extLst>
          </p:cNvPr>
          <p:cNvSpPr txBox="1"/>
          <p:nvPr/>
        </p:nvSpPr>
        <p:spPr>
          <a:xfrm>
            <a:off x="9033928" y="1968354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7B4B7A-9722-4C4F-9986-7131FB485A1E}"/>
              </a:ext>
            </a:extLst>
          </p:cNvPr>
          <p:cNvSpPr txBox="1"/>
          <p:nvPr/>
        </p:nvSpPr>
        <p:spPr>
          <a:xfrm>
            <a:off x="8841314" y="2210561"/>
            <a:ext cx="358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B0BC0E-26A6-4CB4-9C09-7DEB7BC0D6E9}"/>
              </a:ext>
            </a:extLst>
          </p:cNvPr>
          <p:cNvSpPr txBox="1"/>
          <p:nvPr/>
        </p:nvSpPr>
        <p:spPr>
          <a:xfrm>
            <a:off x="7926982" y="2250077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F5D4D1-24E0-48B4-9561-82B51A69ADFB}"/>
              </a:ext>
            </a:extLst>
          </p:cNvPr>
          <p:cNvSpPr txBox="1"/>
          <p:nvPr/>
        </p:nvSpPr>
        <p:spPr>
          <a:xfrm>
            <a:off x="8155235" y="2523741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1F05AC-DBDD-4DE9-9CED-09EC93111327}"/>
              </a:ext>
            </a:extLst>
          </p:cNvPr>
          <p:cNvSpPr txBox="1"/>
          <p:nvPr/>
        </p:nvSpPr>
        <p:spPr>
          <a:xfrm>
            <a:off x="8640533" y="2485452"/>
            <a:ext cx="418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highlight>
                  <a:srgbClr val="00FFFF"/>
                </a:highligh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1989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1366</Words>
  <Application>Microsoft Office PowerPoint</Application>
  <PresentationFormat>Widescreen</PresentationFormat>
  <Paragraphs>379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Feature importance – Gini based method</vt:lpstr>
      <vt:lpstr>Impurity based feature importance</vt:lpstr>
      <vt:lpstr>Impurity based feature importance</vt:lpstr>
      <vt:lpstr>Impurity based feature importance</vt:lpstr>
      <vt:lpstr>Impurity based feature importance</vt:lpstr>
      <vt:lpstr>Impurity based feature importance</vt:lpstr>
      <vt:lpstr>Impurity based feature importance</vt:lpstr>
      <vt:lpstr>Impurity based feature importance</vt:lpstr>
      <vt:lpstr>Impurity based feature importance</vt:lpstr>
      <vt:lpstr>Impurity based feature importance</vt:lpstr>
      <vt:lpstr>Impurity based feature importance</vt:lpstr>
      <vt:lpstr>Impurity based feature importance</vt:lpstr>
      <vt:lpstr>Impurity based feature importance</vt:lpstr>
      <vt:lpstr>Impurity based feature importance</vt:lpstr>
      <vt:lpstr>Impurity based feature importance</vt:lpstr>
      <vt:lpstr>Impurity based feature importance</vt:lpstr>
      <vt:lpstr>Impurity based feature importance</vt:lpstr>
      <vt:lpstr>Impurity based feature 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importance</dc:title>
  <dc:creator>Sijin Zhang</dc:creator>
  <cp:lastModifiedBy>Sijin Zhang</cp:lastModifiedBy>
  <cp:revision>2</cp:revision>
  <dcterms:created xsi:type="dcterms:W3CDTF">2022-06-06T23:24:12Z</dcterms:created>
  <dcterms:modified xsi:type="dcterms:W3CDTF">2022-06-07T08:20:00Z</dcterms:modified>
</cp:coreProperties>
</file>