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0B838-6933-4F0C-848B-218B37E50041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09DE5-6447-49E7-BC8A-561CA998DCB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907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6CB8-828B-4C62-A8B1-758B85059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BA49-6E89-441B-A1B5-708186929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95235-889B-4512-93E7-6CCBF7FD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94A8C-866B-4CFC-BBB2-A983D1F8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A614-8AF4-4F44-8E9E-7ABB77F50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319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9BCA-45B7-4FE2-B8D4-80DC72B9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41E5-7C77-4F54-A0A4-B03C29DC9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B7284-89D4-478B-913E-B71E6BBD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92855-2172-4975-AB68-F0AAC9358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AD64C-5ED9-490B-96C9-EF1E7A36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42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82788-8421-4E4E-9091-E644636B5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77AE4-CCB6-442D-A3CD-773F4FCD4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71985-B92B-4681-AD4A-C351F00E7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EA80-0D83-4B2B-93CA-56A3464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321B-961E-4FB3-8648-BCEE138B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560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04B24-D7B4-4CA2-AAD6-697204D9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322F0-D121-4AE8-B2C0-9C90500FB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EEC7-F11E-424D-B55B-09B00E40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7175-0C94-4D5F-9974-7D565A662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32B5-B7BE-4562-B919-55F4E098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654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2FFA-A72D-4594-9C8D-82DF100E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1280-A698-4F38-A8B8-E839C6042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96200-006E-4FD0-B240-04F10719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BA9B-F3DB-4ABC-8C74-CC4B5578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9AF0F-D5DC-4213-9C66-E79900A13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5018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133-3F62-4342-B7FD-42D58648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3FB1F-ED12-4183-BB5A-0C70817FC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58328-D8C1-4E3C-BC54-6D8BC3AEA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4F53-A303-4040-A54E-921C0115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34EE4-D144-47E4-BFAB-9BBF6729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A2220-4F24-454E-9ABF-5DE63B8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750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82AFF-E0AA-44CC-A464-B67B91A3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9228-D3B0-48AD-A87C-892070080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92B8A-FDA3-4359-8CAB-D22CE6E02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65ED1-B46A-4FF8-86D6-A9D8FEDC5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A04B9-57C1-46AB-AE84-0D303BDD8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44F29-8D27-4935-80F3-CE953924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32FD02-8694-42AC-ADC1-3F43FD33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8B499-E32C-4C85-8B71-B13C085F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373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4AD-EE5A-417E-B508-E063A3A7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F2F66-2663-45B9-8073-466DCED6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5F1EF-6F73-4734-9F24-EBBD596D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E327E-6F8F-4961-8796-1E548268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4BCB3-B56B-4070-B8BB-0BFD5244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AF087-69EF-4E96-AECA-17F67721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C30C2-2B28-4280-8A22-A1D0DAC0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207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615-E030-4F2B-8EA5-C5E74097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2BA8F-A919-48CF-902B-E66FDF4E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CD4EF-F9E9-4A11-9EAA-7E58E04A6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6872C-24F8-426A-9E74-63B093EF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BBB0B-4D0A-42B8-8222-E7454AFB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6559-9650-43CB-908A-CDFA5BFB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098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23FC-0776-4491-B492-0F036849A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6CC352-CD19-4161-85B2-4D17F099E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13388-3E79-4983-A436-2AA50AA88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640BF-88D1-409E-8879-C9905AF8F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619D-D953-4BB5-868B-C50BD9A05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9161F-36DD-407C-809D-93F91063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5621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F8B781-9CF8-495A-9342-20F997FC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8E0BE-A8BA-417C-9F06-B932C82C6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B06D-1CA8-4AE6-9FE2-EDB862EA4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B140-8F60-4923-9BCC-7DE59830B2E5}" type="datetimeFigureOut">
              <a:rPr lang="en-NZ" smtClean="0"/>
              <a:t>7/06/2022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C9BD-785D-4E90-8F13-4570EF828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322C2-0B6A-42CA-A491-41C006884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DCB5-283B-4CC9-9312-352378A2700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441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FCD322-C4BD-4F08-B680-00808C80C882}"/>
              </a:ext>
            </a:extLst>
          </p:cNvPr>
          <p:cNvSpPr txBox="1"/>
          <p:nvPr/>
        </p:nvSpPr>
        <p:spPr>
          <a:xfrm>
            <a:off x="399393" y="2501462"/>
            <a:ext cx="7520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600" dirty="0">
                <a:solidFill>
                  <a:schemeClr val="bg1"/>
                </a:solidFill>
              </a:rPr>
              <a:t>Permutation importance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FE559-C8BD-40A4-B13B-C456F86FC25E}"/>
              </a:ext>
            </a:extLst>
          </p:cNvPr>
          <p:cNvSpPr txBox="1"/>
          <p:nvPr/>
        </p:nvSpPr>
        <p:spPr>
          <a:xfrm>
            <a:off x="399393" y="3147793"/>
            <a:ext cx="752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dirty="0">
                <a:solidFill>
                  <a:schemeClr val="bg1"/>
                </a:solidFill>
              </a:rPr>
              <a:t>Sijin Zhang</a:t>
            </a:r>
          </a:p>
        </p:txBody>
      </p:sp>
    </p:spTree>
    <p:extLst>
      <p:ext uri="{BB962C8B-B14F-4D97-AF65-F5344CB8AC3E}">
        <p14:creationId xmlns:p14="http://schemas.microsoft.com/office/powerpoint/2010/main" val="202418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/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/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86-EDA7-4410-AE10-819BCE29CA55}"/>
              </a:ext>
            </a:extLst>
          </p:cNvPr>
          <p:cNvSpPr txBox="1"/>
          <p:nvPr/>
        </p:nvSpPr>
        <p:spPr>
          <a:xfrm>
            <a:off x="9019540" y="2201736"/>
            <a:ext cx="166878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Note that we are not touching any other features and the target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C5256-2037-40AF-BF61-4C06841B9743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CBC23-5E3D-40A8-9DE8-55EFB498C833}"/>
              </a:ext>
            </a:extLst>
          </p:cNvPr>
          <p:cNvSpPr txBox="1"/>
          <p:nvPr/>
        </p:nvSpPr>
        <p:spPr>
          <a:xfrm>
            <a:off x="3505200" y="3606451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use the permuted data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 </a:t>
            </a:r>
            <a:r>
              <a:rPr lang="en-NZ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952610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/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/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86-EDA7-4410-AE10-819BCE29CA55}"/>
              </a:ext>
            </a:extLst>
          </p:cNvPr>
          <p:cNvSpPr txBox="1"/>
          <p:nvPr/>
        </p:nvSpPr>
        <p:spPr>
          <a:xfrm>
            <a:off x="9019540" y="2201736"/>
            <a:ext cx="166878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Note that we are not touching any other features and the target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C5256-2037-40AF-BF61-4C06841B9743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CBC23-5E3D-40A8-9DE8-55EFB498C833}"/>
              </a:ext>
            </a:extLst>
          </p:cNvPr>
          <p:cNvSpPr txBox="1"/>
          <p:nvPr/>
        </p:nvSpPr>
        <p:spPr>
          <a:xfrm>
            <a:off x="3505200" y="3606451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use the permuted data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 </a:t>
            </a:r>
            <a:r>
              <a:rPr lang="en-NZ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03F26-EB48-40C4-804E-4214273D31EF}"/>
              </a:ext>
            </a:extLst>
          </p:cNvPr>
          <p:cNvSpPr txBox="1"/>
          <p:nvPr/>
        </p:nvSpPr>
        <p:spPr>
          <a:xfrm>
            <a:off x="10863579" y="3606451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3BBE8-3114-4F82-A231-F4F9933C3811}"/>
              </a:ext>
            </a:extLst>
          </p:cNvPr>
          <p:cNvSpPr txBox="1"/>
          <p:nvPr/>
        </p:nvSpPr>
        <p:spPr>
          <a:xfrm>
            <a:off x="10454861" y="2882217"/>
            <a:ext cx="15136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accuracy = 0.7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1F8D5FF-A841-4964-BDDB-2B6B6C2CC469}"/>
              </a:ext>
            </a:extLst>
          </p:cNvPr>
          <p:cNvSpPr/>
          <p:nvPr/>
        </p:nvSpPr>
        <p:spPr>
          <a:xfrm rot="1229588">
            <a:off x="11181087" y="3291475"/>
            <a:ext cx="304800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3679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/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/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86-EDA7-4410-AE10-819BCE29CA55}"/>
              </a:ext>
            </a:extLst>
          </p:cNvPr>
          <p:cNvSpPr txBox="1"/>
          <p:nvPr/>
        </p:nvSpPr>
        <p:spPr>
          <a:xfrm>
            <a:off x="9019540" y="2201736"/>
            <a:ext cx="166878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Note that we are not touching any other features and the target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C5256-2037-40AF-BF61-4C06841B9743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CBC23-5E3D-40A8-9DE8-55EFB498C833}"/>
              </a:ext>
            </a:extLst>
          </p:cNvPr>
          <p:cNvSpPr txBox="1"/>
          <p:nvPr/>
        </p:nvSpPr>
        <p:spPr>
          <a:xfrm>
            <a:off x="3505200" y="3606451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use the permuted data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 </a:t>
            </a:r>
            <a:r>
              <a:rPr lang="en-NZ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03F26-EB48-40C4-804E-4214273D31EF}"/>
              </a:ext>
            </a:extLst>
          </p:cNvPr>
          <p:cNvSpPr txBox="1"/>
          <p:nvPr/>
        </p:nvSpPr>
        <p:spPr>
          <a:xfrm>
            <a:off x="10863579" y="3606451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3BBE8-3114-4F82-A231-F4F9933C3811}"/>
              </a:ext>
            </a:extLst>
          </p:cNvPr>
          <p:cNvSpPr txBox="1"/>
          <p:nvPr/>
        </p:nvSpPr>
        <p:spPr>
          <a:xfrm>
            <a:off x="10454861" y="2882217"/>
            <a:ext cx="15136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accuracy = 0.7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1F8D5FF-A841-4964-BDDB-2B6B6C2CC469}"/>
              </a:ext>
            </a:extLst>
          </p:cNvPr>
          <p:cNvSpPr/>
          <p:nvPr/>
        </p:nvSpPr>
        <p:spPr>
          <a:xfrm rot="1229588">
            <a:off x="11181087" y="3291475"/>
            <a:ext cx="304800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ECE5A-F56B-40C6-B169-0D45E9EE0409}"/>
              </a:ext>
            </a:extLst>
          </p:cNvPr>
          <p:cNvSpPr txBox="1"/>
          <p:nvPr/>
        </p:nvSpPr>
        <p:spPr>
          <a:xfrm>
            <a:off x="3505200" y="4004077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(usually we shuffle the dataset many times and get the average performance …)</a:t>
            </a:r>
          </a:p>
        </p:txBody>
      </p:sp>
    </p:spTree>
    <p:extLst>
      <p:ext uri="{BB962C8B-B14F-4D97-AF65-F5344CB8AC3E}">
        <p14:creationId xmlns:p14="http://schemas.microsoft.com/office/powerpoint/2010/main" val="1551326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/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/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86-EDA7-4410-AE10-819BCE29CA55}"/>
              </a:ext>
            </a:extLst>
          </p:cNvPr>
          <p:cNvSpPr txBox="1"/>
          <p:nvPr/>
        </p:nvSpPr>
        <p:spPr>
          <a:xfrm>
            <a:off x="9019540" y="2201736"/>
            <a:ext cx="166878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Note that we are not touching any other features and the target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C5256-2037-40AF-BF61-4C06841B9743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3CBC23-5E3D-40A8-9DE8-55EFB498C833}"/>
              </a:ext>
            </a:extLst>
          </p:cNvPr>
          <p:cNvSpPr txBox="1"/>
          <p:nvPr/>
        </p:nvSpPr>
        <p:spPr>
          <a:xfrm>
            <a:off x="3505200" y="3606451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use the permuted data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 </a:t>
            </a:r>
            <a:r>
              <a:rPr lang="en-NZ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603F26-EB48-40C4-804E-4214273D31EF}"/>
              </a:ext>
            </a:extLst>
          </p:cNvPr>
          <p:cNvSpPr txBox="1"/>
          <p:nvPr/>
        </p:nvSpPr>
        <p:spPr>
          <a:xfrm>
            <a:off x="10863579" y="3606451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3BBE8-3114-4F82-A231-F4F9933C3811}"/>
              </a:ext>
            </a:extLst>
          </p:cNvPr>
          <p:cNvSpPr txBox="1"/>
          <p:nvPr/>
        </p:nvSpPr>
        <p:spPr>
          <a:xfrm>
            <a:off x="10454861" y="2882217"/>
            <a:ext cx="15136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accuracy = 0.7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1F8D5FF-A841-4964-BDDB-2B6B6C2CC469}"/>
              </a:ext>
            </a:extLst>
          </p:cNvPr>
          <p:cNvSpPr/>
          <p:nvPr/>
        </p:nvSpPr>
        <p:spPr>
          <a:xfrm rot="1229588">
            <a:off x="11181087" y="3291475"/>
            <a:ext cx="304800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2ECE5A-F56B-40C6-B169-0D45E9EE0409}"/>
              </a:ext>
            </a:extLst>
          </p:cNvPr>
          <p:cNvSpPr txBox="1"/>
          <p:nvPr/>
        </p:nvSpPr>
        <p:spPr>
          <a:xfrm>
            <a:off x="3505200" y="4004077"/>
            <a:ext cx="80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(usually we shuffle the dataset many times and get the average performance …)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52A335-1A23-49E1-81C8-D17CE684150E}"/>
              </a:ext>
            </a:extLst>
          </p:cNvPr>
          <p:cNvSpPr/>
          <p:nvPr/>
        </p:nvSpPr>
        <p:spPr>
          <a:xfrm>
            <a:off x="3604254" y="4510995"/>
            <a:ext cx="4625345" cy="90655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We would repeat the above process for all the features (in this case there are three features)</a:t>
            </a:r>
          </a:p>
        </p:txBody>
      </p:sp>
    </p:spTree>
    <p:extLst>
      <p:ext uri="{BB962C8B-B14F-4D97-AF65-F5344CB8AC3E}">
        <p14:creationId xmlns:p14="http://schemas.microsoft.com/office/powerpoint/2010/main" val="351323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ADE65-104F-4901-8E58-A74F83BDAAB6}"/>
              </a:ext>
            </a:extLst>
          </p:cNvPr>
          <p:cNvSpPr txBox="1"/>
          <p:nvPr/>
        </p:nvSpPr>
        <p:spPr>
          <a:xfrm>
            <a:off x="5234939" y="157178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2480-DA93-499D-9507-50D087B903AE}"/>
              </a:ext>
            </a:extLst>
          </p:cNvPr>
          <p:cNvSpPr txBox="1"/>
          <p:nvPr/>
        </p:nvSpPr>
        <p:spPr>
          <a:xfrm>
            <a:off x="3505200" y="204233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2nd feature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49481-7F1C-46A7-94CF-63145A374D84}"/>
              </a:ext>
            </a:extLst>
          </p:cNvPr>
          <p:cNvSpPr txBox="1"/>
          <p:nvPr/>
        </p:nvSpPr>
        <p:spPr>
          <a:xfrm>
            <a:off x="5234939" y="204233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A6E6B-09E0-418A-9152-F4B9253CBF92}"/>
              </a:ext>
            </a:extLst>
          </p:cNvPr>
          <p:cNvSpPr txBox="1"/>
          <p:nvPr/>
        </p:nvSpPr>
        <p:spPr>
          <a:xfrm>
            <a:off x="3505200" y="251990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3rd 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90D72-A686-42D3-8B9C-79C1A4603701}"/>
              </a:ext>
            </a:extLst>
          </p:cNvPr>
          <p:cNvSpPr txBox="1"/>
          <p:nvPr/>
        </p:nvSpPr>
        <p:spPr>
          <a:xfrm>
            <a:off x="5234939" y="251990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92DE2-01E6-4F72-BB38-52B78DACF901}"/>
              </a:ext>
            </a:extLst>
          </p:cNvPr>
          <p:cNvSpPr txBox="1"/>
          <p:nvPr/>
        </p:nvSpPr>
        <p:spPr>
          <a:xfrm>
            <a:off x="6475729" y="1673512"/>
            <a:ext cx="250466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Model accuracies for shuffled/permuted test data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6BE272-38EC-43CC-80B9-EFA6B3DBA09D}"/>
              </a:ext>
            </a:extLst>
          </p:cNvPr>
          <p:cNvSpPr/>
          <p:nvPr/>
        </p:nvSpPr>
        <p:spPr>
          <a:xfrm rot="10800000">
            <a:off x="6062979" y="1962840"/>
            <a:ext cx="314960" cy="26416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333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ADE65-104F-4901-8E58-A74F83BDAAB6}"/>
              </a:ext>
            </a:extLst>
          </p:cNvPr>
          <p:cNvSpPr txBox="1"/>
          <p:nvPr/>
        </p:nvSpPr>
        <p:spPr>
          <a:xfrm>
            <a:off x="5234939" y="157178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2480-DA93-499D-9507-50D087B903AE}"/>
              </a:ext>
            </a:extLst>
          </p:cNvPr>
          <p:cNvSpPr txBox="1"/>
          <p:nvPr/>
        </p:nvSpPr>
        <p:spPr>
          <a:xfrm>
            <a:off x="3505200" y="204233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2nd feature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49481-7F1C-46A7-94CF-63145A374D84}"/>
              </a:ext>
            </a:extLst>
          </p:cNvPr>
          <p:cNvSpPr txBox="1"/>
          <p:nvPr/>
        </p:nvSpPr>
        <p:spPr>
          <a:xfrm>
            <a:off x="5234939" y="204233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A6E6B-09E0-418A-9152-F4B9253CBF92}"/>
              </a:ext>
            </a:extLst>
          </p:cNvPr>
          <p:cNvSpPr txBox="1"/>
          <p:nvPr/>
        </p:nvSpPr>
        <p:spPr>
          <a:xfrm>
            <a:off x="3505200" y="251990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3rd 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90D72-A686-42D3-8B9C-79C1A4603701}"/>
              </a:ext>
            </a:extLst>
          </p:cNvPr>
          <p:cNvSpPr txBox="1"/>
          <p:nvPr/>
        </p:nvSpPr>
        <p:spPr>
          <a:xfrm>
            <a:off x="5234939" y="251990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92DE2-01E6-4F72-BB38-52B78DACF901}"/>
              </a:ext>
            </a:extLst>
          </p:cNvPr>
          <p:cNvSpPr txBox="1"/>
          <p:nvPr/>
        </p:nvSpPr>
        <p:spPr>
          <a:xfrm>
            <a:off x="7932418" y="1302084"/>
            <a:ext cx="250466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Difference between the base model performance (0.9) and the one with permuted dataset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6BE272-38EC-43CC-80B9-EFA6B3DBA09D}"/>
              </a:ext>
            </a:extLst>
          </p:cNvPr>
          <p:cNvSpPr/>
          <p:nvPr/>
        </p:nvSpPr>
        <p:spPr>
          <a:xfrm rot="10800000">
            <a:off x="6990077" y="2002209"/>
            <a:ext cx="314960" cy="26416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ECE5B-C2D8-4928-9A7F-92D5D25A25C7}"/>
              </a:ext>
            </a:extLst>
          </p:cNvPr>
          <p:cNvSpPr txBox="1"/>
          <p:nvPr/>
        </p:nvSpPr>
        <p:spPr>
          <a:xfrm>
            <a:off x="6127748" y="156392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FFB0E-DF43-43F8-BCF6-5E2A3720C569}"/>
              </a:ext>
            </a:extLst>
          </p:cNvPr>
          <p:cNvSpPr txBox="1"/>
          <p:nvPr/>
        </p:nvSpPr>
        <p:spPr>
          <a:xfrm>
            <a:off x="6127748" y="204149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48E65-6BE6-4317-AA24-7CA7564C5B5E}"/>
              </a:ext>
            </a:extLst>
          </p:cNvPr>
          <p:cNvSpPr txBox="1"/>
          <p:nvPr/>
        </p:nvSpPr>
        <p:spPr>
          <a:xfrm>
            <a:off x="6127748" y="2519904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0E13E-DB6E-4B56-B570-F9F70B1DD752}"/>
              </a:ext>
            </a:extLst>
          </p:cNvPr>
          <p:cNvSpPr txBox="1"/>
          <p:nvPr/>
        </p:nvSpPr>
        <p:spPr>
          <a:xfrm>
            <a:off x="6713218" y="1194500"/>
            <a:ext cx="1088391" cy="64633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C000"/>
                </a:solidFill>
              </a:rPr>
              <a:t>e.g., 0.9 – 0.7 = 0.2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926B4EA-98CD-4B90-BF9D-4F5439833CC9}"/>
              </a:ext>
            </a:extLst>
          </p:cNvPr>
          <p:cNvSpPr/>
          <p:nvPr/>
        </p:nvSpPr>
        <p:spPr>
          <a:xfrm rot="9995907">
            <a:off x="6445884" y="1492390"/>
            <a:ext cx="273049" cy="223520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6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ADE65-104F-4901-8E58-A74F83BDAAB6}"/>
              </a:ext>
            </a:extLst>
          </p:cNvPr>
          <p:cNvSpPr txBox="1"/>
          <p:nvPr/>
        </p:nvSpPr>
        <p:spPr>
          <a:xfrm>
            <a:off x="5234939" y="157178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2480-DA93-499D-9507-50D087B903AE}"/>
              </a:ext>
            </a:extLst>
          </p:cNvPr>
          <p:cNvSpPr txBox="1"/>
          <p:nvPr/>
        </p:nvSpPr>
        <p:spPr>
          <a:xfrm>
            <a:off x="3505200" y="204233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2nd feature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49481-7F1C-46A7-94CF-63145A374D84}"/>
              </a:ext>
            </a:extLst>
          </p:cNvPr>
          <p:cNvSpPr txBox="1"/>
          <p:nvPr/>
        </p:nvSpPr>
        <p:spPr>
          <a:xfrm>
            <a:off x="5234939" y="204233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A6E6B-09E0-418A-9152-F4B9253CBF92}"/>
              </a:ext>
            </a:extLst>
          </p:cNvPr>
          <p:cNvSpPr txBox="1"/>
          <p:nvPr/>
        </p:nvSpPr>
        <p:spPr>
          <a:xfrm>
            <a:off x="3505200" y="251990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3rd 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90D72-A686-42D3-8B9C-79C1A4603701}"/>
              </a:ext>
            </a:extLst>
          </p:cNvPr>
          <p:cNvSpPr txBox="1"/>
          <p:nvPr/>
        </p:nvSpPr>
        <p:spPr>
          <a:xfrm>
            <a:off x="5234939" y="251990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92DE2-01E6-4F72-BB38-52B78DACF901}"/>
              </a:ext>
            </a:extLst>
          </p:cNvPr>
          <p:cNvSpPr txBox="1"/>
          <p:nvPr/>
        </p:nvSpPr>
        <p:spPr>
          <a:xfrm>
            <a:off x="7932418" y="1302832"/>
            <a:ext cx="250466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Difference between the base model performance (0.9) and the one with permuted dataset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6BE272-38EC-43CC-80B9-EFA6B3DBA09D}"/>
              </a:ext>
            </a:extLst>
          </p:cNvPr>
          <p:cNvSpPr/>
          <p:nvPr/>
        </p:nvSpPr>
        <p:spPr>
          <a:xfrm rot="10800000">
            <a:off x="6990077" y="2002209"/>
            <a:ext cx="314960" cy="26416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ECE5B-C2D8-4928-9A7F-92D5D25A25C7}"/>
              </a:ext>
            </a:extLst>
          </p:cNvPr>
          <p:cNvSpPr txBox="1"/>
          <p:nvPr/>
        </p:nvSpPr>
        <p:spPr>
          <a:xfrm>
            <a:off x="6127748" y="156392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FFB0E-DF43-43F8-BCF6-5E2A3720C569}"/>
              </a:ext>
            </a:extLst>
          </p:cNvPr>
          <p:cNvSpPr txBox="1"/>
          <p:nvPr/>
        </p:nvSpPr>
        <p:spPr>
          <a:xfrm>
            <a:off x="6127748" y="204149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48E65-6BE6-4317-AA24-7CA7564C5B5E}"/>
              </a:ext>
            </a:extLst>
          </p:cNvPr>
          <p:cNvSpPr txBox="1"/>
          <p:nvPr/>
        </p:nvSpPr>
        <p:spPr>
          <a:xfrm>
            <a:off x="6127748" y="2519904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F7C50-2919-487F-98B4-2EB575B41031}"/>
              </a:ext>
            </a:extLst>
          </p:cNvPr>
          <p:cNvSpPr txBox="1"/>
          <p:nvPr/>
        </p:nvSpPr>
        <p:spPr>
          <a:xfrm>
            <a:off x="5296948" y="3246680"/>
            <a:ext cx="25046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We can think about the value as how much the model relies on this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308F3-BEE3-4234-A74C-2326613DA1D3}"/>
              </a:ext>
            </a:extLst>
          </p:cNvPr>
          <p:cNvSpPr/>
          <p:nvPr/>
        </p:nvSpPr>
        <p:spPr>
          <a:xfrm>
            <a:off x="5963920" y="1452033"/>
            <a:ext cx="830578" cy="15756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3FDACB-B9C2-4ED4-87D6-35E53A2541BF}"/>
              </a:ext>
            </a:extLst>
          </p:cNvPr>
          <p:cNvSpPr/>
          <p:nvPr/>
        </p:nvSpPr>
        <p:spPr>
          <a:xfrm rot="16200000">
            <a:off x="6191249" y="2992400"/>
            <a:ext cx="375920" cy="28956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9103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ADE65-104F-4901-8E58-A74F83BDAAB6}"/>
              </a:ext>
            </a:extLst>
          </p:cNvPr>
          <p:cNvSpPr txBox="1"/>
          <p:nvPr/>
        </p:nvSpPr>
        <p:spPr>
          <a:xfrm>
            <a:off x="5234939" y="157178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2480-DA93-499D-9507-50D087B903AE}"/>
              </a:ext>
            </a:extLst>
          </p:cNvPr>
          <p:cNvSpPr txBox="1"/>
          <p:nvPr/>
        </p:nvSpPr>
        <p:spPr>
          <a:xfrm>
            <a:off x="3505200" y="204233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2nd feature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49481-7F1C-46A7-94CF-63145A374D84}"/>
              </a:ext>
            </a:extLst>
          </p:cNvPr>
          <p:cNvSpPr txBox="1"/>
          <p:nvPr/>
        </p:nvSpPr>
        <p:spPr>
          <a:xfrm>
            <a:off x="5234939" y="204233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A6E6B-09E0-418A-9152-F4B9253CBF92}"/>
              </a:ext>
            </a:extLst>
          </p:cNvPr>
          <p:cNvSpPr txBox="1"/>
          <p:nvPr/>
        </p:nvSpPr>
        <p:spPr>
          <a:xfrm>
            <a:off x="3505200" y="251990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3rd 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90D72-A686-42D3-8B9C-79C1A4603701}"/>
              </a:ext>
            </a:extLst>
          </p:cNvPr>
          <p:cNvSpPr txBox="1"/>
          <p:nvPr/>
        </p:nvSpPr>
        <p:spPr>
          <a:xfrm>
            <a:off x="5234939" y="251990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92DE2-01E6-4F72-BB38-52B78DACF901}"/>
              </a:ext>
            </a:extLst>
          </p:cNvPr>
          <p:cNvSpPr txBox="1"/>
          <p:nvPr/>
        </p:nvSpPr>
        <p:spPr>
          <a:xfrm>
            <a:off x="7932418" y="1302832"/>
            <a:ext cx="250466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Difference between the base model performance (0.9) and the one with permuted dataset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6BE272-38EC-43CC-80B9-EFA6B3DBA09D}"/>
              </a:ext>
            </a:extLst>
          </p:cNvPr>
          <p:cNvSpPr/>
          <p:nvPr/>
        </p:nvSpPr>
        <p:spPr>
          <a:xfrm rot="10800000">
            <a:off x="6990077" y="2002209"/>
            <a:ext cx="314960" cy="26416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ECE5B-C2D8-4928-9A7F-92D5D25A25C7}"/>
              </a:ext>
            </a:extLst>
          </p:cNvPr>
          <p:cNvSpPr txBox="1"/>
          <p:nvPr/>
        </p:nvSpPr>
        <p:spPr>
          <a:xfrm>
            <a:off x="6127748" y="156392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FFB0E-DF43-43F8-BCF6-5E2A3720C569}"/>
              </a:ext>
            </a:extLst>
          </p:cNvPr>
          <p:cNvSpPr txBox="1"/>
          <p:nvPr/>
        </p:nvSpPr>
        <p:spPr>
          <a:xfrm>
            <a:off x="6127748" y="204149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48E65-6BE6-4317-AA24-7CA7564C5B5E}"/>
              </a:ext>
            </a:extLst>
          </p:cNvPr>
          <p:cNvSpPr txBox="1"/>
          <p:nvPr/>
        </p:nvSpPr>
        <p:spPr>
          <a:xfrm>
            <a:off x="6127748" y="2519904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F7C50-2919-487F-98B4-2EB575B41031}"/>
              </a:ext>
            </a:extLst>
          </p:cNvPr>
          <p:cNvSpPr txBox="1"/>
          <p:nvPr/>
        </p:nvSpPr>
        <p:spPr>
          <a:xfrm>
            <a:off x="5296948" y="3246680"/>
            <a:ext cx="25046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We can think about the value as how much the model relies on this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308F3-BEE3-4234-A74C-2326613DA1D3}"/>
              </a:ext>
            </a:extLst>
          </p:cNvPr>
          <p:cNvSpPr/>
          <p:nvPr/>
        </p:nvSpPr>
        <p:spPr>
          <a:xfrm>
            <a:off x="5963920" y="1452033"/>
            <a:ext cx="830578" cy="15756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3FDACB-B9C2-4ED4-87D6-35E53A2541BF}"/>
              </a:ext>
            </a:extLst>
          </p:cNvPr>
          <p:cNvSpPr/>
          <p:nvPr/>
        </p:nvSpPr>
        <p:spPr>
          <a:xfrm rot="16200000">
            <a:off x="6191249" y="2992400"/>
            <a:ext cx="375920" cy="28956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A0E53-4C7D-40A6-A640-FC5010C83DC9}"/>
              </a:ext>
            </a:extLst>
          </p:cNvPr>
          <p:cNvSpPr txBox="1"/>
          <p:nvPr/>
        </p:nvSpPr>
        <p:spPr>
          <a:xfrm>
            <a:off x="5296948" y="4829853"/>
            <a:ext cx="25046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The larger the skill drops, the more the model relies on that particular feature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02F5A4B-F28E-4846-8F8B-2A130BFEEB07}"/>
              </a:ext>
            </a:extLst>
          </p:cNvPr>
          <p:cNvSpPr/>
          <p:nvPr/>
        </p:nvSpPr>
        <p:spPr>
          <a:xfrm>
            <a:off x="6234429" y="4358640"/>
            <a:ext cx="403860" cy="599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56056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</a:t>
            </a:r>
            <a:r>
              <a:rPr lang="en-NZ" dirty="0">
                <a:solidFill>
                  <a:schemeClr val="bg1"/>
                </a:solidFill>
                <a:highlight>
                  <a:srgbClr val="000000"/>
                </a:highlight>
              </a:rPr>
              <a:t>trained model’s</a:t>
            </a:r>
            <a:r>
              <a:rPr lang="en-NZ" dirty="0">
                <a:solidFill>
                  <a:schemeClr val="bg1"/>
                </a:solidFill>
              </a:rPr>
              <a:t>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4EB892-4683-4AF4-8673-1485DCAE1F5A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3ADE65-104F-4901-8E58-A74F83BDAAB6}"/>
              </a:ext>
            </a:extLst>
          </p:cNvPr>
          <p:cNvSpPr txBox="1"/>
          <p:nvPr/>
        </p:nvSpPr>
        <p:spPr>
          <a:xfrm>
            <a:off x="5234939" y="157178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52480-DA93-499D-9507-50D087B903AE}"/>
              </a:ext>
            </a:extLst>
          </p:cNvPr>
          <p:cNvSpPr txBox="1"/>
          <p:nvPr/>
        </p:nvSpPr>
        <p:spPr>
          <a:xfrm>
            <a:off x="3505200" y="204233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2nd feature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C49481-7F1C-46A7-94CF-63145A374D84}"/>
              </a:ext>
            </a:extLst>
          </p:cNvPr>
          <p:cNvSpPr txBox="1"/>
          <p:nvPr/>
        </p:nvSpPr>
        <p:spPr>
          <a:xfrm>
            <a:off x="5234939" y="204233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8A6E6B-09E0-418A-9152-F4B9253CBF92}"/>
              </a:ext>
            </a:extLst>
          </p:cNvPr>
          <p:cNvSpPr txBox="1"/>
          <p:nvPr/>
        </p:nvSpPr>
        <p:spPr>
          <a:xfrm>
            <a:off x="3505200" y="251990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3rd feature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090D72-A686-42D3-8B9C-79C1A4603701}"/>
              </a:ext>
            </a:extLst>
          </p:cNvPr>
          <p:cNvSpPr txBox="1"/>
          <p:nvPr/>
        </p:nvSpPr>
        <p:spPr>
          <a:xfrm>
            <a:off x="5234939" y="2519904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F92DE2-01E6-4F72-BB38-52B78DACF901}"/>
              </a:ext>
            </a:extLst>
          </p:cNvPr>
          <p:cNvSpPr txBox="1"/>
          <p:nvPr/>
        </p:nvSpPr>
        <p:spPr>
          <a:xfrm>
            <a:off x="7932418" y="1302832"/>
            <a:ext cx="250466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Difference between the base model performance (0.9) and the one with permuted dataset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26BE272-38EC-43CC-80B9-EFA6B3DBA09D}"/>
              </a:ext>
            </a:extLst>
          </p:cNvPr>
          <p:cNvSpPr/>
          <p:nvPr/>
        </p:nvSpPr>
        <p:spPr>
          <a:xfrm rot="10800000">
            <a:off x="6990077" y="2002209"/>
            <a:ext cx="314960" cy="26416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6ECE5B-C2D8-4928-9A7F-92D5D25A25C7}"/>
              </a:ext>
            </a:extLst>
          </p:cNvPr>
          <p:cNvSpPr txBox="1"/>
          <p:nvPr/>
        </p:nvSpPr>
        <p:spPr>
          <a:xfrm>
            <a:off x="6127748" y="156392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FFB0E-DF43-43F8-BCF6-5E2A3720C569}"/>
              </a:ext>
            </a:extLst>
          </p:cNvPr>
          <p:cNvSpPr txBox="1"/>
          <p:nvPr/>
        </p:nvSpPr>
        <p:spPr>
          <a:xfrm>
            <a:off x="6127748" y="2041496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E48E65-6BE6-4317-AA24-7CA7564C5B5E}"/>
              </a:ext>
            </a:extLst>
          </p:cNvPr>
          <p:cNvSpPr txBox="1"/>
          <p:nvPr/>
        </p:nvSpPr>
        <p:spPr>
          <a:xfrm>
            <a:off x="6127748" y="2519904"/>
            <a:ext cx="51054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F7C50-2919-487F-98B4-2EB575B41031}"/>
              </a:ext>
            </a:extLst>
          </p:cNvPr>
          <p:cNvSpPr txBox="1"/>
          <p:nvPr/>
        </p:nvSpPr>
        <p:spPr>
          <a:xfrm>
            <a:off x="5296948" y="3246680"/>
            <a:ext cx="25046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We can think about the value as how much the model relies on this feature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9308F3-BEE3-4234-A74C-2326613DA1D3}"/>
              </a:ext>
            </a:extLst>
          </p:cNvPr>
          <p:cNvSpPr/>
          <p:nvPr/>
        </p:nvSpPr>
        <p:spPr>
          <a:xfrm>
            <a:off x="5963920" y="1452033"/>
            <a:ext cx="830578" cy="157564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3FDACB-B9C2-4ED4-87D6-35E53A2541BF}"/>
              </a:ext>
            </a:extLst>
          </p:cNvPr>
          <p:cNvSpPr/>
          <p:nvPr/>
        </p:nvSpPr>
        <p:spPr>
          <a:xfrm rot="16200000">
            <a:off x="6191249" y="2992400"/>
            <a:ext cx="375920" cy="28956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A0E53-4C7D-40A6-A640-FC5010C83DC9}"/>
              </a:ext>
            </a:extLst>
          </p:cNvPr>
          <p:cNvSpPr txBox="1"/>
          <p:nvPr/>
        </p:nvSpPr>
        <p:spPr>
          <a:xfrm>
            <a:off x="5296948" y="4829853"/>
            <a:ext cx="2504661" cy="120032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The larger the skill drops, the more the model relies on that particular feature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02F5A4B-F28E-4846-8F8B-2A130BFEEB07}"/>
              </a:ext>
            </a:extLst>
          </p:cNvPr>
          <p:cNvSpPr/>
          <p:nvPr/>
        </p:nvSpPr>
        <p:spPr>
          <a:xfrm>
            <a:off x="6234429" y="4358640"/>
            <a:ext cx="403860" cy="5994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615087-95FA-4634-A433-BB908C5E4A37}"/>
              </a:ext>
            </a:extLst>
          </p:cNvPr>
          <p:cNvSpPr txBox="1"/>
          <p:nvPr/>
        </p:nvSpPr>
        <p:spPr>
          <a:xfrm>
            <a:off x="8183659" y="4671339"/>
            <a:ext cx="2504661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Therefore, in this example, feature2 is the most important feature, and feature 1 is the least important feature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E1C13A-D0DF-4314-B9F4-888F19CAF2A2}"/>
              </a:ext>
            </a:extLst>
          </p:cNvPr>
          <p:cNvSpPr/>
          <p:nvPr/>
        </p:nvSpPr>
        <p:spPr>
          <a:xfrm>
            <a:off x="9133840" y="4958080"/>
            <a:ext cx="822960" cy="328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A056E2-6F13-43D0-8D18-C5061D0B68F3}"/>
              </a:ext>
            </a:extLst>
          </p:cNvPr>
          <p:cNvSpPr/>
          <p:nvPr/>
        </p:nvSpPr>
        <p:spPr>
          <a:xfrm>
            <a:off x="8636000" y="5499239"/>
            <a:ext cx="909320" cy="32813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698C647-2A17-4B7D-9793-AA48EF5C7260}"/>
              </a:ext>
            </a:extLst>
          </p:cNvPr>
          <p:cNvSpPr/>
          <p:nvPr/>
        </p:nvSpPr>
        <p:spPr>
          <a:xfrm>
            <a:off x="6614160" y="2194560"/>
            <a:ext cx="2781298" cy="2763520"/>
          </a:xfrm>
          <a:custGeom>
            <a:avLst/>
            <a:gdLst>
              <a:gd name="connsiteX0" fmla="*/ 0 w 2794000"/>
              <a:gd name="connsiteY0" fmla="*/ 0 h 2641600"/>
              <a:gd name="connsiteX1" fmla="*/ 670560 w 2794000"/>
              <a:gd name="connsiteY1" fmla="*/ 101600 h 2641600"/>
              <a:gd name="connsiteX2" fmla="*/ 914400 w 2794000"/>
              <a:gd name="connsiteY2" fmla="*/ 457200 h 2641600"/>
              <a:gd name="connsiteX3" fmla="*/ 1290320 w 2794000"/>
              <a:gd name="connsiteY3" fmla="*/ 894080 h 2641600"/>
              <a:gd name="connsiteX4" fmla="*/ 2225040 w 2794000"/>
              <a:gd name="connsiteY4" fmla="*/ 1290320 h 2641600"/>
              <a:gd name="connsiteX5" fmla="*/ 2621280 w 2794000"/>
              <a:gd name="connsiteY5" fmla="*/ 1757680 h 2641600"/>
              <a:gd name="connsiteX6" fmla="*/ 2794000 w 2794000"/>
              <a:gd name="connsiteY6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4000" h="2641600">
                <a:moveTo>
                  <a:pt x="0" y="0"/>
                </a:moveTo>
                <a:cubicBezTo>
                  <a:pt x="259080" y="12700"/>
                  <a:pt x="518160" y="25400"/>
                  <a:pt x="670560" y="101600"/>
                </a:cubicBezTo>
                <a:cubicBezTo>
                  <a:pt x="822960" y="177800"/>
                  <a:pt x="811107" y="325120"/>
                  <a:pt x="914400" y="457200"/>
                </a:cubicBezTo>
                <a:cubicBezTo>
                  <a:pt x="1017693" y="589280"/>
                  <a:pt x="1071880" y="755227"/>
                  <a:pt x="1290320" y="894080"/>
                </a:cubicBezTo>
                <a:cubicBezTo>
                  <a:pt x="1508760" y="1032933"/>
                  <a:pt x="2003213" y="1146387"/>
                  <a:pt x="2225040" y="1290320"/>
                </a:cubicBezTo>
                <a:cubicBezTo>
                  <a:pt x="2446867" y="1434253"/>
                  <a:pt x="2526453" y="1532467"/>
                  <a:pt x="2621280" y="1757680"/>
                </a:cubicBezTo>
                <a:cubicBezTo>
                  <a:pt x="2716107" y="1982893"/>
                  <a:pt x="2755053" y="2312246"/>
                  <a:pt x="2794000" y="2641600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6C15F65-0418-49B4-A776-CBA9BD1770AD}"/>
              </a:ext>
            </a:extLst>
          </p:cNvPr>
          <p:cNvSpPr/>
          <p:nvPr/>
        </p:nvSpPr>
        <p:spPr>
          <a:xfrm>
            <a:off x="6593840" y="1697578"/>
            <a:ext cx="2428240" cy="3748182"/>
          </a:xfrm>
          <a:custGeom>
            <a:avLst/>
            <a:gdLst>
              <a:gd name="connsiteX0" fmla="*/ 0 w 2428240"/>
              <a:gd name="connsiteY0" fmla="*/ 60102 h 3748182"/>
              <a:gd name="connsiteX1" fmla="*/ 629920 w 2428240"/>
              <a:gd name="connsiteY1" fmla="*/ 39782 h 3748182"/>
              <a:gd name="connsiteX2" fmla="*/ 1290320 w 2428240"/>
              <a:gd name="connsiteY2" fmla="*/ 517302 h 3748182"/>
              <a:gd name="connsiteX3" fmla="*/ 1778000 w 2428240"/>
              <a:gd name="connsiteY3" fmla="*/ 2010822 h 3748182"/>
              <a:gd name="connsiteX4" fmla="*/ 2265680 w 2428240"/>
              <a:gd name="connsiteY4" fmla="*/ 2620422 h 3748182"/>
              <a:gd name="connsiteX5" fmla="*/ 2428240 w 2428240"/>
              <a:gd name="connsiteY5" fmla="*/ 3748182 h 374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28240" h="3748182">
                <a:moveTo>
                  <a:pt x="0" y="60102"/>
                </a:moveTo>
                <a:cubicBezTo>
                  <a:pt x="207433" y="11842"/>
                  <a:pt x="414867" y="-36418"/>
                  <a:pt x="629920" y="39782"/>
                </a:cubicBezTo>
                <a:cubicBezTo>
                  <a:pt x="844973" y="115982"/>
                  <a:pt x="1098973" y="188795"/>
                  <a:pt x="1290320" y="517302"/>
                </a:cubicBezTo>
                <a:cubicBezTo>
                  <a:pt x="1481667" y="845809"/>
                  <a:pt x="1615440" y="1660302"/>
                  <a:pt x="1778000" y="2010822"/>
                </a:cubicBezTo>
                <a:cubicBezTo>
                  <a:pt x="1940560" y="2361342"/>
                  <a:pt x="2157307" y="2330862"/>
                  <a:pt x="2265680" y="2620422"/>
                </a:cubicBezTo>
                <a:cubicBezTo>
                  <a:pt x="2374053" y="2909982"/>
                  <a:pt x="2401146" y="3329082"/>
                  <a:pt x="2428240" y="3748182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6187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3BD3EA4-77AA-44A5-8619-A5FE554A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245844"/>
            <a:ext cx="4618109" cy="371760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73AA50-1C88-4C91-8BAE-F8C2A22DD2A5}"/>
              </a:ext>
            </a:extLst>
          </p:cNvPr>
          <p:cNvSpPr txBox="1"/>
          <p:nvPr/>
        </p:nvSpPr>
        <p:spPr>
          <a:xfrm>
            <a:off x="5334000" y="558800"/>
            <a:ext cx="623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there is a similar method called “column-drop” method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49916-D705-4ABA-B76A-EC85D773DDD8}"/>
              </a:ext>
            </a:extLst>
          </p:cNvPr>
          <p:cNvSpPr txBox="1"/>
          <p:nvPr/>
        </p:nvSpPr>
        <p:spPr>
          <a:xfrm>
            <a:off x="5334000" y="1397675"/>
            <a:ext cx="623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difference is that: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Instead of shuffle the feature, we remove the entire feature, and “refit” a model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We compare the base model performance (the one with entire dataset) and the “refitted” model performance (the one with one less feature)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feature corresponds to the most dropped skill is usually considered the most important feature </a:t>
            </a:r>
          </a:p>
        </p:txBody>
      </p:sp>
    </p:spTree>
    <p:extLst>
      <p:ext uri="{BB962C8B-B14F-4D97-AF65-F5344CB8AC3E}">
        <p14:creationId xmlns:p14="http://schemas.microsoft.com/office/powerpoint/2010/main" val="8344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49647"/>
              </p:ext>
            </p:extLst>
          </p:nvPr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</p:spTree>
    <p:extLst>
      <p:ext uri="{BB962C8B-B14F-4D97-AF65-F5344CB8AC3E}">
        <p14:creationId xmlns:p14="http://schemas.microsoft.com/office/powerpoint/2010/main" val="259870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3BD3EA4-77AA-44A5-8619-A5FE554A0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79" y="245844"/>
            <a:ext cx="4618109" cy="3717608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73AA50-1C88-4C91-8BAE-F8C2A22DD2A5}"/>
              </a:ext>
            </a:extLst>
          </p:cNvPr>
          <p:cNvSpPr txBox="1"/>
          <p:nvPr/>
        </p:nvSpPr>
        <p:spPr>
          <a:xfrm>
            <a:off x="5334000" y="558800"/>
            <a:ext cx="6238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Note that there is a similar method called “column-drop” method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F49916-D705-4ABA-B76A-EC85D773DDD8}"/>
              </a:ext>
            </a:extLst>
          </p:cNvPr>
          <p:cNvSpPr txBox="1"/>
          <p:nvPr/>
        </p:nvSpPr>
        <p:spPr>
          <a:xfrm>
            <a:off x="5334000" y="1397675"/>
            <a:ext cx="6238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difference is that: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Instead of shuffle the feature, we remove the entire feature, and “refit” a model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We compare the base model performance (the one with entire dataset) and the “refitted” model performance (the one with one less feature)</a:t>
            </a:r>
          </a:p>
          <a:p>
            <a:pPr marL="285750" indent="-285750">
              <a:buFontTx/>
              <a:buChar char="-"/>
            </a:pPr>
            <a:r>
              <a:rPr lang="en-NZ" dirty="0">
                <a:solidFill>
                  <a:schemeClr val="bg1"/>
                </a:solidFill>
              </a:rPr>
              <a:t>The feature corresponds to the most dropped skill is usually considered the most important feature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192C24-45C9-483E-B851-ACD757951597}"/>
              </a:ext>
            </a:extLst>
          </p:cNvPr>
          <p:cNvSpPr txBox="1"/>
          <p:nvPr/>
        </p:nvSpPr>
        <p:spPr>
          <a:xfrm>
            <a:off x="5415280" y="3963452"/>
            <a:ext cx="4460240" cy="120032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Compared to the permutation method, “column-drop” method is usually more accurate, but more expensive (we need to refit the model)</a:t>
            </a:r>
          </a:p>
        </p:txBody>
      </p:sp>
    </p:spTree>
    <p:extLst>
      <p:ext uri="{BB962C8B-B14F-4D97-AF65-F5344CB8AC3E}">
        <p14:creationId xmlns:p14="http://schemas.microsoft.com/office/powerpoint/2010/main" val="103834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</a:t>
            </a:r>
            <a:r>
              <a:rPr lang="en-NZ" dirty="0">
                <a:solidFill>
                  <a:schemeClr val="bg1"/>
                </a:solidFill>
              </a:rPr>
              <a:t> 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0DC3B08-3119-452D-9B0F-E934ED407BE5}"/>
              </a:ext>
            </a:extLst>
          </p:cNvPr>
          <p:cNvSpPr/>
          <p:nvPr/>
        </p:nvSpPr>
        <p:spPr>
          <a:xfrm>
            <a:off x="2255520" y="568960"/>
            <a:ext cx="3092403" cy="924560"/>
          </a:xfrm>
          <a:custGeom>
            <a:avLst/>
            <a:gdLst>
              <a:gd name="connsiteX0" fmla="*/ 0 w 3092403"/>
              <a:gd name="connsiteY0" fmla="*/ 924560 h 924560"/>
              <a:gd name="connsiteX1" fmla="*/ 548640 w 3092403"/>
              <a:gd name="connsiteY1" fmla="*/ 772160 h 924560"/>
              <a:gd name="connsiteX2" fmla="*/ 1005840 w 3092403"/>
              <a:gd name="connsiteY2" fmla="*/ 904240 h 924560"/>
              <a:gd name="connsiteX3" fmla="*/ 2184400 w 3092403"/>
              <a:gd name="connsiteY3" fmla="*/ 447040 h 924560"/>
              <a:gd name="connsiteX4" fmla="*/ 2743200 w 3092403"/>
              <a:gd name="connsiteY4" fmla="*/ 640080 h 924560"/>
              <a:gd name="connsiteX5" fmla="*/ 3068320 w 3092403"/>
              <a:gd name="connsiteY5" fmla="*/ 375920 h 924560"/>
              <a:gd name="connsiteX6" fmla="*/ 3068320 w 3092403"/>
              <a:gd name="connsiteY6" fmla="*/ 0 h 924560"/>
              <a:gd name="connsiteX7" fmla="*/ 3068320 w 3092403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92403" h="924560">
                <a:moveTo>
                  <a:pt x="0" y="924560"/>
                </a:moveTo>
                <a:cubicBezTo>
                  <a:pt x="190500" y="850053"/>
                  <a:pt x="381000" y="775547"/>
                  <a:pt x="548640" y="772160"/>
                </a:cubicBezTo>
                <a:cubicBezTo>
                  <a:pt x="716280" y="768773"/>
                  <a:pt x="733213" y="958427"/>
                  <a:pt x="1005840" y="904240"/>
                </a:cubicBezTo>
                <a:cubicBezTo>
                  <a:pt x="1278467" y="850053"/>
                  <a:pt x="1894840" y="491067"/>
                  <a:pt x="2184400" y="447040"/>
                </a:cubicBezTo>
                <a:cubicBezTo>
                  <a:pt x="2473960" y="403013"/>
                  <a:pt x="2595880" y="651933"/>
                  <a:pt x="2743200" y="640080"/>
                </a:cubicBezTo>
                <a:cubicBezTo>
                  <a:pt x="2890520" y="628227"/>
                  <a:pt x="3014133" y="482600"/>
                  <a:pt x="3068320" y="375920"/>
                </a:cubicBezTo>
                <a:cubicBezTo>
                  <a:pt x="3122507" y="269240"/>
                  <a:pt x="3068320" y="0"/>
                  <a:pt x="3068320" y="0"/>
                </a:cubicBezTo>
                <a:lnTo>
                  <a:pt x="3068320" y="0"/>
                </a:ln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881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C7FA1D-BEE5-4B3E-8B4D-5F5F7E3306AC}"/>
              </a:ext>
            </a:extLst>
          </p:cNvPr>
          <p:cNvSpPr/>
          <p:nvPr/>
        </p:nvSpPr>
        <p:spPr>
          <a:xfrm>
            <a:off x="2275840" y="873760"/>
            <a:ext cx="2429069" cy="1239520"/>
          </a:xfrm>
          <a:custGeom>
            <a:avLst/>
            <a:gdLst>
              <a:gd name="connsiteX0" fmla="*/ 0 w 2429069"/>
              <a:gd name="connsiteY0" fmla="*/ 1239520 h 1239520"/>
              <a:gd name="connsiteX1" fmla="*/ 762000 w 2429069"/>
              <a:gd name="connsiteY1" fmla="*/ 1087120 h 1239520"/>
              <a:gd name="connsiteX2" fmla="*/ 1016000 w 2429069"/>
              <a:gd name="connsiteY2" fmla="*/ 690880 h 1239520"/>
              <a:gd name="connsiteX3" fmla="*/ 2123440 w 2429069"/>
              <a:gd name="connsiteY3" fmla="*/ 640080 h 1239520"/>
              <a:gd name="connsiteX4" fmla="*/ 2387600 w 2429069"/>
              <a:gd name="connsiteY4" fmla="*/ 406400 h 1239520"/>
              <a:gd name="connsiteX5" fmla="*/ 2428240 w 2429069"/>
              <a:gd name="connsiteY5" fmla="*/ 0 h 1239520"/>
              <a:gd name="connsiteX6" fmla="*/ 2428240 w 2429069"/>
              <a:gd name="connsiteY6" fmla="*/ 0 h 123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9069" h="1239520">
                <a:moveTo>
                  <a:pt x="0" y="1239520"/>
                </a:moveTo>
                <a:cubicBezTo>
                  <a:pt x="296333" y="1209040"/>
                  <a:pt x="592667" y="1178560"/>
                  <a:pt x="762000" y="1087120"/>
                </a:cubicBezTo>
                <a:cubicBezTo>
                  <a:pt x="931333" y="995680"/>
                  <a:pt x="789093" y="765387"/>
                  <a:pt x="1016000" y="690880"/>
                </a:cubicBezTo>
                <a:cubicBezTo>
                  <a:pt x="1242907" y="616373"/>
                  <a:pt x="1894840" y="687493"/>
                  <a:pt x="2123440" y="640080"/>
                </a:cubicBezTo>
                <a:cubicBezTo>
                  <a:pt x="2352040" y="592667"/>
                  <a:pt x="2336800" y="513080"/>
                  <a:pt x="2387600" y="406400"/>
                </a:cubicBezTo>
                <a:cubicBezTo>
                  <a:pt x="2438400" y="299720"/>
                  <a:pt x="2428240" y="0"/>
                  <a:pt x="2428240" y="0"/>
                </a:cubicBezTo>
                <a:lnTo>
                  <a:pt x="2428240" y="0"/>
                </a:ln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2AB077B-EC08-44F4-B91A-0B01A9A62123}"/>
              </a:ext>
            </a:extLst>
          </p:cNvPr>
          <p:cNvSpPr/>
          <p:nvPr/>
        </p:nvSpPr>
        <p:spPr>
          <a:xfrm>
            <a:off x="6979920" y="455228"/>
            <a:ext cx="182880" cy="2472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B71D81-7B0C-45E3-A0AA-1AFF90963605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6FA0D1-1790-4B9F-BE5D-FE342CD3990C}"/>
              </a:ext>
            </a:extLst>
          </p:cNvPr>
          <p:cNvSpPr txBox="1"/>
          <p:nvPr/>
        </p:nvSpPr>
        <p:spPr>
          <a:xfrm>
            <a:off x="6807202" y="1361440"/>
            <a:ext cx="15136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/>
              <a:t>accuracy = 0.9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68BA94B-4E23-4ECF-84AC-89722AA910DC}"/>
              </a:ext>
            </a:extLst>
          </p:cNvPr>
          <p:cNvSpPr/>
          <p:nvPr/>
        </p:nvSpPr>
        <p:spPr>
          <a:xfrm rot="7513107">
            <a:off x="6771646" y="1036367"/>
            <a:ext cx="304800" cy="369332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518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C7FA1D-BEE5-4B3E-8B4D-5F5F7E3306AC}"/>
              </a:ext>
            </a:extLst>
          </p:cNvPr>
          <p:cNvSpPr/>
          <p:nvPr/>
        </p:nvSpPr>
        <p:spPr>
          <a:xfrm>
            <a:off x="2275840" y="873760"/>
            <a:ext cx="2429069" cy="1239520"/>
          </a:xfrm>
          <a:custGeom>
            <a:avLst/>
            <a:gdLst>
              <a:gd name="connsiteX0" fmla="*/ 0 w 2429069"/>
              <a:gd name="connsiteY0" fmla="*/ 1239520 h 1239520"/>
              <a:gd name="connsiteX1" fmla="*/ 762000 w 2429069"/>
              <a:gd name="connsiteY1" fmla="*/ 1087120 h 1239520"/>
              <a:gd name="connsiteX2" fmla="*/ 1016000 w 2429069"/>
              <a:gd name="connsiteY2" fmla="*/ 690880 h 1239520"/>
              <a:gd name="connsiteX3" fmla="*/ 2123440 w 2429069"/>
              <a:gd name="connsiteY3" fmla="*/ 640080 h 1239520"/>
              <a:gd name="connsiteX4" fmla="*/ 2387600 w 2429069"/>
              <a:gd name="connsiteY4" fmla="*/ 406400 h 1239520"/>
              <a:gd name="connsiteX5" fmla="*/ 2428240 w 2429069"/>
              <a:gd name="connsiteY5" fmla="*/ 0 h 1239520"/>
              <a:gd name="connsiteX6" fmla="*/ 2428240 w 2429069"/>
              <a:gd name="connsiteY6" fmla="*/ 0 h 123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29069" h="1239520">
                <a:moveTo>
                  <a:pt x="0" y="1239520"/>
                </a:moveTo>
                <a:cubicBezTo>
                  <a:pt x="296333" y="1209040"/>
                  <a:pt x="592667" y="1178560"/>
                  <a:pt x="762000" y="1087120"/>
                </a:cubicBezTo>
                <a:cubicBezTo>
                  <a:pt x="931333" y="995680"/>
                  <a:pt x="789093" y="765387"/>
                  <a:pt x="1016000" y="690880"/>
                </a:cubicBezTo>
                <a:cubicBezTo>
                  <a:pt x="1242907" y="616373"/>
                  <a:pt x="1894840" y="687493"/>
                  <a:pt x="2123440" y="640080"/>
                </a:cubicBezTo>
                <a:cubicBezTo>
                  <a:pt x="2352040" y="592667"/>
                  <a:pt x="2336800" y="513080"/>
                  <a:pt x="2387600" y="406400"/>
                </a:cubicBezTo>
                <a:cubicBezTo>
                  <a:pt x="2438400" y="299720"/>
                  <a:pt x="2428240" y="0"/>
                  <a:pt x="2428240" y="0"/>
                </a:cubicBezTo>
                <a:lnTo>
                  <a:pt x="2428240" y="0"/>
                </a:lnTo>
              </a:path>
            </a:pathLst>
          </a:custGeom>
          <a:noFill/>
          <a:ln w="28575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2AB077B-EC08-44F4-B91A-0B01A9A62123}"/>
              </a:ext>
            </a:extLst>
          </p:cNvPr>
          <p:cNvSpPr/>
          <p:nvPr/>
        </p:nvSpPr>
        <p:spPr>
          <a:xfrm>
            <a:off x="6979920" y="455228"/>
            <a:ext cx="182880" cy="2472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82C8F-D09E-436B-8002-7E58082BFCBC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F212B-3AA0-4912-A33A-9624EA99F8A5}"/>
              </a:ext>
            </a:extLst>
          </p:cNvPr>
          <p:cNvSpPr/>
          <p:nvPr/>
        </p:nvSpPr>
        <p:spPr>
          <a:xfrm>
            <a:off x="6979920" y="1007655"/>
            <a:ext cx="2245360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This is used as the baseline performance</a:t>
            </a:r>
          </a:p>
        </p:txBody>
      </p:sp>
    </p:spTree>
    <p:extLst>
      <p:ext uri="{BB962C8B-B14F-4D97-AF65-F5344CB8AC3E}">
        <p14:creationId xmlns:p14="http://schemas.microsoft.com/office/powerpoint/2010/main" val="193718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data permutation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DAD37-B298-4714-91C4-81D09F69131E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11824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0BDD91-B572-4855-BDB4-F8C715908801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3083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1802"/>
              </p:ext>
            </p:extLst>
          </p:nvPr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2215"/>
              </p:ext>
            </p:extLst>
          </p:nvPr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19709"/>
              </p:ext>
            </p:extLst>
          </p:nvPr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50CBC10-3B40-4F07-947D-7C04686BAA4B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6664BD-4784-4D24-8B75-99AF44731E78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43307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75C9648-B6EE-490A-82C2-EC34857879F3}"/>
              </a:ext>
            </a:extLst>
          </p:cNvPr>
          <p:cNvGraphicFramePr>
            <a:graphicFrameLocks noGrp="1"/>
          </p:cNvGraphicFramePr>
          <p:nvPr/>
        </p:nvGraphicFramePr>
        <p:xfrm>
          <a:off x="497840" y="526626"/>
          <a:ext cx="1798320" cy="1850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25137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740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CE2B83F-FE5E-49B3-B690-1B9D1508E837}"/>
              </a:ext>
            </a:extLst>
          </p:cNvPr>
          <p:cNvSpPr txBox="1"/>
          <p:nvPr/>
        </p:nvSpPr>
        <p:spPr>
          <a:xfrm>
            <a:off x="223520" y="2505670"/>
            <a:ext cx="3139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Assuming that we have the above dataset, with 3 features and 1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74930-12B9-47E4-83DD-90CCDD20FA4E}"/>
              </a:ext>
            </a:extLst>
          </p:cNvPr>
          <p:cNvSpPr txBox="1"/>
          <p:nvPr/>
        </p:nvSpPr>
        <p:spPr>
          <a:xfrm>
            <a:off x="3139440" y="179030"/>
            <a:ext cx="494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use the </a:t>
            </a:r>
            <a:r>
              <a:rPr lang="en-NZ" dirty="0">
                <a:solidFill>
                  <a:srgbClr val="FFC000"/>
                </a:solidFill>
              </a:rPr>
              <a:t>training dataset </a:t>
            </a:r>
            <a:r>
              <a:rPr lang="en-NZ" dirty="0">
                <a:solidFill>
                  <a:schemeClr val="bg1"/>
                </a:solidFill>
              </a:rPr>
              <a:t>to fit a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675152-A221-490C-991E-F183FA1CBE10}"/>
              </a:ext>
            </a:extLst>
          </p:cNvPr>
          <p:cNvSpPr/>
          <p:nvPr/>
        </p:nvSpPr>
        <p:spPr>
          <a:xfrm>
            <a:off x="325120" y="782320"/>
            <a:ext cx="2042160" cy="1097280"/>
          </a:xfrm>
          <a:prstGeom prst="rect">
            <a:avLst/>
          </a:prstGeom>
          <a:solidFill>
            <a:srgbClr val="FFC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AC777E-EFB4-4EEB-B195-B2C0370A4172}"/>
              </a:ext>
            </a:extLst>
          </p:cNvPr>
          <p:cNvSpPr/>
          <p:nvPr/>
        </p:nvSpPr>
        <p:spPr>
          <a:xfrm>
            <a:off x="325120" y="1892915"/>
            <a:ext cx="2042160" cy="484525"/>
          </a:xfrm>
          <a:prstGeom prst="rect">
            <a:avLst/>
          </a:prstGeom>
          <a:solidFill>
            <a:srgbClr val="7030A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2B8C8C-7EFC-401C-A3A8-46F379B76CD6}"/>
              </a:ext>
            </a:extLst>
          </p:cNvPr>
          <p:cNvSpPr txBox="1"/>
          <p:nvPr/>
        </p:nvSpPr>
        <p:spPr>
          <a:xfrm>
            <a:off x="3139440" y="548362"/>
            <a:ext cx="7183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use </a:t>
            </a:r>
            <a:r>
              <a:rPr lang="en-NZ" dirty="0">
                <a:solidFill>
                  <a:srgbClr val="7030A0"/>
                </a:solidFill>
              </a:rPr>
              <a:t>test data</a:t>
            </a:r>
            <a:r>
              <a:rPr lang="en-NZ" dirty="0">
                <a:solidFill>
                  <a:schemeClr val="bg1"/>
                </a:solidFill>
              </a:rPr>
              <a:t> to evaluate the trained model’s performance (e.g., we can use ACC or something else)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514704-F41F-4D27-A547-7707A7BF3272}"/>
              </a:ext>
            </a:extLst>
          </p:cNvPr>
          <p:cNvSpPr txBox="1"/>
          <p:nvPr/>
        </p:nvSpPr>
        <p:spPr>
          <a:xfrm>
            <a:off x="3139440" y="1194693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test data permutation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5E96A-6D1A-4527-BE44-B1CC6CF7013B}"/>
              </a:ext>
            </a:extLst>
          </p:cNvPr>
          <p:cNvSpPr txBox="1"/>
          <p:nvPr/>
        </p:nvSpPr>
        <p:spPr>
          <a:xfrm>
            <a:off x="3505200" y="1571784"/>
            <a:ext cx="718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1st feature, we randomly permute the column</a:t>
            </a:r>
          </a:p>
        </p:txBody>
      </p:sp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BA65DE32-2DAB-4F0D-AA5B-CC698F8E56A0}"/>
              </a:ext>
            </a:extLst>
          </p:cNvPr>
          <p:cNvGraphicFramePr>
            <a:graphicFrameLocks noGrp="1"/>
          </p:cNvGraphicFramePr>
          <p:nvPr/>
        </p:nvGraphicFramePr>
        <p:xfrm>
          <a:off x="3815080" y="2041928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628B12C-0352-47E1-87BC-C7F4EACC47F2}"/>
              </a:ext>
            </a:extLst>
          </p:cNvPr>
          <p:cNvSpPr/>
          <p:nvPr/>
        </p:nvSpPr>
        <p:spPr>
          <a:xfrm>
            <a:off x="3743960" y="1941116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38E2EDC0-3C2A-49F6-AEA4-40729F423E3C}"/>
              </a:ext>
            </a:extLst>
          </p:cNvPr>
          <p:cNvGraphicFramePr>
            <a:graphicFrameLocks noGrp="1"/>
          </p:cNvGraphicFramePr>
          <p:nvPr/>
        </p:nvGraphicFramePr>
        <p:xfrm>
          <a:off x="6842760" y="2023821"/>
          <a:ext cx="1798320" cy="132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3811408184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10172945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14196108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817535197"/>
                    </a:ext>
                  </a:extLst>
                </a:gridCol>
              </a:tblGrid>
              <a:tr h="264402"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68178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782972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-0.1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25184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388957"/>
                  </a:ext>
                </a:extLst>
              </a:tr>
              <a:tr h="264402">
                <a:tc>
                  <a:txBody>
                    <a:bodyPr/>
                    <a:lstStyle/>
                    <a:p>
                      <a:r>
                        <a:rPr lang="en-NZ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sz="105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8270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506160E-0DFD-4974-BED0-673FE5953C70}"/>
              </a:ext>
            </a:extLst>
          </p:cNvPr>
          <p:cNvSpPr/>
          <p:nvPr/>
        </p:nvSpPr>
        <p:spPr>
          <a:xfrm>
            <a:off x="6731000" y="1958991"/>
            <a:ext cx="543560" cy="1487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77DE5E7-0AE3-4031-9420-1A038E9D1332}"/>
              </a:ext>
            </a:extLst>
          </p:cNvPr>
          <p:cNvSpPr/>
          <p:nvPr/>
        </p:nvSpPr>
        <p:spPr>
          <a:xfrm>
            <a:off x="4681219" y="2505670"/>
            <a:ext cx="1798320" cy="2680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6D3A38-71E0-40F0-95B9-D5254272DE26}"/>
              </a:ext>
            </a:extLst>
          </p:cNvPr>
          <p:cNvSpPr txBox="1"/>
          <p:nvPr/>
        </p:nvSpPr>
        <p:spPr>
          <a:xfrm>
            <a:off x="4495802" y="2818419"/>
            <a:ext cx="208788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For example, we randomly “shuffle” the 1</a:t>
            </a:r>
            <a:r>
              <a:rPr lang="en-NZ" sz="1200" baseline="30000" dirty="0"/>
              <a:t>st</a:t>
            </a:r>
            <a:r>
              <a:rPr lang="en-NZ" sz="1200" dirty="0"/>
              <a:t> feature (the order for sample is changed)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35386-EDA7-4410-AE10-819BCE29CA55}"/>
              </a:ext>
            </a:extLst>
          </p:cNvPr>
          <p:cNvSpPr txBox="1"/>
          <p:nvPr/>
        </p:nvSpPr>
        <p:spPr>
          <a:xfrm>
            <a:off x="9019540" y="2201736"/>
            <a:ext cx="166878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NZ" sz="1400" dirty="0"/>
              <a:t>Note that we are not touching any other features and the target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2C5256-2037-40AF-BF61-4C06841B9743}"/>
              </a:ext>
            </a:extLst>
          </p:cNvPr>
          <p:cNvSpPr/>
          <p:nvPr/>
        </p:nvSpPr>
        <p:spPr>
          <a:xfrm>
            <a:off x="2225040" y="2083636"/>
            <a:ext cx="1503680" cy="696603"/>
          </a:xfrm>
          <a:custGeom>
            <a:avLst/>
            <a:gdLst>
              <a:gd name="connsiteX0" fmla="*/ 0 w 1503680"/>
              <a:gd name="connsiteY0" fmla="*/ 49964 h 696603"/>
              <a:gd name="connsiteX1" fmla="*/ 447040 w 1503680"/>
              <a:gd name="connsiteY1" fmla="*/ 60124 h 696603"/>
              <a:gd name="connsiteX2" fmla="*/ 822960 w 1503680"/>
              <a:gd name="connsiteY2" fmla="*/ 649404 h 696603"/>
              <a:gd name="connsiteX3" fmla="*/ 1209040 w 1503680"/>
              <a:gd name="connsiteY3" fmla="*/ 659564 h 696603"/>
              <a:gd name="connsiteX4" fmla="*/ 1209040 w 1503680"/>
              <a:gd name="connsiteY4" fmla="*/ 659564 h 696603"/>
              <a:gd name="connsiteX5" fmla="*/ 1503680 w 1503680"/>
              <a:gd name="connsiteY5" fmla="*/ 659564 h 69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3680" h="696603">
                <a:moveTo>
                  <a:pt x="0" y="49964"/>
                </a:moveTo>
                <a:cubicBezTo>
                  <a:pt x="154940" y="5090"/>
                  <a:pt x="309880" y="-39783"/>
                  <a:pt x="447040" y="60124"/>
                </a:cubicBezTo>
                <a:cubicBezTo>
                  <a:pt x="584200" y="160031"/>
                  <a:pt x="695960" y="549497"/>
                  <a:pt x="822960" y="649404"/>
                </a:cubicBezTo>
                <a:cubicBezTo>
                  <a:pt x="949960" y="749311"/>
                  <a:pt x="1209040" y="659564"/>
                  <a:pt x="1209040" y="659564"/>
                </a:cubicBezTo>
                <a:lnTo>
                  <a:pt x="1209040" y="659564"/>
                </a:lnTo>
                <a:lnTo>
                  <a:pt x="1503680" y="659564"/>
                </a:ln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A0DD6-D3B5-4FA0-ADEC-922C75F39A0C}"/>
              </a:ext>
            </a:extLst>
          </p:cNvPr>
          <p:cNvSpPr txBox="1"/>
          <p:nvPr/>
        </p:nvSpPr>
        <p:spPr>
          <a:xfrm>
            <a:off x="6220459" y="871875"/>
            <a:ext cx="51054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0.9</a:t>
            </a:r>
          </a:p>
        </p:txBody>
      </p:sp>
    </p:spTree>
    <p:extLst>
      <p:ext uri="{BB962C8B-B14F-4D97-AF65-F5344CB8AC3E}">
        <p14:creationId xmlns:p14="http://schemas.microsoft.com/office/powerpoint/2010/main" val="58768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1726</Words>
  <Application>Microsoft Office PowerPoint</Application>
  <PresentationFormat>Widescreen</PresentationFormat>
  <Paragraphs>224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3</cp:revision>
  <dcterms:created xsi:type="dcterms:W3CDTF">2022-06-07T06:01:40Z</dcterms:created>
  <dcterms:modified xsi:type="dcterms:W3CDTF">2022-06-07T08:22:57Z</dcterms:modified>
</cp:coreProperties>
</file>