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A650-A226-4E45-83D5-6FC9D1E8B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C92CA-90FA-42D1-ACB0-9FCF36AAC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65BC3-3E15-45C5-9E87-8C1EB45D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DB0EF-EAA5-4CA9-84C0-98193CCB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EB43-8F5A-44D7-BBC0-76ACC643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732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8736-867F-4A86-A3E5-20018927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01E5B-24ED-4374-BBDD-8F54CCBBF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BF97E-A615-46F4-997A-7D534CFE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356A-3FC2-4316-AE74-747B1A8C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B93A0-7D8F-4446-8988-9EA29BA6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136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75430-A77B-4F24-8672-0C3CD1447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0A9E2-5ACA-4614-88D2-6187892B5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12A26-2BEA-4F74-9514-11B79079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EF992-AE9F-4B86-B6B4-55FB55EF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D1359-78FE-401B-8DC7-BCE41056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136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7928-D9F6-4D40-8DF5-1F73710D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24ED-008E-4234-9FCF-D6D332A86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5184A-ACBB-4A57-9FF7-BA4C2BF3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ECDC-8838-4464-859D-64003CA3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9287-3A2C-4804-9DD3-47B8A931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626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6692-F3C3-4D3E-AF9F-5B5A9B1F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4B624-A59E-4177-A822-AF9A1ABE1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6918-F08E-4A21-BDCB-2BF2A3FB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FC49C-E43A-498A-A065-144AF23B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2624B-A0CE-462E-8449-80946D94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924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045C-F02C-4832-A452-641C5BF1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CA52-B747-4720-B473-136E59F5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E019C-DF77-48B6-9A84-F80F1B7A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188F6-7ABE-41B7-B2A0-7066A1F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A057A-9B51-4385-903E-57C1EB6B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EF071-0498-43E0-98B8-FE6F08EF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36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0C5E-2BB7-4F72-8546-D44CD3A5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715C0-54CF-47BC-AC5A-BE1717018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1933D-9EEE-4270-B0FC-9D79D1E6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DA8B8-22D1-401F-9051-9343A3474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4EEF4-C84C-4DC3-95F0-306D1BA3A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A9E0B-61DA-4162-B40E-D0D1671A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948B1-18D6-40E3-B260-62BF64E7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273B9-42C2-45D6-9EDB-8DC95700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412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CBD5-A2C7-41D1-ACE8-A84A0D8A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98CAD-BFA4-4C39-AEF8-902714CE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4D1A3-BBFD-4F8D-B9EA-A9266B84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D0458-0291-47C9-82A3-402FE61F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713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A22E3-3DD7-49C4-AC03-B377CDD3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1151B-FBBB-4DBD-A5A8-9F8CB1C2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F0584-3A2D-4C29-AC31-D74EB3D2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608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0112-B38A-4A85-977F-CFC4BC64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BC49-289A-43B5-868C-78D893B3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84AB0-CC9A-48A6-9BBC-88C5B61D4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7A5D0-40BC-4745-8A0A-F4E329B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621E5-0F9E-4050-96ED-8986839C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A4D1B-DF9A-4184-B6DE-908F060D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170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3214-FEA8-4346-8B75-CC4B6867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439A8-82AE-4024-8CE8-D285049E7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086F7-358A-4700-84AB-9D3C9EF27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6F675-5F45-41DA-AD2B-4E836B88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04203-4E38-463C-A2BD-1855558F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5F0C9-7879-473F-98F2-DCDE93F9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592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65390-B8FB-4C2D-8E21-86E247C2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BDE6-DCEB-4D57-863E-90D56A144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12E34-DAAB-42C5-BE1D-1F46BE91D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C0657-7308-48A1-9009-E1BB31BF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D5444-08B3-4980-A121-F0536E883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417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671568"/>
            <a:ext cx="5212702" cy="757432"/>
          </a:xfrm>
        </p:spPr>
        <p:txBody>
          <a:bodyPr>
            <a:normAutofit/>
          </a:bodyPr>
          <a:lstStyle/>
          <a:p>
            <a:r>
              <a:rPr lang="en-NZ" sz="4800" b="1" dirty="0">
                <a:solidFill>
                  <a:schemeClr val="bg1"/>
                </a:solidFill>
              </a:rPr>
              <a:t>Bias and variance</a:t>
            </a:r>
          </a:p>
        </p:txBody>
      </p:sp>
    </p:spTree>
    <p:extLst>
      <p:ext uri="{BB962C8B-B14F-4D97-AF65-F5344CB8AC3E}">
        <p14:creationId xmlns:p14="http://schemas.microsoft.com/office/powerpoint/2010/main" val="120562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</p:spTree>
    <p:extLst>
      <p:ext uri="{BB962C8B-B14F-4D97-AF65-F5344CB8AC3E}">
        <p14:creationId xmlns:p14="http://schemas.microsoft.com/office/powerpoint/2010/main" val="342996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</p:spTree>
    <p:extLst>
      <p:ext uri="{BB962C8B-B14F-4D97-AF65-F5344CB8AC3E}">
        <p14:creationId xmlns:p14="http://schemas.microsoft.com/office/powerpoint/2010/main" val="16553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F15213-3B2E-40A7-8775-1AB85E4DC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980301"/>
              </p:ext>
            </p:extLst>
          </p:nvPr>
        </p:nvGraphicFramePr>
        <p:xfrm>
          <a:off x="1180841" y="1447453"/>
          <a:ext cx="8387184" cy="494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113320632"/>
                    </a:ext>
                  </a:extLst>
                </a:gridCol>
                <a:gridCol w="625151">
                  <a:extLst>
                    <a:ext uri="{9D8B030D-6E8A-4147-A177-3AD203B41FA5}">
                      <a16:colId xmlns:a16="http://schemas.microsoft.com/office/drawing/2014/main" val="3126257879"/>
                    </a:ext>
                  </a:extLst>
                </a:gridCol>
                <a:gridCol w="3157893">
                  <a:extLst>
                    <a:ext uri="{9D8B030D-6E8A-4147-A177-3AD203B41FA5}">
                      <a16:colId xmlns:a16="http://schemas.microsoft.com/office/drawing/2014/main" val="671548"/>
                    </a:ext>
                  </a:extLst>
                </a:gridCol>
                <a:gridCol w="4016311">
                  <a:extLst>
                    <a:ext uri="{9D8B030D-6E8A-4147-A177-3AD203B41FA5}">
                      <a16:colId xmlns:a16="http://schemas.microsoft.com/office/drawing/2014/main" val="3375834396"/>
                    </a:ext>
                  </a:extLst>
                </a:gridCol>
              </a:tblGrid>
              <a:tr h="474648">
                <a:tc rowSpan="2" gridSpan="2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20990"/>
                  </a:ext>
                </a:extLst>
              </a:tr>
              <a:tr h="474648">
                <a:tc gridSpan="2"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411890"/>
                  </a:ext>
                </a:extLst>
              </a:tr>
              <a:tr h="1997359">
                <a:tc rowSpan="2">
                  <a:txBody>
                    <a:bodyPr/>
                    <a:lstStyle/>
                    <a:p>
                      <a:pPr algn="ctr"/>
                      <a:endParaRPr lang="en-NZ" b="1" dirty="0"/>
                    </a:p>
                    <a:p>
                      <a:pPr algn="ctr"/>
                      <a:endParaRPr lang="en-NZ" b="1" dirty="0"/>
                    </a:p>
                    <a:p>
                      <a:pPr algn="ctr"/>
                      <a:endParaRPr lang="en-NZ" b="1" dirty="0"/>
                    </a:p>
                    <a:p>
                      <a:pPr algn="l"/>
                      <a:endParaRPr lang="en-NZ" b="1" dirty="0"/>
                    </a:p>
                    <a:p>
                      <a:pPr algn="l"/>
                      <a:endParaRPr lang="en-NZ" b="1" dirty="0"/>
                    </a:p>
                    <a:p>
                      <a:pPr algn="l"/>
                      <a:endParaRPr lang="en-NZ" b="1" dirty="0"/>
                    </a:p>
                    <a:p>
                      <a:pPr algn="l"/>
                      <a:r>
                        <a:rPr lang="en-NZ" b="1" dirty="0"/>
                        <a:t>Bias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56371"/>
                  </a:ext>
                </a:extLst>
              </a:tr>
              <a:tr h="1997359"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958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D074AA4-3D17-486F-97FE-1C7C6FA6A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3" y="2506630"/>
            <a:ext cx="1800225" cy="1695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28D788-C0C4-406E-A743-706724DA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2" y="4562822"/>
            <a:ext cx="1800225" cy="169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C8892-89B7-43F7-9EBD-7FC4AAB3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801" y="2506630"/>
            <a:ext cx="1800225" cy="1695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4901BA-BA94-4852-BCD7-3867B38E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08" y="4562822"/>
            <a:ext cx="1800225" cy="16954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23FEAB2-9088-468F-B085-A95051646E3B}"/>
              </a:ext>
            </a:extLst>
          </p:cNvPr>
          <p:cNvSpPr/>
          <p:nvPr/>
        </p:nvSpPr>
        <p:spPr>
          <a:xfrm>
            <a:off x="3713583" y="3242387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644518-6CDF-4329-9CAD-32913FB55DAE}"/>
              </a:ext>
            </a:extLst>
          </p:cNvPr>
          <p:cNvSpPr/>
          <p:nvPr/>
        </p:nvSpPr>
        <p:spPr>
          <a:xfrm>
            <a:off x="3769567" y="3354355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03A590-D563-4FCF-B0E8-6AB9A2428D76}"/>
              </a:ext>
            </a:extLst>
          </p:cNvPr>
          <p:cNvSpPr/>
          <p:nvPr/>
        </p:nvSpPr>
        <p:spPr>
          <a:xfrm>
            <a:off x="3837990" y="324041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F3FB75-266F-484A-8FB4-D2BB19A10263}"/>
              </a:ext>
            </a:extLst>
          </p:cNvPr>
          <p:cNvSpPr/>
          <p:nvPr/>
        </p:nvSpPr>
        <p:spPr>
          <a:xfrm>
            <a:off x="3828660" y="330829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0DF595-578B-4A49-9A25-981BF63B6C7A}"/>
              </a:ext>
            </a:extLst>
          </p:cNvPr>
          <p:cNvSpPr/>
          <p:nvPr/>
        </p:nvSpPr>
        <p:spPr>
          <a:xfrm>
            <a:off x="3887753" y="340024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F86D46-672F-432C-A132-07FC96ECD266}"/>
              </a:ext>
            </a:extLst>
          </p:cNvPr>
          <p:cNvSpPr/>
          <p:nvPr/>
        </p:nvSpPr>
        <p:spPr>
          <a:xfrm>
            <a:off x="3914191" y="331227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BF45D9-35A3-47C5-A6F1-D8D8CFBF7C6C}"/>
              </a:ext>
            </a:extLst>
          </p:cNvPr>
          <p:cNvSpPr/>
          <p:nvPr/>
        </p:nvSpPr>
        <p:spPr>
          <a:xfrm>
            <a:off x="7285945" y="2949154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3630D3-347B-40CD-9640-73F6D3B62B56}"/>
              </a:ext>
            </a:extLst>
          </p:cNvPr>
          <p:cNvSpPr/>
          <p:nvPr/>
        </p:nvSpPr>
        <p:spPr>
          <a:xfrm>
            <a:off x="7507220" y="3119716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77C96E-D2D7-494F-A8BC-F70A4336A3EA}"/>
              </a:ext>
            </a:extLst>
          </p:cNvPr>
          <p:cNvSpPr/>
          <p:nvPr/>
        </p:nvSpPr>
        <p:spPr>
          <a:xfrm>
            <a:off x="7093113" y="3161663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431203-C29F-45D9-BDE4-5CFFC59A47C2}"/>
              </a:ext>
            </a:extLst>
          </p:cNvPr>
          <p:cNvSpPr/>
          <p:nvPr/>
        </p:nvSpPr>
        <p:spPr>
          <a:xfrm>
            <a:off x="7281979" y="3288272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C57969-5FF9-4727-A32A-67E89F15CA66}"/>
              </a:ext>
            </a:extLst>
          </p:cNvPr>
          <p:cNvSpPr/>
          <p:nvPr/>
        </p:nvSpPr>
        <p:spPr>
          <a:xfrm>
            <a:off x="7149097" y="351220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2313F-8D9E-47BA-B232-6226D7636AC4}"/>
              </a:ext>
            </a:extLst>
          </p:cNvPr>
          <p:cNvSpPr/>
          <p:nvPr/>
        </p:nvSpPr>
        <p:spPr>
          <a:xfrm>
            <a:off x="7475305" y="3344256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C2C404-D86E-4EFA-ACA5-74E6F048D30A}"/>
              </a:ext>
            </a:extLst>
          </p:cNvPr>
          <p:cNvSpPr/>
          <p:nvPr/>
        </p:nvSpPr>
        <p:spPr>
          <a:xfrm>
            <a:off x="7619188" y="354893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C72EE9-FB3F-429F-9000-A3F300BE5D39}"/>
              </a:ext>
            </a:extLst>
          </p:cNvPr>
          <p:cNvSpPr/>
          <p:nvPr/>
        </p:nvSpPr>
        <p:spPr>
          <a:xfrm>
            <a:off x="3500827" y="514928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17020E-1FDE-4825-9AFB-1604C4719AF9}"/>
              </a:ext>
            </a:extLst>
          </p:cNvPr>
          <p:cNvSpPr/>
          <p:nvPr/>
        </p:nvSpPr>
        <p:spPr>
          <a:xfrm>
            <a:off x="3356202" y="516983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5CC6B5-BF26-4A3E-99C7-A0C64FC80FA2}"/>
              </a:ext>
            </a:extLst>
          </p:cNvPr>
          <p:cNvSpPr/>
          <p:nvPr/>
        </p:nvSpPr>
        <p:spPr>
          <a:xfrm>
            <a:off x="3435512" y="496891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B93124-9206-48E5-BD4C-2648224217FA}"/>
              </a:ext>
            </a:extLst>
          </p:cNvPr>
          <p:cNvSpPr/>
          <p:nvPr/>
        </p:nvSpPr>
        <p:spPr>
          <a:xfrm>
            <a:off x="3435512" y="5121297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33F001-B64C-457F-BAF0-AB334BE259FB}"/>
              </a:ext>
            </a:extLst>
          </p:cNvPr>
          <p:cNvSpPr/>
          <p:nvPr/>
        </p:nvSpPr>
        <p:spPr>
          <a:xfrm>
            <a:off x="3325393" y="506689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316F1F-0E78-443F-B1C4-FAF3A0515447}"/>
              </a:ext>
            </a:extLst>
          </p:cNvPr>
          <p:cNvSpPr/>
          <p:nvPr/>
        </p:nvSpPr>
        <p:spPr>
          <a:xfrm>
            <a:off x="3412186" y="5036635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BED994-9E76-44B8-B691-66D99FC46934}"/>
              </a:ext>
            </a:extLst>
          </p:cNvPr>
          <p:cNvSpPr/>
          <p:nvPr/>
        </p:nvSpPr>
        <p:spPr>
          <a:xfrm>
            <a:off x="6981145" y="485695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C63CD3-D1CE-4F72-8FC7-3EFC4137CE02}"/>
              </a:ext>
            </a:extLst>
          </p:cNvPr>
          <p:cNvSpPr/>
          <p:nvPr/>
        </p:nvSpPr>
        <p:spPr>
          <a:xfrm>
            <a:off x="7218513" y="496891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CD3EF-B274-438F-9346-C761DB357677}"/>
              </a:ext>
            </a:extLst>
          </p:cNvPr>
          <p:cNvSpPr/>
          <p:nvPr/>
        </p:nvSpPr>
        <p:spPr>
          <a:xfrm>
            <a:off x="7106545" y="5148603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F9D4CAC-3D42-46E2-BB9F-F183B38E5D56}"/>
              </a:ext>
            </a:extLst>
          </p:cNvPr>
          <p:cNvSpPr/>
          <p:nvPr/>
        </p:nvSpPr>
        <p:spPr>
          <a:xfrm>
            <a:off x="7455881" y="4912934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08F23E-5F0D-401E-819A-6729A22E9B9D}"/>
              </a:ext>
            </a:extLst>
          </p:cNvPr>
          <p:cNvSpPr/>
          <p:nvPr/>
        </p:nvSpPr>
        <p:spPr>
          <a:xfrm>
            <a:off x="7184750" y="480668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8DBA233-A76A-4416-B175-6725E85AA6C5}"/>
              </a:ext>
            </a:extLst>
          </p:cNvPr>
          <p:cNvSpPr/>
          <p:nvPr/>
        </p:nvSpPr>
        <p:spPr>
          <a:xfrm>
            <a:off x="7058223" y="4678307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6E96AB7-EB82-42B8-A4B8-55C45BEF2209}"/>
              </a:ext>
            </a:extLst>
          </p:cNvPr>
          <p:cNvSpPr/>
          <p:nvPr/>
        </p:nvSpPr>
        <p:spPr>
          <a:xfrm>
            <a:off x="6821982" y="4863245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606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F15213-3B2E-40A7-8775-1AB85E4DC41D}"/>
              </a:ext>
            </a:extLst>
          </p:cNvPr>
          <p:cNvGraphicFramePr>
            <a:graphicFrameLocks noGrp="1"/>
          </p:cNvGraphicFramePr>
          <p:nvPr/>
        </p:nvGraphicFramePr>
        <p:xfrm>
          <a:off x="1180841" y="1447453"/>
          <a:ext cx="8387184" cy="494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113320632"/>
                    </a:ext>
                  </a:extLst>
                </a:gridCol>
                <a:gridCol w="625151">
                  <a:extLst>
                    <a:ext uri="{9D8B030D-6E8A-4147-A177-3AD203B41FA5}">
                      <a16:colId xmlns:a16="http://schemas.microsoft.com/office/drawing/2014/main" val="3126257879"/>
                    </a:ext>
                  </a:extLst>
                </a:gridCol>
                <a:gridCol w="3157893">
                  <a:extLst>
                    <a:ext uri="{9D8B030D-6E8A-4147-A177-3AD203B41FA5}">
                      <a16:colId xmlns:a16="http://schemas.microsoft.com/office/drawing/2014/main" val="671548"/>
                    </a:ext>
                  </a:extLst>
                </a:gridCol>
                <a:gridCol w="4016311">
                  <a:extLst>
                    <a:ext uri="{9D8B030D-6E8A-4147-A177-3AD203B41FA5}">
                      <a16:colId xmlns:a16="http://schemas.microsoft.com/office/drawing/2014/main" val="3375834396"/>
                    </a:ext>
                  </a:extLst>
                </a:gridCol>
              </a:tblGrid>
              <a:tr h="474648">
                <a:tc rowSpan="2" gridSpan="2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20990"/>
                  </a:ext>
                </a:extLst>
              </a:tr>
              <a:tr h="474648">
                <a:tc gridSpan="2"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411890"/>
                  </a:ext>
                </a:extLst>
              </a:tr>
              <a:tr h="1997359">
                <a:tc rowSpan="2">
                  <a:txBody>
                    <a:bodyPr/>
                    <a:lstStyle/>
                    <a:p>
                      <a:pPr algn="ctr"/>
                      <a:endParaRPr lang="en-NZ" b="1" dirty="0"/>
                    </a:p>
                    <a:p>
                      <a:pPr algn="ctr"/>
                      <a:endParaRPr lang="en-NZ" b="1" dirty="0"/>
                    </a:p>
                    <a:p>
                      <a:pPr algn="ctr"/>
                      <a:endParaRPr lang="en-NZ" b="1" dirty="0"/>
                    </a:p>
                    <a:p>
                      <a:pPr algn="l"/>
                      <a:endParaRPr lang="en-NZ" b="1" dirty="0"/>
                    </a:p>
                    <a:p>
                      <a:pPr algn="l"/>
                      <a:endParaRPr lang="en-NZ" b="1" dirty="0"/>
                    </a:p>
                    <a:p>
                      <a:pPr algn="l"/>
                      <a:endParaRPr lang="en-NZ" b="1" dirty="0"/>
                    </a:p>
                    <a:p>
                      <a:pPr algn="l"/>
                      <a:r>
                        <a:rPr lang="en-NZ" b="1" dirty="0"/>
                        <a:t>Bias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56371"/>
                  </a:ext>
                </a:extLst>
              </a:tr>
              <a:tr h="1997359"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958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D074AA4-3D17-486F-97FE-1C7C6FA6A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3" y="2506630"/>
            <a:ext cx="1800225" cy="1695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28D788-C0C4-406E-A743-706724DA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2" y="4562822"/>
            <a:ext cx="1800225" cy="169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C8892-89B7-43F7-9EBD-7FC4AAB3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801" y="2506630"/>
            <a:ext cx="1800225" cy="1695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4901BA-BA94-4852-BCD7-3867B38E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08" y="4562822"/>
            <a:ext cx="1800225" cy="16954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23FEAB2-9088-468F-B085-A95051646E3B}"/>
              </a:ext>
            </a:extLst>
          </p:cNvPr>
          <p:cNvSpPr/>
          <p:nvPr/>
        </p:nvSpPr>
        <p:spPr>
          <a:xfrm>
            <a:off x="3713583" y="3242387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644518-6CDF-4329-9CAD-32913FB55DAE}"/>
              </a:ext>
            </a:extLst>
          </p:cNvPr>
          <p:cNvSpPr/>
          <p:nvPr/>
        </p:nvSpPr>
        <p:spPr>
          <a:xfrm>
            <a:off x="3769567" y="3354355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03A590-D563-4FCF-B0E8-6AB9A2428D76}"/>
              </a:ext>
            </a:extLst>
          </p:cNvPr>
          <p:cNvSpPr/>
          <p:nvPr/>
        </p:nvSpPr>
        <p:spPr>
          <a:xfrm>
            <a:off x="3837990" y="324041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F3FB75-266F-484A-8FB4-D2BB19A10263}"/>
              </a:ext>
            </a:extLst>
          </p:cNvPr>
          <p:cNvSpPr/>
          <p:nvPr/>
        </p:nvSpPr>
        <p:spPr>
          <a:xfrm>
            <a:off x="3828660" y="330829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0DF595-578B-4A49-9A25-981BF63B6C7A}"/>
              </a:ext>
            </a:extLst>
          </p:cNvPr>
          <p:cNvSpPr/>
          <p:nvPr/>
        </p:nvSpPr>
        <p:spPr>
          <a:xfrm>
            <a:off x="3887753" y="340024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F86D46-672F-432C-A132-07FC96ECD266}"/>
              </a:ext>
            </a:extLst>
          </p:cNvPr>
          <p:cNvSpPr/>
          <p:nvPr/>
        </p:nvSpPr>
        <p:spPr>
          <a:xfrm>
            <a:off x="3914191" y="331227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BF45D9-35A3-47C5-A6F1-D8D8CFBF7C6C}"/>
              </a:ext>
            </a:extLst>
          </p:cNvPr>
          <p:cNvSpPr/>
          <p:nvPr/>
        </p:nvSpPr>
        <p:spPr>
          <a:xfrm>
            <a:off x="7285945" y="2949154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3630D3-347B-40CD-9640-73F6D3B62B56}"/>
              </a:ext>
            </a:extLst>
          </p:cNvPr>
          <p:cNvSpPr/>
          <p:nvPr/>
        </p:nvSpPr>
        <p:spPr>
          <a:xfrm>
            <a:off x="7507220" y="3119716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77C96E-D2D7-494F-A8BC-F70A4336A3EA}"/>
              </a:ext>
            </a:extLst>
          </p:cNvPr>
          <p:cNvSpPr/>
          <p:nvPr/>
        </p:nvSpPr>
        <p:spPr>
          <a:xfrm>
            <a:off x="7093113" y="3161663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431203-C29F-45D9-BDE4-5CFFC59A47C2}"/>
              </a:ext>
            </a:extLst>
          </p:cNvPr>
          <p:cNvSpPr/>
          <p:nvPr/>
        </p:nvSpPr>
        <p:spPr>
          <a:xfrm>
            <a:off x="7281979" y="3288272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C57969-5FF9-4727-A32A-67E89F15CA66}"/>
              </a:ext>
            </a:extLst>
          </p:cNvPr>
          <p:cNvSpPr/>
          <p:nvPr/>
        </p:nvSpPr>
        <p:spPr>
          <a:xfrm>
            <a:off x="7149097" y="351220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2313F-8D9E-47BA-B232-6226D7636AC4}"/>
              </a:ext>
            </a:extLst>
          </p:cNvPr>
          <p:cNvSpPr/>
          <p:nvPr/>
        </p:nvSpPr>
        <p:spPr>
          <a:xfrm>
            <a:off x="7475305" y="3344256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C2C404-D86E-4EFA-ACA5-74E6F048D30A}"/>
              </a:ext>
            </a:extLst>
          </p:cNvPr>
          <p:cNvSpPr/>
          <p:nvPr/>
        </p:nvSpPr>
        <p:spPr>
          <a:xfrm>
            <a:off x="7619188" y="354893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C72EE9-FB3F-429F-9000-A3F300BE5D39}"/>
              </a:ext>
            </a:extLst>
          </p:cNvPr>
          <p:cNvSpPr/>
          <p:nvPr/>
        </p:nvSpPr>
        <p:spPr>
          <a:xfrm>
            <a:off x="3500827" y="514928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17020E-1FDE-4825-9AFB-1604C4719AF9}"/>
              </a:ext>
            </a:extLst>
          </p:cNvPr>
          <p:cNvSpPr/>
          <p:nvPr/>
        </p:nvSpPr>
        <p:spPr>
          <a:xfrm>
            <a:off x="3356202" y="516983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5CC6B5-BF26-4A3E-99C7-A0C64FC80FA2}"/>
              </a:ext>
            </a:extLst>
          </p:cNvPr>
          <p:cNvSpPr/>
          <p:nvPr/>
        </p:nvSpPr>
        <p:spPr>
          <a:xfrm>
            <a:off x="3435512" y="496891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B93124-9206-48E5-BD4C-2648224217FA}"/>
              </a:ext>
            </a:extLst>
          </p:cNvPr>
          <p:cNvSpPr/>
          <p:nvPr/>
        </p:nvSpPr>
        <p:spPr>
          <a:xfrm>
            <a:off x="3435512" y="5121297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33F001-B64C-457F-BAF0-AB334BE259FB}"/>
              </a:ext>
            </a:extLst>
          </p:cNvPr>
          <p:cNvSpPr/>
          <p:nvPr/>
        </p:nvSpPr>
        <p:spPr>
          <a:xfrm>
            <a:off x="3325393" y="506689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316F1F-0E78-443F-B1C4-FAF3A0515447}"/>
              </a:ext>
            </a:extLst>
          </p:cNvPr>
          <p:cNvSpPr/>
          <p:nvPr/>
        </p:nvSpPr>
        <p:spPr>
          <a:xfrm>
            <a:off x="3412186" y="5036635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BED994-9E76-44B8-B691-66D99FC46934}"/>
              </a:ext>
            </a:extLst>
          </p:cNvPr>
          <p:cNvSpPr/>
          <p:nvPr/>
        </p:nvSpPr>
        <p:spPr>
          <a:xfrm>
            <a:off x="6981145" y="485695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C63CD3-D1CE-4F72-8FC7-3EFC4137CE02}"/>
              </a:ext>
            </a:extLst>
          </p:cNvPr>
          <p:cNvSpPr/>
          <p:nvPr/>
        </p:nvSpPr>
        <p:spPr>
          <a:xfrm>
            <a:off x="7218513" y="496891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CD3EF-B274-438F-9346-C761DB357677}"/>
              </a:ext>
            </a:extLst>
          </p:cNvPr>
          <p:cNvSpPr/>
          <p:nvPr/>
        </p:nvSpPr>
        <p:spPr>
          <a:xfrm>
            <a:off x="7106545" y="5148603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F9D4CAC-3D42-46E2-BB9F-F183B38E5D56}"/>
              </a:ext>
            </a:extLst>
          </p:cNvPr>
          <p:cNvSpPr/>
          <p:nvPr/>
        </p:nvSpPr>
        <p:spPr>
          <a:xfrm>
            <a:off x="7455881" y="4912934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08F23E-5F0D-401E-819A-6729A22E9B9D}"/>
              </a:ext>
            </a:extLst>
          </p:cNvPr>
          <p:cNvSpPr/>
          <p:nvPr/>
        </p:nvSpPr>
        <p:spPr>
          <a:xfrm>
            <a:off x="7184750" y="480668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8DBA233-A76A-4416-B175-6725E85AA6C5}"/>
              </a:ext>
            </a:extLst>
          </p:cNvPr>
          <p:cNvSpPr/>
          <p:nvPr/>
        </p:nvSpPr>
        <p:spPr>
          <a:xfrm>
            <a:off x="7058223" y="4678307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6E96AB7-EB82-42B8-A4B8-55C45BEF2209}"/>
              </a:ext>
            </a:extLst>
          </p:cNvPr>
          <p:cNvSpPr/>
          <p:nvPr/>
        </p:nvSpPr>
        <p:spPr>
          <a:xfrm>
            <a:off x="6821982" y="4863245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2D79C-3816-4B76-BB18-718DD6CAEF95}"/>
              </a:ext>
            </a:extLst>
          </p:cNvPr>
          <p:cNvSpPr txBox="1"/>
          <p:nvPr/>
        </p:nvSpPr>
        <p:spPr>
          <a:xfrm>
            <a:off x="3713583" y="2358807"/>
            <a:ext cx="202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Usually means that we are making a pretty good prediction</a:t>
            </a:r>
          </a:p>
        </p:txBody>
      </p:sp>
    </p:spTree>
    <p:extLst>
      <p:ext uri="{BB962C8B-B14F-4D97-AF65-F5344CB8AC3E}">
        <p14:creationId xmlns:p14="http://schemas.microsoft.com/office/powerpoint/2010/main" val="381258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F15213-3B2E-40A7-8775-1AB85E4DC41D}"/>
              </a:ext>
            </a:extLst>
          </p:cNvPr>
          <p:cNvGraphicFramePr>
            <a:graphicFrameLocks noGrp="1"/>
          </p:cNvGraphicFramePr>
          <p:nvPr/>
        </p:nvGraphicFramePr>
        <p:xfrm>
          <a:off x="1180841" y="1447453"/>
          <a:ext cx="8387184" cy="494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113320632"/>
                    </a:ext>
                  </a:extLst>
                </a:gridCol>
                <a:gridCol w="625151">
                  <a:extLst>
                    <a:ext uri="{9D8B030D-6E8A-4147-A177-3AD203B41FA5}">
                      <a16:colId xmlns:a16="http://schemas.microsoft.com/office/drawing/2014/main" val="3126257879"/>
                    </a:ext>
                  </a:extLst>
                </a:gridCol>
                <a:gridCol w="3157893">
                  <a:extLst>
                    <a:ext uri="{9D8B030D-6E8A-4147-A177-3AD203B41FA5}">
                      <a16:colId xmlns:a16="http://schemas.microsoft.com/office/drawing/2014/main" val="671548"/>
                    </a:ext>
                  </a:extLst>
                </a:gridCol>
                <a:gridCol w="4016311">
                  <a:extLst>
                    <a:ext uri="{9D8B030D-6E8A-4147-A177-3AD203B41FA5}">
                      <a16:colId xmlns:a16="http://schemas.microsoft.com/office/drawing/2014/main" val="3375834396"/>
                    </a:ext>
                  </a:extLst>
                </a:gridCol>
              </a:tblGrid>
              <a:tr h="474648">
                <a:tc rowSpan="2" gridSpan="2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20990"/>
                  </a:ext>
                </a:extLst>
              </a:tr>
              <a:tr h="474648">
                <a:tc gridSpan="2"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411890"/>
                  </a:ext>
                </a:extLst>
              </a:tr>
              <a:tr h="1997359">
                <a:tc rowSpan="2">
                  <a:txBody>
                    <a:bodyPr/>
                    <a:lstStyle/>
                    <a:p>
                      <a:pPr algn="ctr"/>
                      <a:endParaRPr lang="en-NZ" b="1" dirty="0"/>
                    </a:p>
                    <a:p>
                      <a:pPr algn="ctr"/>
                      <a:endParaRPr lang="en-NZ" b="1" dirty="0"/>
                    </a:p>
                    <a:p>
                      <a:pPr algn="ctr"/>
                      <a:endParaRPr lang="en-NZ" b="1" dirty="0"/>
                    </a:p>
                    <a:p>
                      <a:pPr algn="l"/>
                      <a:endParaRPr lang="en-NZ" b="1" dirty="0"/>
                    </a:p>
                    <a:p>
                      <a:pPr algn="l"/>
                      <a:endParaRPr lang="en-NZ" b="1" dirty="0"/>
                    </a:p>
                    <a:p>
                      <a:pPr algn="l"/>
                      <a:endParaRPr lang="en-NZ" b="1" dirty="0"/>
                    </a:p>
                    <a:p>
                      <a:pPr algn="l"/>
                      <a:r>
                        <a:rPr lang="en-NZ" b="1" dirty="0"/>
                        <a:t>Bias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56371"/>
                  </a:ext>
                </a:extLst>
              </a:tr>
              <a:tr h="1997359"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958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D074AA4-3D17-486F-97FE-1C7C6FA6A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3" y="2506630"/>
            <a:ext cx="1800225" cy="1695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28D788-C0C4-406E-A743-706724DA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2" y="4562822"/>
            <a:ext cx="1800225" cy="169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C8892-89B7-43F7-9EBD-7FC4AAB3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801" y="2506630"/>
            <a:ext cx="1800225" cy="1695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4901BA-BA94-4852-BCD7-3867B38E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08" y="4562822"/>
            <a:ext cx="1800225" cy="16954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23FEAB2-9088-468F-B085-A95051646E3B}"/>
              </a:ext>
            </a:extLst>
          </p:cNvPr>
          <p:cNvSpPr/>
          <p:nvPr/>
        </p:nvSpPr>
        <p:spPr>
          <a:xfrm>
            <a:off x="3713583" y="3242387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644518-6CDF-4329-9CAD-32913FB55DAE}"/>
              </a:ext>
            </a:extLst>
          </p:cNvPr>
          <p:cNvSpPr/>
          <p:nvPr/>
        </p:nvSpPr>
        <p:spPr>
          <a:xfrm>
            <a:off x="3769567" y="3354355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03A590-D563-4FCF-B0E8-6AB9A2428D76}"/>
              </a:ext>
            </a:extLst>
          </p:cNvPr>
          <p:cNvSpPr/>
          <p:nvPr/>
        </p:nvSpPr>
        <p:spPr>
          <a:xfrm>
            <a:off x="3837990" y="324041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F3FB75-266F-484A-8FB4-D2BB19A10263}"/>
              </a:ext>
            </a:extLst>
          </p:cNvPr>
          <p:cNvSpPr/>
          <p:nvPr/>
        </p:nvSpPr>
        <p:spPr>
          <a:xfrm>
            <a:off x="3828660" y="330829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0DF595-578B-4A49-9A25-981BF63B6C7A}"/>
              </a:ext>
            </a:extLst>
          </p:cNvPr>
          <p:cNvSpPr/>
          <p:nvPr/>
        </p:nvSpPr>
        <p:spPr>
          <a:xfrm>
            <a:off x="3887753" y="340024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F86D46-672F-432C-A132-07FC96ECD266}"/>
              </a:ext>
            </a:extLst>
          </p:cNvPr>
          <p:cNvSpPr/>
          <p:nvPr/>
        </p:nvSpPr>
        <p:spPr>
          <a:xfrm>
            <a:off x="3914191" y="331227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BF45D9-35A3-47C5-A6F1-D8D8CFBF7C6C}"/>
              </a:ext>
            </a:extLst>
          </p:cNvPr>
          <p:cNvSpPr/>
          <p:nvPr/>
        </p:nvSpPr>
        <p:spPr>
          <a:xfrm>
            <a:off x="7285945" y="2949154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3630D3-347B-40CD-9640-73F6D3B62B56}"/>
              </a:ext>
            </a:extLst>
          </p:cNvPr>
          <p:cNvSpPr/>
          <p:nvPr/>
        </p:nvSpPr>
        <p:spPr>
          <a:xfrm>
            <a:off x="7507220" y="3119716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77C96E-D2D7-494F-A8BC-F70A4336A3EA}"/>
              </a:ext>
            </a:extLst>
          </p:cNvPr>
          <p:cNvSpPr/>
          <p:nvPr/>
        </p:nvSpPr>
        <p:spPr>
          <a:xfrm>
            <a:off x="7093113" y="3161663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431203-C29F-45D9-BDE4-5CFFC59A47C2}"/>
              </a:ext>
            </a:extLst>
          </p:cNvPr>
          <p:cNvSpPr/>
          <p:nvPr/>
        </p:nvSpPr>
        <p:spPr>
          <a:xfrm>
            <a:off x="7281979" y="3288272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C57969-5FF9-4727-A32A-67E89F15CA66}"/>
              </a:ext>
            </a:extLst>
          </p:cNvPr>
          <p:cNvSpPr/>
          <p:nvPr/>
        </p:nvSpPr>
        <p:spPr>
          <a:xfrm>
            <a:off x="7149097" y="351220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2313F-8D9E-47BA-B232-6226D7636AC4}"/>
              </a:ext>
            </a:extLst>
          </p:cNvPr>
          <p:cNvSpPr/>
          <p:nvPr/>
        </p:nvSpPr>
        <p:spPr>
          <a:xfrm>
            <a:off x="7475305" y="3344256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C2C404-D86E-4EFA-ACA5-74E6F048D30A}"/>
              </a:ext>
            </a:extLst>
          </p:cNvPr>
          <p:cNvSpPr/>
          <p:nvPr/>
        </p:nvSpPr>
        <p:spPr>
          <a:xfrm>
            <a:off x="7619188" y="354893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C72EE9-FB3F-429F-9000-A3F300BE5D39}"/>
              </a:ext>
            </a:extLst>
          </p:cNvPr>
          <p:cNvSpPr/>
          <p:nvPr/>
        </p:nvSpPr>
        <p:spPr>
          <a:xfrm>
            <a:off x="3500827" y="514928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17020E-1FDE-4825-9AFB-1604C4719AF9}"/>
              </a:ext>
            </a:extLst>
          </p:cNvPr>
          <p:cNvSpPr/>
          <p:nvPr/>
        </p:nvSpPr>
        <p:spPr>
          <a:xfrm>
            <a:off x="3356202" y="516983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5CC6B5-BF26-4A3E-99C7-A0C64FC80FA2}"/>
              </a:ext>
            </a:extLst>
          </p:cNvPr>
          <p:cNvSpPr/>
          <p:nvPr/>
        </p:nvSpPr>
        <p:spPr>
          <a:xfrm>
            <a:off x="3435512" y="496891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B93124-9206-48E5-BD4C-2648224217FA}"/>
              </a:ext>
            </a:extLst>
          </p:cNvPr>
          <p:cNvSpPr/>
          <p:nvPr/>
        </p:nvSpPr>
        <p:spPr>
          <a:xfrm>
            <a:off x="3435512" y="5121297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33F001-B64C-457F-BAF0-AB334BE259FB}"/>
              </a:ext>
            </a:extLst>
          </p:cNvPr>
          <p:cNvSpPr/>
          <p:nvPr/>
        </p:nvSpPr>
        <p:spPr>
          <a:xfrm>
            <a:off x="3325393" y="506689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316F1F-0E78-443F-B1C4-FAF3A0515447}"/>
              </a:ext>
            </a:extLst>
          </p:cNvPr>
          <p:cNvSpPr/>
          <p:nvPr/>
        </p:nvSpPr>
        <p:spPr>
          <a:xfrm>
            <a:off x="3412186" y="5036635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BED994-9E76-44B8-B691-66D99FC46934}"/>
              </a:ext>
            </a:extLst>
          </p:cNvPr>
          <p:cNvSpPr/>
          <p:nvPr/>
        </p:nvSpPr>
        <p:spPr>
          <a:xfrm>
            <a:off x="6981145" y="485695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C63CD3-D1CE-4F72-8FC7-3EFC4137CE02}"/>
              </a:ext>
            </a:extLst>
          </p:cNvPr>
          <p:cNvSpPr/>
          <p:nvPr/>
        </p:nvSpPr>
        <p:spPr>
          <a:xfrm>
            <a:off x="7218513" y="496891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CD3EF-B274-438F-9346-C761DB357677}"/>
              </a:ext>
            </a:extLst>
          </p:cNvPr>
          <p:cNvSpPr/>
          <p:nvPr/>
        </p:nvSpPr>
        <p:spPr>
          <a:xfrm>
            <a:off x="7106545" y="5148603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F9D4CAC-3D42-46E2-BB9F-F183B38E5D56}"/>
              </a:ext>
            </a:extLst>
          </p:cNvPr>
          <p:cNvSpPr/>
          <p:nvPr/>
        </p:nvSpPr>
        <p:spPr>
          <a:xfrm>
            <a:off x="7455881" y="4912934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08F23E-5F0D-401E-819A-6729A22E9B9D}"/>
              </a:ext>
            </a:extLst>
          </p:cNvPr>
          <p:cNvSpPr/>
          <p:nvPr/>
        </p:nvSpPr>
        <p:spPr>
          <a:xfrm>
            <a:off x="7184750" y="480668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8DBA233-A76A-4416-B175-6725E85AA6C5}"/>
              </a:ext>
            </a:extLst>
          </p:cNvPr>
          <p:cNvSpPr/>
          <p:nvPr/>
        </p:nvSpPr>
        <p:spPr>
          <a:xfrm>
            <a:off x="7058223" y="4678307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6E96AB7-EB82-42B8-A4B8-55C45BEF2209}"/>
              </a:ext>
            </a:extLst>
          </p:cNvPr>
          <p:cNvSpPr/>
          <p:nvPr/>
        </p:nvSpPr>
        <p:spPr>
          <a:xfrm>
            <a:off x="6821982" y="4863245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2D79C-3816-4B76-BB18-718DD6CAEF95}"/>
              </a:ext>
            </a:extLst>
          </p:cNvPr>
          <p:cNvSpPr txBox="1"/>
          <p:nvPr/>
        </p:nvSpPr>
        <p:spPr>
          <a:xfrm>
            <a:off x="3713583" y="2358807"/>
            <a:ext cx="202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Usually means that we are making a pretty good prediction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6A68F8-791D-4C3C-B375-2FB7938BB53C}"/>
              </a:ext>
            </a:extLst>
          </p:cNvPr>
          <p:cNvSpPr txBox="1"/>
          <p:nvPr/>
        </p:nvSpPr>
        <p:spPr>
          <a:xfrm>
            <a:off x="7757679" y="4390304"/>
            <a:ext cx="202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Very bad case, if we have both high bias and high variance</a:t>
            </a:r>
          </a:p>
        </p:txBody>
      </p:sp>
    </p:spTree>
    <p:extLst>
      <p:ext uri="{BB962C8B-B14F-4D97-AF65-F5344CB8AC3E}">
        <p14:creationId xmlns:p14="http://schemas.microsoft.com/office/powerpoint/2010/main" val="249373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171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Bias and variance</vt:lpstr>
      <vt:lpstr>What are bias and variance</vt:lpstr>
      <vt:lpstr>What are bias and variance</vt:lpstr>
      <vt:lpstr>What are bias and variance</vt:lpstr>
      <vt:lpstr>What are bias and variance</vt:lpstr>
      <vt:lpstr>What are bias and variance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and variance</dc:title>
  <dc:creator>Sijin Zhang</dc:creator>
  <cp:lastModifiedBy>Sijin Zhang</cp:lastModifiedBy>
  <cp:revision>1</cp:revision>
  <dcterms:created xsi:type="dcterms:W3CDTF">2022-06-08T00:55:46Z</dcterms:created>
  <dcterms:modified xsi:type="dcterms:W3CDTF">2022-06-08T01:30:03Z</dcterms:modified>
</cp:coreProperties>
</file>