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71A9-C0E4-4C8F-BA3A-7E532ED5F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5236C-B27F-41FD-8283-0865D3269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45C05-A391-4515-A650-F5668906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669B-2C0D-41DC-9C76-3A93A4A004BD}" type="datetimeFigureOut">
              <a:rPr lang="en-NZ" smtClean="0"/>
              <a:t>8/06/2022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A9E0D-3AA7-48B1-BDCA-E078BF25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F315-FDA2-4EEE-B9D1-183C1837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9B41-E0D7-4855-830F-C326A6C3652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715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0FEE5-050E-4812-98D1-BDDFAC35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47324-B4CB-4DF9-B285-3AC4BD9B7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8452D-148C-40D7-A393-6C08529F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669B-2C0D-41DC-9C76-3A93A4A004BD}" type="datetimeFigureOut">
              <a:rPr lang="en-NZ" smtClean="0"/>
              <a:t>8/06/2022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18D30-4412-463C-AF48-9AF0829C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35589-4DBF-4E52-B8DA-62E55904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9B41-E0D7-4855-830F-C326A6C3652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0704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63019-194E-4D20-B90B-7888E58D9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74572-C966-4004-B89C-ED7A4C17D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56D1B-22FA-4943-943B-A611B3A8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669B-2C0D-41DC-9C76-3A93A4A004BD}" type="datetimeFigureOut">
              <a:rPr lang="en-NZ" smtClean="0"/>
              <a:t>8/06/2022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ACA05-F086-4B85-AA12-BEA4BD9FD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9FF34-490C-444E-9795-E1AF5564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9B41-E0D7-4855-830F-C326A6C3652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1783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9A78-90E4-4506-BF1C-D211F571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F0FB8-4725-4D5E-A480-712485299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817D8-4B12-4C91-A0C4-BCBE19EDE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669B-2C0D-41DC-9C76-3A93A4A004BD}" type="datetimeFigureOut">
              <a:rPr lang="en-NZ" smtClean="0"/>
              <a:t>8/06/2022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724BD-DED2-4F05-9F5D-C45BFD49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9E90-13C8-4188-AA36-D58EF096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9B41-E0D7-4855-830F-C326A6C3652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3773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4B28-C1E0-42B4-8A90-163B0751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FD85F-33D9-442A-A346-0DE650FAA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8037B-8361-459D-865C-0241C810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669B-2C0D-41DC-9C76-3A93A4A004BD}" type="datetimeFigureOut">
              <a:rPr lang="en-NZ" smtClean="0"/>
              <a:t>8/06/2022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79DD8-E319-4341-BF9A-6A7BE9D6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87772-BB55-44CA-9B9B-9F49AA8D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9B41-E0D7-4855-830F-C326A6C3652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9755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DB77E-DBC3-47BC-ACD3-3E9BDE8FD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DF7AC-3BB9-4195-A699-38DEB1B76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C30A6-E310-4D3D-AC4D-164C98662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F8AA8-7933-4872-A38E-FBF3D0DB2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669B-2C0D-41DC-9C76-3A93A4A004BD}" type="datetimeFigureOut">
              <a:rPr lang="en-NZ" smtClean="0"/>
              <a:t>8/06/2022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362A7-7373-4DE7-831D-94A22A74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F7BE4-7F7F-4BEE-AEAD-CF2BE612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9B41-E0D7-4855-830F-C326A6C3652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961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EFEC-E056-4011-A804-0A8B69F9B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95E68-1A3B-4A22-868B-6BC041AD0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A0B72-C8F5-476E-8CD4-37DABC46F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700C8E-52CA-4C69-8C1D-D2571F32D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18F6E-FBAB-4481-8E71-DEB314ADF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51B742-03B1-4106-9614-E7A1D588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669B-2C0D-41DC-9C76-3A93A4A004BD}" type="datetimeFigureOut">
              <a:rPr lang="en-NZ" smtClean="0"/>
              <a:t>8/06/2022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50012A-F5EC-4B59-BB76-5F10198F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017094-F84B-48B9-A50E-9B6C2C82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9B41-E0D7-4855-830F-C326A6C3652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1342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B44A-F5BB-47A4-A322-8984EBDC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406DF-707B-4D91-8A44-DF00646D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669B-2C0D-41DC-9C76-3A93A4A004BD}" type="datetimeFigureOut">
              <a:rPr lang="en-NZ" smtClean="0"/>
              <a:t>8/06/2022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8E54D-8B5E-4851-98C4-2BDA2F4C4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FF201-0EDA-4007-B092-02AC63F7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9B41-E0D7-4855-830F-C326A6C3652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1018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ABCFBD-09C4-4005-9A91-0BE89B7E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669B-2C0D-41DC-9C76-3A93A4A004BD}" type="datetimeFigureOut">
              <a:rPr lang="en-NZ" smtClean="0"/>
              <a:t>8/06/2022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2F1B7-3B10-4F37-ACF6-BA2E99A0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B3854-3429-461F-9E46-5D38E893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9B41-E0D7-4855-830F-C326A6C3652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0655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9C4A-4538-4192-8451-D1E49F6AE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F01D2-7B4E-4F2D-B97F-715A28409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BA629-7F22-422D-8A33-20DC71F2B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2871E-C86A-4967-80D2-DC7C1516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669B-2C0D-41DC-9C76-3A93A4A004BD}" type="datetimeFigureOut">
              <a:rPr lang="en-NZ" smtClean="0"/>
              <a:t>8/06/2022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105C9-131F-4E9B-96EA-64CBA76A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3AC22-6C66-4D9F-8FC5-3145A59B0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9B41-E0D7-4855-830F-C326A6C3652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3591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1B67-C29C-409D-A30C-C750D381C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B3415-1C14-4BB9-B951-EC3C2E052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26EB9-67E0-4D80-ACFC-B3AD569CD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EAA10-1806-4D4E-845C-360236F7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669B-2C0D-41DC-9C76-3A93A4A004BD}" type="datetimeFigureOut">
              <a:rPr lang="en-NZ" smtClean="0"/>
              <a:t>8/06/2022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63D5A-80F9-4744-9B06-3CF2C15DF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9D69B-41ED-4727-969C-087892CE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9B41-E0D7-4855-830F-C326A6C3652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0906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B6996-63F5-494D-858C-7390C281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C347F-DAC2-42E5-8869-49B22580A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2C444-477B-4091-9309-816427D40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E669B-2C0D-41DC-9C76-3A93A4A004BD}" type="datetimeFigureOut">
              <a:rPr lang="en-NZ" smtClean="0"/>
              <a:t>8/06/2022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07A03-CD72-46FE-9926-8B1F2B3B9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08E72-F635-44A1-8F8F-11B946758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79B41-E0D7-4855-830F-C326A6C3652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913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661A00-0D29-4339-B476-B21F59883AE6}"/>
              </a:ext>
            </a:extLst>
          </p:cNvPr>
          <p:cNvSpPr txBox="1"/>
          <p:nvPr/>
        </p:nvSpPr>
        <p:spPr>
          <a:xfrm>
            <a:off x="541176" y="2500604"/>
            <a:ext cx="48953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>
                <a:solidFill>
                  <a:schemeClr val="bg1"/>
                </a:solidFill>
              </a:rPr>
              <a:t>Overfitting and underfitting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3010E8-D552-4C73-A305-393EE31D5E36}"/>
              </a:ext>
            </a:extLst>
          </p:cNvPr>
          <p:cNvSpPr txBox="1"/>
          <p:nvPr/>
        </p:nvSpPr>
        <p:spPr>
          <a:xfrm>
            <a:off x="541176" y="3085379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Sijin Zhang</a:t>
            </a:r>
          </a:p>
        </p:txBody>
      </p:sp>
    </p:spTree>
    <p:extLst>
      <p:ext uri="{BB962C8B-B14F-4D97-AF65-F5344CB8AC3E}">
        <p14:creationId xmlns:p14="http://schemas.microsoft.com/office/powerpoint/2010/main" val="991386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C867EA6-F1D6-4877-962C-BC4206B0E2B1}"/>
              </a:ext>
            </a:extLst>
          </p:cNvPr>
          <p:cNvSpPr/>
          <p:nvPr/>
        </p:nvSpPr>
        <p:spPr>
          <a:xfrm>
            <a:off x="1685160" y="1832859"/>
            <a:ext cx="6718041" cy="3300093"/>
          </a:xfrm>
          <a:custGeom>
            <a:avLst/>
            <a:gdLst>
              <a:gd name="connsiteX0" fmla="*/ 0 w 6718041"/>
              <a:gd name="connsiteY0" fmla="*/ 0 h 3300093"/>
              <a:gd name="connsiteX1" fmla="*/ 429208 w 6718041"/>
              <a:gd name="connsiteY1" fmla="*/ 858416 h 3300093"/>
              <a:gd name="connsiteX2" fmla="*/ 821094 w 6718041"/>
              <a:gd name="connsiteY2" fmla="*/ 1511559 h 3300093"/>
              <a:gd name="connsiteX3" fmla="*/ 1371600 w 6718041"/>
              <a:gd name="connsiteY3" fmla="*/ 1987420 h 3300093"/>
              <a:gd name="connsiteX4" fmla="*/ 1735494 w 6718041"/>
              <a:gd name="connsiteY4" fmla="*/ 2323322 h 3300093"/>
              <a:gd name="connsiteX5" fmla="*/ 2258008 w 6718041"/>
              <a:gd name="connsiteY5" fmla="*/ 2752531 h 3300093"/>
              <a:gd name="connsiteX6" fmla="*/ 2752531 w 6718041"/>
              <a:gd name="connsiteY6" fmla="*/ 3097763 h 3300093"/>
              <a:gd name="connsiteX7" fmla="*/ 3237723 w 6718041"/>
              <a:gd name="connsiteY7" fmla="*/ 3284375 h 3300093"/>
              <a:gd name="connsiteX8" fmla="*/ 3685592 w 6718041"/>
              <a:gd name="connsiteY8" fmla="*/ 3284375 h 3300093"/>
              <a:gd name="connsiteX9" fmla="*/ 4320074 w 6718041"/>
              <a:gd name="connsiteY9" fmla="*/ 3237722 h 3300093"/>
              <a:gd name="connsiteX10" fmla="*/ 4861249 w 6718041"/>
              <a:gd name="connsiteY10" fmla="*/ 3153747 h 3300093"/>
              <a:gd name="connsiteX11" fmla="*/ 5495731 w 6718041"/>
              <a:gd name="connsiteY11" fmla="*/ 3079102 h 3300093"/>
              <a:gd name="connsiteX12" fmla="*/ 6111551 w 6718041"/>
              <a:gd name="connsiteY12" fmla="*/ 2995126 h 3300093"/>
              <a:gd name="connsiteX13" fmla="*/ 6718041 w 6718041"/>
              <a:gd name="connsiteY13" fmla="*/ 2948473 h 330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18041" h="3300093">
                <a:moveTo>
                  <a:pt x="0" y="0"/>
                </a:moveTo>
                <a:cubicBezTo>
                  <a:pt x="146179" y="303245"/>
                  <a:pt x="292359" y="606490"/>
                  <a:pt x="429208" y="858416"/>
                </a:cubicBezTo>
                <a:cubicBezTo>
                  <a:pt x="566057" y="1110342"/>
                  <a:pt x="664029" y="1323392"/>
                  <a:pt x="821094" y="1511559"/>
                </a:cubicBezTo>
                <a:cubicBezTo>
                  <a:pt x="978159" y="1699726"/>
                  <a:pt x="1219200" y="1852126"/>
                  <a:pt x="1371600" y="1987420"/>
                </a:cubicBezTo>
                <a:cubicBezTo>
                  <a:pt x="1524000" y="2122714"/>
                  <a:pt x="1587759" y="2195804"/>
                  <a:pt x="1735494" y="2323322"/>
                </a:cubicBezTo>
                <a:cubicBezTo>
                  <a:pt x="1883229" y="2450840"/>
                  <a:pt x="2088502" y="2623458"/>
                  <a:pt x="2258008" y="2752531"/>
                </a:cubicBezTo>
                <a:cubicBezTo>
                  <a:pt x="2427514" y="2881605"/>
                  <a:pt x="2589245" y="3009122"/>
                  <a:pt x="2752531" y="3097763"/>
                </a:cubicBezTo>
                <a:cubicBezTo>
                  <a:pt x="2915817" y="3186404"/>
                  <a:pt x="3082213" y="3253273"/>
                  <a:pt x="3237723" y="3284375"/>
                </a:cubicBezTo>
                <a:cubicBezTo>
                  <a:pt x="3393233" y="3315477"/>
                  <a:pt x="3505200" y="3292150"/>
                  <a:pt x="3685592" y="3284375"/>
                </a:cubicBezTo>
                <a:cubicBezTo>
                  <a:pt x="3865984" y="3276600"/>
                  <a:pt x="4124131" y="3259493"/>
                  <a:pt x="4320074" y="3237722"/>
                </a:cubicBezTo>
                <a:cubicBezTo>
                  <a:pt x="4516017" y="3215951"/>
                  <a:pt x="4665306" y="3180184"/>
                  <a:pt x="4861249" y="3153747"/>
                </a:cubicBezTo>
                <a:cubicBezTo>
                  <a:pt x="5057192" y="3127310"/>
                  <a:pt x="5495731" y="3079102"/>
                  <a:pt x="5495731" y="3079102"/>
                </a:cubicBezTo>
                <a:cubicBezTo>
                  <a:pt x="5704115" y="3052665"/>
                  <a:pt x="5907833" y="3016898"/>
                  <a:pt x="6111551" y="2995126"/>
                </a:cubicBezTo>
                <a:cubicBezTo>
                  <a:pt x="6315269" y="2973355"/>
                  <a:pt x="6516655" y="2960914"/>
                  <a:pt x="6718041" y="2948473"/>
                </a:cubicBez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61A00-0D29-4339-B476-B21F59883AE6}"/>
              </a:ext>
            </a:extLst>
          </p:cNvPr>
          <p:cNvSpPr txBox="1"/>
          <p:nvPr/>
        </p:nvSpPr>
        <p:spPr>
          <a:xfrm>
            <a:off x="438539" y="410547"/>
            <a:ext cx="8966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>
                <a:solidFill>
                  <a:schemeClr val="bg1"/>
                </a:solidFill>
              </a:rPr>
              <a:t>The purpose of ML is to have a model which is capable of “</a:t>
            </a:r>
            <a:r>
              <a:rPr lang="en-NZ" sz="2400" b="1" u="sng" dirty="0">
                <a:solidFill>
                  <a:schemeClr val="bg1"/>
                </a:solidFill>
              </a:rPr>
              <a:t>predicting</a:t>
            </a:r>
            <a:r>
              <a:rPr lang="en-NZ" sz="2400" b="1" dirty="0">
                <a:solidFill>
                  <a:schemeClr val="bg1"/>
                </a:solidFill>
              </a:rPr>
              <a:t>” well on “</a:t>
            </a:r>
            <a:r>
              <a:rPr lang="en-NZ" sz="2400" b="1" u="sng" dirty="0">
                <a:solidFill>
                  <a:schemeClr val="bg1"/>
                </a:solidFill>
              </a:rPr>
              <a:t>unseen</a:t>
            </a:r>
            <a:r>
              <a:rPr lang="en-NZ" sz="2400" b="1" dirty="0">
                <a:solidFill>
                  <a:schemeClr val="bg1"/>
                </a:solidFill>
              </a:rPr>
              <a:t>” data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1F85BDF-B09C-4538-87E8-8BDF0FF1E278}"/>
              </a:ext>
            </a:extLst>
          </p:cNvPr>
          <p:cNvCxnSpPr/>
          <p:nvPr/>
        </p:nvCxnSpPr>
        <p:spPr>
          <a:xfrm flipV="1">
            <a:off x="1343608" y="1595535"/>
            <a:ext cx="0" cy="394684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E84A80-79CC-4ADE-8CA3-FEBAAEEFAB98}"/>
              </a:ext>
            </a:extLst>
          </p:cNvPr>
          <p:cNvCxnSpPr>
            <a:cxnSpLocks/>
          </p:cNvCxnSpPr>
          <p:nvPr/>
        </p:nvCxnSpPr>
        <p:spPr>
          <a:xfrm>
            <a:off x="1343608" y="5517503"/>
            <a:ext cx="725921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3F4615-3391-4F43-8558-70C20B873FE6}"/>
              </a:ext>
            </a:extLst>
          </p:cNvPr>
          <p:cNvSpPr txBox="1"/>
          <p:nvPr/>
        </p:nvSpPr>
        <p:spPr>
          <a:xfrm rot="16200000">
            <a:off x="662473" y="3244334"/>
            <a:ext cx="65543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9BEE96-A412-4BD1-A8A8-F515A97E88B6}"/>
              </a:ext>
            </a:extLst>
          </p:cNvPr>
          <p:cNvSpPr txBox="1"/>
          <p:nvPr/>
        </p:nvSpPr>
        <p:spPr>
          <a:xfrm>
            <a:off x="4038793" y="5664073"/>
            <a:ext cx="186884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Model complexity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46CD63-7688-4A17-B6F9-D57A522264A2}"/>
              </a:ext>
            </a:extLst>
          </p:cNvPr>
          <p:cNvSpPr txBox="1"/>
          <p:nvPr/>
        </p:nvSpPr>
        <p:spPr>
          <a:xfrm>
            <a:off x="633741" y="5203830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i="1" dirty="0">
                <a:solidFill>
                  <a:schemeClr val="bg1"/>
                </a:solidFill>
              </a:rPr>
              <a:t>small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48A6BF-1B39-495F-BA18-BADF8DEFEC24}"/>
              </a:ext>
            </a:extLst>
          </p:cNvPr>
          <p:cNvSpPr txBox="1"/>
          <p:nvPr/>
        </p:nvSpPr>
        <p:spPr>
          <a:xfrm>
            <a:off x="725112" y="1663582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i="1" dirty="0">
                <a:solidFill>
                  <a:schemeClr val="bg1"/>
                </a:solidFill>
              </a:rPr>
              <a:t>big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0DCAA0-C542-4D8A-8C27-36D69F95F11D}"/>
              </a:ext>
            </a:extLst>
          </p:cNvPr>
          <p:cNvSpPr txBox="1"/>
          <p:nvPr/>
        </p:nvSpPr>
        <p:spPr>
          <a:xfrm>
            <a:off x="990190" y="5556497"/>
            <a:ext cx="1297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A very simple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BBF40C-7FB1-408B-B371-DD760A285EA3}"/>
              </a:ext>
            </a:extLst>
          </p:cNvPr>
          <p:cNvSpPr txBox="1"/>
          <p:nvPr/>
        </p:nvSpPr>
        <p:spPr>
          <a:xfrm>
            <a:off x="844418" y="6035134"/>
            <a:ext cx="1659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(e.g., a decision stump)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097B4F-0B01-48F8-A95C-356371722B3B}"/>
              </a:ext>
            </a:extLst>
          </p:cNvPr>
          <p:cNvSpPr txBox="1"/>
          <p:nvPr/>
        </p:nvSpPr>
        <p:spPr>
          <a:xfrm>
            <a:off x="7132842" y="5664575"/>
            <a:ext cx="1955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A very complicated and engineered model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97C82F3-8FD8-4BDD-9879-8C6AF040B16D}"/>
              </a:ext>
            </a:extLst>
          </p:cNvPr>
          <p:cNvSpPr/>
          <p:nvPr/>
        </p:nvSpPr>
        <p:spPr>
          <a:xfrm>
            <a:off x="1474237" y="2468509"/>
            <a:ext cx="6764694" cy="2980569"/>
          </a:xfrm>
          <a:custGeom>
            <a:avLst/>
            <a:gdLst>
              <a:gd name="connsiteX0" fmla="*/ 0 w 6764694"/>
              <a:gd name="connsiteY0" fmla="*/ 0 h 3480319"/>
              <a:gd name="connsiteX1" fmla="*/ 503853 w 6764694"/>
              <a:gd name="connsiteY1" fmla="*/ 1175657 h 3480319"/>
              <a:gd name="connsiteX2" fmla="*/ 1054359 w 6764694"/>
              <a:gd name="connsiteY2" fmla="*/ 1978090 h 3480319"/>
              <a:gd name="connsiteX3" fmla="*/ 1828800 w 6764694"/>
              <a:gd name="connsiteY3" fmla="*/ 2565919 h 3480319"/>
              <a:gd name="connsiteX4" fmla="*/ 2313992 w 6764694"/>
              <a:gd name="connsiteY4" fmla="*/ 2836506 h 3480319"/>
              <a:gd name="connsiteX5" fmla="*/ 3004457 w 6764694"/>
              <a:gd name="connsiteY5" fmla="*/ 3191070 h 3480319"/>
              <a:gd name="connsiteX6" fmla="*/ 3806890 w 6764694"/>
              <a:gd name="connsiteY6" fmla="*/ 3321698 h 3480319"/>
              <a:gd name="connsiteX7" fmla="*/ 4879910 w 6764694"/>
              <a:gd name="connsiteY7" fmla="*/ 3396343 h 3480319"/>
              <a:gd name="connsiteX8" fmla="*/ 5533053 w 6764694"/>
              <a:gd name="connsiteY8" fmla="*/ 3433665 h 3480319"/>
              <a:gd name="connsiteX9" fmla="*/ 6232849 w 6764694"/>
              <a:gd name="connsiteY9" fmla="*/ 3470988 h 3480319"/>
              <a:gd name="connsiteX10" fmla="*/ 6764694 w 6764694"/>
              <a:gd name="connsiteY10" fmla="*/ 3480319 h 348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64694" h="3480319">
                <a:moveTo>
                  <a:pt x="0" y="0"/>
                </a:moveTo>
                <a:cubicBezTo>
                  <a:pt x="164063" y="422987"/>
                  <a:pt x="328126" y="845975"/>
                  <a:pt x="503853" y="1175657"/>
                </a:cubicBezTo>
                <a:cubicBezTo>
                  <a:pt x="679580" y="1505339"/>
                  <a:pt x="833535" y="1746380"/>
                  <a:pt x="1054359" y="1978090"/>
                </a:cubicBezTo>
                <a:cubicBezTo>
                  <a:pt x="1275183" y="2209800"/>
                  <a:pt x="1618861" y="2422850"/>
                  <a:pt x="1828800" y="2565919"/>
                </a:cubicBezTo>
                <a:cubicBezTo>
                  <a:pt x="2038739" y="2708988"/>
                  <a:pt x="2118049" y="2732314"/>
                  <a:pt x="2313992" y="2836506"/>
                </a:cubicBezTo>
                <a:cubicBezTo>
                  <a:pt x="2509935" y="2940698"/>
                  <a:pt x="2755641" y="3110205"/>
                  <a:pt x="3004457" y="3191070"/>
                </a:cubicBezTo>
                <a:cubicBezTo>
                  <a:pt x="3253273" y="3271935"/>
                  <a:pt x="3494315" y="3287486"/>
                  <a:pt x="3806890" y="3321698"/>
                </a:cubicBezTo>
                <a:cubicBezTo>
                  <a:pt x="4119466" y="3355910"/>
                  <a:pt x="4879910" y="3396343"/>
                  <a:pt x="4879910" y="3396343"/>
                </a:cubicBezTo>
                <a:lnTo>
                  <a:pt x="5533053" y="3433665"/>
                </a:lnTo>
                <a:lnTo>
                  <a:pt x="6232849" y="3470988"/>
                </a:lnTo>
                <a:cubicBezTo>
                  <a:pt x="6438123" y="3478764"/>
                  <a:pt x="6601408" y="3479541"/>
                  <a:pt x="6764694" y="348031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76973C-A451-4FAC-BC79-44C3FD7766FF}"/>
              </a:ext>
            </a:extLst>
          </p:cNvPr>
          <p:cNvSpPr txBox="1"/>
          <p:nvPr/>
        </p:nvSpPr>
        <p:spPr>
          <a:xfrm>
            <a:off x="1797678" y="1241544"/>
            <a:ext cx="1838130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When the model is too simple, we would get very large error even using the training data for prediction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CDF6A-9E22-4C9C-A303-5D8A9D022264}"/>
              </a:ext>
            </a:extLst>
          </p:cNvPr>
          <p:cNvSpPr txBox="1"/>
          <p:nvPr/>
        </p:nvSpPr>
        <p:spPr>
          <a:xfrm>
            <a:off x="7787929" y="4434389"/>
            <a:ext cx="1838130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When the model is very advanced, using the training data for prediction will give us almost 0 error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34486B-7AB2-494B-9FDD-B4210CF992B0}"/>
              </a:ext>
            </a:extLst>
          </p:cNvPr>
          <p:cNvCxnSpPr/>
          <p:nvPr/>
        </p:nvCxnSpPr>
        <p:spPr>
          <a:xfrm>
            <a:off x="6326155" y="1735494"/>
            <a:ext cx="47586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BB05EC-BD07-4C8B-A431-E06BB44AED03}"/>
              </a:ext>
            </a:extLst>
          </p:cNvPr>
          <p:cNvSpPr txBox="1"/>
          <p:nvPr/>
        </p:nvSpPr>
        <p:spPr>
          <a:xfrm>
            <a:off x="7002212" y="1570883"/>
            <a:ext cx="3920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>
                <a:solidFill>
                  <a:srgbClr val="FF0000"/>
                </a:solidFill>
              </a:rPr>
              <a:t>Error when use “training” data for prediction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1A0E7A4-3E1B-4C80-9ACF-B9693F363F90}"/>
              </a:ext>
            </a:extLst>
          </p:cNvPr>
          <p:cNvSpPr/>
          <p:nvPr/>
        </p:nvSpPr>
        <p:spPr>
          <a:xfrm rot="8182016">
            <a:off x="1539347" y="2001250"/>
            <a:ext cx="382556" cy="21108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89A6FA2-9AF2-4611-A306-59299B3A0BE2}"/>
              </a:ext>
            </a:extLst>
          </p:cNvPr>
          <p:cNvSpPr/>
          <p:nvPr/>
        </p:nvSpPr>
        <p:spPr>
          <a:xfrm rot="8182016">
            <a:off x="8241819" y="5158207"/>
            <a:ext cx="255479" cy="2205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334293B-92B6-4EEA-A577-5276D0D2C103}"/>
              </a:ext>
            </a:extLst>
          </p:cNvPr>
          <p:cNvCxnSpPr/>
          <p:nvPr/>
        </p:nvCxnSpPr>
        <p:spPr>
          <a:xfrm>
            <a:off x="6326155" y="2158482"/>
            <a:ext cx="475861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CBCC17E-5D5B-46A7-84DC-B4878747376F}"/>
              </a:ext>
            </a:extLst>
          </p:cNvPr>
          <p:cNvSpPr txBox="1"/>
          <p:nvPr/>
        </p:nvSpPr>
        <p:spPr>
          <a:xfrm>
            <a:off x="7002212" y="1976617"/>
            <a:ext cx="3596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>
                <a:solidFill>
                  <a:srgbClr val="FFFF00"/>
                </a:solidFill>
              </a:rPr>
              <a:t>Error when use “test” data for prediction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D2E81B-ABB3-4AFE-9E11-BB3DDC4B2F6E}"/>
              </a:ext>
            </a:extLst>
          </p:cNvPr>
          <p:cNvSpPr txBox="1"/>
          <p:nvPr/>
        </p:nvSpPr>
        <p:spPr>
          <a:xfrm>
            <a:off x="2295895" y="2157554"/>
            <a:ext cx="1838130" cy="6001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NZ" sz="1100" dirty="0"/>
              <a:t>When the model is too simple, very large error in prediction with test dataset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D6FC684-4A4A-4183-8E3C-887ECC439F93}"/>
              </a:ext>
            </a:extLst>
          </p:cNvPr>
          <p:cNvSpPr/>
          <p:nvPr/>
        </p:nvSpPr>
        <p:spPr>
          <a:xfrm rot="12097182">
            <a:off x="1922012" y="2237905"/>
            <a:ext cx="422542" cy="19554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13F4C2-6711-4757-8A06-9D35D199006E}"/>
              </a:ext>
            </a:extLst>
          </p:cNvPr>
          <p:cNvSpPr txBox="1"/>
          <p:nvPr/>
        </p:nvSpPr>
        <p:spPr>
          <a:xfrm>
            <a:off x="4404072" y="3628719"/>
            <a:ext cx="1838130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NZ" sz="1100" dirty="0"/>
              <a:t>The error gradually reduces with the model complexity increases, until it reaches to a “sweat point”, where the prediction has the smallest error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1D5E3B8-C7FC-4FAD-AE1C-24E2424EB326}"/>
              </a:ext>
            </a:extLst>
          </p:cNvPr>
          <p:cNvSpPr/>
          <p:nvPr/>
        </p:nvSpPr>
        <p:spPr>
          <a:xfrm rot="5400000">
            <a:off x="4832909" y="4898894"/>
            <a:ext cx="422542" cy="19554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15919B-EE37-4C49-B9DB-E8F158F85A63}"/>
              </a:ext>
            </a:extLst>
          </p:cNvPr>
          <p:cNvSpPr txBox="1"/>
          <p:nvPr/>
        </p:nvSpPr>
        <p:spPr>
          <a:xfrm>
            <a:off x="6866527" y="3568959"/>
            <a:ext cx="1838130" cy="76944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NZ" sz="1100" dirty="0"/>
              <a:t>The error with test data would then increase again, although the error with the training data gets smaller 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C57DE11-B6EB-4410-AA2B-046F1EDBB610}"/>
              </a:ext>
            </a:extLst>
          </p:cNvPr>
          <p:cNvSpPr/>
          <p:nvPr/>
        </p:nvSpPr>
        <p:spPr>
          <a:xfrm rot="5400000">
            <a:off x="7412036" y="4374617"/>
            <a:ext cx="422542" cy="19554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59884-C984-467C-B270-687FF032AC81}"/>
              </a:ext>
            </a:extLst>
          </p:cNvPr>
          <p:cNvSpPr/>
          <p:nvPr/>
        </p:nvSpPr>
        <p:spPr>
          <a:xfrm>
            <a:off x="1685160" y="1173120"/>
            <a:ext cx="2653569" cy="1623590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97C656-158B-462C-AB5D-B90E2EDA0670}"/>
              </a:ext>
            </a:extLst>
          </p:cNvPr>
          <p:cNvSpPr txBox="1"/>
          <p:nvPr/>
        </p:nvSpPr>
        <p:spPr>
          <a:xfrm>
            <a:off x="4106121" y="1322646"/>
            <a:ext cx="2264843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bg1"/>
                </a:solidFill>
              </a:rPr>
              <a:t>When both errors are big, it’s a </a:t>
            </a:r>
            <a:r>
              <a:rPr lang="en-NZ" sz="1200" b="1" u="sng" dirty="0">
                <a:solidFill>
                  <a:srgbClr val="92D050"/>
                </a:solidFill>
              </a:rPr>
              <a:t>underfitting</a:t>
            </a:r>
            <a:r>
              <a:rPr lang="en-NZ" sz="1200" dirty="0">
                <a:solidFill>
                  <a:schemeClr val="bg1"/>
                </a:solidFill>
              </a:rPr>
              <a:t> issue:</a:t>
            </a:r>
          </a:p>
          <a:p>
            <a:pPr marL="285750" indent="-285750">
              <a:buFontTx/>
              <a:buChar char="-"/>
            </a:pPr>
            <a:r>
              <a:rPr lang="en-NZ" sz="1200" dirty="0">
                <a:solidFill>
                  <a:schemeClr val="bg1"/>
                </a:solidFill>
              </a:rPr>
              <a:t>The model is too simple, or</a:t>
            </a:r>
          </a:p>
          <a:p>
            <a:pPr marL="285750" indent="-285750">
              <a:buFontTx/>
              <a:buChar char="-"/>
            </a:pPr>
            <a:r>
              <a:rPr lang="en-NZ" sz="1200" dirty="0">
                <a:solidFill>
                  <a:schemeClr val="bg1"/>
                </a:solidFill>
              </a:rPr>
              <a:t>We don’t have enough data for training/testing</a:t>
            </a:r>
          </a:p>
        </p:txBody>
      </p:sp>
    </p:spTree>
    <p:extLst>
      <p:ext uri="{BB962C8B-B14F-4D97-AF65-F5344CB8AC3E}">
        <p14:creationId xmlns:p14="http://schemas.microsoft.com/office/powerpoint/2010/main" val="3220505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C867EA6-F1D6-4877-962C-BC4206B0E2B1}"/>
              </a:ext>
            </a:extLst>
          </p:cNvPr>
          <p:cNvSpPr/>
          <p:nvPr/>
        </p:nvSpPr>
        <p:spPr>
          <a:xfrm>
            <a:off x="1685160" y="1832859"/>
            <a:ext cx="6718041" cy="3300093"/>
          </a:xfrm>
          <a:custGeom>
            <a:avLst/>
            <a:gdLst>
              <a:gd name="connsiteX0" fmla="*/ 0 w 6718041"/>
              <a:gd name="connsiteY0" fmla="*/ 0 h 3300093"/>
              <a:gd name="connsiteX1" fmla="*/ 429208 w 6718041"/>
              <a:gd name="connsiteY1" fmla="*/ 858416 h 3300093"/>
              <a:gd name="connsiteX2" fmla="*/ 821094 w 6718041"/>
              <a:gd name="connsiteY2" fmla="*/ 1511559 h 3300093"/>
              <a:gd name="connsiteX3" fmla="*/ 1371600 w 6718041"/>
              <a:gd name="connsiteY3" fmla="*/ 1987420 h 3300093"/>
              <a:gd name="connsiteX4" fmla="*/ 1735494 w 6718041"/>
              <a:gd name="connsiteY4" fmla="*/ 2323322 h 3300093"/>
              <a:gd name="connsiteX5" fmla="*/ 2258008 w 6718041"/>
              <a:gd name="connsiteY5" fmla="*/ 2752531 h 3300093"/>
              <a:gd name="connsiteX6" fmla="*/ 2752531 w 6718041"/>
              <a:gd name="connsiteY6" fmla="*/ 3097763 h 3300093"/>
              <a:gd name="connsiteX7" fmla="*/ 3237723 w 6718041"/>
              <a:gd name="connsiteY7" fmla="*/ 3284375 h 3300093"/>
              <a:gd name="connsiteX8" fmla="*/ 3685592 w 6718041"/>
              <a:gd name="connsiteY8" fmla="*/ 3284375 h 3300093"/>
              <a:gd name="connsiteX9" fmla="*/ 4320074 w 6718041"/>
              <a:gd name="connsiteY9" fmla="*/ 3237722 h 3300093"/>
              <a:gd name="connsiteX10" fmla="*/ 4861249 w 6718041"/>
              <a:gd name="connsiteY10" fmla="*/ 3153747 h 3300093"/>
              <a:gd name="connsiteX11" fmla="*/ 5495731 w 6718041"/>
              <a:gd name="connsiteY11" fmla="*/ 3079102 h 3300093"/>
              <a:gd name="connsiteX12" fmla="*/ 6111551 w 6718041"/>
              <a:gd name="connsiteY12" fmla="*/ 2995126 h 3300093"/>
              <a:gd name="connsiteX13" fmla="*/ 6718041 w 6718041"/>
              <a:gd name="connsiteY13" fmla="*/ 2948473 h 330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18041" h="3300093">
                <a:moveTo>
                  <a:pt x="0" y="0"/>
                </a:moveTo>
                <a:cubicBezTo>
                  <a:pt x="146179" y="303245"/>
                  <a:pt x="292359" y="606490"/>
                  <a:pt x="429208" y="858416"/>
                </a:cubicBezTo>
                <a:cubicBezTo>
                  <a:pt x="566057" y="1110342"/>
                  <a:pt x="664029" y="1323392"/>
                  <a:pt x="821094" y="1511559"/>
                </a:cubicBezTo>
                <a:cubicBezTo>
                  <a:pt x="978159" y="1699726"/>
                  <a:pt x="1219200" y="1852126"/>
                  <a:pt x="1371600" y="1987420"/>
                </a:cubicBezTo>
                <a:cubicBezTo>
                  <a:pt x="1524000" y="2122714"/>
                  <a:pt x="1587759" y="2195804"/>
                  <a:pt x="1735494" y="2323322"/>
                </a:cubicBezTo>
                <a:cubicBezTo>
                  <a:pt x="1883229" y="2450840"/>
                  <a:pt x="2088502" y="2623458"/>
                  <a:pt x="2258008" y="2752531"/>
                </a:cubicBezTo>
                <a:cubicBezTo>
                  <a:pt x="2427514" y="2881605"/>
                  <a:pt x="2589245" y="3009122"/>
                  <a:pt x="2752531" y="3097763"/>
                </a:cubicBezTo>
                <a:cubicBezTo>
                  <a:pt x="2915817" y="3186404"/>
                  <a:pt x="3082213" y="3253273"/>
                  <a:pt x="3237723" y="3284375"/>
                </a:cubicBezTo>
                <a:cubicBezTo>
                  <a:pt x="3393233" y="3315477"/>
                  <a:pt x="3505200" y="3292150"/>
                  <a:pt x="3685592" y="3284375"/>
                </a:cubicBezTo>
                <a:cubicBezTo>
                  <a:pt x="3865984" y="3276600"/>
                  <a:pt x="4124131" y="3259493"/>
                  <a:pt x="4320074" y="3237722"/>
                </a:cubicBezTo>
                <a:cubicBezTo>
                  <a:pt x="4516017" y="3215951"/>
                  <a:pt x="4665306" y="3180184"/>
                  <a:pt x="4861249" y="3153747"/>
                </a:cubicBezTo>
                <a:cubicBezTo>
                  <a:pt x="5057192" y="3127310"/>
                  <a:pt x="5495731" y="3079102"/>
                  <a:pt x="5495731" y="3079102"/>
                </a:cubicBezTo>
                <a:cubicBezTo>
                  <a:pt x="5704115" y="3052665"/>
                  <a:pt x="5907833" y="3016898"/>
                  <a:pt x="6111551" y="2995126"/>
                </a:cubicBezTo>
                <a:cubicBezTo>
                  <a:pt x="6315269" y="2973355"/>
                  <a:pt x="6516655" y="2960914"/>
                  <a:pt x="6718041" y="2948473"/>
                </a:cubicBez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61A00-0D29-4339-B476-B21F59883AE6}"/>
              </a:ext>
            </a:extLst>
          </p:cNvPr>
          <p:cNvSpPr txBox="1"/>
          <p:nvPr/>
        </p:nvSpPr>
        <p:spPr>
          <a:xfrm>
            <a:off x="438539" y="410547"/>
            <a:ext cx="8966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>
                <a:solidFill>
                  <a:schemeClr val="bg1"/>
                </a:solidFill>
              </a:rPr>
              <a:t>The purpose of ML is to have a model which is capable of “</a:t>
            </a:r>
            <a:r>
              <a:rPr lang="en-NZ" sz="2400" b="1" u="sng" dirty="0">
                <a:solidFill>
                  <a:schemeClr val="bg1"/>
                </a:solidFill>
              </a:rPr>
              <a:t>predicting</a:t>
            </a:r>
            <a:r>
              <a:rPr lang="en-NZ" sz="2400" b="1" dirty="0">
                <a:solidFill>
                  <a:schemeClr val="bg1"/>
                </a:solidFill>
              </a:rPr>
              <a:t>” well on “</a:t>
            </a:r>
            <a:r>
              <a:rPr lang="en-NZ" sz="2400" b="1" u="sng" dirty="0">
                <a:solidFill>
                  <a:schemeClr val="bg1"/>
                </a:solidFill>
              </a:rPr>
              <a:t>unseen</a:t>
            </a:r>
            <a:r>
              <a:rPr lang="en-NZ" sz="2400" b="1" dirty="0">
                <a:solidFill>
                  <a:schemeClr val="bg1"/>
                </a:solidFill>
              </a:rPr>
              <a:t>” data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1F85BDF-B09C-4538-87E8-8BDF0FF1E278}"/>
              </a:ext>
            </a:extLst>
          </p:cNvPr>
          <p:cNvCxnSpPr/>
          <p:nvPr/>
        </p:nvCxnSpPr>
        <p:spPr>
          <a:xfrm flipV="1">
            <a:off x="1343608" y="1595535"/>
            <a:ext cx="0" cy="394684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E84A80-79CC-4ADE-8CA3-FEBAAEEFAB98}"/>
              </a:ext>
            </a:extLst>
          </p:cNvPr>
          <p:cNvCxnSpPr>
            <a:cxnSpLocks/>
          </p:cNvCxnSpPr>
          <p:nvPr/>
        </p:nvCxnSpPr>
        <p:spPr>
          <a:xfrm>
            <a:off x="1343608" y="5517503"/>
            <a:ext cx="725921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3F4615-3391-4F43-8558-70C20B873FE6}"/>
              </a:ext>
            </a:extLst>
          </p:cNvPr>
          <p:cNvSpPr txBox="1"/>
          <p:nvPr/>
        </p:nvSpPr>
        <p:spPr>
          <a:xfrm rot="16200000">
            <a:off x="662473" y="3244334"/>
            <a:ext cx="65543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9BEE96-A412-4BD1-A8A8-F515A97E88B6}"/>
              </a:ext>
            </a:extLst>
          </p:cNvPr>
          <p:cNvSpPr txBox="1"/>
          <p:nvPr/>
        </p:nvSpPr>
        <p:spPr>
          <a:xfrm>
            <a:off x="4038793" y="5664073"/>
            <a:ext cx="186884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Model complexity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46CD63-7688-4A17-B6F9-D57A522264A2}"/>
              </a:ext>
            </a:extLst>
          </p:cNvPr>
          <p:cNvSpPr txBox="1"/>
          <p:nvPr/>
        </p:nvSpPr>
        <p:spPr>
          <a:xfrm>
            <a:off x="633741" y="5203830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i="1" dirty="0">
                <a:solidFill>
                  <a:schemeClr val="bg1"/>
                </a:solidFill>
              </a:rPr>
              <a:t>small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48A6BF-1B39-495F-BA18-BADF8DEFEC24}"/>
              </a:ext>
            </a:extLst>
          </p:cNvPr>
          <p:cNvSpPr txBox="1"/>
          <p:nvPr/>
        </p:nvSpPr>
        <p:spPr>
          <a:xfrm>
            <a:off x="725112" y="1663582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i="1" dirty="0">
                <a:solidFill>
                  <a:schemeClr val="bg1"/>
                </a:solidFill>
              </a:rPr>
              <a:t>big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0DCAA0-C542-4D8A-8C27-36D69F95F11D}"/>
              </a:ext>
            </a:extLst>
          </p:cNvPr>
          <p:cNvSpPr txBox="1"/>
          <p:nvPr/>
        </p:nvSpPr>
        <p:spPr>
          <a:xfrm>
            <a:off x="990190" y="5556497"/>
            <a:ext cx="1297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A very simple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BBF40C-7FB1-408B-B371-DD760A285EA3}"/>
              </a:ext>
            </a:extLst>
          </p:cNvPr>
          <p:cNvSpPr txBox="1"/>
          <p:nvPr/>
        </p:nvSpPr>
        <p:spPr>
          <a:xfrm>
            <a:off x="844418" y="6035134"/>
            <a:ext cx="1659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(e.g., a decision stump)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097B4F-0B01-48F8-A95C-356371722B3B}"/>
              </a:ext>
            </a:extLst>
          </p:cNvPr>
          <p:cNvSpPr txBox="1"/>
          <p:nvPr/>
        </p:nvSpPr>
        <p:spPr>
          <a:xfrm>
            <a:off x="7132842" y="5664575"/>
            <a:ext cx="1955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A very complicated and engineered model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97C82F3-8FD8-4BDD-9879-8C6AF040B16D}"/>
              </a:ext>
            </a:extLst>
          </p:cNvPr>
          <p:cNvSpPr/>
          <p:nvPr/>
        </p:nvSpPr>
        <p:spPr>
          <a:xfrm>
            <a:off x="1474237" y="2468509"/>
            <a:ext cx="6764694" cy="2980569"/>
          </a:xfrm>
          <a:custGeom>
            <a:avLst/>
            <a:gdLst>
              <a:gd name="connsiteX0" fmla="*/ 0 w 6764694"/>
              <a:gd name="connsiteY0" fmla="*/ 0 h 3480319"/>
              <a:gd name="connsiteX1" fmla="*/ 503853 w 6764694"/>
              <a:gd name="connsiteY1" fmla="*/ 1175657 h 3480319"/>
              <a:gd name="connsiteX2" fmla="*/ 1054359 w 6764694"/>
              <a:gd name="connsiteY2" fmla="*/ 1978090 h 3480319"/>
              <a:gd name="connsiteX3" fmla="*/ 1828800 w 6764694"/>
              <a:gd name="connsiteY3" fmla="*/ 2565919 h 3480319"/>
              <a:gd name="connsiteX4" fmla="*/ 2313992 w 6764694"/>
              <a:gd name="connsiteY4" fmla="*/ 2836506 h 3480319"/>
              <a:gd name="connsiteX5" fmla="*/ 3004457 w 6764694"/>
              <a:gd name="connsiteY5" fmla="*/ 3191070 h 3480319"/>
              <a:gd name="connsiteX6" fmla="*/ 3806890 w 6764694"/>
              <a:gd name="connsiteY6" fmla="*/ 3321698 h 3480319"/>
              <a:gd name="connsiteX7" fmla="*/ 4879910 w 6764694"/>
              <a:gd name="connsiteY7" fmla="*/ 3396343 h 3480319"/>
              <a:gd name="connsiteX8" fmla="*/ 5533053 w 6764694"/>
              <a:gd name="connsiteY8" fmla="*/ 3433665 h 3480319"/>
              <a:gd name="connsiteX9" fmla="*/ 6232849 w 6764694"/>
              <a:gd name="connsiteY9" fmla="*/ 3470988 h 3480319"/>
              <a:gd name="connsiteX10" fmla="*/ 6764694 w 6764694"/>
              <a:gd name="connsiteY10" fmla="*/ 3480319 h 348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64694" h="3480319">
                <a:moveTo>
                  <a:pt x="0" y="0"/>
                </a:moveTo>
                <a:cubicBezTo>
                  <a:pt x="164063" y="422987"/>
                  <a:pt x="328126" y="845975"/>
                  <a:pt x="503853" y="1175657"/>
                </a:cubicBezTo>
                <a:cubicBezTo>
                  <a:pt x="679580" y="1505339"/>
                  <a:pt x="833535" y="1746380"/>
                  <a:pt x="1054359" y="1978090"/>
                </a:cubicBezTo>
                <a:cubicBezTo>
                  <a:pt x="1275183" y="2209800"/>
                  <a:pt x="1618861" y="2422850"/>
                  <a:pt x="1828800" y="2565919"/>
                </a:cubicBezTo>
                <a:cubicBezTo>
                  <a:pt x="2038739" y="2708988"/>
                  <a:pt x="2118049" y="2732314"/>
                  <a:pt x="2313992" y="2836506"/>
                </a:cubicBezTo>
                <a:cubicBezTo>
                  <a:pt x="2509935" y="2940698"/>
                  <a:pt x="2755641" y="3110205"/>
                  <a:pt x="3004457" y="3191070"/>
                </a:cubicBezTo>
                <a:cubicBezTo>
                  <a:pt x="3253273" y="3271935"/>
                  <a:pt x="3494315" y="3287486"/>
                  <a:pt x="3806890" y="3321698"/>
                </a:cubicBezTo>
                <a:cubicBezTo>
                  <a:pt x="4119466" y="3355910"/>
                  <a:pt x="4879910" y="3396343"/>
                  <a:pt x="4879910" y="3396343"/>
                </a:cubicBezTo>
                <a:lnTo>
                  <a:pt x="5533053" y="3433665"/>
                </a:lnTo>
                <a:lnTo>
                  <a:pt x="6232849" y="3470988"/>
                </a:lnTo>
                <a:cubicBezTo>
                  <a:pt x="6438123" y="3478764"/>
                  <a:pt x="6601408" y="3479541"/>
                  <a:pt x="6764694" y="348031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76973C-A451-4FAC-BC79-44C3FD7766FF}"/>
              </a:ext>
            </a:extLst>
          </p:cNvPr>
          <p:cNvSpPr txBox="1"/>
          <p:nvPr/>
        </p:nvSpPr>
        <p:spPr>
          <a:xfrm>
            <a:off x="1797678" y="1241544"/>
            <a:ext cx="1838130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When the model is too simple, we would get very large error even using the training data for prediction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CDF6A-9E22-4C9C-A303-5D8A9D022264}"/>
              </a:ext>
            </a:extLst>
          </p:cNvPr>
          <p:cNvSpPr txBox="1"/>
          <p:nvPr/>
        </p:nvSpPr>
        <p:spPr>
          <a:xfrm>
            <a:off x="7787929" y="4434389"/>
            <a:ext cx="1838130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When the model is very advanced, using the training data for prediction will give us almost 0 error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34486B-7AB2-494B-9FDD-B4210CF992B0}"/>
              </a:ext>
            </a:extLst>
          </p:cNvPr>
          <p:cNvCxnSpPr/>
          <p:nvPr/>
        </p:nvCxnSpPr>
        <p:spPr>
          <a:xfrm>
            <a:off x="6326155" y="1735494"/>
            <a:ext cx="47586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BB05EC-BD07-4C8B-A431-E06BB44AED03}"/>
              </a:ext>
            </a:extLst>
          </p:cNvPr>
          <p:cNvSpPr txBox="1"/>
          <p:nvPr/>
        </p:nvSpPr>
        <p:spPr>
          <a:xfrm>
            <a:off x="7002212" y="1570883"/>
            <a:ext cx="3920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>
                <a:solidFill>
                  <a:srgbClr val="FF0000"/>
                </a:solidFill>
              </a:rPr>
              <a:t>Error when use “training” data for prediction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1A0E7A4-3E1B-4C80-9ACF-B9693F363F90}"/>
              </a:ext>
            </a:extLst>
          </p:cNvPr>
          <p:cNvSpPr/>
          <p:nvPr/>
        </p:nvSpPr>
        <p:spPr>
          <a:xfrm rot="8182016">
            <a:off x="1539347" y="2001250"/>
            <a:ext cx="382556" cy="21108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89A6FA2-9AF2-4611-A306-59299B3A0BE2}"/>
              </a:ext>
            </a:extLst>
          </p:cNvPr>
          <p:cNvSpPr/>
          <p:nvPr/>
        </p:nvSpPr>
        <p:spPr>
          <a:xfrm rot="8182016">
            <a:off x="8241819" y="5158207"/>
            <a:ext cx="255479" cy="2205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334293B-92B6-4EEA-A577-5276D0D2C103}"/>
              </a:ext>
            </a:extLst>
          </p:cNvPr>
          <p:cNvCxnSpPr/>
          <p:nvPr/>
        </p:nvCxnSpPr>
        <p:spPr>
          <a:xfrm>
            <a:off x="6326155" y="2158482"/>
            <a:ext cx="475861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CBCC17E-5D5B-46A7-84DC-B4878747376F}"/>
              </a:ext>
            </a:extLst>
          </p:cNvPr>
          <p:cNvSpPr txBox="1"/>
          <p:nvPr/>
        </p:nvSpPr>
        <p:spPr>
          <a:xfrm>
            <a:off x="7002212" y="1976617"/>
            <a:ext cx="3596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>
                <a:solidFill>
                  <a:srgbClr val="FFFF00"/>
                </a:solidFill>
              </a:rPr>
              <a:t>Error when use “test” data for prediction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D2E81B-ABB3-4AFE-9E11-BB3DDC4B2F6E}"/>
              </a:ext>
            </a:extLst>
          </p:cNvPr>
          <p:cNvSpPr txBox="1"/>
          <p:nvPr/>
        </p:nvSpPr>
        <p:spPr>
          <a:xfrm>
            <a:off x="2295895" y="2157554"/>
            <a:ext cx="1838130" cy="6001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NZ" sz="1100" dirty="0"/>
              <a:t>When the model is too simple, very large error in prediction with test dataset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D6FC684-4A4A-4183-8E3C-887ECC439F93}"/>
              </a:ext>
            </a:extLst>
          </p:cNvPr>
          <p:cNvSpPr/>
          <p:nvPr/>
        </p:nvSpPr>
        <p:spPr>
          <a:xfrm rot="12097182">
            <a:off x="1922012" y="2237905"/>
            <a:ext cx="422542" cy="19554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13F4C2-6711-4757-8A06-9D35D199006E}"/>
              </a:ext>
            </a:extLst>
          </p:cNvPr>
          <p:cNvSpPr txBox="1"/>
          <p:nvPr/>
        </p:nvSpPr>
        <p:spPr>
          <a:xfrm>
            <a:off x="4404072" y="3628719"/>
            <a:ext cx="1838130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NZ" sz="1100" dirty="0"/>
              <a:t>The error gradually reduces with the model complexity increases, until it reaches to a “sweat point”, where the prediction has the smallest error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1D5E3B8-C7FC-4FAD-AE1C-24E2424EB326}"/>
              </a:ext>
            </a:extLst>
          </p:cNvPr>
          <p:cNvSpPr/>
          <p:nvPr/>
        </p:nvSpPr>
        <p:spPr>
          <a:xfrm rot="5400000">
            <a:off x="4832909" y="4898894"/>
            <a:ext cx="422542" cy="19554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15919B-EE37-4C49-B9DB-E8F158F85A63}"/>
              </a:ext>
            </a:extLst>
          </p:cNvPr>
          <p:cNvSpPr txBox="1"/>
          <p:nvPr/>
        </p:nvSpPr>
        <p:spPr>
          <a:xfrm>
            <a:off x="6866527" y="3568959"/>
            <a:ext cx="1838130" cy="76944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NZ" sz="1100" dirty="0"/>
              <a:t>The error with test data would then increase again, although the error with the training data gets smaller 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C57DE11-B6EB-4410-AA2B-046F1EDBB610}"/>
              </a:ext>
            </a:extLst>
          </p:cNvPr>
          <p:cNvSpPr/>
          <p:nvPr/>
        </p:nvSpPr>
        <p:spPr>
          <a:xfrm rot="5400000">
            <a:off x="7412036" y="4374617"/>
            <a:ext cx="422542" cy="19554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59884-C984-467C-B270-687FF032AC81}"/>
              </a:ext>
            </a:extLst>
          </p:cNvPr>
          <p:cNvSpPr/>
          <p:nvPr/>
        </p:nvSpPr>
        <p:spPr>
          <a:xfrm>
            <a:off x="1685160" y="1173120"/>
            <a:ext cx="2653569" cy="1623590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97C656-158B-462C-AB5D-B90E2EDA0670}"/>
              </a:ext>
            </a:extLst>
          </p:cNvPr>
          <p:cNvSpPr txBox="1"/>
          <p:nvPr/>
        </p:nvSpPr>
        <p:spPr>
          <a:xfrm>
            <a:off x="4106121" y="1322646"/>
            <a:ext cx="2264843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bg1"/>
                </a:solidFill>
              </a:rPr>
              <a:t>When both errors are big, it’s a </a:t>
            </a:r>
            <a:r>
              <a:rPr lang="en-NZ" sz="1200" b="1" u="sng" dirty="0">
                <a:solidFill>
                  <a:srgbClr val="92D050"/>
                </a:solidFill>
              </a:rPr>
              <a:t>underfitting</a:t>
            </a:r>
            <a:r>
              <a:rPr lang="en-NZ" sz="1200" dirty="0">
                <a:solidFill>
                  <a:schemeClr val="bg1"/>
                </a:solidFill>
              </a:rPr>
              <a:t> issue:</a:t>
            </a:r>
          </a:p>
          <a:p>
            <a:pPr marL="285750" indent="-285750">
              <a:buFontTx/>
              <a:buChar char="-"/>
            </a:pPr>
            <a:r>
              <a:rPr lang="en-NZ" sz="1200" dirty="0">
                <a:solidFill>
                  <a:schemeClr val="bg1"/>
                </a:solidFill>
              </a:rPr>
              <a:t>The model is too simple, or</a:t>
            </a:r>
          </a:p>
          <a:p>
            <a:pPr marL="285750" indent="-285750">
              <a:buFontTx/>
              <a:buChar char="-"/>
            </a:pPr>
            <a:r>
              <a:rPr lang="en-NZ" sz="1200" dirty="0">
                <a:solidFill>
                  <a:schemeClr val="bg1"/>
                </a:solidFill>
              </a:rPr>
              <a:t>We don’t have enough data for training/testing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D63257-D0DA-450B-85CB-DDCDEDBFA94B}"/>
              </a:ext>
            </a:extLst>
          </p:cNvPr>
          <p:cNvSpPr/>
          <p:nvPr/>
        </p:nvSpPr>
        <p:spPr>
          <a:xfrm>
            <a:off x="6783643" y="3464249"/>
            <a:ext cx="2930728" cy="1822868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C57E73-A450-47D1-BC68-3BC80A1987AD}"/>
              </a:ext>
            </a:extLst>
          </p:cNvPr>
          <p:cNvSpPr txBox="1"/>
          <p:nvPr/>
        </p:nvSpPr>
        <p:spPr>
          <a:xfrm>
            <a:off x="9123390" y="2975073"/>
            <a:ext cx="2264843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bg1"/>
                </a:solidFill>
              </a:rPr>
              <a:t>When the error with training data is small, while the error with testing data is big, it’s a </a:t>
            </a:r>
            <a:r>
              <a:rPr lang="en-NZ" sz="1200" b="1" u="sng" dirty="0">
                <a:solidFill>
                  <a:srgbClr val="92D050"/>
                </a:solidFill>
              </a:rPr>
              <a:t>overfitting</a:t>
            </a:r>
            <a:r>
              <a:rPr lang="en-NZ" sz="1200" dirty="0">
                <a:solidFill>
                  <a:schemeClr val="bg1"/>
                </a:solidFill>
              </a:rPr>
              <a:t> issue:</a:t>
            </a:r>
          </a:p>
          <a:p>
            <a:r>
              <a:rPr lang="en-NZ" sz="1200" dirty="0">
                <a:solidFill>
                  <a:schemeClr val="bg1"/>
                </a:solidFill>
              </a:rPr>
              <a:t>- The model is over-parametrized</a:t>
            </a:r>
          </a:p>
        </p:txBody>
      </p:sp>
    </p:spTree>
    <p:extLst>
      <p:ext uri="{BB962C8B-B14F-4D97-AF65-F5344CB8AC3E}">
        <p14:creationId xmlns:p14="http://schemas.microsoft.com/office/powerpoint/2010/main" val="2717371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C867EA6-F1D6-4877-962C-BC4206B0E2B1}"/>
              </a:ext>
            </a:extLst>
          </p:cNvPr>
          <p:cNvSpPr/>
          <p:nvPr/>
        </p:nvSpPr>
        <p:spPr>
          <a:xfrm>
            <a:off x="1685160" y="1832859"/>
            <a:ext cx="6718041" cy="3300093"/>
          </a:xfrm>
          <a:custGeom>
            <a:avLst/>
            <a:gdLst>
              <a:gd name="connsiteX0" fmla="*/ 0 w 6718041"/>
              <a:gd name="connsiteY0" fmla="*/ 0 h 3300093"/>
              <a:gd name="connsiteX1" fmla="*/ 429208 w 6718041"/>
              <a:gd name="connsiteY1" fmla="*/ 858416 h 3300093"/>
              <a:gd name="connsiteX2" fmla="*/ 821094 w 6718041"/>
              <a:gd name="connsiteY2" fmla="*/ 1511559 h 3300093"/>
              <a:gd name="connsiteX3" fmla="*/ 1371600 w 6718041"/>
              <a:gd name="connsiteY3" fmla="*/ 1987420 h 3300093"/>
              <a:gd name="connsiteX4" fmla="*/ 1735494 w 6718041"/>
              <a:gd name="connsiteY4" fmla="*/ 2323322 h 3300093"/>
              <a:gd name="connsiteX5" fmla="*/ 2258008 w 6718041"/>
              <a:gd name="connsiteY5" fmla="*/ 2752531 h 3300093"/>
              <a:gd name="connsiteX6" fmla="*/ 2752531 w 6718041"/>
              <a:gd name="connsiteY6" fmla="*/ 3097763 h 3300093"/>
              <a:gd name="connsiteX7" fmla="*/ 3237723 w 6718041"/>
              <a:gd name="connsiteY7" fmla="*/ 3284375 h 3300093"/>
              <a:gd name="connsiteX8" fmla="*/ 3685592 w 6718041"/>
              <a:gd name="connsiteY8" fmla="*/ 3284375 h 3300093"/>
              <a:gd name="connsiteX9" fmla="*/ 4320074 w 6718041"/>
              <a:gd name="connsiteY9" fmla="*/ 3237722 h 3300093"/>
              <a:gd name="connsiteX10" fmla="*/ 4861249 w 6718041"/>
              <a:gd name="connsiteY10" fmla="*/ 3153747 h 3300093"/>
              <a:gd name="connsiteX11" fmla="*/ 5495731 w 6718041"/>
              <a:gd name="connsiteY11" fmla="*/ 3079102 h 3300093"/>
              <a:gd name="connsiteX12" fmla="*/ 6111551 w 6718041"/>
              <a:gd name="connsiteY12" fmla="*/ 2995126 h 3300093"/>
              <a:gd name="connsiteX13" fmla="*/ 6718041 w 6718041"/>
              <a:gd name="connsiteY13" fmla="*/ 2948473 h 330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18041" h="3300093">
                <a:moveTo>
                  <a:pt x="0" y="0"/>
                </a:moveTo>
                <a:cubicBezTo>
                  <a:pt x="146179" y="303245"/>
                  <a:pt x="292359" y="606490"/>
                  <a:pt x="429208" y="858416"/>
                </a:cubicBezTo>
                <a:cubicBezTo>
                  <a:pt x="566057" y="1110342"/>
                  <a:pt x="664029" y="1323392"/>
                  <a:pt x="821094" y="1511559"/>
                </a:cubicBezTo>
                <a:cubicBezTo>
                  <a:pt x="978159" y="1699726"/>
                  <a:pt x="1219200" y="1852126"/>
                  <a:pt x="1371600" y="1987420"/>
                </a:cubicBezTo>
                <a:cubicBezTo>
                  <a:pt x="1524000" y="2122714"/>
                  <a:pt x="1587759" y="2195804"/>
                  <a:pt x="1735494" y="2323322"/>
                </a:cubicBezTo>
                <a:cubicBezTo>
                  <a:pt x="1883229" y="2450840"/>
                  <a:pt x="2088502" y="2623458"/>
                  <a:pt x="2258008" y="2752531"/>
                </a:cubicBezTo>
                <a:cubicBezTo>
                  <a:pt x="2427514" y="2881605"/>
                  <a:pt x="2589245" y="3009122"/>
                  <a:pt x="2752531" y="3097763"/>
                </a:cubicBezTo>
                <a:cubicBezTo>
                  <a:pt x="2915817" y="3186404"/>
                  <a:pt x="3082213" y="3253273"/>
                  <a:pt x="3237723" y="3284375"/>
                </a:cubicBezTo>
                <a:cubicBezTo>
                  <a:pt x="3393233" y="3315477"/>
                  <a:pt x="3505200" y="3292150"/>
                  <a:pt x="3685592" y="3284375"/>
                </a:cubicBezTo>
                <a:cubicBezTo>
                  <a:pt x="3865984" y="3276600"/>
                  <a:pt x="4124131" y="3259493"/>
                  <a:pt x="4320074" y="3237722"/>
                </a:cubicBezTo>
                <a:cubicBezTo>
                  <a:pt x="4516017" y="3215951"/>
                  <a:pt x="4665306" y="3180184"/>
                  <a:pt x="4861249" y="3153747"/>
                </a:cubicBezTo>
                <a:cubicBezTo>
                  <a:pt x="5057192" y="3127310"/>
                  <a:pt x="5495731" y="3079102"/>
                  <a:pt x="5495731" y="3079102"/>
                </a:cubicBezTo>
                <a:cubicBezTo>
                  <a:pt x="5704115" y="3052665"/>
                  <a:pt x="5907833" y="3016898"/>
                  <a:pt x="6111551" y="2995126"/>
                </a:cubicBezTo>
                <a:cubicBezTo>
                  <a:pt x="6315269" y="2973355"/>
                  <a:pt x="6516655" y="2960914"/>
                  <a:pt x="6718041" y="2948473"/>
                </a:cubicBez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61A00-0D29-4339-B476-B21F59883AE6}"/>
              </a:ext>
            </a:extLst>
          </p:cNvPr>
          <p:cNvSpPr txBox="1"/>
          <p:nvPr/>
        </p:nvSpPr>
        <p:spPr>
          <a:xfrm>
            <a:off x="438539" y="410547"/>
            <a:ext cx="8966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>
                <a:solidFill>
                  <a:schemeClr val="bg1"/>
                </a:solidFill>
              </a:rPr>
              <a:t>The purpose of ML is to have a model which is capable of “</a:t>
            </a:r>
            <a:r>
              <a:rPr lang="en-NZ" sz="2400" b="1" u="sng" dirty="0">
                <a:solidFill>
                  <a:schemeClr val="bg1"/>
                </a:solidFill>
              </a:rPr>
              <a:t>predicting</a:t>
            </a:r>
            <a:r>
              <a:rPr lang="en-NZ" sz="2400" b="1" dirty="0">
                <a:solidFill>
                  <a:schemeClr val="bg1"/>
                </a:solidFill>
              </a:rPr>
              <a:t>” well on “</a:t>
            </a:r>
            <a:r>
              <a:rPr lang="en-NZ" sz="2400" b="1" u="sng" dirty="0">
                <a:solidFill>
                  <a:schemeClr val="bg1"/>
                </a:solidFill>
              </a:rPr>
              <a:t>unseen</a:t>
            </a:r>
            <a:r>
              <a:rPr lang="en-NZ" sz="2400" b="1" dirty="0">
                <a:solidFill>
                  <a:schemeClr val="bg1"/>
                </a:solidFill>
              </a:rPr>
              <a:t>” data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1F85BDF-B09C-4538-87E8-8BDF0FF1E278}"/>
              </a:ext>
            </a:extLst>
          </p:cNvPr>
          <p:cNvCxnSpPr/>
          <p:nvPr/>
        </p:nvCxnSpPr>
        <p:spPr>
          <a:xfrm flipV="1">
            <a:off x="1343608" y="1595535"/>
            <a:ext cx="0" cy="394684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E84A80-79CC-4ADE-8CA3-FEBAAEEFAB98}"/>
              </a:ext>
            </a:extLst>
          </p:cNvPr>
          <p:cNvCxnSpPr>
            <a:cxnSpLocks/>
          </p:cNvCxnSpPr>
          <p:nvPr/>
        </p:nvCxnSpPr>
        <p:spPr>
          <a:xfrm>
            <a:off x="1343608" y="5517503"/>
            <a:ext cx="725921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3F4615-3391-4F43-8558-70C20B873FE6}"/>
              </a:ext>
            </a:extLst>
          </p:cNvPr>
          <p:cNvSpPr txBox="1"/>
          <p:nvPr/>
        </p:nvSpPr>
        <p:spPr>
          <a:xfrm rot="16200000">
            <a:off x="662473" y="3244334"/>
            <a:ext cx="65543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9BEE96-A412-4BD1-A8A8-F515A97E88B6}"/>
              </a:ext>
            </a:extLst>
          </p:cNvPr>
          <p:cNvSpPr txBox="1"/>
          <p:nvPr/>
        </p:nvSpPr>
        <p:spPr>
          <a:xfrm>
            <a:off x="4038793" y="5664073"/>
            <a:ext cx="186884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Model complexity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46CD63-7688-4A17-B6F9-D57A522264A2}"/>
              </a:ext>
            </a:extLst>
          </p:cNvPr>
          <p:cNvSpPr txBox="1"/>
          <p:nvPr/>
        </p:nvSpPr>
        <p:spPr>
          <a:xfrm>
            <a:off x="633741" y="5203830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i="1" dirty="0">
                <a:solidFill>
                  <a:schemeClr val="bg1"/>
                </a:solidFill>
              </a:rPr>
              <a:t>small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48A6BF-1B39-495F-BA18-BADF8DEFEC24}"/>
              </a:ext>
            </a:extLst>
          </p:cNvPr>
          <p:cNvSpPr txBox="1"/>
          <p:nvPr/>
        </p:nvSpPr>
        <p:spPr>
          <a:xfrm>
            <a:off x="725112" y="1663582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i="1" dirty="0">
                <a:solidFill>
                  <a:schemeClr val="bg1"/>
                </a:solidFill>
              </a:rPr>
              <a:t>big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0DCAA0-C542-4D8A-8C27-36D69F95F11D}"/>
              </a:ext>
            </a:extLst>
          </p:cNvPr>
          <p:cNvSpPr txBox="1"/>
          <p:nvPr/>
        </p:nvSpPr>
        <p:spPr>
          <a:xfrm>
            <a:off x="990190" y="5556497"/>
            <a:ext cx="1297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A very simple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BBF40C-7FB1-408B-B371-DD760A285EA3}"/>
              </a:ext>
            </a:extLst>
          </p:cNvPr>
          <p:cNvSpPr txBox="1"/>
          <p:nvPr/>
        </p:nvSpPr>
        <p:spPr>
          <a:xfrm>
            <a:off x="844418" y="6035134"/>
            <a:ext cx="1659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(e.g., a decision stump)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097B4F-0B01-48F8-A95C-356371722B3B}"/>
              </a:ext>
            </a:extLst>
          </p:cNvPr>
          <p:cNvSpPr txBox="1"/>
          <p:nvPr/>
        </p:nvSpPr>
        <p:spPr>
          <a:xfrm>
            <a:off x="7132842" y="5664575"/>
            <a:ext cx="1955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A very complicated and engineered model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97C82F3-8FD8-4BDD-9879-8C6AF040B16D}"/>
              </a:ext>
            </a:extLst>
          </p:cNvPr>
          <p:cNvSpPr/>
          <p:nvPr/>
        </p:nvSpPr>
        <p:spPr>
          <a:xfrm>
            <a:off x="1474237" y="2468509"/>
            <a:ext cx="6764694" cy="2980569"/>
          </a:xfrm>
          <a:custGeom>
            <a:avLst/>
            <a:gdLst>
              <a:gd name="connsiteX0" fmla="*/ 0 w 6764694"/>
              <a:gd name="connsiteY0" fmla="*/ 0 h 3480319"/>
              <a:gd name="connsiteX1" fmla="*/ 503853 w 6764694"/>
              <a:gd name="connsiteY1" fmla="*/ 1175657 h 3480319"/>
              <a:gd name="connsiteX2" fmla="*/ 1054359 w 6764694"/>
              <a:gd name="connsiteY2" fmla="*/ 1978090 h 3480319"/>
              <a:gd name="connsiteX3" fmla="*/ 1828800 w 6764694"/>
              <a:gd name="connsiteY3" fmla="*/ 2565919 h 3480319"/>
              <a:gd name="connsiteX4" fmla="*/ 2313992 w 6764694"/>
              <a:gd name="connsiteY4" fmla="*/ 2836506 h 3480319"/>
              <a:gd name="connsiteX5" fmla="*/ 3004457 w 6764694"/>
              <a:gd name="connsiteY5" fmla="*/ 3191070 h 3480319"/>
              <a:gd name="connsiteX6" fmla="*/ 3806890 w 6764694"/>
              <a:gd name="connsiteY6" fmla="*/ 3321698 h 3480319"/>
              <a:gd name="connsiteX7" fmla="*/ 4879910 w 6764694"/>
              <a:gd name="connsiteY7" fmla="*/ 3396343 h 3480319"/>
              <a:gd name="connsiteX8" fmla="*/ 5533053 w 6764694"/>
              <a:gd name="connsiteY8" fmla="*/ 3433665 h 3480319"/>
              <a:gd name="connsiteX9" fmla="*/ 6232849 w 6764694"/>
              <a:gd name="connsiteY9" fmla="*/ 3470988 h 3480319"/>
              <a:gd name="connsiteX10" fmla="*/ 6764694 w 6764694"/>
              <a:gd name="connsiteY10" fmla="*/ 3480319 h 348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64694" h="3480319">
                <a:moveTo>
                  <a:pt x="0" y="0"/>
                </a:moveTo>
                <a:cubicBezTo>
                  <a:pt x="164063" y="422987"/>
                  <a:pt x="328126" y="845975"/>
                  <a:pt x="503853" y="1175657"/>
                </a:cubicBezTo>
                <a:cubicBezTo>
                  <a:pt x="679580" y="1505339"/>
                  <a:pt x="833535" y="1746380"/>
                  <a:pt x="1054359" y="1978090"/>
                </a:cubicBezTo>
                <a:cubicBezTo>
                  <a:pt x="1275183" y="2209800"/>
                  <a:pt x="1618861" y="2422850"/>
                  <a:pt x="1828800" y="2565919"/>
                </a:cubicBezTo>
                <a:cubicBezTo>
                  <a:pt x="2038739" y="2708988"/>
                  <a:pt x="2118049" y="2732314"/>
                  <a:pt x="2313992" y="2836506"/>
                </a:cubicBezTo>
                <a:cubicBezTo>
                  <a:pt x="2509935" y="2940698"/>
                  <a:pt x="2755641" y="3110205"/>
                  <a:pt x="3004457" y="3191070"/>
                </a:cubicBezTo>
                <a:cubicBezTo>
                  <a:pt x="3253273" y="3271935"/>
                  <a:pt x="3494315" y="3287486"/>
                  <a:pt x="3806890" y="3321698"/>
                </a:cubicBezTo>
                <a:cubicBezTo>
                  <a:pt x="4119466" y="3355910"/>
                  <a:pt x="4879910" y="3396343"/>
                  <a:pt x="4879910" y="3396343"/>
                </a:cubicBezTo>
                <a:lnTo>
                  <a:pt x="5533053" y="3433665"/>
                </a:lnTo>
                <a:lnTo>
                  <a:pt x="6232849" y="3470988"/>
                </a:lnTo>
                <a:cubicBezTo>
                  <a:pt x="6438123" y="3478764"/>
                  <a:pt x="6601408" y="3479541"/>
                  <a:pt x="6764694" y="348031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76973C-A451-4FAC-BC79-44C3FD7766FF}"/>
              </a:ext>
            </a:extLst>
          </p:cNvPr>
          <p:cNvSpPr txBox="1"/>
          <p:nvPr/>
        </p:nvSpPr>
        <p:spPr>
          <a:xfrm>
            <a:off x="1797678" y="1241544"/>
            <a:ext cx="1838130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When the model is too simple, we would get very large error even using the training data for prediction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CDF6A-9E22-4C9C-A303-5D8A9D022264}"/>
              </a:ext>
            </a:extLst>
          </p:cNvPr>
          <p:cNvSpPr txBox="1"/>
          <p:nvPr/>
        </p:nvSpPr>
        <p:spPr>
          <a:xfrm>
            <a:off x="7787929" y="4434389"/>
            <a:ext cx="1838130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When the model is very advanced, using the training data for prediction will give us almost 0 error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34486B-7AB2-494B-9FDD-B4210CF992B0}"/>
              </a:ext>
            </a:extLst>
          </p:cNvPr>
          <p:cNvCxnSpPr/>
          <p:nvPr/>
        </p:nvCxnSpPr>
        <p:spPr>
          <a:xfrm>
            <a:off x="6326155" y="1735494"/>
            <a:ext cx="47586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BB05EC-BD07-4C8B-A431-E06BB44AED03}"/>
              </a:ext>
            </a:extLst>
          </p:cNvPr>
          <p:cNvSpPr txBox="1"/>
          <p:nvPr/>
        </p:nvSpPr>
        <p:spPr>
          <a:xfrm>
            <a:off x="7002212" y="1570883"/>
            <a:ext cx="3920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>
                <a:solidFill>
                  <a:srgbClr val="FF0000"/>
                </a:solidFill>
              </a:rPr>
              <a:t>Error when use “training” data for prediction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1A0E7A4-3E1B-4C80-9ACF-B9693F363F90}"/>
              </a:ext>
            </a:extLst>
          </p:cNvPr>
          <p:cNvSpPr/>
          <p:nvPr/>
        </p:nvSpPr>
        <p:spPr>
          <a:xfrm rot="8182016">
            <a:off x="1539347" y="2001250"/>
            <a:ext cx="382556" cy="21108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89A6FA2-9AF2-4611-A306-59299B3A0BE2}"/>
              </a:ext>
            </a:extLst>
          </p:cNvPr>
          <p:cNvSpPr/>
          <p:nvPr/>
        </p:nvSpPr>
        <p:spPr>
          <a:xfrm rot="8182016">
            <a:off x="8241819" y="5158207"/>
            <a:ext cx="255479" cy="2205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334293B-92B6-4EEA-A577-5276D0D2C103}"/>
              </a:ext>
            </a:extLst>
          </p:cNvPr>
          <p:cNvCxnSpPr/>
          <p:nvPr/>
        </p:nvCxnSpPr>
        <p:spPr>
          <a:xfrm>
            <a:off x="6326155" y="2158482"/>
            <a:ext cx="475861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CBCC17E-5D5B-46A7-84DC-B4878747376F}"/>
              </a:ext>
            </a:extLst>
          </p:cNvPr>
          <p:cNvSpPr txBox="1"/>
          <p:nvPr/>
        </p:nvSpPr>
        <p:spPr>
          <a:xfrm>
            <a:off x="7002212" y="1976617"/>
            <a:ext cx="3596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>
                <a:solidFill>
                  <a:srgbClr val="FFFF00"/>
                </a:solidFill>
              </a:rPr>
              <a:t>Error when use “test” data for prediction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D2E81B-ABB3-4AFE-9E11-BB3DDC4B2F6E}"/>
              </a:ext>
            </a:extLst>
          </p:cNvPr>
          <p:cNvSpPr txBox="1"/>
          <p:nvPr/>
        </p:nvSpPr>
        <p:spPr>
          <a:xfrm>
            <a:off x="2295895" y="2157554"/>
            <a:ext cx="1838130" cy="6001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NZ" sz="1100" dirty="0"/>
              <a:t>When the model is too simple, very large error in prediction with test dataset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D6FC684-4A4A-4183-8E3C-887ECC439F93}"/>
              </a:ext>
            </a:extLst>
          </p:cNvPr>
          <p:cNvSpPr/>
          <p:nvPr/>
        </p:nvSpPr>
        <p:spPr>
          <a:xfrm rot="12097182">
            <a:off x="1922012" y="2237905"/>
            <a:ext cx="422542" cy="19554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13F4C2-6711-4757-8A06-9D35D199006E}"/>
              </a:ext>
            </a:extLst>
          </p:cNvPr>
          <p:cNvSpPr txBox="1"/>
          <p:nvPr/>
        </p:nvSpPr>
        <p:spPr>
          <a:xfrm>
            <a:off x="4404072" y="3628719"/>
            <a:ext cx="1838130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NZ" sz="1100" dirty="0"/>
              <a:t>The error gradually reduces with the model complexity increases, until it reaches to a “sweat point”, where the prediction has the smallest error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1D5E3B8-C7FC-4FAD-AE1C-24E2424EB326}"/>
              </a:ext>
            </a:extLst>
          </p:cNvPr>
          <p:cNvSpPr/>
          <p:nvPr/>
        </p:nvSpPr>
        <p:spPr>
          <a:xfrm rot="5400000">
            <a:off x="4832909" y="4898894"/>
            <a:ext cx="422542" cy="19554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15919B-EE37-4C49-B9DB-E8F158F85A63}"/>
              </a:ext>
            </a:extLst>
          </p:cNvPr>
          <p:cNvSpPr txBox="1"/>
          <p:nvPr/>
        </p:nvSpPr>
        <p:spPr>
          <a:xfrm>
            <a:off x="6866527" y="3568959"/>
            <a:ext cx="1838130" cy="76944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NZ" sz="1100" dirty="0"/>
              <a:t>The error with test data would then increase again, although the error with the training data gets smaller 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C57DE11-B6EB-4410-AA2B-046F1EDBB610}"/>
              </a:ext>
            </a:extLst>
          </p:cNvPr>
          <p:cNvSpPr/>
          <p:nvPr/>
        </p:nvSpPr>
        <p:spPr>
          <a:xfrm rot="5400000">
            <a:off x="7412036" y="4374617"/>
            <a:ext cx="422542" cy="19554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59884-C984-467C-B270-687FF032AC81}"/>
              </a:ext>
            </a:extLst>
          </p:cNvPr>
          <p:cNvSpPr/>
          <p:nvPr/>
        </p:nvSpPr>
        <p:spPr>
          <a:xfrm>
            <a:off x="1685160" y="1173120"/>
            <a:ext cx="2653569" cy="1623590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97C656-158B-462C-AB5D-B90E2EDA0670}"/>
              </a:ext>
            </a:extLst>
          </p:cNvPr>
          <p:cNvSpPr txBox="1"/>
          <p:nvPr/>
        </p:nvSpPr>
        <p:spPr>
          <a:xfrm>
            <a:off x="4106121" y="1322646"/>
            <a:ext cx="2264843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bg1"/>
                </a:solidFill>
              </a:rPr>
              <a:t>When both errors are big, it’s a </a:t>
            </a:r>
            <a:r>
              <a:rPr lang="en-NZ" sz="1200" b="1" u="sng" dirty="0">
                <a:solidFill>
                  <a:srgbClr val="92D050"/>
                </a:solidFill>
              </a:rPr>
              <a:t>underfitting</a:t>
            </a:r>
            <a:r>
              <a:rPr lang="en-NZ" sz="1200" dirty="0">
                <a:solidFill>
                  <a:schemeClr val="bg1"/>
                </a:solidFill>
              </a:rPr>
              <a:t> issue:</a:t>
            </a:r>
          </a:p>
          <a:p>
            <a:pPr marL="285750" indent="-285750">
              <a:buFontTx/>
              <a:buChar char="-"/>
            </a:pPr>
            <a:r>
              <a:rPr lang="en-NZ" sz="1200" dirty="0">
                <a:solidFill>
                  <a:schemeClr val="bg1"/>
                </a:solidFill>
              </a:rPr>
              <a:t>The model is too simple, or</a:t>
            </a:r>
          </a:p>
          <a:p>
            <a:pPr marL="285750" indent="-285750">
              <a:buFontTx/>
              <a:buChar char="-"/>
            </a:pPr>
            <a:r>
              <a:rPr lang="en-NZ" sz="1200" dirty="0">
                <a:solidFill>
                  <a:schemeClr val="bg1"/>
                </a:solidFill>
              </a:rPr>
              <a:t>We don’t have enough data for training/testing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D63257-D0DA-450B-85CB-DDCDEDBFA94B}"/>
              </a:ext>
            </a:extLst>
          </p:cNvPr>
          <p:cNvSpPr/>
          <p:nvPr/>
        </p:nvSpPr>
        <p:spPr>
          <a:xfrm>
            <a:off x="6783643" y="3464249"/>
            <a:ext cx="2930728" cy="1822868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C57E73-A450-47D1-BC68-3BC80A1987AD}"/>
              </a:ext>
            </a:extLst>
          </p:cNvPr>
          <p:cNvSpPr txBox="1"/>
          <p:nvPr/>
        </p:nvSpPr>
        <p:spPr>
          <a:xfrm>
            <a:off x="9123390" y="2975073"/>
            <a:ext cx="2264843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bg1"/>
                </a:solidFill>
              </a:rPr>
              <a:t>When the error with training data is small, while the error with testing data is big, it’s a </a:t>
            </a:r>
            <a:r>
              <a:rPr lang="en-NZ" sz="1200" b="1" u="sng" dirty="0">
                <a:solidFill>
                  <a:srgbClr val="92D050"/>
                </a:solidFill>
              </a:rPr>
              <a:t>overfitting</a:t>
            </a:r>
            <a:r>
              <a:rPr lang="en-NZ" sz="1200" dirty="0">
                <a:solidFill>
                  <a:schemeClr val="bg1"/>
                </a:solidFill>
              </a:rPr>
              <a:t> issue:</a:t>
            </a:r>
          </a:p>
          <a:p>
            <a:r>
              <a:rPr lang="en-NZ" sz="1200" dirty="0">
                <a:solidFill>
                  <a:schemeClr val="bg1"/>
                </a:solidFill>
              </a:rPr>
              <a:t>- The model is over-parametrized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8FF116-2E29-46D0-BCC2-30B0B3042019}"/>
              </a:ext>
            </a:extLst>
          </p:cNvPr>
          <p:cNvSpPr txBox="1"/>
          <p:nvPr/>
        </p:nvSpPr>
        <p:spPr>
          <a:xfrm>
            <a:off x="3466506" y="3006030"/>
            <a:ext cx="37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u="sng" dirty="0">
                <a:solidFill>
                  <a:srgbClr val="92D050"/>
                </a:solidFill>
              </a:rPr>
              <a:t>This is where we want to get from ML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78662E9-7343-4A4F-AA8E-D2CBCBE9D757}"/>
              </a:ext>
            </a:extLst>
          </p:cNvPr>
          <p:cNvSpPr/>
          <p:nvPr/>
        </p:nvSpPr>
        <p:spPr>
          <a:xfrm rot="5400000">
            <a:off x="4869108" y="3412544"/>
            <a:ext cx="325633" cy="22005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366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661A00-0D29-4339-B476-B21F59883AE6}"/>
              </a:ext>
            </a:extLst>
          </p:cNvPr>
          <p:cNvSpPr txBox="1"/>
          <p:nvPr/>
        </p:nvSpPr>
        <p:spPr>
          <a:xfrm>
            <a:off x="438539" y="410547"/>
            <a:ext cx="8966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>
                <a:solidFill>
                  <a:schemeClr val="bg1"/>
                </a:solidFill>
              </a:rPr>
              <a:t>The purpose of ML is to have a model which is capable of “</a:t>
            </a:r>
            <a:r>
              <a:rPr lang="en-NZ" sz="2400" b="1" u="sng" dirty="0">
                <a:solidFill>
                  <a:schemeClr val="bg1"/>
                </a:solidFill>
              </a:rPr>
              <a:t>predicting</a:t>
            </a:r>
            <a:r>
              <a:rPr lang="en-NZ" sz="2400" b="1" dirty="0">
                <a:solidFill>
                  <a:schemeClr val="bg1"/>
                </a:solidFill>
              </a:rPr>
              <a:t>” well on “</a:t>
            </a:r>
            <a:r>
              <a:rPr lang="en-NZ" sz="2400" b="1" u="sng" dirty="0">
                <a:solidFill>
                  <a:schemeClr val="bg1"/>
                </a:solidFill>
              </a:rPr>
              <a:t>unseen</a:t>
            </a:r>
            <a:r>
              <a:rPr lang="en-NZ" sz="2400" b="1" dirty="0">
                <a:solidFill>
                  <a:schemeClr val="bg1"/>
                </a:solidFill>
              </a:rPr>
              <a:t>” data</a:t>
            </a:r>
          </a:p>
        </p:txBody>
      </p:sp>
    </p:spTree>
    <p:extLst>
      <p:ext uri="{BB962C8B-B14F-4D97-AF65-F5344CB8AC3E}">
        <p14:creationId xmlns:p14="http://schemas.microsoft.com/office/powerpoint/2010/main" val="187955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661A00-0D29-4339-B476-B21F59883AE6}"/>
              </a:ext>
            </a:extLst>
          </p:cNvPr>
          <p:cNvSpPr txBox="1"/>
          <p:nvPr/>
        </p:nvSpPr>
        <p:spPr>
          <a:xfrm>
            <a:off x="438539" y="410547"/>
            <a:ext cx="8966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>
                <a:solidFill>
                  <a:schemeClr val="bg1"/>
                </a:solidFill>
              </a:rPr>
              <a:t>The purpose of ML is to have a model which is capable of “</a:t>
            </a:r>
            <a:r>
              <a:rPr lang="en-NZ" sz="2400" b="1" u="sng" dirty="0">
                <a:solidFill>
                  <a:schemeClr val="bg1"/>
                </a:solidFill>
              </a:rPr>
              <a:t>predicting</a:t>
            </a:r>
            <a:r>
              <a:rPr lang="en-NZ" sz="2400" b="1" dirty="0">
                <a:solidFill>
                  <a:schemeClr val="bg1"/>
                </a:solidFill>
              </a:rPr>
              <a:t>” well on “</a:t>
            </a:r>
            <a:r>
              <a:rPr lang="en-NZ" sz="2400" b="1" u="sng" dirty="0">
                <a:solidFill>
                  <a:schemeClr val="bg1"/>
                </a:solidFill>
              </a:rPr>
              <a:t>unseen</a:t>
            </a:r>
            <a:r>
              <a:rPr lang="en-NZ" sz="2400" b="1" dirty="0">
                <a:solidFill>
                  <a:schemeClr val="bg1"/>
                </a:solidFill>
              </a:rPr>
              <a:t>” data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1F85BDF-B09C-4538-87E8-8BDF0FF1E278}"/>
              </a:ext>
            </a:extLst>
          </p:cNvPr>
          <p:cNvCxnSpPr/>
          <p:nvPr/>
        </p:nvCxnSpPr>
        <p:spPr>
          <a:xfrm flipV="1">
            <a:off x="1343608" y="1595535"/>
            <a:ext cx="0" cy="394684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E84A80-79CC-4ADE-8CA3-FEBAAEEFAB98}"/>
              </a:ext>
            </a:extLst>
          </p:cNvPr>
          <p:cNvCxnSpPr>
            <a:cxnSpLocks/>
          </p:cNvCxnSpPr>
          <p:nvPr/>
        </p:nvCxnSpPr>
        <p:spPr>
          <a:xfrm>
            <a:off x="1343608" y="5517503"/>
            <a:ext cx="725921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3F4615-3391-4F43-8558-70C20B873FE6}"/>
              </a:ext>
            </a:extLst>
          </p:cNvPr>
          <p:cNvSpPr txBox="1"/>
          <p:nvPr/>
        </p:nvSpPr>
        <p:spPr>
          <a:xfrm rot="16200000">
            <a:off x="662473" y="3244334"/>
            <a:ext cx="65543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9BEE96-A412-4BD1-A8A8-F515A97E88B6}"/>
              </a:ext>
            </a:extLst>
          </p:cNvPr>
          <p:cNvSpPr txBox="1"/>
          <p:nvPr/>
        </p:nvSpPr>
        <p:spPr>
          <a:xfrm>
            <a:off x="4038793" y="5664073"/>
            <a:ext cx="186884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Model complexity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46CD63-7688-4A17-B6F9-D57A522264A2}"/>
              </a:ext>
            </a:extLst>
          </p:cNvPr>
          <p:cNvSpPr txBox="1"/>
          <p:nvPr/>
        </p:nvSpPr>
        <p:spPr>
          <a:xfrm>
            <a:off x="633741" y="5203830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i="1" dirty="0">
                <a:solidFill>
                  <a:schemeClr val="bg1"/>
                </a:solidFill>
              </a:rPr>
              <a:t>small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48A6BF-1B39-495F-BA18-BADF8DEFEC24}"/>
              </a:ext>
            </a:extLst>
          </p:cNvPr>
          <p:cNvSpPr txBox="1"/>
          <p:nvPr/>
        </p:nvSpPr>
        <p:spPr>
          <a:xfrm>
            <a:off x="725112" y="1663582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i="1" dirty="0">
                <a:solidFill>
                  <a:schemeClr val="bg1"/>
                </a:solidFill>
              </a:rPr>
              <a:t>big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0DCAA0-C542-4D8A-8C27-36D69F95F11D}"/>
              </a:ext>
            </a:extLst>
          </p:cNvPr>
          <p:cNvSpPr txBox="1"/>
          <p:nvPr/>
        </p:nvSpPr>
        <p:spPr>
          <a:xfrm>
            <a:off x="990190" y="5556497"/>
            <a:ext cx="1297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A very simple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BBF40C-7FB1-408B-B371-DD760A285EA3}"/>
              </a:ext>
            </a:extLst>
          </p:cNvPr>
          <p:cNvSpPr txBox="1"/>
          <p:nvPr/>
        </p:nvSpPr>
        <p:spPr>
          <a:xfrm>
            <a:off x="844418" y="6035134"/>
            <a:ext cx="1659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(e.g., a decision stump)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097B4F-0B01-48F8-A95C-356371722B3B}"/>
              </a:ext>
            </a:extLst>
          </p:cNvPr>
          <p:cNvSpPr txBox="1"/>
          <p:nvPr/>
        </p:nvSpPr>
        <p:spPr>
          <a:xfrm>
            <a:off x="7132842" y="5664575"/>
            <a:ext cx="1955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A very complicated and engineered model</a:t>
            </a:r>
          </a:p>
        </p:txBody>
      </p:sp>
    </p:spTree>
    <p:extLst>
      <p:ext uri="{BB962C8B-B14F-4D97-AF65-F5344CB8AC3E}">
        <p14:creationId xmlns:p14="http://schemas.microsoft.com/office/powerpoint/2010/main" val="150717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661A00-0D29-4339-B476-B21F59883AE6}"/>
              </a:ext>
            </a:extLst>
          </p:cNvPr>
          <p:cNvSpPr txBox="1"/>
          <p:nvPr/>
        </p:nvSpPr>
        <p:spPr>
          <a:xfrm>
            <a:off x="438539" y="410547"/>
            <a:ext cx="8966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>
                <a:solidFill>
                  <a:schemeClr val="bg1"/>
                </a:solidFill>
              </a:rPr>
              <a:t>The purpose of ML is to have a model which is capable of “</a:t>
            </a:r>
            <a:r>
              <a:rPr lang="en-NZ" sz="2400" b="1" u="sng" dirty="0">
                <a:solidFill>
                  <a:schemeClr val="bg1"/>
                </a:solidFill>
              </a:rPr>
              <a:t>predicting</a:t>
            </a:r>
            <a:r>
              <a:rPr lang="en-NZ" sz="2400" b="1" dirty="0">
                <a:solidFill>
                  <a:schemeClr val="bg1"/>
                </a:solidFill>
              </a:rPr>
              <a:t>” well on “</a:t>
            </a:r>
            <a:r>
              <a:rPr lang="en-NZ" sz="2400" b="1" u="sng" dirty="0">
                <a:solidFill>
                  <a:schemeClr val="bg1"/>
                </a:solidFill>
              </a:rPr>
              <a:t>unseen</a:t>
            </a:r>
            <a:r>
              <a:rPr lang="en-NZ" sz="2400" b="1" dirty="0">
                <a:solidFill>
                  <a:schemeClr val="bg1"/>
                </a:solidFill>
              </a:rPr>
              <a:t>” data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1F85BDF-B09C-4538-87E8-8BDF0FF1E278}"/>
              </a:ext>
            </a:extLst>
          </p:cNvPr>
          <p:cNvCxnSpPr/>
          <p:nvPr/>
        </p:nvCxnSpPr>
        <p:spPr>
          <a:xfrm flipV="1">
            <a:off x="1343608" y="1595535"/>
            <a:ext cx="0" cy="394684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E84A80-79CC-4ADE-8CA3-FEBAAEEFAB98}"/>
              </a:ext>
            </a:extLst>
          </p:cNvPr>
          <p:cNvCxnSpPr>
            <a:cxnSpLocks/>
          </p:cNvCxnSpPr>
          <p:nvPr/>
        </p:nvCxnSpPr>
        <p:spPr>
          <a:xfrm>
            <a:off x="1343608" y="5517503"/>
            <a:ext cx="725921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3F4615-3391-4F43-8558-70C20B873FE6}"/>
              </a:ext>
            </a:extLst>
          </p:cNvPr>
          <p:cNvSpPr txBox="1"/>
          <p:nvPr/>
        </p:nvSpPr>
        <p:spPr>
          <a:xfrm rot="16200000">
            <a:off x="662473" y="3244334"/>
            <a:ext cx="65543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9BEE96-A412-4BD1-A8A8-F515A97E88B6}"/>
              </a:ext>
            </a:extLst>
          </p:cNvPr>
          <p:cNvSpPr txBox="1"/>
          <p:nvPr/>
        </p:nvSpPr>
        <p:spPr>
          <a:xfrm>
            <a:off x="4038793" y="5664073"/>
            <a:ext cx="186884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Model complexity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46CD63-7688-4A17-B6F9-D57A522264A2}"/>
              </a:ext>
            </a:extLst>
          </p:cNvPr>
          <p:cNvSpPr txBox="1"/>
          <p:nvPr/>
        </p:nvSpPr>
        <p:spPr>
          <a:xfrm>
            <a:off x="633741" y="5203830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i="1" dirty="0">
                <a:solidFill>
                  <a:schemeClr val="bg1"/>
                </a:solidFill>
              </a:rPr>
              <a:t>small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48A6BF-1B39-495F-BA18-BADF8DEFEC24}"/>
              </a:ext>
            </a:extLst>
          </p:cNvPr>
          <p:cNvSpPr txBox="1"/>
          <p:nvPr/>
        </p:nvSpPr>
        <p:spPr>
          <a:xfrm>
            <a:off x="725112" y="1663582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i="1" dirty="0">
                <a:solidFill>
                  <a:schemeClr val="bg1"/>
                </a:solidFill>
              </a:rPr>
              <a:t>big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0DCAA0-C542-4D8A-8C27-36D69F95F11D}"/>
              </a:ext>
            </a:extLst>
          </p:cNvPr>
          <p:cNvSpPr txBox="1"/>
          <p:nvPr/>
        </p:nvSpPr>
        <p:spPr>
          <a:xfrm>
            <a:off x="990190" y="5556497"/>
            <a:ext cx="1297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A very simple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BBF40C-7FB1-408B-B371-DD760A285EA3}"/>
              </a:ext>
            </a:extLst>
          </p:cNvPr>
          <p:cNvSpPr txBox="1"/>
          <p:nvPr/>
        </p:nvSpPr>
        <p:spPr>
          <a:xfrm>
            <a:off x="844418" y="6035134"/>
            <a:ext cx="1659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(e.g., a decision stump)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097B4F-0B01-48F8-A95C-356371722B3B}"/>
              </a:ext>
            </a:extLst>
          </p:cNvPr>
          <p:cNvSpPr txBox="1"/>
          <p:nvPr/>
        </p:nvSpPr>
        <p:spPr>
          <a:xfrm>
            <a:off x="7132842" y="5664575"/>
            <a:ext cx="1955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A very complicated and engineered model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97C82F3-8FD8-4BDD-9879-8C6AF040B16D}"/>
              </a:ext>
            </a:extLst>
          </p:cNvPr>
          <p:cNvSpPr/>
          <p:nvPr/>
        </p:nvSpPr>
        <p:spPr>
          <a:xfrm>
            <a:off x="1474237" y="2468509"/>
            <a:ext cx="6764694" cy="2980569"/>
          </a:xfrm>
          <a:custGeom>
            <a:avLst/>
            <a:gdLst>
              <a:gd name="connsiteX0" fmla="*/ 0 w 6764694"/>
              <a:gd name="connsiteY0" fmla="*/ 0 h 3480319"/>
              <a:gd name="connsiteX1" fmla="*/ 503853 w 6764694"/>
              <a:gd name="connsiteY1" fmla="*/ 1175657 h 3480319"/>
              <a:gd name="connsiteX2" fmla="*/ 1054359 w 6764694"/>
              <a:gd name="connsiteY2" fmla="*/ 1978090 h 3480319"/>
              <a:gd name="connsiteX3" fmla="*/ 1828800 w 6764694"/>
              <a:gd name="connsiteY3" fmla="*/ 2565919 h 3480319"/>
              <a:gd name="connsiteX4" fmla="*/ 2313992 w 6764694"/>
              <a:gd name="connsiteY4" fmla="*/ 2836506 h 3480319"/>
              <a:gd name="connsiteX5" fmla="*/ 3004457 w 6764694"/>
              <a:gd name="connsiteY5" fmla="*/ 3191070 h 3480319"/>
              <a:gd name="connsiteX6" fmla="*/ 3806890 w 6764694"/>
              <a:gd name="connsiteY6" fmla="*/ 3321698 h 3480319"/>
              <a:gd name="connsiteX7" fmla="*/ 4879910 w 6764694"/>
              <a:gd name="connsiteY7" fmla="*/ 3396343 h 3480319"/>
              <a:gd name="connsiteX8" fmla="*/ 5533053 w 6764694"/>
              <a:gd name="connsiteY8" fmla="*/ 3433665 h 3480319"/>
              <a:gd name="connsiteX9" fmla="*/ 6232849 w 6764694"/>
              <a:gd name="connsiteY9" fmla="*/ 3470988 h 3480319"/>
              <a:gd name="connsiteX10" fmla="*/ 6764694 w 6764694"/>
              <a:gd name="connsiteY10" fmla="*/ 3480319 h 348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64694" h="3480319">
                <a:moveTo>
                  <a:pt x="0" y="0"/>
                </a:moveTo>
                <a:cubicBezTo>
                  <a:pt x="164063" y="422987"/>
                  <a:pt x="328126" y="845975"/>
                  <a:pt x="503853" y="1175657"/>
                </a:cubicBezTo>
                <a:cubicBezTo>
                  <a:pt x="679580" y="1505339"/>
                  <a:pt x="833535" y="1746380"/>
                  <a:pt x="1054359" y="1978090"/>
                </a:cubicBezTo>
                <a:cubicBezTo>
                  <a:pt x="1275183" y="2209800"/>
                  <a:pt x="1618861" y="2422850"/>
                  <a:pt x="1828800" y="2565919"/>
                </a:cubicBezTo>
                <a:cubicBezTo>
                  <a:pt x="2038739" y="2708988"/>
                  <a:pt x="2118049" y="2732314"/>
                  <a:pt x="2313992" y="2836506"/>
                </a:cubicBezTo>
                <a:cubicBezTo>
                  <a:pt x="2509935" y="2940698"/>
                  <a:pt x="2755641" y="3110205"/>
                  <a:pt x="3004457" y="3191070"/>
                </a:cubicBezTo>
                <a:cubicBezTo>
                  <a:pt x="3253273" y="3271935"/>
                  <a:pt x="3494315" y="3287486"/>
                  <a:pt x="3806890" y="3321698"/>
                </a:cubicBezTo>
                <a:cubicBezTo>
                  <a:pt x="4119466" y="3355910"/>
                  <a:pt x="4879910" y="3396343"/>
                  <a:pt x="4879910" y="3396343"/>
                </a:cubicBezTo>
                <a:lnTo>
                  <a:pt x="5533053" y="3433665"/>
                </a:lnTo>
                <a:lnTo>
                  <a:pt x="6232849" y="3470988"/>
                </a:lnTo>
                <a:cubicBezTo>
                  <a:pt x="6438123" y="3478764"/>
                  <a:pt x="6601408" y="3479541"/>
                  <a:pt x="6764694" y="348031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34486B-7AB2-494B-9FDD-B4210CF992B0}"/>
              </a:ext>
            </a:extLst>
          </p:cNvPr>
          <p:cNvCxnSpPr/>
          <p:nvPr/>
        </p:nvCxnSpPr>
        <p:spPr>
          <a:xfrm>
            <a:off x="6326155" y="1735494"/>
            <a:ext cx="47586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BB05EC-BD07-4C8B-A431-E06BB44AED03}"/>
              </a:ext>
            </a:extLst>
          </p:cNvPr>
          <p:cNvSpPr txBox="1"/>
          <p:nvPr/>
        </p:nvSpPr>
        <p:spPr>
          <a:xfrm>
            <a:off x="7002212" y="1570883"/>
            <a:ext cx="3920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>
                <a:solidFill>
                  <a:srgbClr val="FF0000"/>
                </a:solidFill>
              </a:rPr>
              <a:t>Error when use “training” data for prediction</a:t>
            </a:r>
          </a:p>
        </p:txBody>
      </p:sp>
    </p:spTree>
    <p:extLst>
      <p:ext uri="{BB962C8B-B14F-4D97-AF65-F5344CB8AC3E}">
        <p14:creationId xmlns:p14="http://schemas.microsoft.com/office/powerpoint/2010/main" val="2171188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661A00-0D29-4339-B476-B21F59883AE6}"/>
              </a:ext>
            </a:extLst>
          </p:cNvPr>
          <p:cNvSpPr txBox="1"/>
          <p:nvPr/>
        </p:nvSpPr>
        <p:spPr>
          <a:xfrm>
            <a:off x="438539" y="410547"/>
            <a:ext cx="8966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>
                <a:solidFill>
                  <a:schemeClr val="bg1"/>
                </a:solidFill>
              </a:rPr>
              <a:t>The purpose of ML is to have a model which is capable of “</a:t>
            </a:r>
            <a:r>
              <a:rPr lang="en-NZ" sz="2400" b="1" u="sng" dirty="0">
                <a:solidFill>
                  <a:schemeClr val="bg1"/>
                </a:solidFill>
              </a:rPr>
              <a:t>predicting</a:t>
            </a:r>
            <a:r>
              <a:rPr lang="en-NZ" sz="2400" b="1" dirty="0">
                <a:solidFill>
                  <a:schemeClr val="bg1"/>
                </a:solidFill>
              </a:rPr>
              <a:t>” well on “</a:t>
            </a:r>
            <a:r>
              <a:rPr lang="en-NZ" sz="2400" b="1" u="sng" dirty="0">
                <a:solidFill>
                  <a:schemeClr val="bg1"/>
                </a:solidFill>
              </a:rPr>
              <a:t>unseen</a:t>
            </a:r>
            <a:r>
              <a:rPr lang="en-NZ" sz="2400" b="1" dirty="0">
                <a:solidFill>
                  <a:schemeClr val="bg1"/>
                </a:solidFill>
              </a:rPr>
              <a:t>” data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1F85BDF-B09C-4538-87E8-8BDF0FF1E278}"/>
              </a:ext>
            </a:extLst>
          </p:cNvPr>
          <p:cNvCxnSpPr/>
          <p:nvPr/>
        </p:nvCxnSpPr>
        <p:spPr>
          <a:xfrm flipV="1">
            <a:off x="1343608" y="1595535"/>
            <a:ext cx="0" cy="394684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E84A80-79CC-4ADE-8CA3-FEBAAEEFAB98}"/>
              </a:ext>
            </a:extLst>
          </p:cNvPr>
          <p:cNvCxnSpPr>
            <a:cxnSpLocks/>
          </p:cNvCxnSpPr>
          <p:nvPr/>
        </p:nvCxnSpPr>
        <p:spPr>
          <a:xfrm>
            <a:off x="1343608" y="5517503"/>
            <a:ext cx="725921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3F4615-3391-4F43-8558-70C20B873FE6}"/>
              </a:ext>
            </a:extLst>
          </p:cNvPr>
          <p:cNvSpPr txBox="1"/>
          <p:nvPr/>
        </p:nvSpPr>
        <p:spPr>
          <a:xfrm rot="16200000">
            <a:off x="662473" y="3244334"/>
            <a:ext cx="65543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9BEE96-A412-4BD1-A8A8-F515A97E88B6}"/>
              </a:ext>
            </a:extLst>
          </p:cNvPr>
          <p:cNvSpPr txBox="1"/>
          <p:nvPr/>
        </p:nvSpPr>
        <p:spPr>
          <a:xfrm>
            <a:off x="4038793" y="5664073"/>
            <a:ext cx="186884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Model complexity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46CD63-7688-4A17-B6F9-D57A522264A2}"/>
              </a:ext>
            </a:extLst>
          </p:cNvPr>
          <p:cNvSpPr txBox="1"/>
          <p:nvPr/>
        </p:nvSpPr>
        <p:spPr>
          <a:xfrm>
            <a:off x="633741" y="5203830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i="1" dirty="0">
                <a:solidFill>
                  <a:schemeClr val="bg1"/>
                </a:solidFill>
              </a:rPr>
              <a:t>small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48A6BF-1B39-495F-BA18-BADF8DEFEC24}"/>
              </a:ext>
            </a:extLst>
          </p:cNvPr>
          <p:cNvSpPr txBox="1"/>
          <p:nvPr/>
        </p:nvSpPr>
        <p:spPr>
          <a:xfrm>
            <a:off x="725112" y="1663582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i="1" dirty="0">
                <a:solidFill>
                  <a:schemeClr val="bg1"/>
                </a:solidFill>
              </a:rPr>
              <a:t>big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0DCAA0-C542-4D8A-8C27-36D69F95F11D}"/>
              </a:ext>
            </a:extLst>
          </p:cNvPr>
          <p:cNvSpPr txBox="1"/>
          <p:nvPr/>
        </p:nvSpPr>
        <p:spPr>
          <a:xfrm>
            <a:off x="990190" y="5556497"/>
            <a:ext cx="1297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A very simple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BBF40C-7FB1-408B-B371-DD760A285EA3}"/>
              </a:ext>
            </a:extLst>
          </p:cNvPr>
          <p:cNvSpPr txBox="1"/>
          <p:nvPr/>
        </p:nvSpPr>
        <p:spPr>
          <a:xfrm>
            <a:off x="844418" y="6035134"/>
            <a:ext cx="1659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(e.g., a decision stump)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097B4F-0B01-48F8-A95C-356371722B3B}"/>
              </a:ext>
            </a:extLst>
          </p:cNvPr>
          <p:cNvSpPr txBox="1"/>
          <p:nvPr/>
        </p:nvSpPr>
        <p:spPr>
          <a:xfrm>
            <a:off x="7132842" y="5664575"/>
            <a:ext cx="1955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A very complicated and engineered model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97C82F3-8FD8-4BDD-9879-8C6AF040B16D}"/>
              </a:ext>
            </a:extLst>
          </p:cNvPr>
          <p:cNvSpPr/>
          <p:nvPr/>
        </p:nvSpPr>
        <p:spPr>
          <a:xfrm>
            <a:off x="1474237" y="2468509"/>
            <a:ext cx="6764694" cy="2980569"/>
          </a:xfrm>
          <a:custGeom>
            <a:avLst/>
            <a:gdLst>
              <a:gd name="connsiteX0" fmla="*/ 0 w 6764694"/>
              <a:gd name="connsiteY0" fmla="*/ 0 h 3480319"/>
              <a:gd name="connsiteX1" fmla="*/ 503853 w 6764694"/>
              <a:gd name="connsiteY1" fmla="*/ 1175657 h 3480319"/>
              <a:gd name="connsiteX2" fmla="*/ 1054359 w 6764694"/>
              <a:gd name="connsiteY2" fmla="*/ 1978090 h 3480319"/>
              <a:gd name="connsiteX3" fmla="*/ 1828800 w 6764694"/>
              <a:gd name="connsiteY3" fmla="*/ 2565919 h 3480319"/>
              <a:gd name="connsiteX4" fmla="*/ 2313992 w 6764694"/>
              <a:gd name="connsiteY4" fmla="*/ 2836506 h 3480319"/>
              <a:gd name="connsiteX5" fmla="*/ 3004457 w 6764694"/>
              <a:gd name="connsiteY5" fmla="*/ 3191070 h 3480319"/>
              <a:gd name="connsiteX6" fmla="*/ 3806890 w 6764694"/>
              <a:gd name="connsiteY6" fmla="*/ 3321698 h 3480319"/>
              <a:gd name="connsiteX7" fmla="*/ 4879910 w 6764694"/>
              <a:gd name="connsiteY7" fmla="*/ 3396343 h 3480319"/>
              <a:gd name="connsiteX8" fmla="*/ 5533053 w 6764694"/>
              <a:gd name="connsiteY8" fmla="*/ 3433665 h 3480319"/>
              <a:gd name="connsiteX9" fmla="*/ 6232849 w 6764694"/>
              <a:gd name="connsiteY9" fmla="*/ 3470988 h 3480319"/>
              <a:gd name="connsiteX10" fmla="*/ 6764694 w 6764694"/>
              <a:gd name="connsiteY10" fmla="*/ 3480319 h 348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64694" h="3480319">
                <a:moveTo>
                  <a:pt x="0" y="0"/>
                </a:moveTo>
                <a:cubicBezTo>
                  <a:pt x="164063" y="422987"/>
                  <a:pt x="328126" y="845975"/>
                  <a:pt x="503853" y="1175657"/>
                </a:cubicBezTo>
                <a:cubicBezTo>
                  <a:pt x="679580" y="1505339"/>
                  <a:pt x="833535" y="1746380"/>
                  <a:pt x="1054359" y="1978090"/>
                </a:cubicBezTo>
                <a:cubicBezTo>
                  <a:pt x="1275183" y="2209800"/>
                  <a:pt x="1618861" y="2422850"/>
                  <a:pt x="1828800" y="2565919"/>
                </a:cubicBezTo>
                <a:cubicBezTo>
                  <a:pt x="2038739" y="2708988"/>
                  <a:pt x="2118049" y="2732314"/>
                  <a:pt x="2313992" y="2836506"/>
                </a:cubicBezTo>
                <a:cubicBezTo>
                  <a:pt x="2509935" y="2940698"/>
                  <a:pt x="2755641" y="3110205"/>
                  <a:pt x="3004457" y="3191070"/>
                </a:cubicBezTo>
                <a:cubicBezTo>
                  <a:pt x="3253273" y="3271935"/>
                  <a:pt x="3494315" y="3287486"/>
                  <a:pt x="3806890" y="3321698"/>
                </a:cubicBezTo>
                <a:cubicBezTo>
                  <a:pt x="4119466" y="3355910"/>
                  <a:pt x="4879910" y="3396343"/>
                  <a:pt x="4879910" y="3396343"/>
                </a:cubicBezTo>
                <a:lnTo>
                  <a:pt x="5533053" y="3433665"/>
                </a:lnTo>
                <a:lnTo>
                  <a:pt x="6232849" y="3470988"/>
                </a:lnTo>
                <a:cubicBezTo>
                  <a:pt x="6438123" y="3478764"/>
                  <a:pt x="6601408" y="3479541"/>
                  <a:pt x="6764694" y="348031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76973C-A451-4FAC-BC79-44C3FD7766FF}"/>
              </a:ext>
            </a:extLst>
          </p:cNvPr>
          <p:cNvSpPr txBox="1"/>
          <p:nvPr/>
        </p:nvSpPr>
        <p:spPr>
          <a:xfrm>
            <a:off x="1797678" y="1241544"/>
            <a:ext cx="1838130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When the model is too simple, we would get very large error even using the training data for prediction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CDF6A-9E22-4C9C-A303-5D8A9D022264}"/>
              </a:ext>
            </a:extLst>
          </p:cNvPr>
          <p:cNvSpPr txBox="1"/>
          <p:nvPr/>
        </p:nvSpPr>
        <p:spPr>
          <a:xfrm>
            <a:off x="7787929" y="4434389"/>
            <a:ext cx="1838130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When the model is very advanced, using the training data for prediction will give us almost 0 error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34486B-7AB2-494B-9FDD-B4210CF992B0}"/>
              </a:ext>
            </a:extLst>
          </p:cNvPr>
          <p:cNvCxnSpPr/>
          <p:nvPr/>
        </p:nvCxnSpPr>
        <p:spPr>
          <a:xfrm>
            <a:off x="6326155" y="1735494"/>
            <a:ext cx="47586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BB05EC-BD07-4C8B-A431-E06BB44AED03}"/>
              </a:ext>
            </a:extLst>
          </p:cNvPr>
          <p:cNvSpPr txBox="1"/>
          <p:nvPr/>
        </p:nvSpPr>
        <p:spPr>
          <a:xfrm>
            <a:off x="7002212" y="1570883"/>
            <a:ext cx="3920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>
                <a:solidFill>
                  <a:srgbClr val="FF0000"/>
                </a:solidFill>
              </a:rPr>
              <a:t>Error when use “training” data for prediction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1A0E7A4-3E1B-4C80-9ACF-B9693F363F90}"/>
              </a:ext>
            </a:extLst>
          </p:cNvPr>
          <p:cNvSpPr/>
          <p:nvPr/>
        </p:nvSpPr>
        <p:spPr>
          <a:xfrm rot="8182016">
            <a:off x="1539347" y="2001250"/>
            <a:ext cx="382556" cy="21108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89A6FA2-9AF2-4611-A306-59299B3A0BE2}"/>
              </a:ext>
            </a:extLst>
          </p:cNvPr>
          <p:cNvSpPr/>
          <p:nvPr/>
        </p:nvSpPr>
        <p:spPr>
          <a:xfrm rot="8182016">
            <a:off x="8241819" y="5158207"/>
            <a:ext cx="255479" cy="2205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6321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C867EA6-F1D6-4877-962C-BC4206B0E2B1}"/>
              </a:ext>
            </a:extLst>
          </p:cNvPr>
          <p:cNvSpPr/>
          <p:nvPr/>
        </p:nvSpPr>
        <p:spPr>
          <a:xfrm>
            <a:off x="1685160" y="1832859"/>
            <a:ext cx="6718041" cy="3300093"/>
          </a:xfrm>
          <a:custGeom>
            <a:avLst/>
            <a:gdLst>
              <a:gd name="connsiteX0" fmla="*/ 0 w 6718041"/>
              <a:gd name="connsiteY0" fmla="*/ 0 h 3300093"/>
              <a:gd name="connsiteX1" fmla="*/ 429208 w 6718041"/>
              <a:gd name="connsiteY1" fmla="*/ 858416 h 3300093"/>
              <a:gd name="connsiteX2" fmla="*/ 821094 w 6718041"/>
              <a:gd name="connsiteY2" fmla="*/ 1511559 h 3300093"/>
              <a:gd name="connsiteX3" fmla="*/ 1371600 w 6718041"/>
              <a:gd name="connsiteY3" fmla="*/ 1987420 h 3300093"/>
              <a:gd name="connsiteX4" fmla="*/ 1735494 w 6718041"/>
              <a:gd name="connsiteY4" fmla="*/ 2323322 h 3300093"/>
              <a:gd name="connsiteX5" fmla="*/ 2258008 w 6718041"/>
              <a:gd name="connsiteY5" fmla="*/ 2752531 h 3300093"/>
              <a:gd name="connsiteX6" fmla="*/ 2752531 w 6718041"/>
              <a:gd name="connsiteY6" fmla="*/ 3097763 h 3300093"/>
              <a:gd name="connsiteX7" fmla="*/ 3237723 w 6718041"/>
              <a:gd name="connsiteY7" fmla="*/ 3284375 h 3300093"/>
              <a:gd name="connsiteX8" fmla="*/ 3685592 w 6718041"/>
              <a:gd name="connsiteY8" fmla="*/ 3284375 h 3300093"/>
              <a:gd name="connsiteX9" fmla="*/ 4320074 w 6718041"/>
              <a:gd name="connsiteY9" fmla="*/ 3237722 h 3300093"/>
              <a:gd name="connsiteX10" fmla="*/ 4861249 w 6718041"/>
              <a:gd name="connsiteY10" fmla="*/ 3153747 h 3300093"/>
              <a:gd name="connsiteX11" fmla="*/ 5495731 w 6718041"/>
              <a:gd name="connsiteY11" fmla="*/ 3079102 h 3300093"/>
              <a:gd name="connsiteX12" fmla="*/ 6111551 w 6718041"/>
              <a:gd name="connsiteY12" fmla="*/ 2995126 h 3300093"/>
              <a:gd name="connsiteX13" fmla="*/ 6718041 w 6718041"/>
              <a:gd name="connsiteY13" fmla="*/ 2948473 h 330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18041" h="3300093">
                <a:moveTo>
                  <a:pt x="0" y="0"/>
                </a:moveTo>
                <a:cubicBezTo>
                  <a:pt x="146179" y="303245"/>
                  <a:pt x="292359" y="606490"/>
                  <a:pt x="429208" y="858416"/>
                </a:cubicBezTo>
                <a:cubicBezTo>
                  <a:pt x="566057" y="1110342"/>
                  <a:pt x="664029" y="1323392"/>
                  <a:pt x="821094" y="1511559"/>
                </a:cubicBezTo>
                <a:cubicBezTo>
                  <a:pt x="978159" y="1699726"/>
                  <a:pt x="1219200" y="1852126"/>
                  <a:pt x="1371600" y="1987420"/>
                </a:cubicBezTo>
                <a:cubicBezTo>
                  <a:pt x="1524000" y="2122714"/>
                  <a:pt x="1587759" y="2195804"/>
                  <a:pt x="1735494" y="2323322"/>
                </a:cubicBezTo>
                <a:cubicBezTo>
                  <a:pt x="1883229" y="2450840"/>
                  <a:pt x="2088502" y="2623458"/>
                  <a:pt x="2258008" y="2752531"/>
                </a:cubicBezTo>
                <a:cubicBezTo>
                  <a:pt x="2427514" y="2881605"/>
                  <a:pt x="2589245" y="3009122"/>
                  <a:pt x="2752531" y="3097763"/>
                </a:cubicBezTo>
                <a:cubicBezTo>
                  <a:pt x="2915817" y="3186404"/>
                  <a:pt x="3082213" y="3253273"/>
                  <a:pt x="3237723" y="3284375"/>
                </a:cubicBezTo>
                <a:cubicBezTo>
                  <a:pt x="3393233" y="3315477"/>
                  <a:pt x="3505200" y="3292150"/>
                  <a:pt x="3685592" y="3284375"/>
                </a:cubicBezTo>
                <a:cubicBezTo>
                  <a:pt x="3865984" y="3276600"/>
                  <a:pt x="4124131" y="3259493"/>
                  <a:pt x="4320074" y="3237722"/>
                </a:cubicBezTo>
                <a:cubicBezTo>
                  <a:pt x="4516017" y="3215951"/>
                  <a:pt x="4665306" y="3180184"/>
                  <a:pt x="4861249" y="3153747"/>
                </a:cubicBezTo>
                <a:cubicBezTo>
                  <a:pt x="5057192" y="3127310"/>
                  <a:pt x="5495731" y="3079102"/>
                  <a:pt x="5495731" y="3079102"/>
                </a:cubicBezTo>
                <a:cubicBezTo>
                  <a:pt x="5704115" y="3052665"/>
                  <a:pt x="5907833" y="3016898"/>
                  <a:pt x="6111551" y="2995126"/>
                </a:cubicBezTo>
                <a:cubicBezTo>
                  <a:pt x="6315269" y="2973355"/>
                  <a:pt x="6516655" y="2960914"/>
                  <a:pt x="6718041" y="2948473"/>
                </a:cubicBez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61A00-0D29-4339-B476-B21F59883AE6}"/>
              </a:ext>
            </a:extLst>
          </p:cNvPr>
          <p:cNvSpPr txBox="1"/>
          <p:nvPr/>
        </p:nvSpPr>
        <p:spPr>
          <a:xfrm>
            <a:off x="438539" y="410547"/>
            <a:ext cx="8966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>
                <a:solidFill>
                  <a:schemeClr val="bg1"/>
                </a:solidFill>
              </a:rPr>
              <a:t>The purpose of ML is to have a model which is capable of “</a:t>
            </a:r>
            <a:r>
              <a:rPr lang="en-NZ" sz="2400" b="1" u="sng" dirty="0">
                <a:solidFill>
                  <a:schemeClr val="bg1"/>
                </a:solidFill>
              </a:rPr>
              <a:t>predicting</a:t>
            </a:r>
            <a:r>
              <a:rPr lang="en-NZ" sz="2400" b="1" dirty="0">
                <a:solidFill>
                  <a:schemeClr val="bg1"/>
                </a:solidFill>
              </a:rPr>
              <a:t>” well on “</a:t>
            </a:r>
            <a:r>
              <a:rPr lang="en-NZ" sz="2400" b="1" u="sng" dirty="0">
                <a:solidFill>
                  <a:schemeClr val="bg1"/>
                </a:solidFill>
              </a:rPr>
              <a:t>unseen</a:t>
            </a:r>
            <a:r>
              <a:rPr lang="en-NZ" sz="2400" b="1" dirty="0">
                <a:solidFill>
                  <a:schemeClr val="bg1"/>
                </a:solidFill>
              </a:rPr>
              <a:t>” data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1F85BDF-B09C-4538-87E8-8BDF0FF1E278}"/>
              </a:ext>
            </a:extLst>
          </p:cNvPr>
          <p:cNvCxnSpPr/>
          <p:nvPr/>
        </p:nvCxnSpPr>
        <p:spPr>
          <a:xfrm flipV="1">
            <a:off x="1343608" y="1595535"/>
            <a:ext cx="0" cy="394684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E84A80-79CC-4ADE-8CA3-FEBAAEEFAB98}"/>
              </a:ext>
            </a:extLst>
          </p:cNvPr>
          <p:cNvCxnSpPr>
            <a:cxnSpLocks/>
          </p:cNvCxnSpPr>
          <p:nvPr/>
        </p:nvCxnSpPr>
        <p:spPr>
          <a:xfrm>
            <a:off x="1343608" y="5517503"/>
            <a:ext cx="725921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3F4615-3391-4F43-8558-70C20B873FE6}"/>
              </a:ext>
            </a:extLst>
          </p:cNvPr>
          <p:cNvSpPr txBox="1"/>
          <p:nvPr/>
        </p:nvSpPr>
        <p:spPr>
          <a:xfrm rot="16200000">
            <a:off x="662473" y="3244334"/>
            <a:ext cx="65543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9BEE96-A412-4BD1-A8A8-F515A97E88B6}"/>
              </a:ext>
            </a:extLst>
          </p:cNvPr>
          <p:cNvSpPr txBox="1"/>
          <p:nvPr/>
        </p:nvSpPr>
        <p:spPr>
          <a:xfrm>
            <a:off x="4038793" y="5664073"/>
            <a:ext cx="186884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Model complexity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46CD63-7688-4A17-B6F9-D57A522264A2}"/>
              </a:ext>
            </a:extLst>
          </p:cNvPr>
          <p:cNvSpPr txBox="1"/>
          <p:nvPr/>
        </p:nvSpPr>
        <p:spPr>
          <a:xfrm>
            <a:off x="633741" y="5203830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i="1" dirty="0">
                <a:solidFill>
                  <a:schemeClr val="bg1"/>
                </a:solidFill>
              </a:rPr>
              <a:t>small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48A6BF-1B39-495F-BA18-BADF8DEFEC24}"/>
              </a:ext>
            </a:extLst>
          </p:cNvPr>
          <p:cNvSpPr txBox="1"/>
          <p:nvPr/>
        </p:nvSpPr>
        <p:spPr>
          <a:xfrm>
            <a:off x="725112" y="1663582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i="1" dirty="0">
                <a:solidFill>
                  <a:schemeClr val="bg1"/>
                </a:solidFill>
              </a:rPr>
              <a:t>big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0DCAA0-C542-4D8A-8C27-36D69F95F11D}"/>
              </a:ext>
            </a:extLst>
          </p:cNvPr>
          <p:cNvSpPr txBox="1"/>
          <p:nvPr/>
        </p:nvSpPr>
        <p:spPr>
          <a:xfrm>
            <a:off x="990190" y="5556497"/>
            <a:ext cx="1297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A very simple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BBF40C-7FB1-408B-B371-DD760A285EA3}"/>
              </a:ext>
            </a:extLst>
          </p:cNvPr>
          <p:cNvSpPr txBox="1"/>
          <p:nvPr/>
        </p:nvSpPr>
        <p:spPr>
          <a:xfrm>
            <a:off x="844418" y="6035134"/>
            <a:ext cx="1659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(e.g., a decision stump)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097B4F-0B01-48F8-A95C-356371722B3B}"/>
              </a:ext>
            </a:extLst>
          </p:cNvPr>
          <p:cNvSpPr txBox="1"/>
          <p:nvPr/>
        </p:nvSpPr>
        <p:spPr>
          <a:xfrm>
            <a:off x="7132842" y="5664575"/>
            <a:ext cx="1955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A very complicated and engineered model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97C82F3-8FD8-4BDD-9879-8C6AF040B16D}"/>
              </a:ext>
            </a:extLst>
          </p:cNvPr>
          <p:cNvSpPr/>
          <p:nvPr/>
        </p:nvSpPr>
        <p:spPr>
          <a:xfrm>
            <a:off x="1474237" y="2468509"/>
            <a:ext cx="6764694" cy="2980569"/>
          </a:xfrm>
          <a:custGeom>
            <a:avLst/>
            <a:gdLst>
              <a:gd name="connsiteX0" fmla="*/ 0 w 6764694"/>
              <a:gd name="connsiteY0" fmla="*/ 0 h 3480319"/>
              <a:gd name="connsiteX1" fmla="*/ 503853 w 6764694"/>
              <a:gd name="connsiteY1" fmla="*/ 1175657 h 3480319"/>
              <a:gd name="connsiteX2" fmla="*/ 1054359 w 6764694"/>
              <a:gd name="connsiteY2" fmla="*/ 1978090 h 3480319"/>
              <a:gd name="connsiteX3" fmla="*/ 1828800 w 6764694"/>
              <a:gd name="connsiteY3" fmla="*/ 2565919 h 3480319"/>
              <a:gd name="connsiteX4" fmla="*/ 2313992 w 6764694"/>
              <a:gd name="connsiteY4" fmla="*/ 2836506 h 3480319"/>
              <a:gd name="connsiteX5" fmla="*/ 3004457 w 6764694"/>
              <a:gd name="connsiteY5" fmla="*/ 3191070 h 3480319"/>
              <a:gd name="connsiteX6" fmla="*/ 3806890 w 6764694"/>
              <a:gd name="connsiteY6" fmla="*/ 3321698 h 3480319"/>
              <a:gd name="connsiteX7" fmla="*/ 4879910 w 6764694"/>
              <a:gd name="connsiteY7" fmla="*/ 3396343 h 3480319"/>
              <a:gd name="connsiteX8" fmla="*/ 5533053 w 6764694"/>
              <a:gd name="connsiteY8" fmla="*/ 3433665 h 3480319"/>
              <a:gd name="connsiteX9" fmla="*/ 6232849 w 6764694"/>
              <a:gd name="connsiteY9" fmla="*/ 3470988 h 3480319"/>
              <a:gd name="connsiteX10" fmla="*/ 6764694 w 6764694"/>
              <a:gd name="connsiteY10" fmla="*/ 3480319 h 348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64694" h="3480319">
                <a:moveTo>
                  <a:pt x="0" y="0"/>
                </a:moveTo>
                <a:cubicBezTo>
                  <a:pt x="164063" y="422987"/>
                  <a:pt x="328126" y="845975"/>
                  <a:pt x="503853" y="1175657"/>
                </a:cubicBezTo>
                <a:cubicBezTo>
                  <a:pt x="679580" y="1505339"/>
                  <a:pt x="833535" y="1746380"/>
                  <a:pt x="1054359" y="1978090"/>
                </a:cubicBezTo>
                <a:cubicBezTo>
                  <a:pt x="1275183" y="2209800"/>
                  <a:pt x="1618861" y="2422850"/>
                  <a:pt x="1828800" y="2565919"/>
                </a:cubicBezTo>
                <a:cubicBezTo>
                  <a:pt x="2038739" y="2708988"/>
                  <a:pt x="2118049" y="2732314"/>
                  <a:pt x="2313992" y="2836506"/>
                </a:cubicBezTo>
                <a:cubicBezTo>
                  <a:pt x="2509935" y="2940698"/>
                  <a:pt x="2755641" y="3110205"/>
                  <a:pt x="3004457" y="3191070"/>
                </a:cubicBezTo>
                <a:cubicBezTo>
                  <a:pt x="3253273" y="3271935"/>
                  <a:pt x="3494315" y="3287486"/>
                  <a:pt x="3806890" y="3321698"/>
                </a:cubicBezTo>
                <a:cubicBezTo>
                  <a:pt x="4119466" y="3355910"/>
                  <a:pt x="4879910" y="3396343"/>
                  <a:pt x="4879910" y="3396343"/>
                </a:cubicBezTo>
                <a:lnTo>
                  <a:pt x="5533053" y="3433665"/>
                </a:lnTo>
                <a:lnTo>
                  <a:pt x="6232849" y="3470988"/>
                </a:lnTo>
                <a:cubicBezTo>
                  <a:pt x="6438123" y="3478764"/>
                  <a:pt x="6601408" y="3479541"/>
                  <a:pt x="6764694" y="348031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76973C-A451-4FAC-BC79-44C3FD7766FF}"/>
              </a:ext>
            </a:extLst>
          </p:cNvPr>
          <p:cNvSpPr txBox="1"/>
          <p:nvPr/>
        </p:nvSpPr>
        <p:spPr>
          <a:xfrm>
            <a:off x="1797678" y="1241544"/>
            <a:ext cx="1838130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When the model is too simple, we would get very large error even using the training data for prediction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CDF6A-9E22-4C9C-A303-5D8A9D022264}"/>
              </a:ext>
            </a:extLst>
          </p:cNvPr>
          <p:cNvSpPr txBox="1"/>
          <p:nvPr/>
        </p:nvSpPr>
        <p:spPr>
          <a:xfrm>
            <a:off x="7787929" y="4434389"/>
            <a:ext cx="1838130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When the model is very advanced, using the training data for prediction will give us almost 0 error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34486B-7AB2-494B-9FDD-B4210CF992B0}"/>
              </a:ext>
            </a:extLst>
          </p:cNvPr>
          <p:cNvCxnSpPr/>
          <p:nvPr/>
        </p:nvCxnSpPr>
        <p:spPr>
          <a:xfrm>
            <a:off x="6326155" y="1735494"/>
            <a:ext cx="47586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BB05EC-BD07-4C8B-A431-E06BB44AED03}"/>
              </a:ext>
            </a:extLst>
          </p:cNvPr>
          <p:cNvSpPr txBox="1"/>
          <p:nvPr/>
        </p:nvSpPr>
        <p:spPr>
          <a:xfrm>
            <a:off x="7002212" y="1570883"/>
            <a:ext cx="3920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>
                <a:solidFill>
                  <a:srgbClr val="FF0000"/>
                </a:solidFill>
              </a:rPr>
              <a:t>Error when use “training” data for prediction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1A0E7A4-3E1B-4C80-9ACF-B9693F363F90}"/>
              </a:ext>
            </a:extLst>
          </p:cNvPr>
          <p:cNvSpPr/>
          <p:nvPr/>
        </p:nvSpPr>
        <p:spPr>
          <a:xfrm rot="8182016">
            <a:off x="1539347" y="2001250"/>
            <a:ext cx="382556" cy="21108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89A6FA2-9AF2-4611-A306-59299B3A0BE2}"/>
              </a:ext>
            </a:extLst>
          </p:cNvPr>
          <p:cNvSpPr/>
          <p:nvPr/>
        </p:nvSpPr>
        <p:spPr>
          <a:xfrm rot="8182016">
            <a:off x="8241819" y="5158207"/>
            <a:ext cx="255479" cy="2205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334293B-92B6-4EEA-A577-5276D0D2C103}"/>
              </a:ext>
            </a:extLst>
          </p:cNvPr>
          <p:cNvCxnSpPr/>
          <p:nvPr/>
        </p:nvCxnSpPr>
        <p:spPr>
          <a:xfrm>
            <a:off x="6326155" y="2158482"/>
            <a:ext cx="475861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CBCC17E-5D5B-46A7-84DC-B4878747376F}"/>
              </a:ext>
            </a:extLst>
          </p:cNvPr>
          <p:cNvSpPr txBox="1"/>
          <p:nvPr/>
        </p:nvSpPr>
        <p:spPr>
          <a:xfrm>
            <a:off x="7002212" y="1976617"/>
            <a:ext cx="3596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>
                <a:solidFill>
                  <a:srgbClr val="FFFF00"/>
                </a:solidFill>
              </a:rPr>
              <a:t>Error when use “test” data for prediction</a:t>
            </a:r>
          </a:p>
        </p:txBody>
      </p:sp>
    </p:spTree>
    <p:extLst>
      <p:ext uri="{BB962C8B-B14F-4D97-AF65-F5344CB8AC3E}">
        <p14:creationId xmlns:p14="http://schemas.microsoft.com/office/powerpoint/2010/main" val="2527559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C867EA6-F1D6-4877-962C-BC4206B0E2B1}"/>
              </a:ext>
            </a:extLst>
          </p:cNvPr>
          <p:cNvSpPr/>
          <p:nvPr/>
        </p:nvSpPr>
        <p:spPr>
          <a:xfrm>
            <a:off x="1685160" y="1832859"/>
            <a:ext cx="6718041" cy="3300093"/>
          </a:xfrm>
          <a:custGeom>
            <a:avLst/>
            <a:gdLst>
              <a:gd name="connsiteX0" fmla="*/ 0 w 6718041"/>
              <a:gd name="connsiteY0" fmla="*/ 0 h 3300093"/>
              <a:gd name="connsiteX1" fmla="*/ 429208 w 6718041"/>
              <a:gd name="connsiteY1" fmla="*/ 858416 h 3300093"/>
              <a:gd name="connsiteX2" fmla="*/ 821094 w 6718041"/>
              <a:gd name="connsiteY2" fmla="*/ 1511559 h 3300093"/>
              <a:gd name="connsiteX3" fmla="*/ 1371600 w 6718041"/>
              <a:gd name="connsiteY3" fmla="*/ 1987420 h 3300093"/>
              <a:gd name="connsiteX4" fmla="*/ 1735494 w 6718041"/>
              <a:gd name="connsiteY4" fmla="*/ 2323322 h 3300093"/>
              <a:gd name="connsiteX5" fmla="*/ 2258008 w 6718041"/>
              <a:gd name="connsiteY5" fmla="*/ 2752531 h 3300093"/>
              <a:gd name="connsiteX6" fmla="*/ 2752531 w 6718041"/>
              <a:gd name="connsiteY6" fmla="*/ 3097763 h 3300093"/>
              <a:gd name="connsiteX7" fmla="*/ 3237723 w 6718041"/>
              <a:gd name="connsiteY7" fmla="*/ 3284375 h 3300093"/>
              <a:gd name="connsiteX8" fmla="*/ 3685592 w 6718041"/>
              <a:gd name="connsiteY8" fmla="*/ 3284375 h 3300093"/>
              <a:gd name="connsiteX9" fmla="*/ 4320074 w 6718041"/>
              <a:gd name="connsiteY9" fmla="*/ 3237722 h 3300093"/>
              <a:gd name="connsiteX10" fmla="*/ 4861249 w 6718041"/>
              <a:gd name="connsiteY10" fmla="*/ 3153747 h 3300093"/>
              <a:gd name="connsiteX11" fmla="*/ 5495731 w 6718041"/>
              <a:gd name="connsiteY11" fmla="*/ 3079102 h 3300093"/>
              <a:gd name="connsiteX12" fmla="*/ 6111551 w 6718041"/>
              <a:gd name="connsiteY12" fmla="*/ 2995126 h 3300093"/>
              <a:gd name="connsiteX13" fmla="*/ 6718041 w 6718041"/>
              <a:gd name="connsiteY13" fmla="*/ 2948473 h 330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18041" h="3300093">
                <a:moveTo>
                  <a:pt x="0" y="0"/>
                </a:moveTo>
                <a:cubicBezTo>
                  <a:pt x="146179" y="303245"/>
                  <a:pt x="292359" y="606490"/>
                  <a:pt x="429208" y="858416"/>
                </a:cubicBezTo>
                <a:cubicBezTo>
                  <a:pt x="566057" y="1110342"/>
                  <a:pt x="664029" y="1323392"/>
                  <a:pt x="821094" y="1511559"/>
                </a:cubicBezTo>
                <a:cubicBezTo>
                  <a:pt x="978159" y="1699726"/>
                  <a:pt x="1219200" y="1852126"/>
                  <a:pt x="1371600" y="1987420"/>
                </a:cubicBezTo>
                <a:cubicBezTo>
                  <a:pt x="1524000" y="2122714"/>
                  <a:pt x="1587759" y="2195804"/>
                  <a:pt x="1735494" y="2323322"/>
                </a:cubicBezTo>
                <a:cubicBezTo>
                  <a:pt x="1883229" y="2450840"/>
                  <a:pt x="2088502" y="2623458"/>
                  <a:pt x="2258008" y="2752531"/>
                </a:cubicBezTo>
                <a:cubicBezTo>
                  <a:pt x="2427514" y="2881605"/>
                  <a:pt x="2589245" y="3009122"/>
                  <a:pt x="2752531" y="3097763"/>
                </a:cubicBezTo>
                <a:cubicBezTo>
                  <a:pt x="2915817" y="3186404"/>
                  <a:pt x="3082213" y="3253273"/>
                  <a:pt x="3237723" y="3284375"/>
                </a:cubicBezTo>
                <a:cubicBezTo>
                  <a:pt x="3393233" y="3315477"/>
                  <a:pt x="3505200" y="3292150"/>
                  <a:pt x="3685592" y="3284375"/>
                </a:cubicBezTo>
                <a:cubicBezTo>
                  <a:pt x="3865984" y="3276600"/>
                  <a:pt x="4124131" y="3259493"/>
                  <a:pt x="4320074" y="3237722"/>
                </a:cubicBezTo>
                <a:cubicBezTo>
                  <a:pt x="4516017" y="3215951"/>
                  <a:pt x="4665306" y="3180184"/>
                  <a:pt x="4861249" y="3153747"/>
                </a:cubicBezTo>
                <a:cubicBezTo>
                  <a:pt x="5057192" y="3127310"/>
                  <a:pt x="5495731" y="3079102"/>
                  <a:pt x="5495731" y="3079102"/>
                </a:cubicBezTo>
                <a:cubicBezTo>
                  <a:pt x="5704115" y="3052665"/>
                  <a:pt x="5907833" y="3016898"/>
                  <a:pt x="6111551" y="2995126"/>
                </a:cubicBezTo>
                <a:cubicBezTo>
                  <a:pt x="6315269" y="2973355"/>
                  <a:pt x="6516655" y="2960914"/>
                  <a:pt x="6718041" y="2948473"/>
                </a:cubicBez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61A00-0D29-4339-B476-B21F59883AE6}"/>
              </a:ext>
            </a:extLst>
          </p:cNvPr>
          <p:cNvSpPr txBox="1"/>
          <p:nvPr/>
        </p:nvSpPr>
        <p:spPr>
          <a:xfrm>
            <a:off x="438539" y="410547"/>
            <a:ext cx="8966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>
                <a:solidFill>
                  <a:schemeClr val="bg1"/>
                </a:solidFill>
              </a:rPr>
              <a:t>The purpose of ML is to have a model which is capable of “</a:t>
            </a:r>
            <a:r>
              <a:rPr lang="en-NZ" sz="2400" b="1" u="sng" dirty="0">
                <a:solidFill>
                  <a:schemeClr val="bg1"/>
                </a:solidFill>
              </a:rPr>
              <a:t>predicting</a:t>
            </a:r>
            <a:r>
              <a:rPr lang="en-NZ" sz="2400" b="1" dirty="0">
                <a:solidFill>
                  <a:schemeClr val="bg1"/>
                </a:solidFill>
              </a:rPr>
              <a:t>” well on “</a:t>
            </a:r>
            <a:r>
              <a:rPr lang="en-NZ" sz="2400" b="1" u="sng" dirty="0">
                <a:solidFill>
                  <a:schemeClr val="bg1"/>
                </a:solidFill>
              </a:rPr>
              <a:t>unseen</a:t>
            </a:r>
            <a:r>
              <a:rPr lang="en-NZ" sz="2400" b="1" dirty="0">
                <a:solidFill>
                  <a:schemeClr val="bg1"/>
                </a:solidFill>
              </a:rPr>
              <a:t>” data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1F85BDF-B09C-4538-87E8-8BDF0FF1E278}"/>
              </a:ext>
            </a:extLst>
          </p:cNvPr>
          <p:cNvCxnSpPr/>
          <p:nvPr/>
        </p:nvCxnSpPr>
        <p:spPr>
          <a:xfrm flipV="1">
            <a:off x="1343608" y="1595535"/>
            <a:ext cx="0" cy="394684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E84A80-79CC-4ADE-8CA3-FEBAAEEFAB98}"/>
              </a:ext>
            </a:extLst>
          </p:cNvPr>
          <p:cNvCxnSpPr>
            <a:cxnSpLocks/>
          </p:cNvCxnSpPr>
          <p:nvPr/>
        </p:nvCxnSpPr>
        <p:spPr>
          <a:xfrm>
            <a:off x="1343608" y="5517503"/>
            <a:ext cx="725921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3F4615-3391-4F43-8558-70C20B873FE6}"/>
              </a:ext>
            </a:extLst>
          </p:cNvPr>
          <p:cNvSpPr txBox="1"/>
          <p:nvPr/>
        </p:nvSpPr>
        <p:spPr>
          <a:xfrm rot="16200000">
            <a:off x="662473" y="3244334"/>
            <a:ext cx="65543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9BEE96-A412-4BD1-A8A8-F515A97E88B6}"/>
              </a:ext>
            </a:extLst>
          </p:cNvPr>
          <p:cNvSpPr txBox="1"/>
          <p:nvPr/>
        </p:nvSpPr>
        <p:spPr>
          <a:xfrm>
            <a:off x="4038793" y="5664073"/>
            <a:ext cx="186884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Model complexity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46CD63-7688-4A17-B6F9-D57A522264A2}"/>
              </a:ext>
            </a:extLst>
          </p:cNvPr>
          <p:cNvSpPr txBox="1"/>
          <p:nvPr/>
        </p:nvSpPr>
        <p:spPr>
          <a:xfrm>
            <a:off x="633741" y="5203830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i="1" dirty="0">
                <a:solidFill>
                  <a:schemeClr val="bg1"/>
                </a:solidFill>
              </a:rPr>
              <a:t>small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48A6BF-1B39-495F-BA18-BADF8DEFEC24}"/>
              </a:ext>
            </a:extLst>
          </p:cNvPr>
          <p:cNvSpPr txBox="1"/>
          <p:nvPr/>
        </p:nvSpPr>
        <p:spPr>
          <a:xfrm>
            <a:off x="725112" y="1663582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i="1" dirty="0">
                <a:solidFill>
                  <a:schemeClr val="bg1"/>
                </a:solidFill>
              </a:rPr>
              <a:t>big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0DCAA0-C542-4D8A-8C27-36D69F95F11D}"/>
              </a:ext>
            </a:extLst>
          </p:cNvPr>
          <p:cNvSpPr txBox="1"/>
          <p:nvPr/>
        </p:nvSpPr>
        <p:spPr>
          <a:xfrm>
            <a:off x="990190" y="5556497"/>
            <a:ext cx="1297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A very simple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BBF40C-7FB1-408B-B371-DD760A285EA3}"/>
              </a:ext>
            </a:extLst>
          </p:cNvPr>
          <p:cNvSpPr txBox="1"/>
          <p:nvPr/>
        </p:nvSpPr>
        <p:spPr>
          <a:xfrm>
            <a:off x="844418" y="6035134"/>
            <a:ext cx="1659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(e.g., a decision stump)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097B4F-0B01-48F8-A95C-356371722B3B}"/>
              </a:ext>
            </a:extLst>
          </p:cNvPr>
          <p:cNvSpPr txBox="1"/>
          <p:nvPr/>
        </p:nvSpPr>
        <p:spPr>
          <a:xfrm>
            <a:off x="7132842" y="5664575"/>
            <a:ext cx="1955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A very complicated and engineered model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97C82F3-8FD8-4BDD-9879-8C6AF040B16D}"/>
              </a:ext>
            </a:extLst>
          </p:cNvPr>
          <p:cNvSpPr/>
          <p:nvPr/>
        </p:nvSpPr>
        <p:spPr>
          <a:xfrm>
            <a:off x="1474237" y="2468509"/>
            <a:ext cx="6764694" cy="2980569"/>
          </a:xfrm>
          <a:custGeom>
            <a:avLst/>
            <a:gdLst>
              <a:gd name="connsiteX0" fmla="*/ 0 w 6764694"/>
              <a:gd name="connsiteY0" fmla="*/ 0 h 3480319"/>
              <a:gd name="connsiteX1" fmla="*/ 503853 w 6764694"/>
              <a:gd name="connsiteY1" fmla="*/ 1175657 h 3480319"/>
              <a:gd name="connsiteX2" fmla="*/ 1054359 w 6764694"/>
              <a:gd name="connsiteY2" fmla="*/ 1978090 h 3480319"/>
              <a:gd name="connsiteX3" fmla="*/ 1828800 w 6764694"/>
              <a:gd name="connsiteY3" fmla="*/ 2565919 h 3480319"/>
              <a:gd name="connsiteX4" fmla="*/ 2313992 w 6764694"/>
              <a:gd name="connsiteY4" fmla="*/ 2836506 h 3480319"/>
              <a:gd name="connsiteX5" fmla="*/ 3004457 w 6764694"/>
              <a:gd name="connsiteY5" fmla="*/ 3191070 h 3480319"/>
              <a:gd name="connsiteX6" fmla="*/ 3806890 w 6764694"/>
              <a:gd name="connsiteY6" fmla="*/ 3321698 h 3480319"/>
              <a:gd name="connsiteX7" fmla="*/ 4879910 w 6764694"/>
              <a:gd name="connsiteY7" fmla="*/ 3396343 h 3480319"/>
              <a:gd name="connsiteX8" fmla="*/ 5533053 w 6764694"/>
              <a:gd name="connsiteY8" fmla="*/ 3433665 h 3480319"/>
              <a:gd name="connsiteX9" fmla="*/ 6232849 w 6764694"/>
              <a:gd name="connsiteY9" fmla="*/ 3470988 h 3480319"/>
              <a:gd name="connsiteX10" fmla="*/ 6764694 w 6764694"/>
              <a:gd name="connsiteY10" fmla="*/ 3480319 h 348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64694" h="3480319">
                <a:moveTo>
                  <a:pt x="0" y="0"/>
                </a:moveTo>
                <a:cubicBezTo>
                  <a:pt x="164063" y="422987"/>
                  <a:pt x="328126" y="845975"/>
                  <a:pt x="503853" y="1175657"/>
                </a:cubicBezTo>
                <a:cubicBezTo>
                  <a:pt x="679580" y="1505339"/>
                  <a:pt x="833535" y="1746380"/>
                  <a:pt x="1054359" y="1978090"/>
                </a:cubicBezTo>
                <a:cubicBezTo>
                  <a:pt x="1275183" y="2209800"/>
                  <a:pt x="1618861" y="2422850"/>
                  <a:pt x="1828800" y="2565919"/>
                </a:cubicBezTo>
                <a:cubicBezTo>
                  <a:pt x="2038739" y="2708988"/>
                  <a:pt x="2118049" y="2732314"/>
                  <a:pt x="2313992" y="2836506"/>
                </a:cubicBezTo>
                <a:cubicBezTo>
                  <a:pt x="2509935" y="2940698"/>
                  <a:pt x="2755641" y="3110205"/>
                  <a:pt x="3004457" y="3191070"/>
                </a:cubicBezTo>
                <a:cubicBezTo>
                  <a:pt x="3253273" y="3271935"/>
                  <a:pt x="3494315" y="3287486"/>
                  <a:pt x="3806890" y="3321698"/>
                </a:cubicBezTo>
                <a:cubicBezTo>
                  <a:pt x="4119466" y="3355910"/>
                  <a:pt x="4879910" y="3396343"/>
                  <a:pt x="4879910" y="3396343"/>
                </a:cubicBezTo>
                <a:lnTo>
                  <a:pt x="5533053" y="3433665"/>
                </a:lnTo>
                <a:lnTo>
                  <a:pt x="6232849" y="3470988"/>
                </a:lnTo>
                <a:cubicBezTo>
                  <a:pt x="6438123" y="3478764"/>
                  <a:pt x="6601408" y="3479541"/>
                  <a:pt x="6764694" y="348031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76973C-A451-4FAC-BC79-44C3FD7766FF}"/>
              </a:ext>
            </a:extLst>
          </p:cNvPr>
          <p:cNvSpPr txBox="1"/>
          <p:nvPr/>
        </p:nvSpPr>
        <p:spPr>
          <a:xfrm>
            <a:off x="1797678" y="1241544"/>
            <a:ext cx="1838130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When the model is too simple, we would get very large error even using the training data for prediction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CDF6A-9E22-4C9C-A303-5D8A9D022264}"/>
              </a:ext>
            </a:extLst>
          </p:cNvPr>
          <p:cNvSpPr txBox="1"/>
          <p:nvPr/>
        </p:nvSpPr>
        <p:spPr>
          <a:xfrm>
            <a:off x="7787929" y="4434389"/>
            <a:ext cx="1838130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When the model is very advanced, using the training data for prediction will give us almost 0 error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34486B-7AB2-494B-9FDD-B4210CF992B0}"/>
              </a:ext>
            </a:extLst>
          </p:cNvPr>
          <p:cNvCxnSpPr/>
          <p:nvPr/>
        </p:nvCxnSpPr>
        <p:spPr>
          <a:xfrm>
            <a:off x="6326155" y="1735494"/>
            <a:ext cx="47586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BB05EC-BD07-4C8B-A431-E06BB44AED03}"/>
              </a:ext>
            </a:extLst>
          </p:cNvPr>
          <p:cNvSpPr txBox="1"/>
          <p:nvPr/>
        </p:nvSpPr>
        <p:spPr>
          <a:xfrm>
            <a:off x="7002212" y="1570883"/>
            <a:ext cx="3920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>
                <a:solidFill>
                  <a:srgbClr val="FF0000"/>
                </a:solidFill>
              </a:rPr>
              <a:t>Error when use “training” data for prediction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1A0E7A4-3E1B-4C80-9ACF-B9693F363F90}"/>
              </a:ext>
            </a:extLst>
          </p:cNvPr>
          <p:cNvSpPr/>
          <p:nvPr/>
        </p:nvSpPr>
        <p:spPr>
          <a:xfrm rot="8182016">
            <a:off x="1539347" y="2001250"/>
            <a:ext cx="382556" cy="21108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89A6FA2-9AF2-4611-A306-59299B3A0BE2}"/>
              </a:ext>
            </a:extLst>
          </p:cNvPr>
          <p:cNvSpPr/>
          <p:nvPr/>
        </p:nvSpPr>
        <p:spPr>
          <a:xfrm rot="8182016">
            <a:off x="8241819" y="5158207"/>
            <a:ext cx="255479" cy="2205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334293B-92B6-4EEA-A577-5276D0D2C103}"/>
              </a:ext>
            </a:extLst>
          </p:cNvPr>
          <p:cNvCxnSpPr/>
          <p:nvPr/>
        </p:nvCxnSpPr>
        <p:spPr>
          <a:xfrm>
            <a:off x="6326155" y="2158482"/>
            <a:ext cx="475861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CBCC17E-5D5B-46A7-84DC-B4878747376F}"/>
              </a:ext>
            </a:extLst>
          </p:cNvPr>
          <p:cNvSpPr txBox="1"/>
          <p:nvPr/>
        </p:nvSpPr>
        <p:spPr>
          <a:xfrm>
            <a:off x="7002212" y="1976617"/>
            <a:ext cx="3596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>
                <a:solidFill>
                  <a:srgbClr val="FFFF00"/>
                </a:solidFill>
              </a:rPr>
              <a:t>Error when use “test” data for prediction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D2E81B-ABB3-4AFE-9E11-BB3DDC4B2F6E}"/>
              </a:ext>
            </a:extLst>
          </p:cNvPr>
          <p:cNvSpPr txBox="1"/>
          <p:nvPr/>
        </p:nvSpPr>
        <p:spPr>
          <a:xfrm>
            <a:off x="2295895" y="2157554"/>
            <a:ext cx="1838130" cy="6001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NZ" sz="1100" dirty="0"/>
              <a:t>When the model is too simple, very large error in prediction with test dataset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D6FC684-4A4A-4183-8E3C-887ECC439F93}"/>
              </a:ext>
            </a:extLst>
          </p:cNvPr>
          <p:cNvSpPr/>
          <p:nvPr/>
        </p:nvSpPr>
        <p:spPr>
          <a:xfrm rot="12097182">
            <a:off x="1922012" y="2237905"/>
            <a:ext cx="422542" cy="19554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904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C867EA6-F1D6-4877-962C-BC4206B0E2B1}"/>
              </a:ext>
            </a:extLst>
          </p:cNvPr>
          <p:cNvSpPr/>
          <p:nvPr/>
        </p:nvSpPr>
        <p:spPr>
          <a:xfrm>
            <a:off x="1685160" y="1832859"/>
            <a:ext cx="6718041" cy="3300093"/>
          </a:xfrm>
          <a:custGeom>
            <a:avLst/>
            <a:gdLst>
              <a:gd name="connsiteX0" fmla="*/ 0 w 6718041"/>
              <a:gd name="connsiteY0" fmla="*/ 0 h 3300093"/>
              <a:gd name="connsiteX1" fmla="*/ 429208 w 6718041"/>
              <a:gd name="connsiteY1" fmla="*/ 858416 h 3300093"/>
              <a:gd name="connsiteX2" fmla="*/ 821094 w 6718041"/>
              <a:gd name="connsiteY2" fmla="*/ 1511559 h 3300093"/>
              <a:gd name="connsiteX3" fmla="*/ 1371600 w 6718041"/>
              <a:gd name="connsiteY3" fmla="*/ 1987420 h 3300093"/>
              <a:gd name="connsiteX4" fmla="*/ 1735494 w 6718041"/>
              <a:gd name="connsiteY4" fmla="*/ 2323322 h 3300093"/>
              <a:gd name="connsiteX5" fmla="*/ 2258008 w 6718041"/>
              <a:gd name="connsiteY5" fmla="*/ 2752531 h 3300093"/>
              <a:gd name="connsiteX6" fmla="*/ 2752531 w 6718041"/>
              <a:gd name="connsiteY6" fmla="*/ 3097763 h 3300093"/>
              <a:gd name="connsiteX7" fmla="*/ 3237723 w 6718041"/>
              <a:gd name="connsiteY7" fmla="*/ 3284375 h 3300093"/>
              <a:gd name="connsiteX8" fmla="*/ 3685592 w 6718041"/>
              <a:gd name="connsiteY8" fmla="*/ 3284375 h 3300093"/>
              <a:gd name="connsiteX9" fmla="*/ 4320074 w 6718041"/>
              <a:gd name="connsiteY9" fmla="*/ 3237722 h 3300093"/>
              <a:gd name="connsiteX10" fmla="*/ 4861249 w 6718041"/>
              <a:gd name="connsiteY10" fmla="*/ 3153747 h 3300093"/>
              <a:gd name="connsiteX11" fmla="*/ 5495731 w 6718041"/>
              <a:gd name="connsiteY11" fmla="*/ 3079102 h 3300093"/>
              <a:gd name="connsiteX12" fmla="*/ 6111551 w 6718041"/>
              <a:gd name="connsiteY12" fmla="*/ 2995126 h 3300093"/>
              <a:gd name="connsiteX13" fmla="*/ 6718041 w 6718041"/>
              <a:gd name="connsiteY13" fmla="*/ 2948473 h 330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18041" h="3300093">
                <a:moveTo>
                  <a:pt x="0" y="0"/>
                </a:moveTo>
                <a:cubicBezTo>
                  <a:pt x="146179" y="303245"/>
                  <a:pt x="292359" y="606490"/>
                  <a:pt x="429208" y="858416"/>
                </a:cubicBezTo>
                <a:cubicBezTo>
                  <a:pt x="566057" y="1110342"/>
                  <a:pt x="664029" y="1323392"/>
                  <a:pt x="821094" y="1511559"/>
                </a:cubicBezTo>
                <a:cubicBezTo>
                  <a:pt x="978159" y="1699726"/>
                  <a:pt x="1219200" y="1852126"/>
                  <a:pt x="1371600" y="1987420"/>
                </a:cubicBezTo>
                <a:cubicBezTo>
                  <a:pt x="1524000" y="2122714"/>
                  <a:pt x="1587759" y="2195804"/>
                  <a:pt x="1735494" y="2323322"/>
                </a:cubicBezTo>
                <a:cubicBezTo>
                  <a:pt x="1883229" y="2450840"/>
                  <a:pt x="2088502" y="2623458"/>
                  <a:pt x="2258008" y="2752531"/>
                </a:cubicBezTo>
                <a:cubicBezTo>
                  <a:pt x="2427514" y="2881605"/>
                  <a:pt x="2589245" y="3009122"/>
                  <a:pt x="2752531" y="3097763"/>
                </a:cubicBezTo>
                <a:cubicBezTo>
                  <a:pt x="2915817" y="3186404"/>
                  <a:pt x="3082213" y="3253273"/>
                  <a:pt x="3237723" y="3284375"/>
                </a:cubicBezTo>
                <a:cubicBezTo>
                  <a:pt x="3393233" y="3315477"/>
                  <a:pt x="3505200" y="3292150"/>
                  <a:pt x="3685592" y="3284375"/>
                </a:cubicBezTo>
                <a:cubicBezTo>
                  <a:pt x="3865984" y="3276600"/>
                  <a:pt x="4124131" y="3259493"/>
                  <a:pt x="4320074" y="3237722"/>
                </a:cubicBezTo>
                <a:cubicBezTo>
                  <a:pt x="4516017" y="3215951"/>
                  <a:pt x="4665306" y="3180184"/>
                  <a:pt x="4861249" y="3153747"/>
                </a:cubicBezTo>
                <a:cubicBezTo>
                  <a:pt x="5057192" y="3127310"/>
                  <a:pt x="5495731" y="3079102"/>
                  <a:pt x="5495731" y="3079102"/>
                </a:cubicBezTo>
                <a:cubicBezTo>
                  <a:pt x="5704115" y="3052665"/>
                  <a:pt x="5907833" y="3016898"/>
                  <a:pt x="6111551" y="2995126"/>
                </a:cubicBezTo>
                <a:cubicBezTo>
                  <a:pt x="6315269" y="2973355"/>
                  <a:pt x="6516655" y="2960914"/>
                  <a:pt x="6718041" y="2948473"/>
                </a:cubicBez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61A00-0D29-4339-B476-B21F59883AE6}"/>
              </a:ext>
            </a:extLst>
          </p:cNvPr>
          <p:cNvSpPr txBox="1"/>
          <p:nvPr/>
        </p:nvSpPr>
        <p:spPr>
          <a:xfrm>
            <a:off x="438539" y="410547"/>
            <a:ext cx="8966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>
                <a:solidFill>
                  <a:schemeClr val="bg1"/>
                </a:solidFill>
              </a:rPr>
              <a:t>The purpose of ML is to have a model which is capable of “</a:t>
            </a:r>
            <a:r>
              <a:rPr lang="en-NZ" sz="2400" b="1" u="sng" dirty="0">
                <a:solidFill>
                  <a:schemeClr val="bg1"/>
                </a:solidFill>
              </a:rPr>
              <a:t>predicting</a:t>
            </a:r>
            <a:r>
              <a:rPr lang="en-NZ" sz="2400" b="1" dirty="0">
                <a:solidFill>
                  <a:schemeClr val="bg1"/>
                </a:solidFill>
              </a:rPr>
              <a:t>” well on “</a:t>
            </a:r>
            <a:r>
              <a:rPr lang="en-NZ" sz="2400" b="1" u="sng" dirty="0">
                <a:solidFill>
                  <a:schemeClr val="bg1"/>
                </a:solidFill>
              </a:rPr>
              <a:t>unseen</a:t>
            </a:r>
            <a:r>
              <a:rPr lang="en-NZ" sz="2400" b="1" dirty="0">
                <a:solidFill>
                  <a:schemeClr val="bg1"/>
                </a:solidFill>
              </a:rPr>
              <a:t>” data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1F85BDF-B09C-4538-87E8-8BDF0FF1E278}"/>
              </a:ext>
            </a:extLst>
          </p:cNvPr>
          <p:cNvCxnSpPr/>
          <p:nvPr/>
        </p:nvCxnSpPr>
        <p:spPr>
          <a:xfrm flipV="1">
            <a:off x="1343608" y="1595535"/>
            <a:ext cx="0" cy="394684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E84A80-79CC-4ADE-8CA3-FEBAAEEFAB98}"/>
              </a:ext>
            </a:extLst>
          </p:cNvPr>
          <p:cNvCxnSpPr>
            <a:cxnSpLocks/>
          </p:cNvCxnSpPr>
          <p:nvPr/>
        </p:nvCxnSpPr>
        <p:spPr>
          <a:xfrm>
            <a:off x="1343608" y="5517503"/>
            <a:ext cx="725921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3F4615-3391-4F43-8558-70C20B873FE6}"/>
              </a:ext>
            </a:extLst>
          </p:cNvPr>
          <p:cNvSpPr txBox="1"/>
          <p:nvPr/>
        </p:nvSpPr>
        <p:spPr>
          <a:xfrm rot="16200000">
            <a:off x="662473" y="3244334"/>
            <a:ext cx="65543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9BEE96-A412-4BD1-A8A8-F515A97E88B6}"/>
              </a:ext>
            </a:extLst>
          </p:cNvPr>
          <p:cNvSpPr txBox="1"/>
          <p:nvPr/>
        </p:nvSpPr>
        <p:spPr>
          <a:xfrm>
            <a:off x="4038793" y="5664073"/>
            <a:ext cx="186884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Model complexity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46CD63-7688-4A17-B6F9-D57A522264A2}"/>
              </a:ext>
            </a:extLst>
          </p:cNvPr>
          <p:cNvSpPr txBox="1"/>
          <p:nvPr/>
        </p:nvSpPr>
        <p:spPr>
          <a:xfrm>
            <a:off x="633741" y="5203830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i="1" dirty="0">
                <a:solidFill>
                  <a:schemeClr val="bg1"/>
                </a:solidFill>
              </a:rPr>
              <a:t>small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48A6BF-1B39-495F-BA18-BADF8DEFEC24}"/>
              </a:ext>
            </a:extLst>
          </p:cNvPr>
          <p:cNvSpPr txBox="1"/>
          <p:nvPr/>
        </p:nvSpPr>
        <p:spPr>
          <a:xfrm>
            <a:off x="725112" y="1663582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i="1" dirty="0">
                <a:solidFill>
                  <a:schemeClr val="bg1"/>
                </a:solidFill>
              </a:rPr>
              <a:t>big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0DCAA0-C542-4D8A-8C27-36D69F95F11D}"/>
              </a:ext>
            </a:extLst>
          </p:cNvPr>
          <p:cNvSpPr txBox="1"/>
          <p:nvPr/>
        </p:nvSpPr>
        <p:spPr>
          <a:xfrm>
            <a:off x="990190" y="5556497"/>
            <a:ext cx="1297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A very simple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BBF40C-7FB1-408B-B371-DD760A285EA3}"/>
              </a:ext>
            </a:extLst>
          </p:cNvPr>
          <p:cNvSpPr txBox="1"/>
          <p:nvPr/>
        </p:nvSpPr>
        <p:spPr>
          <a:xfrm>
            <a:off x="844418" y="6035134"/>
            <a:ext cx="1659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(e.g., a decision stump)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097B4F-0B01-48F8-A95C-356371722B3B}"/>
              </a:ext>
            </a:extLst>
          </p:cNvPr>
          <p:cNvSpPr txBox="1"/>
          <p:nvPr/>
        </p:nvSpPr>
        <p:spPr>
          <a:xfrm>
            <a:off x="7132842" y="5664575"/>
            <a:ext cx="1955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A very complicated and engineered model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97C82F3-8FD8-4BDD-9879-8C6AF040B16D}"/>
              </a:ext>
            </a:extLst>
          </p:cNvPr>
          <p:cNvSpPr/>
          <p:nvPr/>
        </p:nvSpPr>
        <p:spPr>
          <a:xfrm>
            <a:off x="1474237" y="2468509"/>
            <a:ext cx="6764694" cy="2980569"/>
          </a:xfrm>
          <a:custGeom>
            <a:avLst/>
            <a:gdLst>
              <a:gd name="connsiteX0" fmla="*/ 0 w 6764694"/>
              <a:gd name="connsiteY0" fmla="*/ 0 h 3480319"/>
              <a:gd name="connsiteX1" fmla="*/ 503853 w 6764694"/>
              <a:gd name="connsiteY1" fmla="*/ 1175657 h 3480319"/>
              <a:gd name="connsiteX2" fmla="*/ 1054359 w 6764694"/>
              <a:gd name="connsiteY2" fmla="*/ 1978090 h 3480319"/>
              <a:gd name="connsiteX3" fmla="*/ 1828800 w 6764694"/>
              <a:gd name="connsiteY3" fmla="*/ 2565919 h 3480319"/>
              <a:gd name="connsiteX4" fmla="*/ 2313992 w 6764694"/>
              <a:gd name="connsiteY4" fmla="*/ 2836506 h 3480319"/>
              <a:gd name="connsiteX5" fmla="*/ 3004457 w 6764694"/>
              <a:gd name="connsiteY5" fmla="*/ 3191070 h 3480319"/>
              <a:gd name="connsiteX6" fmla="*/ 3806890 w 6764694"/>
              <a:gd name="connsiteY6" fmla="*/ 3321698 h 3480319"/>
              <a:gd name="connsiteX7" fmla="*/ 4879910 w 6764694"/>
              <a:gd name="connsiteY7" fmla="*/ 3396343 h 3480319"/>
              <a:gd name="connsiteX8" fmla="*/ 5533053 w 6764694"/>
              <a:gd name="connsiteY8" fmla="*/ 3433665 h 3480319"/>
              <a:gd name="connsiteX9" fmla="*/ 6232849 w 6764694"/>
              <a:gd name="connsiteY9" fmla="*/ 3470988 h 3480319"/>
              <a:gd name="connsiteX10" fmla="*/ 6764694 w 6764694"/>
              <a:gd name="connsiteY10" fmla="*/ 3480319 h 348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64694" h="3480319">
                <a:moveTo>
                  <a:pt x="0" y="0"/>
                </a:moveTo>
                <a:cubicBezTo>
                  <a:pt x="164063" y="422987"/>
                  <a:pt x="328126" y="845975"/>
                  <a:pt x="503853" y="1175657"/>
                </a:cubicBezTo>
                <a:cubicBezTo>
                  <a:pt x="679580" y="1505339"/>
                  <a:pt x="833535" y="1746380"/>
                  <a:pt x="1054359" y="1978090"/>
                </a:cubicBezTo>
                <a:cubicBezTo>
                  <a:pt x="1275183" y="2209800"/>
                  <a:pt x="1618861" y="2422850"/>
                  <a:pt x="1828800" y="2565919"/>
                </a:cubicBezTo>
                <a:cubicBezTo>
                  <a:pt x="2038739" y="2708988"/>
                  <a:pt x="2118049" y="2732314"/>
                  <a:pt x="2313992" y="2836506"/>
                </a:cubicBezTo>
                <a:cubicBezTo>
                  <a:pt x="2509935" y="2940698"/>
                  <a:pt x="2755641" y="3110205"/>
                  <a:pt x="3004457" y="3191070"/>
                </a:cubicBezTo>
                <a:cubicBezTo>
                  <a:pt x="3253273" y="3271935"/>
                  <a:pt x="3494315" y="3287486"/>
                  <a:pt x="3806890" y="3321698"/>
                </a:cubicBezTo>
                <a:cubicBezTo>
                  <a:pt x="4119466" y="3355910"/>
                  <a:pt x="4879910" y="3396343"/>
                  <a:pt x="4879910" y="3396343"/>
                </a:cubicBezTo>
                <a:lnTo>
                  <a:pt x="5533053" y="3433665"/>
                </a:lnTo>
                <a:lnTo>
                  <a:pt x="6232849" y="3470988"/>
                </a:lnTo>
                <a:cubicBezTo>
                  <a:pt x="6438123" y="3478764"/>
                  <a:pt x="6601408" y="3479541"/>
                  <a:pt x="6764694" y="348031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76973C-A451-4FAC-BC79-44C3FD7766FF}"/>
              </a:ext>
            </a:extLst>
          </p:cNvPr>
          <p:cNvSpPr txBox="1"/>
          <p:nvPr/>
        </p:nvSpPr>
        <p:spPr>
          <a:xfrm>
            <a:off x="1797678" y="1241544"/>
            <a:ext cx="1838130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When the model is too simple, we would get very large error even using the training data for prediction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CDF6A-9E22-4C9C-A303-5D8A9D022264}"/>
              </a:ext>
            </a:extLst>
          </p:cNvPr>
          <p:cNvSpPr txBox="1"/>
          <p:nvPr/>
        </p:nvSpPr>
        <p:spPr>
          <a:xfrm>
            <a:off x="7787929" y="4434389"/>
            <a:ext cx="1838130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When the model is very advanced, using the training data for prediction will give us almost 0 error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34486B-7AB2-494B-9FDD-B4210CF992B0}"/>
              </a:ext>
            </a:extLst>
          </p:cNvPr>
          <p:cNvCxnSpPr/>
          <p:nvPr/>
        </p:nvCxnSpPr>
        <p:spPr>
          <a:xfrm>
            <a:off x="6326155" y="1735494"/>
            <a:ext cx="47586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BB05EC-BD07-4C8B-A431-E06BB44AED03}"/>
              </a:ext>
            </a:extLst>
          </p:cNvPr>
          <p:cNvSpPr txBox="1"/>
          <p:nvPr/>
        </p:nvSpPr>
        <p:spPr>
          <a:xfrm>
            <a:off x="7002212" y="1570883"/>
            <a:ext cx="3920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>
                <a:solidFill>
                  <a:srgbClr val="FF0000"/>
                </a:solidFill>
              </a:rPr>
              <a:t>Error when use “training” data for prediction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1A0E7A4-3E1B-4C80-9ACF-B9693F363F90}"/>
              </a:ext>
            </a:extLst>
          </p:cNvPr>
          <p:cNvSpPr/>
          <p:nvPr/>
        </p:nvSpPr>
        <p:spPr>
          <a:xfrm rot="8182016">
            <a:off x="1539347" y="2001250"/>
            <a:ext cx="382556" cy="21108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89A6FA2-9AF2-4611-A306-59299B3A0BE2}"/>
              </a:ext>
            </a:extLst>
          </p:cNvPr>
          <p:cNvSpPr/>
          <p:nvPr/>
        </p:nvSpPr>
        <p:spPr>
          <a:xfrm rot="8182016">
            <a:off x="8241819" y="5158207"/>
            <a:ext cx="255479" cy="2205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334293B-92B6-4EEA-A577-5276D0D2C103}"/>
              </a:ext>
            </a:extLst>
          </p:cNvPr>
          <p:cNvCxnSpPr/>
          <p:nvPr/>
        </p:nvCxnSpPr>
        <p:spPr>
          <a:xfrm>
            <a:off x="6326155" y="2158482"/>
            <a:ext cx="475861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CBCC17E-5D5B-46A7-84DC-B4878747376F}"/>
              </a:ext>
            </a:extLst>
          </p:cNvPr>
          <p:cNvSpPr txBox="1"/>
          <p:nvPr/>
        </p:nvSpPr>
        <p:spPr>
          <a:xfrm>
            <a:off x="7002212" y="1976617"/>
            <a:ext cx="3596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>
                <a:solidFill>
                  <a:srgbClr val="FFFF00"/>
                </a:solidFill>
              </a:rPr>
              <a:t>Error when use “test” data for prediction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D2E81B-ABB3-4AFE-9E11-BB3DDC4B2F6E}"/>
              </a:ext>
            </a:extLst>
          </p:cNvPr>
          <p:cNvSpPr txBox="1"/>
          <p:nvPr/>
        </p:nvSpPr>
        <p:spPr>
          <a:xfrm>
            <a:off x="2295895" y="2157554"/>
            <a:ext cx="1838130" cy="6001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NZ" sz="1100" dirty="0"/>
              <a:t>When the model is too simple, very large error in prediction with test dataset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D6FC684-4A4A-4183-8E3C-887ECC439F93}"/>
              </a:ext>
            </a:extLst>
          </p:cNvPr>
          <p:cNvSpPr/>
          <p:nvPr/>
        </p:nvSpPr>
        <p:spPr>
          <a:xfrm rot="12097182">
            <a:off x="1922012" y="2237905"/>
            <a:ext cx="422542" cy="19554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13F4C2-6711-4757-8A06-9D35D199006E}"/>
              </a:ext>
            </a:extLst>
          </p:cNvPr>
          <p:cNvSpPr txBox="1"/>
          <p:nvPr/>
        </p:nvSpPr>
        <p:spPr>
          <a:xfrm>
            <a:off x="4404072" y="3628719"/>
            <a:ext cx="1838130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NZ" sz="1100" dirty="0"/>
              <a:t>The error gradually reduces with the model complexity increases, until it reaches to a “sweat point”, where the prediction has the smallest error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1D5E3B8-C7FC-4FAD-AE1C-24E2424EB326}"/>
              </a:ext>
            </a:extLst>
          </p:cNvPr>
          <p:cNvSpPr/>
          <p:nvPr/>
        </p:nvSpPr>
        <p:spPr>
          <a:xfrm rot="5400000">
            <a:off x="4832909" y="4898894"/>
            <a:ext cx="422542" cy="19554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775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C867EA6-F1D6-4877-962C-BC4206B0E2B1}"/>
              </a:ext>
            </a:extLst>
          </p:cNvPr>
          <p:cNvSpPr/>
          <p:nvPr/>
        </p:nvSpPr>
        <p:spPr>
          <a:xfrm>
            <a:off x="1685160" y="1832859"/>
            <a:ext cx="6718041" cy="3300093"/>
          </a:xfrm>
          <a:custGeom>
            <a:avLst/>
            <a:gdLst>
              <a:gd name="connsiteX0" fmla="*/ 0 w 6718041"/>
              <a:gd name="connsiteY0" fmla="*/ 0 h 3300093"/>
              <a:gd name="connsiteX1" fmla="*/ 429208 w 6718041"/>
              <a:gd name="connsiteY1" fmla="*/ 858416 h 3300093"/>
              <a:gd name="connsiteX2" fmla="*/ 821094 w 6718041"/>
              <a:gd name="connsiteY2" fmla="*/ 1511559 h 3300093"/>
              <a:gd name="connsiteX3" fmla="*/ 1371600 w 6718041"/>
              <a:gd name="connsiteY3" fmla="*/ 1987420 h 3300093"/>
              <a:gd name="connsiteX4" fmla="*/ 1735494 w 6718041"/>
              <a:gd name="connsiteY4" fmla="*/ 2323322 h 3300093"/>
              <a:gd name="connsiteX5" fmla="*/ 2258008 w 6718041"/>
              <a:gd name="connsiteY5" fmla="*/ 2752531 h 3300093"/>
              <a:gd name="connsiteX6" fmla="*/ 2752531 w 6718041"/>
              <a:gd name="connsiteY6" fmla="*/ 3097763 h 3300093"/>
              <a:gd name="connsiteX7" fmla="*/ 3237723 w 6718041"/>
              <a:gd name="connsiteY7" fmla="*/ 3284375 h 3300093"/>
              <a:gd name="connsiteX8" fmla="*/ 3685592 w 6718041"/>
              <a:gd name="connsiteY8" fmla="*/ 3284375 h 3300093"/>
              <a:gd name="connsiteX9" fmla="*/ 4320074 w 6718041"/>
              <a:gd name="connsiteY9" fmla="*/ 3237722 h 3300093"/>
              <a:gd name="connsiteX10" fmla="*/ 4861249 w 6718041"/>
              <a:gd name="connsiteY10" fmla="*/ 3153747 h 3300093"/>
              <a:gd name="connsiteX11" fmla="*/ 5495731 w 6718041"/>
              <a:gd name="connsiteY11" fmla="*/ 3079102 h 3300093"/>
              <a:gd name="connsiteX12" fmla="*/ 6111551 w 6718041"/>
              <a:gd name="connsiteY12" fmla="*/ 2995126 h 3300093"/>
              <a:gd name="connsiteX13" fmla="*/ 6718041 w 6718041"/>
              <a:gd name="connsiteY13" fmla="*/ 2948473 h 330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18041" h="3300093">
                <a:moveTo>
                  <a:pt x="0" y="0"/>
                </a:moveTo>
                <a:cubicBezTo>
                  <a:pt x="146179" y="303245"/>
                  <a:pt x="292359" y="606490"/>
                  <a:pt x="429208" y="858416"/>
                </a:cubicBezTo>
                <a:cubicBezTo>
                  <a:pt x="566057" y="1110342"/>
                  <a:pt x="664029" y="1323392"/>
                  <a:pt x="821094" y="1511559"/>
                </a:cubicBezTo>
                <a:cubicBezTo>
                  <a:pt x="978159" y="1699726"/>
                  <a:pt x="1219200" y="1852126"/>
                  <a:pt x="1371600" y="1987420"/>
                </a:cubicBezTo>
                <a:cubicBezTo>
                  <a:pt x="1524000" y="2122714"/>
                  <a:pt x="1587759" y="2195804"/>
                  <a:pt x="1735494" y="2323322"/>
                </a:cubicBezTo>
                <a:cubicBezTo>
                  <a:pt x="1883229" y="2450840"/>
                  <a:pt x="2088502" y="2623458"/>
                  <a:pt x="2258008" y="2752531"/>
                </a:cubicBezTo>
                <a:cubicBezTo>
                  <a:pt x="2427514" y="2881605"/>
                  <a:pt x="2589245" y="3009122"/>
                  <a:pt x="2752531" y="3097763"/>
                </a:cubicBezTo>
                <a:cubicBezTo>
                  <a:pt x="2915817" y="3186404"/>
                  <a:pt x="3082213" y="3253273"/>
                  <a:pt x="3237723" y="3284375"/>
                </a:cubicBezTo>
                <a:cubicBezTo>
                  <a:pt x="3393233" y="3315477"/>
                  <a:pt x="3505200" y="3292150"/>
                  <a:pt x="3685592" y="3284375"/>
                </a:cubicBezTo>
                <a:cubicBezTo>
                  <a:pt x="3865984" y="3276600"/>
                  <a:pt x="4124131" y="3259493"/>
                  <a:pt x="4320074" y="3237722"/>
                </a:cubicBezTo>
                <a:cubicBezTo>
                  <a:pt x="4516017" y="3215951"/>
                  <a:pt x="4665306" y="3180184"/>
                  <a:pt x="4861249" y="3153747"/>
                </a:cubicBezTo>
                <a:cubicBezTo>
                  <a:pt x="5057192" y="3127310"/>
                  <a:pt x="5495731" y="3079102"/>
                  <a:pt x="5495731" y="3079102"/>
                </a:cubicBezTo>
                <a:cubicBezTo>
                  <a:pt x="5704115" y="3052665"/>
                  <a:pt x="5907833" y="3016898"/>
                  <a:pt x="6111551" y="2995126"/>
                </a:cubicBezTo>
                <a:cubicBezTo>
                  <a:pt x="6315269" y="2973355"/>
                  <a:pt x="6516655" y="2960914"/>
                  <a:pt x="6718041" y="2948473"/>
                </a:cubicBez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61A00-0D29-4339-B476-B21F59883AE6}"/>
              </a:ext>
            </a:extLst>
          </p:cNvPr>
          <p:cNvSpPr txBox="1"/>
          <p:nvPr/>
        </p:nvSpPr>
        <p:spPr>
          <a:xfrm>
            <a:off x="438539" y="410547"/>
            <a:ext cx="8966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>
                <a:solidFill>
                  <a:schemeClr val="bg1"/>
                </a:solidFill>
              </a:rPr>
              <a:t>The purpose of ML is to have a model which is capable of “</a:t>
            </a:r>
            <a:r>
              <a:rPr lang="en-NZ" sz="2400" b="1" u="sng" dirty="0">
                <a:solidFill>
                  <a:schemeClr val="bg1"/>
                </a:solidFill>
              </a:rPr>
              <a:t>predicting</a:t>
            </a:r>
            <a:r>
              <a:rPr lang="en-NZ" sz="2400" b="1" dirty="0">
                <a:solidFill>
                  <a:schemeClr val="bg1"/>
                </a:solidFill>
              </a:rPr>
              <a:t>” well on “</a:t>
            </a:r>
            <a:r>
              <a:rPr lang="en-NZ" sz="2400" b="1" u="sng" dirty="0">
                <a:solidFill>
                  <a:schemeClr val="bg1"/>
                </a:solidFill>
              </a:rPr>
              <a:t>unseen</a:t>
            </a:r>
            <a:r>
              <a:rPr lang="en-NZ" sz="2400" b="1" dirty="0">
                <a:solidFill>
                  <a:schemeClr val="bg1"/>
                </a:solidFill>
              </a:rPr>
              <a:t>” data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1F85BDF-B09C-4538-87E8-8BDF0FF1E278}"/>
              </a:ext>
            </a:extLst>
          </p:cNvPr>
          <p:cNvCxnSpPr/>
          <p:nvPr/>
        </p:nvCxnSpPr>
        <p:spPr>
          <a:xfrm flipV="1">
            <a:off x="1343608" y="1595535"/>
            <a:ext cx="0" cy="394684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E84A80-79CC-4ADE-8CA3-FEBAAEEFAB98}"/>
              </a:ext>
            </a:extLst>
          </p:cNvPr>
          <p:cNvCxnSpPr>
            <a:cxnSpLocks/>
          </p:cNvCxnSpPr>
          <p:nvPr/>
        </p:nvCxnSpPr>
        <p:spPr>
          <a:xfrm>
            <a:off x="1343608" y="5517503"/>
            <a:ext cx="725921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3F4615-3391-4F43-8558-70C20B873FE6}"/>
              </a:ext>
            </a:extLst>
          </p:cNvPr>
          <p:cNvSpPr txBox="1"/>
          <p:nvPr/>
        </p:nvSpPr>
        <p:spPr>
          <a:xfrm rot="16200000">
            <a:off x="662473" y="3244334"/>
            <a:ext cx="65543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9BEE96-A412-4BD1-A8A8-F515A97E88B6}"/>
              </a:ext>
            </a:extLst>
          </p:cNvPr>
          <p:cNvSpPr txBox="1"/>
          <p:nvPr/>
        </p:nvSpPr>
        <p:spPr>
          <a:xfrm>
            <a:off x="4038793" y="5664073"/>
            <a:ext cx="186884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Model complexity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46CD63-7688-4A17-B6F9-D57A522264A2}"/>
              </a:ext>
            </a:extLst>
          </p:cNvPr>
          <p:cNvSpPr txBox="1"/>
          <p:nvPr/>
        </p:nvSpPr>
        <p:spPr>
          <a:xfrm>
            <a:off x="633741" y="5203830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i="1" dirty="0">
                <a:solidFill>
                  <a:schemeClr val="bg1"/>
                </a:solidFill>
              </a:rPr>
              <a:t>small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48A6BF-1B39-495F-BA18-BADF8DEFEC24}"/>
              </a:ext>
            </a:extLst>
          </p:cNvPr>
          <p:cNvSpPr txBox="1"/>
          <p:nvPr/>
        </p:nvSpPr>
        <p:spPr>
          <a:xfrm>
            <a:off x="725112" y="1663582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i="1" dirty="0">
                <a:solidFill>
                  <a:schemeClr val="bg1"/>
                </a:solidFill>
              </a:rPr>
              <a:t>big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0DCAA0-C542-4D8A-8C27-36D69F95F11D}"/>
              </a:ext>
            </a:extLst>
          </p:cNvPr>
          <p:cNvSpPr txBox="1"/>
          <p:nvPr/>
        </p:nvSpPr>
        <p:spPr>
          <a:xfrm>
            <a:off x="990190" y="5556497"/>
            <a:ext cx="1297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A very simple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BBF40C-7FB1-408B-B371-DD760A285EA3}"/>
              </a:ext>
            </a:extLst>
          </p:cNvPr>
          <p:cNvSpPr txBox="1"/>
          <p:nvPr/>
        </p:nvSpPr>
        <p:spPr>
          <a:xfrm>
            <a:off x="844418" y="6035134"/>
            <a:ext cx="1659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(e.g., a decision stump)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097B4F-0B01-48F8-A95C-356371722B3B}"/>
              </a:ext>
            </a:extLst>
          </p:cNvPr>
          <p:cNvSpPr txBox="1"/>
          <p:nvPr/>
        </p:nvSpPr>
        <p:spPr>
          <a:xfrm>
            <a:off x="7132842" y="5664575"/>
            <a:ext cx="1955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A very complicated and engineered model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97C82F3-8FD8-4BDD-9879-8C6AF040B16D}"/>
              </a:ext>
            </a:extLst>
          </p:cNvPr>
          <p:cNvSpPr/>
          <p:nvPr/>
        </p:nvSpPr>
        <p:spPr>
          <a:xfrm>
            <a:off x="1474237" y="2468509"/>
            <a:ext cx="6764694" cy="2980569"/>
          </a:xfrm>
          <a:custGeom>
            <a:avLst/>
            <a:gdLst>
              <a:gd name="connsiteX0" fmla="*/ 0 w 6764694"/>
              <a:gd name="connsiteY0" fmla="*/ 0 h 3480319"/>
              <a:gd name="connsiteX1" fmla="*/ 503853 w 6764694"/>
              <a:gd name="connsiteY1" fmla="*/ 1175657 h 3480319"/>
              <a:gd name="connsiteX2" fmla="*/ 1054359 w 6764694"/>
              <a:gd name="connsiteY2" fmla="*/ 1978090 h 3480319"/>
              <a:gd name="connsiteX3" fmla="*/ 1828800 w 6764694"/>
              <a:gd name="connsiteY3" fmla="*/ 2565919 h 3480319"/>
              <a:gd name="connsiteX4" fmla="*/ 2313992 w 6764694"/>
              <a:gd name="connsiteY4" fmla="*/ 2836506 h 3480319"/>
              <a:gd name="connsiteX5" fmla="*/ 3004457 w 6764694"/>
              <a:gd name="connsiteY5" fmla="*/ 3191070 h 3480319"/>
              <a:gd name="connsiteX6" fmla="*/ 3806890 w 6764694"/>
              <a:gd name="connsiteY6" fmla="*/ 3321698 h 3480319"/>
              <a:gd name="connsiteX7" fmla="*/ 4879910 w 6764694"/>
              <a:gd name="connsiteY7" fmla="*/ 3396343 h 3480319"/>
              <a:gd name="connsiteX8" fmla="*/ 5533053 w 6764694"/>
              <a:gd name="connsiteY8" fmla="*/ 3433665 h 3480319"/>
              <a:gd name="connsiteX9" fmla="*/ 6232849 w 6764694"/>
              <a:gd name="connsiteY9" fmla="*/ 3470988 h 3480319"/>
              <a:gd name="connsiteX10" fmla="*/ 6764694 w 6764694"/>
              <a:gd name="connsiteY10" fmla="*/ 3480319 h 348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64694" h="3480319">
                <a:moveTo>
                  <a:pt x="0" y="0"/>
                </a:moveTo>
                <a:cubicBezTo>
                  <a:pt x="164063" y="422987"/>
                  <a:pt x="328126" y="845975"/>
                  <a:pt x="503853" y="1175657"/>
                </a:cubicBezTo>
                <a:cubicBezTo>
                  <a:pt x="679580" y="1505339"/>
                  <a:pt x="833535" y="1746380"/>
                  <a:pt x="1054359" y="1978090"/>
                </a:cubicBezTo>
                <a:cubicBezTo>
                  <a:pt x="1275183" y="2209800"/>
                  <a:pt x="1618861" y="2422850"/>
                  <a:pt x="1828800" y="2565919"/>
                </a:cubicBezTo>
                <a:cubicBezTo>
                  <a:pt x="2038739" y="2708988"/>
                  <a:pt x="2118049" y="2732314"/>
                  <a:pt x="2313992" y="2836506"/>
                </a:cubicBezTo>
                <a:cubicBezTo>
                  <a:pt x="2509935" y="2940698"/>
                  <a:pt x="2755641" y="3110205"/>
                  <a:pt x="3004457" y="3191070"/>
                </a:cubicBezTo>
                <a:cubicBezTo>
                  <a:pt x="3253273" y="3271935"/>
                  <a:pt x="3494315" y="3287486"/>
                  <a:pt x="3806890" y="3321698"/>
                </a:cubicBezTo>
                <a:cubicBezTo>
                  <a:pt x="4119466" y="3355910"/>
                  <a:pt x="4879910" y="3396343"/>
                  <a:pt x="4879910" y="3396343"/>
                </a:cubicBezTo>
                <a:lnTo>
                  <a:pt x="5533053" y="3433665"/>
                </a:lnTo>
                <a:lnTo>
                  <a:pt x="6232849" y="3470988"/>
                </a:lnTo>
                <a:cubicBezTo>
                  <a:pt x="6438123" y="3478764"/>
                  <a:pt x="6601408" y="3479541"/>
                  <a:pt x="6764694" y="348031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76973C-A451-4FAC-BC79-44C3FD7766FF}"/>
              </a:ext>
            </a:extLst>
          </p:cNvPr>
          <p:cNvSpPr txBox="1"/>
          <p:nvPr/>
        </p:nvSpPr>
        <p:spPr>
          <a:xfrm>
            <a:off x="1797678" y="1241544"/>
            <a:ext cx="1838130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When the model is too simple, we would get very large error even using the training data for prediction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CDF6A-9E22-4C9C-A303-5D8A9D022264}"/>
              </a:ext>
            </a:extLst>
          </p:cNvPr>
          <p:cNvSpPr txBox="1"/>
          <p:nvPr/>
        </p:nvSpPr>
        <p:spPr>
          <a:xfrm>
            <a:off x="7787929" y="4434389"/>
            <a:ext cx="1838130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When the model is very advanced, using the training data for prediction will give us almost 0 error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34486B-7AB2-494B-9FDD-B4210CF992B0}"/>
              </a:ext>
            </a:extLst>
          </p:cNvPr>
          <p:cNvCxnSpPr/>
          <p:nvPr/>
        </p:nvCxnSpPr>
        <p:spPr>
          <a:xfrm>
            <a:off x="6326155" y="1735494"/>
            <a:ext cx="47586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BB05EC-BD07-4C8B-A431-E06BB44AED03}"/>
              </a:ext>
            </a:extLst>
          </p:cNvPr>
          <p:cNvSpPr txBox="1"/>
          <p:nvPr/>
        </p:nvSpPr>
        <p:spPr>
          <a:xfrm>
            <a:off x="7002212" y="1570883"/>
            <a:ext cx="3920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>
                <a:solidFill>
                  <a:srgbClr val="FF0000"/>
                </a:solidFill>
              </a:rPr>
              <a:t>Error when use “training” data for prediction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1A0E7A4-3E1B-4C80-9ACF-B9693F363F90}"/>
              </a:ext>
            </a:extLst>
          </p:cNvPr>
          <p:cNvSpPr/>
          <p:nvPr/>
        </p:nvSpPr>
        <p:spPr>
          <a:xfrm rot="8182016">
            <a:off x="1539347" y="2001250"/>
            <a:ext cx="382556" cy="21108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89A6FA2-9AF2-4611-A306-59299B3A0BE2}"/>
              </a:ext>
            </a:extLst>
          </p:cNvPr>
          <p:cNvSpPr/>
          <p:nvPr/>
        </p:nvSpPr>
        <p:spPr>
          <a:xfrm rot="8182016">
            <a:off x="8241819" y="5158207"/>
            <a:ext cx="255479" cy="2205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334293B-92B6-4EEA-A577-5276D0D2C103}"/>
              </a:ext>
            </a:extLst>
          </p:cNvPr>
          <p:cNvCxnSpPr/>
          <p:nvPr/>
        </p:nvCxnSpPr>
        <p:spPr>
          <a:xfrm>
            <a:off x="6326155" y="2158482"/>
            <a:ext cx="475861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CBCC17E-5D5B-46A7-84DC-B4878747376F}"/>
              </a:ext>
            </a:extLst>
          </p:cNvPr>
          <p:cNvSpPr txBox="1"/>
          <p:nvPr/>
        </p:nvSpPr>
        <p:spPr>
          <a:xfrm>
            <a:off x="7002212" y="1976617"/>
            <a:ext cx="3596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>
                <a:solidFill>
                  <a:srgbClr val="FFFF00"/>
                </a:solidFill>
              </a:rPr>
              <a:t>Error when use “test” data for prediction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D2E81B-ABB3-4AFE-9E11-BB3DDC4B2F6E}"/>
              </a:ext>
            </a:extLst>
          </p:cNvPr>
          <p:cNvSpPr txBox="1"/>
          <p:nvPr/>
        </p:nvSpPr>
        <p:spPr>
          <a:xfrm>
            <a:off x="2295895" y="2157554"/>
            <a:ext cx="1838130" cy="6001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NZ" sz="1100" dirty="0"/>
              <a:t>When the model is too simple, very large error in prediction with test dataset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D6FC684-4A4A-4183-8E3C-887ECC439F93}"/>
              </a:ext>
            </a:extLst>
          </p:cNvPr>
          <p:cNvSpPr/>
          <p:nvPr/>
        </p:nvSpPr>
        <p:spPr>
          <a:xfrm rot="12097182">
            <a:off x="1922012" y="2237905"/>
            <a:ext cx="422542" cy="19554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13F4C2-6711-4757-8A06-9D35D199006E}"/>
              </a:ext>
            </a:extLst>
          </p:cNvPr>
          <p:cNvSpPr txBox="1"/>
          <p:nvPr/>
        </p:nvSpPr>
        <p:spPr>
          <a:xfrm>
            <a:off x="4404072" y="3628719"/>
            <a:ext cx="1838130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NZ" sz="1100" dirty="0"/>
              <a:t>The error gradually reduces with the model complexity increases, until it reaches to a “sweat point”, where the prediction has the smallest error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1D5E3B8-C7FC-4FAD-AE1C-24E2424EB326}"/>
              </a:ext>
            </a:extLst>
          </p:cNvPr>
          <p:cNvSpPr/>
          <p:nvPr/>
        </p:nvSpPr>
        <p:spPr>
          <a:xfrm rot="5400000">
            <a:off x="4832909" y="4898894"/>
            <a:ext cx="422542" cy="19554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15919B-EE37-4C49-B9DB-E8F158F85A63}"/>
              </a:ext>
            </a:extLst>
          </p:cNvPr>
          <p:cNvSpPr txBox="1"/>
          <p:nvPr/>
        </p:nvSpPr>
        <p:spPr>
          <a:xfrm>
            <a:off x="6866527" y="3568959"/>
            <a:ext cx="1838130" cy="76944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NZ" sz="1100" dirty="0"/>
              <a:t>The error with test data would then increase again, although the error with the training data gets smaller 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C57DE11-B6EB-4410-AA2B-046F1EDBB610}"/>
              </a:ext>
            </a:extLst>
          </p:cNvPr>
          <p:cNvSpPr/>
          <p:nvPr/>
        </p:nvSpPr>
        <p:spPr>
          <a:xfrm rot="5400000">
            <a:off x="7412036" y="4374617"/>
            <a:ext cx="422542" cy="19554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3083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1385</Words>
  <Application>Microsoft Office PowerPoint</Application>
  <PresentationFormat>Widescreen</PresentationFormat>
  <Paragraphs>144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Sijin Zhang</dc:creator>
  <cp:lastModifiedBy>Sijin Zhang</cp:lastModifiedBy>
  <cp:revision>1</cp:revision>
  <dcterms:created xsi:type="dcterms:W3CDTF">2022-06-08T00:19:57Z</dcterms:created>
  <dcterms:modified xsi:type="dcterms:W3CDTF">2022-06-08T00:55:40Z</dcterms:modified>
</cp:coreProperties>
</file>