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f783de6f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f783de6f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f783de6f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f783de6f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f783de6f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3f783de6f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f783de6f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f783de6f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f783de6ff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f783de6ff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f783de6ff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3f783de6ff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3f783de6f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3f783de6f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f783de6ff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3f783de6ff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f783de6ff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f783de6ff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3f783de6ff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3f783de6ff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f783de6ff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f783de6ff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3f783de6ff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3f783de6ff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3f783de6ff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3f783de6ff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3f783de6ff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3f783de6ff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3f783de6ff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3f783de6ff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3f783de6ff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3f783de6ff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3f783de6ff_0_9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3f783de6ff_0_9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3f783de6ff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3f783de6ff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3f783de6ff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3f783de6ff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3f783de6ff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3f783de6ff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3f783de7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3f783de7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f783de6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f783de6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23f783de7a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23f783de7a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3f783de7a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3f783de7a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3f7b907e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3f7b907e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3f7b907e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3f7b907e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3f7b907e0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3f7b907e0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3f7b907e0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3f7b907e0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3f7b907e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3f7b907e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3f7b907e0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3f7b907e0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3f7b907e0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3f7b907e0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3f7b907e0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3f7b907e0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f783de6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f783de6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3f7b907e0f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3f7b907e0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f783de6f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f783de6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f783de6f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f783de6f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f783de6f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f783de6f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f783de6f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f783de6f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f783de6f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f783de6f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peech.ee.ntu.edu.tw/~tlkagk/courses_MLDS18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4100" y="2193075"/>
            <a:ext cx="71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Generative </a:t>
            </a:r>
            <a:r>
              <a:rPr lang="en-GB" sz="2000"/>
              <a:t>Adversarial Network</a:t>
            </a:r>
            <a:r>
              <a:rPr lang="en-GB" sz="2000"/>
              <a:t> </a:t>
            </a:r>
            <a:endParaRPr sz="2000"/>
          </a:p>
        </p:txBody>
      </p:sp>
      <p:sp>
        <p:nvSpPr>
          <p:cNvPr id="55" name="Google Shape;55;p13"/>
          <p:cNvSpPr txBox="1"/>
          <p:nvPr/>
        </p:nvSpPr>
        <p:spPr>
          <a:xfrm>
            <a:off x="384100" y="2685675"/>
            <a:ext cx="481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Adapted from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https://speech.ee.ntu.edu.tw/~tlkagk/courses_MLDS18.html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78" name="Google Shape;178;p22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179" name="Google Shape;179;p22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</a:t>
            </a:r>
            <a:r>
              <a:rPr i="1" lang="en-GB" sz="1000"/>
              <a:t>, the Generator (v1) has random parameters, so it will create a very bad image (many noises)</a:t>
            </a:r>
            <a:endParaRPr i="1" sz="1000"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/>
          </a:p>
        </p:txBody>
      </p:sp>
      <p:sp>
        <p:nvSpPr>
          <p:cNvPr id="184" name="Google Shape;184;p22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190" name="Google Shape;190;p23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191" name="Google Shape;191;p23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196" name="Google Shape;19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198" name="Google Shape;198;p23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199" name="Google Shape;199;p23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207" name="Google Shape;207;p24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208" name="Google Shape;208;p24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4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4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215" name="Google Shape;215;p24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216" name="Google Shape;216;p24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218" name="Google Shape;218;p24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219" name="Google Shape;219;p24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0" name="Google Shape;220;p24"/>
          <p:cNvSpPr txBox="1"/>
          <p:nvPr/>
        </p:nvSpPr>
        <p:spPr>
          <a:xfrm>
            <a:off x="2142250" y="19642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the real image has color while the image from the Generator (v1)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231" name="Google Shape;231;p25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232" name="Google Shape;232;p25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5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237" name="Google Shape;2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239" name="Google Shape;239;p25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240" name="Google Shape;240;p25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242" name="Google Shape;242;p25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243" name="Google Shape;243;p25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4" name="Google Shape;244;p25"/>
          <p:cNvSpPr txBox="1"/>
          <p:nvPr/>
        </p:nvSpPr>
        <p:spPr>
          <a:xfrm>
            <a:off x="2142250" y="19642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the real image has color while the image from the Generator (v1)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5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248" name="Google Shape;248;p25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  <p:sp>
        <p:nvSpPr>
          <p:cNvPr id="252" name="Google Shape;252;p25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real images and the Generator (v2) produced image, and tell the differences</a:t>
            </a:r>
            <a:endParaRPr i="1" sz="1000"/>
          </a:p>
        </p:txBody>
      </p:sp>
      <p:sp>
        <p:nvSpPr>
          <p:cNvPr id="253" name="Google Shape;253;p25"/>
          <p:cNvSpPr/>
          <p:nvPr/>
        </p:nvSpPr>
        <p:spPr>
          <a:xfrm rot="2142960">
            <a:off x="3879675" y="4270766"/>
            <a:ext cx="515445" cy="1577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259" name="Google Shape;259;p26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260" name="Google Shape;260;p26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6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265" name="Google Shape;2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267" name="Google Shape;267;p26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268" name="Google Shape;268;p26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270" name="Google Shape;270;p26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271" name="Google Shape;271;p26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2" name="Google Shape;272;p26"/>
          <p:cNvSpPr txBox="1"/>
          <p:nvPr/>
        </p:nvSpPr>
        <p:spPr>
          <a:xfrm>
            <a:off x="2142250" y="19642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the real image has color while the image from the Generator (v1)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273" name="Google Shape;273;p26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276" name="Google Shape;276;p26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6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6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real images and the Generator (v2) produced image, and tell the differences</a:t>
            </a:r>
            <a:endParaRPr i="1" sz="1000"/>
          </a:p>
        </p:txBody>
      </p:sp>
      <p:sp>
        <p:nvSpPr>
          <p:cNvPr id="279" name="Google Shape;279;p26"/>
          <p:cNvSpPr/>
          <p:nvPr/>
        </p:nvSpPr>
        <p:spPr>
          <a:xfrm>
            <a:off x="4953400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(v3)</a:t>
            </a:r>
            <a:endParaRPr sz="1300"/>
          </a:p>
        </p:txBody>
      </p:sp>
      <p:sp>
        <p:nvSpPr>
          <p:cNvPr id="280" name="Google Shape;280;p26"/>
          <p:cNvSpPr/>
          <p:nvPr/>
        </p:nvSpPr>
        <p:spPr>
          <a:xfrm>
            <a:off x="4043300" y="1693075"/>
            <a:ext cx="815576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1" name="Google Shape;281;p26"/>
          <p:cNvSpPr txBox="1"/>
          <p:nvPr/>
        </p:nvSpPr>
        <p:spPr>
          <a:xfrm>
            <a:off x="4054013" y="20207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FF"/>
                </a:solidFill>
              </a:rPr>
              <a:t>E.g., the Discriminator (v2) may notice that the real image has a mouth while the image from the Generator (v2) does not.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4716650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3a, the Generator (v3) is set up based on v2, but incorporate the differences told by the Discriminator (v2)</a:t>
            </a:r>
            <a:endParaRPr i="1" sz="1000"/>
          </a:p>
        </p:txBody>
      </p:sp>
      <p:pic>
        <p:nvPicPr>
          <p:cNvPr id="283" name="Google Shape;28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9200" y="2389100"/>
            <a:ext cx="712825" cy="732851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/>
          <p:nvPr/>
        </p:nvSpPr>
        <p:spPr>
          <a:xfrm>
            <a:off x="5403125" y="207151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6" name="Google Shape;286;p26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  <p:sp>
        <p:nvSpPr>
          <p:cNvPr id="287" name="Google Shape;287;p26"/>
          <p:cNvSpPr/>
          <p:nvPr/>
        </p:nvSpPr>
        <p:spPr>
          <a:xfrm rot="2142960">
            <a:off x="3879675" y="4270766"/>
            <a:ext cx="515445" cy="1577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293" name="Google Shape;293;p27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294" name="Google Shape;294;p27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299" name="Google Shape;2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7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301" name="Google Shape;301;p27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302" name="Google Shape;302;p27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7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304" name="Google Shape;304;p27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305" name="Google Shape;305;p27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6" name="Google Shape;306;p27"/>
          <p:cNvSpPr txBox="1"/>
          <p:nvPr/>
        </p:nvSpPr>
        <p:spPr>
          <a:xfrm>
            <a:off x="2142250" y="19642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the real image has color while the image from the Generator (v1)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307" name="Google Shape;307;p27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8" name="Google Shape;30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7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310" name="Google Shape;310;p27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real images and the Generator (v2) produced image, and tell the differences</a:t>
            </a:r>
            <a:endParaRPr i="1" sz="1000"/>
          </a:p>
        </p:txBody>
      </p:sp>
      <p:sp>
        <p:nvSpPr>
          <p:cNvPr id="313" name="Google Shape;313;p27"/>
          <p:cNvSpPr/>
          <p:nvPr/>
        </p:nvSpPr>
        <p:spPr>
          <a:xfrm>
            <a:off x="4953400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(v3)</a:t>
            </a:r>
            <a:endParaRPr sz="1300"/>
          </a:p>
        </p:txBody>
      </p:sp>
      <p:sp>
        <p:nvSpPr>
          <p:cNvPr id="314" name="Google Shape;314;p27"/>
          <p:cNvSpPr/>
          <p:nvPr/>
        </p:nvSpPr>
        <p:spPr>
          <a:xfrm>
            <a:off x="4043300" y="1693075"/>
            <a:ext cx="815576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5" name="Google Shape;315;p27"/>
          <p:cNvSpPr txBox="1"/>
          <p:nvPr/>
        </p:nvSpPr>
        <p:spPr>
          <a:xfrm>
            <a:off x="4054013" y="20207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FF"/>
                </a:solidFill>
              </a:rPr>
              <a:t>E.g., the Discriminator (v2) may notice that the real image has a mouth while the image from the Generator (v2) does not.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4716650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3a, the Generator (v3) is set up based on v2, but incorporate the differences told by the Discriminator (v2)</a:t>
            </a:r>
            <a:endParaRPr i="1" sz="1000"/>
          </a:p>
        </p:txBody>
      </p:sp>
      <p:pic>
        <p:nvPicPr>
          <p:cNvPr id="317" name="Google Shape;31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9200" y="2389100"/>
            <a:ext cx="712825" cy="73285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7"/>
          <p:cNvSpPr/>
          <p:nvPr/>
        </p:nvSpPr>
        <p:spPr>
          <a:xfrm>
            <a:off x="5403125" y="207151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 txBox="1"/>
          <p:nvPr/>
        </p:nvSpPr>
        <p:spPr>
          <a:xfrm>
            <a:off x="6203375" y="2810875"/>
            <a:ext cx="7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……</a:t>
            </a:r>
            <a:endParaRPr b="1" sz="1700"/>
          </a:p>
        </p:txBody>
      </p:sp>
      <p:sp>
        <p:nvSpPr>
          <p:cNvPr id="320" name="Google Shape;320;p27"/>
          <p:cNvSpPr txBox="1"/>
          <p:nvPr/>
        </p:nvSpPr>
        <p:spPr>
          <a:xfrm>
            <a:off x="7151075" y="2510725"/>
            <a:ext cx="195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Generator</a:t>
            </a:r>
            <a:r>
              <a:rPr lang="en-GB"/>
              <a:t> and </a:t>
            </a:r>
            <a:r>
              <a:rPr lang="en-GB">
                <a:solidFill>
                  <a:srgbClr val="A4C2F4"/>
                </a:solidFill>
              </a:rPr>
              <a:t>Discriminator</a:t>
            </a:r>
            <a:r>
              <a:rPr lang="en-GB"/>
              <a:t> evolves step-by-step iteratively, until we get a satisfied image </a:t>
            </a:r>
            <a:endParaRPr/>
          </a:p>
        </p:txBody>
      </p:sp>
      <p:sp>
        <p:nvSpPr>
          <p:cNvPr id="321" name="Google Shape;321;p27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  <p:sp>
        <p:nvSpPr>
          <p:cNvPr id="323" name="Google Shape;323;p27"/>
          <p:cNvSpPr/>
          <p:nvPr/>
        </p:nvSpPr>
        <p:spPr>
          <a:xfrm rot="2142960">
            <a:off x="3879675" y="4270766"/>
            <a:ext cx="515445" cy="1577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329" name="Google Shape;329;p28"/>
          <p:cNvSpPr/>
          <p:nvPr/>
        </p:nvSpPr>
        <p:spPr>
          <a:xfrm>
            <a:off x="363300" y="9908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330" name="Google Shape;330;p28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332" name="Google Shape;3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8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pic>
        <p:nvPicPr>
          <p:cNvPr id="335" name="Google Shape;3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750" y="4506675"/>
            <a:ext cx="2290425" cy="554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8"/>
          <p:cNvSpPr txBox="1"/>
          <p:nvPr/>
        </p:nvSpPr>
        <p:spPr>
          <a:xfrm>
            <a:off x="5600175" y="4749975"/>
            <a:ext cx="203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Real images from training dataset</a:t>
            </a:r>
            <a:endParaRPr sz="1000"/>
          </a:p>
        </p:txBody>
      </p:sp>
      <p:sp>
        <p:nvSpPr>
          <p:cNvPr id="337" name="Google Shape;337;p28"/>
          <p:cNvSpPr txBox="1"/>
          <p:nvPr/>
        </p:nvSpPr>
        <p:spPr>
          <a:xfrm>
            <a:off x="292275" y="4370525"/>
            <a:ext cx="2378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real images and the Generator produced image, and tell the differences</a:t>
            </a:r>
            <a:endParaRPr i="1" sz="1000"/>
          </a:p>
        </p:txBody>
      </p:sp>
      <p:sp>
        <p:nvSpPr>
          <p:cNvPr id="338" name="Google Shape;338;p28"/>
          <p:cNvSpPr/>
          <p:nvPr/>
        </p:nvSpPr>
        <p:spPr>
          <a:xfrm rot="1220663">
            <a:off x="2058694" y="4349969"/>
            <a:ext cx="1264158" cy="1577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340" name="Google Shape;340;p28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341" name="Google Shape;341;p28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42" name="Google Shape;342;p28"/>
          <p:cNvSpPr txBox="1"/>
          <p:nvPr/>
        </p:nvSpPr>
        <p:spPr>
          <a:xfrm>
            <a:off x="2142250" y="19642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the real image has color while the image from the Generator (v1)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346" name="Google Shape;346;p28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8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real images and the Generator (v2) produced image, and tell the differences</a:t>
            </a:r>
            <a:endParaRPr i="1" sz="1000"/>
          </a:p>
        </p:txBody>
      </p:sp>
      <p:sp>
        <p:nvSpPr>
          <p:cNvPr id="349" name="Google Shape;349;p28"/>
          <p:cNvSpPr/>
          <p:nvPr/>
        </p:nvSpPr>
        <p:spPr>
          <a:xfrm>
            <a:off x="4953400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(v3)</a:t>
            </a:r>
            <a:endParaRPr sz="1300"/>
          </a:p>
        </p:txBody>
      </p:sp>
      <p:sp>
        <p:nvSpPr>
          <p:cNvPr id="350" name="Google Shape;350;p28"/>
          <p:cNvSpPr/>
          <p:nvPr/>
        </p:nvSpPr>
        <p:spPr>
          <a:xfrm>
            <a:off x="4043300" y="1693075"/>
            <a:ext cx="815576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1" name="Google Shape;351;p28"/>
          <p:cNvSpPr txBox="1"/>
          <p:nvPr/>
        </p:nvSpPr>
        <p:spPr>
          <a:xfrm>
            <a:off x="4054013" y="2020763"/>
            <a:ext cx="897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FF"/>
                </a:solidFill>
              </a:rPr>
              <a:t>E.g., the Discriminator (v2) may notice that the real image has a mouth while the image from the Generator (v2) does not.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4716650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3a, the Generator (v3) is set up based on v2, but incorporate the differences told by the Discriminator (v2)</a:t>
            </a:r>
            <a:endParaRPr i="1" sz="1000"/>
          </a:p>
        </p:txBody>
      </p:sp>
      <p:pic>
        <p:nvPicPr>
          <p:cNvPr id="353" name="Google Shape;35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9200" y="2389100"/>
            <a:ext cx="712825" cy="73285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8"/>
          <p:cNvSpPr/>
          <p:nvPr/>
        </p:nvSpPr>
        <p:spPr>
          <a:xfrm>
            <a:off x="5403125" y="207151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 txBox="1"/>
          <p:nvPr/>
        </p:nvSpPr>
        <p:spPr>
          <a:xfrm>
            <a:off x="6203375" y="2810875"/>
            <a:ext cx="7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……</a:t>
            </a:r>
            <a:endParaRPr b="1" sz="1700"/>
          </a:p>
        </p:txBody>
      </p:sp>
      <p:sp>
        <p:nvSpPr>
          <p:cNvPr id="356" name="Google Shape;356;p28"/>
          <p:cNvSpPr txBox="1"/>
          <p:nvPr/>
        </p:nvSpPr>
        <p:spPr>
          <a:xfrm>
            <a:off x="7151075" y="2510725"/>
            <a:ext cx="195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Generator</a:t>
            </a:r>
            <a:r>
              <a:rPr lang="en-GB"/>
              <a:t> and </a:t>
            </a:r>
            <a:r>
              <a:rPr lang="en-GB">
                <a:solidFill>
                  <a:srgbClr val="A4C2F4"/>
                </a:solidFill>
              </a:rPr>
              <a:t>Discriminator</a:t>
            </a:r>
            <a:r>
              <a:rPr lang="en-GB"/>
              <a:t> evolves step-by-step iteratively, until we get a satisfied image </a:t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58" name="Google Shape;358;p28"/>
          <p:cNvSpPr txBox="1"/>
          <p:nvPr/>
        </p:nvSpPr>
        <p:spPr>
          <a:xfrm>
            <a:off x="1374488" y="103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  <p:sp>
        <p:nvSpPr>
          <p:cNvPr id="359" name="Google Shape;359;p28"/>
          <p:cNvSpPr/>
          <p:nvPr/>
        </p:nvSpPr>
        <p:spPr>
          <a:xfrm rot="2142960">
            <a:off x="3879675" y="4270766"/>
            <a:ext cx="515445" cy="15777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/>
          <p:nvPr/>
        </p:nvSpPr>
        <p:spPr>
          <a:xfrm>
            <a:off x="5065525" y="3180525"/>
            <a:ext cx="1461600" cy="89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398725" y="111932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</p:txBody>
      </p:sp>
      <p:sp>
        <p:nvSpPr>
          <p:cNvPr id="366" name="Google Shape;366;p29"/>
          <p:cNvSpPr txBox="1"/>
          <p:nvPr/>
        </p:nvSpPr>
        <p:spPr>
          <a:xfrm>
            <a:off x="1367513" y="76938"/>
            <a:ext cx="237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How each iterate works in GAN</a:t>
            </a:r>
            <a:endParaRPr i="1" sz="1000"/>
          </a:p>
        </p:txBody>
      </p:sp>
      <p:sp>
        <p:nvSpPr>
          <p:cNvPr id="367" name="Google Shape;367;p29"/>
          <p:cNvSpPr/>
          <p:nvPr/>
        </p:nvSpPr>
        <p:spPr>
          <a:xfrm>
            <a:off x="849950" y="204430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272300" y="341875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369" name="Google Shape;369;p29"/>
          <p:cNvSpPr/>
          <p:nvPr/>
        </p:nvSpPr>
        <p:spPr>
          <a:xfrm>
            <a:off x="810400" y="318343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71" name="Google Shape;3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63" y="237197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9"/>
          <p:cNvSpPr/>
          <p:nvPr/>
        </p:nvSpPr>
        <p:spPr>
          <a:xfrm>
            <a:off x="150775" y="947850"/>
            <a:ext cx="1761600" cy="349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 txBox="1"/>
          <p:nvPr/>
        </p:nvSpPr>
        <p:spPr>
          <a:xfrm>
            <a:off x="1216563" y="2141688"/>
            <a:ext cx="74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0000"/>
                </a:solidFill>
              </a:rPr>
              <a:t>?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374" name="Google Shape;374;p29"/>
          <p:cNvSpPr txBox="1"/>
          <p:nvPr/>
        </p:nvSpPr>
        <p:spPr>
          <a:xfrm>
            <a:off x="2138600" y="458325"/>
            <a:ext cx="394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Step 1: Fix the Generator, and train the discriminator (update its parameters)</a:t>
            </a:r>
            <a:endParaRPr sz="1200"/>
          </a:p>
        </p:txBody>
      </p:sp>
      <p:sp>
        <p:nvSpPr>
          <p:cNvPr id="375" name="Google Shape;375;p29"/>
          <p:cNvSpPr/>
          <p:nvPr/>
        </p:nvSpPr>
        <p:spPr>
          <a:xfrm>
            <a:off x="3375775" y="1269025"/>
            <a:ext cx="855600" cy="554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376" name="Google Shape;376;p29"/>
          <p:cNvSpPr/>
          <p:nvPr/>
        </p:nvSpPr>
        <p:spPr>
          <a:xfrm>
            <a:off x="2342650" y="1213425"/>
            <a:ext cx="227800" cy="759400"/>
          </a:xfrm>
          <a:prstGeom prst="flowChartProcess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VE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</a:t>
            </a:r>
            <a:endParaRPr sz="700"/>
          </a:p>
        </p:txBody>
      </p:sp>
      <p:sp>
        <p:nvSpPr>
          <p:cNvPr id="377" name="Google Shape;377;p29"/>
          <p:cNvSpPr/>
          <p:nvPr/>
        </p:nvSpPr>
        <p:spPr>
          <a:xfrm>
            <a:off x="2652700" y="1213425"/>
            <a:ext cx="227800" cy="759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VE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</a:t>
            </a:r>
            <a:endParaRPr sz="700"/>
          </a:p>
        </p:txBody>
      </p:sp>
      <p:sp>
        <p:nvSpPr>
          <p:cNvPr id="378" name="Google Shape;378;p29"/>
          <p:cNvSpPr/>
          <p:nvPr/>
        </p:nvSpPr>
        <p:spPr>
          <a:xfrm>
            <a:off x="2962750" y="1213425"/>
            <a:ext cx="227800" cy="759400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VE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</a:t>
            </a:r>
            <a:endParaRPr sz="700"/>
          </a:p>
        </p:txBody>
      </p:sp>
      <p:sp>
        <p:nvSpPr>
          <p:cNvPr id="379" name="Google Shape;379;p29"/>
          <p:cNvSpPr txBox="1"/>
          <p:nvPr/>
        </p:nvSpPr>
        <p:spPr>
          <a:xfrm>
            <a:off x="2241450" y="1972825"/>
            <a:ext cx="29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Giving the generator a bunch of random vectors, so it will produce a bunch of bad images</a:t>
            </a:r>
            <a:endParaRPr sz="900"/>
          </a:p>
        </p:txBody>
      </p:sp>
      <p:sp>
        <p:nvSpPr>
          <p:cNvPr id="380" name="Google Shape;380;p29"/>
          <p:cNvSpPr/>
          <p:nvPr/>
        </p:nvSpPr>
        <p:spPr>
          <a:xfrm>
            <a:off x="3230063" y="1538225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4455500" y="1398775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4653975" y="1538225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4576175" y="1269025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4763900" y="1445825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4290325" y="1538225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7988300" y="14586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8128950" y="12820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8067250" y="14139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7758850" y="12440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7973350" y="11193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7820550" y="16310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8198000" y="15766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 txBox="1"/>
          <p:nvPr/>
        </p:nvSpPr>
        <p:spPr>
          <a:xfrm>
            <a:off x="7499400" y="1925700"/>
            <a:ext cx="1567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From the training dataset, there are many real images </a:t>
            </a:r>
            <a:endParaRPr sz="900"/>
          </a:p>
        </p:txBody>
      </p:sp>
      <p:sp>
        <p:nvSpPr>
          <p:cNvPr id="394" name="Google Shape;394;p29"/>
          <p:cNvSpPr/>
          <p:nvPr/>
        </p:nvSpPr>
        <p:spPr>
          <a:xfrm>
            <a:off x="6800700" y="12134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6916525" y="138323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6675175" y="16004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6557650" y="141513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38900" y="1886800"/>
            <a:ext cx="117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Some images are sampled from real images</a:t>
            </a:r>
            <a:endParaRPr sz="900"/>
          </a:p>
        </p:txBody>
      </p:sp>
      <p:sp>
        <p:nvSpPr>
          <p:cNvPr id="399" name="Google Shape;399;p29"/>
          <p:cNvSpPr/>
          <p:nvPr/>
        </p:nvSpPr>
        <p:spPr>
          <a:xfrm>
            <a:off x="7412975" y="1538225"/>
            <a:ext cx="157800" cy="109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5223150" y="2267275"/>
            <a:ext cx="1130100" cy="554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401" name="Google Shape;401;p29"/>
          <p:cNvSpPr/>
          <p:nvPr/>
        </p:nvSpPr>
        <p:spPr>
          <a:xfrm>
            <a:off x="5195775" y="1645100"/>
            <a:ext cx="466100" cy="685450"/>
          </a:xfrm>
          <a:custGeom>
            <a:rect b="b" l="l" r="r" t="t"/>
            <a:pathLst>
              <a:path extrusionOk="0" h="27418" w="18644">
                <a:moveTo>
                  <a:pt x="0" y="0"/>
                </a:moveTo>
                <a:cubicBezTo>
                  <a:pt x="1280" y="366"/>
                  <a:pt x="5255" y="502"/>
                  <a:pt x="7677" y="2193"/>
                </a:cubicBezTo>
                <a:cubicBezTo>
                  <a:pt x="10099" y="3884"/>
                  <a:pt x="12795" y="7403"/>
                  <a:pt x="14531" y="10145"/>
                </a:cubicBezTo>
                <a:cubicBezTo>
                  <a:pt x="16268" y="12887"/>
                  <a:pt x="17411" y="15765"/>
                  <a:pt x="18096" y="18644"/>
                </a:cubicBezTo>
                <a:cubicBezTo>
                  <a:pt x="18782" y="21523"/>
                  <a:pt x="18553" y="25956"/>
                  <a:pt x="18644" y="274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2" name="Google Shape;402;p29"/>
          <p:cNvSpPr/>
          <p:nvPr/>
        </p:nvSpPr>
        <p:spPr>
          <a:xfrm>
            <a:off x="5956625" y="1638250"/>
            <a:ext cx="500375" cy="699150"/>
          </a:xfrm>
          <a:custGeom>
            <a:rect b="b" l="l" r="r" t="t"/>
            <a:pathLst>
              <a:path extrusionOk="0" h="27966" w="20015">
                <a:moveTo>
                  <a:pt x="20015" y="0"/>
                </a:moveTo>
                <a:cubicBezTo>
                  <a:pt x="18964" y="183"/>
                  <a:pt x="16131" y="-1"/>
                  <a:pt x="13709" y="1096"/>
                </a:cubicBezTo>
                <a:cubicBezTo>
                  <a:pt x="11287" y="2193"/>
                  <a:pt x="7449" y="4524"/>
                  <a:pt x="5484" y="6580"/>
                </a:cubicBezTo>
                <a:cubicBezTo>
                  <a:pt x="3519" y="8637"/>
                  <a:pt x="2742" y="11059"/>
                  <a:pt x="1919" y="13435"/>
                </a:cubicBezTo>
                <a:cubicBezTo>
                  <a:pt x="1096" y="15811"/>
                  <a:pt x="868" y="18416"/>
                  <a:pt x="548" y="20838"/>
                </a:cubicBezTo>
                <a:cubicBezTo>
                  <a:pt x="228" y="23260"/>
                  <a:pt x="91" y="26778"/>
                  <a:pt x="0" y="279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3" name="Google Shape;403;p29"/>
          <p:cNvSpPr/>
          <p:nvPr/>
        </p:nvSpPr>
        <p:spPr>
          <a:xfrm>
            <a:off x="5154650" y="3271950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04" name="Google Shape;404;p29"/>
          <p:cNvSpPr/>
          <p:nvPr/>
        </p:nvSpPr>
        <p:spPr>
          <a:xfrm>
            <a:off x="5154650" y="36548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 txBox="1"/>
          <p:nvPr/>
        </p:nvSpPr>
        <p:spPr>
          <a:xfrm>
            <a:off x="5463050" y="3249900"/>
            <a:ext cx="106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Labeled</a:t>
            </a:r>
            <a:r>
              <a:rPr lang="en-GB" sz="1000"/>
              <a:t> as 0.0</a:t>
            </a:r>
            <a:endParaRPr sz="1000"/>
          </a:p>
        </p:txBody>
      </p:sp>
      <p:sp>
        <p:nvSpPr>
          <p:cNvPr id="406" name="Google Shape;406;p29"/>
          <p:cNvSpPr txBox="1"/>
          <p:nvPr/>
        </p:nvSpPr>
        <p:spPr>
          <a:xfrm>
            <a:off x="5463050" y="3632775"/>
            <a:ext cx="106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Labeled as 1.0</a:t>
            </a:r>
            <a:endParaRPr sz="1000"/>
          </a:p>
        </p:txBody>
      </p:sp>
      <p:sp>
        <p:nvSpPr>
          <p:cNvPr id="407" name="Google Shape;407;p29"/>
          <p:cNvSpPr/>
          <p:nvPr/>
        </p:nvSpPr>
        <p:spPr>
          <a:xfrm>
            <a:off x="5716725" y="2913200"/>
            <a:ext cx="157800" cy="218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 txBox="1"/>
          <p:nvPr/>
        </p:nvSpPr>
        <p:spPr>
          <a:xfrm>
            <a:off x="6606625" y="3037775"/>
            <a:ext cx="237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So the Discriminator parameters need to be updated to make: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Images from generator are labelled as 0.0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GB" sz="900"/>
              <a:t>Real images are labelled as 1.0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We can consider this as a regression problem to solve.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/>
          <p:nvPr/>
        </p:nvSpPr>
        <p:spPr>
          <a:xfrm>
            <a:off x="398725" y="111932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</p:txBody>
      </p:sp>
      <p:sp>
        <p:nvSpPr>
          <p:cNvPr id="414" name="Google Shape;414;p30"/>
          <p:cNvSpPr/>
          <p:nvPr/>
        </p:nvSpPr>
        <p:spPr>
          <a:xfrm>
            <a:off x="849950" y="204430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/>
          <p:nvPr/>
        </p:nvSpPr>
        <p:spPr>
          <a:xfrm>
            <a:off x="272300" y="341875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416" name="Google Shape;416;p30"/>
          <p:cNvSpPr/>
          <p:nvPr/>
        </p:nvSpPr>
        <p:spPr>
          <a:xfrm>
            <a:off x="810400" y="318343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0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418" name="Google Shape;4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063" y="237197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0"/>
          <p:cNvSpPr/>
          <p:nvPr/>
        </p:nvSpPr>
        <p:spPr>
          <a:xfrm>
            <a:off x="150775" y="947850"/>
            <a:ext cx="1761600" cy="3495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0"/>
          <p:cNvSpPr txBox="1"/>
          <p:nvPr/>
        </p:nvSpPr>
        <p:spPr>
          <a:xfrm>
            <a:off x="1216563" y="2141688"/>
            <a:ext cx="747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FF0000"/>
                </a:solidFill>
              </a:rPr>
              <a:t>?</a:t>
            </a:r>
            <a:endParaRPr sz="6000">
              <a:solidFill>
                <a:srgbClr val="FF0000"/>
              </a:solidFill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2138600" y="458325"/>
            <a:ext cx="394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Step 2: Fix the Discriminator, and train the </a:t>
            </a:r>
            <a:r>
              <a:rPr lang="en-GB" sz="1200"/>
              <a:t>Generator</a:t>
            </a:r>
            <a:r>
              <a:rPr lang="en-GB" sz="1200"/>
              <a:t> (update its parameters)</a:t>
            </a:r>
            <a:endParaRPr sz="1200"/>
          </a:p>
        </p:txBody>
      </p:sp>
      <p:sp>
        <p:nvSpPr>
          <p:cNvPr id="422" name="Google Shape;422;p30"/>
          <p:cNvSpPr/>
          <p:nvPr/>
        </p:nvSpPr>
        <p:spPr>
          <a:xfrm>
            <a:off x="2981563" y="1518238"/>
            <a:ext cx="855600" cy="554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423" name="Google Shape;423;p30"/>
          <p:cNvSpPr/>
          <p:nvPr/>
        </p:nvSpPr>
        <p:spPr>
          <a:xfrm>
            <a:off x="2568538" y="1462638"/>
            <a:ext cx="227800" cy="759400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VE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C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T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O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</a:t>
            </a:r>
            <a:endParaRPr sz="700"/>
          </a:p>
        </p:txBody>
      </p:sp>
      <p:sp>
        <p:nvSpPr>
          <p:cNvPr id="424" name="Google Shape;424;p30"/>
          <p:cNvSpPr txBox="1"/>
          <p:nvPr/>
        </p:nvSpPr>
        <p:spPr>
          <a:xfrm>
            <a:off x="2491525" y="2281863"/>
            <a:ext cx="1835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Giving the generator a vector, through the generator it will produce an image</a:t>
            </a:r>
            <a:endParaRPr sz="900"/>
          </a:p>
        </p:txBody>
      </p:sp>
      <p:sp>
        <p:nvSpPr>
          <p:cNvPr id="425" name="Google Shape;425;p30"/>
          <p:cNvSpPr/>
          <p:nvPr/>
        </p:nvSpPr>
        <p:spPr>
          <a:xfrm>
            <a:off x="2835850" y="1787438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0"/>
          <p:cNvSpPr/>
          <p:nvPr/>
        </p:nvSpPr>
        <p:spPr>
          <a:xfrm>
            <a:off x="4162825" y="1688638"/>
            <a:ext cx="308400" cy="294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0"/>
          <p:cNvSpPr/>
          <p:nvPr/>
        </p:nvSpPr>
        <p:spPr>
          <a:xfrm>
            <a:off x="3896113" y="1787438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"/>
          <p:cNvSpPr/>
          <p:nvPr/>
        </p:nvSpPr>
        <p:spPr>
          <a:xfrm>
            <a:off x="4958850" y="1495663"/>
            <a:ext cx="1130100" cy="554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429" name="Google Shape;429;p30"/>
          <p:cNvSpPr/>
          <p:nvPr/>
        </p:nvSpPr>
        <p:spPr>
          <a:xfrm>
            <a:off x="4631738" y="1781038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"/>
          <p:cNvSpPr txBox="1"/>
          <p:nvPr/>
        </p:nvSpPr>
        <p:spPr>
          <a:xfrm>
            <a:off x="4816875" y="2202300"/>
            <a:ext cx="15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Then this image will be evaluated by the discriminator (we just updated it in Step 1)</a:t>
            </a:r>
            <a:endParaRPr sz="900"/>
          </a:p>
        </p:txBody>
      </p:sp>
      <p:sp>
        <p:nvSpPr>
          <p:cNvPr id="431" name="Google Shape;431;p30"/>
          <p:cNvSpPr/>
          <p:nvPr/>
        </p:nvSpPr>
        <p:spPr>
          <a:xfrm>
            <a:off x="6295263" y="1740388"/>
            <a:ext cx="1062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 txBox="1"/>
          <p:nvPr/>
        </p:nvSpPr>
        <p:spPr>
          <a:xfrm>
            <a:off x="6295275" y="2202300"/>
            <a:ext cx="15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 will give the image a score, the higher the score, the more closer to the real image</a:t>
            </a:r>
            <a:endParaRPr sz="900"/>
          </a:p>
        </p:txBody>
      </p:sp>
      <p:sp>
        <p:nvSpPr>
          <p:cNvPr id="433" name="Google Shape;433;p30"/>
          <p:cNvSpPr/>
          <p:nvPr/>
        </p:nvSpPr>
        <p:spPr>
          <a:xfrm>
            <a:off x="6635250" y="1625950"/>
            <a:ext cx="338700" cy="338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434" name="Google Shape;434;p30"/>
          <p:cNvSpPr/>
          <p:nvPr/>
        </p:nvSpPr>
        <p:spPr>
          <a:xfrm>
            <a:off x="3639775" y="2851500"/>
            <a:ext cx="3269625" cy="492590"/>
          </a:xfrm>
          <a:custGeom>
            <a:rect b="b" l="l" r="r" t="t"/>
            <a:pathLst>
              <a:path extrusionOk="0" h="29692" w="130785">
                <a:moveTo>
                  <a:pt x="130785" y="4387"/>
                </a:moveTo>
                <a:cubicBezTo>
                  <a:pt x="129688" y="6809"/>
                  <a:pt x="129734" y="15309"/>
                  <a:pt x="124205" y="18919"/>
                </a:cubicBezTo>
                <a:cubicBezTo>
                  <a:pt x="118676" y="22529"/>
                  <a:pt x="108942" y="24265"/>
                  <a:pt x="97609" y="26047"/>
                </a:cubicBezTo>
                <a:cubicBezTo>
                  <a:pt x="86276" y="27829"/>
                  <a:pt x="68409" y="29932"/>
                  <a:pt x="56208" y="29612"/>
                </a:cubicBezTo>
                <a:cubicBezTo>
                  <a:pt x="44007" y="29292"/>
                  <a:pt x="33770" y="29063"/>
                  <a:pt x="24402" y="24128"/>
                </a:cubicBezTo>
                <a:cubicBezTo>
                  <a:pt x="15034" y="19193"/>
                  <a:pt x="4067" y="4021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5" name="Google Shape;435;p30"/>
          <p:cNvSpPr txBox="1"/>
          <p:nvPr/>
        </p:nvSpPr>
        <p:spPr>
          <a:xfrm>
            <a:off x="4572000" y="3344100"/>
            <a:ext cx="158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0000"/>
                </a:solidFill>
              </a:rPr>
              <a:t>So we will tune the parameters of the generator to make the score as high as possible</a:t>
            </a:r>
            <a:endParaRPr sz="900">
              <a:solidFill>
                <a:srgbClr val="FF0000"/>
              </a:solidFill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1367513" y="76938"/>
            <a:ext cx="237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How each iterate works in GAN</a:t>
            </a:r>
            <a:endParaRPr i="1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 txBox="1"/>
          <p:nvPr/>
        </p:nvSpPr>
        <p:spPr>
          <a:xfrm>
            <a:off x="150800" y="2200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50800" y="2200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2"/>
          <p:cNvSpPr txBox="1"/>
          <p:nvPr/>
        </p:nvSpPr>
        <p:spPr>
          <a:xfrm>
            <a:off x="651225" y="1268325"/>
            <a:ext cx="15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Traditional</a:t>
            </a:r>
            <a:r>
              <a:rPr lang="en-GB">
                <a:solidFill>
                  <a:schemeClr val="dk1"/>
                </a:solidFill>
              </a:rPr>
              <a:t> GAN</a:t>
            </a:r>
            <a:endParaRPr sz="800"/>
          </a:p>
        </p:txBody>
      </p:sp>
      <p:sp>
        <p:nvSpPr>
          <p:cNvPr id="447" name="Google Shape;447;p32"/>
          <p:cNvSpPr/>
          <p:nvPr/>
        </p:nvSpPr>
        <p:spPr>
          <a:xfrm>
            <a:off x="2371700" y="8652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448" name="Google Shape;448;p32"/>
          <p:cNvSpPr/>
          <p:nvPr/>
        </p:nvSpPr>
        <p:spPr>
          <a:xfrm>
            <a:off x="3173625" y="940600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sp>
        <p:nvSpPr>
          <p:cNvPr id="449" name="Google Shape;449;p32"/>
          <p:cNvSpPr/>
          <p:nvPr/>
        </p:nvSpPr>
        <p:spPr>
          <a:xfrm>
            <a:off x="4743650" y="1187650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>
            <a:off x="6850450" y="132860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6991100" y="115200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>
            <a:off x="6929400" y="1283825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>
            <a:off x="6621000" y="111400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6835500" y="989225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6682700" y="150100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/>
          <p:nvPr/>
        </p:nvSpPr>
        <p:spPr>
          <a:xfrm>
            <a:off x="7060150" y="144660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2"/>
          <p:cNvSpPr/>
          <p:nvPr/>
        </p:nvSpPr>
        <p:spPr>
          <a:xfrm>
            <a:off x="6470700" y="834400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"/>
          <p:cNvSpPr/>
          <p:nvPr/>
        </p:nvSpPr>
        <p:spPr>
          <a:xfrm>
            <a:off x="2801825" y="1323850"/>
            <a:ext cx="1953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2"/>
          <p:cNvSpPr/>
          <p:nvPr/>
        </p:nvSpPr>
        <p:spPr>
          <a:xfrm>
            <a:off x="4423750" y="1315950"/>
            <a:ext cx="1953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2"/>
          <p:cNvSpPr txBox="1"/>
          <p:nvPr/>
        </p:nvSpPr>
        <p:spPr>
          <a:xfrm>
            <a:off x="1598750" y="2133600"/>
            <a:ext cx="452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The user input a random vector, the model will produce an image similar to the ones in training dataset</a:t>
            </a:r>
            <a:endParaRPr i="1" sz="500"/>
          </a:p>
        </p:txBody>
      </p:sp>
      <p:sp>
        <p:nvSpPr>
          <p:cNvPr id="461" name="Google Shape;461;p32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</a:t>
            </a:r>
            <a:r>
              <a:rPr lang="en-GB" sz="2000">
                <a:solidFill>
                  <a:schemeClr val="dk1"/>
                </a:solidFill>
              </a:rPr>
              <a:t> GAN</a:t>
            </a:r>
            <a:endParaRPr i="1" sz="1000"/>
          </a:p>
        </p:txBody>
      </p:sp>
      <p:sp>
        <p:nvSpPr>
          <p:cNvPr id="462" name="Google Shape;462;p32"/>
          <p:cNvSpPr txBox="1"/>
          <p:nvPr/>
        </p:nvSpPr>
        <p:spPr>
          <a:xfrm>
            <a:off x="6377100" y="551075"/>
            <a:ext cx="122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</a:t>
            </a:r>
            <a:endParaRPr i="1" sz="500"/>
          </a:p>
        </p:txBody>
      </p:sp>
      <p:sp>
        <p:nvSpPr>
          <p:cNvPr id="463" name="Google Shape;463;p32"/>
          <p:cNvSpPr/>
          <p:nvPr/>
        </p:nvSpPr>
        <p:spPr>
          <a:xfrm>
            <a:off x="5346550" y="1312647"/>
            <a:ext cx="1206400" cy="196075"/>
          </a:xfrm>
          <a:custGeom>
            <a:rect b="b" l="l" r="r" t="t"/>
            <a:pathLst>
              <a:path extrusionOk="0" h="7843" w="48256">
                <a:moveTo>
                  <a:pt x="0" y="5346"/>
                </a:moveTo>
                <a:cubicBezTo>
                  <a:pt x="823" y="4752"/>
                  <a:pt x="2239" y="1371"/>
                  <a:pt x="4935" y="1782"/>
                </a:cubicBezTo>
                <a:cubicBezTo>
                  <a:pt x="7631" y="2193"/>
                  <a:pt x="12978" y="8043"/>
                  <a:pt x="16177" y="7814"/>
                </a:cubicBezTo>
                <a:cubicBezTo>
                  <a:pt x="19376" y="7586"/>
                  <a:pt x="21615" y="777"/>
                  <a:pt x="24128" y="411"/>
                </a:cubicBezTo>
                <a:cubicBezTo>
                  <a:pt x="26641" y="46"/>
                  <a:pt x="29155" y="5667"/>
                  <a:pt x="31257" y="5621"/>
                </a:cubicBezTo>
                <a:cubicBezTo>
                  <a:pt x="33359" y="5575"/>
                  <a:pt x="33908" y="686"/>
                  <a:pt x="36741" y="137"/>
                </a:cubicBezTo>
                <a:cubicBezTo>
                  <a:pt x="39574" y="-411"/>
                  <a:pt x="46337" y="1965"/>
                  <a:pt x="48256" y="23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4" name="Google Shape;464;p32"/>
          <p:cNvSpPr/>
          <p:nvPr/>
        </p:nvSpPr>
        <p:spPr>
          <a:xfrm>
            <a:off x="2371700" y="2916325"/>
            <a:ext cx="253625" cy="12064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</a:t>
            </a:r>
            <a:endParaRPr sz="900"/>
          </a:p>
        </p:txBody>
      </p:sp>
      <p:sp>
        <p:nvSpPr>
          <p:cNvPr id="465" name="Google Shape;465;p32"/>
          <p:cNvSpPr/>
          <p:nvPr/>
        </p:nvSpPr>
        <p:spPr>
          <a:xfrm>
            <a:off x="1975750" y="2805075"/>
            <a:ext cx="253625" cy="1428900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</a:t>
            </a:r>
            <a:endParaRPr sz="900"/>
          </a:p>
        </p:txBody>
      </p:sp>
      <p:sp>
        <p:nvSpPr>
          <p:cNvPr id="466" name="Google Shape;466;p32"/>
          <p:cNvSpPr/>
          <p:nvPr/>
        </p:nvSpPr>
        <p:spPr>
          <a:xfrm>
            <a:off x="3139450" y="3039675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sp>
        <p:nvSpPr>
          <p:cNvPr id="467" name="Google Shape;467;p32"/>
          <p:cNvSpPr/>
          <p:nvPr/>
        </p:nvSpPr>
        <p:spPr>
          <a:xfrm>
            <a:off x="4709475" y="3286725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32"/>
          <p:cNvSpPr/>
          <p:nvPr/>
        </p:nvSpPr>
        <p:spPr>
          <a:xfrm>
            <a:off x="2767650" y="3422925"/>
            <a:ext cx="1953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/>
          <p:nvPr/>
        </p:nvSpPr>
        <p:spPr>
          <a:xfrm>
            <a:off x="4389575" y="3415025"/>
            <a:ext cx="195300" cy="19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2"/>
          <p:cNvSpPr/>
          <p:nvPr/>
        </p:nvSpPr>
        <p:spPr>
          <a:xfrm>
            <a:off x="6825175" y="343431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6965825" y="325771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/>
          <p:nvPr/>
        </p:nvSpPr>
        <p:spPr>
          <a:xfrm>
            <a:off x="6904125" y="338953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/>
          <p:nvPr/>
        </p:nvSpPr>
        <p:spPr>
          <a:xfrm>
            <a:off x="6595725" y="32197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6810225" y="3094938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2"/>
          <p:cNvSpPr/>
          <p:nvPr/>
        </p:nvSpPr>
        <p:spPr>
          <a:xfrm>
            <a:off x="6657425" y="36067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2"/>
          <p:cNvSpPr/>
          <p:nvPr/>
        </p:nvSpPr>
        <p:spPr>
          <a:xfrm>
            <a:off x="7060150" y="360671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2"/>
          <p:cNvSpPr txBox="1"/>
          <p:nvPr/>
        </p:nvSpPr>
        <p:spPr>
          <a:xfrm>
            <a:off x="6351825" y="2656788"/>
            <a:ext cx="1225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</a:t>
            </a:r>
            <a:endParaRPr i="1" sz="500"/>
          </a:p>
        </p:txBody>
      </p:sp>
      <p:sp>
        <p:nvSpPr>
          <p:cNvPr id="478" name="Google Shape;478;p32"/>
          <p:cNvSpPr/>
          <p:nvPr/>
        </p:nvSpPr>
        <p:spPr>
          <a:xfrm>
            <a:off x="5321275" y="3418359"/>
            <a:ext cx="1206400" cy="196075"/>
          </a:xfrm>
          <a:custGeom>
            <a:rect b="b" l="l" r="r" t="t"/>
            <a:pathLst>
              <a:path extrusionOk="0" h="7843" w="48256">
                <a:moveTo>
                  <a:pt x="0" y="5346"/>
                </a:moveTo>
                <a:cubicBezTo>
                  <a:pt x="823" y="4752"/>
                  <a:pt x="2239" y="1371"/>
                  <a:pt x="4935" y="1782"/>
                </a:cubicBezTo>
                <a:cubicBezTo>
                  <a:pt x="7631" y="2193"/>
                  <a:pt x="12978" y="8043"/>
                  <a:pt x="16177" y="7814"/>
                </a:cubicBezTo>
                <a:cubicBezTo>
                  <a:pt x="19376" y="7586"/>
                  <a:pt x="21615" y="777"/>
                  <a:pt x="24128" y="411"/>
                </a:cubicBezTo>
                <a:cubicBezTo>
                  <a:pt x="26641" y="46"/>
                  <a:pt x="29155" y="5667"/>
                  <a:pt x="31257" y="5621"/>
                </a:cubicBezTo>
                <a:cubicBezTo>
                  <a:pt x="33359" y="5575"/>
                  <a:pt x="33908" y="686"/>
                  <a:pt x="36741" y="137"/>
                </a:cubicBezTo>
                <a:cubicBezTo>
                  <a:pt x="39574" y="-411"/>
                  <a:pt x="46337" y="1965"/>
                  <a:pt x="48256" y="23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79" name="Google Shape;479;p32"/>
          <p:cNvSpPr txBox="1"/>
          <p:nvPr/>
        </p:nvSpPr>
        <p:spPr>
          <a:xfrm>
            <a:off x="296375" y="3381525"/>
            <a:ext cx="16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Conditional</a:t>
            </a:r>
            <a:r>
              <a:rPr lang="en-GB">
                <a:solidFill>
                  <a:schemeClr val="dk1"/>
                </a:solidFill>
              </a:rPr>
              <a:t> GAN</a:t>
            </a:r>
            <a:endParaRPr sz="800"/>
          </a:p>
        </p:txBody>
      </p:sp>
      <p:sp>
        <p:nvSpPr>
          <p:cNvPr id="480" name="Google Shape;480;p32"/>
          <p:cNvSpPr txBox="1"/>
          <p:nvPr/>
        </p:nvSpPr>
        <p:spPr>
          <a:xfrm>
            <a:off x="1755225" y="4266975"/>
            <a:ext cx="603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The user input a random vector and a conditional vector, the model will produce an image similar to the ones (with the required conditions) in training dataset</a:t>
            </a:r>
            <a:endParaRPr i="1" sz="500"/>
          </a:p>
        </p:txBody>
      </p:sp>
      <p:sp>
        <p:nvSpPr>
          <p:cNvPr id="481" name="Google Shape;481;p32"/>
          <p:cNvSpPr/>
          <p:nvPr/>
        </p:nvSpPr>
        <p:spPr>
          <a:xfrm>
            <a:off x="6415150" y="293347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/>
          <p:nvPr/>
        </p:nvSpPr>
        <p:spPr>
          <a:xfrm>
            <a:off x="3413221" y="687276"/>
            <a:ext cx="1465500" cy="1826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3577771" y="1570403"/>
            <a:ext cx="1110600" cy="737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488" name="Google Shape;488;p33"/>
          <p:cNvSpPr/>
          <p:nvPr/>
        </p:nvSpPr>
        <p:spPr>
          <a:xfrm>
            <a:off x="3577771" y="837823"/>
            <a:ext cx="1110600" cy="781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489" name="Google Shape;489;p33"/>
          <p:cNvSpPr txBox="1"/>
          <p:nvPr/>
        </p:nvSpPr>
        <p:spPr>
          <a:xfrm>
            <a:off x="989323" y="1508150"/>
            <a:ext cx="16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Traditional GAN</a:t>
            </a:r>
            <a:endParaRPr b="1"/>
          </a:p>
        </p:txBody>
      </p:sp>
      <p:sp>
        <p:nvSpPr>
          <p:cNvPr id="490" name="Google Shape;490;p33"/>
          <p:cNvSpPr txBox="1"/>
          <p:nvPr/>
        </p:nvSpPr>
        <p:spPr>
          <a:xfrm>
            <a:off x="5140783" y="450200"/>
            <a:ext cx="13914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Responsible for creating images</a:t>
            </a:r>
            <a:endParaRPr sz="1000"/>
          </a:p>
        </p:txBody>
      </p:sp>
      <p:sp>
        <p:nvSpPr>
          <p:cNvPr id="491" name="Google Shape;491;p33"/>
          <p:cNvSpPr txBox="1"/>
          <p:nvPr/>
        </p:nvSpPr>
        <p:spPr>
          <a:xfrm>
            <a:off x="5153975" y="1715325"/>
            <a:ext cx="1229400" cy="646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Responsible for evaluating the generated images</a:t>
            </a:r>
            <a:endParaRPr sz="1000"/>
          </a:p>
        </p:txBody>
      </p:sp>
      <p:sp>
        <p:nvSpPr>
          <p:cNvPr id="492" name="Google Shape;492;p33"/>
          <p:cNvSpPr/>
          <p:nvPr/>
        </p:nvSpPr>
        <p:spPr>
          <a:xfrm>
            <a:off x="2699068" y="1017242"/>
            <a:ext cx="438900" cy="12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3"/>
          <p:cNvSpPr/>
          <p:nvPr/>
        </p:nvSpPr>
        <p:spPr>
          <a:xfrm>
            <a:off x="3169832" y="1570403"/>
            <a:ext cx="2115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3"/>
          <p:cNvSpPr txBox="1"/>
          <p:nvPr/>
        </p:nvSpPr>
        <p:spPr>
          <a:xfrm>
            <a:off x="2570075" y="2344707"/>
            <a:ext cx="6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495" name="Google Shape;495;p33"/>
          <p:cNvSpPr/>
          <p:nvPr/>
        </p:nvSpPr>
        <p:spPr>
          <a:xfrm>
            <a:off x="4640550" y="684175"/>
            <a:ext cx="486675" cy="514100"/>
          </a:xfrm>
          <a:custGeom>
            <a:rect b="b" l="l" r="r" t="t"/>
            <a:pathLst>
              <a:path extrusionOk="0" h="20564" w="19467">
                <a:moveTo>
                  <a:pt x="0" y="20564"/>
                </a:moveTo>
                <a:cubicBezTo>
                  <a:pt x="1417" y="20198"/>
                  <a:pt x="6717" y="21066"/>
                  <a:pt x="8499" y="18370"/>
                </a:cubicBezTo>
                <a:cubicBezTo>
                  <a:pt x="10281" y="15674"/>
                  <a:pt x="8865" y="7449"/>
                  <a:pt x="10693" y="4387"/>
                </a:cubicBezTo>
                <a:cubicBezTo>
                  <a:pt x="12521" y="1325"/>
                  <a:pt x="18005" y="731"/>
                  <a:pt x="19467" y="0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96" name="Google Shape;496;p33"/>
          <p:cNvSpPr/>
          <p:nvPr/>
        </p:nvSpPr>
        <p:spPr>
          <a:xfrm>
            <a:off x="4640550" y="1908361"/>
            <a:ext cx="479825" cy="174150"/>
          </a:xfrm>
          <a:custGeom>
            <a:rect b="b" l="l" r="r" t="t"/>
            <a:pathLst>
              <a:path extrusionOk="0" h="6966" w="19193">
                <a:moveTo>
                  <a:pt x="0" y="386"/>
                </a:moveTo>
                <a:cubicBezTo>
                  <a:pt x="1234" y="386"/>
                  <a:pt x="5575" y="-436"/>
                  <a:pt x="7403" y="386"/>
                </a:cubicBezTo>
                <a:cubicBezTo>
                  <a:pt x="9231" y="1209"/>
                  <a:pt x="9002" y="4224"/>
                  <a:pt x="10967" y="5321"/>
                </a:cubicBezTo>
                <a:cubicBezTo>
                  <a:pt x="12932" y="6418"/>
                  <a:pt x="17822" y="6692"/>
                  <a:pt x="19193" y="6966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97" name="Google Shape;497;p33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 i="1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/>
          <p:nvPr/>
        </p:nvSpPr>
        <p:spPr>
          <a:xfrm>
            <a:off x="3413221" y="687276"/>
            <a:ext cx="1465500" cy="1826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4"/>
          <p:cNvSpPr/>
          <p:nvPr/>
        </p:nvSpPr>
        <p:spPr>
          <a:xfrm>
            <a:off x="3577771" y="1570403"/>
            <a:ext cx="1110600" cy="737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504" name="Google Shape;504;p34"/>
          <p:cNvSpPr/>
          <p:nvPr/>
        </p:nvSpPr>
        <p:spPr>
          <a:xfrm>
            <a:off x="3577771" y="837823"/>
            <a:ext cx="1110600" cy="781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505" name="Google Shape;505;p34"/>
          <p:cNvSpPr txBox="1"/>
          <p:nvPr/>
        </p:nvSpPr>
        <p:spPr>
          <a:xfrm>
            <a:off x="989323" y="1508150"/>
            <a:ext cx="16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Traditional </a:t>
            </a:r>
            <a:r>
              <a:rPr b="1" lang="en-GB"/>
              <a:t>GAN</a:t>
            </a:r>
            <a:endParaRPr b="1"/>
          </a:p>
        </p:txBody>
      </p:sp>
      <p:sp>
        <p:nvSpPr>
          <p:cNvPr id="506" name="Google Shape;506;p34"/>
          <p:cNvSpPr txBox="1"/>
          <p:nvPr/>
        </p:nvSpPr>
        <p:spPr>
          <a:xfrm>
            <a:off x="5140783" y="450200"/>
            <a:ext cx="13914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Responsible for creating images</a:t>
            </a:r>
            <a:endParaRPr sz="1000"/>
          </a:p>
        </p:txBody>
      </p:sp>
      <p:sp>
        <p:nvSpPr>
          <p:cNvPr id="507" name="Google Shape;507;p34"/>
          <p:cNvSpPr txBox="1"/>
          <p:nvPr/>
        </p:nvSpPr>
        <p:spPr>
          <a:xfrm>
            <a:off x="5153975" y="1715325"/>
            <a:ext cx="1229400" cy="646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Responsible for evaluating the generated images</a:t>
            </a:r>
            <a:endParaRPr sz="1000"/>
          </a:p>
        </p:txBody>
      </p:sp>
      <p:sp>
        <p:nvSpPr>
          <p:cNvPr id="508" name="Google Shape;508;p34"/>
          <p:cNvSpPr/>
          <p:nvPr/>
        </p:nvSpPr>
        <p:spPr>
          <a:xfrm>
            <a:off x="2699068" y="1017242"/>
            <a:ext cx="438900" cy="1290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4"/>
          <p:cNvSpPr/>
          <p:nvPr/>
        </p:nvSpPr>
        <p:spPr>
          <a:xfrm>
            <a:off x="3169832" y="1570403"/>
            <a:ext cx="2115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4"/>
          <p:cNvSpPr txBox="1"/>
          <p:nvPr/>
        </p:nvSpPr>
        <p:spPr>
          <a:xfrm>
            <a:off x="2570075" y="2344707"/>
            <a:ext cx="6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511" name="Google Shape;511;p34"/>
          <p:cNvSpPr/>
          <p:nvPr/>
        </p:nvSpPr>
        <p:spPr>
          <a:xfrm>
            <a:off x="3112618" y="3242760"/>
            <a:ext cx="395400" cy="13383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2515858" y="3242747"/>
            <a:ext cx="395400" cy="13383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4"/>
          <p:cNvSpPr txBox="1"/>
          <p:nvPr/>
        </p:nvSpPr>
        <p:spPr>
          <a:xfrm>
            <a:off x="2363000" y="4611780"/>
            <a:ext cx="701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Conditions</a:t>
            </a:r>
            <a:endParaRPr sz="800"/>
          </a:p>
        </p:txBody>
      </p:sp>
      <p:sp>
        <p:nvSpPr>
          <p:cNvPr id="514" name="Google Shape;514;p34"/>
          <p:cNvSpPr/>
          <p:nvPr/>
        </p:nvSpPr>
        <p:spPr>
          <a:xfrm>
            <a:off x="4640550" y="684175"/>
            <a:ext cx="486675" cy="514100"/>
          </a:xfrm>
          <a:custGeom>
            <a:rect b="b" l="l" r="r" t="t"/>
            <a:pathLst>
              <a:path extrusionOk="0" h="20564" w="19467">
                <a:moveTo>
                  <a:pt x="0" y="20564"/>
                </a:moveTo>
                <a:cubicBezTo>
                  <a:pt x="1417" y="20198"/>
                  <a:pt x="6717" y="21066"/>
                  <a:pt x="8499" y="18370"/>
                </a:cubicBezTo>
                <a:cubicBezTo>
                  <a:pt x="10281" y="15674"/>
                  <a:pt x="8865" y="7449"/>
                  <a:pt x="10693" y="4387"/>
                </a:cubicBezTo>
                <a:cubicBezTo>
                  <a:pt x="12521" y="1325"/>
                  <a:pt x="18005" y="731"/>
                  <a:pt x="19467" y="0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15" name="Google Shape;515;p34"/>
          <p:cNvSpPr/>
          <p:nvPr/>
        </p:nvSpPr>
        <p:spPr>
          <a:xfrm>
            <a:off x="4640550" y="1908361"/>
            <a:ext cx="479825" cy="174150"/>
          </a:xfrm>
          <a:custGeom>
            <a:rect b="b" l="l" r="r" t="t"/>
            <a:pathLst>
              <a:path extrusionOk="0" h="6966" w="19193">
                <a:moveTo>
                  <a:pt x="0" y="386"/>
                </a:moveTo>
                <a:cubicBezTo>
                  <a:pt x="1234" y="386"/>
                  <a:pt x="5575" y="-436"/>
                  <a:pt x="7403" y="386"/>
                </a:cubicBezTo>
                <a:cubicBezTo>
                  <a:pt x="9231" y="1209"/>
                  <a:pt x="9002" y="4224"/>
                  <a:pt x="10967" y="5321"/>
                </a:cubicBezTo>
                <a:cubicBezTo>
                  <a:pt x="12932" y="6418"/>
                  <a:pt x="17822" y="6692"/>
                  <a:pt x="19193" y="6966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16" name="Google Shape;516;p34"/>
          <p:cNvSpPr txBox="1"/>
          <p:nvPr/>
        </p:nvSpPr>
        <p:spPr>
          <a:xfrm>
            <a:off x="2961875" y="4581057"/>
            <a:ext cx="6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517" name="Google Shape;517;p34"/>
          <p:cNvSpPr/>
          <p:nvPr/>
        </p:nvSpPr>
        <p:spPr>
          <a:xfrm>
            <a:off x="3840271" y="2916989"/>
            <a:ext cx="1465500" cy="1826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4004821" y="3800116"/>
            <a:ext cx="1110600" cy="737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519" name="Google Shape;519;p34"/>
          <p:cNvSpPr/>
          <p:nvPr/>
        </p:nvSpPr>
        <p:spPr>
          <a:xfrm>
            <a:off x="4004821" y="3067536"/>
            <a:ext cx="1110600" cy="781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520" name="Google Shape;520;p34"/>
          <p:cNvSpPr txBox="1"/>
          <p:nvPr/>
        </p:nvSpPr>
        <p:spPr>
          <a:xfrm>
            <a:off x="5567833" y="2679913"/>
            <a:ext cx="13914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Responsible for creating images</a:t>
            </a:r>
            <a:endParaRPr sz="1000"/>
          </a:p>
        </p:txBody>
      </p:sp>
      <p:sp>
        <p:nvSpPr>
          <p:cNvPr id="521" name="Google Shape;521;p34"/>
          <p:cNvSpPr txBox="1"/>
          <p:nvPr/>
        </p:nvSpPr>
        <p:spPr>
          <a:xfrm>
            <a:off x="5581025" y="3945038"/>
            <a:ext cx="1229400" cy="954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Responsible for evaluating the generated images, and </a:t>
            </a:r>
            <a:r>
              <a:rPr b="1" lang="en-GB" sz="1000" u="sng">
                <a:solidFill>
                  <a:srgbClr val="FF0000"/>
                </a:solidFill>
              </a:rPr>
              <a:t>see if it meets conditions</a:t>
            </a:r>
            <a:endParaRPr sz="1000"/>
          </a:p>
        </p:txBody>
      </p:sp>
      <p:sp>
        <p:nvSpPr>
          <p:cNvPr id="522" name="Google Shape;522;p34"/>
          <p:cNvSpPr/>
          <p:nvPr/>
        </p:nvSpPr>
        <p:spPr>
          <a:xfrm>
            <a:off x="3596882" y="3800116"/>
            <a:ext cx="211500" cy="21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4"/>
          <p:cNvSpPr/>
          <p:nvPr/>
        </p:nvSpPr>
        <p:spPr>
          <a:xfrm>
            <a:off x="5067600" y="2913888"/>
            <a:ext cx="486675" cy="514100"/>
          </a:xfrm>
          <a:custGeom>
            <a:rect b="b" l="l" r="r" t="t"/>
            <a:pathLst>
              <a:path extrusionOk="0" h="20564" w="19467">
                <a:moveTo>
                  <a:pt x="0" y="20564"/>
                </a:moveTo>
                <a:cubicBezTo>
                  <a:pt x="1417" y="20198"/>
                  <a:pt x="6717" y="21066"/>
                  <a:pt x="8499" y="18370"/>
                </a:cubicBezTo>
                <a:cubicBezTo>
                  <a:pt x="10281" y="15674"/>
                  <a:pt x="8865" y="7449"/>
                  <a:pt x="10693" y="4387"/>
                </a:cubicBezTo>
                <a:cubicBezTo>
                  <a:pt x="12521" y="1325"/>
                  <a:pt x="18005" y="731"/>
                  <a:pt x="19467" y="0"/>
                </a:cubicBezTo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4" name="Google Shape;524;p34"/>
          <p:cNvSpPr/>
          <p:nvPr/>
        </p:nvSpPr>
        <p:spPr>
          <a:xfrm>
            <a:off x="5067600" y="4138074"/>
            <a:ext cx="479825" cy="174150"/>
          </a:xfrm>
          <a:custGeom>
            <a:rect b="b" l="l" r="r" t="t"/>
            <a:pathLst>
              <a:path extrusionOk="0" h="6966" w="19193">
                <a:moveTo>
                  <a:pt x="0" y="386"/>
                </a:moveTo>
                <a:cubicBezTo>
                  <a:pt x="1234" y="386"/>
                  <a:pt x="5575" y="-436"/>
                  <a:pt x="7403" y="386"/>
                </a:cubicBezTo>
                <a:cubicBezTo>
                  <a:pt x="9231" y="1209"/>
                  <a:pt x="9002" y="4224"/>
                  <a:pt x="10967" y="5321"/>
                </a:cubicBezTo>
                <a:cubicBezTo>
                  <a:pt x="12932" y="6418"/>
                  <a:pt x="17822" y="6692"/>
                  <a:pt x="19193" y="6966"/>
                </a:cubicBezTo>
              </a:path>
            </a:pathLst>
          </a:custGeom>
          <a:noFill/>
          <a:ln cap="flat" cmpd="sng" w="38100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25" name="Google Shape;525;p34"/>
          <p:cNvSpPr txBox="1"/>
          <p:nvPr/>
        </p:nvSpPr>
        <p:spPr>
          <a:xfrm>
            <a:off x="751548" y="3709975"/>
            <a:ext cx="16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Conditional</a:t>
            </a:r>
            <a:r>
              <a:rPr b="1" lang="en-GB"/>
              <a:t> GAN</a:t>
            </a:r>
            <a:endParaRPr b="1"/>
          </a:p>
        </p:txBody>
      </p:sp>
      <p:sp>
        <p:nvSpPr>
          <p:cNvPr id="526" name="Google Shape;526;p34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 i="1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/>
          <p:cNvSpPr/>
          <p:nvPr/>
        </p:nvSpPr>
        <p:spPr>
          <a:xfrm>
            <a:off x="289475" y="862550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5"/>
          <p:cNvSpPr/>
          <p:nvPr/>
        </p:nvSpPr>
        <p:spPr>
          <a:xfrm>
            <a:off x="747625" y="862550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5"/>
          <p:cNvSpPr txBox="1"/>
          <p:nvPr/>
        </p:nvSpPr>
        <p:spPr>
          <a:xfrm>
            <a:off x="-39700" y="1983038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534" name="Google Shape;534;p35"/>
          <p:cNvSpPr txBox="1"/>
          <p:nvPr/>
        </p:nvSpPr>
        <p:spPr>
          <a:xfrm>
            <a:off x="471975" y="2052350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535" name="Google Shape;535;p35"/>
          <p:cNvSpPr/>
          <p:nvPr/>
        </p:nvSpPr>
        <p:spPr>
          <a:xfrm>
            <a:off x="1440975" y="699200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5"/>
          <p:cNvSpPr/>
          <p:nvPr/>
        </p:nvSpPr>
        <p:spPr>
          <a:xfrm>
            <a:off x="1622276" y="1491875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537" name="Google Shape;537;p35"/>
          <p:cNvSpPr/>
          <p:nvPr/>
        </p:nvSpPr>
        <p:spPr>
          <a:xfrm>
            <a:off x="1622275" y="944900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538" name="Google Shape;538;p35"/>
          <p:cNvSpPr txBox="1"/>
          <p:nvPr/>
        </p:nvSpPr>
        <p:spPr>
          <a:xfrm>
            <a:off x="357913" y="2528800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Conditional GAN</a:t>
            </a:r>
            <a:endParaRPr b="1"/>
          </a:p>
        </p:txBody>
      </p:sp>
      <p:sp>
        <p:nvSpPr>
          <p:cNvPr id="539" name="Google Shape;539;p35"/>
          <p:cNvSpPr txBox="1"/>
          <p:nvPr/>
        </p:nvSpPr>
        <p:spPr>
          <a:xfrm>
            <a:off x="2665972" y="254475"/>
            <a:ext cx="10533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creating images</a:t>
            </a:r>
            <a:endParaRPr sz="800"/>
          </a:p>
        </p:txBody>
      </p:sp>
      <p:sp>
        <p:nvSpPr>
          <p:cNvPr id="540" name="Google Shape;540;p35"/>
          <p:cNvSpPr/>
          <p:nvPr/>
        </p:nvSpPr>
        <p:spPr>
          <a:xfrm>
            <a:off x="2723800" y="685576"/>
            <a:ext cx="453878" cy="638086"/>
          </a:xfrm>
          <a:custGeom>
            <a:rect b="b" l="l" r="r" t="t"/>
            <a:pathLst>
              <a:path extrusionOk="0" h="26047" w="29885">
                <a:moveTo>
                  <a:pt x="0" y="26047"/>
                </a:moveTo>
                <a:cubicBezTo>
                  <a:pt x="2879" y="25819"/>
                  <a:pt x="12886" y="26413"/>
                  <a:pt x="17273" y="24676"/>
                </a:cubicBezTo>
                <a:cubicBezTo>
                  <a:pt x="21660" y="22940"/>
                  <a:pt x="24219" y="19741"/>
                  <a:pt x="26321" y="15628"/>
                </a:cubicBezTo>
                <a:cubicBezTo>
                  <a:pt x="28423" y="11515"/>
                  <a:pt x="29291" y="2605"/>
                  <a:pt x="2988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1" name="Google Shape;541;p35"/>
          <p:cNvSpPr txBox="1"/>
          <p:nvPr/>
        </p:nvSpPr>
        <p:spPr>
          <a:xfrm>
            <a:off x="2295863" y="2257850"/>
            <a:ext cx="1700400" cy="554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evaluating the generated images, and </a:t>
            </a:r>
            <a:r>
              <a:rPr b="1" lang="en-GB" sz="800" u="sng">
                <a:solidFill>
                  <a:srgbClr val="FF0000"/>
                </a:solidFill>
              </a:rPr>
              <a:t>see if it meets conditions</a:t>
            </a:r>
            <a:endParaRPr b="1" sz="800" u="sng">
              <a:solidFill>
                <a:srgbClr val="FF0000"/>
              </a:solidFill>
            </a:endParaRPr>
          </a:p>
        </p:txBody>
      </p:sp>
      <p:sp>
        <p:nvSpPr>
          <p:cNvPr id="542" name="Google Shape;542;p35"/>
          <p:cNvSpPr/>
          <p:nvPr/>
        </p:nvSpPr>
        <p:spPr>
          <a:xfrm>
            <a:off x="2644573" y="1823379"/>
            <a:ext cx="377008" cy="492613"/>
          </a:xfrm>
          <a:custGeom>
            <a:rect b="b" l="l" r="r" t="t"/>
            <a:pathLst>
              <a:path extrusionOk="0" h="15176" w="32079">
                <a:moveTo>
                  <a:pt x="0" y="644"/>
                </a:moveTo>
                <a:cubicBezTo>
                  <a:pt x="2102" y="598"/>
                  <a:pt x="8499" y="-544"/>
                  <a:pt x="12612" y="370"/>
                </a:cubicBezTo>
                <a:cubicBezTo>
                  <a:pt x="16725" y="1284"/>
                  <a:pt x="21432" y="3660"/>
                  <a:pt x="24676" y="6128"/>
                </a:cubicBezTo>
                <a:cubicBezTo>
                  <a:pt x="27921" y="8596"/>
                  <a:pt x="30845" y="13668"/>
                  <a:pt x="32079" y="15176"/>
                </a:cubicBezTo>
              </a:path>
            </a:pathLst>
          </a:cu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3" name="Google Shape;543;p35"/>
          <p:cNvSpPr/>
          <p:nvPr/>
        </p:nvSpPr>
        <p:spPr>
          <a:xfrm>
            <a:off x="1166787" y="12651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5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 i="1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6"/>
          <p:cNvSpPr/>
          <p:nvPr/>
        </p:nvSpPr>
        <p:spPr>
          <a:xfrm>
            <a:off x="289475" y="862550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6"/>
          <p:cNvSpPr/>
          <p:nvPr/>
        </p:nvSpPr>
        <p:spPr>
          <a:xfrm>
            <a:off x="747625" y="862550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6"/>
          <p:cNvSpPr txBox="1"/>
          <p:nvPr/>
        </p:nvSpPr>
        <p:spPr>
          <a:xfrm>
            <a:off x="-39700" y="1983038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552" name="Google Shape;552;p36"/>
          <p:cNvSpPr txBox="1"/>
          <p:nvPr/>
        </p:nvSpPr>
        <p:spPr>
          <a:xfrm>
            <a:off x="471975" y="2052350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553" name="Google Shape;553;p36"/>
          <p:cNvSpPr/>
          <p:nvPr/>
        </p:nvSpPr>
        <p:spPr>
          <a:xfrm>
            <a:off x="1440975" y="699200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6"/>
          <p:cNvSpPr/>
          <p:nvPr/>
        </p:nvSpPr>
        <p:spPr>
          <a:xfrm>
            <a:off x="1622276" y="1491875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555" name="Google Shape;555;p36"/>
          <p:cNvSpPr/>
          <p:nvPr/>
        </p:nvSpPr>
        <p:spPr>
          <a:xfrm>
            <a:off x="1622275" y="944900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556" name="Google Shape;556;p36"/>
          <p:cNvSpPr txBox="1"/>
          <p:nvPr/>
        </p:nvSpPr>
        <p:spPr>
          <a:xfrm>
            <a:off x="357913" y="2528800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Conditional GAN</a:t>
            </a:r>
            <a:endParaRPr b="1"/>
          </a:p>
        </p:txBody>
      </p:sp>
      <p:sp>
        <p:nvSpPr>
          <p:cNvPr id="557" name="Google Shape;557;p36"/>
          <p:cNvSpPr txBox="1"/>
          <p:nvPr/>
        </p:nvSpPr>
        <p:spPr>
          <a:xfrm>
            <a:off x="2665972" y="254475"/>
            <a:ext cx="10533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creating images</a:t>
            </a:r>
            <a:endParaRPr sz="800"/>
          </a:p>
        </p:txBody>
      </p:sp>
      <p:sp>
        <p:nvSpPr>
          <p:cNvPr id="558" name="Google Shape;558;p36"/>
          <p:cNvSpPr/>
          <p:nvPr/>
        </p:nvSpPr>
        <p:spPr>
          <a:xfrm>
            <a:off x="2723800" y="685576"/>
            <a:ext cx="453878" cy="638086"/>
          </a:xfrm>
          <a:custGeom>
            <a:rect b="b" l="l" r="r" t="t"/>
            <a:pathLst>
              <a:path extrusionOk="0" h="26047" w="29885">
                <a:moveTo>
                  <a:pt x="0" y="26047"/>
                </a:moveTo>
                <a:cubicBezTo>
                  <a:pt x="2879" y="25819"/>
                  <a:pt x="12886" y="26413"/>
                  <a:pt x="17273" y="24676"/>
                </a:cubicBezTo>
                <a:cubicBezTo>
                  <a:pt x="21660" y="22940"/>
                  <a:pt x="24219" y="19741"/>
                  <a:pt x="26321" y="15628"/>
                </a:cubicBezTo>
                <a:cubicBezTo>
                  <a:pt x="28423" y="11515"/>
                  <a:pt x="29291" y="2605"/>
                  <a:pt x="2988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59" name="Google Shape;559;p36"/>
          <p:cNvSpPr txBox="1"/>
          <p:nvPr/>
        </p:nvSpPr>
        <p:spPr>
          <a:xfrm>
            <a:off x="2295863" y="2257850"/>
            <a:ext cx="1700400" cy="554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evaluating the generated images, and </a:t>
            </a:r>
            <a:r>
              <a:rPr b="1" lang="en-GB" sz="800" u="sng">
                <a:solidFill>
                  <a:srgbClr val="FF0000"/>
                </a:solidFill>
              </a:rPr>
              <a:t>see if it meets conditions</a:t>
            </a:r>
            <a:endParaRPr b="1" sz="800" u="sng">
              <a:solidFill>
                <a:srgbClr val="FF0000"/>
              </a:solidFill>
            </a:endParaRPr>
          </a:p>
        </p:txBody>
      </p:sp>
      <p:sp>
        <p:nvSpPr>
          <p:cNvPr id="560" name="Google Shape;560;p36"/>
          <p:cNvSpPr/>
          <p:nvPr/>
        </p:nvSpPr>
        <p:spPr>
          <a:xfrm>
            <a:off x="2644573" y="1823379"/>
            <a:ext cx="377008" cy="492613"/>
          </a:xfrm>
          <a:custGeom>
            <a:rect b="b" l="l" r="r" t="t"/>
            <a:pathLst>
              <a:path extrusionOk="0" h="15176" w="32079">
                <a:moveTo>
                  <a:pt x="0" y="644"/>
                </a:moveTo>
                <a:cubicBezTo>
                  <a:pt x="2102" y="598"/>
                  <a:pt x="8499" y="-544"/>
                  <a:pt x="12612" y="370"/>
                </a:cubicBezTo>
                <a:cubicBezTo>
                  <a:pt x="16725" y="1284"/>
                  <a:pt x="21432" y="3660"/>
                  <a:pt x="24676" y="6128"/>
                </a:cubicBezTo>
                <a:cubicBezTo>
                  <a:pt x="27921" y="8596"/>
                  <a:pt x="30845" y="13668"/>
                  <a:pt x="32079" y="15176"/>
                </a:cubicBezTo>
              </a:path>
            </a:pathLst>
          </a:cu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61" name="Google Shape;561;p36"/>
          <p:cNvSpPr/>
          <p:nvPr/>
        </p:nvSpPr>
        <p:spPr>
          <a:xfrm>
            <a:off x="1166787" y="12651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36"/>
          <p:cNvSpPr/>
          <p:nvPr/>
        </p:nvSpPr>
        <p:spPr>
          <a:xfrm>
            <a:off x="4546225" y="492113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"/>
          <p:cNvSpPr/>
          <p:nvPr/>
        </p:nvSpPr>
        <p:spPr>
          <a:xfrm>
            <a:off x="5356675" y="492113"/>
            <a:ext cx="313200" cy="465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/>
          </a:p>
        </p:txBody>
      </p:sp>
      <p:sp>
        <p:nvSpPr>
          <p:cNvPr id="564" name="Google Shape;564;p36"/>
          <p:cNvSpPr txBox="1"/>
          <p:nvPr/>
        </p:nvSpPr>
        <p:spPr>
          <a:xfrm>
            <a:off x="5057950" y="524813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565" name="Google Shape;565;p36"/>
          <p:cNvSpPr txBox="1"/>
          <p:nvPr/>
        </p:nvSpPr>
        <p:spPr>
          <a:xfrm>
            <a:off x="5797900" y="524813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1.0</a:t>
            </a:r>
            <a:endParaRPr/>
          </a:p>
        </p:txBody>
      </p:sp>
      <p:sp>
        <p:nvSpPr>
          <p:cNvPr id="566" name="Google Shape;566;p36"/>
          <p:cNvSpPr/>
          <p:nvPr/>
        </p:nvSpPr>
        <p:spPr>
          <a:xfrm>
            <a:off x="4579788" y="1256200"/>
            <a:ext cx="487200" cy="46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6"/>
          <p:cNvSpPr/>
          <p:nvPr/>
        </p:nvSpPr>
        <p:spPr>
          <a:xfrm>
            <a:off x="5390238" y="1256200"/>
            <a:ext cx="313200" cy="465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/>
          </a:p>
        </p:txBody>
      </p:sp>
      <p:sp>
        <p:nvSpPr>
          <p:cNvPr id="568" name="Google Shape;568;p36"/>
          <p:cNvSpPr txBox="1"/>
          <p:nvPr/>
        </p:nvSpPr>
        <p:spPr>
          <a:xfrm>
            <a:off x="5091513" y="128890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569" name="Google Shape;569;p36"/>
          <p:cNvSpPr txBox="1"/>
          <p:nvPr/>
        </p:nvSpPr>
        <p:spPr>
          <a:xfrm>
            <a:off x="5831463" y="1288900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0.0</a:t>
            </a:r>
            <a:endParaRPr/>
          </a:p>
        </p:txBody>
      </p:sp>
      <p:sp>
        <p:nvSpPr>
          <p:cNvPr id="570" name="Google Shape;570;p36"/>
          <p:cNvSpPr/>
          <p:nvPr/>
        </p:nvSpPr>
        <p:spPr>
          <a:xfrm>
            <a:off x="4579788" y="1904888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6"/>
          <p:cNvSpPr/>
          <p:nvPr/>
        </p:nvSpPr>
        <p:spPr>
          <a:xfrm>
            <a:off x="5390238" y="1904888"/>
            <a:ext cx="313200" cy="465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sp>
        <p:nvSpPr>
          <p:cNvPr id="572" name="Google Shape;572;p36"/>
          <p:cNvSpPr txBox="1"/>
          <p:nvPr/>
        </p:nvSpPr>
        <p:spPr>
          <a:xfrm>
            <a:off x="5091513" y="1937588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573" name="Google Shape;573;p36"/>
          <p:cNvSpPr txBox="1"/>
          <p:nvPr/>
        </p:nvSpPr>
        <p:spPr>
          <a:xfrm>
            <a:off x="5831463" y="1937588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0.0</a:t>
            </a:r>
            <a:endParaRPr/>
          </a:p>
        </p:txBody>
      </p:sp>
      <p:sp>
        <p:nvSpPr>
          <p:cNvPr id="574" name="Google Shape;574;p36"/>
          <p:cNvSpPr txBox="1"/>
          <p:nvPr/>
        </p:nvSpPr>
        <p:spPr>
          <a:xfrm>
            <a:off x="6410550" y="355463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close to a real image, and matches to the condition, we assign it a high value</a:t>
            </a:r>
            <a:endParaRPr sz="900"/>
          </a:p>
        </p:txBody>
      </p:sp>
      <p:sp>
        <p:nvSpPr>
          <p:cNvPr id="575" name="Google Shape;575;p36"/>
          <p:cNvSpPr txBox="1"/>
          <p:nvPr/>
        </p:nvSpPr>
        <p:spPr>
          <a:xfrm>
            <a:off x="6446775" y="1119538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far away from a real image, even it matches to the condition, we assign it a low value</a:t>
            </a:r>
            <a:endParaRPr sz="900"/>
          </a:p>
        </p:txBody>
      </p:sp>
      <p:sp>
        <p:nvSpPr>
          <p:cNvPr id="576" name="Google Shape;576;p36"/>
          <p:cNvSpPr txBox="1"/>
          <p:nvPr/>
        </p:nvSpPr>
        <p:spPr>
          <a:xfrm>
            <a:off x="6446775" y="1768238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close to a real image, but it does not match to the condition, we assign it a low value</a:t>
            </a:r>
            <a:endParaRPr sz="900"/>
          </a:p>
        </p:txBody>
      </p:sp>
      <p:sp>
        <p:nvSpPr>
          <p:cNvPr id="577" name="Google Shape;577;p36"/>
          <p:cNvSpPr/>
          <p:nvPr/>
        </p:nvSpPr>
        <p:spPr>
          <a:xfrm>
            <a:off x="4329563" y="254480"/>
            <a:ext cx="4023425" cy="2419725"/>
          </a:xfrm>
          <a:custGeom>
            <a:rect b="b" l="l" r="r" t="t"/>
            <a:pathLst>
              <a:path extrusionOk="0" h="96789" w="160937">
                <a:moveTo>
                  <a:pt x="27295" y="243"/>
                </a:moveTo>
                <a:cubicBezTo>
                  <a:pt x="21263" y="974"/>
                  <a:pt x="15048" y="3533"/>
                  <a:pt x="10570" y="6275"/>
                </a:cubicBezTo>
                <a:cubicBezTo>
                  <a:pt x="6092" y="9017"/>
                  <a:pt x="1796" y="12764"/>
                  <a:pt x="425" y="16694"/>
                </a:cubicBezTo>
                <a:cubicBezTo>
                  <a:pt x="-946" y="20624"/>
                  <a:pt x="1842" y="25422"/>
                  <a:pt x="2345" y="29855"/>
                </a:cubicBezTo>
                <a:cubicBezTo>
                  <a:pt x="2848" y="34288"/>
                  <a:pt x="3350" y="38218"/>
                  <a:pt x="3441" y="43290"/>
                </a:cubicBezTo>
                <a:cubicBezTo>
                  <a:pt x="3532" y="48362"/>
                  <a:pt x="3122" y="55171"/>
                  <a:pt x="2893" y="60289"/>
                </a:cubicBezTo>
                <a:cubicBezTo>
                  <a:pt x="2665" y="65407"/>
                  <a:pt x="1430" y="69474"/>
                  <a:pt x="2070" y="73998"/>
                </a:cubicBezTo>
                <a:cubicBezTo>
                  <a:pt x="2710" y="78522"/>
                  <a:pt x="3076" y="84828"/>
                  <a:pt x="6732" y="87433"/>
                </a:cubicBezTo>
                <a:cubicBezTo>
                  <a:pt x="10388" y="90038"/>
                  <a:pt x="16694" y="89033"/>
                  <a:pt x="24005" y="89627"/>
                </a:cubicBezTo>
                <a:cubicBezTo>
                  <a:pt x="31317" y="90221"/>
                  <a:pt x="42238" y="90404"/>
                  <a:pt x="50601" y="90998"/>
                </a:cubicBezTo>
                <a:cubicBezTo>
                  <a:pt x="58964" y="91592"/>
                  <a:pt x="65956" y="92232"/>
                  <a:pt x="74181" y="93191"/>
                </a:cubicBezTo>
                <a:cubicBezTo>
                  <a:pt x="82407" y="94151"/>
                  <a:pt x="90403" y="96892"/>
                  <a:pt x="99954" y="96755"/>
                </a:cubicBezTo>
                <a:cubicBezTo>
                  <a:pt x="109505" y="96618"/>
                  <a:pt x="122574" y="94379"/>
                  <a:pt x="131485" y="92368"/>
                </a:cubicBezTo>
                <a:cubicBezTo>
                  <a:pt x="140396" y="90357"/>
                  <a:pt x="148530" y="89124"/>
                  <a:pt x="153419" y="84691"/>
                </a:cubicBezTo>
                <a:cubicBezTo>
                  <a:pt x="158309" y="80259"/>
                  <a:pt x="160365" y="71896"/>
                  <a:pt x="160822" y="65773"/>
                </a:cubicBezTo>
                <a:cubicBezTo>
                  <a:pt x="161279" y="59650"/>
                  <a:pt x="157212" y="53709"/>
                  <a:pt x="156161" y="47951"/>
                </a:cubicBezTo>
                <a:cubicBezTo>
                  <a:pt x="155110" y="42193"/>
                  <a:pt x="154425" y="36984"/>
                  <a:pt x="154516" y="31226"/>
                </a:cubicBezTo>
                <a:cubicBezTo>
                  <a:pt x="154608" y="25468"/>
                  <a:pt x="159498" y="18020"/>
                  <a:pt x="156710" y="13404"/>
                </a:cubicBezTo>
                <a:cubicBezTo>
                  <a:pt x="153923" y="8789"/>
                  <a:pt x="144874" y="4904"/>
                  <a:pt x="137791" y="3533"/>
                </a:cubicBezTo>
                <a:cubicBezTo>
                  <a:pt x="130708" y="2162"/>
                  <a:pt x="121066" y="4721"/>
                  <a:pt x="114211" y="5178"/>
                </a:cubicBezTo>
                <a:cubicBezTo>
                  <a:pt x="107357" y="5635"/>
                  <a:pt x="103793" y="5955"/>
                  <a:pt x="96664" y="6275"/>
                </a:cubicBezTo>
                <a:cubicBezTo>
                  <a:pt x="89535" y="6595"/>
                  <a:pt x="79756" y="7829"/>
                  <a:pt x="71439" y="7098"/>
                </a:cubicBezTo>
                <a:cubicBezTo>
                  <a:pt x="63122" y="6367"/>
                  <a:pt x="54119" y="3031"/>
                  <a:pt x="46762" y="1888"/>
                </a:cubicBezTo>
                <a:cubicBezTo>
                  <a:pt x="39405" y="746"/>
                  <a:pt x="33327" y="-488"/>
                  <a:pt x="27295" y="243"/>
                </a:cubicBez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578" name="Google Shape;578;p36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 i="1" sz="1000"/>
          </a:p>
        </p:txBody>
      </p:sp>
      <p:sp>
        <p:nvSpPr>
          <p:cNvPr id="579" name="Google Shape;579;p36"/>
          <p:cNvSpPr/>
          <p:nvPr/>
        </p:nvSpPr>
        <p:spPr>
          <a:xfrm>
            <a:off x="7624250" y="3513150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6"/>
          <p:cNvSpPr/>
          <p:nvPr/>
        </p:nvSpPr>
        <p:spPr>
          <a:xfrm>
            <a:off x="7764900" y="3336550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6"/>
          <p:cNvSpPr/>
          <p:nvPr/>
        </p:nvSpPr>
        <p:spPr>
          <a:xfrm>
            <a:off x="7703200" y="3468375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6"/>
          <p:cNvSpPr/>
          <p:nvPr/>
        </p:nvSpPr>
        <p:spPr>
          <a:xfrm>
            <a:off x="7394800" y="3298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6"/>
          <p:cNvSpPr/>
          <p:nvPr/>
        </p:nvSpPr>
        <p:spPr>
          <a:xfrm>
            <a:off x="7609300" y="3173775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6"/>
          <p:cNvSpPr/>
          <p:nvPr/>
        </p:nvSpPr>
        <p:spPr>
          <a:xfrm>
            <a:off x="7859225" y="3685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6"/>
          <p:cNvSpPr txBox="1"/>
          <p:nvPr/>
        </p:nvSpPr>
        <p:spPr>
          <a:xfrm>
            <a:off x="6809724" y="4293500"/>
            <a:ext cx="18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 has (labels + images)</a:t>
            </a:r>
            <a:endParaRPr i="1" sz="500"/>
          </a:p>
        </p:txBody>
      </p:sp>
      <p:sp>
        <p:nvSpPr>
          <p:cNvPr id="586" name="Google Shape;586;p36"/>
          <p:cNvSpPr/>
          <p:nvPr/>
        </p:nvSpPr>
        <p:spPr>
          <a:xfrm>
            <a:off x="7174000" y="3029613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6"/>
          <p:cNvSpPr/>
          <p:nvPr/>
        </p:nvSpPr>
        <p:spPr>
          <a:xfrm>
            <a:off x="7624250" y="330538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6"/>
          <p:cNvSpPr/>
          <p:nvPr/>
        </p:nvSpPr>
        <p:spPr>
          <a:xfrm>
            <a:off x="7394800" y="3428325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6"/>
          <p:cNvSpPr/>
          <p:nvPr/>
        </p:nvSpPr>
        <p:spPr>
          <a:xfrm>
            <a:off x="7715500" y="35931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6"/>
          <p:cNvSpPr/>
          <p:nvPr/>
        </p:nvSpPr>
        <p:spPr>
          <a:xfrm>
            <a:off x="7871100" y="38077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6"/>
          <p:cNvSpPr/>
          <p:nvPr/>
        </p:nvSpPr>
        <p:spPr>
          <a:xfrm>
            <a:off x="7456500" y="3685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6"/>
          <p:cNvSpPr/>
          <p:nvPr/>
        </p:nvSpPr>
        <p:spPr>
          <a:xfrm>
            <a:off x="7456500" y="38157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6"/>
          <p:cNvSpPr/>
          <p:nvPr/>
        </p:nvSpPr>
        <p:spPr>
          <a:xfrm>
            <a:off x="3968800" y="1344924"/>
            <a:ext cx="500375" cy="1248375"/>
          </a:xfrm>
          <a:custGeom>
            <a:rect b="b" l="l" r="r" t="t"/>
            <a:pathLst>
              <a:path extrusionOk="0" h="49935" w="20015">
                <a:moveTo>
                  <a:pt x="0" y="49296"/>
                </a:moveTo>
                <a:cubicBezTo>
                  <a:pt x="1142" y="49205"/>
                  <a:pt x="5392" y="51032"/>
                  <a:pt x="6854" y="48747"/>
                </a:cubicBezTo>
                <a:cubicBezTo>
                  <a:pt x="8316" y="46462"/>
                  <a:pt x="9185" y="40385"/>
                  <a:pt x="8774" y="35587"/>
                </a:cubicBezTo>
                <a:cubicBezTo>
                  <a:pt x="8363" y="30789"/>
                  <a:pt x="5392" y="24939"/>
                  <a:pt x="4387" y="19958"/>
                </a:cubicBezTo>
                <a:cubicBezTo>
                  <a:pt x="3382" y="14977"/>
                  <a:pt x="1782" y="8991"/>
                  <a:pt x="2742" y="5701"/>
                </a:cubicBezTo>
                <a:cubicBezTo>
                  <a:pt x="3702" y="2411"/>
                  <a:pt x="7266" y="948"/>
                  <a:pt x="10145" y="217"/>
                </a:cubicBezTo>
                <a:cubicBezTo>
                  <a:pt x="13024" y="-514"/>
                  <a:pt x="18370" y="1131"/>
                  <a:pt x="20015" y="131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94" name="Google Shape;594;p36"/>
          <p:cNvSpPr/>
          <p:nvPr/>
        </p:nvSpPr>
        <p:spPr>
          <a:xfrm>
            <a:off x="6546125" y="2611600"/>
            <a:ext cx="1048450" cy="411275"/>
          </a:xfrm>
          <a:custGeom>
            <a:rect b="b" l="l" r="r" t="t"/>
            <a:pathLst>
              <a:path extrusionOk="0" h="16451" w="41938">
                <a:moveTo>
                  <a:pt x="41401" y="16451"/>
                </a:moveTo>
                <a:cubicBezTo>
                  <a:pt x="41218" y="15400"/>
                  <a:pt x="43230" y="11606"/>
                  <a:pt x="40305" y="10144"/>
                </a:cubicBezTo>
                <a:cubicBezTo>
                  <a:pt x="37381" y="8682"/>
                  <a:pt x="28332" y="7768"/>
                  <a:pt x="23854" y="7677"/>
                </a:cubicBezTo>
                <a:cubicBezTo>
                  <a:pt x="19376" y="7586"/>
                  <a:pt x="16908" y="9550"/>
                  <a:pt x="13435" y="9596"/>
                </a:cubicBezTo>
                <a:cubicBezTo>
                  <a:pt x="9962" y="9642"/>
                  <a:pt x="5255" y="9550"/>
                  <a:pt x="3016" y="7951"/>
                </a:cubicBezTo>
                <a:cubicBezTo>
                  <a:pt x="777" y="6352"/>
                  <a:pt x="503" y="1325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7"/>
          <p:cNvSpPr/>
          <p:nvPr/>
        </p:nvSpPr>
        <p:spPr>
          <a:xfrm>
            <a:off x="289475" y="862550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7"/>
          <p:cNvSpPr/>
          <p:nvPr/>
        </p:nvSpPr>
        <p:spPr>
          <a:xfrm>
            <a:off x="747625" y="862550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7"/>
          <p:cNvSpPr txBox="1"/>
          <p:nvPr/>
        </p:nvSpPr>
        <p:spPr>
          <a:xfrm>
            <a:off x="-39700" y="1983038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602" name="Google Shape;602;p37"/>
          <p:cNvSpPr txBox="1"/>
          <p:nvPr/>
        </p:nvSpPr>
        <p:spPr>
          <a:xfrm>
            <a:off x="471975" y="2052350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603" name="Google Shape;603;p37"/>
          <p:cNvSpPr/>
          <p:nvPr/>
        </p:nvSpPr>
        <p:spPr>
          <a:xfrm>
            <a:off x="1440975" y="699200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7"/>
          <p:cNvSpPr/>
          <p:nvPr/>
        </p:nvSpPr>
        <p:spPr>
          <a:xfrm>
            <a:off x="1622276" y="1491875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605" name="Google Shape;605;p37"/>
          <p:cNvSpPr/>
          <p:nvPr/>
        </p:nvSpPr>
        <p:spPr>
          <a:xfrm>
            <a:off x="1622275" y="944900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606" name="Google Shape;606;p37"/>
          <p:cNvSpPr txBox="1"/>
          <p:nvPr/>
        </p:nvSpPr>
        <p:spPr>
          <a:xfrm>
            <a:off x="357913" y="2528800"/>
            <a:ext cx="176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Conditional GAN</a:t>
            </a:r>
            <a:endParaRPr b="1"/>
          </a:p>
        </p:txBody>
      </p:sp>
      <p:sp>
        <p:nvSpPr>
          <p:cNvPr id="607" name="Google Shape;607;p37"/>
          <p:cNvSpPr txBox="1"/>
          <p:nvPr/>
        </p:nvSpPr>
        <p:spPr>
          <a:xfrm>
            <a:off x="2665972" y="254475"/>
            <a:ext cx="1053300" cy="431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creating images</a:t>
            </a:r>
            <a:endParaRPr sz="800"/>
          </a:p>
        </p:txBody>
      </p:sp>
      <p:sp>
        <p:nvSpPr>
          <p:cNvPr id="608" name="Google Shape;608;p37"/>
          <p:cNvSpPr/>
          <p:nvPr/>
        </p:nvSpPr>
        <p:spPr>
          <a:xfrm>
            <a:off x="2723800" y="685576"/>
            <a:ext cx="453878" cy="638086"/>
          </a:xfrm>
          <a:custGeom>
            <a:rect b="b" l="l" r="r" t="t"/>
            <a:pathLst>
              <a:path extrusionOk="0" h="26047" w="29885">
                <a:moveTo>
                  <a:pt x="0" y="26047"/>
                </a:moveTo>
                <a:cubicBezTo>
                  <a:pt x="2879" y="25819"/>
                  <a:pt x="12886" y="26413"/>
                  <a:pt x="17273" y="24676"/>
                </a:cubicBezTo>
                <a:cubicBezTo>
                  <a:pt x="21660" y="22940"/>
                  <a:pt x="24219" y="19741"/>
                  <a:pt x="26321" y="15628"/>
                </a:cubicBezTo>
                <a:cubicBezTo>
                  <a:pt x="28423" y="11515"/>
                  <a:pt x="29291" y="2605"/>
                  <a:pt x="2988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09" name="Google Shape;609;p37"/>
          <p:cNvSpPr txBox="1"/>
          <p:nvPr/>
        </p:nvSpPr>
        <p:spPr>
          <a:xfrm>
            <a:off x="2295863" y="2257850"/>
            <a:ext cx="1700400" cy="554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Responsible for evaluating the generated images, and </a:t>
            </a:r>
            <a:r>
              <a:rPr b="1" lang="en-GB" sz="800" u="sng">
                <a:solidFill>
                  <a:srgbClr val="FF0000"/>
                </a:solidFill>
              </a:rPr>
              <a:t>see if it meets conditions</a:t>
            </a:r>
            <a:endParaRPr b="1" sz="800" u="sng">
              <a:solidFill>
                <a:srgbClr val="FF0000"/>
              </a:solidFill>
            </a:endParaRPr>
          </a:p>
        </p:txBody>
      </p:sp>
      <p:sp>
        <p:nvSpPr>
          <p:cNvPr id="610" name="Google Shape;610;p37"/>
          <p:cNvSpPr/>
          <p:nvPr/>
        </p:nvSpPr>
        <p:spPr>
          <a:xfrm>
            <a:off x="2644573" y="1823379"/>
            <a:ext cx="377008" cy="492613"/>
          </a:xfrm>
          <a:custGeom>
            <a:rect b="b" l="l" r="r" t="t"/>
            <a:pathLst>
              <a:path extrusionOk="0" h="15176" w="32079">
                <a:moveTo>
                  <a:pt x="0" y="644"/>
                </a:moveTo>
                <a:cubicBezTo>
                  <a:pt x="2102" y="598"/>
                  <a:pt x="8499" y="-544"/>
                  <a:pt x="12612" y="370"/>
                </a:cubicBezTo>
                <a:cubicBezTo>
                  <a:pt x="16725" y="1284"/>
                  <a:pt x="21432" y="3660"/>
                  <a:pt x="24676" y="6128"/>
                </a:cubicBezTo>
                <a:cubicBezTo>
                  <a:pt x="27921" y="8596"/>
                  <a:pt x="30845" y="13668"/>
                  <a:pt x="32079" y="15176"/>
                </a:cubicBezTo>
              </a:path>
            </a:pathLst>
          </a:cu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11" name="Google Shape;611;p37"/>
          <p:cNvSpPr/>
          <p:nvPr/>
        </p:nvSpPr>
        <p:spPr>
          <a:xfrm>
            <a:off x="1166787" y="12651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7"/>
          <p:cNvSpPr/>
          <p:nvPr/>
        </p:nvSpPr>
        <p:spPr>
          <a:xfrm>
            <a:off x="4546225" y="492113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7"/>
          <p:cNvSpPr/>
          <p:nvPr/>
        </p:nvSpPr>
        <p:spPr>
          <a:xfrm>
            <a:off x="5356675" y="492113"/>
            <a:ext cx="313200" cy="465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/>
          </a:p>
        </p:txBody>
      </p:sp>
      <p:sp>
        <p:nvSpPr>
          <p:cNvPr id="614" name="Google Shape;614;p37"/>
          <p:cNvSpPr txBox="1"/>
          <p:nvPr/>
        </p:nvSpPr>
        <p:spPr>
          <a:xfrm>
            <a:off x="5057950" y="524813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615" name="Google Shape;615;p37"/>
          <p:cNvSpPr txBox="1"/>
          <p:nvPr/>
        </p:nvSpPr>
        <p:spPr>
          <a:xfrm>
            <a:off x="5797900" y="524813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1.0</a:t>
            </a:r>
            <a:endParaRPr/>
          </a:p>
        </p:txBody>
      </p:sp>
      <p:sp>
        <p:nvSpPr>
          <p:cNvPr id="616" name="Google Shape;616;p37"/>
          <p:cNvSpPr/>
          <p:nvPr/>
        </p:nvSpPr>
        <p:spPr>
          <a:xfrm>
            <a:off x="4579788" y="1256200"/>
            <a:ext cx="487200" cy="4656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7"/>
          <p:cNvSpPr/>
          <p:nvPr/>
        </p:nvSpPr>
        <p:spPr>
          <a:xfrm>
            <a:off x="5390238" y="1256200"/>
            <a:ext cx="313200" cy="465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</a:t>
            </a:r>
            <a:endParaRPr/>
          </a:p>
        </p:txBody>
      </p:sp>
      <p:sp>
        <p:nvSpPr>
          <p:cNvPr id="618" name="Google Shape;618;p37"/>
          <p:cNvSpPr txBox="1"/>
          <p:nvPr/>
        </p:nvSpPr>
        <p:spPr>
          <a:xfrm>
            <a:off x="5091513" y="1288900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619" name="Google Shape;619;p37"/>
          <p:cNvSpPr txBox="1"/>
          <p:nvPr/>
        </p:nvSpPr>
        <p:spPr>
          <a:xfrm>
            <a:off x="5831463" y="1288900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0.0</a:t>
            </a:r>
            <a:endParaRPr/>
          </a:p>
        </p:txBody>
      </p:sp>
      <p:sp>
        <p:nvSpPr>
          <p:cNvPr id="620" name="Google Shape;620;p37"/>
          <p:cNvSpPr/>
          <p:nvPr/>
        </p:nvSpPr>
        <p:spPr>
          <a:xfrm>
            <a:off x="4579788" y="1904888"/>
            <a:ext cx="487200" cy="4656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7"/>
          <p:cNvSpPr/>
          <p:nvPr/>
        </p:nvSpPr>
        <p:spPr>
          <a:xfrm>
            <a:off x="5390238" y="1904888"/>
            <a:ext cx="313200" cy="465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</a:t>
            </a:r>
            <a:endParaRPr/>
          </a:p>
        </p:txBody>
      </p:sp>
      <p:sp>
        <p:nvSpPr>
          <p:cNvPr id="622" name="Google Shape;622;p37"/>
          <p:cNvSpPr txBox="1"/>
          <p:nvPr/>
        </p:nvSpPr>
        <p:spPr>
          <a:xfrm>
            <a:off x="5091513" y="1937588"/>
            <a:ext cx="27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+ </a:t>
            </a:r>
            <a:endParaRPr/>
          </a:p>
        </p:txBody>
      </p:sp>
      <p:sp>
        <p:nvSpPr>
          <p:cNvPr id="623" name="Google Shape;623;p37"/>
          <p:cNvSpPr txBox="1"/>
          <p:nvPr/>
        </p:nvSpPr>
        <p:spPr>
          <a:xfrm>
            <a:off x="5831463" y="1937588"/>
            <a:ext cx="6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= 0.0</a:t>
            </a:r>
            <a:endParaRPr/>
          </a:p>
        </p:txBody>
      </p:sp>
      <p:pic>
        <p:nvPicPr>
          <p:cNvPr id="624" name="Google Shape;6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113" y="3694550"/>
            <a:ext cx="800532" cy="3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7"/>
          <p:cNvSpPr txBox="1"/>
          <p:nvPr/>
        </p:nvSpPr>
        <p:spPr>
          <a:xfrm>
            <a:off x="6410550" y="355463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close to a real image, and matches to the condition, we assign it a high value</a:t>
            </a:r>
            <a:endParaRPr sz="900"/>
          </a:p>
        </p:txBody>
      </p:sp>
      <p:sp>
        <p:nvSpPr>
          <p:cNvPr id="626" name="Google Shape;626;p37"/>
          <p:cNvSpPr txBox="1"/>
          <p:nvPr/>
        </p:nvSpPr>
        <p:spPr>
          <a:xfrm>
            <a:off x="6446775" y="1119538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far away from a real image, even it matches to the condition, we assign it a low value</a:t>
            </a:r>
            <a:endParaRPr sz="900"/>
          </a:p>
        </p:txBody>
      </p:sp>
      <p:sp>
        <p:nvSpPr>
          <p:cNvPr id="627" name="Google Shape;627;p37"/>
          <p:cNvSpPr txBox="1"/>
          <p:nvPr/>
        </p:nvSpPr>
        <p:spPr>
          <a:xfrm>
            <a:off x="6446775" y="1768238"/>
            <a:ext cx="176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If the generated image is close to a real image, but it does not match to the condition, we assign it a low value</a:t>
            </a:r>
            <a:endParaRPr sz="900"/>
          </a:p>
        </p:txBody>
      </p:sp>
      <p:sp>
        <p:nvSpPr>
          <p:cNvPr id="628" name="Google Shape;628;p37"/>
          <p:cNvSpPr/>
          <p:nvPr/>
        </p:nvSpPr>
        <p:spPr>
          <a:xfrm>
            <a:off x="4329563" y="254480"/>
            <a:ext cx="4023425" cy="2419725"/>
          </a:xfrm>
          <a:custGeom>
            <a:rect b="b" l="l" r="r" t="t"/>
            <a:pathLst>
              <a:path extrusionOk="0" h="96789" w="160937">
                <a:moveTo>
                  <a:pt x="27295" y="243"/>
                </a:moveTo>
                <a:cubicBezTo>
                  <a:pt x="21263" y="974"/>
                  <a:pt x="15048" y="3533"/>
                  <a:pt x="10570" y="6275"/>
                </a:cubicBezTo>
                <a:cubicBezTo>
                  <a:pt x="6092" y="9017"/>
                  <a:pt x="1796" y="12764"/>
                  <a:pt x="425" y="16694"/>
                </a:cubicBezTo>
                <a:cubicBezTo>
                  <a:pt x="-946" y="20624"/>
                  <a:pt x="1842" y="25422"/>
                  <a:pt x="2345" y="29855"/>
                </a:cubicBezTo>
                <a:cubicBezTo>
                  <a:pt x="2848" y="34288"/>
                  <a:pt x="3350" y="38218"/>
                  <a:pt x="3441" y="43290"/>
                </a:cubicBezTo>
                <a:cubicBezTo>
                  <a:pt x="3532" y="48362"/>
                  <a:pt x="3122" y="55171"/>
                  <a:pt x="2893" y="60289"/>
                </a:cubicBezTo>
                <a:cubicBezTo>
                  <a:pt x="2665" y="65407"/>
                  <a:pt x="1430" y="69474"/>
                  <a:pt x="2070" y="73998"/>
                </a:cubicBezTo>
                <a:cubicBezTo>
                  <a:pt x="2710" y="78522"/>
                  <a:pt x="3076" y="84828"/>
                  <a:pt x="6732" y="87433"/>
                </a:cubicBezTo>
                <a:cubicBezTo>
                  <a:pt x="10388" y="90038"/>
                  <a:pt x="16694" y="89033"/>
                  <a:pt x="24005" y="89627"/>
                </a:cubicBezTo>
                <a:cubicBezTo>
                  <a:pt x="31317" y="90221"/>
                  <a:pt x="42238" y="90404"/>
                  <a:pt x="50601" y="90998"/>
                </a:cubicBezTo>
                <a:cubicBezTo>
                  <a:pt x="58964" y="91592"/>
                  <a:pt x="65956" y="92232"/>
                  <a:pt x="74181" y="93191"/>
                </a:cubicBezTo>
                <a:cubicBezTo>
                  <a:pt x="82407" y="94151"/>
                  <a:pt x="90403" y="96892"/>
                  <a:pt x="99954" y="96755"/>
                </a:cubicBezTo>
                <a:cubicBezTo>
                  <a:pt x="109505" y="96618"/>
                  <a:pt x="122574" y="94379"/>
                  <a:pt x="131485" y="92368"/>
                </a:cubicBezTo>
                <a:cubicBezTo>
                  <a:pt x="140396" y="90357"/>
                  <a:pt x="148530" y="89124"/>
                  <a:pt x="153419" y="84691"/>
                </a:cubicBezTo>
                <a:cubicBezTo>
                  <a:pt x="158309" y="80259"/>
                  <a:pt x="160365" y="71896"/>
                  <a:pt x="160822" y="65773"/>
                </a:cubicBezTo>
                <a:cubicBezTo>
                  <a:pt x="161279" y="59650"/>
                  <a:pt x="157212" y="53709"/>
                  <a:pt x="156161" y="47951"/>
                </a:cubicBezTo>
                <a:cubicBezTo>
                  <a:pt x="155110" y="42193"/>
                  <a:pt x="154425" y="36984"/>
                  <a:pt x="154516" y="31226"/>
                </a:cubicBezTo>
                <a:cubicBezTo>
                  <a:pt x="154608" y="25468"/>
                  <a:pt x="159498" y="18020"/>
                  <a:pt x="156710" y="13404"/>
                </a:cubicBezTo>
                <a:cubicBezTo>
                  <a:pt x="153923" y="8789"/>
                  <a:pt x="144874" y="4904"/>
                  <a:pt x="137791" y="3533"/>
                </a:cubicBezTo>
                <a:cubicBezTo>
                  <a:pt x="130708" y="2162"/>
                  <a:pt x="121066" y="4721"/>
                  <a:pt x="114211" y="5178"/>
                </a:cubicBezTo>
                <a:cubicBezTo>
                  <a:pt x="107357" y="5635"/>
                  <a:pt x="103793" y="5955"/>
                  <a:pt x="96664" y="6275"/>
                </a:cubicBezTo>
                <a:cubicBezTo>
                  <a:pt x="89535" y="6595"/>
                  <a:pt x="79756" y="7829"/>
                  <a:pt x="71439" y="7098"/>
                </a:cubicBezTo>
                <a:cubicBezTo>
                  <a:pt x="63122" y="6367"/>
                  <a:pt x="54119" y="3031"/>
                  <a:pt x="46762" y="1888"/>
                </a:cubicBezTo>
                <a:cubicBezTo>
                  <a:pt x="39405" y="746"/>
                  <a:pt x="33327" y="-488"/>
                  <a:pt x="27295" y="243"/>
                </a:cubicBez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629" name="Google Shape;629;p37"/>
          <p:cNvSpPr txBox="1"/>
          <p:nvPr/>
        </p:nvSpPr>
        <p:spPr>
          <a:xfrm>
            <a:off x="3516500" y="4573913"/>
            <a:ext cx="282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For example, if the condition is a label “train”</a:t>
            </a:r>
            <a:endParaRPr i="1" sz="1000"/>
          </a:p>
        </p:txBody>
      </p:sp>
      <p:pic>
        <p:nvPicPr>
          <p:cNvPr id="630" name="Google Shape;63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325" y="3306737"/>
            <a:ext cx="808115" cy="248188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7"/>
          <p:cNvSpPr txBox="1"/>
          <p:nvPr/>
        </p:nvSpPr>
        <p:spPr>
          <a:xfrm>
            <a:off x="4741000" y="3119438"/>
            <a:ext cx="15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Right label + real image = high score</a:t>
            </a:r>
            <a:endParaRPr i="1" sz="1000"/>
          </a:p>
        </p:txBody>
      </p:sp>
      <p:sp>
        <p:nvSpPr>
          <p:cNvPr id="632" name="Google Shape;632;p37"/>
          <p:cNvSpPr txBox="1"/>
          <p:nvPr/>
        </p:nvSpPr>
        <p:spPr>
          <a:xfrm>
            <a:off x="4741000" y="3552988"/>
            <a:ext cx="15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Right label + bad image = low score</a:t>
            </a:r>
            <a:endParaRPr i="1" sz="1000"/>
          </a:p>
        </p:txBody>
      </p:sp>
      <p:pic>
        <p:nvPicPr>
          <p:cNvPr id="633" name="Google Shape;633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0860" y="4149485"/>
            <a:ext cx="808125" cy="284812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37"/>
          <p:cNvSpPr txBox="1"/>
          <p:nvPr/>
        </p:nvSpPr>
        <p:spPr>
          <a:xfrm>
            <a:off x="4783700" y="4045588"/>
            <a:ext cx="15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Wrong label + real image = low score</a:t>
            </a:r>
            <a:endParaRPr i="1" sz="1000"/>
          </a:p>
        </p:txBody>
      </p:sp>
      <p:sp>
        <p:nvSpPr>
          <p:cNvPr id="635" name="Google Shape;635;p37"/>
          <p:cNvSpPr txBox="1"/>
          <p:nvPr/>
        </p:nvSpPr>
        <p:spPr>
          <a:xfrm>
            <a:off x="0" y="0"/>
            <a:ext cx="23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Conditional GAN</a:t>
            </a:r>
            <a:endParaRPr i="1" sz="1000"/>
          </a:p>
        </p:txBody>
      </p:sp>
      <p:sp>
        <p:nvSpPr>
          <p:cNvPr id="636" name="Google Shape;636;p37"/>
          <p:cNvSpPr/>
          <p:nvPr/>
        </p:nvSpPr>
        <p:spPr>
          <a:xfrm>
            <a:off x="7624250" y="3513150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7"/>
          <p:cNvSpPr/>
          <p:nvPr/>
        </p:nvSpPr>
        <p:spPr>
          <a:xfrm>
            <a:off x="7764900" y="3336550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7"/>
          <p:cNvSpPr/>
          <p:nvPr/>
        </p:nvSpPr>
        <p:spPr>
          <a:xfrm>
            <a:off x="7703200" y="3468375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7"/>
          <p:cNvSpPr/>
          <p:nvPr/>
        </p:nvSpPr>
        <p:spPr>
          <a:xfrm>
            <a:off x="7394800" y="3298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7"/>
          <p:cNvSpPr/>
          <p:nvPr/>
        </p:nvSpPr>
        <p:spPr>
          <a:xfrm>
            <a:off x="7609300" y="3173775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7"/>
          <p:cNvSpPr/>
          <p:nvPr/>
        </p:nvSpPr>
        <p:spPr>
          <a:xfrm>
            <a:off x="7859225" y="3685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7"/>
          <p:cNvSpPr txBox="1"/>
          <p:nvPr/>
        </p:nvSpPr>
        <p:spPr>
          <a:xfrm>
            <a:off x="6809724" y="4293500"/>
            <a:ext cx="18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 has (labels + images)</a:t>
            </a:r>
            <a:endParaRPr i="1" sz="500"/>
          </a:p>
        </p:txBody>
      </p:sp>
      <p:sp>
        <p:nvSpPr>
          <p:cNvPr id="643" name="Google Shape;643;p37"/>
          <p:cNvSpPr/>
          <p:nvPr/>
        </p:nvSpPr>
        <p:spPr>
          <a:xfrm>
            <a:off x="7174000" y="3029613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7"/>
          <p:cNvSpPr/>
          <p:nvPr/>
        </p:nvSpPr>
        <p:spPr>
          <a:xfrm>
            <a:off x="7624250" y="330538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7"/>
          <p:cNvSpPr/>
          <p:nvPr/>
        </p:nvSpPr>
        <p:spPr>
          <a:xfrm>
            <a:off x="7394800" y="3428325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7"/>
          <p:cNvSpPr/>
          <p:nvPr/>
        </p:nvSpPr>
        <p:spPr>
          <a:xfrm>
            <a:off x="7715500" y="35931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7871100" y="38077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7"/>
          <p:cNvSpPr/>
          <p:nvPr/>
        </p:nvSpPr>
        <p:spPr>
          <a:xfrm>
            <a:off x="7456500" y="3685550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7"/>
          <p:cNvSpPr/>
          <p:nvPr/>
        </p:nvSpPr>
        <p:spPr>
          <a:xfrm>
            <a:off x="7456500" y="38157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7"/>
          <p:cNvSpPr/>
          <p:nvPr/>
        </p:nvSpPr>
        <p:spPr>
          <a:xfrm>
            <a:off x="3968800" y="1344924"/>
            <a:ext cx="500375" cy="1248375"/>
          </a:xfrm>
          <a:custGeom>
            <a:rect b="b" l="l" r="r" t="t"/>
            <a:pathLst>
              <a:path extrusionOk="0" h="49935" w="20015">
                <a:moveTo>
                  <a:pt x="0" y="49296"/>
                </a:moveTo>
                <a:cubicBezTo>
                  <a:pt x="1142" y="49205"/>
                  <a:pt x="5392" y="51032"/>
                  <a:pt x="6854" y="48747"/>
                </a:cubicBezTo>
                <a:cubicBezTo>
                  <a:pt x="8316" y="46462"/>
                  <a:pt x="9185" y="40385"/>
                  <a:pt x="8774" y="35587"/>
                </a:cubicBezTo>
                <a:cubicBezTo>
                  <a:pt x="8363" y="30789"/>
                  <a:pt x="5392" y="24939"/>
                  <a:pt x="4387" y="19958"/>
                </a:cubicBezTo>
                <a:cubicBezTo>
                  <a:pt x="3382" y="14977"/>
                  <a:pt x="1782" y="8991"/>
                  <a:pt x="2742" y="5701"/>
                </a:cubicBezTo>
                <a:cubicBezTo>
                  <a:pt x="3702" y="2411"/>
                  <a:pt x="7266" y="948"/>
                  <a:pt x="10145" y="217"/>
                </a:cubicBezTo>
                <a:cubicBezTo>
                  <a:pt x="13024" y="-514"/>
                  <a:pt x="18370" y="1131"/>
                  <a:pt x="20015" y="1314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1" name="Google Shape;651;p37"/>
          <p:cNvSpPr/>
          <p:nvPr/>
        </p:nvSpPr>
        <p:spPr>
          <a:xfrm>
            <a:off x="6546125" y="2611600"/>
            <a:ext cx="1048450" cy="411275"/>
          </a:xfrm>
          <a:custGeom>
            <a:rect b="b" l="l" r="r" t="t"/>
            <a:pathLst>
              <a:path extrusionOk="0" h="16451" w="41938">
                <a:moveTo>
                  <a:pt x="41401" y="16451"/>
                </a:moveTo>
                <a:cubicBezTo>
                  <a:pt x="41218" y="15400"/>
                  <a:pt x="43230" y="11606"/>
                  <a:pt x="40305" y="10144"/>
                </a:cubicBezTo>
                <a:cubicBezTo>
                  <a:pt x="37381" y="8682"/>
                  <a:pt x="28332" y="7768"/>
                  <a:pt x="23854" y="7677"/>
                </a:cubicBezTo>
                <a:cubicBezTo>
                  <a:pt x="19376" y="7586"/>
                  <a:pt x="16908" y="9550"/>
                  <a:pt x="13435" y="9596"/>
                </a:cubicBezTo>
                <a:cubicBezTo>
                  <a:pt x="9962" y="9642"/>
                  <a:pt x="5255" y="9550"/>
                  <a:pt x="3016" y="7951"/>
                </a:cubicBezTo>
                <a:cubicBezTo>
                  <a:pt x="777" y="6352"/>
                  <a:pt x="503" y="1325"/>
                  <a:pt x="0" y="0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652" name="Google Shape;652;p37"/>
          <p:cNvSpPr/>
          <p:nvPr/>
        </p:nvSpPr>
        <p:spPr>
          <a:xfrm>
            <a:off x="3459408" y="3043425"/>
            <a:ext cx="2994175" cy="1973150"/>
          </a:xfrm>
          <a:custGeom>
            <a:rect b="b" l="l" r="r" t="t"/>
            <a:pathLst>
              <a:path extrusionOk="0" h="78926" w="119767">
                <a:moveTo>
                  <a:pt x="32166" y="0"/>
                </a:moveTo>
                <a:cubicBezTo>
                  <a:pt x="28784" y="1143"/>
                  <a:pt x="17040" y="3108"/>
                  <a:pt x="11876" y="6855"/>
                </a:cubicBezTo>
                <a:cubicBezTo>
                  <a:pt x="6712" y="10602"/>
                  <a:pt x="2097" y="17548"/>
                  <a:pt x="1183" y="22483"/>
                </a:cubicBezTo>
                <a:cubicBezTo>
                  <a:pt x="269" y="27418"/>
                  <a:pt x="5342" y="31852"/>
                  <a:pt x="6393" y="36467"/>
                </a:cubicBezTo>
                <a:cubicBezTo>
                  <a:pt x="7444" y="41083"/>
                  <a:pt x="8540" y="45606"/>
                  <a:pt x="7489" y="50176"/>
                </a:cubicBezTo>
                <a:cubicBezTo>
                  <a:pt x="6438" y="54746"/>
                  <a:pt x="-599" y="59224"/>
                  <a:pt x="86" y="63885"/>
                </a:cubicBezTo>
                <a:cubicBezTo>
                  <a:pt x="772" y="68546"/>
                  <a:pt x="4245" y="75994"/>
                  <a:pt x="11602" y="78142"/>
                </a:cubicBezTo>
                <a:cubicBezTo>
                  <a:pt x="18959" y="80290"/>
                  <a:pt x="34679" y="77319"/>
                  <a:pt x="44230" y="76771"/>
                </a:cubicBezTo>
                <a:cubicBezTo>
                  <a:pt x="53781" y="76223"/>
                  <a:pt x="59355" y="74898"/>
                  <a:pt x="68906" y="74852"/>
                </a:cubicBezTo>
                <a:cubicBezTo>
                  <a:pt x="78457" y="74806"/>
                  <a:pt x="93080" y="77457"/>
                  <a:pt x="101534" y="76497"/>
                </a:cubicBezTo>
                <a:cubicBezTo>
                  <a:pt x="109988" y="75537"/>
                  <a:pt x="118533" y="72933"/>
                  <a:pt x="119630" y="69094"/>
                </a:cubicBezTo>
                <a:cubicBezTo>
                  <a:pt x="120727" y="65256"/>
                  <a:pt x="110216" y="58447"/>
                  <a:pt x="108114" y="53466"/>
                </a:cubicBezTo>
                <a:cubicBezTo>
                  <a:pt x="106012" y="48485"/>
                  <a:pt x="106150" y="44189"/>
                  <a:pt x="107018" y="39208"/>
                </a:cubicBezTo>
                <a:cubicBezTo>
                  <a:pt x="107886" y="34227"/>
                  <a:pt x="112227" y="29384"/>
                  <a:pt x="113324" y="23580"/>
                </a:cubicBezTo>
                <a:cubicBezTo>
                  <a:pt x="114421" y="17777"/>
                  <a:pt x="119584" y="8226"/>
                  <a:pt x="113598" y="4387"/>
                </a:cubicBezTo>
                <a:cubicBezTo>
                  <a:pt x="107612" y="549"/>
                  <a:pt x="87277" y="275"/>
                  <a:pt x="77406" y="549"/>
                </a:cubicBezTo>
                <a:cubicBezTo>
                  <a:pt x="67536" y="823"/>
                  <a:pt x="62372" y="6078"/>
                  <a:pt x="54375" y="6032"/>
                </a:cubicBezTo>
                <a:cubicBezTo>
                  <a:pt x="46378" y="5986"/>
                  <a:pt x="33583" y="1234"/>
                  <a:pt x="29424" y="27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653" name="Google Shape;653;p37"/>
          <p:cNvSpPr/>
          <p:nvPr/>
        </p:nvSpPr>
        <p:spPr>
          <a:xfrm>
            <a:off x="4832475" y="2584175"/>
            <a:ext cx="568925" cy="589500"/>
          </a:xfrm>
          <a:custGeom>
            <a:rect b="b" l="l" r="r" t="t"/>
            <a:pathLst>
              <a:path extrusionOk="0" h="23580" w="22757">
                <a:moveTo>
                  <a:pt x="22757" y="0"/>
                </a:moveTo>
                <a:cubicBezTo>
                  <a:pt x="22392" y="1188"/>
                  <a:pt x="21981" y="5575"/>
                  <a:pt x="20564" y="7129"/>
                </a:cubicBezTo>
                <a:cubicBezTo>
                  <a:pt x="19147" y="8683"/>
                  <a:pt x="17182" y="8408"/>
                  <a:pt x="14257" y="9322"/>
                </a:cubicBezTo>
                <a:cubicBezTo>
                  <a:pt x="11332" y="10236"/>
                  <a:pt x="5392" y="10236"/>
                  <a:pt x="3016" y="12612"/>
                </a:cubicBezTo>
                <a:cubicBezTo>
                  <a:pt x="640" y="14988"/>
                  <a:pt x="503" y="21752"/>
                  <a:pt x="0" y="235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8"/>
          <p:cNvSpPr txBox="1"/>
          <p:nvPr/>
        </p:nvSpPr>
        <p:spPr>
          <a:xfrm>
            <a:off x="150800" y="2200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</a:t>
            </a:r>
            <a:r>
              <a:rPr lang="en-GB" sz="2000">
                <a:solidFill>
                  <a:schemeClr val="dk1"/>
                </a:solidFill>
              </a:rPr>
              <a:t> GAN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9"/>
          <p:cNvSpPr/>
          <p:nvPr/>
        </p:nvSpPr>
        <p:spPr>
          <a:xfrm>
            <a:off x="2050025" y="6012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9"/>
          <p:cNvSpPr txBox="1"/>
          <p:nvPr/>
        </p:nvSpPr>
        <p:spPr>
          <a:xfrm>
            <a:off x="1262700" y="1721763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665" name="Google Shape;665;p39"/>
          <p:cNvSpPr txBox="1"/>
          <p:nvPr/>
        </p:nvSpPr>
        <p:spPr>
          <a:xfrm>
            <a:off x="1774375" y="17910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666" name="Google Shape;666;p39"/>
          <p:cNvSpPr/>
          <p:nvPr/>
        </p:nvSpPr>
        <p:spPr>
          <a:xfrm>
            <a:off x="2743375" y="4379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9"/>
          <p:cNvSpPr/>
          <p:nvPr/>
        </p:nvSpPr>
        <p:spPr>
          <a:xfrm>
            <a:off x="2924676" y="12306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668" name="Google Shape;668;p39"/>
          <p:cNvSpPr/>
          <p:nvPr/>
        </p:nvSpPr>
        <p:spPr>
          <a:xfrm>
            <a:off x="2924675" y="6836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669" name="Google Shape;669;p39"/>
          <p:cNvSpPr txBox="1"/>
          <p:nvPr/>
        </p:nvSpPr>
        <p:spPr>
          <a:xfrm>
            <a:off x="2396713" y="2183475"/>
            <a:ext cx="362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conditional GAN, </a:t>
            </a:r>
            <a:r>
              <a:rPr lang="en-GB" sz="1100"/>
              <a:t>training</a:t>
            </a:r>
            <a:r>
              <a:rPr lang="en-GB" sz="1100"/>
              <a:t> dataset must be labelled</a:t>
            </a:r>
            <a:endParaRPr sz="1100"/>
          </a:p>
        </p:txBody>
      </p:sp>
      <p:sp>
        <p:nvSpPr>
          <p:cNvPr id="670" name="Google Shape;670;p39"/>
          <p:cNvSpPr/>
          <p:nvPr/>
        </p:nvSpPr>
        <p:spPr>
          <a:xfrm>
            <a:off x="2396712" y="10585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9"/>
          <p:cNvSpPr/>
          <p:nvPr/>
        </p:nvSpPr>
        <p:spPr>
          <a:xfrm>
            <a:off x="1591875" y="601275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9"/>
          <p:cNvSpPr/>
          <p:nvPr/>
        </p:nvSpPr>
        <p:spPr>
          <a:xfrm>
            <a:off x="5831700" y="9214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9"/>
          <p:cNvSpPr/>
          <p:nvPr/>
        </p:nvSpPr>
        <p:spPr>
          <a:xfrm>
            <a:off x="5972350" y="7448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9"/>
          <p:cNvSpPr/>
          <p:nvPr/>
        </p:nvSpPr>
        <p:spPr>
          <a:xfrm>
            <a:off x="5910650" y="8766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9"/>
          <p:cNvSpPr/>
          <p:nvPr/>
        </p:nvSpPr>
        <p:spPr>
          <a:xfrm>
            <a:off x="5602250" y="706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9"/>
          <p:cNvSpPr/>
          <p:nvPr/>
        </p:nvSpPr>
        <p:spPr>
          <a:xfrm>
            <a:off x="5816750" y="582088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9"/>
          <p:cNvSpPr/>
          <p:nvPr/>
        </p:nvSpPr>
        <p:spPr>
          <a:xfrm>
            <a:off x="6066675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9"/>
          <p:cNvSpPr txBox="1"/>
          <p:nvPr/>
        </p:nvSpPr>
        <p:spPr>
          <a:xfrm>
            <a:off x="5017174" y="1701813"/>
            <a:ext cx="18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 has (labels + images)</a:t>
            </a:r>
            <a:endParaRPr i="1" sz="500"/>
          </a:p>
        </p:txBody>
      </p:sp>
      <p:sp>
        <p:nvSpPr>
          <p:cNvPr id="679" name="Google Shape;679;p39"/>
          <p:cNvSpPr/>
          <p:nvPr/>
        </p:nvSpPr>
        <p:spPr>
          <a:xfrm>
            <a:off x="5381450" y="4379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9"/>
          <p:cNvSpPr/>
          <p:nvPr/>
        </p:nvSpPr>
        <p:spPr>
          <a:xfrm>
            <a:off x="5831700" y="71370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9"/>
          <p:cNvSpPr/>
          <p:nvPr/>
        </p:nvSpPr>
        <p:spPr>
          <a:xfrm>
            <a:off x="5602250" y="8366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9"/>
          <p:cNvSpPr/>
          <p:nvPr/>
        </p:nvSpPr>
        <p:spPr>
          <a:xfrm>
            <a:off x="5922950" y="10014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9"/>
          <p:cNvSpPr/>
          <p:nvPr/>
        </p:nvSpPr>
        <p:spPr>
          <a:xfrm>
            <a:off x="6078550" y="1216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9"/>
          <p:cNvSpPr/>
          <p:nvPr/>
        </p:nvSpPr>
        <p:spPr>
          <a:xfrm>
            <a:off x="5663950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9"/>
          <p:cNvSpPr/>
          <p:nvPr/>
        </p:nvSpPr>
        <p:spPr>
          <a:xfrm>
            <a:off x="5663950" y="1224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9"/>
          <p:cNvSpPr txBox="1"/>
          <p:nvPr/>
        </p:nvSpPr>
        <p:spPr>
          <a:xfrm>
            <a:off x="4537375" y="9237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687" name="Google Shape;687;p39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</a:t>
            </a:r>
            <a:r>
              <a:rPr lang="en-GB" sz="2000">
                <a:solidFill>
                  <a:schemeClr val="dk1"/>
                </a:solidFill>
              </a:rPr>
              <a:t> GAN</a:t>
            </a:r>
            <a:endParaRPr i="1" sz="1000"/>
          </a:p>
        </p:txBody>
      </p:sp>
      <p:sp>
        <p:nvSpPr>
          <p:cNvPr id="688" name="Google Shape;688;p39"/>
          <p:cNvSpPr/>
          <p:nvPr/>
        </p:nvSpPr>
        <p:spPr>
          <a:xfrm>
            <a:off x="2325800" y="29539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9"/>
          <p:cNvSpPr txBox="1"/>
          <p:nvPr/>
        </p:nvSpPr>
        <p:spPr>
          <a:xfrm>
            <a:off x="2050150" y="41437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Input</a:t>
            </a:r>
            <a:endParaRPr sz="900"/>
          </a:p>
        </p:txBody>
      </p:sp>
      <p:sp>
        <p:nvSpPr>
          <p:cNvPr id="690" name="Google Shape;690;p39"/>
          <p:cNvSpPr/>
          <p:nvPr/>
        </p:nvSpPr>
        <p:spPr>
          <a:xfrm>
            <a:off x="3019150" y="27906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9"/>
          <p:cNvSpPr/>
          <p:nvPr/>
        </p:nvSpPr>
        <p:spPr>
          <a:xfrm>
            <a:off x="3200451" y="35833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692" name="Google Shape;692;p39"/>
          <p:cNvSpPr/>
          <p:nvPr/>
        </p:nvSpPr>
        <p:spPr>
          <a:xfrm>
            <a:off x="3200450" y="30363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693" name="Google Shape;693;p39"/>
          <p:cNvSpPr txBox="1"/>
          <p:nvPr/>
        </p:nvSpPr>
        <p:spPr>
          <a:xfrm>
            <a:off x="1514849" y="4500325"/>
            <a:ext cx="65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Unsupervised GAN, training dataset does not have labels. When you give the input, the GAN model will output something similar to the ones in the Training dataset automatically</a:t>
            </a:r>
            <a:endParaRPr sz="1100"/>
          </a:p>
        </p:txBody>
      </p:sp>
      <p:sp>
        <p:nvSpPr>
          <p:cNvPr id="694" name="Google Shape;694;p39"/>
          <p:cNvSpPr/>
          <p:nvPr/>
        </p:nvSpPr>
        <p:spPr>
          <a:xfrm>
            <a:off x="2672487" y="34112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9"/>
          <p:cNvSpPr/>
          <p:nvPr/>
        </p:nvSpPr>
        <p:spPr>
          <a:xfrm>
            <a:off x="6107475" y="32741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39"/>
          <p:cNvSpPr/>
          <p:nvPr/>
        </p:nvSpPr>
        <p:spPr>
          <a:xfrm>
            <a:off x="6248125" y="30975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9"/>
          <p:cNvSpPr/>
          <p:nvPr/>
        </p:nvSpPr>
        <p:spPr>
          <a:xfrm>
            <a:off x="6186425" y="32293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9"/>
          <p:cNvSpPr/>
          <p:nvPr/>
        </p:nvSpPr>
        <p:spPr>
          <a:xfrm>
            <a:off x="5878025" y="3059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9"/>
          <p:cNvSpPr/>
          <p:nvPr/>
        </p:nvSpPr>
        <p:spPr>
          <a:xfrm>
            <a:off x="6342450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9"/>
          <p:cNvSpPr txBox="1"/>
          <p:nvPr/>
        </p:nvSpPr>
        <p:spPr>
          <a:xfrm>
            <a:off x="5292949" y="4054513"/>
            <a:ext cx="180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</a:t>
            </a:r>
            <a:endParaRPr i="1" sz="500"/>
          </a:p>
        </p:txBody>
      </p:sp>
      <p:sp>
        <p:nvSpPr>
          <p:cNvPr id="701" name="Google Shape;701;p39"/>
          <p:cNvSpPr/>
          <p:nvPr/>
        </p:nvSpPr>
        <p:spPr>
          <a:xfrm>
            <a:off x="5657225" y="27906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9"/>
          <p:cNvSpPr/>
          <p:nvPr/>
        </p:nvSpPr>
        <p:spPr>
          <a:xfrm>
            <a:off x="5939725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9"/>
          <p:cNvSpPr txBox="1"/>
          <p:nvPr/>
        </p:nvSpPr>
        <p:spPr>
          <a:xfrm>
            <a:off x="4813150" y="32764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704" name="Google Shape;704;p39"/>
          <p:cNvSpPr txBox="1"/>
          <p:nvPr/>
        </p:nvSpPr>
        <p:spPr>
          <a:xfrm>
            <a:off x="185400" y="104465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</a:t>
            </a:r>
            <a:r>
              <a:rPr b="1" lang="en-GB" sz="1100">
                <a:solidFill>
                  <a:schemeClr val="dk1"/>
                </a:solidFill>
              </a:rPr>
              <a:t>onditional GAN</a:t>
            </a:r>
            <a:endParaRPr b="1"/>
          </a:p>
        </p:txBody>
      </p:sp>
      <p:sp>
        <p:nvSpPr>
          <p:cNvPr id="705" name="Google Shape;705;p39"/>
          <p:cNvSpPr txBox="1"/>
          <p:nvPr/>
        </p:nvSpPr>
        <p:spPr>
          <a:xfrm>
            <a:off x="337800" y="330730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Unsupervised</a:t>
            </a:r>
            <a:r>
              <a:rPr b="1" lang="en-GB" sz="1100">
                <a:solidFill>
                  <a:schemeClr val="dk1"/>
                </a:solidFill>
              </a:rPr>
              <a:t> GAN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0"/>
          <p:cNvSpPr/>
          <p:nvPr/>
        </p:nvSpPr>
        <p:spPr>
          <a:xfrm>
            <a:off x="2050025" y="6012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0"/>
          <p:cNvSpPr txBox="1"/>
          <p:nvPr/>
        </p:nvSpPr>
        <p:spPr>
          <a:xfrm>
            <a:off x="1262700" y="1721763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712" name="Google Shape;712;p40"/>
          <p:cNvSpPr txBox="1"/>
          <p:nvPr/>
        </p:nvSpPr>
        <p:spPr>
          <a:xfrm>
            <a:off x="1774375" y="17910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713" name="Google Shape;713;p40"/>
          <p:cNvSpPr/>
          <p:nvPr/>
        </p:nvSpPr>
        <p:spPr>
          <a:xfrm>
            <a:off x="2743375" y="4379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40"/>
          <p:cNvSpPr/>
          <p:nvPr/>
        </p:nvSpPr>
        <p:spPr>
          <a:xfrm>
            <a:off x="2924676" y="12306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715" name="Google Shape;715;p40"/>
          <p:cNvSpPr/>
          <p:nvPr/>
        </p:nvSpPr>
        <p:spPr>
          <a:xfrm>
            <a:off x="2924675" y="6836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716" name="Google Shape;716;p40"/>
          <p:cNvSpPr txBox="1"/>
          <p:nvPr/>
        </p:nvSpPr>
        <p:spPr>
          <a:xfrm>
            <a:off x="2396713" y="2183475"/>
            <a:ext cx="362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conditional GAN, training dataset must be labelled</a:t>
            </a:r>
            <a:endParaRPr sz="1100"/>
          </a:p>
        </p:txBody>
      </p:sp>
      <p:sp>
        <p:nvSpPr>
          <p:cNvPr id="717" name="Google Shape;717;p40"/>
          <p:cNvSpPr/>
          <p:nvPr/>
        </p:nvSpPr>
        <p:spPr>
          <a:xfrm>
            <a:off x="2396712" y="10585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0"/>
          <p:cNvSpPr/>
          <p:nvPr/>
        </p:nvSpPr>
        <p:spPr>
          <a:xfrm>
            <a:off x="1591875" y="601275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0"/>
          <p:cNvSpPr/>
          <p:nvPr/>
        </p:nvSpPr>
        <p:spPr>
          <a:xfrm>
            <a:off x="5831700" y="9214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0"/>
          <p:cNvSpPr/>
          <p:nvPr/>
        </p:nvSpPr>
        <p:spPr>
          <a:xfrm>
            <a:off x="5972350" y="7448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0"/>
          <p:cNvSpPr/>
          <p:nvPr/>
        </p:nvSpPr>
        <p:spPr>
          <a:xfrm>
            <a:off x="5910650" y="8766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0"/>
          <p:cNvSpPr/>
          <p:nvPr/>
        </p:nvSpPr>
        <p:spPr>
          <a:xfrm>
            <a:off x="5602250" y="706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0"/>
          <p:cNvSpPr/>
          <p:nvPr/>
        </p:nvSpPr>
        <p:spPr>
          <a:xfrm>
            <a:off x="5816750" y="582088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0"/>
          <p:cNvSpPr/>
          <p:nvPr/>
        </p:nvSpPr>
        <p:spPr>
          <a:xfrm>
            <a:off x="6066675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40"/>
          <p:cNvSpPr txBox="1"/>
          <p:nvPr/>
        </p:nvSpPr>
        <p:spPr>
          <a:xfrm>
            <a:off x="5017174" y="1701813"/>
            <a:ext cx="18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 has (labels + images)</a:t>
            </a:r>
            <a:endParaRPr i="1" sz="500"/>
          </a:p>
        </p:txBody>
      </p:sp>
      <p:sp>
        <p:nvSpPr>
          <p:cNvPr id="726" name="Google Shape;726;p40"/>
          <p:cNvSpPr/>
          <p:nvPr/>
        </p:nvSpPr>
        <p:spPr>
          <a:xfrm>
            <a:off x="5381450" y="4379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0"/>
          <p:cNvSpPr/>
          <p:nvPr/>
        </p:nvSpPr>
        <p:spPr>
          <a:xfrm>
            <a:off x="5831700" y="71370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0"/>
          <p:cNvSpPr/>
          <p:nvPr/>
        </p:nvSpPr>
        <p:spPr>
          <a:xfrm>
            <a:off x="5602250" y="8366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0"/>
          <p:cNvSpPr/>
          <p:nvPr/>
        </p:nvSpPr>
        <p:spPr>
          <a:xfrm>
            <a:off x="5922950" y="10014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0"/>
          <p:cNvSpPr/>
          <p:nvPr/>
        </p:nvSpPr>
        <p:spPr>
          <a:xfrm>
            <a:off x="6078550" y="1216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0"/>
          <p:cNvSpPr/>
          <p:nvPr/>
        </p:nvSpPr>
        <p:spPr>
          <a:xfrm>
            <a:off x="5663950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0"/>
          <p:cNvSpPr/>
          <p:nvPr/>
        </p:nvSpPr>
        <p:spPr>
          <a:xfrm>
            <a:off x="5663950" y="1224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40"/>
          <p:cNvSpPr txBox="1"/>
          <p:nvPr/>
        </p:nvSpPr>
        <p:spPr>
          <a:xfrm>
            <a:off x="4537375" y="9237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734" name="Google Shape;734;p40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735" name="Google Shape;735;p40"/>
          <p:cNvSpPr/>
          <p:nvPr/>
        </p:nvSpPr>
        <p:spPr>
          <a:xfrm>
            <a:off x="2325800" y="29539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0"/>
          <p:cNvSpPr txBox="1"/>
          <p:nvPr/>
        </p:nvSpPr>
        <p:spPr>
          <a:xfrm>
            <a:off x="2050150" y="41437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Input</a:t>
            </a:r>
            <a:endParaRPr sz="900"/>
          </a:p>
        </p:txBody>
      </p:sp>
      <p:sp>
        <p:nvSpPr>
          <p:cNvPr id="737" name="Google Shape;737;p40"/>
          <p:cNvSpPr/>
          <p:nvPr/>
        </p:nvSpPr>
        <p:spPr>
          <a:xfrm>
            <a:off x="3019150" y="27906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0"/>
          <p:cNvSpPr/>
          <p:nvPr/>
        </p:nvSpPr>
        <p:spPr>
          <a:xfrm>
            <a:off x="3200451" y="35833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739" name="Google Shape;739;p40"/>
          <p:cNvSpPr/>
          <p:nvPr/>
        </p:nvSpPr>
        <p:spPr>
          <a:xfrm>
            <a:off x="3200450" y="30363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740" name="Google Shape;740;p40"/>
          <p:cNvSpPr txBox="1"/>
          <p:nvPr/>
        </p:nvSpPr>
        <p:spPr>
          <a:xfrm>
            <a:off x="1514849" y="4500325"/>
            <a:ext cx="65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Unsupervised GAN, training dataset does not have labels. When you give the input, the GAN model will output something similar to the ones in the Training dataset automatically</a:t>
            </a:r>
            <a:endParaRPr sz="1100"/>
          </a:p>
        </p:txBody>
      </p:sp>
      <p:sp>
        <p:nvSpPr>
          <p:cNvPr id="741" name="Google Shape;741;p40"/>
          <p:cNvSpPr/>
          <p:nvPr/>
        </p:nvSpPr>
        <p:spPr>
          <a:xfrm>
            <a:off x="2672487" y="34112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0"/>
          <p:cNvSpPr/>
          <p:nvPr/>
        </p:nvSpPr>
        <p:spPr>
          <a:xfrm>
            <a:off x="6107475" y="32741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0"/>
          <p:cNvSpPr/>
          <p:nvPr/>
        </p:nvSpPr>
        <p:spPr>
          <a:xfrm>
            <a:off x="6248125" y="30975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0"/>
          <p:cNvSpPr/>
          <p:nvPr/>
        </p:nvSpPr>
        <p:spPr>
          <a:xfrm>
            <a:off x="6186425" y="32293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0"/>
          <p:cNvSpPr/>
          <p:nvPr/>
        </p:nvSpPr>
        <p:spPr>
          <a:xfrm>
            <a:off x="5878025" y="3059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0"/>
          <p:cNvSpPr/>
          <p:nvPr/>
        </p:nvSpPr>
        <p:spPr>
          <a:xfrm>
            <a:off x="6342450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0"/>
          <p:cNvSpPr txBox="1"/>
          <p:nvPr/>
        </p:nvSpPr>
        <p:spPr>
          <a:xfrm>
            <a:off x="5292949" y="4054513"/>
            <a:ext cx="180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</a:t>
            </a:r>
            <a:endParaRPr i="1" sz="500"/>
          </a:p>
        </p:txBody>
      </p:sp>
      <p:sp>
        <p:nvSpPr>
          <p:cNvPr id="748" name="Google Shape;748;p40"/>
          <p:cNvSpPr/>
          <p:nvPr/>
        </p:nvSpPr>
        <p:spPr>
          <a:xfrm>
            <a:off x="5657225" y="27906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40"/>
          <p:cNvSpPr/>
          <p:nvPr/>
        </p:nvSpPr>
        <p:spPr>
          <a:xfrm>
            <a:off x="5939725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0"/>
          <p:cNvSpPr txBox="1"/>
          <p:nvPr/>
        </p:nvSpPr>
        <p:spPr>
          <a:xfrm>
            <a:off x="4813150" y="32764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751" name="Google Shape;751;p40"/>
          <p:cNvSpPr txBox="1"/>
          <p:nvPr/>
        </p:nvSpPr>
        <p:spPr>
          <a:xfrm>
            <a:off x="185400" y="104465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Conditional GAN</a:t>
            </a:r>
            <a:endParaRPr b="1"/>
          </a:p>
        </p:txBody>
      </p:sp>
      <p:sp>
        <p:nvSpPr>
          <p:cNvPr id="752" name="Google Shape;752;p40"/>
          <p:cNvSpPr txBox="1"/>
          <p:nvPr/>
        </p:nvSpPr>
        <p:spPr>
          <a:xfrm>
            <a:off x="337800" y="330730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Unsupervised GAN</a:t>
            </a:r>
            <a:endParaRPr b="1"/>
          </a:p>
        </p:txBody>
      </p:sp>
      <p:sp>
        <p:nvSpPr>
          <p:cNvPr id="753" name="Google Shape;753;p40"/>
          <p:cNvSpPr txBox="1"/>
          <p:nvPr/>
        </p:nvSpPr>
        <p:spPr>
          <a:xfrm>
            <a:off x="7298600" y="2114175"/>
            <a:ext cx="1490700" cy="153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So in the unsupervised GAN, there are two bunch of data: data1 and data2. The machine will learn how to convert data1 to data2 automatically.</a:t>
            </a:r>
            <a:endParaRPr i="1"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1"/>
          <p:cNvSpPr/>
          <p:nvPr/>
        </p:nvSpPr>
        <p:spPr>
          <a:xfrm>
            <a:off x="2050025" y="6012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1"/>
          <p:cNvSpPr txBox="1"/>
          <p:nvPr/>
        </p:nvSpPr>
        <p:spPr>
          <a:xfrm>
            <a:off x="1262700" y="1721763"/>
            <a:ext cx="90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Random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vector</a:t>
            </a:r>
            <a:endParaRPr sz="900"/>
          </a:p>
        </p:txBody>
      </p:sp>
      <p:sp>
        <p:nvSpPr>
          <p:cNvPr id="760" name="Google Shape;760;p41"/>
          <p:cNvSpPr txBox="1"/>
          <p:nvPr/>
        </p:nvSpPr>
        <p:spPr>
          <a:xfrm>
            <a:off x="1774375" y="17910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Conditions</a:t>
            </a:r>
            <a:endParaRPr sz="900"/>
          </a:p>
        </p:txBody>
      </p:sp>
      <p:sp>
        <p:nvSpPr>
          <p:cNvPr id="761" name="Google Shape;761;p41"/>
          <p:cNvSpPr/>
          <p:nvPr/>
        </p:nvSpPr>
        <p:spPr>
          <a:xfrm>
            <a:off x="2743375" y="4379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41"/>
          <p:cNvSpPr/>
          <p:nvPr/>
        </p:nvSpPr>
        <p:spPr>
          <a:xfrm>
            <a:off x="2924676" y="12306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763" name="Google Shape;763;p41"/>
          <p:cNvSpPr/>
          <p:nvPr/>
        </p:nvSpPr>
        <p:spPr>
          <a:xfrm>
            <a:off x="2924675" y="6836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764" name="Google Shape;764;p41"/>
          <p:cNvSpPr txBox="1"/>
          <p:nvPr/>
        </p:nvSpPr>
        <p:spPr>
          <a:xfrm>
            <a:off x="2396713" y="2183475"/>
            <a:ext cx="362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conditional GAN, training dataset must be labelled</a:t>
            </a:r>
            <a:endParaRPr sz="1100"/>
          </a:p>
        </p:txBody>
      </p:sp>
      <p:sp>
        <p:nvSpPr>
          <p:cNvPr id="765" name="Google Shape;765;p41"/>
          <p:cNvSpPr/>
          <p:nvPr/>
        </p:nvSpPr>
        <p:spPr>
          <a:xfrm>
            <a:off x="2396712" y="10585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1"/>
          <p:cNvSpPr/>
          <p:nvPr/>
        </p:nvSpPr>
        <p:spPr>
          <a:xfrm>
            <a:off x="1591875" y="601275"/>
            <a:ext cx="313200" cy="112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1"/>
          <p:cNvSpPr/>
          <p:nvPr/>
        </p:nvSpPr>
        <p:spPr>
          <a:xfrm>
            <a:off x="5831700" y="9214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1"/>
          <p:cNvSpPr/>
          <p:nvPr/>
        </p:nvSpPr>
        <p:spPr>
          <a:xfrm>
            <a:off x="5972350" y="7448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41"/>
          <p:cNvSpPr/>
          <p:nvPr/>
        </p:nvSpPr>
        <p:spPr>
          <a:xfrm>
            <a:off x="5910650" y="8766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1"/>
          <p:cNvSpPr/>
          <p:nvPr/>
        </p:nvSpPr>
        <p:spPr>
          <a:xfrm>
            <a:off x="5602250" y="706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1"/>
          <p:cNvSpPr/>
          <p:nvPr/>
        </p:nvSpPr>
        <p:spPr>
          <a:xfrm>
            <a:off x="5816750" y="582088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41"/>
          <p:cNvSpPr/>
          <p:nvPr/>
        </p:nvSpPr>
        <p:spPr>
          <a:xfrm>
            <a:off x="6066675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41"/>
          <p:cNvSpPr txBox="1"/>
          <p:nvPr/>
        </p:nvSpPr>
        <p:spPr>
          <a:xfrm>
            <a:off x="5017174" y="1701813"/>
            <a:ext cx="180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 has (labels + images)</a:t>
            </a:r>
            <a:endParaRPr i="1" sz="500"/>
          </a:p>
        </p:txBody>
      </p:sp>
      <p:sp>
        <p:nvSpPr>
          <p:cNvPr id="774" name="Google Shape;774;p41"/>
          <p:cNvSpPr/>
          <p:nvPr/>
        </p:nvSpPr>
        <p:spPr>
          <a:xfrm>
            <a:off x="5381450" y="4379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1"/>
          <p:cNvSpPr/>
          <p:nvPr/>
        </p:nvSpPr>
        <p:spPr>
          <a:xfrm>
            <a:off x="5831700" y="71370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1"/>
          <p:cNvSpPr/>
          <p:nvPr/>
        </p:nvSpPr>
        <p:spPr>
          <a:xfrm>
            <a:off x="5602250" y="836638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1"/>
          <p:cNvSpPr/>
          <p:nvPr/>
        </p:nvSpPr>
        <p:spPr>
          <a:xfrm>
            <a:off x="5922950" y="10014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1"/>
          <p:cNvSpPr/>
          <p:nvPr/>
        </p:nvSpPr>
        <p:spPr>
          <a:xfrm>
            <a:off x="6078550" y="1216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41"/>
          <p:cNvSpPr/>
          <p:nvPr/>
        </p:nvSpPr>
        <p:spPr>
          <a:xfrm>
            <a:off x="5663950" y="10938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1"/>
          <p:cNvSpPr/>
          <p:nvPr/>
        </p:nvSpPr>
        <p:spPr>
          <a:xfrm>
            <a:off x="5663950" y="1224050"/>
            <a:ext cx="96000" cy="1644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1"/>
          <p:cNvSpPr txBox="1"/>
          <p:nvPr/>
        </p:nvSpPr>
        <p:spPr>
          <a:xfrm>
            <a:off x="4537375" y="9237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782" name="Google Shape;782;p41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783" name="Google Shape;783;p41"/>
          <p:cNvSpPr/>
          <p:nvPr/>
        </p:nvSpPr>
        <p:spPr>
          <a:xfrm>
            <a:off x="2325800" y="2953975"/>
            <a:ext cx="274200" cy="11205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41"/>
          <p:cNvSpPr txBox="1"/>
          <p:nvPr/>
        </p:nvSpPr>
        <p:spPr>
          <a:xfrm>
            <a:off x="2050150" y="4143775"/>
            <a:ext cx="864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Input</a:t>
            </a:r>
            <a:endParaRPr sz="900"/>
          </a:p>
        </p:txBody>
      </p:sp>
      <p:sp>
        <p:nvSpPr>
          <p:cNvPr id="785" name="Google Shape;785;p41"/>
          <p:cNvSpPr/>
          <p:nvPr/>
        </p:nvSpPr>
        <p:spPr>
          <a:xfrm>
            <a:off x="3019150" y="2790625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1"/>
          <p:cNvSpPr/>
          <p:nvPr/>
        </p:nvSpPr>
        <p:spPr>
          <a:xfrm>
            <a:off x="3200451" y="3583300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787" name="Google Shape;787;p41"/>
          <p:cNvSpPr/>
          <p:nvPr/>
        </p:nvSpPr>
        <p:spPr>
          <a:xfrm>
            <a:off x="3200450" y="3036325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788" name="Google Shape;788;p41"/>
          <p:cNvSpPr txBox="1"/>
          <p:nvPr/>
        </p:nvSpPr>
        <p:spPr>
          <a:xfrm>
            <a:off x="1514849" y="4500325"/>
            <a:ext cx="655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For Unsupervised GAN, training dataset does not have labels. When you give the input, the GAN model will output something similar to the ones in the Training dataset automatically</a:t>
            </a:r>
            <a:endParaRPr sz="1100"/>
          </a:p>
        </p:txBody>
      </p:sp>
      <p:sp>
        <p:nvSpPr>
          <p:cNvPr id="789" name="Google Shape;789;p41"/>
          <p:cNvSpPr/>
          <p:nvPr/>
        </p:nvSpPr>
        <p:spPr>
          <a:xfrm>
            <a:off x="2672487" y="3411243"/>
            <a:ext cx="274200" cy="31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41"/>
          <p:cNvSpPr/>
          <p:nvPr/>
        </p:nvSpPr>
        <p:spPr>
          <a:xfrm>
            <a:off x="6107475" y="3274163"/>
            <a:ext cx="308400" cy="294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41"/>
          <p:cNvSpPr/>
          <p:nvPr/>
        </p:nvSpPr>
        <p:spPr>
          <a:xfrm>
            <a:off x="6248125" y="3097563"/>
            <a:ext cx="308400" cy="2946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41"/>
          <p:cNvSpPr/>
          <p:nvPr/>
        </p:nvSpPr>
        <p:spPr>
          <a:xfrm>
            <a:off x="6186425" y="3229388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41"/>
          <p:cNvSpPr/>
          <p:nvPr/>
        </p:nvSpPr>
        <p:spPr>
          <a:xfrm>
            <a:off x="5878025" y="3059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41"/>
          <p:cNvSpPr/>
          <p:nvPr/>
        </p:nvSpPr>
        <p:spPr>
          <a:xfrm>
            <a:off x="6342450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41"/>
          <p:cNvSpPr txBox="1"/>
          <p:nvPr/>
        </p:nvSpPr>
        <p:spPr>
          <a:xfrm>
            <a:off x="5292949" y="4054513"/>
            <a:ext cx="180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</a:rPr>
              <a:t>Training dataset</a:t>
            </a:r>
            <a:endParaRPr i="1" sz="500"/>
          </a:p>
        </p:txBody>
      </p:sp>
      <p:sp>
        <p:nvSpPr>
          <p:cNvPr id="796" name="Google Shape;796;p41"/>
          <p:cNvSpPr/>
          <p:nvPr/>
        </p:nvSpPr>
        <p:spPr>
          <a:xfrm>
            <a:off x="5657225" y="2790625"/>
            <a:ext cx="1179000" cy="117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1"/>
          <p:cNvSpPr/>
          <p:nvPr/>
        </p:nvSpPr>
        <p:spPr>
          <a:xfrm>
            <a:off x="5939725" y="3446563"/>
            <a:ext cx="308400" cy="2946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1"/>
          <p:cNvSpPr txBox="1"/>
          <p:nvPr/>
        </p:nvSpPr>
        <p:spPr>
          <a:xfrm>
            <a:off x="4813150" y="3276400"/>
            <a:ext cx="41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/>
              <a:t>+</a:t>
            </a:r>
            <a:endParaRPr b="1" sz="2600"/>
          </a:p>
        </p:txBody>
      </p:sp>
      <p:sp>
        <p:nvSpPr>
          <p:cNvPr id="799" name="Google Shape;799;p41"/>
          <p:cNvSpPr txBox="1"/>
          <p:nvPr/>
        </p:nvSpPr>
        <p:spPr>
          <a:xfrm>
            <a:off x="185400" y="104465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Conditional GAN</a:t>
            </a:r>
            <a:endParaRPr b="1"/>
          </a:p>
        </p:txBody>
      </p:sp>
      <p:sp>
        <p:nvSpPr>
          <p:cNvPr id="800" name="Google Shape;800;p41"/>
          <p:cNvSpPr txBox="1"/>
          <p:nvPr/>
        </p:nvSpPr>
        <p:spPr>
          <a:xfrm>
            <a:off x="337800" y="3307300"/>
            <a:ext cx="114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Unsupervised GAN</a:t>
            </a:r>
            <a:endParaRPr b="1"/>
          </a:p>
        </p:txBody>
      </p:sp>
      <p:sp>
        <p:nvSpPr>
          <p:cNvPr id="801" name="Google Shape;801;p41"/>
          <p:cNvSpPr txBox="1"/>
          <p:nvPr/>
        </p:nvSpPr>
        <p:spPr>
          <a:xfrm>
            <a:off x="7298600" y="2114175"/>
            <a:ext cx="1490700" cy="18777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/>
              <a:t>So in the unsupervised GAN, there are two bunch of data: data in domain 1 and domain 2. The machine will learn how to convert data1 to data2 automatically.</a:t>
            </a:r>
            <a:endParaRPr i="1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2050" y="2016600"/>
            <a:ext cx="167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Giving a vector (a list of values), GAN can produce a very realistic image or a series of words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50" y="1963500"/>
            <a:ext cx="1023328" cy="158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3865950" y="2234600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8950" y="1910400"/>
            <a:ext cx="1438800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6018950" y="301165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morning, I’m GAN.</a:t>
            </a:r>
            <a:endParaRPr/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5202600" y="2275675"/>
            <a:ext cx="5622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/>
          <p:nvPr/>
        </p:nvCxnSpPr>
        <p:spPr>
          <a:xfrm>
            <a:off x="5216300" y="2810375"/>
            <a:ext cx="5757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/>
          <p:nvPr/>
        </p:nvSpPr>
        <p:spPr>
          <a:xfrm>
            <a:off x="3386200" y="2721000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74" name="Google Shape;74;p15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Purpose of GAN</a:t>
            </a:r>
            <a:endParaRPr sz="1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2"/>
          <p:cNvSpPr/>
          <p:nvPr/>
        </p:nvSpPr>
        <p:spPr>
          <a:xfrm>
            <a:off x="806825" y="2458400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42"/>
          <p:cNvSpPr/>
          <p:nvPr/>
        </p:nvSpPr>
        <p:spPr>
          <a:xfrm>
            <a:off x="988126" y="3251075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808" name="Google Shape;808;p42"/>
          <p:cNvSpPr/>
          <p:nvPr/>
        </p:nvSpPr>
        <p:spPr>
          <a:xfrm>
            <a:off x="988125" y="2704100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809" name="Google Shape;809;p42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810" name="Google Shape;810;p42"/>
          <p:cNvSpPr/>
          <p:nvPr/>
        </p:nvSpPr>
        <p:spPr>
          <a:xfrm>
            <a:off x="806825" y="1136500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2"/>
          <p:cNvSpPr/>
          <p:nvPr/>
        </p:nvSpPr>
        <p:spPr>
          <a:xfrm>
            <a:off x="959225" y="1288900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2"/>
          <p:cNvSpPr/>
          <p:nvPr/>
        </p:nvSpPr>
        <p:spPr>
          <a:xfrm>
            <a:off x="433625" y="1458675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42"/>
          <p:cNvSpPr/>
          <p:nvPr/>
        </p:nvSpPr>
        <p:spPr>
          <a:xfrm>
            <a:off x="551300" y="986425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2"/>
          <p:cNvSpPr/>
          <p:nvPr/>
        </p:nvSpPr>
        <p:spPr>
          <a:xfrm>
            <a:off x="651675" y="1359625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2"/>
          <p:cNvSpPr/>
          <p:nvPr/>
        </p:nvSpPr>
        <p:spPr>
          <a:xfrm>
            <a:off x="2243200" y="1136500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2"/>
          <p:cNvSpPr/>
          <p:nvPr/>
        </p:nvSpPr>
        <p:spPr>
          <a:xfrm>
            <a:off x="2395600" y="1288900"/>
            <a:ext cx="373200" cy="37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2"/>
          <p:cNvSpPr/>
          <p:nvPr/>
        </p:nvSpPr>
        <p:spPr>
          <a:xfrm>
            <a:off x="1870000" y="1458675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42"/>
          <p:cNvSpPr/>
          <p:nvPr/>
        </p:nvSpPr>
        <p:spPr>
          <a:xfrm>
            <a:off x="1987675" y="986425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42"/>
          <p:cNvSpPr/>
          <p:nvPr/>
        </p:nvSpPr>
        <p:spPr>
          <a:xfrm>
            <a:off x="2088050" y="1359625"/>
            <a:ext cx="373200" cy="373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42"/>
          <p:cNvSpPr txBox="1"/>
          <p:nvPr/>
        </p:nvSpPr>
        <p:spPr>
          <a:xfrm>
            <a:off x="551300" y="18832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821" name="Google Shape;821;p42"/>
          <p:cNvSpPr txBox="1"/>
          <p:nvPr/>
        </p:nvSpPr>
        <p:spPr>
          <a:xfrm>
            <a:off x="1774900" y="1883238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822" name="Google Shape;822;p42"/>
          <p:cNvSpPr txBox="1"/>
          <p:nvPr/>
        </p:nvSpPr>
        <p:spPr>
          <a:xfrm>
            <a:off x="3253325" y="1238425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unsupervised GAN’s training dataset, we have many data in Domain 1, and many data in Domain 2</a:t>
            </a:r>
            <a:endParaRPr/>
          </a:p>
        </p:txBody>
      </p:sp>
      <p:sp>
        <p:nvSpPr>
          <p:cNvPr id="823" name="Google Shape;823;p42"/>
          <p:cNvSpPr txBox="1"/>
          <p:nvPr/>
        </p:nvSpPr>
        <p:spPr>
          <a:xfrm>
            <a:off x="3292950" y="2715350"/>
            <a:ext cx="499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Through the training process, we hope to find </a:t>
            </a:r>
            <a:r>
              <a:rPr lang="en-GB"/>
              <a:t>parameters</a:t>
            </a:r>
            <a:r>
              <a:rPr lang="en-GB"/>
              <a:t> for the GAN model that we can convert data from Domain 1 to Domain 2 (essentially we want to find the relationship between Domain 1 and Domain 2)</a:t>
            </a:r>
            <a:endParaRPr/>
          </a:p>
        </p:txBody>
      </p:sp>
      <p:sp>
        <p:nvSpPr>
          <p:cNvPr id="824" name="Google Shape;824;p42"/>
          <p:cNvSpPr txBox="1"/>
          <p:nvPr/>
        </p:nvSpPr>
        <p:spPr>
          <a:xfrm>
            <a:off x="1357625" y="3007850"/>
            <a:ext cx="33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FF0000"/>
                </a:solidFill>
              </a:rPr>
              <a:t>?</a:t>
            </a:r>
            <a:endParaRPr sz="3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3"/>
          <p:cNvSpPr/>
          <p:nvPr/>
        </p:nvSpPr>
        <p:spPr>
          <a:xfrm>
            <a:off x="806825" y="2458400"/>
            <a:ext cx="1435500" cy="162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43"/>
          <p:cNvSpPr/>
          <p:nvPr/>
        </p:nvSpPr>
        <p:spPr>
          <a:xfrm>
            <a:off x="988126" y="3251075"/>
            <a:ext cx="1141200" cy="6381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Discriminator</a:t>
            </a:r>
            <a:endParaRPr sz="900"/>
          </a:p>
        </p:txBody>
      </p:sp>
      <p:sp>
        <p:nvSpPr>
          <p:cNvPr id="831" name="Google Shape;831;p43"/>
          <p:cNvSpPr/>
          <p:nvPr/>
        </p:nvSpPr>
        <p:spPr>
          <a:xfrm>
            <a:off x="988125" y="2704100"/>
            <a:ext cx="1141200" cy="6381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</a:t>
            </a:r>
            <a:endParaRPr sz="900"/>
          </a:p>
        </p:txBody>
      </p:sp>
      <p:sp>
        <p:nvSpPr>
          <p:cNvPr id="832" name="Google Shape;832;p43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833" name="Google Shape;833;p43"/>
          <p:cNvSpPr/>
          <p:nvPr/>
        </p:nvSpPr>
        <p:spPr>
          <a:xfrm>
            <a:off x="806825" y="1136500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3"/>
          <p:cNvSpPr/>
          <p:nvPr/>
        </p:nvSpPr>
        <p:spPr>
          <a:xfrm>
            <a:off x="959225" y="1288900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43"/>
          <p:cNvSpPr/>
          <p:nvPr/>
        </p:nvSpPr>
        <p:spPr>
          <a:xfrm>
            <a:off x="433625" y="1458675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3"/>
          <p:cNvSpPr/>
          <p:nvPr/>
        </p:nvSpPr>
        <p:spPr>
          <a:xfrm>
            <a:off x="551300" y="986425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3"/>
          <p:cNvSpPr/>
          <p:nvPr/>
        </p:nvSpPr>
        <p:spPr>
          <a:xfrm>
            <a:off x="651675" y="1359625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3"/>
          <p:cNvSpPr/>
          <p:nvPr/>
        </p:nvSpPr>
        <p:spPr>
          <a:xfrm>
            <a:off x="2243200" y="1136500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3"/>
          <p:cNvSpPr/>
          <p:nvPr/>
        </p:nvSpPr>
        <p:spPr>
          <a:xfrm>
            <a:off x="2395600" y="1288900"/>
            <a:ext cx="373200" cy="373200"/>
          </a:xfrm>
          <a:prstGeom prst="rect">
            <a:avLst/>
          </a:prstGeom>
          <a:solidFill>
            <a:srgbClr val="BF9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3"/>
          <p:cNvSpPr/>
          <p:nvPr/>
        </p:nvSpPr>
        <p:spPr>
          <a:xfrm>
            <a:off x="1870000" y="1458675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3"/>
          <p:cNvSpPr/>
          <p:nvPr/>
        </p:nvSpPr>
        <p:spPr>
          <a:xfrm>
            <a:off x="1987675" y="986425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3"/>
          <p:cNvSpPr/>
          <p:nvPr/>
        </p:nvSpPr>
        <p:spPr>
          <a:xfrm>
            <a:off x="2088050" y="1359625"/>
            <a:ext cx="373200" cy="373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3"/>
          <p:cNvSpPr txBox="1"/>
          <p:nvPr/>
        </p:nvSpPr>
        <p:spPr>
          <a:xfrm>
            <a:off x="551300" y="18832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844" name="Google Shape;844;p43"/>
          <p:cNvSpPr txBox="1"/>
          <p:nvPr/>
        </p:nvSpPr>
        <p:spPr>
          <a:xfrm>
            <a:off x="1774900" y="1883238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845" name="Google Shape;845;p43"/>
          <p:cNvSpPr txBox="1"/>
          <p:nvPr/>
        </p:nvSpPr>
        <p:spPr>
          <a:xfrm>
            <a:off x="3253325" y="1238425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unsupervised GAN’s training dataset, we have many data in Domain 1, and many data in Domain 2</a:t>
            </a:r>
            <a:endParaRPr/>
          </a:p>
        </p:txBody>
      </p:sp>
      <p:sp>
        <p:nvSpPr>
          <p:cNvPr id="846" name="Google Shape;846;p43"/>
          <p:cNvSpPr txBox="1"/>
          <p:nvPr/>
        </p:nvSpPr>
        <p:spPr>
          <a:xfrm>
            <a:off x="3292950" y="2715350"/>
            <a:ext cx="499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Through the training process, we hope to find parameters for the GAN model that we can convert data from Domain 1 to Domain 2 (essentially we want to find the relationship between Domain 1 and Domain 2)</a:t>
            </a:r>
            <a:endParaRPr/>
          </a:p>
        </p:txBody>
      </p:sp>
      <p:sp>
        <p:nvSpPr>
          <p:cNvPr id="847" name="Google Shape;847;p43"/>
          <p:cNvSpPr txBox="1"/>
          <p:nvPr/>
        </p:nvSpPr>
        <p:spPr>
          <a:xfrm>
            <a:off x="1357625" y="3007850"/>
            <a:ext cx="333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>
                <a:solidFill>
                  <a:srgbClr val="FF0000"/>
                </a:solidFill>
              </a:rPr>
              <a:t>?</a:t>
            </a:r>
            <a:endParaRPr sz="37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4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853" name="Google Shape;853;p44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1</a:t>
            </a:r>
            <a:endParaRPr/>
          </a:p>
        </p:txBody>
      </p:sp>
      <p:sp>
        <p:nvSpPr>
          <p:cNvPr id="854" name="Google Shape;854;p44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855" name="Google Shape;855;p44"/>
          <p:cNvSpPr/>
          <p:nvPr/>
        </p:nvSpPr>
        <p:spPr>
          <a:xfrm>
            <a:off x="130125" y="1470975"/>
            <a:ext cx="416425" cy="4002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56" name="Google Shape;856;p44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44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858" name="Google Shape;8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44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4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861" name="Google Shape;861;p44"/>
          <p:cNvSpPr txBox="1"/>
          <p:nvPr/>
        </p:nvSpPr>
        <p:spPr>
          <a:xfrm>
            <a:off x="131025" y="4370550"/>
            <a:ext cx="27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 </a:t>
            </a:r>
            <a:r>
              <a:rPr i="1" lang="en-GB" sz="1000"/>
              <a:t>and the </a:t>
            </a:r>
            <a:r>
              <a:rPr i="1" lang="en-GB" sz="1000">
                <a:solidFill>
                  <a:srgbClr val="4A86E8"/>
                </a:solidFill>
              </a:rPr>
              <a:t>Generator produced image,</a:t>
            </a:r>
            <a:r>
              <a:rPr i="1" lang="en-GB" sz="1000"/>
              <a:t> and tell the differences</a:t>
            </a:r>
            <a:endParaRPr i="1" sz="1000"/>
          </a:p>
        </p:txBody>
      </p:sp>
      <p:sp>
        <p:nvSpPr>
          <p:cNvPr id="862" name="Google Shape;862;p44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4"/>
          <p:cNvSpPr txBox="1"/>
          <p:nvPr/>
        </p:nvSpPr>
        <p:spPr>
          <a:xfrm>
            <a:off x="0" y="1871175"/>
            <a:ext cx="7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Domain 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5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869" name="Google Shape;869;p45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1</a:t>
            </a:r>
            <a:endParaRPr/>
          </a:p>
        </p:txBody>
      </p:sp>
      <p:sp>
        <p:nvSpPr>
          <p:cNvPr id="870" name="Google Shape;870;p45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871" name="Google Shape;871;p45"/>
          <p:cNvSpPr/>
          <p:nvPr/>
        </p:nvSpPr>
        <p:spPr>
          <a:xfrm>
            <a:off x="130125" y="1470975"/>
            <a:ext cx="416425" cy="4002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72" name="Google Shape;872;p45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5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874" name="Google Shape;8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45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5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877" name="Google Shape;877;p45"/>
          <p:cNvSpPr txBox="1"/>
          <p:nvPr/>
        </p:nvSpPr>
        <p:spPr>
          <a:xfrm>
            <a:off x="131025" y="4370550"/>
            <a:ext cx="27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 </a:t>
            </a:r>
            <a:r>
              <a:rPr i="1" lang="en-GB" sz="1000"/>
              <a:t>and the </a:t>
            </a:r>
            <a:r>
              <a:rPr i="1" lang="en-GB" sz="1000">
                <a:solidFill>
                  <a:srgbClr val="4A86E8"/>
                </a:solidFill>
              </a:rPr>
              <a:t>Generator produced image,</a:t>
            </a:r>
            <a:r>
              <a:rPr i="1" lang="en-GB" sz="1000"/>
              <a:t> and tell the differences</a:t>
            </a:r>
            <a:endParaRPr i="1" sz="1000"/>
          </a:p>
        </p:txBody>
      </p:sp>
      <p:sp>
        <p:nvSpPr>
          <p:cNvPr id="878" name="Google Shape;878;p45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45"/>
          <p:cNvSpPr txBox="1"/>
          <p:nvPr/>
        </p:nvSpPr>
        <p:spPr>
          <a:xfrm>
            <a:off x="0" y="1871175"/>
            <a:ext cx="7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Domain 1</a:t>
            </a:r>
            <a:endParaRPr/>
          </a:p>
        </p:txBody>
      </p:sp>
      <p:sp>
        <p:nvSpPr>
          <p:cNvPr id="880" name="Google Shape;880;p45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881" name="Google Shape;881;p45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882" name="Google Shape;882;p45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83" name="Google Shape;883;p45"/>
          <p:cNvSpPr txBox="1"/>
          <p:nvPr/>
        </p:nvSpPr>
        <p:spPr>
          <a:xfrm>
            <a:off x="2142250" y="1964263"/>
            <a:ext cx="89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</a:t>
            </a:r>
            <a:r>
              <a:rPr lang="en-GB" sz="800">
                <a:solidFill>
                  <a:srgbClr val="FF9900"/>
                </a:solidFill>
              </a:rPr>
              <a:t>the data (domain 2) </a:t>
            </a:r>
            <a:r>
              <a:rPr lang="en-GB" sz="800">
                <a:solidFill>
                  <a:srgbClr val="FF0000"/>
                </a:solidFill>
              </a:rPr>
              <a:t>has color while </a:t>
            </a:r>
            <a:r>
              <a:rPr lang="en-GB" sz="800">
                <a:solidFill>
                  <a:schemeClr val="accent1"/>
                </a:solidFill>
              </a:rPr>
              <a:t>the image from the Generator (v1)</a:t>
            </a:r>
            <a:r>
              <a:rPr lang="en-GB" sz="800">
                <a:solidFill>
                  <a:srgbClr val="FF0000"/>
                </a:solidFill>
              </a:rPr>
              <a:t>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884" name="Google Shape;884;p45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5" name="Google Shape;8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45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887" name="Google Shape;887;p45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5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</a:t>
            </a:r>
            <a:r>
              <a:rPr i="1" lang="en-GB" sz="1000"/>
              <a:t> and </a:t>
            </a:r>
            <a:r>
              <a:rPr i="1" lang="en-GB" sz="1000">
                <a:solidFill>
                  <a:schemeClr val="accent1"/>
                </a:solidFill>
              </a:rPr>
              <a:t>the Generator (v2) produced image</a:t>
            </a:r>
            <a:r>
              <a:rPr i="1" lang="en-GB" sz="1000"/>
              <a:t>, and tell the differences</a:t>
            </a:r>
            <a:endParaRPr i="1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6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894" name="Google Shape;894;p46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1</a:t>
            </a:r>
            <a:endParaRPr/>
          </a:p>
        </p:txBody>
      </p:sp>
      <p:sp>
        <p:nvSpPr>
          <p:cNvPr id="895" name="Google Shape;895;p46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896" name="Google Shape;896;p46"/>
          <p:cNvSpPr/>
          <p:nvPr/>
        </p:nvSpPr>
        <p:spPr>
          <a:xfrm>
            <a:off x="130125" y="1470975"/>
            <a:ext cx="416425" cy="4002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897" name="Google Shape;897;p46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6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899" name="Google Shape;8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0" name="Google Shape;900;p46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6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902" name="Google Shape;902;p46"/>
          <p:cNvSpPr txBox="1"/>
          <p:nvPr/>
        </p:nvSpPr>
        <p:spPr>
          <a:xfrm>
            <a:off x="131025" y="4370550"/>
            <a:ext cx="27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 </a:t>
            </a:r>
            <a:r>
              <a:rPr i="1" lang="en-GB" sz="1000"/>
              <a:t>and the </a:t>
            </a:r>
            <a:r>
              <a:rPr i="1" lang="en-GB" sz="1000">
                <a:solidFill>
                  <a:srgbClr val="4A86E8"/>
                </a:solidFill>
              </a:rPr>
              <a:t>Generator produced image,</a:t>
            </a:r>
            <a:r>
              <a:rPr i="1" lang="en-GB" sz="1000"/>
              <a:t> and tell the differences</a:t>
            </a:r>
            <a:endParaRPr i="1" sz="1000"/>
          </a:p>
        </p:txBody>
      </p:sp>
      <p:sp>
        <p:nvSpPr>
          <p:cNvPr id="903" name="Google Shape;903;p46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46"/>
          <p:cNvSpPr txBox="1"/>
          <p:nvPr/>
        </p:nvSpPr>
        <p:spPr>
          <a:xfrm>
            <a:off x="0" y="1871175"/>
            <a:ext cx="7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Domain 1</a:t>
            </a:r>
            <a:endParaRPr/>
          </a:p>
        </p:txBody>
      </p:sp>
      <p:sp>
        <p:nvSpPr>
          <p:cNvPr id="905" name="Google Shape;905;p46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906" name="Google Shape;906;p46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907" name="Google Shape;907;p46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08" name="Google Shape;908;p46"/>
          <p:cNvSpPr txBox="1"/>
          <p:nvPr/>
        </p:nvSpPr>
        <p:spPr>
          <a:xfrm>
            <a:off x="2142250" y="1964263"/>
            <a:ext cx="89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</a:t>
            </a:r>
            <a:r>
              <a:rPr lang="en-GB" sz="800">
                <a:solidFill>
                  <a:srgbClr val="FF9900"/>
                </a:solidFill>
              </a:rPr>
              <a:t>the data (domain 2) </a:t>
            </a:r>
            <a:r>
              <a:rPr lang="en-GB" sz="800">
                <a:solidFill>
                  <a:srgbClr val="FF0000"/>
                </a:solidFill>
              </a:rPr>
              <a:t>has color while </a:t>
            </a:r>
            <a:r>
              <a:rPr lang="en-GB" sz="800">
                <a:solidFill>
                  <a:schemeClr val="accent1"/>
                </a:solidFill>
              </a:rPr>
              <a:t>the image from the Generator (v1)</a:t>
            </a:r>
            <a:r>
              <a:rPr lang="en-GB" sz="800">
                <a:solidFill>
                  <a:srgbClr val="FF0000"/>
                </a:solidFill>
              </a:rPr>
              <a:t>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909" name="Google Shape;909;p46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0" name="Google Shape;9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46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912" name="Google Shape;912;p46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46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</a:t>
            </a:r>
            <a:r>
              <a:rPr i="1" lang="en-GB" sz="1000"/>
              <a:t> and </a:t>
            </a:r>
            <a:r>
              <a:rPr i="1" lang="en-GB" sz="1000">
                <a:solidFill>
                  <a:schemeClr val="accent1"/>
                </a:solidFill>
              </a:rPr>
              <a:t>the Generator (v2) produced image</a:t>
            </a:r>
            <a:r>
              <a:rPr i="1" lang="en-GB" sz="1000"/>
              <a:t>, and tell the differences</a:t>
            </a:r>
            <a:endParaRPr i="1" sz="1000"/>
          </a:p>
        </p:txBody>
      </p:sp>
      <p:sp>
        <p:nvSpPr>
          <p:cNvPr id="914" name="Google Shape;914;p46"/>
          <p:cNvSpPr txBox="1"/>
          <p:nvPr/>
        </p:nvSpPr>
        <p:spPr>
          <a:xfrm>
            <a:off x="4912275" y="2171325"/>
            <a:ext cx="7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……</a:t>
            </a:r>
            <a:endParaRPr b="1" sz="1700"/>
          </a:p>
        </p:txBody>
      </p:sp>
      <p:sp>
        <p:nvSpPr>
          <p:cNvPr id="915" name="Google Shape;915;p46"/>
          <p:cNvSpPr txBox="1"/>
          <p:nvPr/>
        </p:nvSpPr>
        <p:spPr>
          <a:xfrm>
            <a:off x="6132350" y="1470975"/>
            <a:ext cx="195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Generator</a:t>
            </a:r>
            <a:r>
              <a:rPr lang="en-GB"/>
              <a:t> and </a:t>
            </a:r>
            <a:r>
              <a:rPr lang="en-GB">
                <a:solidFill>
                  <a:srgbClr val="A4C2F4"/>
                </a:solidFill>
              </a:rPr>
              <a:t>Discriminator</a:t>
            </a:r>
            <a:r>
              <a:rPr lang="en-GB"/>
              <a:t> evolves step-by-step iteratively, until generator can convert the data from Domain 1 to sth like the one in Domain 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7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921" name="Google Shape;921;p47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1</a:t>
            </a:r>
            <a:endParaRPr/>
          </a:p>
        </p:txBody>
      </p:sp>
      <p:sp>
        <p:nvSpPr>
          <p:cNvPr id="922" name="Google Shape;922;p47"/>
          <p:cNvSpPr/>
          <p:nvPr/>
        </p:nvSpPr>
        <p:spPr>
          <a:xfrm>
            <a:off x="892275" y="1167275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923" name="Google Shape;923;p47"/>
          <p:cNvSpPr/>
          <p:nvPr/>
        </p:nvSpPr>
        <p:spPr>
          <a:xfrm>
            <a:off x="130125" y="1470975"/>
            <a:ext cx="416425" cy="400200"/>
          </a:xfrm>
          <a:prstGeom prst="flowChartProcess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24" name="Google Shape;924;p47"/>
          <p:cNvSpPr/>
          <p:nvPr/>
        </p:nvSpPr>
        <p:spPr>
          <a:xfrm>
            <a:off x="658600" y="1574925"/>
            <a:ext cx="192000" cy="19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7"/>
          <p:cNvSpPr txBox="1"/>
          <p:nvPr/>
        </p:nvSpPr>
        <p:spPr>
          <a:xfrm>
            <a:off x="229663" y="327488"/>
            <a:ext cx="237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1a, the Generator (v1) has random parameters, so it will create a very bad image (many noises)</a:t>
            </a:r>
            <a:endParaRPr i="1" sz="1000"/>
          </a:p>
        </p:txBody>
      </p:sp>
      <p:pic>
        <p:nvPicPr>
          <p:cNvPr id="926" name="Google Shape;92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6613" y="2419925"/>
            <a:ext cx="664475" cy="7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47"/>
          <p:cNvSpPr/>
          <p:nvPr/>
        </p:nvSpPr>
        <p:spPr>
          <a:xfrm>
            <a:off x="1343500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47"/>
          <p:cNvSpPr/>
          <p:nvPr/>
        </p:nvSpPr>
        <p:spPr>
          <a:xfrm>
            <a:off x="765850" y="3466700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(v1)</a:t>
            </a:r>
            <a:endParaRPr sz="1300"/>
          </a:p>
        </p:txBody>
      </p:sp>
      <p:sp>
        <p:nvSpPr>
          <p:cNvPr id="929" name="Google Shape;929;p47"/>
          <p:cNvSpPr txBox="1"/>
          <p:nvPr/>
        </p:nvSpPr>
        <p:spPr>
          <a:xfrm>
            <a:off x="131025" y="4370550"/>
            <a:ext cx="2700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1b, the Discriminator (v1)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 </a:t>
            </a:r>
            <a:r>
              <a:rPr i="1" lang="en-GB" sz="1000"/>
              <a:t>and the </a:t>
            </a:r>
            <a:r>
              <a:rPr i="1" lang="en-GB" sz="1000">
                <a:solidFill>
                  <a:srgbClr val="4A86E8"/>
                </a:solidFill>
              </a:rPr>
              <a:t>Generator produced image,</a:t>
            </a:r>
            <a:r>
              <a:rPr i="1" lang="en-GB" sz="1000"/>
              <a:t> and tell the differences</a:t>
            </a:r>
            <a:endParaRPr i="1" sz="1000"/>
          </a:p>
        </p:txBody>
      </p:sp>
      <p:sp>
        <p:nvSpPr>
          <p:cNvPr id="930" name="Google Shape;930;p47"/>
          <p:cNvSpPr/>
          <p:nvPr/>
        </p:nvSpPr>
        <p:spPr>
          <a:xfrm>
            <a:off x="1303950" y="3231388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47"/>
          <p:cNvSpPr txBox="1"/>
          <p:nvPr/>
        </p:nvSpPr>
        <p:spPr>
          <a:xfrm>
            <a:off x="0" y="1871175"/>
            <a:ext cx="7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Domain 1</a:t>
            </a:r>
            <a:endParaRPr/>
          </a:p>
        </p:txBody>
      </p:sp>
      <p:sp>
        <p:nvSpPr>
          <p:cNvPr id="932" name="Google Shape;932;p47"/>
          <p:cNvSpPr/>
          <p:nvPr/>
        </p:nvSpPr>
        <p:spPr>
          <a:xfrm>
            <a:off x="2902275" y="1156638"/>
            <a:ext cx="1178400" cy="853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933" name="Google Shape;933;p47"/>
          <p:cNvSpPr txBox="1"/>
          <p:nvPr/>
        </p:nvSpPr>
        <p:spPr>
          <a:xfrm>
            <a:off x="2391375" y="274125"/>
            <a:ext cx="211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2a, the Generator (v2) is set up based on v1, but incorporate the differences told by the Discriminator (v1)</a:t>
            </a:r>
            <a:endParaRPr i="1" sz="1000"/>
          </a:p>
        </p:txBody>
      </p:sp>
      <p:sp>
        <p:nvSpPr>
          <p:cNvPr id="934" name="Google Shape;934;p47"/>
          <p:cNvSpPr/>
          <p:nvPr/>
        </p:nvSpPr>
        <p:spPr>
          <a:xfrm>
            <a:off x="2067076" y="1693075"/>
            <a:ext cx="784411" cy="2124828"/>
          </a:xfrm>
          <a:custGeom>
            <a:rect b="b" l="l" r="r" t="t"/>
            <a:pathLst>
              <a:path extrusionOk="0" h="84722" w="23700">
                <a:moveTo>
                  <a:pt x="1217" y="84722"/>
                </a:moveTo>
                <a:cubicBezTo>
                  <a:pt x="2359" y="83351"/>
                  <a:pt x="7249" y="79833"/>
                  <a:pt x="8071" y="76497"/>
                </a:cubicBezTo>
                <a:cubicBezTo>
                  <a:pt x="8894" y="73161"/>
                  <a:pt x="6883" y="68728"/>
                  <a:pt x="6152" y="64707"/>
                </a:cubicBezTo>
                <a:cubicBezTo>
                  <a:pt x="5421" y="60686"/>
                  <a:pt x="4462" y="57076"/>
                  <a:pt x="3685" y="52369"/>
                </a:cubicBezTo>
                <a:cubicBezTo>
                  <a:pt x="2908" y="47662"/>
                  <a:pt x="2040" y="42041"/>
                  <a:pt x="1491" y="36466"/>
                </a:cubicBezTo>
                <a:cubicBezTo>
                  <a:pt x="943" y="30891"/>
                  <a:pt x="-748" y="24310"/>
                  <a:pt x="394" y="18918"/>
                </a:cubicBezTo>
                <a:cubicBezTo>
                  <a:pt x="1537" y="13526"/>
                  <a:pt x="4462" y="7265"/>
                  <a:pt x="8346" y="4112"/>
                </a:cubicBezTo>
                <a:cubicBezTo>
                  <a:pt x="12230" y="959"/>
                  <a:pt x="21141" y="685"/>
                  <a:pt x="2370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35" name="Google Shape;935;p47"/>
          <p:cNvSpPr txBox="1"/>
          <p:nvPr/>
        </p:nvSpPr>
        <p:spPr>
          <a:xfrm>
            <a:off x="2142250" y="1964263"/>
            <a:ext cx="897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0000"/>
                </a:solidFill>
              </a:rPr>
              <a:t>E.g., the Discriminator (v1) may notice that </a:t>
            </a:r>
            <a:r>
              <a:rPr lang="en-GB" sz="800">
                <a:solidFill>
                  <a:srgbClr val="FF9900"/>
                </a:solidFill>
              </a:rPr>
              <a:t>the data (domain 2) </a:t>
            </a:r>
            <a:r>
              <a:rPr lang="en-GB" sz="800">
                <a:solidFill>
                  <a:srgbClr val="FF0000"/>
                </a:solidFill>
              </a:rPr>
              <a:t>has color while </a:t>
            </a:r>
            <a:r>
              <a:rPr lang="en-GB" sz="800">
                <a:solidFill>
                  <a:schemeClr val="accent1"/>
                </a:solidFill>
              </a:rPr>
              <a:t>the image from the Generator (v1)</a:t>
            </a:r>
            <a:r>
              <a:rPr lang="en-GB" sz="800">
                <a:solidFill>
                  <a:srgbClr val="FF0000"/>
                </a:solidFill>
              </a:rPr>
              <a:t> does not.</a:t>
            </a:r>
            <a:endParaRPr sz="800">
              <a:solidFill>
                <a:srgbClr val="FF0000"/>
              </a:solidFill>
            </a:endParaRPr>
          </a:p>
        </p:txBody>
      </p:sp>
      <p:sp>
        <p:nvSpPr>
          <p:cNvPr id="936" name="Google Shape;936;p47"/>
          <p:cNvSpPr/>
          <p:nvPr/>
        </p:nvSpPr>
        <p:spPr>
          <a:xfrm>
            <a:off x="3310875" y="2092250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7" name="Google Shape;9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0138" y="2434163"/>
            <a:ext cx="712836" cy="7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47"/>
          <p:cNvSpPr/>
          <p:nvPr/>
        </p:nvSpPr>
        <p:spPr>
          <a:xfrm>
            <a:off x="2708350" y="346977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(v2)</a:t>
            </a:r>
            <a:endParaRPr sz="1300"/>
          </a:p>
        </p:txBody>
      </p:sp>
      <p:sp>
        <p:nvSpPr>
          <p:cNvPr id="939" name="Google Shape;939;p47"/>
          <p:cNvSpPr/>
          <p:nvPr/>
        </p:nvSpPr>
        <p:spPr>
          <a:xfrm>
            <a:off x="3310875" y="3299463"/>
            <a:ext cx="157800" cy="256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47"/>
          <p:cNvSpPr txBox="1"/>
          <p:nvPr/>
        </p:nvSpPr>
        <p:spPr>
          <a:xfrm>
            <a:off x="4043300" y="3597575"/>
            <a:ext cx="2378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Step 2b, the Discriminator (v2) will evaluate the similarity between the data from </a:t>
            </a:r>
            <a:r>
              <a:rPr i="1" lang="en-GB" sz="1000">
                <a:solidFill>
                  <a:srgbClr val="FF9900"/>
                </a:solidFill>
              </a:rPr>
              <a:t>domain 2</a:t>
            </a:r>
            <a:r>
              <a:rPr i="1" lang="en-GB" sz="1000"/>
              <a:t> and </a:t>
            </a:r>
            <a:r>
              <a:rPr i="1" lang="en-GB" sz="1000">
                <a:solidFill>
                  <a:schemeClr val="accent1"/>
                </a:solidFill>
              </a:rPr>
              <a:t>the Generator (v2) produced image</a:t>
            </a:r>
            <a:r>
              <a:rPr i="1" lang="en-GB" sz="1000"/>
              <a:t>, and tell the differences</a:t>
            </a:r>
            <a:endParaRPr i="1" sz="1000"/>
          </a:p>
        </p:txBody>
      </p:sp>
      <p:sp>
        <p:nvSpPr>
          <p:cNvPr id="941" name="Google Shape;941;p47"/>
          <p:cNvSpPr txBox="1"/>
          <p:nvPr/>
        </p:nvSpPr>
        <p:spPr>
          <a:xfrm>
            <a:off x="4912275" y="2171325"/>
            <a:ext cx="740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……</a:t>
            </a:r>
            <a:endParaRPr b="1" sz="1700"/>
          </a:p>
        </p:txBody>
      </p:sp>
      <p:sp>
        <p:nvSpPr>
          <p:cNvPr id="942" name="Google Shape;942;p47"/>
          <p:cNvSpPr txBox="1"/>
          <p:nvPr/>
        </p:nvSpPr>
        <p:spPr>
          <a:xfrm>
            <a:off x="6132350" y="1470975"/>
            <a:ext cx="1958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9CB9C"/>
                </a:solidFill>
              </a:rPr>
              <a:t>Generator</a:t>
            </a:r>
            <a:r>
              <a:rPr lang="en-GB"/>
              <a:t> and </a:t>
            </a:r>
            <a:r>
              <a:rPr lang="en-GB">
                <a:solidFill>
                  <a:srgbClr val="A4C2F4"/>
                </a:solidFill>
              </a:rPr>
              <a:t>Discriminator</a:t>
            </a:r>
            <a:r>
              <a:rPr lang="en-GB"/>
              <a:t> evolves step-by-step iteratively, until generator can convert the data from Domain 1 to sth like the one in Domain 2</a:t>
            </a:r>
            <a:endParaRPr/>
          </a:p>
        </p:txBody>
      </p:sp>
      <p:sp>
        <p:nvSpPr>
          <p:cNvPr id="943" name="Google Shape;943;p47"/>
          <p:cNvSpPr txBox="1"/>
          <p:nvPr/>
        </p:nvSpPr>
        <p:spPr>
          <a:xfrm>
            <a:off x="4782125" y="101175"/>
            <a:ext cx="3825900" cy="136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The problem for this method is that: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If there are many </a:t>
            </a:r>
            <a:r>
              <a:rPr lang="en-GB" sz="1100"/>
              <a:t>interactive</a:t>
            </a:r>
            <a:r>
              <a:rPr lang="en-GB" sz="1100"/>
              <a:t> steps, the output produced by the GAN model could have little connection to the original input data (e.g., if </a:t>
            </a:r>
            <a:r>
              <a:rPr lang="en-GB" sz="1100"/>
              <a:t>Domain 1</a:t>
            </a:r>
            <a:r>
              <a:rPr lang="en-GB" sz="1100"/>
              <a:t> and </a:t>
            </a:r>
            <a:r>
              <a:rPr lang="en-GB" sz="1100"/>
              <a:t>Domain 2</a:t>
            </a:r>
            <a:r>
              <a:rPr lang="en-GB" sz="1100"/>
              <a:t> has big difference, over </a:t>
            </a:r>
            <a:r>
              <a:rPr lang="en-GB" sz="1100"/>
              <a:t>interaction</a:t>
            </a:r>
            <a:r>
              <a:rPr lang="en-GB" sz="1100"/>
              <a:t>, the features of Domain1 could loss gradually)</a:t>
            </a:r>
            <a:endParaRPr sz="11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8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949" name="Google Shape;949;p48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2: cycle GAN</a:t>
            </a:r>
            <a:endParaRPr/>
          </a:p>
        </p:txBody>
      </p:sp>
      <p:sp>
        <p:nvSpPr>
          <p:cNvPr id="950" name="Google Shape;950;p48"/>
          <p:cNvSpPr/>
          <p:nvPr/>
        </p:nvSpPr>
        <p:spPr>
          <a:xfrm>
            <a:off x="1066025" y="2099475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8"/>
          <p:cNvSpPr/>
          <p:nvPr/>
        </p:nvSpPr>
        <p:spPr>
          <a:xfrm>
            <a:off x="1218425" y="2251875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48"/>
          <p:cNvSpPr/>
          <p:nvPr/>
        </p:nvSpPr>
        <p:spPr>
          <a:xfrm>
            <a:off x="692825" y="2421650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48"/>
          <p:cNvSpPr/>
          <p:nvPr/>
        </p:nvSpPr>
        <p:spPr>
          <a:xfrm>
            <a:off x="810500" y="1949400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48"/>
          <p:cNvSpPr/>
          <p:nvPr/>
        </p:nvSpPr>
        <p:spPr>
          <a:xfrm>
            <a:off x="910875" y="2322600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8"/>
          <p:cNvSpPr txBox="1"/>
          <p:nvPr/>
        </p:nvSpPr>
        <p:spPr>
          <a:xfrm>
            <a:off x="810500" y="2846225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956" name="Google Shape;956;p48"/>
          <p:cNvSpPr/>
          <p:nvPr/>
        </p:nvSpPr>
        <p:spPr>
          <a:xfrm>
            <a:off x="16819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48"/>
          <p:cNvSpPr/>
          <p:nvPr/>
        </p:nvSpPr>
        <p:spPr>
          <a:xfrm>
            <a:off x="292312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8"/>
          <p:cNvSpPr txBox="1"/>
          <p:nvPr/>
        </p:nvSpPr>
        <p:spPr>
          <a:xfrm>
            <a:off x="199550" y="492600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is to convert data from Domain 1 to Domain 2, but we have two generators: </a:t>
            </a:r>
            <a:endParaRPr/>
          </a:p>
        </p:txBody>
      </p:sp>
      <p:sp>
        <p:nvSpPr>
          <p:cNvPr id="959" name="Google Shape;959;p48"/>
          <p:cNvSpPr/>
          <p:nvPr/>
        </p:nvSpPr>
        <p:spPr>
          <a:xfrm>
            <a:off x="2063450" y="2149675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1</a:t>
            </a:r>
            <a:endParaRPr sz="900"/>
          </a:p>
        </p:txBody>
      </p:sp>
      <p:sp>
        <p:nvSpPr>
          <p:cNvPr id="960" name="Google Shape;960;p48"/>
          <p:cNvSpPr txBox="1"/>
          <p:nvPr/>
        </p:nvSpPr>
        <p:spPr>
          <a:xfrm>
            <a:off x="13605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1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1 data to Domain 2)</a:t>
            </a:r>
            <a:endParaRPr sz="1100"/>
          </a:p>
        </p:txBody>
      </p:sp>
      <p:sp>
        <p:nvSpPr>
          <p:cNvPr id="961" name="Google Shape;961;p48"/>
          <p:cNvSpPr/>
          <p:nvPr/>
        </p:nvSpPr>
        <p:spPr>
          <a:xfrm>
            <a:off x="3699675" y="2132913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48"/>
          <p:cNvSpPr/>
          <p:nvPr/>
        </p:nvSpPr>
        <p:spPr>
          <a:xfrm>
            <a:off x="3852075" y="2285313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8"/>
          <p:cNvSpPr/>
          <p:nvPr/>
        </p:nvSpPr>
        <p:spPr>
          <a:xfrm>
            <a:off x="3326475" y="2455088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8"/>
          <p:cNvSpPr/>
          <p:nvPr/>
        </p:nvSpPr>
        <p:spPr>
          <a:xfrm>
            <a:off x="3444150" y="1982838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8"/>
          <p:cNvSpPr/>
          <p:nvPr/>
        </p:nvSpPr>
        <p:spPr>
          <a:xfrm>
            <a:off x="3544525" y="2356038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8"/>
          <p:cNvSpPr txBox="1"/>
          <p:nvPr/>
        </p:nvSpPr>
        <p:spPr>
          <a:xfrm>
            <a:off x="3231375" y="28796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967" name="Google Shape;967;p48"/>
          <p:cNvSpPr txBox="1"/>
          <p:nvPr/>
        </p:nvSpPr>
        <p:spPr>
          <a:xfrm>
            <a:off x="1118450" y="1192875"/>
            <a:ext cx="26286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First, it is a regular generator to convert Domain 1 to Domain 2</a:t>
            </a: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9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973" name="Google Shape;973;p49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2: cycle GAN</a:t>
            </a:r>
            <a:endParaRPr/>
          </a:p>
        </p:txBody>
      </p:sp>
      <p:sp>
        <p:nvSpPr>
          <p:cNvPr id="974" name="Google Shape;974;p49"/>
          <p:cNvSpPr/>
          <p:nvPr/>
        </p:nvSpPr>
        <p:spPr>
          <a:xfrm>
            <a:off x="1066025" y="2099475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9"/>
          <p:cNvSpPr/>
          <p:nvPr/>
        </p:nvSpPr>
        <p:spPr>
          <a:xfrm>
            <a:off x="1218425" y="2251875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9"/>
          <p:cNvSpPr/>
          <p:nvPr/>
        </p:nvSpPr>
        <p:spPr>
          <a:xfrm>
            <a:off x="692825" y="2421650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49"/>
          <p:cNvSpPr/>
          <p:nvPr/>
        </p:nvSpPr>
        <p:spPr>
          <a:xfrm>
            <a:off x="810500" y="1949400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49"/>
          <p:cNvSpPr/>
          <p:nvPr/>
        </p:nvSpPr>
        <p:spPr>
          <a:xfrm>
            <a:off x="910875" y="2322600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49"/>
          <p:cNvSpPr/>
          <p:nvPr/>
        </p:nvSpPr>
        <p:spPr>
          <a:xfrm>
            <a:off x="3699675" y="2132913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9"/>
          <p:cNvSpPr/>
          <p:nvPr/>
        </p:nvSpPr>
        <p:spPr>
          <a:xfrm>
            <a:off x="3852075" y="2285313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9"/>
          <p:cNvSpPr/>
          <p:nvPr/>
        </p:nvSpPr>
        <p:spPr>
          <a:xfrm>
            <a:off x="3326475" y="2455088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49"/>
          <p:cNvSpPr/>
          <p:nvPr/>
        </p:nvSpPr>
        <p:spPr>
          <a:xfrm>
            <a:off x="3444150" y="1982838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49"/>
          <p:cNvSpPr/>
          <p:nvPr/>
        </p:nvSpPr>
        <p:spPr>
          <a:xfrm>
            <a:off x="3544525" y="2356038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49"/>
          <p:cNvSpPr txBox="1"/>
          <p:nvPr/>
        </p:nvSpPr>
        <p:spPr>
          <a:xfrm>
            <a:off x="810500" y="2846225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985" name="Google Shape;985;p49"/>
          <p:cNvSpPr txBox="1"/>
          <p:nvPr/>
        </p:nvSpPr>
        <p:spPr>
          <a:xfrm>
            <a:off x="3231375" y="28796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986" name="Google Shape;986;p49"/>
          <p:cNvSpPr/>
          <p:nvPr/>
        </p:nvSpPr>
        <p:spPr>
          <a:xfrm>
            <a:off x="16819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49"/>
          <p:cNvSpPr/>
          <p:nvPr/>
        </p:nvSpPr>
        <p:spPr>
          <a:xfrm>
            <a:off x="292312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49"/>
          <p:cNvSpPr txBox="1"/>
          <p:nvPr/>
        </p:nvSpPr>
        <p:spPr>
          <a:xfrm>
            <a:off x="199550" y="492600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is to convert data from Domain 1 to Domain 2, but we have two generators: </a:t>
            </a:r>
            <a:endParaRPr/>
          </a:p>
        </p:txBody>
      </p:sp>
      <p:sp>
        <p:nvSpPr>
          <p:cNvPr id="989" name="Google Shape;989;p49"/>
          <p:cNvSpPr/>
          <p:nvPr/>
        </p:nvSpPr>
        <p:spPr>
          <a:xfrm>
            <a:off x="2063450" y="2149675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1</a:t>
            </a:r>
            <a:endParaRPr sz="900"/>
          </a:p>
        </p:txBody>
      </p:sp>
      <p:sp>
        <p:nvSpPr>
          <p:cNvPr id="990" name="Google Shape;990;p49"/>
          <p:cNvSpPr/>
          <p:nvPr/>
        </p:nvSpPr>
        <p:spPr>
          <a:xfrm>
            <a:off x="6404825" y="2033850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9"/>
          <p:cNvSpPr/>
          <p:nvPr/>
        </p:nvSpPr>
        <p:spPr>
          <a:xfrm>
            <a:off x="6557225" y="2186250"/>
            <a:ext cx="373200" cy="373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9"/>
          <p:cNvSpPr/>
          <p:nvPr/>
        </p:nvSpPr>
        <p:spPr>
          <a:xfrm>
            <a:off x="6031625" y="2356025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9"/>
          <p:cNvSpPr/>
          <p:nvPr/>
        </p:nvSpPr>
        <p:spPr>
          <a:xfrm>
            <a:off x="6149300" y="1883775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49"/>
          <p:cNvSpPr/>
          <p:nvPr/>
        </p:nvSpPr>
        <p:spPr>
          <a:xfrm>
            <a:off x="6249675" y="2256975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49"/>
          <p:cNvSpPr txBox="1"/>
          <p:nvPr/>
        </p:nvSpPr>
        <p:spPr>
          <a:xfrm>
            <a:off x="6149300" y="278060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996" name="Google Shape;996;p49"/>
          <p:cNvSpPr/>
          <p:nvPr/>
        </p:nvSpPr>
        <p:spPr>
          <a:xfrm>
            <a:off x="43776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49"/>
          <p:cNvSpPr/>
          <p:nvPr/>
        </p:nvSpPr>
        <p:spPr>
          <a:xfrm>
            <a:off x="5650150" y="2389925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9"/>
          <p:cNvSpPr/>
          <p:nvPr/>
        </p:nvSpPr>
        <p:spPr>
          <a:xfrm>
            <a:off x="4790475" y="2153850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2</a:t>
            </a:r>
            <a:endParaRPr sz="900"/>
          </a:p>
        </p:txBody>
      </p:sp>
      <p:sp>
        <p:nvSpPr>
          <p:cNvPr id="999" name="Google Shape;999;p49"/>
          <p:cNvSpPr txBox="1"/>
          <p:nvPr/>
        </p:nvSpPr>
        <p:spPr>
          <a:xfrm>
            <a:off x="13605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1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1 data to Domain 2)</a:t>
            </a:r>
            <a:endParaRPr sz="1100"/>
          </a:p>
        </p:txBody>
      </p:sp>
      <p:sp>
        <p:nvSpPr>
          <p:cNvPr id="1000" name="Google Shape;1000;p49"/>
          <p:cNvSpPr txBox="1"/>
          <p:nvPr/>
        </p:nvSpPr>
        <p:spPr>
          <a:xfrm>
            <a:off x="42252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2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2 data to Domain 1)</a:t>
            </a:r>
            <a:endParaRPr sz="1100"/>
          </a:p>
        </p:txBody>
      </p:sp>
      <p:sp>
        <p:nvSpPr>
          <p:cNvPr id="1001" name="Google Shape;1001;p49"/>
          <p:cNvSpPr txBox="1"/>
          <p:nvPr/>
        </p:nvSpPr>
        <p:spPr>
          <a:xfrm>
            <a:off x="4729375" y="1086150"/>
            <a:ext cx="2628600" cy="646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Then we use the generated data, and convert it back to Domain 1 using another generator</a:t>
            </a:r>
            <a:endParaRPr sz="1000"/>
          </a:p>
        </p:txBody>
      </p:sp>
      <p:sp>
        <p:nvSpPr>
          <p:cNvPr id="1002" name="Google Shape;1002;p49"/>
          <p:cNvSpPr txBox="1"/>
          <p:nvPr/>
        </p:nvSpPr>
        <p:spPr>
          <a:xfrm>
            <a:off x="1118450" y="1192875"/>
            <a:ext cx="2628600" cy="492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First, it is a regular generator to convert Domain 1 to Domain 2</a:t>
            </a: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50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008" name="Google Shape;1008;p50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2: cycle GAN</a:t>
            </a:r>
            <a:endParaRPr/>
          </a:p>
        </p:txBody>
      </p:sp>
      <p:sp>
        <p:nvSpPr>
          <p:cNvPr id="1009" name="Google Shape;1009;p50"/>
          <p:cNvSpPr/>
          <p:nvPr/>
        </p:nvSpPr>
        <p:spPr>
          <a:xfrm>
            <a:off x="1066025" y="2099475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50"/>
          <p:cNvSpPr/>
          <p:nvPr/>
        </p:nvSpPr>
        <p:spPr>
          <a:xfrm>
            <a:off x="1218425" y="2251875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50"/>
          <p:cNvSpPr/>
          <p:nvPr/>
        </p:nvSpPr>
        <p:spPr>
          <a:xfrm>
            <a:off x="692825" y="2421650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50"/>
          <p:cNvSpPr/>
          <p:nvPr/>
        </p:nvSpPr>
        <p:spPr>
          <a:xfrm>
            <a:off x="810500" y="1949400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50"/>
          <p:cNvSpPr/>
          <p:nvPr/>
        </p:nvSpPr>
        <p:spPr>
          <a:xfrm>
            <a:off x="910875" y="2322600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50"/>
          <p:cNvSpPr/>
          <p:nvPr/>
        </p:nvSpPr>
        <p:spPr>
          <a:xfrm>
            <a:off x="3699675" y="2132913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50"/>
          <p:cNvSpPr/>
          <p:nvPr/>
        </p:nvSpPr>
        <p:spPr>
          <a:xfrm>
            <a:off x="3852075" y="2285313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50"/>
          <p:cNvSpPr/>
          <p:nvPr/>
        </p:nvSpPr>
        <p:spPr>
          <a:xfrm>
            <a:off x="3326475" y="2455088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50"/>
          <p:cNvSpPr/>
          <p:nvPr/>
        </p:nvSpPr>
        <p:spPr>
          <a:xfrm>
            <a:off x="3444150" y="1982838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50"/>
          <p:cNvSpPr/>
          <p:nvPr/>
        </p:nvSpPr>
        <p:spPr>
          <a:xfrm>
            <a:off x="3544525" y="2356038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50"/>
          <p:cNvSpPr txBox="1"/>
          <p:nvPr/>
        </p:nvSpPr>
        <p:spPr>
          <a:xfrm>
            <a:off x="810500" y="2846225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020" name="Google Shape;1020;p50"/>
          <p:cNvSpPr txBox="1"/>
          <p:nvPr/>
        </p:nvSpPr>
        <p:spPr>
          <a:xfrm>
            <a:off x="3231375" y="28796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1021" name="Google Shape;1021;p50"/>
          <p:cNvSpPr/>
          <p:nvPr/>
        </p:nvSpPr>
        <p:spPr>
          <a:xfrm>
            <a:off x="16819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50"/>
          <p:cNvSpPr/>
          <p:nvPr/>
        </p:nvSpPr>
        <p:spPr>
          <a:xfrm>
            <a:off x="292312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50"/>
          <p:cNvSpPr txBox="1"/>
          <p:nvPr/>
        </p:nvSpPr>
        <p:spPr>
          <a:xfrm>
            <a:off x="199550" y="492600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is to convert data from Domain 1 to Domain 2, but we have two generators: </a:t>
            </a:r>
            <a:endParaRPr/>
          </a:p>
        </p:txBody>
      </p:sp>
      <p:sp>
        <p:nvSpPr>
          <p:cNvPr id="1024" name="Google Shape;1024;p50"/>
          <p:cNvSpPr/>
          <p:nvPr/>
        </p:nvSpPr>
        <p:spPr>
          <a:xfrm>
            <a:off x="2063450" y="2149675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1</a:t>
            </a:r>
            <a:endParaRPr sz="900"/>
          </a:p>
        </p:txBody>
      </p:sp>
      <p:sp>
        <p:nvSpPr>
          <p:cNvPr id="1025" name="Google Shape;1025;p50"/>
          <p:cNvSpPr/>
          <p:nvPr/>
        </p:nvSpPr>
        <p:spPr>
          <a:xfrm>
            <a:off x="6404825" y="2033850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50"/>
          <p:cNvSpPr/>
          <p:nvPr/>
        </p:nvSpPr>
        <p:spPr>
          <a:xfrm>
            <a:off x="6557225" y="2186250"/>
            <a:ext cx="373200" cy="373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50"/>
          <p:cNvSpPr/>
          <p:nvPr/>
        </p:nvSpPr>
        <p:spPr>
          <a:xfrm>
            <a:off x="6031625" y="2356025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50"/>
          <p:cNvSpPr/>
          <p:nvPr/>
        </p:nvSpPr>
        <p:spPr>
          <a:xfrm>
            <a:off x="6149300" y="1883775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50"/>
          <p:cNvSpPr/>
          <p:nvPr/>
        </p:nvSpPr>
        <p:spPr>
          <a:xfrm>
            <a:off x="6249675" y="2256975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50"/>
          <p:cNvSpPr txBox="1"/>
          <p:nvPr/>
        </p:nvSpPr>
        <p:spPr>
          <a:xfrm>
            <a:off x="6149300" y="278060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031" name="Google Shape;1031;p50"/>
          <p:cNvSpPr/>
          <p:nvPr/>
        </p:nvSpPr>
        <p:spPr>
          <a:xfrm>
            <a:off x="43776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50"/>
          <p:cNvSpPr/>
          <p:nvPr/>
        </p:nvSpPr>
        <p:spPr>
          <a:xfrm>
            <a:off x="5650150" y="2389925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50"/>
          <p:cNvSpPr/>
          <p:nvPr/>
        </p:nvSpPr>
        <p:spPr>
          <a:xfrm>
            <a:off x="4790475" y="2153850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2</a:t>
            </a:r>
            <a:endParaRPr sz="900"/>
          </a:p>
        </p:txBody>
      </p:sp>
      <p:sp>
        <p:nvSpPr>
          <p:cNvPr id="1034" name="Google Shape;1034;p50"/>
          <p:cNvSpPr txBox="1"/>
          <p:nvPr/>
        </p:nvSpPr>
        <p:spPr>
          <a:xfrm>
            <a:off x="13605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1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1 data to Domain 2)</a:t>
            </a:r>
            <a:endParaRPr sz="1100"/>
          </a:p>
        </p:txBody>
      </p:sp>
      <p:sp>
        <p:nvSpPr>
          <p:cNvPr id="1035" name="Google Shape;1035;p50"/>
          <p:cNvSpPr txBox="1"/>
          <p:nvPr/>
        </p:nvSpPr>
        <p:spPr>
          <a:xfrm>
            <a:off x="42252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2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2 data to Domain 1)</a:t>
            </a:r>
            <a:endParaRPr sz="1100"/>
          </a:p>
        </p:txBody>
      </p:sp>
      <p:sp>
        <p:nvSpPr>
          <p:cNvPr id="1036" name="Google Shape;1036;p50"/>
          <p:cNvSpPr/>
          <p:nvPr/>
        </p:nvSpPr>
        <p:spPr>
          <a:xfrm>
            <a:off x="1422775" y="1591240"/>
            <a:ext cx="4528625" cy="343375"/>
          </a:xfrm>
          <a:custGeom>
            <a:rect b="b" l="l" r="r" t="t"/>
            <a:pathLst>
              <a:path extrusionOk="0" h="13735" w="181145">
                <a:moveTo>
                  <a:pt x="0" y="13735"/>
                </a:moveTo>
                <a:cubicBezTo>
                  <a:pt x="2661" y="12636"/>
                  <a:pt x="8907" y="8935"/>
                  <a:pt x="15963" y="7142"/>
                </a:cubicBezTo>
                <a:cubicBezTo>
                  <a:pt x="23019" y="5349"/>
                  <a:pt x="32736" y="4135"/>
                  <a:pt x="42337" y="2978"/>
                </a:cubicBezTo>
                <a:cubicBezTo>
                  <a:pt x="51938" y="1821"/>
                  <a:pt x="62927" y="607"/>
                  <a:pt x="73569" y="202"/>
                </a:cubicBezTo>
                <a:cubicBezTo>
                  <a:pt x="84211" y="-203"/>
                  <a:pt x="96357" y="260"/>
                  <a:pt x="106189" y="549"/>
                </a:cubicBezTo>
                <a:cubicBezTo>
                  <a:pt x="116021" y="838"/>
                  <a:pt x="125043" y="1185"/>
                  <a:pt x="132562" y="1937"/>
                </a:cubicBezTo>
                <a:cubicBezTo>
                  <a:pt x="140081" y="2689"/>
                  <a:pt x="144593" y="3730"/>
                  <a:pt x="151302" y="5060"/>
                </a:cubicBezTo>
                <a:cubicBezTo>
                  <a:pt x="158011" y="6390"/>
                  <a:pt x="167843" y="8472"/>
                  <a:pt x="172817" y="9918"/>
                </a:cubicBezTo>
                <a:cubicBezTo>
                  <a:pt x="177791" y="11364"/>
                  <a:pt x="179757" y="13099"/>
                  <a:pt x="181145" y="137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sp>
      <p:sp>
        <p:nvSpPr>
          <p:cNvPr id="1037" name="Google Shape;1037;p50"/>
          <p:cNvSpPr txBox="1"/>
          <p:nvPr/>
        </p:nvSpPr>
        <p:spPr>
          <a:xfrm>
            <a:off x="1387725" y="1234375"/>
            <a:ext cx="499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</a:rPr>
              <a:t>We need to train both generators to make sure the input of Generator 1 and output of Generator 2 are as close as possible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1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043" name="Google Shape;1043;p51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2: cycle GAN</a:t>
            </a:r>
            <a:endParaRPr/>
          </a:p>
        </p:txBody>
      </p:sp>
      <p:sp>
        <p:nvSpPr>
          <p:cNvPr id="1044" name="Google Shape;1044;p51"/>
          <p:cNvSpPr/>
          <p:nvPr/>
        </p:nvSpPr>
        <p:spPr>
          <a:xfrm>
            <a:off x="1066025" y="2099475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51"/>
          <p:cNvSpPr/>
          <p:nvPr/>
        </p:nvSpPr>
        <p:spPr>
          <a:xfrm>
            <a:off x="1218425" y="2251875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51"/>
          <p:cNvSpPr/>
          <p:nvPr/>
        </p:nvSpPr>
        <p:spPr>
          <a:xfrm>
            <a:off x="692825" y="2421650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51"/>
          <p:cNvSpPr/>
          <p:nvPr/>
        </p:nvSpPr>
        <p:spPr>
          <a:xfrm>
            <a:off x="810500" y="1949400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51"/>
          <p:cNvSpPr/>
          <p:nvPr/>
        </p:nvSpPr>
        <p:spPr>
          <a:xfrm>
            <a:off x="910875" y="2322600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51"/>
          <p:cNvSpPr/>
          <p:nvPr/>
        </p:nvSpPr>
        <p:spPr>
          <a:xfrm>
            <a:off x="3699675" y="2132913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51"/>
          <p:cNvSpPr/>
          <p:nvPr/>
        </p:nvSpPr>
        <p:spPr>
          <a:xfrm>
            <a:off x="3852075" y="2285313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51"/>
          <p:cNvSpPr/>
          <p:nvPr/>
        </p:nvSpPr>
        <p:spPr>
          <a:xfrm>
            <a:off x="3326475" y="2455088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51"/>
          <p:cNvSpPr/>
          <p:nvPr/>
        </p:nvSpPr>
        <p:spPr>
          <a:xfrm>
            <a:off x="3444150" y="1982838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51"/>
          <p:cNvSpPr/>
          <p:nvPr/>
        </p:nvSpPr>
        <p:spPr>
          <a:xfrm>
            <a:off x="3544525" y="2356038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51"/>
          <p:cNvSpPr txBox="1"/>
          <p:nvPr/>
        </p:nvSpPr>
        <p:spPr>
          <a:xfrm>
            <a:off x="810500" y="2846225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055" name="Google Shape;1055;p51"/>
          <p:cNvSpPr txBox="1"/>
          <p:nvPr/>
        </p:nvSpPr>
        <p:spPr>
          <a:xfrm>
            <a:off x="3231375" y="28796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1056" name="Google Shape;1056;p51"/>
          <p:cNvSpPr/>
          <p:nvPr/>
        </p:nvSpPr>
        <p:spPr>
          <a:xfrm>
            <a:off x="16819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51"/>
          <p:cNvSpPr/>
          <p:nvPr/>
        </p:nvSpPr>
        <p:spPr>
          <a:xfrm>
            <a:off x="292312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51"/>
          <p:cNvSpPr txBox="1"/>
          <p:nvPr/>
        </p:nvSpPr>
        <p:spPr>
          <a:xfrm>
            <a:off x="199550" y="492600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is to convert data from Domain 1 to Domain 2, but we have two generators: </a:t>
            </a:r>
            <a:endParaRPr/>
          </a:p>
        </p:txBody>
      </p:sp>
      <p:sp>
        <p:nvSpPr>
          <p:cNvPr id="1059" name="Google Shape;1059;p51"/>
          <p:cNvSpPr/>
          <p:nvPr/>
        </p:nvSpPr>
        <p:spPr>
          <a:xfrm>
            <a:off x="2063450" y="2149675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1</a:t>
            </a:r>
            <a:endParaRPr sz="900"/>
          </a:p>
        </p:txBody>
      </p:sp>
      <p:sp>
        <p:nvSpPr>
          <p:cNvPr id="1060" name="Google Shape;1060;p51"/>
          <p:cNvSpPr/>
          <p:nvPr/>
        </p:nvSpPr>
        <p:spPr>
          <a:xfrm>
            <a:off x="6404825" y="2033850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51"/>
          <p:cNvSpPr/>
          <p:nvPr/>
        </p:nvSpPr>
        <p:spPr>
          <a:xfrm>
            <a:off x="6557225" y="2186250"/>
            <a:ext cx="373200" cy="373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1"/>
          <p:cNvSpPr/>
          <p:nvPr/>
        </p:nvSpPr>
        <p:spPr>
          <a:xfrm>
            <a:off x="6031625" y="2356025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51"/>
          <p:cNvSpPr/>
          <p:nvPr/>
        </p:nvSpPr>
        <p:spPr>
          <a:xfrm>
            <a:off x="6149300" y="1883775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51"/>
          <p:cNvSpPr/>
          <p:nvPr/>
        </p:nvSpPr>
        <p:spPr>
          <a:xfrm>
            <a:off x="6249675" y="2256975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51"/>
          <p:cNvSpPr txBox="1"/>
          <p:nvPr/>
        </p:nvSpPr>
        <p:spPr>
          <a:xfrm>
            <a:off x="6149300" y="278060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066" name="Google Shape;1066;p51"/>
          <p:cNvSpPr/>
          <p:nvPr/>
        </p:nvSpPr>
        <p:spPr>
          <a:xfrm>
            <a:off x="43776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1"/>
          <p:cNvSpPr/>
          <p:nvPr/>
        </p:nvSpPr>
        <p:spPr>
          <a:xfrm>
            <a:off x="5650150" y="2389925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51"/>
          <p:cNvSpPr/>
          <p:nvPr/>
        </p:nvSpPr>
        <p:spPr>
          <a:xfrm>
            <a:off x="4790475" y="2153850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2</a:t>
            </a:r>
            <a:endParaRPr sz="900"/>
          </a:p>
        </p:txBody>
      </p:sp>
      <p:sp>
        <p:nvSpPr>
          <p:cNvPr id="1069" name="Google Shape;1069;p51"/>
          <p:cNvSpPr txBox="1"/>
          <p:nvPr/>
        </p:nvSpPr>
        <p:spPr>
          <a:xfrm>
            <a:off x="13605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1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1 data to Domain 2)</a:t>
            </a:r>
            <a:endParaRPr sz="1100"/>
          </a:p>
        </p:txBody>
      </p:sp>
      <p:sp>
        <p:nvSpPr>
          <p:cNvPr id="1070" name="Google Shape;1070;p51"/>
          <p:cNvSpPr txBox="1"/>
          <p:nvPr/>
        </p:nvSpPr>
        <p:spPr>
          <a:xfrm>
            <a:off x="42252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2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2 data to Domain 1)</a:t>
            </a:r>
            <a:endParaRPr sz="1100"/>
          </a:p>
        </p:txBody>
      </p:sp>
      <p:sp>
        <p:nvSpPr>
          <p:cNvPr id="1071" name="Google Shape;1071;p51"/>
          <p:cNvSpPr/>
          <p:nvPr/>
        </p:nvSpPr>
        <p:spPr>
          <a:xfrm>
            <a:off x="1422775" y="1591240"/>
            <a:ext cx="4528625" cy="343375"/>
          </a:xfrm>
          <a:custGeom>
            <a:rect b="b" l="l" r="r" t="t"/>
            <a:pathLst>
              <a:path extrusionOk="0" h="13735" w="181145">
                <a:moveTo>
                  <a:pt x="0" y="13735"/>
                </a:moveTo>
                <a:cubicBezTo>
                  <a:pt x="2661" y="12636"/>
                  <a:pt x="8907" y="8935"/>
                  <a:pt x="15963" y="7142"/>
                </a:cubicBezTo>
                <a:cubicBezTo>
                  <a:pt x="23019" y="5349"/>
                  <a:pt x="32736" y="4135"/>
                  <a:pt x="42337" y="2978"/>
                </a:cubicBezTo>
                <a:cubicBezTo>
                  <a:pt x="51938" y="1821"/>
                  <a:pt x="62927" y="607"/>
                  <a:pt x="73569" y="202"/>
                </a:cubicBezTo>
                <a:cubicBezTo>
                  <a:pt x="84211" y="-203"/>
                  <a:pt x="96357" y="260"/>
                  <a:pt x="106189" y="549"/>
                </a:cubicBezTo>
                <a:cubicBezTo>
                  <a:pt x="116021" y="838"/>
                  <a:pt x="125043" y="1185"/>
                  <a:pt x="132562" y="1937"/>
                </a:cubicBezTo>
                <a:cubicBezTo>
                  <a:pt x="140081" y="2689"/>
                  <a:pt x="144593" y="3730"/>
                  <a:pt x="151302" y="5060"/>
                </a:cubicBezTo>
                <a:cubicBezTo>
                  <a:pt x="158011" y="6390"/>
                  <a:pt x="167843" y="8472"/>
                  <a:pt x="172817" y="9918"/>
                </a:cubicBezTo>
                <a:cubicBezTo>
                  <a:pt x="177791" y="11364"/>
                  <a:pt x="179757" y="13099"/>
                  <a:pt x="181145" y="137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sp>
      <p:sp>
        <p:nvSpPr>
          <p:cNvPr id="1072" name="Google Shape;1072;p51"/>
          <p:cNvSpPr txBox="1"/>
          <p:nvPr/>
        </p:nvSpPr>
        <p:spPr>
          <a:xfrm>
            <a:off x="1387725" y="1234375"/>
            <a:ext cx="499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</a:rPr>
              <a:t>We need to train both generators to make sure the input of Generator 1 and output of Generator 2 are as close as possible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073" name="Google Shape;1073;p51"/>
          <p:cNvSpPr/>
          <p:nvPr/>
        </p:nvSpPr>
        <p:spPr>
          <a:xfrm>
            <a:off x="1218425" y="411182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1074" name="Google Shape;1074;p51"/>
          <p:cNvSpPr txBox="1"/>
          <p:nvPr/>
        </p:nvSpPr>
        <p:spPr>
          <a:xfrm>
            <a:off x="2858400" y="4178675"/>
            <a:ext cx="2700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In the Cycle GAN, the Discriminator (v1) will evaluate the similarity between </a:t>
            </a:r>
            <a:endParaRPr i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-GB" sz="1000">
                <a:solidFill>
                  <a:schemeClr val="dk1"/>
                </a:solidFill>
              </a:rPr>
              <a:t>the </a:t>
            </a:r>
            <a:r>
              <a:rPr i="1" lang="en-GB" sz="1000">
                <a:solidFill>
                  <a:srgbClr val="FF0000"/>
                </a:solidFill>
              </a:rPr>
              <a:t>real data from domain 2</a:t>
            </a:r>
            <a:r>
              <a:rPr i="1" lang="en-GB" sz="1000">
                <a:solidFill>
                  <a:schemeClr val="dk1"/>
                </a:solidFill>
              </a:rPr>
              <a:t> and </a:t>
            </a:r>
            <a:endParaRPr i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-GB" sz="1000">
                <a:solidFill>
                  <a:schemeClr val="dk1"/>
                </a:solidFill>
              </a:rPr>
              <a:t>the</a:t>
            </a:r>
            <a:r>
              <a:rPr i="1" lang="en-GB" sz="1000">
                <a:solidFill>
                  <a:srgbClr val="FF0000"/>
                </a:solidFill>
              </a:rPr>
              <a:t> Generator produced image</a:t>
            </a:r>
            <a:r>
              <a:rPr i="1" lang="en-GB" sz="1000">
                <a:solidFill>
                  <a:schemeClr val="dk1"/>
                </a:solidFill>
              </a:rPr>
              <a:t>, 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and tell the differences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75" name="Google Shape;1075;p51"/>
          <p:cNvSpPr/>
          <p:nvPr/>
        </p:nvSpPr>
        <p:spPr>
          <a:xfrm>
            <a:off x="2507225" y="3201275"/>
            <a:ext cx="1224700" cy="1318675"/>
          </a:xfrm>
          <a:custGeom>
            <a:rect b="b" l="l" r="r" t="t"/>
            <a:pathLst>
              <a:path extrusionOk="0" h="52747" w="48988">
                <a:moveTo>
                  <a:pt x="0" y="52747"/>
                </a:moveTo>
                <a:cubicBezTo>
                  <a:pt x="1562" y="52053"/>
                  <a:pt x="7230" y="50492"/>
                  <a:pt x="9370" y="48583"/>
                </a:cubicBezTo>
                <a:cubicBezTo>
                  <a:pt x="11510" y="46674"/>
                  <a:pt x="11857" y="43898"/>
                  <a:pt x="12840" y="41295"/>
                </a:cubicBezTo>
                <a:cubicBezTo>
                  <a:pt x="13823" y="38692"/>
                  <a:pt x="12088" y="34702"/>
                  <a:pt x="15269" y="32967"/>
                </a:cubicBezTo>
                <a:cubicBezTo>
                  <a:pt x="18450" y="31232"/>
                  <a:pt x="27473" y="31521"/>
                  <a:pt x="31926" y="30885"/>
                </a:cubicBezTo>
                <a:cubicBezTo>
                  <a:pt x="36380" y="30249"/>
                  <a:pt x="39272" y="30884"/>
                  <a:pt x="41990" y="29149"/>
                </a:cubicBezTo>
                <a:cubicBezTo>
                  <a:pt x="44708" y="27414"/>
                  <a:pt x="47079" y="25332"/>
                  <a:pt x="48236" y="20474"/>
                </a:cubicBezTo>
                <a:cubicBezTo>
                  <a:pt x="49393" y="15616"/>
                  <a:pt x="48814" y="3412"/>
                  <a:pt x="4893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triangl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424425" y="1057825"/>
            <a:ext cx="167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element of the vector represents some features of the outputs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3742050" y="1131875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sp>
        <p:nvSpPr>
          <p:cNvPr id="81" name="Google Shape;81;p16"/>
          <p:cNvSpPr/>
          <p:nvPr/>
        </p:nvSpPr>
        <p:spPr>
          <a:xfrm>
            <a:off x="3262300" y="1618275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13" y="827723"/>
            <a:ext cx="689475" cy="16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5092400" y="1618275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475" y="975723"/>
            <a:ext cx="1521550" cy="151370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86" name="Google Shape;86;p16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Purpose of GAN</a:t>
            </a:r>
            <a:endParaRPr sz="1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52"/>
          <p:cNvSpPr txBox="1"/>
          <p:nvPr/>
        </p:nvSpPr>
        <p:spPr>
          <a:xfrm>
            <a:off x="0" y="0"/>
            <a:ext cx="28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Unsupervised GAN</a:t>
            </a:r>
            <a:endParaRPr i="1" sz="1000"/>
          </a:p>
        </p:txBody>
      </p:sp>
      <p:sp>
        <p:nvSpPr>
          <p:cNvPr id="1081" name="Google Shape;1081;p52"/>
          <p:cNvSpPr txBox="1"/>
          <p:nvPr/>
        </p:nvSpPr>
        <p:spPr>
          <a:xfrm>
            <a:off x="2360875" y="62600"/>
            <a:ext cx="499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 2: cycle GAN</a:t>
            </a:r>
            <a:endParaRPr/>
          </a:p>
        </p:txBody>
      </p:sp>
      <p:sp>
        <p:nvSpPr>
          <p:cNvPr id="1082" name="Google Shape;1082;p52"/>
          <p:cNvSpPr/>
          <p:nvPr/>
        </p:nvSpPr>
        <p:spPr>
          <a:xfrm>
            <a:off x="1066025" y="2099475"/>
            <a:ext cx="373200" cy="3732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52"/>
          <p:cNvSpPr/>
          <p:nvPr/>
        </p:nvSpPr>
        <p:spPr>
          <a:xfrm>
            <a:off x="1218425" y="2251875"/>
            <a:ext cx="373200" cy="3732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52"/>
          <p:cNvSpPr/>
          <p:nvPr/>
        </p:nvSpPr>
        <p:spPr>
          <a:xfrm>
            <a:off x="692825" y="2421650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52"/>
          <p:cNvSpPr/>
          <p:nvPr/>
        </p:nvSpPr>
        <p:spPr>
          <a:xfrm>
            <a:off x="810500" y="1949400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52"/>
          <p:cNvSpPr/>
          <p:nvPr/>
        </p:nvSpPr>
        <p:spPr>
          <a:xfrm>
            <a:off x="910875" y="2322600"/>
            <a:ext cx="373200" cy="3732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52"/>
          <p:cNvSpPr/>
          <p:nvPr/>
        </p:nvSpPr>
        <p:spPr>
          <a:xfrm>
            <a:off x="3699675" y="2132913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52"/>
          <p:cNvSpPr/>
          <p:nvPr/>
        </p:nvSpPr>
        <p:spPr>
          <a:xfrm>
            <a:off x="3852075" y="2285313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52"/>
          <p:cNvSpPr/>
          <p:nvPr/>
        </p:nvSpPr>
        <p:spPr>
          <a:xfrm>
            <a:off x="3326475" y="2455088"/>
            <a:ext cx="373200" cy="3732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52"/>
          <p:cNvSpPr/>
          <p:nvPr/>
        </p:nvSpPr>
        <p:spPr>
          <a:xfrm>
            <a:off x="3444150" y="1982838"/>
            <a:ext cx="373200" cy="37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52"/>
          <p:cNvSpPr/>
          <p:nvPr/>
        </p:nvSpPr>
        <p:spPr>
          <a:xfrm>
            <a:off x="3544525" y="2356038"/>
            <a:ext cx="373200" cy="3732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52"/>
          <p:cNvSpPr txBox="1"/>
          <p:nvPr/>
        </p:nvSpPr>
        <p:spPr>
          <a:xfrm>
            <a:off x="810500" y="2846225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093" name="Google Shape;1093;p52"/>
          <p:cNvSpPr txBox="1"/>
          <p:nvPr/>
        </p:nvSpPr>
        <p:spPr>
          <a:xfrm>
            <a:off x="3231375" y="287965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2</a:t>
            </a:r>
            <a:endParaRPr sz="1100"/>
          </a:p>
        </p:txBody>
      </p:sp>
      <p:sp>
        <p:nvSpPr>
          <p:cNvPr id="1094" name="Google Shape;1094;p52"/>
          <p:cNvSpPr/>
          <p:nvPr/>
        </p:nvSpPr>
        <p:spPr>
          <a:xfrm>
            <a:off x="16819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52"/>
          <p:cNvSpPr/>
          <p:nvPr/>
        </p:nvSpPr>
        <p:spPr>
          <a:xfrm>
            <a:off x="292312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52"/>
          <p:cNvSpPr txBox="1"/>
          <p:nvPr/>
        </p:nvSpPr>
        <p:spPr>
          <a:xfrm>
            <a:off x="199550" y="492600"/>
            <a:ext cx="499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is to convert data from Domain 1 to Domain 2, but we have two generators: </a:t>
            </a:r>
            <a:endParaRPr/>
          </a:p>
        </p:txBody>
      </p:sp>
      <p:sp>
        <p:nvSpPr>
          <p:cNvPr id="1097" name="Google Shape;1097;p52"/>
          <p:cNvSpPr/>
          <p:nvPr/>
        </p:nvSpPr>
        <p:spPr>
          <a:xfrm>
            <a:off x="2063450" y="2149675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1</a:t>
            </a:r>
            <a:endParaRPr sz="900"/>
          </a:p>
        </p:txBody>
      </p:sp>
      <p:sp>
        <p:nvSpPr>
          <p:cNvPr id="1098" name="Google Shape;1098;p52"/>
          <p:cNvSpPr/>
          <p:nvPr/>
        </p:nvSpPr>
        <p:spPr>
          <a:xfrm>
            <a:off x="6404825" y="2033850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52"/>
          <p:cNvSpPr/>
          <p:nvPr/>
        </p:nvSpPr>
        <p:spPr>
          <a:xfrm>
            <a:off x="6557225" y="2186250"/>
            <a:ext cx="373200" cy="373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52"/>
          <p:cNvSpPr/>
          <p:nvPr/>
        </p:nvSpPr>
        <p:spPr>
          <a:xfrm>
            <a:off x="6031625" y="2356025"/>
            <a:ext cx="373200" cy="3732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52"/>
          <p:cNvSpPr/>
          <p:nvPr/>
        </p:nvSpPr>
        <p:spPr>
          <a:xfrm>
            <a:off x="6149300" y="1883775"/>
            <a:ext cx="373200" cy="3732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52"/>
          <p:cNvSpPr/>
          <p:nvPr/>
        </p:nvSpPr>
        <p:spPr>
          <a:xfrm>
            <a:off x="6249675" y="2256975"/>
            <a:ext cx="373200" cy="37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52"/>
          <p:cNvSpPr txBox="1"/>
          <p:nvPr/>
        </p:nvSpPr>
        <p:spPr>
          <a:xfrm>
            <a:off x="6149300" y="2780600"/>
            <a:ext cx="8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Domain 1</a:t>
            </a:r>
            <a:endParaRPr sz="1100"/>
          </a:p>
        </p:txBody>
      </p:sp>
      <p:sp>
        <p:nvSpPr>
          <p:cNvPr id="1104" name="Google Shape;1104;p52"/>
          <p:cNvSpPr/>
          <p:nvPr/>
        </p:nvSpPr>
        <p:spPr>
          <a:xfrm>
            <a:off x="4377675" y="2385750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52"/>
          <p:cNvSpPr/>
          <p:nvPr/>
        </p:nvSpPr>
        <p:spPr>
          <a:xfrm>
            <a:off x="5650150" y="2389925"/>
            <a:ext cx="260400" cy="23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52"/>
          <p:cNvSpPr/>
          <p:nvPr/>
        </p:nvSpPr>
        <p:spPr>
          <a:xfrm>
            <a:off x="4790475" y="2153850"/>
            <a:ext cx="738600" cy="5853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Generator 2</a:t>
            </a:r>
            <a:endParaRPr sz="900"/>
          </a:p>
        </p:txBody>
      </p:sp>
      <p:sp>
        <p:nvSpPr>
          <p:cNvPr id="1107" name="Google Shape;1107;p52"/>
          <p:cNvSpPr txBox="1"/>
          <p:nvPr/>
        </p:nvSpPr>
        <p:spPr>
          <a:xfrm>
            <a:off x="13605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1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1 data to Domain 2)</a:t>
            </a:r>
            <a:endParaRPr sz="1100"/>
          </a:p>
        </p:txBody>
      </p:sp>
      <p:sp>
        <p:nvSpPr>
          <p:cNvPr id="1108" name="Google Shape;1108;p52"/>
          <p:cNvSpPr txBox="1"/>
          <p:nvPr/>
        </p:nvSpPr>
        <p:spPr>
          <a:xfrm>
            <a:off x="4225275" y="3022100"/>
            <a:ext cx="196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Generator 2</a:t>
            </a:r>
            <a:r>
              <a:rPr lang="en-GB" sz="1100"/>
              <a:t> 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(convert Domain 2 data to Domain 1)</a:t>
            </a:r>
            <a:endParaRPr sz="1100"/>
          </a:p>
        </p:txBody>
      </p:sp>
      <p:sp>
        <p:nvSpPr>
          <p:cNvPr id="1109" name="Google Shape;1109;p52"/>
          <p:cNvSpPr/>
          <p:nvPr/>
        </p:nvSpPr>
        <p:spPr>
          <a:xfrm>
            <a:off x="1422775" y="1591240"/>
            <a:ext cx="4528625" cy="343375"/>
          </a:xfrm>
          <a:custGeom>
            <a:rect b="b" l="l" r="r" t="t"/>
            <a:pathLst>
              <a:path extrusionOk="0" h="13735" w="181145">
                <a:moveTo>
                  <a:pt x="0" y="13735"/>
                </a:moveTo>
                <a:cubicBezTo>
                  <a:pt x="2661" y="12636"/>
                  <a:pt x="8907" y="8935"/>
                  <a:pt x="15963" y="7142"/>
                </a:cubicBezTo>
                <a:cubicBezTo>
                  <a:pt x="23019" y="5349"/>
                  <a:pt x="32736" y="4135"/>
                  <a:pt x="42337" y="2978"/>
                </a:cubicBezTo>
                <a:cubicBezTo>
                  <a:pt x="51938" y="1821"/>
                  <a:pt x="62927" y="607"/>
                  <a:pt x="73569" y="202"/>
                </a:cubicBezTo>
                <a:cubicBezTo>
                  <a:pt x="84211" y="-203"/>
                  <a:pt x="96357" y="260"/>
                  <a:pt x="106189" y="549"/>
                </a:cubicBezTo>
                <a:cubicBezTo>
                  <a:pt x="116021" y="838"/>
                  <a:pt x="125043" y="1185"/>
                  <a:pt x="132562" y="1937"/>
                </a:cubicBezTo>
                <a:cubicBezTo>
                  <a:pt x="140081" y="2689"/>
                  <a:pt x="144593" y="3730"/>
                  <a:pt x="151302" y="5060"/>
                </a:cubicBezTo>
                <a:cubicBezTo>
                  <a:pt x="158011" y="6390"/>
                  <a:pt x="167843" y="8472"/>
                  <a:pt x="172817" y="9918"/>
                </a:cubicBezTo>
                <a:cubicBezTo>
                  <a:pt x="177791" y="11364"/>
                  <a:pt x="179757" y="13099"/>
                  <a:pt x="181145" y="137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sp>
      <p:sp>
        <p:nvSpPr>
          <p:cNvPr id="1110" name="Google Shape;1110;p52"/>
          <p:cNvSpPr txBox="1"/>
          <p:nvPr/>
        </p:nvSpPr>
        <p:spPr>
          <a:xfrm>
            <a:off x="1387725" y="1234375"/>
            <a:ext cx="499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0000"/>
                </a:solidFill>
              </a:rPr>
              <a:t>We need to train both generators to make sure the input of Generator 1 and output of Generator 2 are as close as possible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111" name="Google Shape;1111;p52"/>
          <p:cNvSpPr/>
          <p:nvPr/>
        </p:nvSpPr>
        <p:spPr>
          <a:xfrm>
            <a:off x="1218425" y="4111825"/>
            <a:ext cx="1376400" cy="8244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1112" name="Google Shape;1112;p52"/>
          <p:cNvSpPr txBox="1"/>
          <p:nvPr/>
        </p:nvSpPr>
        <p:spPr>
          <a:xfrm>
            <a:off x="2858400" y="4178675"/>
            <a:ext cx="2700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In the Cycle GAN, the Discriminator (v1) will evaluate the similarity between </a:t>
            </a:r>
            <a:endParaRPr i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-GB" sz="1000">
                <a:solidFill>
                  <a:schemeClr val="dk1"/>
                </a:solidFill>
              </a:rPr>
              <a:t>the </a:t>
            </a:r>
            <a:r>
              <a:rPr i="1" lang="en-GB" sz="1000">
                <a:solidFill>
                  <a:srgbClr val="FF0000"/>
                </a:solidFill>
              </a:rPr>
              <a:t>real data from domain 2</a:t>
            </a:r>
            <a:r>
              <a:rPr i="1" lang="en-GB" sz="1000">
                <a:solidFill>
                  <a:schemeClr val="dk1"/>
                </a:solidFill>
              </a:rPr>
              <a:t> and </a:t>
            </a:r>
            <a:endParaRPr i="1" sz="1000">
              <a:solidFill>
                <a:schemeClr val="dk1"/>
              </a:solidFill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i="1" lang="en-GB" sz="1000">
                <a:solidFill>
                  <a:schemeClr val="dk1"/>
                </a:solidFill>
              </a:rPr>
              <a:t>the</a:t>
            </a:r>
            <a:r>
              <a:rPr i="1" lang="en-GB" sz="1000">
                <a:solidFill>
                  <a:srgbClr val="FF0000"/>
                </a:solidFill>
              </a:rPr>
              <a:t> Generator produced image</a:t>
            </a:r>
            <a:r>
              <a:rPr i="1" lang="en-GB" sz="1000">
                <a:solidFill>
                  <a:schemeClr val="dk1"/>
                </a:solidFill>
              </a:rPr>
              <a:t>, 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</a:rPr>
              <a:t>and tell the differences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3" name="Google Shape;1113;p52"/>
          <p:cNvSpPr/>
          <p:nvPr/>
        </p:nvSpPr>
        <p:spPr>
          <a:xfrm>
            <a:off x="2507225" y="3201275"/>
            <a:ext cx="1224700" cy="1318675"/>
          </a:xfrm>
          <a:custGeom>
            <a:rect b="b" l="l" r="r" t="t"/>
            <a:pathLst>
              <a:path extrusionOk="0" h="52747" w="48988">
                <a:moveTo>
                  <a:pt x="0" y="52747"/>
                </a:moveTo>
                <a:cubicBezTo>
                  <a:pt x="1562" y="52053"/>
                  <a:pt x="7230" y="50492"/>
                  <a:pt x="9370" y="48583"/>
                </a:cubicBezTo>
                <a:cubicBezTo>
                  <a:pt x="11510" y="46674"/>
                  <a:pt x="11857" y="43898"/>
                  <a:pt x="12840" y="41295"/>
                </a:cubicBezTo>
                <a:cubicBezTo>
                  <a:pt x="13823" y="38692"/>
                  <a:pt x="12088" y="34702"/>
                  <a:pt x="15269" y="32967"/>
                </a:cubicBezTo>
                <a:cubicBezTo>
                  <a:pt x="18450" y="31232"/>
                  <a:pt x="27473" y="31521"/>
                  <a:pt x="31926" y="30885"/>
                </a:cubicBezTo>
                <a:cubicBezTo>
                  <a:pt x="36380" y="30249"/>
                  <a:pt x="39272" y="30884"/>
                  <a:pt x="41990" y="29149"/>
                </a:cubicBezTo>
                <a:cubicBezTo>
                  <a:pt x="44708" y="27414"/>
                  <a:pt x="47079" y="25332"/>
                  <a:pt x="48236" y="20474"/>
                </a:cubicBezTo>
                <a:cubicBezTo>
                  <a:pt x="49393" y="15616"/>
                  <a:pt x="48814" y="3412"/>
                  <a:pt x="48930" y="0"/>
                </a:cubicBezTo>
              </a:path>
            </a:pathLst>
          </a:custGeom>
          <a:noFill/>
          <a:ln cap="flat" cmpd="sng" w="38100">
            <a:solidFill>
              <a:schemeClr val="accent5"/>
            </a:solidFill>
            <a:prstDash val="dash"/>
            <a:round/>
            <a:headEnd len="med" w="med" type="triangle"/>
            <a:tailEnd len="med" w="med" type="triangle"/>
          </a:ln>
        </p:spPr>
      </p:sp>
      <p:sp>
        <p:nvSpPr>
          <p:cNvPr id="1114" name="Google Shape;1114;p52"/>
          <p:cNvSpPr txBox="1"/>
          <p:nvPr/>
        </p:nvSpPr>
        <p:spPr>
          <a:xfrm>
            <a:off x="5822875" y="3616325"/>
            <a:ext cx="3199200" cy="120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Compared to method 1, the method 2 can better keep the feature from the Domain 1 (e.g., the “Domain 2” produced from “Generator 1” must contain enough information of the input “Domain 1”, otherwise it cannot be reverted back using “Generator 2”)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424425" y="1057825"/>
            <a:ext cx="1672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element of the vector represents some features of the outputs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3742050" y="1131875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sp>
        <p:nvSpPr>
          <p:cNvPr id="93" name="Google Shape;93;p17"/>
          <p:cNvSpPr/>
          <p:nvPr/>
        </p:nvSpPr>
        <p:spPr>
          <a:xfrm>
            <a:off x="3262300" y="1618275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013" y="827723"/>
            <a:ext cx="689475" cy="164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/>
          <p:nvPr/>
        </p:nvSpPr>
        <p:spPr>
          <a:xfrm>
            <a:off x="5092400" y="1618275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475" y="975723"/>
            <a:ext cx="1521550" cy="1513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8025" y="2626800"/>
            <a:ext cx="727575" cy="1864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3262300" y="3477450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742050" y="3025325"/>
            <a:ext cx="1179000" cy="9597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GAN</a:t>
            </a:r>
            <a:endParaRPr sz="1600"/>
          </a:p>
        </p:txBody>
      </p:sp>
      <p:sp>
        <p:nvSpPr>
          <p:cNvPr id="100" name="Google Shape;100;p17"/>
          <p:cNvSpPr/>
          <p:nvPr/>
        </p:nvSpPr>
        <p:spPr>
          <a:xfrm>
            <a:off x="5183100" y="3390875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9475" y="2697351"/>
            <a:ext cx="1521550" cy="149033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424425" y="2798025"/>
            <a:ext cx="1672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example, if we change the first element of the vector </a:t>
            </a:r>
            <a:r>
              <a:rPr lang="en-GB">
                <a:solidFill>
                  <a:srgbClr val="FF0000"/>
                </a:solidFill>
              </a:rPr>
              <a:t>from 0.1 to 3</a:t>
            </a:r>
            <a:r>
              <a:rPr lang="en-GB"/>
              <a:t>, it gives us long hair in the output picture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2110629" y="1041900"/>
            <a:ext cx="391300" cy="1871300"/>
          </a:xfrm>
          <a:custGeom>
            <a:rect b="b" l="l" r="r" t="t"/>
            <a:pathLst>
              <a:path extrusionOk="0" h="74852" w="15652">
                <a:moveTo>
                  <a:pt x="14555" y="0"/>
                </a:moveTo>
                <a:cubicBezTo>
                  <a:pt x="12636" y="2559"/>
                  <a:pt x="5461" y="8682"/>
                  <a:pt x="3039" y="15354"/>
                </a:cubicBezTo>
                <a:cubicBezTo>
                  <a:pt x="617" y="22026"/>
                  <a:pt x="114" y="33039"/>
                  <a:pt x="23" y="40031"/>
                </a:cubicBezTo>
                <a:cubicBezTo>
                  <a:pt x="-68" y="47023"/>
                  <a:pt x="2080" y="52232"/>
                  <a:pt x="2491" y="57304"/>
                </a:cubicBezTo>
                <a:cubicBezTo>
                  <a:pt x="2902" y="62376"/>
                  <a:pt x="298" y="67540"/>
                  <a:pt x="2491" y="70465"/>
                </a:cubicBezTo>
                <a:cubicBezTo>
                  <a:pt x="4685" y="73390"/>
                  <a:pt x="13459" y="74121"/>
                  <a:pt x="15652" y="7485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04" name="Google Shape;104;p17"/>
          <p:cNvSpPr txBox="1"/>
          <p:nvPr/>
        </p:nvSpPr>
        <p:spPr>
          <a:xfrm>
            <a:off x="7368650" y="3276475"/>
            <a:ext cx="97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 Hair</a:t>
            </a:r>
            <a:endParaRPr/>
          </a:p>
        </p:txBody>
      </p:sp>
      <p:sp>
        <p:nvSpPr>
          <p:cNvPr id="105" name="Google Shape;105;p17"/>
          <p:cNvSpPr txBox="1"/>
          <p:nvPr/>
        </p:nvSpPr>
        <p:spPr>
          <a:xfrm>
            <a:off x="7368650" y="1532475"/>
            <a:ext cx="117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Short</a:t>
            </a:r>
            <a:r>
              <a:rPr lang="en-GB"/>
              <a:t> Hair</a:t>
            </a:r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107" name="Google Shape;107;p17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Purpose of GAN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3749375" y="1384625"/>
            <a:ext cx="1898700" cy="2618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 txBox="1"/>
          <p:nvPr/>
        </p:nvSpPr>
        <p:spPr>
          <a:xfrm>
            <a:off x="397550" y="2016600"/>
            <a:ext cx="167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Giving a vector (a list of values), GAN can produce a very realistic image or a series of words</a:t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50" y="1963500"/>
            <a:ext cx="1023328" cy="15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775" y="1963500"/>
            <a:ext cx="1438800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6827775" y="306475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morning, I’m GAN.</a:t>
            </a:r>
            <a:endParaRPr/>
          </a:p>
        </p:txBody>
      </p:sp>
      <p:cxnSp>
        <p:nvCxnSpPr>
          <p:cNvPr id="117" name="Google Shape;117;p18"/>
          <p:cNvCxnSpPr/>
          <p:nvPr/>
        </p:nvCxnSpPr>
        <p:spPr>
          <a:xfrm flipH="1" rot="10800000">
            <a:off x="6011425" y="2328775"/>
            <a:ext cx="5622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6025125" y="2863475"/>
            <a:ext cx="5757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8"/>
          <p:cNvSpPr/>
          <p:nvPr/>
        </p:nvSpPr>
        <p:spPr>
          <a:xfrm>
            <a:off x="3386200" y="2721000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962575" y="2650975"/>
            <a:ext cx="1438800" cy="1057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121" name="Google Shape;121;p18"/>
          <p:cNvSpPr/>
          <p:nvPr/>
        </p:nvSpPr>
        <p:spPr>
          <a:xfrm>
            <a:off x="3962575" y="1600500"/>
            <a:ext cx="1438800" cy="1120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</p:txBody>
      </p:sp>
      <p:sp>
        <p:nvSpPr>
          <p:cNvPr id="122" name="Google Shape;122;p18"/>
          <p:cNvSpPr txBox="1"/>
          <p:nvPr/>
        </p:nvSpPr>
        <p:spPr>
          <a:xfrm>
            <a:off x="4393800" y="4003025"/>
            <a:ext cx="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GAN</a:t>
            </a:r>
            <a:endParaRPr b="1"/>
          </a:p>
        </p:txBody>
      </p:sp>
      <p:sp>
        <p:nvSpPr>
          <p:cNvPr id="123" name="Google Shape;123;p18"/>
          <p:cNvSpPr txBox="1"/>
          <p:nvPr/>
        </p:nvSpPr>
        <p:spPr>
          <a:xfrm>
            <a:off x="3038125" y="391500"/>
            <a:ext cx="353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GAN</a:t>
            </a:r>
            <a:r>
              <a:rPr lang="en-GB"/>
              <a:t> model contains two components: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Generator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Discriminator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</a:t>
            </a:r>
            <a:r>
              <a:rPr lang="en-GB" sz="1100"/>
              <a:t> of GAN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/>
          <p:nvPr/>
        </p:nvSpPr>
        <p:spPr>
          <a:xfrm>
            <a:off x="3749375" y="1384625"/>
            <a:ext cx="1898700" cy="2618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97550" y="2016600"/>
            <a:ext cx="167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Giving a vector (a list of values), GAN can produce a very realistic image or a series of words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50" y="1963500"/>
            <a:ext cx="1023328" cy="15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775" y="1963500"/>
            <a:ext cx="1438800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827775" y="306475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morning, I’m GAN.</a:t>
            </a:r>
            <a:endParaRPr/>
          </a:p>
        </p:txBody>
      </p:sp>
      <p:cxnSp>
        <p:nvCxnSpPr>
          <p:cNvPr id="135" name="Google Shape;135;p19"/>
          <p:cNvCxnSpPr/>
          <p:nvPr/>
        </p:nvCxnSpPr>
        <p:spPr>
          <a:xfrm flipH="1" rot="10800000">
            <a:off x="6011425" y="2328775"/>
            <a:ext cx="5622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>
            <a:off x="6025125" y="2863475"/>
            <a:ext cx="5757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9"/>
          <p:cNvSpPr/>
          <p:nvPr/>
        </p:nvSpPr>
        <p:spPr>
          <a:xfrm>
            <a:off x="3386200" y="2721000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3962575" y="2650975"/>
            <a:ext cx="1438800" cy="10575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139" name="Google Shape;139;p19"/>
          <p:cNvSpPr/>
          <p:nvPr/>
        </p:nvSpPr>
        <p:spPr>
          <a:xfrm>
            <a:off x="3962575" y="1600500"/>
            <a:ext cx="1438800" cy="1120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</p:txBody>
      </p:sp>
      <p:sp>
        <p:nvSpPr>
          <p:cNvPr id="140" name="Google Shape;140;p19"/>
          <p:cNvSpPr txBox="1"/>
          <p:nvPr/>
        </p:nvSpPr>
        <p:spPr>
          <a:xfrm>
            <a:off x="4393800" y="4003025"/>
            <a:ext cx="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GAN</a:t>
            </a:r>
            <a:endParaRPr b="1"/>
          </a:p>
        </p:txBody>
      </p:sp>
      <p:sp>
        <p:nvSpPr>
          <p:cNvPr id="141" name="Google Shape;141;p19"/>
          <p:cNvSpPr txBox="1"/>
          <p:nvPr/>
        </p:nvSpPr>
        <p:spPr>
          <a:xfrm>
            <a:off x="3038125" y="391500"/>
            <a:ext cx="353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GAN</a:t>
            </a:r>
            <a:r>
              <a:rPr lang="en-GB"/>
              <a:t> model contains two components: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Generator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Discriminator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5600100" y="932200"/>
            <a:ext cx="1802700" cy="554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Responsible</a:t>
            </a:r>
            <a:r>
              <a:rPr lang="en-GB" sz="1200"/>
              <a:t> for creating images</a:t>
            </a:r>
            <a:endParaRPr sz="1200"/>
          </a:p>
        </p:txBody>
      </p:sp>
      <p:sp>
        <p:nvSpPr>
          <p:cNvPr id="143" name="Google Shape;143;p19"/>
          <p:cNvSpPr/>
          <p:nvPr/>
        </p:nvSpPr>
        <p:spPr>
          <a:xfrm>
            <a:off x="5230050" y="1528575"/>
            <a:ext cx="747125" cy="651175"/>
          </a:xfrm>
          <a:custGeom>
            <a:rect b="b" l="l" r="r" t="t"/>
            <a:pathLst>
              <a:path extrusionOk="0" h="26047" w="29885">
                <a:moveTo>
                  <a:pt x="0" y="26047"/>
                </a:moveTo>
                <a:cubicBezTo>
                  <a:pt x="2879" y="25819"/>
                  <a:pt x="12886" y="26413"/>
                  <a:pt x="17273" y="24676"/>
                </a:cubicBezTo>
                <a:cubicBezTo>
                  <a:pt x="21660" y="22940"/>
                  <a:pt x="24219" y="19741"/>
                  <a:pt x="26321" y="15628"/>
                </a:cubicBezTo>
                <a:cubicBezTo>
                  <a:pt x="28423" y="11515"/>
                  <a:pt x="29291" y="2605"/>
                  <a:pt x="2988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4" name="Google Shape;144;p19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145" name="Google Shape;145;p19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/>
          <p:nvPr/>
        </p:nvSpPr>
        <p:spPr>
          <a:xfrm>
            <a:off x="3749375" y="1384625"/>
            <a:ext cx="1898700" cy="2618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397550" y="2016600"/>
            <a:ext cx="1672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Giving a vector (a list of values), GAN can produce a very realistic image or a series of words</a:t>
            </a:r>
            <a:endParaRPr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50" y="1963500"/>
            <a:ext cx="1023328" cy="15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7775" y="1963500"/>
            <a:ext cx="1438800" cy="8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6827775" y="3064750"/>
            <a:ext cx="21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Good morning, I’m GAN.</a:t>
            </a:r>
            <a:endParaRPr/>
          </a:p>
        </p:txBody>
      </p:sp>
      <p:cxnSp>
        <p:nvCxnSpPr>
          <p:cNvPr id="155" name="Google Shape;155;p20"/>
          <p:cNvCxnSpPr/>
          <p:nvPr/>
        </p:nvCxnSpPr>
        <p:spPr>
          <a:xfrm flipH="1" rot="10800000">
            <a:off x="6011425" y="2328775"/>
            <a:ext cx="562200" cy="3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6025125" y="2863475"/>
            <a:ext cx="5757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/>
          <p:nvPr/>
        </p:nvSpPr>
        <p:spPr>
          <a:xfrm>
            <a:off x="3386200" y="2721000"/>
            <a:ext cx="3084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962575" y="2650975"/>
            <a:ext cx="1438800" cy="1057500"/>
          </a:xfrm>
          <a:prstGeom prst="cube">
            <a:avLst>
              <a:gd fmla="val 25000" name="adj"/>
            </a:avLst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Discriminator</a:t>
            </a:r>
            <a:endParaRPr sz="1300"/>
          </a:p>
        </p:txBody>
      </p:sp>
      <p:sp>
        <p:nvSpPr>
          <p:cNvPr id="159" name="Google Shape;159;p20"/>
          <p:cNvSpPr/>
          <p:nvPr/>
        </p:nvSpPr>
        <p:spPr>
          <a:xfrm>
            <a:off x="3962575" y="1600500"/>
            <a:ext cx="1438800" cy="1120500"/>
          </a:xfrm>
          <a:prstGeom prst="cube">
            <a:avLst>
              <a:gd fmla="val 25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Generator</a:t>
            </a:r>
            <a:endParaRPr sz="1300"/>
          </a:p>
        </p:txBody>
      </p:sp>
      <p:sp>
        <p:nvSpPr>
          <p:cNvPr id="160" name="Google Shape;160;p20"/>
          <p:cNvSpPr txBox="1"/>
          <p:nvPr/>
        </p:nvSpPr>
        <p:spPr>
          <a:xfrm>
            <a:off x="4393800" y="4003025"/>
            <a:ext cx="63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GAN</a:t>
            </a:r>
            <a:endParaRPr b="1"/>
          </a:p>
        </p:txBody>
      </p:sp>
      <p:sp>
        <p:nvSpPr>
          <p:cNvPr id="161" name="Google Shape;161;p20"/>
          <p:cNvSpPr txBox="1"/>
          <p:nvPr/>
        </p:nvSpPr>
        <p:spPr>
          <a:xfrm>
            <a:off x="3038125" y="391500"/>
            <a:ext cx="353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</a:t>
            </a:r>
            <a:r>
              <a:rPr b="1" lang="en-GB"/>
              <a:t>GAN</a:t>
            </a:r>
            <a:r>
              <a:rPr lang="en-GB"/>
              <a:t> model contains two components: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Generator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Discriminator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5600100" y="932200"/>
            <a:ext cx="1802700" cy="554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Responsible for creating images</a:t>
            </a:r>
            <a:endParaRPr sz="1200"/>
          </a:p>
        </p:txBody>
      </p:sp>
      <p:sp>
        <p:nvSpPr>
          <p:cNvPr id="163" name="Google Shape;163;p20"/>
          <p:cNvSpPr/>
          <p:nvPr/>
        </p:nvSpPr>
        <p:spPr>
          <a:xfrm>
            <a:off x="5230050" y="1528575"/>
            <a:ext cx="747125" cy="651175"/>
          </a:xfrm>
          <a:custGeom>
            <a:rect b="b" l="l" r="r" t="t"/>
            <a:pathLst>
              <a:path extrusionOk="0" h="26047" w="29885">
                <a:moveTo>
                  <a:pt x="0" y="26047"/>
                </a:moveTo>
                <a:cubicBezTo>
                  <a:pt x="2879" y="25819"/>
                  <a:pt x="12886" y="26413"/>
                  <a:pt x="17273" y="24676"/>
                </a:cubicBezTo>
                <a:cubicBezTo>
                  <a:pt x="21660" y="22940"/>
                  <a:pt x="24219" y="19741"/>
                  <a:pt x="26321" y="15628"/>
                </a:cubicBezTo>
                <a:cubicBezTo>
                  <a:pt x="28423" y="11515"/>
                  <a:pt x="29291" y="2605"/>
                  <a:pt x="29885" y="0"/>
                </a:cubicBezTo>
              </a:path>
            </a:pathLst>
          </a:cu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" name="Google Shape;164;p20"/>
          <p:cNvSpPr txBox="1"/>
          <p:nvPr/>
        </p:nvSpPr>
        <p:spPr>
          <a:xfrm>
            <a:off x="5759375" y="3664325"/>
            <a:ext cx="1802700" cy="738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Responsible for </a:t>
            </a:r>
            <a:r>
              <a:rPr lang="en-GB" sz="1200"/>
              <a:t>evaluating</a:t>
            </a:r>
            <a:r>
              <a:rPr lang="en-GB" sz="1200"/>
              <a:t> the generated images</a:t>
            </a:r>
            <a:endParaRPr sz="1200"/>
          </a:p>
        </p:txBody>
      </p:sp>
      <p:sp>
        <p:nvSpPr>
          <p:cNvPr id="165" name="Google Shape;165;p20"/>
          <p:cNvSpPr/>
          <p:nvPr/>
        </p:nvSpPr>
        <p:spPr>
          <a:xfrm>
            <a:off x="5278025" y="3246677"/>
            <a:ext cx="801975" cy="379400"/>
          </a:xfrm>
          <a:custGeom>
            <a:rect b="b" l="l" r="r" t="t"/>
            <a:pathLst>
              <a:path extrusionOk="0" h="15176" w="32079">
                <a:moveTo>
                  <a:pt x="0" y="644"/>
                </a:moveTo>
                <a:cubicBezTo>
                  <a:pt x="2102" y="598"/>
                  <a:pt x="8499" y="-544"/>
                  <a:pt x="12612" y="370"/>
                </a:cubicBezTo>
                <a:cubicBezTo>
                  <a:pt x="16725" y="1284"/>
                  <a:pt x="21432" y="3660"/>
                  <a:pt x="24676" y="6128"/>
                </a:cubicBezTo>
                <a:cubicBezTo>
                  <a:pt x="27921" y="8596"/>
                  <a:pt x="30845" y="13668"/>
                  <a:pt x="32079" y="15176"/>
                </a:cubicBezTo>
              </a:path>
            </a:pathLst>
          </a:custGeom>
          <a:noFill/>
          <a:ln cap="flat" cmpd="sng" w="38100">
            <a:solidFill>
              <a:srgbClr val="A4C2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6" name="Google Shape;166;p20"/>
          <p:cNvSpPr txBox="1"/>
          <p:nvPr/>
        </p:nvSpPr>
        <p:spPr>
          <a:xfrm>
            <a:off x="0" y="0"/>
            <a:ext cx="170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Introduction</a:t>
            </a:r>
            <a:endParaRPr sz="2000"/>
          </a:p>
        </p:txBody>
      </p:sp>
      <p:sp>
        <p:nvSpPr>
          <p:cNvPr id="167" name="Google Shape;167;p20"/>
          <p:cNvSpPr txBox="1"/>
          <p:nvPr/>
        </p:nvSpPr>
        <p:spPr>
          <a:xfrm>
            <a:off x="0" y="349575"/>
            <a:ext cx="394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Basic structure of GAN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150800" y="2200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Basic GAN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