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07" r:id="rId2"/>
    <p:sldId id="608" r:id="rId3"/>
    <p:sldId id="609" r:id="rId4"/>
    <p:sldId id="610" r:id="rId5"/>
    <p:sldId id="611" r:id="rId6"/>
    <p:sldId id="612" r:id="rId7"/>
    <p:sldId id="613" r:id="rId8"/>
    <p:sldId id="614" r:id="rId9"/>
    <p:sldId id="615" r:id="rId10"/>
    <p:sldId id="616" r:id="rId11"/>
    <p:sldId id="617" r:id="rId12"/>
    <p:sldId id="618" r:id="rId13"/>
    <p:sldId id="619" r:id="rId14"/>
    <p:sldId id="620" r:id="rId15"/>
    <p:sldId id="621" r:id="rId16"/>
    <p:sldId id="622" r:id="rId17"/>
    <p:sldId id="623" r:id="rId18"/>
    <p:sldId id="624" r:id="rId19"/>
    <p:sldId id="625" r:id="rId20"/>
    <p:sldId id="626" r:id="rId21"/>
    <p:sldId id="627" r:id="rId22"/>
    <p:sldId id="628" r:id="rId23"/>
    <p:sldId id="629" r:id="rId24"/>
    <p:sldId id="630" r:id="rId25"/>
    <p:sldId id="631" r:id="rId26"/>
    <p:sldId id="632" r:id="rId27"/>
    <p:sldId id="633" r:id="rId28"/>
    <p:sldId id="63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F0426-1C52-42DF-9E43-88F1E436A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05EDC6-5AD3-4CA6-9453-B432E9E1F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CA8CA-695E-4A6C-B0B4-D27A0ED03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FEBF-9B14-475B-A3D9-F3836B42E94D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2C4B0-2406-41F5-844D-46D5073B4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9AE10-5902-445D-B943-7D2BAFD7D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1B92-036E-4E64-B059-A408C093207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07778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AD2E-E74A-462A-B334-AFDD44F0B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639705-3648-4135-93A4-6D096E911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21297-5846-43E7-A362-15EA08E42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FEBF-9B14-475B-A3D9-F3836B42E94D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6082D-AE82-4388-BEA9-CAA1C879B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93061-E88A-43E0-80BC-5F29ED28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1B92-036E-4E64-B059-A408C093207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0281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75FAC5-1916-48B3-926A-72B5F2574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77CEF-BF28-4504-AC39-6EDB3EDC1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D5739-E6FC-4534-B9BE-77988F2E7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FEBF-9B14-475B-A3D9-F3836B42E94D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CE8E8-0976-4CEB-88C1-451C3332E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23B4D-1FBB-4BC5-8FDB-7E2374372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1B92-036E-4E64-B059-A408C093207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7056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anded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76C870D-8AC8-4852-B18C-518C017153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30C7BCD0-9F17-45E7-AB57-2EE6EDBC766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63325" y="6187129"/>
            <a:ext cx="479426" cy="26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29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F2449-C94E-41D1-99B1-49D157B96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8C02C-236B-450B-882A-F516A24F0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14F08-9324-467E-9C95-C9D6A7720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FEBF-9B14-475B-A3D9-F3836B42E94D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06635-7F65-4DDB-A44A-AB4BC98E5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8BC02-3128-474E-B67E-32862FA15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1B92-036E-4E64-B059-A408C093207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4241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01AC-5013-4806-961E-F15184D85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E6D33-53ED-4CEA-A6DC-E8F54B1A6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E40F5-C269-4443-911D-F4CA308F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FEBF-9B14-475B-A3D9-F3836B42E94D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CBFCE-4E0B-463A-B5E0-6631E6EAE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B0F1E-44B1-42D8-8BD8-999CF8A7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1B92-036E-4E64-B059-A408C093207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248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4F8E5-109D-4C53-9B4D-0AD169B3D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E4866-337D-4B7A-899C-F72BF78C6C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5A5A4-9DB1-4664-8A71-BED34C0D7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89EEC-A5B6-43F5-83A7-DEEF01107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FEBF-9B14-475B-A3D9-F3836B42E94D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FBF58-FE99-4F14-A5FB-140083F7B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B9410-8288-4309-9524-9D0133F4F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1B92-036E-4E64-B059-A408C093207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8584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99EE8-DBF1-48B4-8FA2-C15EC2B0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7BCA6-4860-49EC-9B8E-369825385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5BFBD-8CAC-4CE8-A2CE-26684E930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58F9BA-DDF1-4A20-9256-61F7E69109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E646B6-3A54-4743-9920-47FB5FFB07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31A239-76F4-4B9E-96F1-4934D3739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FEBF-9B14-475B-A3D9-F3836B42E94D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0E6B60-C55C-4AD8-A867-8DC5B6C0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C0DA18-7C5C-4BA1-B4CC-98C209760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1B92-036E-4E64-B059-A408C093207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78804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66021-A670-4538-9387-BA5C20E42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348433-F41F-4E66-8204-00547392D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FEBF-9B14-475B-A3D9-F3836B42E94D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697125-0E6C-4F39-9480-A62EB3E21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DA22A6-4E49-460F-9D49-F3822368B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1B92-036E-4E64-B059-A408C093207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341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84BB05-9482-4849-97CF-5F4F7FFD4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FEBF-9B14-475B-A3D9-F3836B42E94D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78E86D-7063-492B-B8B5-B26AA8FFC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67BCB-EC53-4FAF-832E-E3F12E081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1B92-036E-4E64-B059-A408C093207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91383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D4CC5-7CF2-4DB9-A2E8-12D7FF348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F417F-0EB0-4567-B574-3D6A73C53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FB34A-A201-4EE2-B1C5-3FD7DA3BE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B0079-EBF0-40D4-86CD-FDBDF224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FEBF-9B14-475B-A3D9-F3836B42E94D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E1205-4278-48FC-9F76-BFE805A51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1E913-EF1F-4F5A-B944-7C62E5D35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1B92-036E-4E64-B059-A408C093207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8511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A2A07-A74F-4E76-AD37-BF433A666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3C3349-921C-4A31-935E-25E305E471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E7909-85A1-4B09-AA03-9E4665963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2D43A-0ECA-4791-A8DC-99BF51150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FEBF-9B14-475B-A3D9-F3836B42E94D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28EA9-9263-48A5-AA39-9B890172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DE141-4990-4EC8-9680-D6097ABEE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1B92-036E-4E64-B059-A408C093207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5353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28DC76-C6B2-40DB-B48F-CF8C57C41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E7E31-3A20-456D-A274-DAE13464B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205FD-F313-4A61-8665-7768944A57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0FEBF-9B14-475B-A3D9-F3836B42E94D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A0958-DD18-4650-A009-3DBF66485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D9CDF-FBFA-42D2-930B-49C4EA5E45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41B92-036E-4E64-B059-A408C093207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3441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77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7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9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7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1.png"/><Relationship Id="rId4" Type="http://schemas.openxmlformats.org/officeDocument/2006/relationships/image" Target="../media/image28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7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3.png"/><Relationship Id="rId5" Type="http://schemas.openxmlformats.org/officeDocument/2006/relationships/image" Target="../media/image282.png"/><Relationship Id="rId4" Type="http://schemas.openxmlformats.org/officeDocument/2006/relationships/image" Target="../media/image28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7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3.png"/><Relationship Id="rId5" Type="http://schemas.openxmlformats.org/officeDocument/2006/relationships/image" Target="../media/image282.png"/><Relationship Id="rId4" Type="http://schemas.openxmlformats.org/officeDocument/2006/relationships/image" Target="../media/image28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7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4.png"/><Relationship Id="rId5" Type="http://schemas.openxmlformats.org/officeDocument/2006/relationships/image" Target="../media/image282.png"/><Relationship Id="rId4" Type="http://schemas.openxmlformats.org/officeDocument/2006/relationships/image" Target="../media/image28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2F4F81-6B51-3748-921C-D9D5A616BD5C}"/>
              </a:ext>
            </a:extLst>
          </p:cNvPr>
          <p:cNvSpPr txBox="1"/>
          <p:nvPr/>
        </p:nvSpPr>
        <p:spPr>
          <a:xfrm>
            <a:off x="580446" y="2782669"/>
            <a:ext cx="2375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09F11C-5FDB-482F-897E-C5B42061C5DE}"/>
              </a:ext>
            </a:extLst>
          </p:cNvPr>
          <p:cNvSpPr txBox="1"/>
          <p:nvPr/>
        </p:nvSpPr>
        <p:spPr>
          <a:xfrm>
            <a:off x="985395" y="3420572"/>
            <a:ext cx="6831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how to use random forest to fill missing data</a:t>
            </a:r>
          </a:p>
        </p:txBody>
      </p:sp>
    </p:spTree>
    <p:extLst>
      <p:ext uri="{BB962C8B-B14F-4D97-AF65-F5344CB8AC3E}">
        <p14:creationId xmlns:p14="http://schemas.microsoft.com/office/powerpoint/2010/main" val="394557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503E59-C22A-467D-9F66-01696F51D34E}"/>
              </a:ext>
            </a:extLst>
          </p:cNvPr>
          <p:cNvSpPr txBox="1"/>
          <p:nvPr/>
        </p:nvSpPr>
        <p:spPr>
          <a:xfrm>
            <a:off x="322217" y="154967"/>
            <a:ext cx="2734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How to fill the missing data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462345D-31AD-4481-8F7F-3E5AB468B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17" y="524299"/>
            <a:ext cx="5462590" cy="299396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314AE0E-54A7-470B-A14F-89631ABD347B}"/>
              </a:ext>
            </a:extLst>
          </p:cNvPr>
          <p:cNvSpPr txBox="1"/>
          <p:nvPr/>
        </p:nvSpPr>
        <p:spPr>
          <a:xfrm>
            <a:off x="6261464" y="781986"/>
            <a:ext cx="4702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So using the new dataset, we are able to create a bunch of random forest trees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FD9C9776-5BF7-43C8-AFAD-A916B96FB82D}"/>
              </a:ext>
            </a:extLst>
          </p:cNvPr>
          <p:cNvSpPr/>
          <p:nvPr/>
        </p:nvSpPr>
        <p:spPr>
          <a:xfrm>
            <a:off x="5686697" y="1689463"/>
            <a:ext cx="322217" cy="29609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880C0D3-C142-4D44-A982-8523295DB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133" y="1599838"/>
            <a:ext cx="1254033" cy="64964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3148C7C-8387-45BE-BFF4-0846B3966A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0288" y="1599839"/>
            <a:ext cx="1090686" cy="64633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129DD67-7E69-4238-8391-C7B89D7A2F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4946" y="1599839"/>
            <a:ext cx="1737700" cy="65829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152290B-F469-48F1-8655-4A18F84CBE63}"/>
              </a:ext>
            </a:extLst>
          </p:cNvPr>
          <p:cNvSpPr txBox="1"/>
          <p:nvPr/>
        </p:nvSpPr>
        <p:spPr>
          <a:xfrm>
            <a:off x="8986096" y="1575898"/>
            <a:ext cx="7413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2800" b="1" dirty="0">
                <a:solidFill>
                  <a:schemeClr val="bg1"/>
                </a:solidFill>
              </a:rPr>
              <a:t>……</a:t>
            </a:r>
            <a:endParaRPr lang="en-NZ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31C67F-A4EF-4E1B-B8AA-26D386ABA978}"/>
              </a:ext>
            </a:extLst>
          </p:cNvPr>
          <p:cNvSpPr txBox="1"/>
          <p:nvPr/>
        </p:nvSpPr>
        <p:spPr>
          <a:xfrm>
            <a:off x="6261464" y="2411553"/>
            <a:ext cx="4702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4: We run each dataset down through all the trees individually, and locate similar dataset/samples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83ACB41-22CC-4ED4-A854-C0FDB858B9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7669" y="3398329"/>
            <a:ext cx="4986610" cy="120154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745FFC7-CCC7-481C-A773-516FFBDAEDFA}"/>
              </a:ext>
            </a:extLst>
          </p:cNvPr>
          <p:cNvSpPr txBox="1"/>
          <p:nvPr/>
        </p:nvSpPr>
        <p:spPr>
          <a:xfrm>
            <a:off x="401082" y="3887595"/>
            <a:ext cx="4702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5: we keep track of similar samples using “Proximity matrix”</a:t>
            </a:r>
          </a:p>
        </p:txBody>
      </p:sp>
      <p:graphicFrame>
        <p:nvGraphicFramePr>
          <p:cNvPr id="22" name="Table 25">
            <a:extLst>
              <a:ext uri="{FF2B5EF4-FFF2-40B4-BE49-F238E27FC236}">
                <a16:creationId xmlns:a16="http://schemas.microsoft.com/office/drawing/2014/main" id="{108D38A5-BD17-4A04-9DC5-A4EED2756E45}"/>
              </a:ext>
            </a:extLst>
          </p:cNvPr>
          <p:cNvGraphicFramePr>
            <a:graphicFrameLocks noGrp="1"/>
          </p:cNvGraphicFramePr>
          <p:nvPr/>
        </p:nvGraphicFramePr>
        <p:xfrm>
          <a:off x="795385" y="4697762"/>
          <a:ext cx="2076506" cy="181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873">
                  <a:extLst>
                    <a:ext uri="{9D8B030D-6E8A-4147-A177-3AD203B41FA5}">
                      <a16:colId xmlns:a16="http://schemas.microsoft.com/office/drawing/2014/main" val="551538237"/>
                    </a:ext>
                  </a:extLst>
                </a:gridCol>
                <a:gridCol w="306873">
                  <a:extLst>
                    <a:ext uri="{9D8B030D-6E8A-4147-A177-3AD203B41FA5}">
                      <a16:colId xmlns:a16="http://schemas.microsoft.com/office/drawing/2014/main" val="4043595150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val="2430619281"/>
                    </a:ext>
                  </a:extLst>
                </a:gridCol>
                <a:gridCol w="306873">
                  <a:extLst>
                    <a:ext uri="{9D8B030D-6E8A-4147-A177-3AD203B41FA5}">
                      <a16:colId xmlns:a16="http://schemas.microsoft.com/office/drawing/2014/main" val="1422760780"/>
                    </a:ext>
                  </a:extLst>
                </a:gridCol>
                <a:gridCol w="306873">
                  <a:extLst>
                    <a:ext uri="{9D8B030D-6E8A-4147-A177-3AD203B41FA5}">
                      <a16:colId xmlns:a16="http://schemas.microsoft.com/office/drawing/2014/main" val="1470586164"/>
                    </a:ext>
                  </a:extLst>
                </a:gridCol>
                <a:gridCol w="306873">
                  <a:extLst>
                    <a:ext uri="{9D8B030D-6E8A-4147-A177-3AD203B41FA5}">
                      <a16:colId xmlns:a16="http://schemas.microsoft.com/office/drawing/2014/main" val="391827002"/>
                    </a:ext>
                  </a:extLst>
                </a:gridCol>
                <a:gridCol w="306873">
                  <a:extLst>
                    <a:ext uri="{9D8B030D-6E8A-4147-A177-3AD203B41FA5}">
                      <a16:colId xmlns:a16="http://schemas.microsoft.com/office/drawing/2014/main" val="1659810816"/>
                    </a:ext>
                  </a:extLst>
                </a:gridCol>
              </a:tblGrid>
              <a:tr h="259069"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297451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43253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974315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3547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650890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275664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6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157205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AEC0BE99-C83E-4C99-94D9-6BB80B011B9B}"/>
              </a:ext>
            </a:extLst>
          </p:cNvPr>
          <p:cNvSpPr txBox="1"/>
          <p:nvPr/>
        </p:nvSpPr>
        <p:spPr>
          <a:xfrm>
            <a:off x="3152991" y="4847664"/>
            <a:ext cx="17238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It has both rows/columns equal to the number of samples</a:t>
            </a:r>
          </a:p>
        </p:txBody>
      </p:sp>
    </p:spTree>
    <p:extLst>
      <p:ext uri="{BB962C8B-B14F-4D97-AF65-F5344CB8AC3E}">
        <p14:creationId xmlns:p14="http://schemas.microsoft.com/office/powerpoint/2010/main" val="1495062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503E59-C22A-467D-9F66-01696F51D34E}"/>
              </a:ext>
            </a:extLst>
          </p:cNvPr>
          <p:cNvSpPr txBox="1"/>
          <p:nvPr/>
        </p:nvSpPr>
        <p:spPr>
          <a:xfrm>
            <a:off x="322217" y="154967"/>
            <a:ext cx="2734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How to fill the missing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31C67F-A4EF-4E1B-B8AA-26D386ABA978}"/>
              </a:ext>
            </a:extLst>
          </p:cNvPr>
          <p:cNvSpPr txBox="1"/>
          <p:nvPr/>
        </p:nvSpPr>
        <p:spPr>
          <a:xfrm>
            <a:off x="425576" y="688135"/>
            <a:ext cx="4702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4: We run each dataset down through all the trees individually, and locate similar dataset/samples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83ACB41-22CC-4ED4-A854-C0FDB858B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81" y="1674911"/>
            <a:ext cx="4986610" cy="120154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745FFC7-CCC7-481C-A773-516FFBDAEDFA}"/>
              </a:ext>
            </a:extLst>
          </p:cNvPr>
          <p:cNvSpPr txBox="1"/>
          <p:nvPr/>
        </p:nvSpPr>
        <p:spPr>
          <a:xfrm>
            <a:off x="425576" y="3173493"/>
            <a:ext cx="4702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5: we keep track of similar samples using “Proximity matrix”</a:t>
            </a:r>
          </a:p>
        </p:txBody>
      </p:sp>
      <p:graphicFrame>
        <p:nvGraphicFramePr>
          <p:cNvPr id="22" name="Table 25">
            <a:extLst>
              <a:ext uri="{FF2B5EF4-FFF2-40B4-BE49-F238E27FC236}">
                <a16:creationId xmlns:a16="http://schemas.microsoft.com/office/drawing/2014/main" id="{108D38A5-BD17-4A04-9DC5-A4EED2756E45}"/>
              </a:ext>
            </a:extLst>
          </p:cNvPr>
          <p:cNvGraphicFramePr>
            <a:graphicFrameLocks noGrp="1"/>
          </p:cNvGraphicFramePr>
          <p:nvPr/>
        </p:nvGraphicFramePr>
        <p:xfrm>
          <a:off x="819879" y="3983660"/>
          <a:ext cx="2076506" cy="181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873">
                  <a:extLst>
                    <a:ext uri="{9D8B030D-6E8A-4147-A177-3AD203B41FA5}">
                      <a16:colId xmlns:a16="http://schemas.microsoft.com/office/drawing/2014/main" val="551538237"/>
                    </a:ext>
                  </a:extLst>
                </a:gridCol>
                <a:gridCol w="306873">
                  <a:extLst>
                    <a:ext uri="{9D8B030D-6E8A-4147-A177-3AD203B41FA5}">
                      <a16:colId xmlns:a16="http://schemas.microsoft.com/office/drawing/2014/main" val="4043595150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val="2430619281"/>
                    </a:ext>
                  </a:extLst>
                </a:gridCol>
                <a:gridCol w="306873">
                  <a:extLst>
                    <a:ext uri="{9D8B030D-6E8A-4147-A177-3AD203B41FA5}">
                      <a16:colId xmlns:a16="http://schemas.microsoft.com/office/drawing/2014/main" val="1422760780"/>
                    </a:ext>
                  </a:extLst>
                </a:gridCol>
                <a:gridCol w="306873">
                  <a:extLst>
                    <a:ext uri="{9D8B030D-6E8A-4147-A177-3AD203B41FA5}">
                      <a16:colId xmlns:a16="http://schemas.microsoft.com/office/drawing/2014/main" val="1470586164"/>
                    </a:ext>
                  </a:extLst>
                </a:gridCol>
                <a:gridCol w="306873">
                  <a:extLst>
                    <a:ext uri="{9D8B030D-6E8A-4147-A177-3AD203B41FA5}">
                      <a16:colId xmlns:a16="http://schemas.microsoft.com/office/drawing/2014/main" val="391827002"/>
                    </a:ext>
                  </a:extLst>
                </a:gridCol>
                <a:gridCol w="306873">
                  <a:extLst>
                    <a:ext uri="{9D8B030D-6E8A-4147-A177-3AD203B41FA5}">
                      <a16:colId xmlns:a16="http://schemas.microsoft.com/office/drawing/2014/main" val="1659810816"/>
                    </a:ext>
                  </a:extLst>
                </a:gridCol>
              </a:tblGrid>
              <a:tr h="259069"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297451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43253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974315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3547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650890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275664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6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157205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AEC0BE99-C83E-4C99-94D9-6BB80B011B9B}"/>
              </a:ext>
            </a:extLst>
          </p:cNvPr>
          <p:cNvSpPr txBox="1"/>
          <p:nvPr/>
        </p:nvSpPr>
        <p:spPr>
          <a:xfrm>
            <a:off x="3177485" y="4133562"/>
            <a:ext cx="17238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It has both rows/columns equal to the number of samples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2A716D-58F5-48DB-95E9-85A93A336335}"/>
              </a:ext>
            </a:extLst>
          </p:cNvPr>
          <p:cNvSpPr txBox="1"/>
          <p:nvPr/>
        </p:nvSpPr>
        <p:spPr>
          <a:xfrm>
            <a:off x="5154817" y="3173493"/>
            <a:ext cx="3936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 for this example, when we go through the first tree, the 1</a:t>
            </a:r>
            <a:r>
              <a:rPr lang="en-NZ" baseline="30000" dirty="0">
                <a:solidFill>
                  <a:schemeClr val="bg1"/>
                </a:solidFill>
              </a:rPr>
              <a:t>st</a:t>
            </a:r>
            <a:r>
              <a:rPr lang="en-NZ" dirty="0">
                <a:solidFill>
                  <a:schemeClr val="bg1"/>
                </a:solidFill>
              </a:rPr>
              <a:t> and 4</a:t>
            </a:r>
            <a:r>
              <a:rPr lang="en-NZ" baseline="30000" dirty="0">
                <a:solidFill>
                  <a:schemeClr val="bg1"/>
                </a:solidFill>
              </a:rPr>
              <a:t>th</a:t>
            </a:r>
            <a:r>
              <a:rPr lang="en-NZ" dirty="0">
                <a:solidFill>
                  <a:schemeClr val="bg1"/>
                </a:solidFill>
              </a:rPr>
              <a:t> dataset are similar, so we have</a:t>
            </a:r>
          </a:p>
        </p:txBody>
      </p:sp>
      <p:graphicFrame>
        <p:nvGraphicFramePr>
          <p:cNvPr id="16" name="Table 25">
            <a:extLst>
              <a:ext uri="{FF2B5EF4-FFF2-40B4-BE49-F238E27FC236}">
                <a16:creationId xmlns:a16="http://schemas.microsoft.com/office/drawing/2014/main" id="{5CA27334-3C4C-4F4D-BF6A-73F886AACCC6}"/>
              </a:ext>
            </a:extLst>
          </p:cNvPr>
          <p:cNvGraphicFramePr>
            <a:graphicFrameLocks noGrp="1"/>
          </p:cNvGraphicFramePr>
          <p:nvPr/>
        </p:nvGraphicFramePr>
        <p:xfrm>
          <a:off x="5580309" y="4519671"/>
          <a:ext cx="2076506" cy="181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873">
                  <a:extLst>
                    <a:ext uri="{9D8B030D-6E8A-4147-A177-3AD203B41FA5}">
                      <a16:colId xmlns:a16="http://schemas.microsoft.com/office/drawing/2014/main" val="551538237"/>
                    </a:ext>
                  </a:extLst>
                </a:gridCol>
                <a:gridCol w="306873">
                  <a:extLst>
                    <a:ext uri="{9D8B030D-6E8A-4147-A177-3AD203B41FA5}">
                      <a16:colId xmlns:a16="http://schemas.microsoft.com/office/drawing/2014/main" val="4043595150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val="2430619281"/>
                    </a:ext>
                  </a:extLst>
                </a:gridCol>
                <a:gridCol w="306873">
                  <a:extLst>
                    <a:ext uri="{9D8B030D-6E8A-4147-A177-3AD203B41FA5}">
                      <a16:colId xmlns:a16="http://schemas.microsoft.com/office/drawing/2014/main" val="1422760780"/>
                    </a:ext>
                  </a:extLst>
                </a:gridCol>
                <a:gridCol w="306873">
                  <a:extLst>
                    <a:ext uri="{9D8B030D-6E8A-4147-A177-3AD203B41FA5}">
                      <a16:colId xmlns:a16="http://schemas.microsoft.com/office/drawing/2014/main" val="1470586164"/>
                    </a:ext>
                  </a:extLst>
                </a:gridCol>
                <a:gridCol w="306873">
                  <a:extLst>
                    <a:ext uri="{9D8B030D-6E8A-4147-A177-3AD203B41FA5}">
                      <a16:colId xmlns:a16="http://schemas.microsoft.com/office/drawing/2014/main" val="391827002"/>
                    </a:ext>
                  </a:extLst>
                </a:gridCol>
                <a:gridCol w="306873">
                  <a:extLst>
                    <a:ext uri="{9D8B030D-6E8A-4147-A177-3AD203B41FA5}">
                      <a16:colId xmlns:a16="http://schemas.microsoft.com/office/drawing/2014/main" val="1659810816"/>
                    </a:ext>
                  </a:extLst>
                </a:gridCol>
              </a:tblGrid>
              <a:tr h="259069"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297451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43253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974315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3547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650890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275664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6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15720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96D1629-20E5-4B54-9043-042B880F17A6}"/>
              </a:ext>
            </a:extLst>
          </p:cNvPr>
          <p:cNvSpPr/>
          <p:nvPr/>
        </p:nvSpPr>
        <p:spPr>
          <a:xfrm>
            <a:off x="5853356" y="4376886"/>
            <a:ext cx="391885" cy="20669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7B809B-5623-4021-9CBC-AD7F788E57A2}"/>
              </a:ext>
            </a:extLst>
          </p:cNvPr>
          <p:cNvSpPr/>
          <p:nvPr/>
        </p:nvSpPr>
        <p:spPr>
          <a:xfrm>
            <a:off x="5479682" y="5512011"/>
            <a:ext cx="2298268" cy="3422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686D04-2B67-4CBA-B69B-9199CACD29CB}"/>
              </a:ext>
            </a:extLst>
          </p:cNvPr>
          <p:cNvSpPr txBox="1"/>
          <p:nvPr/>
        </p:nvSpPr>
        <p:spPr>
          <a:xfrm>
            <a:off x="5648703" y="4055864"/>
            <a:ext cx="80118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1100" i="1" dirty="0">
                <a:solidFill>
                  <a:schemeClr val="bg1"/>
                </a:solidFill>
              </a:rPr>
              <a:t>1st sample</a:t>
            </a:r>
            <a:endParaRPr lang="en-NZ" sz="1100" i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CC9EE7-800B-4D9A-92AD-F17449150A00}"/>
              </a:ext>
            </a:extLst>
          </p:cNvPr>
          <p:cNvSpPr txBox="1"/>
          <p:nvPr/>
        </p:nvSpPr>
        <p:spPr>
          <a:xfrm>
            <a:off x="4789894" y="5426412"/>
            <a:ext cx="80118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1100" i="1" dirty="0">
                <a:solidFill>
                  <a:schemeClr val="bg1"/>
                </a:solidFill>
              </a:rPr>
              <a:t>4th sample</a:t>
            </a:r>
            <a:endParaRPr lang="en-NZ" sz="1100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CAE0C9-1A03-4030-8935-8401D2903C4F}"/>
              </a:ext>
            </a:extLst>
          </p:cNvPr>
          <p:cNvSpPr/>
          <p:nvPr/>
        </p:nvSpPr>
        <p:spPr>
          <a:xfrm>
            <a:off x="5892543" y="5539422"/>
            <a:ext cx="313508" cy="2873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99F988-97E0-48C4-AA41-6D73830A50BC}"/>
              </a:ext>
            </a:extLst>
          </p:cNvPr>
          <p:cNvSpPr txBox="1"/>
          <p:nvPr/>
        </p:nvSpPr>
        <p:spPr>
          <a:xfrm>
            <a:off x="3949660" y="5924628"/>
            <a:ext cx="1427666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bg1"/>
                </a:solidFill>
              </a:rPr>
              <a:t>We put “1” here to represent the similarity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93CD5D1-D5A1-480D-9BB9-A66ED576CC40}"/>
              </a:ext>
            </a:extLst>
          </p:cNvPr>
          <p:cNvSpPr/>
          <p:nvPr/>
        </p:nvSpPr>
        <p:spPr>
          <a:xfrm rot="19379676">
            <a:off x="5373344" y="5944512"/>
            <a:ext cx="550718" cy="26996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95767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503E59-C22A-467D-9F66-01696F51D34E}"/>
              </a:ext>
            </a:extLst>
          </p:cNvPr>
          <p:cNvSpPr txBox="1"/>
          <p:nvPr/>
        </p:nvSpPr>
        <p:spPr>
          <a:xfrm>
            <a:off x="322217" y="154967"/>
            <a:ext cx="2734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How to fill the missing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31C67F-A4EF-4E1B-B8AA-26D386ABA978}"/>
              </a:ext>
            </a:extLst>
          </p:cNvPr>
          <p:cNvSpPr txBox="1"/>
          <p:nvPr/>
        </p:nvSpPr>
        <p:spPr>
          <a:xfrm>
            <a:off x="425576" y="688135"/>
            <a:ext cx="4702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4: We run each dataset down through all the trees individually, and locate similar dataset/samples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83ACB41-22CC-4ED4-A854-C0FDB858B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81" y="1674911"/>
            <a:ext cx="4986610" cy="120154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745FFC7-CCC7-481C-A773-516FFBDAEDFA}"/>
              </a:ext>
            </a:extLst>
          </p:cNvPr>
          <p:cNvSpPr txBox="1"/>
          <p:nvPr/>
        </p:nvSpPr>
        <p:spPr>
          <a:xfrm>
            <a:off x="425576" y="3173493"/>
            <a:ext cx="4702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5: we keep track of similar samples using “Proximity matrix”</a:t>
            </a:r>
          </a:p>
        </p:txBody>
      </p:sp>
      <p:graphicFrame>
        <p:nvGraphicFramePr>
          <p:cNvPr id="22" name="Table 25">
            <a:extLst>
              <a:ext uri="{FF2B5EF4-FFF2-40B4-BE49-F238E27FC236}">
                <a16:creationId xmlns:a16="http://schemas.microsoft.com/office/drawing/2014/main" id="{108D38A5-BD17-4A04-9DC5-A4EED2756E45}"/>
              </a:ext>
            </a:extLst>
          </p:cNvPr>
          <p:cNvGraphicFramePr>
            <a:graphicFrameLocks noGrp="1"/>
          </p:cNvGraphicFramePr>
          <p:nvPr/>
        </p:nvGraphicFramePr>
        <p:xfrm>
          <a:off x="819879" y="3983660"/>
          <a:ext cx="2076506" cy="181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873">
                  <a:extLst>
                    <a:ext uri="{9D8B030D-6E8A-4147-A177-3AD203B41FA5}">
                      <a16:colId xmlns:a16="http://schemas.microsoft.com/office/drawing/2014/main" val="551538237"/>
                    </a:ext>
                  </a:extLst>
                </a:gridCol>
                <a:gridCol w="306873">
                  <a:extLst>
                    <a:ext uri="{9D8B030D-6E8A-4147-A177-3AD203B41FA5}">
                      <a16:colId xmlns:a16="http://schemas.microsoft.com/office/drawing/2014/main" val="4043595150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val="2430619281"/>
                    </a:ext>
                  </a:extLst>
                </a:gridCol>
                <a:gridCol w="306873">
                  <a:extLst>
                    <a:ext uri="{9D8B030D-6E8A-4147-A177-3AD203B41FA5}">
                      <a16:colId xmlns:a16="http://schemas.microsoft.com/office/drawing/2014/main" val="1422760780"/>
                    </a:ext>
                  </a:extLst>
                </a:gridCol>
                <a:gridCol w="306873">
                  <a:extLst>
                    <a:ext uri="{9D8B030D-6E8A-4147-A177-3AD203B41FA5}">
                      <a16:colId xmlns:a16="http://schemas.microsoft.com/office/drawing/2014/main" val="1470586164"/>
                    </a:ext>
                  </a:extLst>
                </a:gridCol>
                <a:gridCol w="306873">
                  <a:extLst>
                    <a:ext uri="{9D8B030D-6E8A-4147-A177-3AD203B41FA5}">
                      <a16:colId xmlns:a16="http://schemas.microsoft.com/office/drawing/2014/main" val="391827002"/>
                    </a:ext>
                  </a:extLst>
                </a:gridCol>
                <a:gridCol w="306873">
                  <a:extLst>
                    <a:ext uri="{9D8B030D-6E8A-4147-A177-3AD203B41FA5}">
                      <a16:colId xmlns:a16="http://schemas.microsoft.com/office/drawing/2014/main" val="1659810816"/>
                    </a:ext>
                  </a:extLst>
                </a:gridCol>
              </a:tblGrid>
              <a:tr h="259069"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297451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43253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974315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3547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650890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275664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6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157205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AEC0BE99-C83E-4C99-94D9-6BB80B011B9B}"/>
              </a:ext>
            </a:extLst>
          </p:cNvPr>
          <p:cNvSpPr txBox="1"/>
          <p:nvPr/>
        </p:nvSpPr>
        <p:spPr>
          <a:xfrm>
            <a:off x="3177485" y="4133562"/>
            <a:ext cx="17238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It has both rows/columns equal to the number of samples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2A716D-58F5-48DB-95E9-85A93A336335}"/>
              </a:ext>
            </a:extLst>
          </p:cNvPr>
          <p:cNvSpPr txBox="1"/>
          <p:nvPr/>
        </p:nvSpPr>
        <p:spPr>
          <a:xfrm>
            <a:off x="5154817" y="3173493"/>
            <a:ext cx="3936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 for this example, when we go through the first tree, the 1</a:t>
            </a:r>
            <a:r>
              <a:rPr lang="en-NZ" baseline="30000" dirty="0">
                <a:solidFill>
                  <a:schemeClr val="bg1"/>
                </a:solidFill>
              </a:rPr>
              <a:t>st</a:t>
            </a:r>
            <a:r>
              <a:rPr lang="en-NZ" dirty="0">
                <a:solidFill>
                  <a:schemeClr val="bg1"/>
                </a:solidFill>
              </a:rPr>
              <a:t> and 4</a:t>
            </a:r>
            <a:r>
              <a:rPr lang="en-NZ" baseline="30000" dirty="0">
                <a:solidFill>
                  <a:schemeClr val="bg1"/>
                </a:solidFill>
              </a:rPr>
              <a:t>th</a:t>
            </a:r>
            <a:r>
              <a:rPr lang="en-NZ" dirty="0">
                <a:solidFill>
                  <a:schemeClr val="bg1"/>
                </a:solidFill>
              </a:rPr>
              <a:t> dataset are similar, so we have</a:t>
            </a:r>
          </a:p>
        </p:txBody>
      </p:sp>
      <p:graphicFrame>
        <p:nvGraphicFramePr>
          <p:cNvPr id="16" name="Table 25">
            <a:extLst>
              <a:ext uri="{FF2B5EF4-FFF2-40B4-BE49-F238E27FC236}">
                <a16:creationId xmlns:a16="http://schemas.microsoft.com/office/drawing/2014/main" id="{5CA27334-3C4C-4F4D-BF6A-73F886AACCC6}"/>
              </a:ext>
            </a:extLst>
          </p:cNvPr>
          <p:cNvGraphicFramePr>
            <a:graphicFrameLocks noGrp="1"/>
          </p:cNvGraphicFramePr>
          <p:nvPr/>
        </p:nvGraphicFramePr>
        <p:xfrm>
          <a:off x="5580309" y="4519671"/>
          <a:ext cx="2076506" cy="181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873">
                  <a:extLst>
                    <a:ext uri="{9D8B030D-6E8A-4147-A177-3AD203B41FA5}">
                      <a16:colId xmlns:a16="http://schemas.microsoft.com/office/drawing/2014/main" val="551538237"/>
                    </a:ext>
                  </a:extLst>
                </a:gridCol>
                <a:gridCol w="306873">
                  <a:extLst>
                    <a:ext uri="{9D8B030D-6E8A-4147-A177-3AD203B41FA5}">
                      <a16:colId xmlns:a16="http://schemas.microsoft.com/office/drawing/2014/main" val="4043595150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val="2430619281"/>
                    </a:ext>
                  </a:extLst>
                </a:gridCol>
                <a:gridCol w="306873">
                  <a:extLst>
                    <a:ext uri="{9D8B030D-6E8A-4147-A177-3AD203B41FA5}">
                      <a16:colId xmlns:a16="http://schemas.microsoft.com/office/drawing/2014/main" val="1422760780"/>
                    </a:ext>
                  </a:extLst>
                </a:gridCol>
                <a:gridCol w="306873">
                  <a:extLst>
                    <a:ext uri="{9D8B030D-6E8A-4147-A177-3AD203B41FA5}">
                      <a16:colId xmlns:a16="http://schemas.microsoft.com/office/drawing/2014/main" val="1470586164"/>
                    </a:ext>
                  </a:extLst>
                </a:gridCol>
                <a:gridCol w="306873">
                  <a:extLst>
                    <a:ext uri="{9D8B030D-6E8A-4147-A177-3AD203B41FA5}">
                      <a16:colId xmlns:a16="http://schemas.microsoft.com/office/drawing/2014/main" val="391827002"/>
                    </a:ext>
                  </a:extLst>
                </a:gridCol>
                <a:gridCol w="306873">
                  <a:extLst>
                    <a:ext uri="{9D8B030D-6E8A-4147-A177-3AD203B41FA5}">
                      <a16:colId xmlns:a16="http://schemas.microsoft.com/office/drawing/2014/main" val="1659810816"/>
                    </a:ext>
                  </a:extLst>
                </a:gridCol>
              </a:tblGrid>
              <a:tr h="259069"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297451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43253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974315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3547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650890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275664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6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15720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96D1629-20E5-4B54-9043-042B880F17A6}"/>
              </a:ext>
            </a:extLst>
          </p:cNvPr>
          <p:cNvSpPr/>
          <p:nvPr/>
        </p:nvSpPr>
        <p:spPr>
          <a:xfrm>
            <a:off x="5853356" y="4376886"/>
            <a:ext cx="391885" cy="20669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7B809B-5623-4021-9CBC-AD7F788E57A2}"/>
              </a:ext>
            </a:extLst>
          </p:cNvPr>
          <p:cNvSpPr/>
          <p:nvPr/>
        </p:nvSpPr>
        <p:spPr>
          <a:xfrm>
            <a:off x="5479682" y="5512011"/>
            <a:ext cx="2298268" cy="3422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CAE0C9-1A03-4030-8935-8401D2903C4F}"/>
              </a:ext>
            </a:extLst>
          </p:cNvPr>
          <p:cNvSpPr/>
          <p:nvPr/>
        </p:nvSpPr>
        <p:spPr>
          <a:xfrm>
            <a:off x="5892543" y="5539422"/>
            <a:ext cx="313508" cy="2873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99F988-97E0-48C4-AA41-6D73830A50BC}"/>
              </a:ext>
            </a:extLst>
          </p:cNvPr>
          <p:cNvSpPr txBox="1"/>
          <p:nvPr/>
        </p:nvSpPr>
        <p:spPr>
          <a:xfrm>
            <a:off x="3949660" y="5924628"/>
            <a:ext cx="1427666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bg1"/>
                </a:solidFill>
              </a:rPr>
              <a:t>We put “1” here to represent the similarity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93CD5D1-D5A1-480D-9BB9-A66ED576CC40}"/>
              </a:ext>
            </a:extLst>
          </p:cNvPr>
          <p:cNvSpPr/>
          <p:nvPr/>
        </p:nvSpPr>
        <p:spPr>
          <a:xfrm rot="19379676">
            <a:off x="5373344" y="5944512"/>
            <a:ext cx="550718" cy="26996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0973B3-464E-4ECB-B0B7-A6E9F41D195B}"/>
              </a:ext>
            </a:extLst>
          </p:cNvPr>
          <p:cNvSpPr/>
          <p:nvPr/>
        </p:nvSpPr>
        <p:spPr>
          <a:xfrm>
            <a:off x="6721271" y="4745690"/>
            <a:ext cx="313508" cy="2873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8F225E-EEB2-4C3B-B18A-F8C1EB01BF2E}"/>
              </a:ext>
            </a:extLst>
          </p:cNvPr>
          <p:cNvSpPr txBox="1"/>
          <p:nvPr/>
        </p:nvSpPr>
        <p:spPr>
          <a:xfrm>
            <a:off x="7774544" y="4140078"/>
            <a:ext cx="1427666" cy="101566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bg1"/>
                </a:solidFill>
              </a:rPr>
              <a:t>Similar, this location also represents the same dataset combination, so we put “1” here as well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503D0DB9-0A6E-4E70-8D53-E20E8C69ED97}"/>
              </a:ext>
            </a:extLst>
          </p:cNvPr>
          <p:cNvSpPr/>
          <p:nvPr/>
        </p:nvSpPr>
        <p:spPr>
          <a:xfrm rot="10363210">
            <a:off x="7153620" y="4681713"/>
            <a:ext cx="550718" cy="26996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42914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503E59-C22A-467D-9F66-01696F51D34E}"/>
              </a:ext>
            </a:extLst>
          </p:cNvPr>
          <p:cNvSpPr txBox="1"/>
          <p:nvPr/>
        </p:nvSpPr>
        <p:spPr>
          <a:xfrm>
            <a:off x="322217" y="154967"/>
            <a:ext cx="2734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How to fill the missing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31C67F-A4EF-4E1B-B8AA-26D386ABA978}"/>
              </a:ext>
            </a:extLst>
          </p:cNvPr>
          <p:cNvSpPr txBox="1"/>
          <p:nvPr/>
        </p:nvSpPr>
        <p:spPr>
          <a:xfrm>
            <a:off x="425576" y="688135"/>
            <a:ext cx="4702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4: We run each dataset down through all the trees individually, and locate similar dataset/samples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83ACB41-22CC-4ED4-A854-C0FDB858B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81" y="1674911"/>
            <a:ext cx="4986610" cy="120154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745FFC7-CCC7-481C-A773-516FFBDAEDFA}"/>
              </a:ext>
            </a:extLst>
          </p:cNvPr>
          <p:cNvSpPr txBox="1"/>
          <p:nvPr/>
        </p:nvSpPr>
        <p:spPr>
          <a:xfrm>
            <a:off x="425576" y="3173493"/>
            <a:ext cx="4702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5: we keep track of similar samples using “Proximity matrix”</a:t>
            </a:r>
          </a:p>
        </p:txBody>
      </p:sp>
      <p:graphicFrame>
        <p:nvGraphicFramePr>
          <p:cNvPr id="22" name="Table 25">
            <a:extLst>
              <a:ext uri="{FF2B5EF4-FFF2-40B4-BE49-F238E27FC236}">
                <a16:creationId xmlns:a16="http://schemas.microsoft.com/office/drawing/2014/main" id="{108D38A5-BD17-4A04-9DC5-A4EED2756E45}"/>
              </a:ext>
            </a:extLst>
          </p:cNvPr>
          <p:cNvGraphicFramePr>
            <a:graphicFrameLocks noGrp="1"/>
          </p:cNvGraphicFramePr>
          <p:nvPr/>
        </p:nvGraphicFramePr>
        <p:xfrm>
          <a:off x="819879" y="3983660"/>
          <a:ext cx="2076506" cy="181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873">
                  <a:extLst>
                    <a:ext uri="{9D8B030D-6E8A-4147-A177-3AD203B41FA5}">
                      <a16:colId xmlns:a16="http://schemas.microsoft.com/office/drawing/2014/main" val="551538237"/>
                    </a:ext>
                  </a:extLst>
                </a:gridCol>
                <a:gridCol w="306873">
                  <a:extLst>
                    <a:ext uri="{9D8B030D-6E8A-4147-A177-3AD203B41FA5}">
                      <a16:colId xmlns:a16="http://schemas.microsoft.com/office/drawing/2014/main" val="4043595150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val="2430619281"/>
                    </a:ext>
                  </a:extLst>
                </a:gridCol>
                <a:gridCol w="306873">
                  <a:extLst>
                    <a:ext uri="{9D8B030D-6E8A-4147-A177-3AD203B41FA5}">
                      <a16:colId xmlns:a16="http://schemas.microsoft.com/office/drawing/2014/main" val="1422760780"/>
                    </a:ext>
                  </a:extLst>
                </a:gridCol>
                <a:gridCol w="306873">
                  <a:extLst>
                    <a:ext uri="{9D8B030D-6E8A-4147-A177-3AD203B41FA5}">
                      <a16:colId xmlns:a16="http://schemas.microsoft.com/office/drawing/2014/main" val="1470586164"/>
                    </a:ext>
                  </a:extLst>
                </a:gridCol>
                <a:gridCol w="306873">
                  <a:extLst>
                    <a:ext uri="{9D8B030D-6E8A-4147-A177-3AD203B41FA5}">
                      <a16:colId xmlns:a16="http://schemas.microsoft.com/office/drawing/2014/main" val="391827002"/>
                    </a:ext>
                  </a:extLst>
                </a:gridCol>
                <a:gridCol w="306873">
                  <a:extLst>
                    <a:ext uri="{9D8B030D-6E8A-4147-A177-3AD203B41FA5}">
                      <a16:colId xmlns:a16="http://schemas.microsoft.com/office/drawing/2014/main" val="1659810816"/>
                    </a:ext>
                  </a:extLst>
                </a:gridCol>
              </a:tblGrid>
              <a:tr h="259069"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297451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43253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974315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3547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650890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275664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6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157205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AEC0BE99-C83E-4C99-94D9-6BB80B011B9B}"/>
              </a:ext>
            </a:extLst>
          </p:cNvPr>
          <p:cNvSpPr txBox="1"/>
          <p:nvPr/>
        </p:nvSpPr>
        <p:spPr>
          <a:xfrm>
            <a:off x="3177485" y="4133562"/>
            <a:ext cx="17238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It has both rows/columns equal to the number of samples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2A716D-58F5-48DB-95E9-85A93A336335}"/>
              </a:ext>
            </a:extLst>
          </p:cNvPr>
          <p:cNvSpPr txBox="1"/>
          <p:nvPr/>
        </p:nvSpPr>
        <p:spPr>
          <a:xfrm>
            <a:off x="5154817" y="3173493"/>
            <a:ext cx="3936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 for this example, when we go through the first tree, the 1</a:t>
            </a:r>
            <a:r>
              <a:rPr lang="en-NZ" baseline="30000" dirty="0">
                <a:solidFill>
                  <a:schemeClr val="bg1"/>
                </a:solidFill>
              </a:rPr>
              <a:t>st</a:t>
            </a:r>
            <a:r>
              <a:rPr lang="en-NZ" dirty="0">
                <a:solidFill>
                  <a:schemeClr val="bg1"/>
                </a:solidFill>
              </a:rPr>
              <a:t> and 4</a:t>
            </a:r>
            <a:r>
              <a:rPr lang="en-NZ" baseline="30000" dirty="0">
                <a:solidFill>
                  <a:schemeClr val="bg1"/>
                </a:solidFill>
              </a:rPr>
              <a:t>th</a:t>
            </a:r>
            <a:r>
              <a:rPr lang="en-NZ" dirty="0">
                <a:solidFill>
                  <a:schemeClr val="bg1"/>
                </a:solidFill>
              </a:rPr>
              <a:t> dataset are similar, so we have</a:t>
            </a:r>
          </a:p>
        </p:txBody>
      </p:sp>
      <p:graphicFrame>
        <p:nvGraphicFramePr>
          <p:cNvPr id="16" name="Table 25">
            <a:extLst>
              <a:ext uri="{FF2B5EF4-FFF2-40B4-BE49-F238E27FC236}">
                <a16:creationId xmlns:a16="http://schemas.microsoft.com/office/drawing/2014/main" id="{5CA27334-3C4C-4F4D-BF6A-73F886AACCC6}"/>
              </a:ext>
            </a:extLst>
          </p:cNvPr>
          <p:cNvGraphicFramePr>
            <a:graphicFrameLocks noGrp="1"/>
          </p:cNvGraphicFramePr>
          <p:nvPr/>
        </p:nvGraphicFramePr>
        <p:xfrm>
          <a:off x="5580309" y="4519671"/>
          <a:ext cx="2076506" cy="181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873">
                  <a:extLst>
                    <a:ext uri="{9D8B030D-6E8A-4147-A177-3AD203B41FA5}">
                      <a16:colId xmlns:a16="http://schemas.microsoft.com/office/drawing/2014/main" val="551538237"/>
                    </a:ext>
                  </a:extLst>
                </a:gridCol>
                <a:gridCol w="306873">
                  <a:extLst>
                    <a:ext uri="{9D8B030D-6E8A-4147-A177-3AD203B41FA5}">
                      <a16:colId xmlns:a16="http://schemas.microsoft.com/office/drawing/2014/main" val="4043595150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val="2430619281"/>
                    </a:ext>
                  </a:extLst>
                </a:gridCol>
                <a:gridCol w="306873">
                  <a:extLst>
                    <a:ext uri="{9D8B030D-6E8A-4147-A177-3AD203B41FA5}">
                      <a16:colId xmlns:a16="http://schemas.microsoft.com/office/drawing/2014/main" val="1422760780"/>
                    </a:ext>
                  </a:extLst>
                </a:gridCol>
                <a:gridCol w="306873">
                  <a:extLst>
                    <a:ext uri="{9D8B030D-6E8A-4147-A177-3AD203B41FA5}">
                      <a16:colId xmlns:a16="http://schemas.microsoft.com/office/drawing/2014/main" val="1470586164"/>
                    </a:ext>
                  </a:extLst>
                </a:gridCol>
                <a:gridCol w="306873">
                  <a:extLst>
                    <a:ext uri="{9D8B030D-6E8A-4147-A177-3AD203B41FA5}">
                      <a16:colId xmlns:a16="http://schemas.microsoft.com/office/drawing/2014/main" val="391827002"/>
                    </a:ext>
                  </a:extLst>
                </a:gridCol>
                <a:gridCol w="306873">
                  <a:extLst>
                    <a:ext uri="{9D8B030D-6E8A-4147-A177-3AD203B41FA5}">
                      <a16:colId xmlns:a16="http://schemas.microsoft.com/office/drawing/2014/main" val="1659810816"/>
                    </a:ext>
                  </a:extLst>
                </a:gridCol>
              </a:tblGrid>
              <a:tr h="259069"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297451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43253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974315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3547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650890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275664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6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157205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B7CAE0C9-1A03-4030-8935-8401D2903C4F}"/>
              </a:ext>
            </a:extLst>
          </p:cNvPr>
          <p:cNvSpPr/>
          <p:nvPr/>
        </p:nvSpPr>
        <p:spPr>
          <a:xfrm>
            <a:off x="5892543" y="5539422"/>
            <a:ext cx="313508" cy="2873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0973B3-464E-4ECB-B0B7-A6E9F41D195B}"/>
              </a:ext>
            </a:extLst>
          </p:cNvPr>
          <p:cNvSpPr/>
          <p:nvPr/>
        </p:nvSpPr>
        <p:spPr>
          <a:xfrm>
            <a:off x="6721271" y="4745690"/>
            <a:ext cx="313508" cy="2873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922D9D-8618-47CC-9605-264E4DB7CC31}"/>
              </a:ext>
            </a:extLst>
          </p:cNvPr>
          <p:cNvSpPr txBox="1"/>
          <p:nvPr/>
        </p:nvSpPr>
        <p:spPr>
          <a:xfrm>
            <a:off x="8000072" y="4862736"/>
            <a:ext cx="3936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Our “Proximity matrix” looks like the left after we go through the first tree</a:t>
            </a:r>
          </a:p>
        </p:txBody>
      </p:sp>
    </p:spTree>
    <p:extLst>
      <p:ext uri="{BB962C8B-B14F-4D97-AF65-F5344CB8AC3E}">
        <p14:creationId xmlns:p14="http://schemas.microsoft.com/office/powerpoint/2010/main" val="530036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503E59-C22A-467D-9F66-01696F51D34E}"/>
              </a:ext>
            </a:extLst>
          </p:cNvPr>
          <p:cNvSpPr txBox="1"/>
          <p:nvPr/>
        </p:nvSpPr>
        <p:spPr>
          <a:xfrm>
            <a:off x="322217" y="154967"/>
            <a:ext cx="2734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How to fill the missing 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45FFC7-CCC7-481C-A773-516FFBDAEDFA}"/>
              </a:ext>
            </a:extLst>
          </p:cNvPr>
          <p:cNvSpPr txBox="1"/>
          <p:nvPr/>
        </p:nvSpPr>
        <p:spPr>
          <a:xfrm>
            <a:off x="573621" y="677535"/>
            <a:ext cx="4702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5: we keep track of similar samples using “Proximity matrix”</a:t>
            </a:r>
          </a:p>
        </p:txBody>
      </p:sp>
      <p:graphicFrame>
        <p:nvGraphicFramePr>
          <p:cNvPr id="16" name="Table 25">
            <a:extLst>
              <a:ext uri="{FF2B5EF4-FFF2-40B4-BE49-F238E27FC236}">
                <a16:creationId xmlns:a16="http://schemas.microsoft.com/office/drawing/2014/main" id="{5CA27334-3C4C-4F4D-BF6A-73F886AACCC6}"/>
              </a:ext>
            </a:extLst>
          </p:cNvPr>
          <p:cNvGraphicFramePr>
            <a:graphicFrameLocks noGrp="1"/>
          </p:cNvGraphicFramePr>
          <p:nvPr/>
        </p:nvGraphicFramePr>
        <p:xfrm>
          <a:off x="816719" y="1403280"/>
          <a:ext cx="2076506" cy="181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873">
                  <a:extLst>
                    <a:ext uri="{9D8B030D-6E8A-4147-A177-3AD203B41FA5}">
                      <a16:colId xmlns:a16="http://schemas.microsoft.com/office/drawing/2014/main" val="551538237"/>
                    </a:ext>
                  </a:extLst>
                </a:gridCol>
                <a:gridCol w="306873">
                  <a:extLst>
                    <a:ext uri="{9D8B030D-6E8A-4147-A177-3AD203B41FA5}">
                      <a16:colId xmlns:a16="http://schemas.microsoft.com/office/drawing/2014/main" val="4043595150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val="2430619281"/>
                    </a:ext>
                  </a:extLst>
                </a:gridCol>
                <a:gridCol w="306873">
                  <a:extLst>
                    <a:ext uri="{9D8B030D-6E8A-4147-A177-3AD203B41FA5}">
                      <a16:colId xmlns:a16="http://schemas.microsoft.com/office/drawing/2014/main" val="1422760780"/>
                    </a:ext>
                  </a:extLst>
                </a:gridCol>
                <a:gridCol w="306873">
                  <a:extLst>
                    <a:ext uri="{9D8B030D-6E8A-4147-A177-3AD203B41FA5}">
                      <a16:colId xmlns:a16="http://schemas.microsoft.com/office/drawing/2014/main" val="1470586164"/>
                    </a:ext>
                  </a:extLst>
                </a:gridCol>
                <a:gridCol w="306873">
                  <a:extLst>
                    <a:ext uri="{9D8B030D-6E8A-4147-A177-3AD203B41FA5}">
                      <a16:colId xmlns:a16="http://schemas.microsoft.com/office/drawing/2014/main" val="391827002"/>
                    </a:ext>
                  </a:extLst>
                </a:gridCol>
                <a:gridCol w="306873">
                  <a:extLst>
                    <a:ext uri="{9D8B030D-6E8A-4147-A177-3AD203B41FA5}">
                      <a16:colId xmlns:a16="http://schemas.microsoft.com/office/drawing/2014/main" val="1659810816"/>
                    </a:ext>
                  </a:extLst>
                </a:gridCol>
              </a:tblGrid>
              <a:tr h="259069"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297451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43253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974315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3547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650890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275664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6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15720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B3922D9D-8618-47CC-9605-264E4DB7CC31}"/>
              </a:ext>
            </a:extLst>
          </p:cNvPr>
          <p:cNvSpPr txBox="1"/>
          <p:nvPr/>
        </p:nvSpPr>
        <p:spPr>
          <a:xfrm>
            <a:off x="3236482" y="1746345"/>
            <a:ext cx="3936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Our “Proximity matrix” looks like the left after we go through the </a:t>
            </a:r>
            <a:r>
              <a:rPr lang="en-NZ" dirty="0">
                <a:solidFill>
                  <a:srgbClr val="FF0000"/>
                </a:solidFill>
              </a:rPr>
              <a:t>first</a:t>
            </a:r>
            <a:r>
              <a:rPr lang="en-NZ" dirty="0">
                <a:solidFill>
                  <a:schemeClr val="bg1"/>
                </a:solidFill>
              </a:rPr>
              <a:t> tree</a:t>
            </a:r>
          </a:p>
        </p:txBody>
      </p:sp>
    </p:spTree>
    <p:extLst>
      <p:ext uri="{BB962C8B-B14F-4D97-AF65-F5344CB8AC3E}">
        <p14:creationId xmlns:p14="http://schemas.microsoft.com/office/powerpoint/2010/main" val="1398358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503E59-C22A-467D-9F66-01696F51D34E}"/>
              </a:ext>
            </a:extLst>
          </p:cNvPr>
          <p:cNvSpPr txBox="1"/>
          <p:nvPr/>
        </p:nvSpPr>
        <p:spPr>
          <a:xfrm>
            <a:off x="322217" y="154967"/>
            <a:ext cx="2734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How to fill the missing 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45FFC7-CCC7-481C-A773-516FFBDAEDFA}"/>
              </a:ext>
            </a:extLst>
          </p:cNvPr>
          <p:cNvSpPr txBox="1"/>
          <p:nvPr/>
        </p:nvSpPr>
        <p:spPr>
          <a:xfrm>
            <a:off x="573621" y="677535"/>
            <a:ext cx="4702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5: we keep track of similar samples using “Proximity matrix”</a:t>
            </a:r>
          </a:p>
        </p:txBody>
      </p:sp>
      <p:graphicFrame>
        <p:nvGraphicFramePr>
          <p:cNvPr id="16" name="Table 25">
            <a:extLst>
              <a:ext uri="{FF2B5EF4-FFF2-40B4-BE49-F238E27FC236}">
                <a16:creationId xmlns:a16="http://schemas.microsoft.com/office/drawing/2014/main" id="{5CA27334-3C4C-4F4D-BF6A-73F886AACCC6}"/>
              </a:ext>
            </a:extLst>
          </p:cNvPr>
          <p:cNvGraphicFramePr>
            <a:graphicFrameLocks noGrp="1"/>
          </p:cNvGraphicFramePr>
          <p:nvPr/>
        </p:nvGraphicFramePr>
        <p:xfrm>
          <a:off x="816719" y="1403280"/>
          <a:ext cx="2076506" cy="181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873">
                  <a:extLst>
                    <a:ext uri="{9D8B030D-6E8A-4147-A177-3AD203B41FA5}">
                      <a16:colId xmlns:a16="http://schemas.microsoft.com/office/drawing/2014/main" val="551538237"/>
                    </a:ext>
                  </a:extLst>
                </a:gridCol>
                <a:gridCol w="306873">
                  <a:extLst>
                    <a:ext uri="{9D8B030D-6E8A-4147-A177-3AD203B41FA5}">
                      <a16:colId xmlns:a16="http://schemas.microsoft.com/office/drawing/2014/main" val="4043595150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val="2430619281"/>
                    </a:ext>
                  </a:extLst>
                </a:gridCol>
                <a:gridCol w="306873">
                  <a:extLst>
                    <a:ext uri="{9D8B030D-6E8A-4147-A177-3AD203B41FA5}">
                      <a16:colId xmlns:a16="http://schemas.microsoft.com/office/drawing/2014/main" val="1422760780"/>
                    </a:ext>
                  </a:extLst>
                </a:gridCol>
                <a:gridCol w="306873">
                  <a:extLst>
                    <a:ext uri="{9D8B030D-6E8A-4147-A177-3AD203B41FA5}">
                      <a16:colId xmlns:a16="http://schemas.microsoft.com/office/drawing/2014/main" val="1470586164"/>
                    </a:ext>
                  </a:extLst>
                </a:gridCol>
                <a:gridCol w="306873">
                  <a:extLst>
                    <a:ext uri="{9D8B030D-6E8A-4147-A177-3AD203B41FA5}">
                      <a16:colId xmlns:a16="http://schemas.microsoft.com/office/drawing/2014/main" val="391827002"/>
                    </a:ext>
                  </a:extLst>
                </a:gridCol>
                <a:gridCol w="306873">
                  <a:extLst>
                    <a:ext uri="{9D8B030D-6E8A-4147-A177-3AD203B41FA5}">
                      <a16:colId xmlns:a16="http://schemas.microsoft.com/office/drawing/2014/main" val="1659810816"/>
                    </a:ext>
                  </a:extLst>
                </a:gridCol>
              </a:tblGrid>
              <a:tr h="259069"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297451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43253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974315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3547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650890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275664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6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15720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B3922D9D-8618-47CC-9605-264E4DB7CC31}"/>
              </a:ext>
            </a:extLst>
          </p:cNvPr>
          <p:cNvSpPr txBox="1"/>
          <p:nvPr/>
        </p:nvSpPr>
        <p:spPr>
          <a:xfrm>
            <a:off x="3236482" y="1746345"/>
            <a:ext cx="3936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Our “Proximity matrix” looks like the left after we go through the </a:t>
            </a:r>
            <a:r>
              <a:rPr lang="en-NZ" dirty="0">
                <a:solidFill>
                  <a:srgbClr val="FF0000"/>
                </a:solidFill>
              </a:rPr>
              <a:t>first</a:t>
            </a:r>
            <a:r>
              <a:rPr lang="en-NZ" dirty="0">
                <a:solidFill>
                  <a:schemeClr val="bg1"/>
                </a:solidFill>
              </a:rPr>
              <a:t> tree</a:t>
            </a:r>
          </a:p>
        </p:txBody>
      </p:sp>
      <p:graphicFrame>
        <p:nvGraphicFramePr>
          <p:cNvPr id="6" name="Table 25">
            <a:extLst>
              <a:ext uri="{FF2B5EF4-FFF2-40B4-BE49-F238E27FC236}">
                <a16:creationId xmlns:a16="http://schemas.microsoft.com/office/drawing/2014/main" id="{58B5CCC8-44B7-4E9E-865E-6C0B7FF80292}"/>
              </a:ext>
            </a:extLst>
          </p:cNvPr>
          <p:cNvGraphicFramePr>
            <a:graphicFrameLocks noGrp="1"/>
          </p:cNvGraphicFramePr>
          <p:nvPr/>
        </p:nvGraphicFramePr>
        <p:xfrm>
          <a:off x="816719" y="3638083"/>
          <a:ext cx="2076506" cy="181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873">
                  <a:extLst>
                    <a:ext uri="{9D8B030D-6E8A-4147-A177-3AD203B41FA5}">
                      <a16:colId xmlns:a16="http://schemas.microsoft.com/office/drawing/2014/main" val="551538237"/>
                    </a:ext>
                  </a:extLst>
                </a:gridCol>
                <a:gridCol w="306873">
                  <a:extLst>
                    <a:ext uri="{9D8B030D-6E8A-4147-A177-3AD203B41FA5}">
                      <a16:colId xmlns:a16="http://schemas.microsoft.com/office/drawing/2014/main" val="4043595150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val="2430619281"/>
                    </a:ext>
                  </a:extLst>
                </a:gridCol>
                <a:gridCol w="306873">
                  <a:extLst>
                    <a:ext uri="{9D8B030D-6E8A-4147-A177-3AD203B41FA5}">
                      <a16:colId xmlns:a16="http://schemas.microsoft.com/office/drawing/2014/main" val="1422760780"/>
                    </a:ext>
                  </a:extLst>
                </a:gridCol>
                <a:gridCol w="306873">
                  <a:extLst>
                    <a:ext uri="{9D8B030D-6E8A-4147-A177-3AD203B41FA5}">
                      <a16:colId xmlns:a16="http://schemas.microsoft.com/office/drawing/2014/main" val="1470586164"/>
                    </a:ext>
                  </a:extLst>
                </a:gridCol>
                <a:gridCol w="306873">
                  <a:extLst>
                    <a:ext uri="{9D8B030D-6E8A-4147-A177-3AD203B41FA5}">
                      <a16:colId xmlns:a16="http://schemas.microsoft.com/office/drawing/2014/main" val="391827002"/>
                    </a:ext>
                  </a:extLst>
                </a:gridCol>
                <a:gridCol w="306873">
                  <a:extLst>
                    <a:ext uri="{9D8B030D-6E8A-4147-A177-3AD203B41FA5}">
                      <a16:colId xmlns:a16="http://schemas.microsoft.com/office/drawing/2014/main" val="1659810816"/>
                    </a:ext>
                  </a:extLst>
                </a:gridCol>
              </a:tblGrid>
              <a:tr h="259069"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297451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43253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974315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3547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650890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275664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6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15720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1209D90-3F27-4D9B-ADAE-4E6FE06F7004}"/>
              </a:ext>
            </a:extLst>
          </p:cNvPr>
          <p:cNvSpPr txBox="1"/>
          <p:nvPr/>
        </p:nvSpPr>
        <p:spPr>
          <a:xfrm>
            <a:off x="3171167" y="4142159"/>
            <a:ext cx="3936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Our “Proximity matrix” looks like the left after we go through the </a:t>
            </a:r>
            <a:r>
              <a:rPr lang="en-NZ" dirty="0">
                <a:solidFill>
                  <a:srgbClr val="FF0000"/>
                </a:solidFill>
              </a:rPr>
              <a:t>2nd</a:t>
            </a:r>
            <a:r>
              <a:rPr lang="en-NZ" dirty="0">
                <a:solidFill>
                  <a:schemeClr val="bg1"/>
                </a:solidFill>
              </a:rPr>
              <a:t> tree (sample 1 and sample 4 ended up the same leaf again …)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4519245E-8324-41CD-BA27-1D655768EDFD}"/>
              </a:ext>
            </a:extLst>
          </p:cNvPr>
          <p:cNvSpPr/>
          <p:nvPr/>
        </p:nvSpPr>
        <p:spPr>
          <a:xfrm>
            <a:off x="1689706" y="3326674"/>
            <a:ext cx="252305" cy="20029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86501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503E59-C22A-467D-9F66-01696F51D34E}"/>
              </a:ext>
            </a:extLst>
          </p:cNvPr>
          <p:cNvSpPr txBox="1"/>
          <p:nvPr/>
        </p:nvSpPr>
        <p:spPr>
          <a:xfrm>
            <a:off x="322217" y="154967"/>
            <a:ext cx="2734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How to fill the missing 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45FFC7-CCC7-481C-A773-516FFBDAEDFA}"/>
              </a:ext>
            </a:extLst>
          </p:cNvPr>
          <p:cNvSpPr txBox="1"/>
          <p:nvPr/>
        </p:nvSpPr>
        <p:spPr>
          <a:xfrm>
            <a:off x="573621" y="677535"/>
            <a:ext cx="4702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5: we keep track of similar samples using “Proximity matrix”</a:t>
            </a:r>
          </a:p>
        </p:txBody>
      </p:sp>
      <p:graphicFrame>
        <p:nvGraphicFramePr>
          <p:cNvPr id="16" name="Table 25">
            <a:extLst>
              <a:ext uri="{FF2B5EF4-FFF2-40B4-BE49-F238E27FC236}">
                <a16:creationId xmlns:a16="http://schemas.microsoft.com/office/drawing/2014/main" id="{5CA27334-3C4C-4F4D-BF6A-73F886AACCC6}"/>
              </a:ext>
            </a:extLst>
          </p:cNvPr>
          <p:cNvGraphicFramePr>
            <a:graphicFrameLocks noGrp="1"/>
          </p:cNvGraphicFramePr>
          <p:nvPr/>
        </p:nvGraphicFramePr>
        <p:xfrm>
          <a:off x="816719" y="1403280"/>
          <a:ext cx="2076506" cy="181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873">
                  <a:extLst>
                    <a:ext uri="{9D8B030D-6E8A-4147-A177-3AD203B41FA5}">
                      <a16:colId xmlns:a16="http://schemas.microsoft.com/office/drawing/2014/main" val="551538237"/>
                    </a:ext>
                  </a:extLst>
                </a:gridCol>
                <a:gridCol w="306873">
                  <a:extLst>
                    <a:ext uri="{9D8B030D-6E8A-4147-A177-3AD203B41FA5}">
                      <a16:colId xmlns:a16="http://schemas.microsoft.com/office/drawing/2014/main" val="4043595150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val="2430619281"/>
                    </a:ext>
                  </a:extLst>
                </a:gridCol>
                <a:gridCol w="306873">
                  <a:extLst>
                    <a:ext uri="{9D8B030D-6E8A-4147-A177-3AD203B41FA5}">
                      <a16:colId xmlns:a16="http://schemas.microsoft.com/office/drawing/2014/main" val="1422760780"/>
                    </a:ext>
                  </a:extLst>
                </a:gridCol>
                <a:gridCol w="306873">
                  <a:extLst>
                    <a:ext uri="{9D8B030D-6E8A-4147-A177-3AD203B41FA5}">
                      <a16:colId xmlns:a16="http://schemas.microsoft.com/office/drawing/2014/main" val="1470586164"/>
                    </a:ext>
                  </a:extLst>
                </a:gridCol>
                <a:gridCol w="306873">
                  <a:extLst>
                    <a:ext uri="{9D8B030D-6E8A-4147-A177-3AD203B41FA5}">
                      <a16:colId xmlns:a16="http://schemas.microsoft.com/office/drawing/2014/main" val="391827002"/>
                    </a:ext>
                  </a:extLst>
                </a:gridCol>
                <a:gridCol w="306873">
                  <a:extLst>
                    <a:ext uri="{9D8B030D-6E8A-4147-A177-3AD203B41FA5}">
                      <a16:colId xmlns:a16="http://schemas.microsoft.com/office/drawing/2014/main" val="1659810816"/>
                    </a:ext>
                  </a:extLst>
                </a:gridCol>
              </a:tblGrid>
              <a:tr h="259069"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297451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43253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974315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3547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650890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275664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6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15720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B3922D9D-8618-47CC-9605-264E4DB7CC31}"/>
              </a:ext>
            </a:extLst>
          </p:cNvPr>
          <p:cNvSpPr txBox="1"/>
          <p:nvPr/>
        </p:nvSpPr>
        <p:spPr>
          <a:xfrm>
            <a:off x="3236482" y="1746345"/>
            <a:ext cx="3936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Our “Proximity matrix” looks like the left after we go through the </a:t>
            </a:r>
            <a:r>
              <a:rPr lang="en-NZ" dirty="0">
                <a:solidFill>
                  <a:srgbClr val="FF0000"/>
                </a:solidFill>
              </a:rPr>
              <a:t>first</a:t>
            </a:r>
            <a:r>
              <a:rPr lang="en-NZ" dirty="0">
                <a:solidFill>
                  <a:schemeClr val="bg1"/>
                </a:solidFill>
              </a:rPr>
              <a:t> tree</a:t>
            </a:r>
          </a:p>
        </p:txBody>
      </p:sp>
      <p:graphicFrame>
        <p:nvGraphicFramePr>
          <p:cNvPr id="6" name="Table 25">
            <a:extLst>
              <a:ext uri="{FF2B5EF4-FFF2-40B4-BE49-F238E27FC236}">
                <a16:creationId xmlns:a16="http://schemas.microsoft.com/office/drawing/2014/main" id="{58B5CCC8-44B7-4E9E-865E-6C0B7FF80292}"/>
              </a:ext>
            </a:extLst>
          </p:cNvPr>
          <p:cNvGraphicFramePr>
            <a:graphicFrameLocks noGrp="1"/>
          </p:cNvGraphicFramePr>
          <p:nvPr/>
        </p:nvGraphicFramePr>
        <p:xfrm>
          <a:off x="777605" y="4742321"/>
          <a:ext cx="2076506" cy="181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873">
                  <a:extLst>
                    <a:ext uri="{9D8B030D-6E8A-4147-A177-3AD203B41FA5}">
                      <a16:colId xmlns:a16="http://schemas.microsoft.com/office/drawing/2014/main" val="551538237"/>
                    </a:ext>
                  </a:extLst>
                </a:gridCol>
                <a:gridCol w="306873">
                  <a:extLst>
                    <a:ext uri="{9D8B030D-6E8A-4147-A177-3AD203B41FA5}">
                      <a16:colId xmlns:a16="http://schemas.microsoft.com/office/drawing/2014/main" val="4043595150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val="2430619281"/>
                    </a:ext>
                  </a:extLst>
                </a:gridCol>
                <a:gridCol w="306873">
                  <a:extLst>
                    <a:ext uri="{9D8B030D-6E8A-4147-A177-3AD203B41FA5}">
                      <a16:colId xmlns:a16="http://schemas.microsoft.com/office/drawing/2014/main" val="1422760780"/>
                    </a:ext>
                  </a:extLst>
                </a:gridCol>
                <a:gridCol w="306873">
                  <a:extLst>
                    <a:ext uri="{9D8B030D-6E8A-4147-A177-3AD203B41FA5}">
                      <a16:colId xmlns:a16="http://schemas.microsoft.com/office/drawing/2014/main" val="1470586164"/>
                    </a:ext>
                  </a:extLst>
                </a:gridCol>
                <a:gridCol w="306873">
                  <a:extLst>
                    <a:ext uri="{9D8B030D-6E8A-4147-A177-3AD203B41FA5}">
                      <a16:colId xmlns:a16="http://schemas.microsoft.com/office/drawing/2014/main" val="391827002"/>
                    </a:ext>
                  </a:extLst>
                </a:gridCol>
                <a:gridCol w="306873">
                  <a:extLst>
                    <a:ext uri="{9D8B030D-6E8A-4147-A177-3AD203B41FA5}">
                      <a16:colId xmlns:a16="http://schemas.microsoft.com/office/drawing/2014/main" val="1659810816"/>
                    </a:ext>
                  </a:extLst>
                </a:gridCol>
              </a:tblGrid>
              <a:tr h="259069"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297451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43253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974315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3547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650890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275664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6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15720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1209D90-3F27-4D9B-ADAE-4E6FE06F7004}"/>
              </a:ext>
            </a:extLst>
          </p:cNvPr>
          <p:cNvSpPr txBox="1"/>
          <p:nvPr/>
        </p:nvSpPr>
        <p:spPr>
          <a:xfrm>
            <a:off x="3481128" y="5187397"/>
            <a:ext cx="3936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Ultimately, after gone through </a:t>
            </a:r>
            <a:r>
              <a:rPr lang="en-NZ" dirty="0">
                <a:solidFill>
                  <a:srgbClr val="FF0000"/>
                </a:solidFill>
              </a:rPr>
              <a:t>all the trees</a:t>
            </a:r>
            <a:r>
              <a:rPr lang="en-NZ" dirty="0">
                <a:solidFill>
                  <a:schemeClr val="bg1"/>
                </a:solidFill>
              </a:rPr>
              <a:t>, our “Proximity matrix” looks like the left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4519245E-8324-41CD-BA27-1D655768EDFD}"/>
              </a:ext>
            </a:extLst>
          </p:cNvPr>
          <p:cNvSpPr/>
          <p:nvPr/>
        </p:nvSpPr>
        <p:spPr>
          <a:xfrm>
            <a:off x="1689706" y="3326674"/>
            <a:ext cx="252305" cy="20029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806FF9-1258-4150-B736-D450FCCB0E90}"/>
              </a:ext>
            </a:extLst>
          </p:cNvPr>
          <p:cNvSpPr txBox="1"/>
          <p:nvPr/>
        </p:nvSpPr>
        <p:spPr>
          <a:xfrm>
            <a:off x="1512991" y="3599317"/>
            <a:ext cx="3936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>
                <a:solidFill>
                  <a:schemeClr val="bg1"/>
                </a:solidFill>
              </a:rPr>
              <a:t>……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56A94FB1-9885-4375-B68D-BA04AF55B68D}"/>
              </a:ext>
            </a:extLst>
          </p:cNvPr>
          <p:cNvSpPr/>
          <p:nvPr/>
        </p:nvSpPr>
        <p:spPr>
          <a:xfrm>
            <a:off x="1715953" y="4301503"/>
            <a:ext cx="252305" cy="20029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60324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503E59-C22A-467D-9F66-01696F51D34E}"/>
              </a:ext>
            </a:extLst>
          </p:cNvPr>
          <p:cNvSpPr txBox="1"/>
          <p:nvPr/>
        </p:nvSpPr>
        <p:spPr>
          <a:xfrm>
            <a:off x="322217" y="154967"/>
            <a:ext cx="2734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How to fill the missing 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45FFC7-CCC7-481C-A773-516FFBDAEDFA}"/>
              </a:ext>
            </a:extLst>
          </p:cNvPr>
          <p:cNvSpPr txBox="1"/>
          <p:nvPr/>
        </p:nvSpPr>
        <p:spPr>
          <a:xfrm>
            <a:off x="573621" y="677535"/>
            <a:ext cx="4702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5: we keep track of similar samples using “Proximity matrix”</a:t>
            </a:r>
          </a:p>
        </p:txBody>
      </p:sp>
      <p:graphicFrame>
        <p:nvGraphicFramePr>
          <p:cNvPr id="16" name="Table 25">
            <a:extLst>
              <a:ext uri="{FF2B5EF4-FFF2-40B4-BE49-F238E27FC236}">
                <a16:creationId xmlns:a16="http://schemas.microsoft.com/office/drawing/2014/main" id="{5CA27334-3C4C-4F4D-BF6A-73F886AACCC6}"/>
              </a:ext>
            </a:extLst>
          </p:cNvPr>
          <p:cNvGraphicFramePr>
            <a:graphicFrameLocks noGrp="1"/>
          </p:cNvGraphicFramePr>
          <p:nvPr/>
        </p:nvGraphicFramePr>
        <p:xfrm>
          <a:off x="816719" y="1403280"/>
          <a:ext cx="2076506" cy="181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873">
                  <a:extLst>
                    <a:ext uri="{9D8B030D-6E8A-4147-A177-3AD203B41FA5}">
                      <a16:colId xmlns:a16="http://schemas.microsoft.com/office/drawing/2014/main" val="551538237"/>
                    </a:ext>
                  </a:extLst>
                </a:gridCol>
                <a:gridCol w="306873">
                  <a:extLst>
                    <a:ext uri="{9D8B030D-6E8A-4147-A177-3AD203B41FA5}">
                      <a16:colId xmlns:a16="http://schemas.microsoft.com/office/drawing/2014/main" val="4043595150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val="2430619281"/>
                    </a:ext>
                  </a:extLst>
                </a:gridCol>
                <a:gridCol w="306873">
                  <a:extLst>
                    <a:ext uri="{9D8B030D-6E8A-4147-A177-3AD203B41FA5}">
                      <a16:colId xmlns:a16="http://schemas.microsoft.com/office/drawing/2014/main" val="1422760780"/>
                    </a:ext>
                  </a:extLst>
                </a:gridCol>
                <a:gridCol w="306873">
                  <a:extLst>
                    <a:ext uri="{9D8B030D-6E8A-4147-A177-3AD203B41FA5}">
                      <a16:colId xmlns:a16="http://schemas.microsoft.com/office/drawing/2014/main" val="1470586164"/>
                    </a:ext>
                  </a:extLst>
                </a:gridCol>
                <a:gridCol w="306873">
                  <a:extLst>
                    <a:ext uri="{9D8B030D-6E8A-4147-A177-3AD203B41FA5}">
                      <a16:colId xmlns:a16="http://schemas.microsoft.com/office/drawing/2014/main" val="391827002"/>
                    </a:ext>
                  </a:extLst>
                </a:gridCol>
                <a:gridCol w="306873">
                  <a:extLst>
                    <a:ext uri="{9D8B030D-6E8A-4147-A177-3AD203B41FA5}">
                      <a16:colId xmlns:a16="http://schemas.microsoft.com/office/drawing/2014/main" val="1659810816"/>
                    </a:ext>
                  </a:extLst>
                </a:gridCol>
              </a:tblGrid>
              <a:tr h="259069"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297451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43253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974315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3547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650890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275664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6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15720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B3922D9D-8618-47CC-9605-264E4DB7CC31}"/>
              </a:ext>
            </a:extLst>
          </p:cNvPr>
          <p:cNvSpPr txBox="1"/>
          <p:nvPr/>
        </p:nvSpPr>
        <p:spPr>
          <a:xfrm>
            <a:off x="3236482" y="1746345"/>
            <a:ext cx="3936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Our “Proximity matrix” looks like the left after we go through the </a:t>
            </a:r>
            <a:r>
              <a:rPr lang="en-NZ" dirty="0">
                <a:solidFill>
                  <a:srgbClr val="FF0000"/>
                </a:solidFill>
              </a:rPr>
              <a:t>first</a:t>
            </a:r>
            <a:r>
              <a:rPr lang="en-NZ" dirty="0">
                <a:solidFill>
                  <a:schemeClr val="bg1"/>
                </a:solidFill>
              </a:rPr>
              <a:t> tree</a:t>
            </a:r>
          </a:p>
        </p:txBody>
      </p:sp>
      <p:graphicFrame>
        <p:nvGraphicFramePr>
          <p:cNvPr id="6" name="Table 25">
            <a:extLst>
              <a:ext uri="{FF2B5EF4-FFF2-40B4-BE49-F238E27FC236}">
                <a16:creationId xmlns:a16="http://schemas.microsoft.com/office/drawing/2014/main" id="{58B5CCC8-44B7-4E9E-865E-6C0B7FF80292}"/>
              </a:ext>
            </a:extLst>
          </p:cNvPr>
          <p:cNvGraphicFramePr>
            <a:graphicFrameLocks noGrp="1"/>
          </p:cNvGraphicFramePr>
          <p:nvPr/>
        </p:nvGraphicFramePr>
        <p:xfrm>
          <a:off x="777605" y="4742321"/>
          <a:ext cx="2076506" cy="1935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873">
                  <a:extLst>
                    <a:ext uri="{9D8B030D-6E8A-4147-A177-3AD203B41FA5}">
                      <a16:colId xmlns:a16="http://schemas.microsoft.com/office/drawing/2014/main" val="551538237"/>
                    </a:ext>
                  </a:extLst>
                </a:gridCol>
                <a:gridCol w="306873">
                  <a:extLst>
                    <a:ext uri="{9D8B030D-6E8A-4147-A177-3AD203B41FA5}">
                      <a16:colId xmlns:a16="http://schemas.microsoft.com/office/drawing/2014/main" val="4043595150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val="2430619281"/>
                    </a:ext>
                  </a:extLst>
                </a:gridCol>
                <a:gridCol w="306873">
                  <a:extLst>
                    <a:ext uri="{9D8B030D-6E8A-4147-A177-3AD203B41FA5}">
                      <a16:colId xmlns:a16="http://schemas.microsoft.com/office/drawing/2014/main" val="1422760780"/>
                    </a:ext>
                  </a:extLst>
                </a:gridCol>
                <a:gridCol w="306873">
                  <a:extLst>
                    <a:ext uri="{9D8B030D-6E8A-4147-A177-3AD203B41FA5}">
                      <a16:colId xmlns:a16="http://schemas.microsoft.com/office/drawing/2014/main" val="1470586164"/>
                    </a:ext>
                  </a:extLst>
                </a:gridCol>
                <a:gridCol w="306873">
                  <a:extLst>
                    <a:ext uri="{9D8B030D-6E8A-4147-A177-3AD203B41FA5}">
                      <a16:colId xmlns:a16="http://schemas.microsoft.com/office/drawing/2014/main" val="391827002"/>
                    </a:ext>
                  </a:extLst>
                </a:gridCol>
                <a:gridCol w="306873">
                  <a:extLst>
                    <a:ext uri="{9D8B030D-6E8A-4147-A177-3AD203B41FA5}">
                      <a16:colId xmlns:a16="http://schemas.microsoft.com/office/drawing/2014/main" val="1659810816"/>
                    </a:ext>
                  </a:extLst>
                </a:gridCol>
              </a:tblGrid>
              <a:tr h="259069"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297451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6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43253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6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974315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6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6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6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3547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sz="6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6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650890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6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6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275664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6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600" dirty="0"/>
                        <a:t>0.1</a:t>
                      </a:r>
                    </a:p>
                    <a:p>
                      <a:endParaRPr lang="en-NZ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15720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1209D90-3F27-4D9B-ADAE-4E6FE06F7004}"/>
              </a:ext>
            </a:extLst>
          </p:cNvPr>
          <p:cNvSpPr txBox="1"/>
          <p:nvPr/>
        </p:nvSpPr>
        <p:spPr>
          <a:xfrm>
            <a:off x="3481128" y="5187397"/>
            <a:ext cx="39362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Ultimately, after gone through </a:t>
            </a:r>
            <a:r>
              <a:rPr lang="en-NZ" dirty="0">
                <a:solidFill>
                  <a:srgbClr val="FF0000"/>
                </a:solidFill>
              </a:rPr>
              <a:t>all the trees</a:t>
            </a:r>
            <a:r>
              <a:rPr lang="en-NZ" dirty="0">
                <a:solidFill>
                  <a:schemeClr val="bg1"/>
                </a:solidFill>
              </a:rPr>
              <a:t>, our “Proximity matrix” looks like the left. And we divide the proximity value by the total number of trees (assuming we have 10 trees).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4519245E-8324-41CD-BA27-1D655768EDFD}"/>
              </a:ext>
            </a:extLst>
          </p:cNvPr>
          <p:cNvSpPr/>
          <p:nvPr/>
        </p:nvSpPr>
        <p:spPr>
          <a:xfrm>
            <a:off x="1689706" y="3326674"/>
            <a:ext cx="252305" cy="20029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806FF9-1258-4150-B736-D450FCCB0E90}"/>
              </a:ext>
            </a:extLst>
          </p:cNvPr>
          <p:cNvSpPr txBox="1"/>
          <p:nvPr/>
        </p:nvSpPr>
        <p:spPr>
          <a:xfrm>
            <a:off x="1512991" y="3599317"/>
            <a:ext cx="3936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>
                <a:solidFill>
                  <a:schemeClr val="bg1"/>
                </a:solidFill>
              </a:rPr>
              <a:t>……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56A94FB1-9885-4375-B68D-BA04AF55B68D}"/>
              </a:ext>
            </a:extLst>
          </p:cNvPr>
          <p:cNvSpPr/>
          <p:nvPr/>
        </p:nvSpPr>
        <p:spPr>
          <a:xfrm>
            <a:off x="1715953" y="4301503"/>
            <a:ext cx="252305" cy="20029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54460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503E59-C22A-467D-9F66-01696F51D34E}"/>
              </a:ext>
            </a:extLst>
          </p:cNvPr>
          <p:cNvSpPr txBox="1"/>
          <p:nvPr/>
        </p:nvSpPr>
        <p:spPr>
          <a:xfrm>
            <a:off x="322217" y="154967"/>
            <a:ext cx="2734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How to fill the missing 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45FFC7-CCC7-481C-A773-516FFBDAEDFA}"/>
              </a:ext>
            </a:extLst>
          </p:cNvPr>
          <p:cNvSpPr txBox="1"/>
          <p:nvPr/>
        </p:nvSpPr>
        <p:spPr>
          <a:xfrm>
            <a:off x="573621" y="677535"/>
            <a:ext cx="4702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5: we keep track of similar samples using “Proximity matrix”</a:t>
            </a:r>
          </a:p>
        </p:txBody>
      </p:sp>
      <p:graphicFrame>
        <p:nvGraphicFramePr>
          <p:cNvPr id="16" name="Table 25">
            <a:extLst>
              <a:ext uri="{FF2B5EF4-FFF2-40B4-BE49-F238E27FC236}">
                <a16:creationId xmlns:a16="http://schemas.microsoft.com/office/drawing/2014/main" id="{5CA27334-3C4C-4F4D-BF6A-73F886AACCC6}"/>
              </a:ext>
            </a:extLst>
          </p:cNvPr>
          <p:cNvGraphicFramePr>
            <a:graphicFrameLocks noGrp="1"/>
          </p:cNvGraphicFramePr>
          <p:nvPr/>
        </p:nvGraphicFramePr>
        <p:xfrm>
          <a:off x="816719" y="1403280"/>
          <a:ext cx="2076506" cy="181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873">
                  <a:extLst>
                    <a:ext uri="{9D8B030D-6E8A-4147-A177-3AD203B41FA5}">
                      <a16:colId xmlns:a16="http://schemas.microsoft.com/office/drawing/2014/main" val="551538237"/>
                    </a:ext>
                  </a:extLst>
                </a:gridCol>
                <a:gridCol w="306873">
                  <a:extLst>
                    <a:ext uri="{9D8B030D-6E8A-4147-A177-3AD203B41FA5}">
                      <a16:colId xmlns:a16="http://schemas.microsoft.com/office/drawing/2014/main" val="4043595150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val="2430619281"/>
                    </a:ext>
                  </a:extLst>
                </a:gridCol>
                <a:gridCol w="306873">
                  <a:extLst>
                    <a:ext uri="{9D8B030D-6E8A-4147-A177-3AD203B41FA5}">
                      <a16:colId xmlns:a16="http://schemas.microsoft.com/office/drawing/2014/main" val="1422760780"/>
                    </a:ext>
                  </a:extLst>
                </a:gridCol>
                <a:gridCol w="306873">
                  <a:extLst>
                    <a:ext uri="{9D8B030D-6E8A-4147-A177-3AD203B41FA5}">
                      <a16:colId xmlns:a16="http://schemas.microsoft.com/office/drawing/2014/main" val="1470586164"/>
                    </a:ext>
                  </a:extLst>
                </a:gridCol>
                <a:gridCol w="306873">
                  <a:extLst>
                    <a:ext uri="{9D8B030D-6E8A-4147-A177-3AD203B41FA5}">
                      <a16:colId xmlns:a16="http://schemas.microsoft.com/office/drawing/2014/main" val="391827002"/>
                    </a:ext>
                  </a:extLst>
                </a:gridCol>
                <a:gridCol w="306873">
                  <a:extLst>
                    <a:ext uri="{9D8B030D-6E8A-4147-A177-3AD203B41FA5}">
                      <a16:colId xmlns:a16="http://schemas.microsoft.com/office/drawing/2014/main" val="1659810816"/>
                    </a:ext>
                  </a:extLst>
                </a:gridCol>
              </a:tblGrid>
              <a:tr h="259069"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297451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43253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974315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3547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650890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275664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6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15720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B3922D9D-8618-47CC-9605-264E4DB7CC31}"/>
              </a:ext>
            </a:extLst>
          </p:cNvPr>
          <p:cNvSpPr txBox="1"/>
          <p:nvPr/>
        </p:nvSpPr>
        <p:spPr>
          <a:xfrm>
            <a:off x="3236482" y="1746345"/>
            <a:ext cx="3936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Our “Proximity matrix” looks like the left after we go through the </a:t>
            </a:r>
            <a:r>
              <a:rPr lang="en-NZ" dirty="0">
                <a:solidFill>
                  <a:srgbClr val="FF0000"/>
                </a:solidFill>
              </a:rPr>
              <a:t>first</a:t>
            </a:r>
            <a:r>
              <a:rPr lang="en-NZ" dirty="0">
                <a:solidFill>
                  <a:schemeClr val="bg1"/>
                </a:solidFill>
              </a:rPr>
              <a:t> tree</a:t>
            </a:r>
          </a:p>
        </p:txBody>
      </p:sp>
      <p:graphicFrame>
        <p:nvGraphicFramePr>
          <p:cNvPr id="6" name="Table 25">
            <a:extLst>
              <a:ext uri="{FF2B5EF4-FFF2-40B4-BE49-F238E27FC236}">
                <a16:creationId xmlns:a16="http://schemas.microsoft.com/office/drawing/2014/main" id="{58B5CCC8-44B7-4E9E-865E-6C0B7FF80292}"/>
              </a:ext>
            </a:extLst>
          </p:cNvPr>
          <p:cNvGraphicFramePr>
            <a:graphicFrameLocks noGrp="1"/>
          </p:cNvGraphicFramePr>
          <p:nvPr/>
        </p:nvGraphicFramePr>
        <p:xfrm>
          <a:off x="777605" y="4742321"/>
          <a:ext cx="2076506" cy="1920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873">
                  <a:extLst>
                    <a:ext uri="{9D8B030D-6E8A-4147-A177-3AD203B41FA5}">
                      <a16:colId xmlns:a16="http://schemas.microsoft.com/office/drawing/2014/main" val="551538237"/>
                    </a:ext>
                  </a:extLst>
                </a:gridCol>
                <a:gridCol w="306873">
                  <a:extLst>
                    <a:ext uri="{9D8B030D-6E8A-4147-A177-3AD203B41FA5}">
                      <a16:colId xmlns:a16="http://schemas.microsoft.com/office/drawing/2014/main" val="4043595150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val="2430619281"/>
                    </a:ext>
                  </a:extLst>
                </a:gridCol>
                <a:gridCol w="306873">
                  <a:extLst>
                    <a:ext uri="{9D8B030D-6E8A-4147-A177-3AD203B41FA5}">
                      <a16:colId xmlns:a16="http://schemas.microsoft.com/office/drawing/2014/main" val="1422760780"/>
                    </a:ext>
                  </a:extLst>
                </a:gridCol>
                <a:gridCol w="306873">
                  <a:extLst>
                    <a:ext uri="{9D8B030D-6E8A-4147-A177-3AD203B41FA5}">
                      <a16:colId xmlns:a16="http://schemas.microsoft.com/office/drawing/2014/main" val="1470586164"/>
                    </a:ext>
                  </a:extLst>
                </a:gridCol>
                <a:gridCol w="306873">
                  <a:extLst>
                    <a:ext uri="{9D8B030D-6E8A-4147-A177-3AD203B41FA5}">
                      <a16:colId xmlns:a16="http://schemas.microsoft.com/office/drawing/2014/main" val="391827002"/>
                    </a:ext>
                  </a:extLst>
                </a:gridCol>
                <a:gridCol w="306873">
                  <a:extLst>
                    <a:ext uri="{9D8B030D-6E8A-4147-A177-3AD203B41FA5}">
                      <a16:colId xmlns:a16="http://schemas.microsoft.com/office/drawing/2014/main" val="1659810816"/>
                    </a:ext>
                  </a:extLst>
                </a:gridCol>
              </a:tblGrid>
              <a:tr h="259069"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297451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6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43253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6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974315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6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6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6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3547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sz="6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6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650890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6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6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275664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r>
                        <a:rPr lang="en-NZ" sz="1050" dirty="0"/>
                        <a:t>6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6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15720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1209D90-3F27-4D9B-ADAE-4E6FE06F7004}"/>
              </a:ext>
            </a:extLst>
          </p:cNvPr>
          <p:cNvSpPr txBox="1"/>
          <p:nvPr/>
        </p:nvSpPr>
        <p:spPr>
          <a:xfrm>
            <a:off x="3481128" y="5187397"/>
            <a:ext cx="39362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Ultimately, after gone through </a:t>
            </a:r>
            <a:r>
              <a:rPr lang="en-NZ" dirty="0">
                <a:solidFill>
                  <a:srgbClr val="FF0000"/>
                </a:solidFill>
              </a:rPr>
              <a:t>all the trees</a:t>
            </a:r>
            <a:r>
              <a:rPr lang="en-NZ" dirty="0">
                <a:solidFill>
                  <a:schemeClr val="bg1"/>
                </a:solidFill>
              </a:rPr>
              <a:t>, our “Proximity matrix” looks like the left. And we divide the proximity value by the total number of trees (assuming we have 10 trees).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4519245E-8324-41CD-BA27-1D655768EDFD}"/>
              </a:ext>
            </a:extLst>
          </p:cNvPr>
          <p:cNvSpPr/>
          <p:nvPr/>
        </p:nvSpPr>
        <p:spPr>
          <a:xfrm>
            <a:off x="1689706" y="3326674"/>
            <a:ext cx="252305" cy="20029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806FF9-1258-4150-B736-D450FCCB0E90}"/>
              </a:ext>
            </a:extLst>
          </p:cNvPr>
          <p:cNvSpPr txBox="1"/>
          <p:nvPr/>
        </p:nvSpPr>
        <p:spPr>
          <a:xfrm>
            <a:off x="1512991" y="3599317"/>
            <a:ext cx="3936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>
                <a:solidFill>
                  <a:schemeClr val="bg1"/>
                </a:solidFill>
              </a:rPr>
              <a:t>……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56A94FB1-9885-4375-B68D-BA04AF55B68D}"/>
              </a:ext>
            </a:extLst>
          </p:cNvPr>
          <p:cNvSpPr/>
          <p:nvPr/>
        </p:nvSpPr>
        <p:spPr>
          <a:xfrm>
            <a:off x="1715953" y="4301503"/>
            <a:ext cx="252305" cy="20029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536BEB-9F29-491E-93E0-95A4D6B46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369" y="3096724"/>
            <a:ext cx="5114925" cy="146685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CDC70C8A-301D-4AC3-B947-CA7F29012F6E}"/>
              </a:ext>
            </a:extLst>
          </p:cNvPr>
          <p:cNvSpPr/>
          <p:nvPr/>
        </p:nvSpPr>
        <p:spPr>
          <a:xfrm rot="18013421">
            <a:off x="5673381" y="4669209"/>
            <a:ext cx="592740" cy="35711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F6006C-B2BD-4EA1-9CEF-BE1548535F8D}"/>
              </a:ext>
            </a:extLst>
          </p:cNvPr>
          <p:cNvSpPr txBox="1"/>
          <p:nvPr/>
        </p:nvSpPr>
        <p:spPr>
          <a:xfrm>
            <a:off x="7615158" y="4537731"/>
            <a:ext cx="3799237" cy="92333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Now we can use the “Proximity matrix” to make a better guess for the </a:t>
            </a:r>
            <a:r>
              <a:rPr lang="en-NZ" b="1" dirty="0">
                <a:solidFill>
                  <a:srgbClr val="FF0000"/>
                </a:solidFill>
              </a:rPr>
              <a:t>missing value</a:t>
            </a:r>
          </a:p>
        </p:txBody>
      </p:sp>
    </p:spTree>
    <p:extLst>
      <p:ext uri="{BB962C8B-B14F-4D97-AF65-F5344CB8AC3E}">
        <p14:creationId xmlns:p14="http://schemas.microsoft.com/office/powerpoint/2010/main" val="598716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25">
            <a:extLst>
              <a:ext uri="{FF2B5EF4-FFF2-40B4-BE49-F238E27FC236}">
                <a16:creationId xmlns:a16="http://schemas.microsoft.com/office/drawing/2014/main" id="{6BBEA9F4-8008-43E4-BCF9-172A8472BF05}"/>
              </a:ext>
            </a:extLst>
          </p:cNvPr>
          <p:cNvGraphicFramePr>
            <a:graphicFrameLocks noGrp="1"/>
          </p:cNvGraphicFramePr>
          <p:nvPr/>
        </p:nvGraphicFramePr>
        <p:xfrm>
          <a:off x="3840479" y="133322"/>
          <a:ext cx="3413760" cy="2595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679">
                  <a:extLst>
                    <a:ext uri="{9D8B030D-6E8A-4147-A177-3AD203B41FA5}">
                      <a16:colId xmlns:a16="http://schemas.microsoft.com/office/drawing/2014/main" val="551538237"/>
                    </a:ext>
                  </a:extLst>
                </a:gridCol>
                <a:gridCol w="459316">
                  <a:extLst>
                    <a:ext uri="{9D8B030D-6E8A-4147-A177-3AD203B41FA5}">
                      <a16:colId xmlns:a16="http://schemas.microsoft.com/office/drawing/2014/main" val="4043595150"/>
                    </a:ext>
                  </a:extLst>
                </a:gridCol>
                <a:gridCol w="469998">
                  <a:extLst>
                    <a:ext uri="{9D8B030D-6E8A-4147-A177-3AD203B41FA5}">
                      <a16:colId xmlns:a16="http://schemas.microsoft.com/office/drawing/2014/main" val="2430619281"/>
                    </a:ext>
                  </a:extLst>
                </a:gridCol>
                <a:gridCol w="437986">
                  <a:extLst>
                    <a:ext uri="{9D8B030D-6E8A-4147-A177-3AD203B41FA5}">
                      <a16:colId xmlns:a16="http://schemas.microsoft.com/office/drawing/2014/main" val="1422760780"/>
                    </a:ext>
                  </a:extLst>
                </a:gridCol>
                <a:gridCol w="429769">
                  <a:extLst>
                    <a:ext uri="{9D8B030D-6E8A-4147-A177-3AD203B41FA5}">
                      <a16:colId xmlns:a16="http://schemas.microsoft.com/office/drawing/2014/main" val="1470586164"/>
                    </a:ext>
                  </a:extLst>
                </a:gridCol>
                <a:gridCol w="506996">
                  <a:extLst>
                    <a:ext uri="{9D8B030D-6E8A-4147-A177-3AD203B41FA5}">
                      <a16:colId xmlns:a16="http://schemas.microsoft.com/office/drawing/2014/main" val="391827002"/>
                    </a:ext>
                  </a:extLst>
                </a:gridCol>
                <a:gridCol w="560016">
                  <a:extLst>
                    <a:ext uri="{9D8B030D-6E8A-4147-A177-3AD203B41FA5}">
                      <a16:colId xmlns:a16="http://schemas.microsoft.com/office/drawing/2014/main" val="1659810816"/>
                    </a:ext>
                  </a:extLst>
                </a:gridCol>
              </a:tblGrid>
              <a:tr h="350196"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297451"/>
                  </a:ext>
                </a:extLst>
              </a:tr>
              <a:tr h="350196">
                <a:tc>
                  <a:txBody>
                    <a:bodyPr/>
                    <a:lstStyle/>
                    <a:p>
                      <a:r>
                        <a:rPr lang="en-NZ" sz="105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43253"/>
                  </a:ext>
                </a:extLst>
              </a:tr>
              <a:tr h="350196">
                <a:tc>
                  <a:txBody>
                    <a:bodyPr/>
                    <a:lstStyle/>
                    <a:p>
                      <a:r>
                        <a:rPr lang="en-NZ" sz="1050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974315"/>
                  </a:ext>
                </a:extLst>
              </a:tr>
              <a:tr h="494415">
                <a:tc>
                  <a:txBody>
                    <a:bodyPr/>
                    <a:lstStyle/>
                    <a:p>
                      <a:r>
                        <a:rPr lang="en-NZ" sz="1050" dirty="0"/>
                        <a:t>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3547"/>
                  </a:ext>
                </a:extLst>
              </a:tr>
              <a:tr h="350196">
                <a:tc>
                  <a:txBody>
                    <a:bodyPr/>
                    <a:lstStyle/>
                    <a:p>
                      <a:r>
                        <a:rPr lang="en-NZ" sz="1050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650890"/>
                  </a:ext>
                </a:extLst>
              </a:tr>
              <a:tr h="350196">
                <a:tc>
                  <a:txBody>
                    <a:bodyPr/>
                    <a:lstStyle/>
                    <a:p>
                      <a:r>
                        <a:rPr lang="en-NZ" sz="1050" dirty="0"/>
                        <a:t>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275664"/>
                  </a:ext>
                </a:extLst>
              </a:tr>
              <a:tr h="350196">
                <a:tc>
                  <a:txBody>
                    <a:bodyPr/>
                    <a:lstStyle/>
                    <a:p>
                      <a:r>
                        <a:rPr lang="en-NZ" sz="1050" dirty="0"/>
                        <a:t>6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157205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4B02AB-19E4-4DEE-A4B4-BB5DA1B67B5F}"/>
              </a:ext>
            </a:extLst>
          </p:cNvPr>
          <p:cNvCxnSpPr>
            <a:cxnSpLocks/>
          </p:cNvCxnSpPr>
          <p:nvPr/>
        </p:nvCxnSpPr>
        <p:spPr>
          <a:xfrm>
            <a:off x="3735976" y="34835"/>
            <a:ext cx="3727269" cy="29086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3787CD-BB64-4EED-83FD-B90DCDBACCCC}"/>
              </a:ext>
            </a:extLst>
          </p:cNvPr>
          <p:cNvSpPr txBox="1"/>
          <p:nvPr/>
        </p:nvSpPr>
        <p:spPr>
          <a:xfrm>
            <a:off x="7698376" y="133322"/>
            <a:ext cx="4110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Note that </a:t>
            </a:r>
          </a:p>
          <a:p>
            <a:pPr marL="342900" indent="-342900">
              <a:buAutoNum type="arabicPeriod"/>
            </a:pPr>
            <a:r>
              <a:rPr lang="en-NZ" dirty="0">
                <a:solidFill>
                  <a:schemeClr val="bg1"/>
                </a:solidFill>
              </a:rPr>
              <a:t>the proximity matrix is a diagonal matrix, </a:t>
            </a:r>
          </a:p>
          <a:p>
            <a:pPr marL="342900" indent="-342900">
              <a:buAutoNum type="arabicPeriod"/>
            </a:pPr>
            <a:r>
              <a:rPr lang="en-NZ" dirty="0">
                <a:highlight>
                  <a:srgbClr val="FFFF00"/>
                </a:highlight>
              </a:rPr>
              <a:t>the shaded area </a:t>
            </a:r>
            <a:r>
              <a:rPr lang="en-NZ" dirty="0">
                <a:solidFill>
                  <a:schemeClr val="bg1"/>
                </a:solidFill>
              </a:rPr>
              <a:t>indicate the weight function for different samples against </a:t>
            </a:r>
            <a:r>
              <a:rPr lang="en-NZ" dirty="0">
                <a:solidFill>
                  <a:schemeClr val="bg1"/>
                </a:solidFill>
                <a:highlight>
                  <a:srgbClr val="00FFFF"/>
                </a:highlight>
              </a:rPr>
              <a:t>sample 6 </a:t>
            </a:r>
            <a:r>
              <a:rPr lang="en-NZ" dirty="0">
                <a:solidFill>
                  <a:schemeClr val="bg1"/>
                </a:solidFill>
              </a:rPr>
              <a:t>(which has the missing value)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171162-AF62-4084-B98E-D7F034C9E8A3}"/>
              </a:ext>
            </a:extLst>
          </p:cNvPr>
          <p:cNvSpPr/>
          <p:nvPr/>
        </p:nvSpPr>
        <p:spPr>
          <a:xfrm>
            <a:off x="3672428" y="2316480"/>
            <a:ext cx="3895319" cy="51092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F10347-7030-4AA7-97F0-03F5D5FE9A11}"/>
              </a:ext>
            </a:extLst>
          </p:cNvPr>
          <p:cNvSpPr txBox="1"/>
          <p:nvPr/>
        </p:nvSpPr>
        <p:spPr>
          <a:xfrm>
            <a:off x="7254239" y="2316480"/>
            <a:ext cx="169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highlight>
                  <a:srgbClr val="FFFF00"/>
                </a:highlight>
              </a:rPr>
              <a:t>Weight 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4053F3-1F40-4EB1-A516-1B99D7F98294}"/>
              </a:ext>
            </a:extLst>
          </p:cNvPr>
          <p:cNvSpPr txBox="1"/>
          <p:nvPr/>
        </p:nvSpPr>
        <p:spPr>
          <a:xfrm>
            <a:off x="2566440" y="2387274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highlight>
                  <a:srgbClr val="00FFFF"/>
                </a:highlight>
              </a:rPr>
              <a:t>Sample 6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A19F6F6-02DD-4A4F-8A65-9E239C627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14" y="617362"/>
            <a:ext cx="3466659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543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503E59-C22A-467D-9F66-01696F51D34E}"/>
              </a:ext>
            </a:extLst>
          </p:cNvPr>
          <p:cNvSpPr txBox="1"/>
          <p:nvPr/>
        </p:nvSpPr>
        <p:spPr>
          <a:xfrm>
            <a:off x="322217" y="154967"/>
            <a:ext cx="2734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How to fill the missing data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C6792C6-09F6-4026-9E4D-56A68A7C6957}"/>
              </a:ext>
            </a:extLst>
          </p:cNvPr>
          <p:cNvGraphicFramePr>
            <a:graphicFrameLocks noGrp="1"/>
          </p:cNvGraphicFramePr>
          <p:nvPr/>
        </p:nvGraphicFramePr>
        <p:xfrm>
          <a:off x="322217" y="1308184"/>
          <a:ext cx="4579620" cy="12001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4905">
                  <a:extLst>
                    <a:ext uri="{9D8B030D-6E8A-4147-A177-3AD203B41FA5}">
                      <a16:colId xmlns:a16="http://schemas.microsoft.com/office/drawing/2014/main" val="3383094005"/>
                    </a:ext>
                  </a:extLst>
                </a:gridCol>
                <a:gridCol w="1144905">
                  <a:extLst>
                    <a:ext uri="{9D8B030D-6E8A-4147-A177-3AD203B41FA5}">
                      <a16:colId xmlns:a16="http://schemas.microsoft.com/office/drawing/2014/main" val="575015796"/>
                    </a:ext>
                  </a:extLst>
                </a:gridCol>
                <a:gridCol w="1144905">
                  <a:extLst>
                    <a:ext uri="{9D8B030D-6E8A-4147-A177-3AD203B41FA5}">
                      <a16:colId xmlns:a16="http://schemas.microsoft.com/office/drawing/2014/main" val="2211816482"/>
                    </a:ext>
                  </a:extLst>
                </a:gridCol>
                <a:gridCol w="1144905">
                  <a:extLst>
                    <a:ext uri="{9D8B030D-6E8A-4147-A177-3AD203B41FA5}">
                      <a16:colId xmlns:a16="http://schemas.microsoft.com/office/drawing/2014/main" val="13467486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>
                          <a:effectLst/>
                        </a:rPr>
                        <a:t>Temperature</a:t>
                      </a:r>
                      <a:endParaRPr lang="en-N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>
                          <a:effectLst/>
                        </a:rPr>
                        <a:t>Humidity</a:t>
                      </a:r>
                      <a:endParaRPr lang="en-N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>
                          <a:effectLst/>
                        </a:rPr>
                        <a:t>Wind Speed</a:t>
                      </a:r>
                      <a:endParaRPr lang="en-N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>
                          <a:effectLst/>
                        </a:rPr>
                        <a:t>Rain</a:t>
                      </a:r>
                      <a:endParaRPr lang="en-N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8322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281.0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>
                          <a:solidFill>
                            <a:schemeClr val="tx1"/>
                          </a:solidFill>
                          <a:effectLst/>
                        </a:rPr>
                        <a:t>80.0</a:t>
                      </a:r>
                      <a:endParaRPr lang="en-NZ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>
                          <a:solidFill>
                            <a:schemeClr val="tx1"/>
                          </a:solidFill>
                          <a:effectLst/>
                        </a:rPr>
                        <a:t>15.0</a:t>
                      </a:r>
                      <a:endParaRPr lang="en-NZ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dirty="0">
                          <a:effectLst/>
                        </a:rPr>
                        <a:t>Yes</a:t>
                      </a:r>
                      <a:endParaRPr lang="en-N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699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291.5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45.0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>
                          <a:solidFill>
                            <a:schemeClr val="tx1"/>
                          </a:solidFill>
                          <a:effectLst/>
                        </a:rPr>
                        <a:t>11.0</a:t>
                      </a:r>
                      <a:endParaRPr lang="en-NZ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dirty="0">
                          <a:effectLst/>
                        </a:rPr>
                        <a:t>No</a:t>
                      </a:r>
                      <a:endParaRPr lang="en-N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2723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294.0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>
                          <a:solidFill>
                            <a:schemeClr val="tx1"/>
                          </a:solidFill>
                          <a:effectLst/>
                        </a:rPr>
                        <a:t>70.0</a:t>
                      </a:r>
                      <a:endParaRPr lang="en-NZ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13.0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dirty="0">
                          <a:effectLst/>
                        </a:rPr>
                        <a:t>Yes</a:t>
                      </a:r>
                      <a:endParaRPr lang="en-N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346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278.5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>
                          <a:solidFill>
                            <a:schemeClr val="tx1"/>
                          </a:solidFill>
                          <a:effectLst/>
                        </a:rPr>
                        <a:t>65.0</a:t>
                      </a:r>
                      <a:endParaRPr lang="en-NZ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>
                          <a:solidFill>
                            <a:schemeClr val="tx1"/>
                          </a:solidFill>
                          <a:effectLst/>
                        </a:rPr>
                        <a:t>5.0</a:t>
                      </a:r>
                      <a:endParaRPr lang="en-NZ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dirty="0">
                          <a:effectLst/>
                        </a:rPr>
                        <a:t>Yes</a:t>
                      </a:r>
                      <a:endParaRPr lang="en-N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8799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283.0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>
                          <a:solidFill>
                            <a:schemeClr val="tx1"/>
                          </a:solidFill>
                          <a:effectLst/>
                        </a:rPr>
                        <a:t>75.0</a:t>
                      </a:r>
                      <a:endParaRPr lang="en-NZ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>
                          <a:solidFill>
                            <a:schemeClr val="tx1"/>
                          </a:solidFill>
                          <a:effectLst/>
                        </a:rPr>
                        <a:t>8.0</a:t>
                      </a:r>
                      <a:endParaRPr lang="en-NZ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dirty="0">
                          <a:effectLst/>
                        </a:rPr>
                        <a:t>No</a:t>
                      </a:r>
                      <a:endParaRPr lang="en-N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362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285.6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>
                          <a:solidFill>
                            <a:schemeClr val="tx1"/>
                          </a:solidFill>
                          <a:effectLst/>
                        </a:rPr>
                        <a:t>80.0</a:t>
                      </a:r>
                      <a:endParaRPr lang="en-NZ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1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n-NZ" sz="11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dirty="0">
                          <a:effectLst/>
                        </a:rPr>
                        <a:t>Yes</a:t>
                      </a:r>
                      <a:endParaRPr lang="en-N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42783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088BAF6-92E2-40E5-8C8A-A6338707C990}"/>
              </a:ext>
            </a:extLst>
          </p:cNvPr>
          <p:cNvSpPr txBox="1"/>
          <p:nvPr/>
        </p:nvSpPr>
        <p:spPr>
          <a:xfrm flipH="1">
            <a:off x="1558777" y="673723"/>
            <a:ext cx="1793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predictors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A0804D-C16C-4411-9F51-EEB05EF22CC5}"/>
              </a:ext>
            </a:extLst>
          </p:cNvPr>
          <p:cNvSpPr txBox="1"/>
          <p:nvPr/>
        </p:nvSpPr>
        <p:spPr>
          <a:xfrm flipH="1">
            <a:off x="3939840" y="1000407"/>
            <a:ext cx="1793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E5517FB0-7F8F-4F13-AFC2-3E9F9C1A63E7}"/>
              </a:ext>
            </a:extLst>
          </p:cNvPr>
          <p:cNvSpPr/>
          <p:nvPr/>
        </p:nvSpPr>
        <p:spPr>
          <a:xfrm rot="16200000">
            <a:off x="1810151" y="42016"/>
            <a:ext cx="269966" cy="2186747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B9A823-CA0A-4BAE-8FDF-82098C582C12}"/>
              </a:ext>
            </a:extLst>
          </p:cNvPr>
          <p:cNvSpPr txBox="1"/>
          <p:nvPr/>
        </p:nvSpPr>
        <p:spPr>
          <a:xfrm>
            <a:off x="5146765" y="1166681"/>
            <a:ext cx="6096000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example, given that we have many samples that that can be used to train the model and tell if it rains or not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219413-1C16-409F-A976-292DD8A20DCE}"/>
              </a:ext>
            </a:extLst>
          </p:cNvPr>
          <p:cNvSpPr txBox="1"/>
          <p:nvPr/>
        </p:nvSpPr>
        <p:spPr>
          <a:xfrm>
            <a:off x="1698171" y="2816111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1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However, for one of the samples there is no wind speed being recorded</a:t>
            </a:r>
            <a:endParaRPr lang="en-NZ" sz="1600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4C3EDC-0962-44C2-BD0B-F462E15FCE80}"/>
              </a:ext>
            </a:extLst>
          </p:cNvPr>
          <p:cNvSpPr/>
          <p:nvPr/>
        </p:nvSpPr>
        <p:spPr>
          <a:xfrm>
            <a:off x="226423" y="2299063"/>
            <a:ext cx="4807131" cy="3077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43ACF11-7D96-4A65-AA96-5FD03F7AC4FC}"/>
              </a:ext>
            </a:extLst>
          </p:cNvPr>
          <p:cNvSpPr/>
          <p:nvPr/>
        </p:nvSpPr>
        <p:spPr>
          <a:xfrm rot="3580023">
            <a:off x="3034702" y="2645380"/>
            <a:ext cx="287383" cy="22176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41218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25">
            <a:extLst>
              <a:ext uri="{FF2B5EF4-FFF2-40B4-BE49-F238E27FC236}">
                <a16:creationId xmlns:a16="http://schemas.microsoft.com/office/drawing/2014/main" id="{6BBEA9F4-8008-43E4-BCF9-172A8472BF05}"/>
              </a:ext>
            </a:extLst>
          </p:cNvPr>
          <p:cNvGraphicFramePr>
            <a:graphicFrameLocks noGrp="1"/>
          </p:cNvGraphicFramePr>
          <p:nvPr/>
        </p:nvGraphicFramePr>
        <p:xfrm>
          <a:off x="3840479" y="133322"/>
          <a:ext cx="3413760" cy="2595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679">
                  <a:extLst>
                    <a:ext uri="{9D8B030D-6E8A-4147-A177-3AD203B41FA5}">
                      <a16:colId xmlns:a16="http://schemas.microsoft.com/office/drawing/2014/main" val="551538237"/>
                    </a:ext>
                  </a:extLst>
                </a:gridCol>
                <a:gridCol w="459316">
                  <a:extLst>
                    <a:ext uri="{9D8B030D-6E8A-4147-A177-3AD203B41FA5}">
                      <a16:colId xmlns:a16="http://schemas.microsoft.com/office/drawing/2014/main" val="4043595150"/>
                    </a:ext>
                  </a:extLst>
                </a:gridCol>
                <a:gridCol w="469998">
                  <a:extLst>
                    <a:ext uri="{9D8B030D-6E8A-4147-A177-3AD203B41FA5}">
                      <a16:colId xmlns:a16="http://schemas.microsoft.com/office/drawing/2014/main" val="2430619281"/>
                    </a:ext>
                  </a:extLst>
                </a:gridCol>
                <a:gridCol w="437986">
                  <a:extLst>
                    <a:ext uri="{9D8B030D-6E8A-4147-A177-3AD203B41FA5}">
                      <a16:colId xmlns:a16="http://schemas.microsoft.com/office/drawing/2014/main" val="1422760780"/>
                    </a:ext>
                  </a:extLst>
                </a:gridCol>
                <a:gridCol w="429769">
                  <a:extLst>
                    <a:ext uri="{9D8B030D-6E8A-4147-A177-3AD203B41FA5}">
                      <a16:colId xmlns:a16="http://schemas.microsoft.com/office/drawing/2014/main" val="1470586164"/>
                    </a:ext>
                  </a:extLst>
                </a:gridCol>
                <a:gridCol w="506996">
                  <a:extLst>
                    <a:ext uri="{9D8B030D-6E8A-4147-A177-3AD203B41FA5}">
                      <a16:colId xmlns:a16="http://schemas.microsoft.com/office/drawing/2014/main" val="391827002"/>
                    </a:ext>
                  </a:extLst>
                </a:gridCol>
                <a:gridCol w="560016">
                  <a:extLst>
                    <a:ext uri="{9D8B030D-6E8A-4147-A177-3AD203B41FA5}">
                      <a16:colId xmlns:a16="http://schemas.microsoft.com/office/drawing/2014/main" val="1659810816"/>
                    </a:ext>
                  </a:extLst>
                </a:gridCol>
              </a:tblGrid>
              <a:tr h="350196"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297451"/>
                  </a:ext>
                </a:extLst>
              </a:tr>
              <a:tr h="350196">
                <a:tc>
                  <a:txBody>
                    <a:bodyPr/>
                    <a:lstStyle/>
                    <a:p>
                      <a:r>
                        <a:rPr lang="en-NZ" sz="105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43253"/>
                  </a:ext>
                </a:extLst>
              </a:tr>
              <a:tr h="350196">
                <a:tc>
                  <a:txBody>
                    <a:bodyPr/>
                    <a:lstStyle/>
                    <a:p>
                      <a:r>
                        <a:rPr lang="en-NZ" sz="1050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974315"/>
                  </a:ext>
                </a:extLst>
              </a:tr>
              <a:tr h="494415">
                <a:tc>
                  <a:txBody>
                    <a:bodyPr/>
                    <a:lstStyle/>
                    <a:p>
                      <a:r>
                        <a:rPr lang="en-NZ" sz="1050" dirty="0"/>
                        <a:t>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3547"/>
                  </a:ext>
                </a:extLst>
              </a:tr>
              <a:tr h="350196">
                <a:tc>
                  <a:txBody>
                    <a:bodyPr/>
                    <a:lstStyle/>
                    <a:p>
                      <a:r>
                        <a:rPr lang="en-NZ" sz="1050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650890"/>
                  </a:ext>
                </a:extLst>
              </a:tr>
              <a:tr h="350196">
                <a:tc>
                  <a:txBody>
                    <a:bodyPr/>
                    <a:lstStyle/>
                    <a:p>
                      <a:r>
                        <a:rPr lang="en-NZ" sz="1050" dirty="0"/>
                        <a:t>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275664"/>
                  </a:ext>
                </a:extLst>
              </a:tr>
              <a:tr h="350196">
                <a:tc>
                  <a:txBody>
                    <a:bodyPr/>
                    <a:lstStyle/>
                    <a:p>
                      <a:r>
                        <a:rPr lang="en-NZ" sz="1050" dirty="0"/>
                        <a:t>6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157205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4B02AB-19E4-4DEE-A4B4-BB5DA1B67B5F}"/>
              </a:ext>
            </a:extLst>
          </p:cNvPr>
          <p:cNvCxnSpPr>
            <a:cxnSpLocks/>
          </p:cNvCxnSpPr>
          <p:nvPr/>
        </p:nvCxnSpPr>
        <p:spPr>
          <a:xfrm>
            <a:off x="3735976" y="34835"/>
            <a:ext cx="3727269" cy="29086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3787CD-BB64-4EED-83FD-B90DCDBACCCC}"/>
              </a:ext>
            </a:extLst>
          </p:cNvPr>
          <p:cNvSpPr txBox="1"/>
          <p:nvPr/>
        </p:nvSpPr>
        <p:spPr>
          <a:xfrm>
            <a:off x="7698376" y="133322"/>
            <a:ext cx="4110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Note that </a:t>
            </a:r>
          </a:p>
          <a:p>
            <a:pPr marL="342900" indent="-342900">
              <a:buAutoNum type="arabicPeriod"/>
            </a:pPr>
            <a:r>
              <a:rPr lang="en-NZ" dirty="0">
                <a:solidFill>
                  <a:schemeClr val="bg1"/>
                </a:solidFill>
              </a:rPr>
              <a:t>the proximity matrix is a diagonal matrix, </a:t>
            </a:r>
          </a:p>
          <a:p>
            <a:pPr marL="342900" indent="-342900">
              <a:buAutoNum type="arabicPeriod"/>
            </a:pPr>
            <a:r>
              <a:rPr lang="en-NZ" dirty="0">
                <a:highlight>
                  <a:srgbClr val="FFFF00"/>
                </a:highlight>
              </a:rPr>
              <a:t>the shaded area </a:t>
            </a:r>
            <a:r>
              <a:rPr lang="en-NZ" dirty="0">
                <a:solidFill>
                  <a:schemeClr val="bg1"/>
                </a:solidFill>
              </a:rPr>
              <a:t>indicate the weight function for different samples against </a:t>
            </a:r>
            <a:r>
              <a:rPr lang="en-NZ" dirty="0">
                <a:solidFill>
                  <a:schemeClr val="bg1"/>
                </a:solidFill>
                <a:highlight>
                  <a:srgbClr val="00FFFF"/>
                </a:highlight>
              </a:rPr>
              <a:t>sample 6 </a:t>
            </a:r>
            <a:r>
              <a:rPr lang="en-NZ" dirty="0">
                <a:solidFill>
                  <a:schemeClr val="bg1"/>
                </a:solidFill>
              </a:rPr>
              <a:t>(which has the missing value)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171162-AF62-4084-B98E-D7F034C9E8A3}"/>
              </a:ext>
            </a:extLst>
          </p:cNvPr>
          <p:cNvSpPr/>
          <p:nvPr/>
        </p:nvSpPr>
        <p:spPr>
          <a:xfrm>
            <a:off x="3672428" y="2316480"/>
            <a:ext cx="3895319" cy="51092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F10347-7030-4AA7-97F0-03F5D5FE9A11}"/>
              </a:ext>
            </a:extLst>
          </p:cNvPr>
          <p:cNvSpPr txBox="1"/>
          <p:nvPr/>
        </p:nvSpPr>
        <p:spPr>
          <a:xfrm>
            <a:off x="7254239" y="2316480"/>
            <a:ext cx="169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highlight>
                  <a:srgbClr val="FFFF00"/>
                </a:highlight>
              </a:rPr>
              <a:t>Weight 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4053F3-1F40-4EB1-A516-1B99D7F98294}"/>
              </a:ext>
            </a:extLst>
          </p:cNvPr>
          <p:cNvSpPr txBox="1"/>
          <p:nvPr/>
        </p:nvSpPr>
        <p:spPr>
          <a:xfrm>
            <a:off x="2566440" y="2387274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highlight>
                  <a:srgbClr val="00FFFF"/>
                </a:highlight>
              </a:rPr>
              <a:t>Sample 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819678-EE6B-453D-93EB-1534E8FC78F2}"/>
              </a:ext>
            </a:extLst>
          </p:cNvPr>
          <p:cNvSpPr txBox="1"/>
          <p:nvPr/>
        </p:nvSpPr>
        <p:spPr>
          <a:xfrm>
            <a:off x="896982" y="3157659"/>
            <a:ext cx="2442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 weight for sample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DFDA779-B088-4591-9B4E-54E690C76B85}"/>
                  </a:ext>
                </a:extLst>
              </p:cNvPr>
              <p:cNvSpPr txBox="1"/>
              <p:nvPr/>
            </p:nvSpPr>
            <p:spPr>
              <a:xfrm>
                <a:off x="3611919" y="3079817"/>
                <a:ext cx="2809808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NZ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NZ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15.0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0.0</m:t>
                          </m:r>
                        </m:num>
                        <m:den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0.3+0.1</m:t>
                          </m:r>
                        </m:den>
                      </m:f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</m:t>
                      </m:r>
                    </m:oMath>
                  </m:oMathPara>
                </a14:m>
                <a:endParaRPr lang="en-NZ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DFDA779-B088-4591-9B4E-54E690C76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919" y="3079817"/>
                <a:ext cx="2809808" cy="5250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6A19F6F6-02DD-4A4F-8A65-9E239C627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14" y="617362"/>
            <a:ext cx="3466659" cy="146685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65369F0-E10A-42D7-AD53-30FF06146B24}"/>
              </a:ext>
            </a:extLst>
          </p:cNvPr>
          <p:cNvSpPr/>
          <p:nvPr/>
        </p:nvSpPr>
        <p:spPr>
          <a:xfrm>
            <a:off x="1898143" y="827314"/>
            <a:ext cx="353106" cy="22642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CD2A26-7282-44B3-8E0F-77E3CBDE86CD}"/>
              </a:ext>
            </a:extLst>
          </p:cNvPr>
          <p:cNvCxnSpPr>
            <a:cxnSpLocks/>
          </p:cNvCxnSpPr>
          <p:nvPr/>
        </p:nvCxnSpPr>
        <p:spPr>
          <a:xfrm>
            <a:off x="2133600" y="1053737"/>
            <a:ext cx="2203269" cy="216843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96C4F2A-D70B-4073-8051-94AED14EBA83}"/>
              </a:ext>
            </a:extLst>
          </p:cNvPr>
          <p:cNvSpPr txBox="1"/>
          <p:nvPr/>
        </p:nvSpPr>
        <p:spPr>
          <a:xfrm>
            <a:off x="4397378" y="260229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highlight>
                  <a:srgbClr val="000000"/>
                </a:highlight>
              </a:rPr>
              <a:t>0.0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27108E-822C-4035-8091-9690EDA52C90}"/>
              </a:ext>
            </a:extLst>
          </p:cNvPr>
          <p:cNvSpPr txBox="1"/>
          <p:nvPr/>
        </p:nvSpPr>
        <p:spPr>
          <a:xfrm>
            <a:off x="4849284" y="260331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highlight>
                  <a:srgbClr val="000000"/>
                </a:highlight>
              </a:rPr>
              <a:t>0.3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F148F2-227B-4259-BE85-C44038E1F83C}"/>
              </a:ext>
            </a:extLst>
          </p:cNvPr>
          <p:cNvSpPr txBox="1"/>
          <p:nvPr/>
        </p:nvSpPr>
        <p:spPr>
          <a:xfrm>
            <a:off x="6156264" y="258377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highlight>
                  <a:srgbClr val="000000"/>
                </a:highlight>
              </a:rPr>
              <a:t>0.1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20C54ED-7B08-4E62-89F9-D8FF4E19C3DD}"/>
              </a:ext>
            </a:extLst>
          </p:cNvPr>
          <p:cNvCxnSpPr>
            <a:cxnSpLocks/>
          </p:cNvCxnSpPr>
          <p:nvPr/>
        </p:nvCxnSpPr>
        <p:spPr>
          <a:xfrm>
            <a:off x="4752153" y="2963719"/>
            <a:ext cx="532720" cy="1150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4552EBC-508D-41FD-8B6F-679B608B08A3}"/>
              </a:ext>
            </a:extLst>
          </p:cNvPr>
          <p:cNvCxnSpPr>
            <a:cxnSpLocks/>
          </p:cNvCxnSpPr>
          <p:nvPr/>
        </p:nvCxnSpPr>
        <p:spPr>
          <a:xfrm flipH="1">
            <a:off x="5078898" y="2959147"/>
            <a:ext cx="10393" cy="5217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BCB833D-46BD-4AAC-BBA1-9A744E4BFB9D}"/>
              </a:ext>
            </a:extLst>
          </p:cNvPr>
          <p:cNvCxnSpPr>
            <a:cxnSpLocks/>
          </p:cNvCxnSpPr>
          <p:nvPr/>
        </p:nvCxnSpPr>
        <p:spPr>
          <a:xfrm flipH="1">
            <a:off x="5862846" y="2907277"/>
            <a:ext cx="508919" cy="6197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169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25">
            <a:extLst>
              <a:ext uri="{FF2B5EF4-FFF2-40B4-BE49-F238E27FC236}">
                <a16:creationId xmlns:a16="http://schemas.microsoft.com/office/drawing/2014/main" id="{6BBEA9F4-8008-43E4-BCF9-172A8472BF05}"/>
              </a:ext>
            </a:extLst>
          </p:cNvPr>
          <p:cNvGraphicFramePr>
            <a:graphicFrameLocks noGrp="1"/>
          </p:cNvGraphicFramePr>
          <p:nvPr/>
        </p:nvGraphicFramePr>
        <p:xfrm>
          <a:off x="3840479" y="133322"/>
          <a:ext cx="3413760" cy="2595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679">
                  <a:extLst>
                    <a:ext uri="{9D8B030D-6E8A-4147-A177-3AD203B41FA5}">
                      <a16:colId xmlns:a16="http://schemas.microsoft.com/office/drawing/2014/main" val="551538237"/>
                    </a:ext>
                  </a:extLst>
                </a:gridCol>
                <a:gridCol w="459316">
                  <a:extLst>
                    <a:ext uri="{9D8B030D-6E8A-4147-A177-3AD203B41FA5}">
                      <a16:colId xmlns:a16="http://schemas.microsoft.com/office/drawing/2014/main" val="4043595150"/>
                    </a:ext>
                  </a:extLst>
                </a:gridCol>
                <a:gridCol w="469998">
                  <a:extLst>
                    <a:ext uri="{9D8B030D-6E8A-4147-A177-3AD203B41FA5}">
                      <a16:colId xmlns:a16="http://schemas.microsoft.com/office/drawing/2014/main" val="2430619281"/>
                    </a:ext>
                  </a:extLst>
                </a:gridCol>
                <a:gridCol w="437986">
                  <a:extLst>
                    <a:ext uri="{9D8B030D-6E8A-4147-A177-3AD203B41FA5}">
                      <a16:colId xmlns:a16="http://schemas.microsoft.com/office/drawing/2014/main" val="1422760780"/>
                    </a:ext>
                  </a:extLst>
                </a:gridCol>
                <a:gridCol w="429769">
                  <a:extLst>
                    <a:ext uri="{9D8B030D-6E8A-4147-A177-3AD203B41FA5}">
                      <a16:colId xmlns:a16="http://schemas.microsoft.com/office/drawing/2014/main" val="1470586164"/>
                    </a:ext>
                  </a:extLst>
                </a:gridCol>
                <a:gridCol w="506996">
                  <a:extLst>
                    <a:ext uri="{9D8B030D-6E8A-4147-A177-3AD203B41FA5}">
                      <a16:colId xmlns:a16="http://schemas.microsoft.com/office/drawing/2014/main" val="391827002"/>
                    </a:ext>
                  </a:extLst>
                </a:gridCol>
                <a:gridCol w="560016">
                  <a:extLst>
                    <a:ext uri="{9D8B030D-6E8A-4147-A177-3AD203B41FA5}">
                      <a16:colId xmlns:a16="http://schemas.microsoft.com/office/drawing/2014/main" val="1659810816"/>
                    </a:ext>
                  </a:extLst>
                </a:gridCol>
              </a:tblGrid>
              <a:tr h="350196"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297451"/>
                  </a:ext>
                </a:extLst>
              </a:tr>
              <a:tr h="350196">
                <a:tc>
                  <a:txBody>
                    <a:bodyPr/>
                    <a:lstStyle/>
                    <a:p>
                      <a:r>
                        <a:rPr lang="en-NZ" sz="105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43253"/>
                  </a:ext>
                </a:extLst>
              </a:tr>
              <a:tr h="350196">
                <a:tc>
                  <a:txBody>
                    <a:bodyPr/>
                    <a:lstStyle/>
                    <a:p>
                      <a:r>
                        <a:rPr lang="en-NZ" sz="1050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974315"/>
                  </a:ext>
                </a:extLst>
              </a:tr>
              <a:tr h="494415">
                <a:tc>
                  <a:txBody>
                    <a:bodyPr/>
                    <a:lstStyle/>
                    <a:p>
                      <a:r>
                        <a:rPr lang="en-NZ" sz="1050" dirty="0"/>
                        <a:t>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3547"/>
                  </a:ext>
                </a:extLst>
              </a:tr>
              <a:tr h="350196">
                <a:tc>
                  <a:txBody>
                    <a:bodyPr/>
                    <a:lstStyle/>
                    <a:p>
                      <a:r>
                        <a:rPr lang="en-NZ" sz="1050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650890"/>
                  </a:ext>
                </a:extLst>
              </a:tr>
              <a:tr h="350196">
                <a:tc>
                  <a:txBody>
                    <a:bodyPr/>
                    <a:lstStyle/>
                    <a:p>
                      <a:r>
                        <a:rPr lang="en-NZ" sz="1050" dirty="0"/>
                        <a:t>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275664"/>
                  </a:ext>
                </a:extLst>
              </a:tr>
              <a:tr h="350196">
                <a:tc>
                  <a:txBody>
                    <a:bodyPr/>
                    <a:lstStyle/>
                    <a:p>
                      <a:r>
                        <a:rPr lang="en-NZ" sz="1050" dirty="0"/>
                        <a:t>6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157205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4B02AB-19E4-4DEE-A4B4-BB5DA1B67B5F}"/>
              </a:ext>
            </a:extLst>
          </p:cNvPr>
          <p:cNvCxnSpPr>
            <a:cxnSpLocks/>
          </p:cNvCxnSpPr>
          <p:nvPr/>
        </p:nvCxnSpPr>
        <p:spPr>
          <a:xfrm>
            <a:off x="3735976" y="34835"/>
            <a:ext cx="3727269" cy="29086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3787CD-BB64-4EED-83FD-B90DCDBACCCC}"/>
              </a:ext>
            </a:extLst>
          </p:cNvPr>
          <p:cNvSpPr txBox="1"/>
          <p:nvPr/>
        </p:nvSpPr>
        <p:spPr>
          <a:xfrm>
            <a:off x="7698376" y="133322"/>
            <a:ext cx="4110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Note that </a:t>
            </a:r>
          </a:p>
          <a:p>
            <a:pPr marL="342900" indent="-342900">
              <a:buAutoNum type="arabicPeriod"/>
            </a:pPr>
            <a:r>
              <a:rPr lang="en-NZ" dirty="0">
                <a:solidFill>
                  <a:schemeClr val="bg1"/>
                </a:solidFill>
              </a:rPr>
              <a:t>the proximity matrix is a diagonal matrix, </a:t>
            </a:r>
          </a:p>
          <a:p>
            <a:pPr marL="342900" indent="-342900">
              <a:buAutoNum type="arabicPeriod"/>
            </a:pPr>
            <a:r>
              <a:rPr lang="en-NZ" dirty="0">
                <a:highlight>
                  <a:srgbClr val="FFFF00"/>
                </a:highlight>
              </a:rPr>
              <a:t>the shaded area </a:t>
            </a:r>
            <a:r>
              <a:rPr lang="en-NZ" dirty="0">
                <a:solidFill>
                  <a:schemeClr val="bg1"/>
                </a:solidFill>
              </a:rPr>
              <a:t>indicate the weight function for different samples against </a:t>
            </a:r>
            <a:r>
              <a:rPr lang="en-NZ" dirty="0">
                <a:solidFill>
                  <a:schemeClr val="bg1"/>
                </a:solidFill>
                <a:highlight>
                  <a:srgbClr val="00FFFF"/>
                </a:highlight>
              </a:rPr>
              <a:t>sample 6 </a:t>
            </a:r>
            <a:r>
              <a:rPr lang="en-NZ" dirty="0">
                <a:solidFill>
                  <a:schemeClr val="bg1"/>
                </a:solidFill>
              </a:rPr>
              <a:t>(which has the missing value)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171162-AF62-4084-B98E-D7F034C9E8A3}"/>
              </a:ext>
            </a:extLst>
          </p:cNvPr>
          <p:cNvSpPr/>
          <p:nvPr/>
        </p:nvSpPr>
        <p:spPr>
          <a:xfrm>
            <a:off x="3672428" y="2316480"/>
            <a:ext cx="3895319" cy="51092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F10347-7030-4AA7-97F0-03F5D5FE9A11}"/>
              </a:ext>
            </a:extLst>
          </p:cNvPr>
          <p:cNvSpPr txBox="1"/>
          <p:nvPr/>
        </p:nvSpPr>
        <p:spPr>
          <a:xfrm>
            <a:off x="7254239" y="2316480"/>
            <a:ext cx="169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highlight>
                  <a:srgbClr val="FFFF00"/>
                </a:highlight>
              </a:rPr>
              <a:t>Weight 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4053F3-1F40-4EB1-A516-1B99D7F98294}"/>
              </a:ext>
            </a:extLst>
          </p:cNvPr>
          <p:cNvSpPr txBox="1"/>
          <p:nvPr/>
        </p:nvSpPr>
        <p:spPr>
          <a:xfrm>
            <a:off x="2566440" y="2387274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highlight>
                  <a:srgbClr val="00FFFF"/>
                </a:highlight>
              </a:rPr>
              <a:t>Sample 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819678-EE6B-453D-93EB-1534E8FC78F2}"/>
              </a:ext>
            </a:extLst>
          </p:cNvPr>
          <p:cNvSpPr txBox="1"/>
          <p:nvPr/>
        </p:nvSpPr>
        <p:spPr>
          <a:xfrm>
            <a:off x="896982" y="3157659"/>
            <a:ext cx="2442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 weight for sample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DFDA779-B088-4591-9B4E-54E690C76B85}"/>
                  </a:ext>
                </a:extLst>
              </p:cNvPr>
              <p:cNvSpPr txBox="1"/>
              <p:nvPr/>
            </p:nvSpPr>
            <p:spPr>
              <a:xfrm>
                <a:off x="3611919" y="3079817"/>
                <a:ext cx="2809808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=15.0</m:t>
                      </m:r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0.0</m:t>
                          </m:r>
                        </m:num>
                        <m:den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0.3+0.1</m:t>
                          </m:r>
                        </m:den>
                      </m:f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</m:t>
                      </m:r>
                    </m:oMath>
                  </m:oMathPara>
                </a14:m>
                <a:endParaRPr lang="en-NZ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DFDA779-B088-4591-9B4E-54E690C76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919" y="3079817"/>
                <a:ext cx="2809808" cy="5250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6A19F6F6-02DD-4A4F-8A65-9E239C627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14" y="617362"/>
            <a:ext cx="3466659" cy="146685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65369F0-E10A-42D7-AD53-30FF06146B24}"/>
              </a:ext>
            </a:extLst>
          </p:cNvPr>
          <p:cNvSpPr/>
          <p:nvPr/>
        </p:nvSpPr>
        <p:spPr>
          <a:xfrm>
            <a:off x="1854149" y="1018413"/>
            <a:ext cx="353106" cy="22642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CD2A26-7282-44B3-8E0F-77E3CBDE86CD}"/>
              </a:ext>
            </a:extLst>
          </p:cNvPr>
          <p:cNvCxnSpPr>
            <a:cxnSpLocks/>
          </p:cNvCxnSpPr>
          <p:nvPr/>
        </p:nvCxnSpPr>
        <p:spPr>
          <a:xfrm>
            <a:off x="2089606" y="1244836"/>
            <a:ext cx="2264891" cy="238932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E27108E-822C-4035-8091-9690EDA52C90}"/>
              </a:ext>
            </a:extLst>
          </p:cNvPr>
          <p:cNvSpPr txBox="1"/>
          <p:nvPr/>
        </p:nvSpPr>
        <p:spPr>
          <a:xfrm>
            <a:off x="4849284" y="260331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highlight>
                  <a:srgbClr val="000000"/>
                </a:highlight>
              </a:rPr>
              <a:t>0.3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F148F2-227B-4259-BE85-C44038E1F83C}"/>
              </a:ext>
            </a:extLst>
          </p:cNvPr>
          <p:cNvSpPr txBox="1"/>
          <p:nvPr/>
        </p:nvSpPr>
        <p:spPr>
          <a:xfrm>
            <a:off x="6156264" y="258377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highlight>
                  <a:srgbClr val="000000"/>
                </a:highlight>
              </a:rPr>
              <a:t>0.1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20C54ED-7B08-4E62-89F9-D8FF4E19C3DD}"/>
              </a:ext>
            </a:extLst>
          </p:cNvPr>
          <p:cNvCxnSpPr>
            <a:cxnSpLocks/>
          </p:cNvCxnSpPr>
          <p:nvPr/>
        </p:nvCxnSpPr>
        <p:spPr>
          <a:xfrm>
            <a:off x="5094995" y="2923790"/>
            <a:ext cx="0" cy="9615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4552EBC-508D-41FD-8B6F-679B608B08A3}"/>
              </a:ext>
            </a:extLst>
          </p:cNvPr>
          <p:cNvCxnSpPr>
            <a:cxnSpLocks/>
          </p:cNvCxnSpPr>
          <p:nvPr/>
        </p:nvCxnSpPr>
        <p:spPr>
          <a:xfrm>
            <a:off x="5096860" y="2907277"/>
            <a:ext cx="251561" cy="7268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BCB833D-46BD-4AAC-BBA1-9A744E4BFB9D}"/>
              </a:ext>
            </a:extLst>
          </p:cNvPr>
          <p:cNvCxnSpPr>
            <a:cxnSpLocks/>
          </p:cNvCxnSpPr>
          <p:nvPr/>
        </p:nvCxnSpPr>
        <p:spPr>
          <a:xfrm flipH="1">
            <a:off x="5697395" y="2907277"/>
            <a:ext cx="674370" cy="9499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033524E-FE1D-47CB-B8EC-3407DB591EF5}"/>
              </a:ext>
            </a:extLst>
          </p:cNvPr>
          <p:cNvSpPr txBox="1"/>
          <p:nvPr/>
        </p:nvSpPr>
        <p:spPr>
          <a:xfrm>
            <a:off x="896982" y="3792057"/>
            <a:ext cx="2442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 weight for sample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0D6D8CE-091B-407F-AF65-C50AA0C23C6C}"/>
                  </a:ext>
                </a:extLst>
              </p:cNvPr>
              <p:cNvSpPr txBox="1"/>
              <p:nvPr/>
            </p:nvSpPr>
            <p:spPr>
              <a:xfrm>
                <a:off x="3611919" y="3714215"/>
                <a:ext cx="2943370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NZ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NZ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11.0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</m:t>
                          </m:r>
                        </m:num>
                        <m:den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0.3+0.1</m:t>
                          </m:r>
                        </m:den>
                      </m:f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=8.25</m:t>
                      </m:r>
                    </m:oMath>
                  </m:oMathPara>
                </a14:m>
                <a:endParaRPr lang="en-NZ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0D6D8CE-091B-407F-AF65-C50AA0C23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919" y="3714215"/>
                <a:ext cx="2943370" cy="525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0246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25">
            <a:extLst>
              <a:ext uri="{FF2B5EF4-FFF2-40B4-BE49-F238E27FC236}">
                <a16:creationId xmlns:a16="http://schemas.microsoft.com/office/drawing/2014/main" id="{6BBEA9F4-8008-43E4-BCF9-172A8472BF05}"/>
              </a:ext>
            </a:extLst>
          </p:cNvPr>
          <p:cNvGraphicFramePr>
            <a:graphicFrameLocks noGrp="1"/>
          </p:cNvGraphicFramePr>
          <p:nvPr/>
        </p:nvGraphicFramePr>
        <p:xfrm>
          <a:off x="3840479" y="133322"/>
          <a:ext cx="3413760" cy="2595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679">
                  <a:extLst>
                    <a:ext uri="{9D8B030D-6E8A-4147-A177-3AD203B41FA5}">
                      <a16:colId xmlns:a16="http://schemas.microsoft.com/office/drawing/2014/main" val="551538237"/>
                    </a:ext>
                  </a:extLst>
                </a:gridCol>
                <a:gridCol w="459316">
                  <a:extLst>
                    <a:ext uri="{9D8B030D-6E8A-4147-A177-3AD203B41FA5}">
                      <a16:colId xmlns:a16="http://schemas.microsoft.com/office/drawing/2014/main" val="4043595150"/>
                    </a:ext>
                  </a:extLst>
                </a:gridCol>
                <a:gridCol w="469998">
                  <a:extLst>
                    <a:ext uri="{9D8B030D-6E8A-4147-A177-3AD203B41FA5}">
                      <a16:colId xmlns:a16="http://schemas.microsoft.com/office/drawing/2014/main" val="2430619281"/>
                    </a:ext>
                  </a:extLst>
                </a:gridCol>
                <a:gridCol w="437986">
                  <a:extLst>
                    <a:ext uri="{9D8B030D-6E8A-4147-A177-3AD203B41FA5}">
                      <a16:colId xmlns:a16="http://schemas.microsoft.com/office/drawing/2014/main" val="1422760780"/>
                    </a:ext>
                  </a:extLst>
                </a:gridCol>
                <a:gridCol w="429769">
                  <a:extLst>
                    <a:ext uri="{9D8B030D-6E8A-4147-A177-3AD203B41FA5}">
                      <a16:colId xmlns:a16="http://schemas.microsoft.com/office/drawing/2014/main" val="1470586164"/>
                    </a:ext>
                  </a:extLst>
                </a:gridCol>
                <a:gridCol w="506996">
                  <a:extLst>
                    <a:ext uri="{9D8B030D-6E8A-4147-A177-3AD203B41FA5}">
                      <a16:colId xmlns:a16="http://schemas.microsoft.com/office/drawing/2014/main" val="391827002"/>
                    </a:ext>
                  </a:extLst>
                </a:gridCol>
                <a:gridCol w="560016">
                  <a:extLst>
                    <a:ext uri="{9D8B030D-6E8A-4147-A177-3AD203B41FA5}">
                      <a16:colId xmlns:a16="http://schemas.microsoft.com/office/drawing/2014/main" val="1659810816"/>
                    </a:ext>
                  </a:extLst>
                </a:gridCol>
              </a:tblGrid>
              <a:tr h="350196"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297451"/>
                  </a:ext>
                </a:extLst>
              </a:tr>
              <a:tr h="350196">
                <a:tc>
                  <a:txBody>
                    <a:bodyPr/>
                    <a:lstStyle/>
                    <a:p>
                      <a:r>
                        <a:rPr lang="en-NZ" sz="105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43253"/>
                  </a:ext>
                </a:extLst>
              </a:tr>
              <a:tr h="350196">
                <a:tc>
                  <a:txBody>
                    <a:bodyPr/>
                    <a:lstStyle/>
                    <a:p>
                      <a:r>
                        <a:rPr lang="en-NZ" sz="1050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974315"/>
                  </a:ext>
                </a:extLst>
              </a:tr>
              <a:tr h="494415">
                <a:tc>
                  <a:txBody>
                    <a:bodyPr/>
                    <a:lstStyle/>
                    <a:p>
                      <a:r>
                        <a:rPr lang="en-NZ" sz="1050" dirty="0"/>
                        <a:t>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3547"/>
                  </a:ext>
                </a:extLst>
              </a:tr>
              <a:tr h="350196">
                <a:tc>
                  <a:txBody>
                    <a:bodyPr/>
                    <a:lstStyle/>
                    <a:p>
                      <a:r>
                        <a:rPr lang="en-NZ" sz="1050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650890"/>
                  </a:ext>
                </a:extLst>
              </a:tr>
              <a:tr h="350196">
                <a:tc>
                  <a:txBody>
                    <a:bodyPr/>
                    <a:lstStyle/>
                    <a:p>
                      <a:r>
                        <a:rPr lang="en-NZ" sz="1050" dirty="0"/>
                        <a:t>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275664"/>
                  </a:ext>
                </a:extLst>
              </a:tr>
              <a:tr h="350196">
                <a:tc>
                  <a:txBody>
                    <a:bodyPr/>
                    <a:lstStyle/>
                    <a:p>
                      <a:r>
                        <a:rPr lang="en-NZ" sz="1050" dirty="0"/>
                        <a:t>6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157205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4B02AB-19E4-4DEE-A4B4-BB5DA1B67B5F}"/>
              </a:ext>
            </a:extLst>
          </p:cNvPr>
          <p:cNvCxnSpPr>
            <a:cxnSpLocks/>
          </p:cNvCxnSpPr>
          <p:nvPr/>
        </p:nvCxnSpPr>
        <p:spPr>
          <a:xfrm>
            <a:off x="3735976" y="34835"/>
            <a:ext cx="3727269" cy="29086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3787CD-BB64-4EED-83FD-B90DCDBACCCC}"/>
              </a:ext>
            </a:extLst>
          </p:cNvPr>
          <p:cNvSpPr txBox="1"/>
          <p:nvPr/>
        </p:nvSpPr>
        <p:spPr>
          <a:xfrm>
            <a:off x="7698376" y="133322"/>
            <a:ext cx="4110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Note that </a:t>
            </a:r>
          </a:p>
          <a:p>
            <a:pPr marL="342900" indent="-342900">
              <a:buAutoNum type="arabicPeriod"/>
            </a:pPr>
            <a:r>
              <a:rPr lang="en-NZ" dirty="0">
                <a:solidFill>
                  <a:schemeClr val="bg1"/>
                </a:solidFill>
              </a:rPr>
              <a:t>the proximity matrix is a diagonal matrix, </a:t>
            </a:r>
          </a:p>
          <a:p>
            <a:pPr marL="342900" indent="-342900">
              <a:buAutoNum type="arabicPeriod"/>
            </a:pPr>
            <a:r>
              <a:rPr lang="en-NZ" dirty="0">
                <a:highlight>
                  <a:srgbClr val="FFFF00"/>
                </a:highlight>
              </a:rPr>
              <a:t>the shaded area </a:t>
            </a:r>
            <a:r>
              <a:rPr lang="en-NZ" dirty="0">
                <a:solidFill>
                  <a:schemeClr val="bg1"/>
                </a:solidFill>
              </a:rPr>
              <a:t>indicate the weight function for different samples against </a:t>
            </a:r>
            <a:r>
              <a:rPr lang="en-NZ" dirty="0">
                <a:solidFill>
                  <a:schemeClr val="bg1"/>
                </a:solidFill>
                <a:highlight>
                  <a:srgbClr val="00FFFF"/>
                </a:highlight>
              </a:rPr>
              <a:t>sample 6 </a:t>
            </a:r>
            <a:r>
              <a:rPr lang="en-NZ" dirty="0">
                <a:solidFill>
                  <a:schemeClr val="bg1"/>
                </a:solidFill>
              </a:rPr>
              <a:t>(which has the missing value)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171162-AF62-4084-B98E-D7F034C9E8A3}"/>
              </a:ext>
            </a:extLst>
          </p:cNvPr>
          <p:cNvSpPr/>
          <p:nvPr/>
        </p:nvSpPr>
        <p:spPr>
          <a:xfrm>
            <a:off x="3672428" y="2316480"/>
            <a:ext cx="3895319" cy="51092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F10347-7030-4AA7-97F0-03F5D5FE9A11}"/>
              </a:ext>
            </a:extLst>
          </p:cNvPr>
          <p:cNvSpPr txBox="1"/>
          <p:nvPr/>
        </p:nvSpPr>
        <p:spPr>
          <a:xfrm>
            <a:off x="7254239" y="2316480"/>
            <a:ext cx="169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highlight>
                  <a:srgbClr val="FFFF00"/>
                </a:highlight>
              </a:rPr>
              <a:t>Weight 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4053F3-1F40-4EB1-A516-1B99D7F98294}"/>
              </a:ext>
            </a:extLst>
          </p:cNvPr>
          <p:cNvSpPr txBox="1"/>
          <p:nvPr/>
        </p:nvSpPr>
        <p:spPr>
          <a:xfrm>
            <a:off x="2566440" y="2387274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highlight>
                  <a:srgbClr val="00FFFF"/>
                </a:highlight>
              </a:rPr>
              <a:t>Sample 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819678-EE6B-453D-93EB-1534E8FC78F2}"/>
              </a:ext>
            </a:extLst>
          </p:cNvPr>
          <p:cNvSpPr txBox="1"/>
          <p:nvPr/>
        </p:nvSpPr>
        <p:spPr>
          <a:xfrm>
            <a:off x="896982" y="3157659"/>
            <a:ext cx="2442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 weight for sample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DFDA779-B088-4591-9B4E-54E690C76B85}"/>
                  </a:ext>
                </a:extLst>
              </p:cNvPr>
              <p:cNvSpPr txBox="1"/>
              <p:nvPr/>
            </p:nvSpPr>
            <p:spPr>
              <a:xfrm>
                <a:off x="3611919" y="3079817"/>
                <a:ext cx="2809808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=15.0</m:t>
                      </m:r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0.0</m:t>
                          </m:r>
                        </m:num>
                        <m:den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0.3+0.1</m:t>
                          </m:r>
                        </m:den>
                      </m:f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</m:t>
                      </m:r>
                    </m:oMath>
                  </m:oMathPara>
                </a14:m>
                <a:endParaRPr lang="en-NZ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DFDA779-B088-4591-9B4E-54E690C76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919" y="3079817"/>
                <a:ext cx="2809808" cy="5250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6A19F6F6-02DD-4A4F-8A65-9E239C627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14" y="617362"/>
            <a:ext cx="3466659" cy="146685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65369F0-E10A-42D7-AD53-30FF06146B24}"/>
              </a:ext>
            </a:extLst>
          </p:cNvPr>
          <p:cNvSpPr/>
          <p:nvPr/>
        </p:nvSpPr>
        <p:spPr>
          <a:xfrm>
            <a:off x="1854149" y="1018413"/>
            <a:ext cx="353106" cy="22642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CD2A26-7282-44B3-8E0F-77E3CBDE86CD}"/>
              </a:ext>
            </a:extLst>
          </p:cNvPr>
          <p:cNvCxnSpPr>
            <a:cxnSpLocks/>
          </p:cNvCxnSpPr>
          <p:nvPr/>
        </p:nvCxnSpPr>
        <p:spPr>
          <a:xfrm>
            <a:off x="2089606" y="1244836"/>
            <a:ext cx="2300857" cy="396195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E27108E-822C-4035-8091-9690EDA52C90}"/>
              </a:ext>
            </a:extLst>
          </p:cNvPr>
          <p:cNvSpPr txBox="1"/>
          <p:nvPr/>
        </p:nvSpPr>
        <p:spPr>
          <a:xfrm>
            <a:off x="4849284" y="260331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highlight>
                  <a:srgbClr val="000000"/>
                </a:highlight>
              </a:rPr>
              <a:t>0.3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F148F2-227B-4259-BE85-C44038E1F83C}"/>
              </a:ext>
            </a:extLst>
          </p:cNvPr>
          <p:cNvSpPr txBox="1"/>
          <p:nvPr/>
        </p:nvSpPr>
        <p:spPr>
          <a:xfrm>
            <a:off x="6156264" y="258377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highlight>
                  <a:srgbClr val="000000"/>
                </a:highlight>
              </a:rPr>
              <a:t>0.1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20C54ED-7B08-4E62-89F9-D8FF4E19C3DD}"/>
              </a:ext>
            </a:extLst>
          </p:cNvPr>
          <p:cNvCxnSpPr>
            <a:cxnSpLocks/>
          </p:cNvCxnSpPr>
          <p:nvPr/>
        </p:nvCxnSpPr>
        <p:spPr>
          <a:xfrm flipH="1">
            <a:off x="5451566" y="2895686"/>
            <a:ext cx="970161" cy="23111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4552EBC-508D-41FD-8B6F-679B608B08A3}"/>
              </a:ext>
            </a:extLst>
          </p:cNvPr>
          <p:cNvCxnSpPr>
            <a:cxnSpLocks/>
          </p:cNvCxnSpPr>
          <p:nvPr/>
        </p:nvCxnSpPr>
        <p:spPr>
          <a:xfrm flipH="1">
            <a:off x="5052004" y="2913094"/>
            <a:ext cx="80988" cy="25268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BCB833D-46BD-4AAC-BBA1-9A744E4BFB9D}"/>
              </a:ext>
            </a:extLst>
          </p:cNvPr>
          <p:cNvCxnSpPr>
            <a:cxnSpLocks/>
          </p:cNvCxnSpPr>
          <p:nvPr/>
        </p:nvCxnSpPr>
        <p:spPr>
          <a:xfrm flipH="1">
            <a:off x="5644270" y="2907277"/>
            <a:ext cx="727495" cy="25909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033524E-FE1D-47CB-B8EC-3407DB591EF5}"/>
              </a:ext>
            </a:extLst>
          </p:cNvPr>
          <p:cNvSpPr txBox="1"/>
          <p:nvPr/>
        </p:nvSpPr>
        <p:spPr>
          <a:xfrm>
            <a:off x="896982" y="3792057"/>
            <a:ext cx="2442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 weight for sample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0D6D8CE-091B-407F-AF65-C50AA0C23C6C}"/>
                  </a:ext>
                </a:extLst>
              </p:cNvPr>
              <p:cNvSpPr txBox="1"/>
              <p:nvPr/>
            </p:nvSpPr>
            <p:spPr>
              <a:xfrm>
                <a:off x="3611919" y="3714215"/>
                <a:ext cx="2943370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=11.0</m:t>
                      </m:r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</m:t>
                          </m:r>
                        </m:num>
                        <m:den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0.3+0.1</m:t>
                          </m:r>
                        </m:den>
                      </m:f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=8.25</m:t>
                      </m:r>
                    </m:oMath>
                  </m:oMathPara>
                </a14:m>
                <a:endParaRPr lang="en-NZ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0D6D8CE-091B-407F-AF65-C50AA0C23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919" y="3714215"/>
                <a:ext cx="2943370" cy="525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5A78B7CF-7E52-42F0-B2BA-0F2243E5CBEE}"/>
              </a:ext>
            </a:extLst>
          </p:cNvPr>
          <p:cNvSpPr txBox="1"/>
          <p:nvPr/>
        </p:nvSpPr>
        <p:spPr>
          <a:xfrm>
            <a:off x="2270518" y="4452055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……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B31F26-B3BB-4487-A162-A87C3EC4F990}"/>
              </a:ext>
            </a:extLst>
          </p:cNvPr>
          <p:cNvSpPr txBox="1"/>
          <p:nvPr/>
        </p:nvSpPr>
        <p:spPr>
          <a:xfrm>
            <a:off x="896982" y="5128944"/>
            <a:ext cx="2442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 weight for sample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89B2842-F9CB-4167-ADF1-7930B0EEC38E}"/>
                  </a:ext>
                </a:extLst>
              </p:cNvPr>
              <p:cNvSpPr txBox="1"/>
              <p:nvPr/>
            </p:nvSpPr>
            <p:spPr>
              <a:xfrm>
                <a:off x="3672428" y="5088148"/>
                <a:ext cx="2686889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NZ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NZ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8.0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0.1</m:t>
                          </m:r>
                        </m:num>
                        <m:den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0.3+0.1</m:t>
                          </m:r>
                        </m:den>
                      </m:f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=2.0</m:t>
                      </m:r>
                    </m:oMath>
                  </m:oMathPara>
                </a14:m>
                <a:endParaRPr lang="en-NZ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89B2842-F9CB-4167-ADF1-7930B0EEC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428" y="5088148"/>
                <a:ext cx="2686889" cy="5250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9564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25">
            <a:extLst>
              <a:ext uri="{FF2B5EF4-FFF2-40B4-BE49-F238E27FC236}">
                <a16:creationId xmlns:a16="http://schemas.microsoft.com/office/drawing/2014/main" id="{6BBEA9F4-8008-43E4-BCF9-172A8472BF05}"/>
              </a:ext>
            </a:extLst>
          </p:cNvPr>
          <p:cNvGraphicFramePr>
            <a:graphicFrameLocks noGrp="1"/>
          </p:cNvGraphicFramePr>
          <p:nvPr/>
        </p:nvGraphicFramePr>
        <p:xfrm>
          <a:off x="3840479" y="133322"/>
          <a:ext cx="3413760" cy="2595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679">
                  <a:extLst>
                    <a:ext uri="{9D8B030D-6E8A-4147-A177-3AD203B41FA5}">
                      <a16:colId xmlns:a16="http://schemas.microsoft.com/office/drawing/2014/main" val="551538237"/>
                    </a:ext>
                  </a:extLst>
                </a:gridCol>
                <a:gridCol w="459316">
                  <a:extLst>
                    <a:ext uri="{9D8B030D-6E8A-4147-A177-3AD203B41FA5}">
                      <a16:colId xmlns:a16="http://schemas.microsoft.com/office/drawing/2014/main" val="4043595150"/>
                    </a:ext>
                  </a:extLst>
                </a:gridCol>
                <a:gridCol w="469998">
                  <a:extLst>
                    <a:ext uri="{9D8B030D-6E8A-4147-A177-3AD203B41FA5}">
                      <a16:colId xmlns:a16="http://schemas.microsoft.com/office/drawing/2014/main" val="2430619281"/>
                    </a:ext>
                  </a:extLst>
                </a:gridCol>
                <a:gridCol w="437986">
                  <a:extLst>
                    <a:ext uri="{9D8B030D-6E8A-4147-A177-3AD203B41FA5}">
                      <a16:colId xmlns:a16="http://schemas.microsoft.com/office/drawing/2014/main" val="1422760780"/>
                    </a:ext>
                  </a:extLst>
                </a:gridCol>
                <a:gridCol w="429769">
                  <a:extLst>
                    <a:ext uri="{9D8B030D-6E8A-4147-A177-3AD203B41FA5}">
                      <a16:colId xmlns:a16="http://schemas.microsoft.com/office/drawing/2014/main" val="1470586164"/>
                    </a:ext>
                  </a:extLst>
                </a:gridCol>
                <a:gridCol w="506996">
                  <a:extLst>
                    <a:ext uri="{9D8B030D-6E8A-4147-A177-3AD203B41FA5}">
                      <a16:colId xmlns:a16="http://schemas.microsoft.com/office/drawing/2014/main" val="391827002"/>
                    </a:ext>
                  </a:extLst>
                </a:gridCol>
                <a:gridCol w="560016">
                  <a:extLst>
                    <a:ext uri="{9D8B030D-6E8A-4147-A177-3AD203B41FA5}">
                      <a16:colId xmlns:a16="http://schemas.microsoft.com/office/drawing/2014/main" val="1659810816"/>
                    </a:ext>
                  </a:extLst>
                </a:gridCol>
              </a:tblGrid>
              <a:tr h="350196"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297451"/>
                  </a:ext>
                </a:extLst>
              </a:tr>
              <a:tr h="350196">
                <a:tc>
                  <a:txBody>
                    <a:bodyPr/>
                    <a:lstStyle/>
                    <a:p>
                      <a:r>
                        <a:rPr lang="en-NZ" sz="105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43253"/>
                  </a:ext>
                </a:extLst>
              </a:tr>
              <a:tr h="350196">
                <a:tc>
                  <a:txBody>
                    <a:bodyPr/>
                    <a:lstStyle/>
                    <a:p>
                      <a:r>
                        <a:rPr lang="en-NZ" sz="1050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974315"/>
                  </a:ext>
                </a:extLst>
              </a:tr>
              <a:tr h="494415">
                <a:tc>
                  <a:txBody>
                    <a:bodyPr/>
                    <a:lstStyle/>
                    <a:p>
                      <a:r>
                        <a:rPr lang="en-NZ" sz="1050" dirty="0"/>
                        <a:t>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3547"/>
                  </a:ext>
                </a:extLst>
              </a:tr>
              <a:tr h="350196">
                <a:tc>
                  <a:txBody>
                    <a:bodyPr/>
                    <a:lstStyle/>
                    <a:p>
                      <a:r>
                        <a:rPr lang="en-NZ" sz="1050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650890"/>
                  </a:ext>
                </a:extLst>
              </a:tr>
              <a:tr h="350196">
                <a:tc>
                  <a:txBody>
                    <a:bodyPr/>
                    <a:lstStyle/>
                    <a:p>
                      <a:r>
                        <a:rPr lang="en-NZ" sz="1050" dirty="0"/>
                        <a:t>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275664"/>
                  </a:ext>
                </a:extLst>
              </a:tr>
              <a:tr h="350196">
                <a:tc>
                  <a:txBody>
                    <a:bodyPr/>
                    <a:lstStyle/>
                    <a:p>
                      <a:r>
                        <a:rPr lang="en-NZ" sz="1050" dirty="0"/>
                        <a:t>6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157205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4B02AB-19E4-4DEE-A4B4-BB5DA1B67B5F}"/>
              </a:ext>
            </a:extLst>
          </p:cNvPr>
          <p:cNvCxnSpPr>
            <a:cxnSpLocks/>
          </p:cNvCxnSpPr>
          <p:nvPr/>
        </p:nvCxnSpPr>
        <p:spPr>
          <a:xfrm>
            <a:off x="3735976" y="34835"/>
            <a:ext cx="3727269" cy="29086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3787CD-BB64-4EED-83FD-B90DCDBACCCC}"/>
              </a:ext>
            </a:extLst>
          </p:cNvPr>
          <p:cNvSpPr txBox="1"/>
          <p:nvPr/>
        </p:nvSpPr>
        <p:spPr>
          <a:xfrm>
            <a:off x="7698376" y="133322"/>
            <a:ext cx="4110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Note that </a:t>
            </a:r>
          </a:p>
          <a:p>
            <a:pPr marL="342900" indent="-342900">
              <a:buAutoNum type="arabicPeriod"/>
            </a:pPr>
            <a:r>
              <a:rPr lang="en-NZ" dirty="0">
                <a:solidFill>
                  <a:schemeClr val="bg1"/>
                </a:solidFill>
              </a:rPr>
              <a:t>the proximity matrix is a diagonal matrix, </a:t>
            </a:r>
          </a:p>
          <a:p>
            <a:pPr marL="342900" indent="-342900">
              <a:buAutoNum type="arabicPeriod"/>
            </a:pPr>
            <a:r>
              <a:rPr lang="en-NZ" dirty="0">
                <a:highlight>
                  <a:srgbClr val="FFFF00"/>
                </a:highlight>
              </a:rPr>
              <a:t>the shaded area </a:t>
            </a:r>
            <a:r>
              <a:rPr lang="en-NZ" dirty="0">
                <a:solidFill>
                  <a:schemeClr val="bg1"/>
                </a:solidFill>
              </a:rPr>
              <a:t>indicate the weight function for different samples against </a:t>
            </a:r>
            <a:r>
              <a:rPr lang="en-NZ" dirty="0">
                <a:solidFill>
                  <a:schemeClr val="bg1"/>
                </a:solidFill>
                <a:highlight>
                  <a:srgbClr val="00FFFF"/>
                </a:highlight>
              </a:rPr>
              <a:t>sample 6 </a:t>
            </a:r>
            <a:r>
              <a:rPr lang="en-NZ" dirty="0">
                <a:solidFill>
                  <a:schemeClr val="bg1"/>
                </a:solidFill>
              </a:rPr>
              <a:t>(which has the missing value)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171162-AF62-4084-B98E-D7F034C9E8A3}"/>
              </a:ext>
            </a:extLst>
          </p:cNvPr>
          <p:cNvSpPr/>
          <p:nvPr/>
        </p:nvSpPr>
        <p:spPr>
          <a:xfrm>
            <a:off x="3672428" y="2316480"/>
            <a:ext cx="3895319" cy="51092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F10347-7030-4AA7-97F0-03F5D5FE9A11}"/>
              </a:ext>
            </a:extLst>
          </p:cNvPr>
          <p:cNvSpPr txBox="1"/>
          <p:nvPr/>
        </p:nvSpPr>
        <p:spPr>
          <a:xfrm>
            <a:off x="7254239" y="2316480"/>
            <a:ext cx="169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highlight>
                  <a:srgbClr val="FFFF00"/>
                </a:highlight>
              </a:rPr>
              <a:t>Weight 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4053F3-1F40-4EB1-A516-1B99D7F98294}"/>
              </a:ext>
            </a:extLst>
          </p:cNvPr>
          <p:cNvSpPr txBox="1"/>
          <p:nvPr/>
        </p:nvSpPr>
        <p:spPr>
          <a:xfrm>
            <a:off x="2566440" y="2387274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highlight>
                  <a:srgbClr val="00FFFF"/>
                </a:highlight>
              </a:rPr>
              <a:t>Sample 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819678-EE6B-453D-93EB-1534E8FC78F2}"/>
              </a:ext>
            </a:extLst>
          </p:cNvPr>
          <p:cNvSpPr txBox="1"/>
          <p:nvPr/>
        </p:nvSpPr>
        <p:spPr>
          <a:xfrm>
            <a:off x="896982" y="3157659"/>
            <a:ext cx="2442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 weight for sample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DFDA779-B088-4591-9B4E-54E690C76B85}"/>
                  </a:ext>
                </a:extLst>
              </p:cNvPr>
              <p:cNvSpPr txBox="1"/>
              <p:nvPr/>
            </p:nvSpPr>
            <p:spPr>
              <a:xfrm>
                <a:off x="3611919" y="3079817"/>
                <a:ext cx="2809808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=15.0</m:t>
                      </m:r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0.0</m:t>
                          </m:r>
                        </m:num>
                        <m:den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0.3+0.1</m:t>
                          </m:r>
                        </m:den>
                      </m:f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</m:t>
                      </m:r>
                    </m:oMath>
                  </m:oMathPara>
                </a14:m>
                <a:endParaRPr lang="en-NZ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DFDA779-B088-4591-9B4E-54E690C76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919" y="3079817"/>
                <a:ext cx="2809808" cy="5250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6A19F6F6-02DD-4A4F-8A65-9E239C627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14" y="617362"/>
            <a:ext cx="3466659" cy="14668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E27108E-822C-4035-8091-9690EDA52C90}"/>
              </a:ext>
            </a:extLst>
          </p:cNvPr>
          <p:cNvSpPr txBox="1"/>
          <p:nvPr/>
        </p:nvSpPr>
        <p:spPr>
          <a:xfrm>
            <a:off x="4849284" y="260331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highlight>
                  <a:srgbClr val="000000"/>
                </a:highlight>
              </a:rPr>
              <a:t>0.3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F148F2-227B-4259-BE85-C44038E1F83C}"/>
              </a:ext>
            </a:extLst>
          </p:cNvPr>
          <p:cNvSpPr txBox="1"/>
          <p:nvPr/>
        </p:nvSpPr>
        <p:spPr>
          <a:xfrm>
            <a:off x="6156264" y="258377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highlight>
                  <a:srgbClr val="000000"/>
                </a:highlight>
              </a:rPr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33524E-FE1D-47CB-B8EC-3407DB591EF5}"/>
              </a:ext>
            </a:extLst>
          </p:cNvPr>
          <p:cNvSpPr txBox="1"/>
          <p:nvPr/>
        </p:nvSpPr>
        <p:spPr>
          <a:xfrm>
            <a:off x="896982" y="3792057"/>
            <a:ext cx="2442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 weight for sample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0D6D8CE-091B-407F-AF65-C50AA0C23C6C}"/>
                  </a:ext>
                </a:extLst>
              </p:cNvPr>
              <p:cNvSpPr txBox="1"/>
              <p:nvPr/>
            </p:nvSpPr>
            <p:spPr>
              <a:xfrm>
                <a:off x="3611919" y="3714215"/>
                <a:ext cx="2943370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=11.0</m:t>
                      </m:r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</m:t>
                          </m:r>
                        </m:num>
                        <m:den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0.3+0.1</m:t>
                          </m:r>
                        </m:den>
                      </m:f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=8.25</m:t>
                      </m:r>
                    </m:oMath>
                  </m:oMathPara>
                </a14:m>
                <a:endParaRPr lang="en-NZ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0D6D8CE-091B-407F-AF65-C50AA0C23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919" y="3714215"/>
                <a:ext cx="2943370" cy="525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5A78B7CF-7E52-42F0-B2BA-0F2243E5CBEE}"/>
              </a:ext>
            </a:extLst>
          </p:cNvPr>
          <p:cNvSpPr txBox="1"/>
          <p:nvPr/>
        </p:nvSpPr>
        <p:spPr>
          <a:xfrm>
            <a:off x="2270518" y="4452055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……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B31F26-B3BB-4487-A162-A87C3EC4F990}"/>
              </a:ext>
            </a:extLst>
          </p:cNvPr>
          <p:cNvSpPr txBox="1"/>
          <p:nvPr/>
        </p:nvSpPr>
        <p:spPr>
          <a:xfrm>
            <a:off x="896982" y="5128944"/>
            <a:ext cx="2442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 weight for sample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89B2842-F9CB-4167-ADF1-7930B0EEC38E}"/>
                  </a:ext>
                </a:extLst>
              </p:cNvPr>
              <p:cNvSpPr txBox="1"/>
              <p:nvPr/>
            </p:nvSpPr>
            <p:spPr>
              <a:xfrm>
                <a:off x="3672428" y="5088148"/>
                <a:ext cx="2686889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=8.0</m:t>
                      </m:r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0.1</m:t>
                          </m:r>
                        </m:num>
                        <m:den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0.3+0.1</m:t>
                          </m:r>
                        </m:den>
                      </m:f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=2.0</m:t>
                      </m:r>
                    </m:oMath>
                  </m:oMathPara>
                </a14:m>
                <a:endParaRPr lang="en-NZ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89B2842-F9CB-4167-ADF1-7930B0EEC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428" y="5088148"/>
                <a:ext cx="2686889" cy="5250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C0ED96B4-87E8-4360-B8D1-C8A38E2911B8}"/>
              </a:ext>
            </a:extLst>
          </p:cNvPr>
          <p:cNvSpPr txBox="1"/>
          <p:nvPr/>
        </p:nvSpPr>
        <p:spPr>
          <a:xfrm>
            <a:off x="868470" y="5654626"/>
            <a:ext cx="2442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 weight for sample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86F617D-43A6-43E3-BBB1-07101FC0908A}"/>
                  </a:ext>
                </a:extLst>
              </p:cNvPr>
              <p:cNvSpPr txBox="1"/>
              <p:nvPr/>
            </p:nvSpPr>
            <p:spPr>
              <a:xfrm>
                <a:off x="1158239" y="5654626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NZ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NZ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=0.0</m:t>
                      </m:r>
                    </m:oMath>
                  </m:oMathPara>
                </a14:m>
                <a:endParaRPr lang="en-NZ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86F617D-43A6-43E3-BBB1-07101FC09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239" y="5654626"/>
                <a:ext cx="60960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2043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25">
            <a:extLst>
              <a:ext uri="{FF2B5EF4-FFF2-40B4-BE49-F238E27FC236}">
                <a16:creationId xmlns:a16="http://schemas.microsoft.com/office/drawing/2014/main" id="{6BBEA9F4-8008-43E4-BCF9-172A8472BF05}"/>
              </a:ext>
            </a:extLst>
          </p:cNvPr>
          <p:cNvGraphicFramePr>
            <a:graphicFrameLocks noGrp="1"/>
          </p:cNvGraphicFramePr>
          <p:nvPr/>
        </p:nvGraphicFramePr>
        <p:xfrm>
          <a:off x="3840479" y="133322"/>
          <a:ext cx="3413760" cy="2595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679">
                  <a:extLst>
                    <a:ext uri="{9D8B030D-6E8A-4147-A177-3AD203B41FA5}">
                      <a16:colId xmlns:a16="http://schemas.microsoft.com/office/drawing/2014/main" val="551538237"/>
                    </a:ext>
                  </a:extLst>
                </a:gridCol>
                <a:gridCol w="459316">
                  <a:extLst>
                    <a:ext uri="{9D8B030D-6E8A-4147-A177-3AD203B41FA5}">
                      <a16:colId xmlns:a16="http://schemas.microsoft.com/office/drawing/2014/main" val="4043595150"/>
                    </a:ext>
                  </a:extLst>
                </a:gridCol>
                <a:gridCol w="469998">
                  <a:extLst>
                    <a:ext uri="{9D8B030D-6E8A-4147-A177-3AD203B41FA5}">
                      <a16:colId xmlns:a16="http://schemas.microsoft.com/office/drawing/2014/main" val="2430619281"/>
                    </a:ext>
                  </a:extLst>
                </a:gridCol>
                <a:gridCol w="437986">
                  <a:extLst>
                    <a:ext uri="{9D8B030D-6E8A-4147-A177-3AD203B41FA5}">
                      <a16:colId xmlns:a16="http://schemas.microsoft.com/office/drawing/2014/main" val="1422760780"/>
                    </a:ext>
                  </a:extLst>
                </a:gridCol>
                <a:gridCol w="429769">
                  <a:extLst>
                    <a:ext uri="{9D8B030D-6E8A-4147-A177-3AD203B41FA5}">
                      <a16:colId xmlns:a16="http://schemas.microsoft.com/office/drawing/2014/main" val="1470586164"/>
                    </a:ext>
                  </a:extLst>
                </a:gridCol>
                <a:gridCol w="506996">
                  <a:extLst>
                    <a:ext uri="{9D8B030D-6E8A-4147-A177-3AD203B41FA5}">
                      <a16:colId xmlns:a16="http://schemas.microsoft.com/office/drawing/2014/main" val="391827002"/>
                    </a:ext>
                  </a:extLst>
                </a:gridCol>
                <a:gridCol w="560016">
                  <a:extLst>
                    <a:ext uri="{9D8B030D-6E8A-4147-A177-3AD203B41FA5}">
                      <a16:colId xmlns:a16="http://schemas.microsoft.com/office/drawing/2014/main" val="1659810816"/>
                    </a:ext>
                  </a:extLst>
                </a:gridCol>
              </a:tblGrid>
              <a:tr h="350196"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297451"/>
                  </a:ext>
                </a:extLst>
              </a:tr>
              <a:tr h="350196">
                <a:tc>
                  <a:txBody>
                    <a:bodyPr/>
                    <a:lstStyle/>
                    <a:p>
                      <a:r>
                        <a:rPr lang="en-NZ" sz="105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43253"/>
                  </a:ext>
                </a:extLst>
              </a:tr>
              <a:tr h="350196">
                <a:tc>
                  <a:txBody>
                    <a:bodyPr/>
                    <a:lstStyle/>
                    <a:p>
                      <a:r>
                        <a:rPr lang="en-NZ" sz="1050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974315"/>
                  </a:ext>
                </a:extLst>
              </a:tr>
              <a:tr h="494415">
                <a:tc>
                  <a:txBody>
                    <a:bodyPr/>
                    <a:lstStyle/>
                    <a:p>
                      <a:r>
                        <a:rPr lang="en-NZ" sz="1050" dirty="0"/>
                        <a:t>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3547"/>
                  </a:ext>
                </a:extLst>
              </a:tr>
              <a:tr h="350196">
                <a:tc>
                  <a:txBody>
                    <a:bodyPr/>
                    <a:lstStyle/>
                    <a:p>
                      <a:r>
                        <a:rPr lang="en-NZ" sz="1050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650890"/>
                  </a:ext>
                </a:extLst>
              </a:tr>
              <a:tr h="350196">
                <a:tc>
                  <a:txBody>
                    <a:bodyPr/>
                    <a:lstStyle/>
                    <a:p>
                      <a:r>
                        <a:rPr lang="en-NZ" sz="1050" dirty="0"/>
                        <a:t>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275664"/>
                  </a:ext>
                </a:extLst>
              </a:tr>
              <a:tr h="350196">
                <a:tc>
                  <a:txBody>
                    <a:bodyPr/>
                    <a:lstStyle/>
                    <a:p>
                      <a:r>
                        <a:rPr lang="en-NZ" sz="1050" dirty="0"/>
                        <a:t>6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157205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4B02AB-19E4-4DEE-A4B4-BB5DA1B67B5F}"/>
              </a:ext>
            </a:extLst>
          </p:cNvPr>
          <p:cNvCxnSpPr>
            <a:cxnSpLocks/>
          </p:cNvCxnSpPr>
          <p:nvPr/>
        </p:nvCxnSpPr>
        <p:spPr>
          <a:xfrm>
            <a:off x="3735976" y="34835"/>
            <a:ext cx="3727269" cy="29086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3787CD-BB64-4EED-83FD-B90DCDBACCCC}"/>
              </a:ext>
            </a:extLst>
          </p:cNvPr>
          <p:cNvSpPr txBox="1"/>
          <p:nvPr/>
        </p:nvSpPr>
        <p:spPr>
          <a:xfrm>
            <a:off x="7698376" y="133322"/>
            <a:ext cx="4110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Note that </a:t>
            </a:r>
          </a:p>
          <a:p>
            <a:pPr marL="342900" indent="-342900">
              <a:buAutoNum type="arabicPeriod"/>
            </a:pPr>
            <a:r>
              <a:rPr lang="en-NZ" dirty="0">
                <a:solidFill>
                  <a:schemeClr val="bg1"/>
                </a:solidFill>
              </a:rPr>
              <a:t>the proximity matrix is a diagonal matrix, </a:t>
            </a:r>
          </a:p>
          <a:p>
            <a:pPr marL="342900" indent="-342900">
              <a:buAutoNum type="arabicPeriod"/>
            </a:pPr>
            <a:r>
              <a:rPr lang="en-NZ" dirty="0">
                <a:highlight>
                  <a:srgbClr val="FFFF00"/>
                </a:highlight>
              </a:rPr>
              <a:t>the shaded area </a:t>
            </a:r>
            <a:r>
              <a:rPr lang="en-NZ" dirty="0">
                <a:solidFill>
                  <a:schemeClr val="bg1"/>
                </a:solidFill>
              </a:rPr>
              <a:t>indicate the weight function for different samples against </a:t>
            </a:r>
            <a:r>
              <a:rPr lang="en-NZ" dirty="0">
                <a:solidFill>
                  <a:schemeClr val="bg1"/>
                </a:solidFill>
                <a:highlight>
                  <a:srgbClr val="00FFFF"/>
                </a:highlight>
              </a:rPr>
              <a:t>sample 6 </a:t>
            </a:r>
            <a:r>
              <a:rPr lang="en-NZ" dirty="0">
                <a:solidFill>
                  <a:schemeClr val="bg1"/>
                </a:solidFill>
              </a:rPr>
              <a:t>(which has the missing value)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171162-AF62-4084-B98E-D7F034C9E8A3}"/>
              </a:ext>
            </a:extLst>
          </p:cNvPr>
          <p:cNvSpPr/>
          <p:nvPr/>
        </p:nvSpPr>
        <p:spPr>
          <a:xfrm>
            <a:off x="3672428" y="2316480"/>
            <a:ext cx="3895319" cy="51092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F10347-7030-4AA7-97F0-03F5D5FE9A11}"/>
              </a:ext>
            </a:extLst>
          </p:cNvPr>
          <p:cNvSpPr txBox="1"/>
          <p:nvPr/>
        </p:nvSpPr>
        <p:spPr>
          <a:xfrm>
            <a:off x="7254239" y="2316480"/>
            <a:ext cx="169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highlight>
                  <a:srgbClr val="FFFF00"/>
                </a:highlight>
              </a:rPr>
              <a:t>Weight 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4053F3-1F40-4EB1-A516-1B99D7F98294}"/>
              </a:ext>
            </a:extLst>
          </p:cNvPr>
          <p:cNvSpPr txBox="1"/>
          <p:nvPr/>
        </p:nvSpPr>
        <p:spPr>
          <a:xfrm>
            <a:off x="2566440" y="2387274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highlight>
                  <a:srgbClr val="00FFFF"/>
                </a:highlight>
              </a:rPr>
              <a:t>Sample 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819678-EE6B-453D-93EB-1534E8FC78F2}"/>
              </a:ext>
            </a:extLst>
          </p:cNvPr>
          <p:cNvSpPr txBox="1"/>
          <p:nvPr/>
        </p:nvSpPr>
        <p:spPr>
          <a:xfrm>
            <a:off x="896982" y="3157659"/>
            <a:ext cx="2442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 weight for sample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DFDA779-B088-4591-9B4E-54E690C76B85}"/>
                  </a:ext>
                </a:extLst>
              </p:cNvPr>
              <p:cNvSpPr txBox="1"/>
              <p:nvPr/>
            </p:nvSpPr>
            <p:spPr>
              <a:xfrm>
                <a:off x="3611919" y="3079817"/>
                <a:ext cx="2809808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=15.0</m:t>
                      </m:r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0.0</m:t>
                          </m:r>
                        </m:num>
                        <m:den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0.3+0.1</m:t>
                          </m:r>
                        </m:den>
                      </m:f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</m:t>
                      </m:r>
                    </m:oMath>
                  </m:oMathPara>
                </a14:m>
                <a:endParaRPr lang="en-NZ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DFDA779-B088-4591-9B4E-54E690C76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919" y="3079817"/>
                <a:ext cx="2809808" cy="5250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6A19F6F6-02DD-4A4F-8A65-9E239C627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14" y="617362"/>
            <a:ext cx="3466659" cy="14668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E27108E-822C-4035-8091-9690EDA52C90}"/>
              </a:ext>
            </a:extLst>
          </p:cNvPr>
          <p:cNvSpPr txBox="1"/>
          <p:nvPr/>
        </p:nvSpPr>
        <p:spPr>
          <a:xfrm>
            <a:off x="4849284" y="260331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highlight>
                  <a:srgbClr val="000000"/>
                </a:highlight>
              </a:rPr>
              <a:t>0.3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F148F2-227B-4259-BE85-C44038E1F83C}"/>
              </a:ext>
            </a:extLst>
          </p:cNvPr>
          <p:cNvSpPr txBox="1"/>
          <p:nvPr/>
        </p:nvSpPr>
        <p:spPr>
          <a:xfrm>
            <a:off x="6156264" y="258377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highlight>
                  <a:srgbClr val="000000"/>
                </a:highlight>
              </a:rPr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33524E-FE1D-47CB-B8EC-3407DB591EF5}"/>
              </a:ext>
            </a:extLst>
          </p:cNvPr>
          <p:cNvSpPr txBox="1"/>
          <p:nvPr/>
        </p:nvSpPr>
        <p:spPr>
          <a:xfrm>
            <a:off x="896982" y="3792057"/>
            <a:ext cx="2442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 weight for sample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0D6D8CE-091B-407F-AF65-C50AA0C23C6C}"/>
                  </a:ext>
                </a:extLst>
              </p:cNvPr>
              <p:cNvSpPr txBox="1"/>
              <p:nvPr/>
            </p:nvSpPr>
            <p:spPr>
              <a:xfrm>
                <a:off x="3611919" y="3714215"/>
                <a:ext cx="2943370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=11.0</m:t>
                      </m:r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</m:t>
                          </m:r>
                        </m:num>
                        <m:den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0.3+0.1</m:t>
                          </m:r>
                        </m:den>
                      </m:f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=8.25</m:t>
                      </m:r>
                    </m:oMath>
                  </m:oMathPara>
                </a14:m>
                <a:endParaRPr lang="en-NZ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0D6D8CE-091B-407F-AF65-C50AA0C23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919" y="3714215"/>
                <a:ext cx="2943370" cy="525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5A78B7CF-7E52-42F0-B2BA-0F2243E5CBEE}"/>
              </a:ext>
            </a:extLst>
          </p:cNvPr>
          <p:cNvSpPr txBox="1"/>
          <p:nvPr/>
        </p:nvSpPr>
        <p:spPr>
          <a:xfrm>
            <a:off x="2270518" y="4452055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……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B31F26-B3BB-4487-A162-A87C3EC4F990}"/>
              </a:ext>
            </a:extLst>
          </p:cNvPr>
          <p:cNvSpPr txBox="1"/>
          <p:nvPr/>
        </p:nvSpPr>
        <p:spPr>
          <a:xfrm>
            <a:off x="896982" y="5128944"/>
            <a:ext cx="2442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 weight for sample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89B2842-F9CB-4167-ADF1-7930B0EEC38E}"/>
                  </a:ext>
                </a:extLst>
              </p:cNvPr>
              <p:cNvSpPr txBox="1"/>
              <p:nvPr/>
            </p:nvSpPr>
            <p:spPr>
              <a:xfrm>
                <a:off x="3672428" y="5088148"/>
                <a:ext cx="2686889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=8.0</m:t>
                      </m:r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0.1</m:t>
                          </m:r>
                        </m:num>
                        <m:den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0.3+0.1</m:t>
                          </m:r>
                        </m:den>
                      </m:f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=2.0</m:t>
                      </m:r>
                    </m:oMath>
                  </m:oMathPara>
                </a14:m>
                <a:endParaRPr lang="en-NZ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89B2842-F9CB-4167-ADF1-7930B0EEC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428" y="5088148"/>
                <a:ext cx="2686889" cy="5250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C0ED96B4-87E8-4360-B8D1-C8A38E2911B8}"/>
              </a:ext>
            </a:extLst>
          </p:cNvPr>
          <p:cNvSpPr txBox="1"/>
          <p:nvPr/>
        </p:nvSpPr>
        <p:spPr>
          <a:xfrm>
            <a:off x="868470" y="5654626"/>
            <a:ext cx="2442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 weight for sample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86F617D-43A6-43E3-BBB1-07101FC0908A}"/>
                  </a:ext>
                </a:extLst>
              </p:cNvPr>
              <p:cNvSpPr txBox="1"/>
              <p:nvPr/>
            </p:nvSpPr>
            <p:spPr>
              <a:xfrm>
                <a:off x="1158239" y="5654626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NZ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NZ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=0.0</m:t>
                      </m:r>
                    </m:oMath>
                  </m:oMathPara>
                </a14:m>
                <a:endParaRPr lang="en-NZ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86F617D-43A6-43E3-BBB1-07101FC09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239" y="5654626"/>
                <a:ext cx="60960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6598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25">
            <a:extLst>
              <a:ext uri="{FF2B5EF4-FFF2-40B4-BE49-F238E27FC236}">
                <a16:creationId xmlns:a16="http://schemas.microsoft.com/office/drawing/2014/main" id="{6BBEA9F4-8008-43E4-BCF9-172A8472BF05}"/>
              </a:ext>
            </a:extLst>
          </p:cNvPr>
          <p:cNvGraphicFramePr>
            <a:graphicFrameLocks noGrp="1"/>
          </p:cNvGraphicFramePr>
          <p:nvPr/>
        </p:nvGraphicFramePr>
        <p:xfrm>
          <a:off x="3840479" y="133322"/>
          <a:ext cx="3413760" cy="2595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679">
                  <a:extLst>
                    <a:ext uri="{9D8B030D-6E8A-4147-A177-3AD203B41FA5}">
                      <a16:colId xmlns:a16="http://schemas.microsoft.com/office/drawing/2014/main" val="551538237"/>
                    </a:ext>
                  </a:extLst>
                </a:gridCol>
                <a:gridCol w="459316">
                  <a:extLst>
                    <a:ext uri="{9D8B030D-6E8A-4147-A177-3AD203B41FA5}">
                      <a16:colId xmlns:a16="http://schemas.microsoft.com/office/drawing/2014/main" val="4043595150"/>
                    </a:ext>
                  </a:extLst>
                </a:gridCol>
                <a:gridCol w="469998">
                  <a:extLst>
                    <a:ext uri="{9D8B030D-6E8A-4147-A177-3AD203B41FA5}">
                      <a16:colId xmlns:a16="http://schemas.microsoft.com/office/drawing/2014/main" val="2430619281"/>
                    </a:ext>
                  </a:extLst>
                </a:gridCol>
                <a:gridCol w="437986">
                  <a:extLst>
                    <a:ext uri="{9D8B030D-6E8A-4147-A177-3AD203B41FA5}">
                      <a16:colId xmlns:a16="http://schemas.microsoft.com/office/drawing/2014/main" val="1422760780"/>
                    </a:ext>
                  </a:extLst>
                </a:gridCol>
                <a:gridCol w="429769">
                  <a:extLst>
                    <a:ext uri="{9D8B030D-6E8A-4147-A177-3AD203B41FA5}">
                      <a16:colId xmlns:a16="http://schemas.microsoft.com/office/drawing/2014/main" val="1470586164"/>
                    </a:ext>
                  </a:extLst>
                </a:gridCol>
                <a:gridCol w="506996">
                  <a:extLst>
                    <a:ext uri="{9D8B030D-6E8A-4147-A177-3AD203B41FA5}">
                      <a16:colId xmlns:a16="http://schemas.microsoft.com/office/drawing/2014/main" val="391827002"/>
                    </a:ext>
                  </a:extLst>
                </a:gridCol>
                <a:gridCol w="560016">
                  <a:extLst>
                    <a:ext uri="{9D8B030D-6E8A-4147-A177-3AD203B41FA5}">
                      <a16:colId xmlns:a16="http://schemas.microsoft.com/office/drawing/2014/main" val="1659810816"/>
                    </a:ext>
                  </a:extLst>
                </a:gridCol>
              </a:tblGrid>
              <a:tr h="350196"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297451"/>
                  </a:ext>
                </a:extLst>
              </a:tr>
              <a:tr h="350196">
                <a:tc>
                  <a:txBody>
                    <a:bodyPr/>
                    <a:lstStyle/>
                    <a:p>
                      <a:r>
                        <a:rPr lang="en-NZ" sz="105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43253"/>
                  </a:ext>
                </a:extLst>
              </a:tr>
              <a:tr h="350196">
                <a:tc>
                  <a:txBody>
                    <a:bodyPr/>
                    <a:lstStyle/>
                    <a:p>
                      <a:r>
                        <a:rPr lang="en-NZ" sz="1050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974315"/>
                  </a:ext>
                </a:extLst>
              </a:tr>
              <a:tr h="494415">
                <a:tc>
                  <a:txBody>
                    <a:bodyPr/>
                    <a:lstStyle/>
                    <a:p>
                      <a:r>
                        <a:rPr lang="en-NZ" sz="1050" dirty="0"/>
                        <a:t>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3547"/>
                  </a:ext>
                </a:extLst>
              </a:tr>
              <a:tr h="350196">
                <a:tc>
                  <a:txBody>
                    <a:bodyPr/>
                    <a:lstStyle/>
                    <a:p>
                      <a:r>
                        <a:rPr lang="en-NZ" sz="1050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650890"/>
                  </a:ext>
                </a:extLst>
              </a:tr>
              <a:tr h="350196">
                <a:tc>
                  <a:txBody>
                    <a:bodyPr/>
                    <a:lstStyle/>
                    <a:p>
                      <a:r>
                        <a:rPr lang="en-NZ" sz="1050" dirty="0"/>
                        <a:t>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275664"/>
                  </a:ext>
                </a:extLst>
              </a:tr>
              <a:tr h="350196">
                <a:tc>
                  <a:txBody>
                    <a:bodyPr/>
                    <a:lstStyle/>
                    <a:p>
                      <a:r>
                        <a:rPr lang="en-NZ" sz="1050" dirty="0"/>
                        <a:t>6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157205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4B02AB-19E4-4DEE-A4B4-BB5DA1B67B5F}"/>
              </a:ext>
            </a:extLst>
          </p:cNvPr>
          <p:cNvCxnSpPr>
            <a:cxnSpLocks/>
          </p:cNvCxnSpPr>
          <p:nvPr/>
        </p:nvCxnSpPr>
        <p:spPr>
          <a:xfrm>
            <a:off x="3735976" y="34835"/>
            <a:ext cx="3727269" cy="29086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3787CD-BB64-4EED-83FD-B90DCDBACCCC}"/>
              </a:ext>
            </a:extLst>
          </p:cNvPr>
          <p:cNvSpPr txBox="1"/>
          <p:nvPr/>
        </p:nvSpPr>
        <p:spPr>
          <a:xfrm>
            <a:off x="7698376" y="133322"/>
            <a:ext cx="4110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Note that </a:t>
            </a:r>
          </a:p>
          <a:p>
            <a:pPr marL="342900" indent="-342900">
              <a:buAutoNum type="arabicPeriod"/>
            </a:pPr>
            <a:r>
              <a:rPr lang="en-NZ" dirty="0">
                <a:solidFill>
                  <a:schemeClr val="bg1"/>
                </a:solidFill>
              </a:rPr>
              <a:t>the proximity matrix is a diagonal matrix, </a:t>
            </a:r>
          </a:p>
          <a:p>
            <a:pPr marL="342900" indent="-342900">
              <a:buAutoNum type="arabicPeriod"/>
            </a:pPr>
            <a:r>
              <a:rPr lang="en-NZ" dirty="0">
                <a:highlight>
                  <a:srgbClr val="FFFF00"/>
                </a:highlight>
              </a:rPr>
              <a:t>the shaded area </a:t>
            </a:r>
            <a:r>
              <a:rPr lang="en-NZ" dirty="0">
                <a:solidFill>
                  <a:schemeClr val="bg1"/>
                </a:solidFill>
              </a:rPr>
              <a:t>indicate the weight function for different samples against </a:t>
            </a:r>
            <a:r>
              <a:rPr lang="en-NZ" dirty="0">
                <a:solidFill>
                  <a:schemeClr val="bg1"/>
                </a:solidFill>
                <a:highlight>
                  <a:srgbClr val="00FFFF"/>
                </a:highlight>
              </a:rPr>
              <a:t>sample 6 </a:t>
            </a:r>
            <a:r>
              <a:rPr lang="en-NZ" dirty="0">
                <a:solidFill>
                  <a:schemeClr val="bg1"/>
                </a:solidFill>
              </a:rPr>
              <a:t>(which has the missing value)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171162-AF62-4084-B98E-D7F034C9E8A3}"/>
              </a:ext>
            </a:extLst>
          </p:cNvPr>
          <p:cNvSpPr/>
          <p:nvPr/>
        </p:nvSpPr>
        <p:spPr>
          <a:xfrm>
            <a:off x="3672428" y="2316480"/>
            <a:ext cx="3895319" cy="51092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F10347-7030-4AA7-97F0-03F5D5FE9A11}"/>
              </a:ext>
            </a:extLst>
          </p:cNvPr>
          <p:cNvSpPr txBox="1"/>
          <p:nvPr/>
        </p:nvSpPr>
        <p:spPr>
          <a:xfrm>
            <a:off x="7254239" y="2316480"/>
            <a:ext cx="169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highlight>
                  <a:srgbClr val="FFFF00"/>
                </a:highlight>
              </a:rPr>
              <a:t>Weight 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4053F3-1F40-4EB1-A516-1B99D7F98294}"/>
              </a:ext>
            </a:extLst>
          </p:cNvPr>
          <p:cNvSpPr txBox="1"/>
          <p:nvPr/>
        </p:nvSpPr>
        <p:spPr>
          <a:xfrm>
            <a:off x="2566440" y="2387274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highlight>
                  <a:srgbClr val="00FFFF"/>
                </a:highlight>
              </a:rPr>
              <a:t>Sample 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819678-EE6B-453D-93EB-1534E8FC78F2}"/>
              </a:ext>
            </a:extLst>
          </p:cNvPr>
          <p:cNvSpPr txBox="1"/>
          <p:nvPr/>
        </p:nvSpPr>
        <p:spPr>
          <a:xfrm>
            <a:off x="896982" y="3157659"/>
            <a:ext cx="2442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 weight for sample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DFDA779-B088-4591-9B4E-54E690C76B85}"/>
                  </a:ext>
                </a:extLst>
              </p:cNvPr>
              <p:cNvSpPr txBox="1"/>
              <p:nvPr/>
            </p:nvSpPr>
            <p:spPr>
              <a:xfrm>
                <a:off x="3611919" y="3079817"/>
                <a:ext cx="2809808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=15.0</m:t>
                      </m:r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0.0</m:t>
                          </m:r>
                        </m:num>
                        <m:den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0.3+0.1</m:t>
                          </m:r>
                        </m:den>
                      </m:f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</m:t>
                      </m:r>
                    </m:oMath>
                  </m:oMathPara>
                </a14:m>
                <a:endParaRPr lang="en-NZ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DFDA779-B088-4591-9B4E-54E690C76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919" y="3079817"/>
                <a:ext cx="2809808" cy="5250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6A19F6F6-02DD-4A4F-8A65-9E239C627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14" y="617362"/>
            <a:ext cx="3466659" cy="14668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E27108E-822C-4035-8091-9690EDA52C90}"/>
              </a:ext>
            </a:extLst>
          </p:cNvPr>
          <p:cNvSpPr txBox="1"/>
          <p:nvPr/>
        </p:nvSpPr>
        <p:spPr>
          <a:xfrm>
            <a:off x="4849284" y="260331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highlight>
                  <a:srgbClr val="000000"/>
                </a:highlight>
              </a:rPr>
              <a:t>0.3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F148F2-227B-4259-BE85-C44038E1F83C}"/>
              </a:ext>
            </a:extLst>
          </p:cNvPr>
          <p:cNvSpPr txBox="1"/>
          <p:nvPr/>
        </p:nvSpPr>
        <p:spPr>
          <a:xfrm>
            <a:off x="6156264" y="258377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highlight>
                  <a:srgbClr val="000000"/>
                </a:highlight>
              </a:rPr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33524E-FE1D-47CB-B8EC-3407DB591EF5}"/>
              </a:ext>
            </a:extLst>
          </p:cNvPr>
          <p:cNvSpPr txBox="1"/>
          <p:nvPr/>
        </p:nvSpPr>
        <p:spPr>
          <a:xfrm>
            <a:off x="896982" y="3792057"/>
            <a:ext cx="2442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 weight for sample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0D6D8CE-091B-407F-AF65-C50AA0C23C6C}"/>
                  </a:ext>
                </a:extLst>
              </p:cNvPr>
              <p:cNvSpPr txBox="1"/>
              <p:nvPr/>
            </p:nvSpPr>
            <p:spPr>
              <a:xfrm>
                <a:off x="3611919" y="3714215"/>
                <a:ext cx="2943370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=11.0</m:t>
                      </m:r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</m:t>
                          </m:r>
                        </m:num>
                        <m:den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0.3+0.1</m:t>
                          </m:r>
                        </m:den>
                      </m:f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=8.25</m:t>
                      </m:r>
                    </m:oMath>
                  </m:oMathPara>
                </a14:m>
                <a:endParaRPr lang="en-NZ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0D6D8CE-091B-407F-AF65-C50AA0C23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919" y="3714215"/>
                <a:ext cx="2943370" cy="525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5A78B7CF-7E52-42F0-B2BA-0F2243E5CBEE}"/>
              </a:ext>
            </a:extLst>
          </p:cNvPr>
          <p:cNvSpPr txBox="1"/>
          <p:nvPr/>
        </p:nvSpPr>
        <p:spPr>
          <a:xfrm>
            <a:off x="2270518" y="4452055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……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B31F26-B3BB-4487-A162-A87C3EC4F990}"/>
              </a:ext>
            </a:extLst>
          </p:cNvPr>
          <p:cNvSpPr txBox="1"/>
          <p:nvPr/>
        </p:nvSpPr>
        <p:spPr>
          <a:xfrm>
            <a:off x="896982" y="5128944"/>
            <a:ext cx="2442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 weight for sample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89B2842-F9CB-4167-ADF1-7930B0EEC38E}"/>
                  </a:ext>
                </a:extLst>
              </p:cNvPr>
              <p:cNvSpPr txBox="1"/>
              <p:nvPr/>
            </p:nvSpPr>
            <p:spPr>
              <a:xfrm>
                <a:off x="3672428" y="5088148"/>
                <a:ext cx="2686889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=8.0</m:t>
                      </m:r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0.1</m:t>
                          </m:r>
                        </m:num>
                        <m:den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0.3+0.1</m:t>
                          </m:r>
                        </m:den>
                      </m:f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=2.0</m:t>
                      </m:r>
                    </m:oMath>
                  </m:oMathPara>
                </a14:m>
                <a:endParaRPr lang="en-NZ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89B2842-F9CB-4167-ADF1-7930B0EEC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428" y="5088148"/>
                <a:ext cx="2686889" cy="5250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C0ED96B4-87E8-4360-B8D1-C8A38E2911B8}"/>
              </a:ext>
            </a:extLst>
          </p:cNvPr>
          <p:cNvSpPr txBox="1"/>
          <p:nvPr/>
        </p:nvSpPr>
        <p:spPr>
          <a:xfrm>
            <a:off x="868470" y="5654626"/>
            <a:ext cx="2442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 weight for sample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86F617D-43A6-43E3-BBB1-07101FC0908A}"/>
                  </a:ext>
                </a:extLst>
              </p:cNvPr>
              <p:cNvSpPr txBox="1"/>
              <p:nvPr/>
            </p:nvSpPr>
            <p:spPr>
              <a:xfrm>
                <a:off x="1158239" y="5654626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=0.0</m:t>
                      </m:r>
                    </m:oMath>
                  </m:oMathPara>
                </a14:m>
                <a:endParaRPr lang="en-NZ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86F617D-43A6-43E3-BBB1-07101FC09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239" y="5654626"/>
                <a:ext cx="60960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ight Brace 1">
            <a:extLst>
              <a:ext uri="{FF2B5EF4-FFF2-40B4-BE49-F238E27FC236}">
                <a16:creationId xmlns:a16="http://schemas.microsoft.com/office/drawing/2014/main" id="{15016D45-6D50-47BE-BA83-0C7EA693BA8A}"/>
              </a:ext>
            </a:extLst>
          </p:cNvPr>
          <p:cNvSpPr/>
          <p:nvPr/>
        </p:nvSpPr>
        <p:spPr>
          <a:xfrm>
            <a:off x="6801394" y="3257006"/>
            <a:ext cx="304800" cy="2584512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48CB24-45A4-4849-8028-DD27381E982C}"/>
              </a:ext>
            </a:extLst>
          </p:cNvPr>
          <p:cNvSpPr txBox="1"/>
          <p:nvPr/>
        </p:nvSpPr>
        <p:spPr>
          <a:xfrm>
            <a:off x="7463245" y="4162002"/>
            <a:ext cx="3727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Ultimately, the weighted guess for the missing data is </a:t>
            </a:r>
            <a:r>
              <a:rPr lang="en-NZ" dirty="0">
                <a:solidFill>
                  <a:schemeClr val="bg1"/>
                </a:solidFill>
                <a:highlight>
                  <a:srgbClr val="FF0000"/>
                </a:highlight>
              </a:rPr>
              <a:t>8.25 + 2.0 = 10.25</a:t>
            </a:r>
          </a:p>
        </p:txBody>
      </p:sp>
    </p:spTree>
    <p:extLst>
      <p:ext uri="{BB962C8B-B14F-4D97-AF65-F5344CB8AC3E}">
        <p14:creationId xmlns:p14="http://schemas.microsoft.com/office/powerpoint/2010/main" val="347541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966C19D7-847F-48CA-90D4-278CEAFB6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8" y="1923648"/>
            <a:ext cx="4189471" cy="14668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46909F7-5C49-45B0-B3AA-1A352C51E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7" y="177579"/>
            <a:ext cx="4189471" cy="1466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0F775D-EB28-48E4-BCDF-7E0347CC954F}"/>
              </a:ext>
            </a:extLst>
          </p:cNvPr>
          <p:cNvSpPr txBox="1"/>
          <p:nvPr/>
        </p:nvSpPr>
        <p:spPr>
          <a:xfrm>
            <a:off x="2416302" y="1368546"/>
            <a:ext cx="339634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NZ" sz="16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D35A75-7403-4A20-99C5-D180F665068B}"/>
              </a:ext>
            </a:extLst>
          </p:cNvPr>
          <p:cNvSpPr txBox="1"/>
          <p:nvPr/>
        </p:nvSpPr>
        <p:spPr>
          <a:xfrm>
            <a:off x="2416302" y="3114615"/>
            <a:ext cx="544612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NZ" sz="1600" dirty="0">
                <a:solidFill>
                  <a:schemeClr val="bg1"/>
                </a:solidFill>
              </a:rPr>
              <a:t>11.0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814D269-D4A9-45D3-82B2-5DBE64F13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6" y="3605569"/>
            <a:ext cx="4189471" cy="146685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86E6AF0-09EF-4624-8E6B-A7A25ACF697D}"/>
              </a:ext>
            </a:extLst>
          </p:cNvPr>
          <p:cNvSpPr txBox="1"/>
          <p:nvPr/>
        </p:nvSpPr>
        <p:spPr>
          <a:xfrm>
            <a:off x="2416300" y="4796536"/>
            <a:ext cx="718786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NZ" sz="1600" dirty="0">
                <a:solidFill>
                  <a:schemeClr val="bg1"/>
                </a:solidFill>
              </a:rPr>
              <a:t>10.25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416562-B580-40C3-AD4F-F981A515EC63}"/>
              </a:ext>
            </a:extLst>
          </p:cNvPr>
          <p:cNvSpPr txBox="1"/>
          <p:nvPr/>
        </p:nvSpPr>
        <p:spPr>
          <a:xfrm>
            <a:off x="7280367" y="2379776"/>
            <a:ext cx="2351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So we can see that how our guess for the missing data gets tuned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F4773A-42D8-468E-AC68-3FA78C36E0CB}"/>
              </a:ext>
            </a:extLst>
          </p:cNvPr>
          <p:cNvSpPr txBox="1"/>
          <p:nvPr/>
        </p:nvSpPr>
        <p:spPr>
          <a:xfrm>
            <a:off x="4730049" y="806502"/>
            <a:ext cx="136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Missing data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732924-44A2-4120-8D0C-8273FB44B53F}"/>
              </a:ext>
            </a:extLst>
          </p:cNvPr>
          <p:cNvSpPr txBox="1"/>
          <p:nvPr/>
        </p:nvSpPr>
        <p:spPr>
          <a:xfrm>
            <a:off x="4730049" y="2333907"/>
            <a:ext cx="1603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Simple average</a:t>
            </a:r>
          </a:p>
          <a:p>
            <a:r>
              <a:rPr lang="en-NZ" dirty="0">
                <a:solidFill>
                  <a:schemeClr val="bg1"/>
                </a:solidFill>
              </a:rPr>
              <a:t>(initial guess)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7D05C9-9E09-465D-975F-276613F383EA}"/>
              </a:ext>
            </a:extLst>
          </p:cNvPr>
          <p:cNvSpPr txBox="1"/>
          <p:nvPr/>
        </p:nvSpPr>
        <p:spPr>
          <a:xfrm>
            <a:off x="4730049" y="4015828"/>
            <a:ext cx="1875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Weighted average</a:t>
            </a:r>
          </a:p>
          <a:p>
            <a:r>
              <a:rPr lang="en-NZ" dirty="0">
                <a:solidFill>
                  <a:schemeClr val="bg1"/>
                </a:solidFill>
              </a:rPr>
              <a:t>(2</a:t>
            </a:r>
            <a:r>
              <a:rPr lang="en-NZ" baseline="30000" dirty="0">
                <a:solidFill>
                  <a:schemeClr val="bg1"/>
                </a:solidFill>
              </a:rPr>
              <a:t>nd</a:t>
            </a:r>
            <a:r>
              <a:rPr lang="en-NZ" dirty="0">
                <a:solidFill>
                  <a:schemeClr val="bg1"/>
                </a:solidFill>
              </a:rPr>
              <a:t> guess)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D20D8752-F561-409E-AA51-9A12ABF7C48B}"/>
              </a:ext>
            </a:extLst>
          </p:cNvPr>
          <p:cNvSpPr/>
          <p:nvPr/>
        </p:nvSpPr>
        <p:spPr>
          <a:xfrm>
            <a:off x="5294811" y="1524000"/>
            <a:ext cx="339634" cy="36933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B9550AFE-646E-40FE-8067-CFC5DD5915F0}"/>
              </a:ext>
            </a:extLst>
          </p:cNvPr>
          <p:cNvSpPr/>
          <p:nvPr/>
        </p:nvSpPr>
        <p:spPr>
          <a:xfrm>
            <a:off x="5294811" y="3390498"/>
            <a:ext cx="339634" cy="36933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54646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966C19D7-847F-48CA-90D4-278CEAFB6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8" y="1923648"/>
            <a:ext cx="4189471" cy="14668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46909F7-5C49-45B0-B3AA-1A352C51E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7" y="177579"/>
            <a:ext cx="4189471" cy="1466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0F775D-EB28-48E4-BCDF-7E0347CC954F}"/>
              </a:ext>
            </a:extLst>
          </p:cNvPr>
          <p:cNvSpPr txBox="1"/>
          <p:nvPr/>
        </p:nvSpPr>
        <p:spPr>
          <a:xfrm>
            <a:off x="2416302" y="1368546"/>
            <a:ext cx="339634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NZ" sz="16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D35A75-7403-4A20-99C5-D180F665068B}"/>
              </a:ext>
            </a:extLst>
          </p:cNvPr>
          <p:cNvSpPr txBox="1"/>
          <p:nvPr/>
        </p:nvSpPr>
        <p:spPr>
          <a:xfrm>
            <a:off x="2416302" y="3114615"/>
            <a:ext cx="544612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NZ" sz="1600" dirty="0">
                <a:solidFill>
                  <a:schemeClr val="bg1"/>
                </a:solidFill>
              </a:rPr>
              <a:t>11.0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814D269-D4A9-45D3-82B2-5DBE64F13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6" y="3605569"/>
            <a:ext cx="4189471" cy="146685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86E6AF0-09EF-4624-8E6B-A7A25ACF697D}"/>
              </a:ext>
            </a:extLst>
          </p:cNvPr>
          <p:cNvSpPr txBox="1"/>
          <p:nvPr/>
        </p:nvSpPr>
        <p:spPr>
          <a:xfrm>
            <a:off x="2416300" y="4796536"/>
            <a:ext cx="718786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NZ" sz="1600" dirty="0">
                <a:solidFill>
                  <a:schemeClr val="bg1"/>
                </a:solidFill>
              </a:rPr>
              <a:t>10.25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416562-B580-40C3-AD4F-F981A515EC63}"/>
              </a:ext>
            </a:extLst>
          </p:cNvPr>
          <p:cNvSpPr txBox="1"/>
          <p:nvPr/>
        </p:nvSpPr>
        <p:spPr>
          <a:xfrm>
            <a:off x="7280367" y="2379776"/>
            <a:ext cx="2351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So we can see that how our guess for the missing data gets tuned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F4773A-42D8-468E-AC68-3FA78C36E0CB}"/>
              </a:ext>
            </a:extLst>
          </p:cNvPr>
          <p:cNvSpPr txBox="1"/>
          <p:nvPr/>
        </p:nvSpPr>
        <p:spPr>
          <a:xfrm>
            <a:off x="4730049" y="806502"/>
            <a:ext cx="136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Missing data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732924-44A2-4120-8D0C-8273FB44B53F}"/>
              </a:ext>
            </a:extLst>
          </p:cNvPr>
          <p:cNvSpPr txBox="1"/>
          <p:nvPr/>
        </p:nvSpPr>
        <p:spPr>
          <a:xfrm>
            <a:off x="4730049" y="2333907"/>
            <a:ext cx="1603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Simple average</a:t>
            </a:r>
          </a:p>
          <a:p>
            <a:r>
              <a:rPr lang="en-NZ" dirty="0">
                <a:solidFill>
                  <a:schemeClr val="bg1"/>
                </a:solidFill>
              </a:rPr>
              <a:t>(initial guess)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7D05C9-9E09-465D-975F-276613F383EA}"/>
              </a:ext>
            </a:extLst>
          </p:cNvPr>
          <p:cNvSpPr txBox="1"/>
          <p:nvPr/>
        </p:nvSpPr>
        <p:spPr>
          <a:xfrm>
            <a:off x="4730049" y="4015828"/>
            <a:ext cx="1875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Weighted average</a:t>
            </a:r>
          </a:p>
          <a:p>
            <a:r>
              <a:rPr lang="en-NZ" dirty="0">
                <a:solidFill>
                  <a:schemeClr val="bg1"/>
                </a:solidFill>
              </a:rPr>
              <a:t>(2</a:t>
            </a:r>
            <a:r>
              <a:rPr lang="en-NZ" baseline="30000" dirty="0">
                <a:solidFill>
                  <a:schemeClr val="bg1"/>
                </a:solidFill>
              </a:rPr>
              <a:t>nd</a:t>
            </a:r>
            <a:r>
              <a:rPr lang="en-NZ" dirty="0">
                <a:solidFill>
                  <a:schemeClr val="bg1"/>
                </a:solidFill>
              </a:rPr>
              <a:t> guess)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D20D8752-F561-409E-AA51-9A12ABF7C48B}"/>
              </a:ext>
            </a:extLst>
          </p:cNvPr>
          <p:cNvSpPr/>
          <p:nvPr/>
        </p:nvSpPr>
        <p:spPr>
          <a:xfrm>
            <a:off x="5294811" y="1524000"/>
            <a:ext cx="339634" cy="36933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B9550AFE-646E-40FE-8067-CFC5DD5915F0}"/>
              </a:ext>
            </a:extLst>
          </p:cNvPr>
          <p:cNvSpPr/>
          <p:nvPr/>
        </p:nvSpPr>
        <p:spPr>
          <a:xfrm>
            <a:off x="5294811" y="3390498"/>
            <a:ext cx="339634" cy="36933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D37361-7A0A-4A92-993F-088AA12EF20F}"/>
              </a:ext>
            </a:extLst>
          </p:cNvPr>
          <p:cNvSpPr txBox="1"/>
          <p:nvPr/>
        </p:nvSpPr>
        <p:spPr>
          <a:xfrm>
            <a:off x="1683764" y="5515580"/>
            <a:ext cx="965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b="1" dirty="0">
                <a:solidFill>
                  <a:schemeClr val="bg1"/>
                </a:solidFill>
              </a:rPr>
              <a:t>…….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B28D10-20C9-4CFD-A617-11136EE3A79D}"/>
              </a:ext>
            </a:extLst>
          </p:cNvPr>
          <p:cNvSpPr txBox="1"/>
          <p:nvPr/>
        </p:nvSpPr>
        <p:spPr>
          <a:xfrm>
            <a:off x="4511688" y="5204223"/>
            <a:ext cx="36434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Then we do this whole thing again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NZ" dirty="0">
                <a:solidFill>
                  <a:schemeClr val="bg1"/>
                </a:solidFill>
              </a:rPr>
              <a:t>Revise our guess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NZ" dirty="0">
                <a:solidFill>
                  <a:schemeClr val="bg1"/>
                </a:solidFill>
              </a:rPr>
              <a:t>Build a random forest,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NZ" dirty="0">
                <a:solidFill>
                  <a:schemeClr val="bg1"/>
                </a:solidFill>
              </a:rPr>
              <a:t>Run the data through all the trees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NZ" dirty="0">
                <a:solidFill>
                  <a:schemeClr val="bg1"/>
                </a:solidFill>
              </a:rPr>
              <a:t>Recalculate the proximity matrix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NZ" dirty="0">
                <a:solidFill>
                  <a:schemeClr val="bg1"/>
                </a:solidFill>
              </a:rPr>
              <a:t>Recalculate the missing data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076D2D8F-D13D-4ABA-A66E-7A19F80B57FB}"/>
              </a:ext>
            </a:extLst>
          </p:cNvPr>
          <p:cNvSpPr/>
          <p:nvPr/>
        </p:nvSpPr>
        <p:spPr>
          <a:xfrm>
            <a:off x="5328236" y="4735628"/>
            <a:ext cx="339634" cy="36933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40927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966C19D7-847F-48CA-90D4-278CEAFB6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8" y="1923648"/>
            <a:ext cx="4189471" cy="14668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46909F7-5C49-45B0-B3AA-1A352C51E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7" y="177579"/>
            <a:ext cx="4189471" cy="1466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0F775D-EB28-48E4-BCDF-7E0347CC954F}"/>
              </a:ext>
            </a:extLst>
          </p:cNvPr>
          <p:cNvSpPr txBox="1"/>
          <p:nvPr/>
        </p:nvSpPr>
        <p:spPr>
          <a:xfrm>
            <a:off x="2416302" y="1368546"/>
            <a:ext cx="339634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NZ" sz="16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D35A75-7403-4A20-99C5-D180F665068B}"/>
              </a:ext>
            </a:extLst>
          </p:cNvPr>
          <p:cNvSpPr txBox="1"/>
          <p:nvPr/>
        </p:nvSpPr>
        <p:spPr>
          <a:xfrm>
            <a:off x="2416302" y="3114615"/>
            <a:ext cx="544612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NZ" sz="1600" dirty="0">
                <a:solidFill>
                  <a:schemeClr val="bg1"/>
                </a:solidFill>
              </a:rPr>
              <a:t>11.0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814D269-D4A9-45D3-82B2-5DBE64F13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6" y="3605569"/>
            <a:ext cx="4189471" cy="146685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86E6AF0-09EF-4624-8E6B-A7A25ACF697D}"/>
              </a:ext>
            </a:extLst>
          </p:cNvPr>
          <p:cNvSpPr txBox="1"/>
          <p:nvPr/>
        </p:nvSpPr>
        <p:spPr>
          <a:xfrm>
            <a:off x="2416300" y="4796536"/>
            <a:ext cx="718786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NZ" sz="1600" dirty="0">
                <a:solidFill>
                  <a:schemeClr val="bg1"/>
                </a:solidFill>
              </a:rPr>
              <a:t>10.25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416562-B580-40C3-AD4F-F981A515EC63}"/>
              </a:ext>
            </a:extLst>
          </p:cNvPr>
          <p:cNvSpPr txBox="1"/>
          <p:nvPr/>
        </p:nvSpPr>
        <p:spPr>
          <a:xfrm>
            <a:off x="7280367" y="2379776"/>
            <a:ext cx="2351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So we can see that how our guess for the missing data gets tuned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F4773A-42D8-468E-AC68-3FA78C36E0CB}"/>
              </a:ext>
            </a:extLst>
          </p:cNvPr>
          <p:cNvSpPr txBox="1"/>
          <p:nvPr/>
        </p:nvSpPr>
        <p:spPr>
          <a:xfrm>
            <a:off x="4730049" y="806502"/>
            <a:ext cx="136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Missing data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732924-44A2-4120-8D0C-8273FB44B53F}"/>
              </a:ext>
            </a:extLst>
          </p:cNvPr>
          <p:cNvSpPr txBox="1"/>
          <p:nvPr/>
        </p:nvSpPr>
        <p:spPr>
          <a:xfrm>
            <a:off x="4730049" y="2333907"/>
            <a:ext cx="1603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Simple average</a:t>
            </a:r>
          </a:p>
          <a:p>
            <a:r>
              <a:rPr lang="en-NZ" dirty="0">
                <a:solidFill>
                  <a:schemeClr val="bg1"/>
                </a:solidFill>
              </a:rPr>
              <a:t>(initial guess)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7D05C9-9E09-465D-975F-276613F383EA}"/>
              </a:ext>
            </a:extLst>
          </p:cNvPr>
          <p:cNvSpPr txBox="1"/>
          <p:nvPr/>
        </p:nvSpPr>
        <p:spPr>
          <a:xfrm>
            <a:off x="4730049" y="4015828"/>
            <a:ext cx="1875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Weighted average</a:t>
            </a:r>
          </a:p>
          <a:p>
            <a:r>
              <a:rPr lang="en-NZ" dirty="0">
                <a:solidFill>
                  <a:schemeClr val="bg1"/>
                </a:solidFill>
              </a:rPr>
              <a:t>(2</a:t>
            </a:r>
            <a:r>
              <a:rPr lang="en-NZ" baseline="30000" dirty="0">
                <a:solidFill>
                  <a:schemeClr val="bg1"/>
                </a:solidFill>
              </a:rPr>
              <a:t>nd</a:t>
            </a:r>
            <a:r>
              <a:rPr lang="en-NZ" dirty="0">
                <a:solidFill>
                  <a:schemeClr val="bg1"/>
                </a:solidFill>
              </a:rPr>
              <a:t> guess)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D20D8752-F561-409E-AA51-9A12ABF7C48B}"/>
              </a:ext>
            </a:extLst>
          </p:cNvPr>
          <p:cNvSpPr/>
          <p:nvPr/>
        </p:nvSpPr>
        <p:spPr>
          <a:xfrm>
            <a:off x="5294811" y="1524000"/>
            <a:ext cx="339634" cy="36933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B9550AFE-646E-40FE-8067-CFC5DD5915F0}"/>
              </a:ext>
            </a:extLst>
          </p:cNvPr>
          <p:cNvSpPr/>
          <p:nvPr/>
        </p:nvSpPr>
        <p:spPr>
          <a:xfrm>
            <a:off x="5294811" y="3390498"/>
            <a:ext cx="339634" cy="36933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D37361-7A0A-4A92-993F-088AA12EF20F}"/>
              </a:ext>
            </a:extLst>
          </p:cNvPr>
          <p:cNvSpPr txBox="1"/>
          <p:nvPr/>
        </p:nvSpPr>
        <p:spPr>
          <a:xfrm>
            <a:off x="1683764" y="5515580"/>
            <a:ext cx="965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b="1" dirty="0">
                <a:solidFill>
                  <a:schemeClr val="bg1"/>
                </a:solidFill>
              </a:rPr>
              <a:t>…….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B28D10-20C9-4CFD-A617-11136EE3A79D}"/>
              </a:ext>
            </a:extLst>
          </p:cNvPr>
          <p:cNvSpPr txBox="1"/>
          <p:nvPr/>
        </p:nvSpPr>
        <p:spPr>
          <a:xfrm>
            <a:off x="4511688" y="5204223"/>
            <a:ext cx="36434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Then we do this whole thing again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NZ" dirty="0">
                <a:solidFill>
                  <a:schemeClr val="bg1"/>
                </a:solidFill>
              </a:rPr>
              <a:t>Revise our guess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NZ" dirty="0">
                <a:solidFill>
                  <a:schemeClr val="bg1"/>
                </a:solidFill>
              </a:rPr>
              <a:t>Build a random forest,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NZ" dirty="0">
                <a:solidFill>
                  <a:schemeClr val="bg1"/>
                </a:solidFill>
              </a:rPr>
              <a:t>Run the data through all the trees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NZ" dirty="0">
                <a:solidFill>
                  <a:schemeClr val="bg1"/>
                </a:solidFill>
              </a:rPr>
              <a:t>Recalculate the proximity matrix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NZ" dirty="0">
                <a:solidFill>
                  <a:schemeClr val="bg1"/>
                </a:solidFill>
              </a:rPr>
              <a:t>Recalculate the missing data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076D2D8F-D13D-4ABA-A66E-7A19F80B57FB}"/>
              </a:ext>
            </a:extLst>
          </p:cNvPr>
          <p:cNvSpPr/>
          <p:nvPr/>
        </p:nvSpPr>
        <p:spPr>
          <a:xfrm>
            <a:off x="5328236" y="4735628"/>
            <a:ext cx="339634" cy="36933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E9AB07-D441-4CBB-81F0-2579883DEA82}"/>
              </a:ext>
            </a:extLst>
          </p:cNvPr>
          <p:cNvSpPr txBox="1"/>
          <p:nvPr/>
        </p:nvSpPr>
        <p:spPr>
          <a:xfrm>
            <a:off x="8966755" y="5265439"/>
            <a:ext cx="2472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 do this many times, until the missing value does not change (converged)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720C78C8-6612-4369-A0DF-E22728C42B72}"/>
              </a:ext>
            </a:extLst>
          </p:cNvPr>
          <p:cNvSpPr/>
          <p:nvPr/>
        </p:nvSpPr>
        <p:spPr>
          <a:xfrm rot="16200000">
            <a:off x="8391153" y="5712054"/>
            <a:ext cx="339634" cy="36933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32254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503E59-C22A-467D-9F66-01696F51D34E}"/>
              </a:ext>
            </a:extLst>
          </p:cNvPr>
          <p:cNvSpPr txBox="1"/>
          <p:nvPr/>
        </p:nvSpPr>
        <p:spPr>
          <a:xfrm>
            <a:off x="322217" y="154967"/>
            <a:ext cx="2734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How to fill the missing data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C6792C6-09F6-4026-9E4D-56A68A7C6957}"/>
              </a:ext>
            </a:extLst>
          </p:cNvPr>
          <p:cNvGraphicFramePr>
            <a:graphicFrameLocks noGrp="1"/>
          </p:cNvGraphicFramePr>
          <p:nvPr/>
        </p:nvGraphicFramePr>
        <p:xfrm>
          <a:off x="322217" y="1308184"/>
          <a:ext cx="4579620" cy="12001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4905">
                  <a:extLst>
                    <a:ext uri="{9D8B030D-6E8A-4147-A177-3AD203B41FA5}">
                      <a16:colId xmlns:a16="http://schemas.microsoft.com/office/drawing/2014/main" val="3383094005"/>
                    </a:ext>
                  </a:extLst>
                </a:gridCol>
                <a:gridCol w="1144905">
                  <a:extLst>
                    <a:ext uri="{9D8B030D-6E8A-4147-A177-3AD203B41FA5}">
                      <a16:colId xmlns:a16="http://schemas.microsoft.com/office/drawing/2014/main" val="575015796"/>
                    </a:ext>
                  </a:extLst>
                </a:gridCol>
                <a:gridCol w="1144905">
                  <a:extLst>
                    <a:ext uri="{9D8B030D-6E8A-4147-A177-3AD203B41FA5}">
                      <a16:colId xmlns:a16="http://schemas.microsoft.com/office/drawing/2014/main" val="2211816482"/>
                    </a:ext>
                  </a:extLst>
                </a:gridCol>
                <a:gridCol w="1144905">
                  <a:extLst>
                    <a:ext uri="{9D8B030D-6E8A-4147-A177-3AD203B41FA5}">
                      <a16:colId xmlns:a16="http://schemas.microsoft.com/office/drawing/2014/main" val="13467486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>
                          <a:effectLst/>
                        </a:rPr>
                        <a:t>Temperature</a:t>
                      </a:r>
                      <a:endParaRPr lang="en-N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>
                          <a:effectLst/>
                        </a:rPr>
                        <a:t>Humidity</a:t>
                      </a:r>
                      <a:endParaRPr lang="en-N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>
                          <a:effectLst/>
                        </a:rPr>
                        <a:t>Wind Speed</a:t>
                      </a:r>
                      <a:endParaRPr lang="en-N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>
                          <a:effectLst/>
                        </a:rPr>
                        <a:t>Rain</a:t>
                      </a:r>
                      <a:endParaRPr lang="en-N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8322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281.0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>
                          <a:solidFill>
                            <a:schemeClr val="tx1"/>
                          </a:solidFill>
                          <a:effectLst/>
                        </a:rPr>
                        <a:t>80.0</a:t>
                      </a:r>
                      <a:endParaRPr lang="en-NZ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>
                          <a:solidFill>
                            <a:schemeClr val="tx1"/>
                          </a:solidFill>
                          <a:effectLst/>
                        </a:rPr>
                        <a:t>15.0</a:t>
                      </a:r>
                      <a:endParaRPr lang="en-NZ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dirty="0">
                          <a:effectLst/>
                        </a:rPr>
                        <a:t>Yes</a:t>
                      </a:r>
                      <a:endParaRPr lang="en-N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699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291.5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45.0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>
                          <a:solidFill>
                            <a:schemeClr val="tx1"/>
                          </a:solidFill>
                          <a:effectLst/>
                        </a:rPr>
                        <a:t>11.0</a:t>
                      </a:r>
                      <a:endParaRPr lang="en-NZ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dirty="0">
                          <a:effectLst/>
                        </a:rPr>
                        <a:t>No</a:t>
                      </a:r>
                      <a:endParaRPr lang="en-N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2723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294.0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>
                          <a:solidFill>
                            <a:schemeClr val="tx1"/>
                          </a:solidFill>
                          <a:effectLst/>
                        </a:rPr>
                        <a:t>70.0</a:t>
                      </a:r>
                      <a:endParaRPr lang="en-NZ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13.0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dirty="0">
                          <a:effectLst/>
                        </a:rPr>
                        <a:t>Yes</a:t>
                      </a:r>
                      <a:endParaRPr lang="en-N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346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278.5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>
                          <a:solidFill>
                            <a:schemeClr val="tx1"/>
                          </a:solidFill>
                          <a:effectLst/>
                        </a:rPr>
                        <a:t>65.0</a:t>
                      </a:r>
                      <a:endParaRPr lang="en-NZ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>
                          <a:solidFill>
                            <a:schemeClr val="tx1"/>
                          </a:solidFill>
                          <a:effectLst/>
                        </a:rPr>
                        <a:t>5.0</a:t>
                      </a:r>
                      <a:endParaRPr lang="en-NZ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dirty="0">
                          <a:effectLst/>
                        </a:rPr>
                        <a:t>Yes</a:t>
                      </a:r>
                      <a:endParaRPr lang="en-N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8799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283.0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>
                          <a:solidFill>
                            <a:schemeClr val="tx1"/>
                          </a:solidFill>
                          <a:effectLst/>
                        </a:rPr>
                        <a:t>75.0</a:t>
                      </a:r>
                      <a:endParaRPr lang="en-NZ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>
                          <a:solidFill>
                            <a:schemeClr val="tx1"/>
                          </a:solidFill>
                          <a:effectLst/>
                        </a:rPr>
                        <a:t>8.0</a:t>
                      </a:r>
                      <a:endParaRPr lang="en-NZ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dirty="0">
                          <a:effectLst/>
                        </a:rPr>
                        <a:t>No</a:t>
                      </a:r>
                      <a:endParaRPr lang="en-N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362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285.6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>
                          <a:solidFill>
                            <a:schemeClr val="tx1"/>
                          </a:solidFill>
                          <a:effectLst/>
                        </a:rPr>
                        <a:t>80.0</a:t>
                      </a:r>
                      <a:endParaRPr lang="en-NZ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1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n-NZ" sz="11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dirty="0">
                          <a:effectLst/>
                        </a:rPr>
                        <a:t>Yes</a:t>
                      </a:r>
                      <a:endParaRPr lang="en-N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42783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088BAF6-92E2-40E5-8C8A-A6338707C990}"/>
              </a:ext>
            </a:extLst>
          </p:cNvPr>
          <p:cNvSpPr txBox="1"/>
          <p:nvPr/>
        </p:nvSpPr>
        <p:spPr>
          <a:xfrm flipH="1">
            <a:off x="1558777" y="673723"/>
            <a:ext cx="1793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predictors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A0804D-C16C-4411-9F51-EEB05EF22CC5}"/>
              </a:ext>
            </a:extLst>
          </p:cNvPr>
          <p:cNvSpPr txBox="1"/>
          <p:nvPr/>
        </p:nvSpPr>
        <p:spPr>
          <a:xfrm flipH="1">
            <a:off x="3939840" y="1000407"/>
            <a:ext cx="1793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E5517FB0-7F8F-4F13-AFC2-3E9F9C1A63E7}"/>
              </a:ext>
            </a:extLst>
          </p:cNvPr>
          <p:cNvSpPr/>
          <p:nvPr/>
        </p:nvSpPr>
        <p:spPr>
          <a:xfrm rot="16200000">
            <a:off x="1810151" y="42016"/>
            <a:ext cx="269966" cy="2186747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B9A823-CA0A-4BAE-8FDF-82098C582C12}"/>
              </a:ext>
            </a:extLst>
          </p:cNvPr>
          <p:cNvSpPr txBox="1"/>
          <p:nvPr/>
        </p:nvSpPr>
        <p:spPr>
          <a:xfrm>
            <a:off x="5146765" y="1166681"/>
            <a:ext cx="6096000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example, given that we have many samples that that can be used to train the model and tell if it rains or not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219413-1C16-409F-A976-292DD8A20DCE}"/>
              </a:ext>
            </a:extLst>
          </p:cNvPr>
          <p:cNvSpPr txBox="1"/>
          <p:nvPr/>
        </p:nvSpPr>
        <p:spPr>
          <a:xfrm>
            <a:off x="1698171" y="2816111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1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However, for one of the samples there is no wind speed being recorded</a:t>
            </a:r>
            <a:endParaRPr lang="en-NZ" sz="1600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4C3EDC-0962-44C2-BD0B-F462E15FCE80}"/>
              </a:ext>
            </a:extLst>
          </p:cNvPr>
          <p:cNvSpPr/>
          <p:nvPr/>
        </p:nvSpPr>
        <p:spPr>
          <a:xfrm>
            <a:off x="226423" y="2299063"/>
            <a:ext cx="4807131" cy="3077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43ACF11-7D96-4A65-AA96-5FD03F7AC4FC}"/>
              </a:ext>
            </a:extLst>
          </p:cNvPr>
          <p:cNvSpPr/>
          <p:nvPr/>
        </p:nvSpPr>
        <p:spPr>
          <a:xfrm rot="3580023">
            <a:off x="3034702" y="2645380"/>
            <a:ext cx="287383" cy="22176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167820-8D1D-4107-A353-0892B1EAD622}"/>
              </a:ext>
            </a:extLst>
          </p:cNvPr>
          <p:cNvSpPr txBox="1"/>
          <p:nvPr/>
        </p:nvSpPr>
        <p:spPr>
          <a:xfrm>
            <a:off x="731520" y="3475933"/>
            <a:ext cx="6096000" cy="96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general idea of this method is that we first “make a guess” about what the missing data would look like and then gradually tune/refine it to a more optimal value.</a:t>
            </a:r>
          </a:p>
        </p:txBody>
      </p:sp>
    </p:spTree>
    <p:extLst>
      <p:ext uri="{BB962C8B-B14F-4D97-AF65-F5344CB8AC3E}">
        <p14:creationId xmlns:p14="http://schemas.microsoft.com/office/powerpoint/2010/main" val="3290349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503E59-C22A-467D-9F66-01696F51D34E}"/>
              </a:ext>
            </a:extLst>
          </p:cNvPr>
          <p:cNvSpPr txBox="1"/>
          <p:nvPr/>
        </p:nvSpPr>
        <p:spPr>
          <a:xfrm>
            <a:off x="322217" y="154967"/>
            <a:ext cx="2734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How to fill the missing data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C6792C6-09F6-4026-9E4D-56A68A7C6957}"/>
              </a:ext>
            </a:extLst>
          </p:cNvPr>
          <p:cNvGraphicFramePr>
            <a:graphicFrameLocks noGrp="1"/>
          </p:cNvGraphicFramePr>
          <p:nvPr/>
        </p:nvGraphicFramePr>
        <p:xfrm>
          <a:off x="322217" y="1308184"/>
          <a:ext cx="4579620" cy="12001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4905">
                  <a:extLst>
                    <a:ext uri="{9D8B030D-6E8A-4147-A177-3AD203B41FA5}">
                      <a16:colId xmlns:a16="http://schemas.microsoft.com/office/drawing/2014/main" val="3383094005"/>
                    </a:ext>
                  </a:extLst>
                </a:gridCol>
                <a:gridCol w="1144905">
                  <a:extLst>
                    <a:ext uri="{9D8B030D-6E8A-4147-A177-3AD203B41FA5}">
                      <a16:colId xmlns:a16="http://schemas.microsoft.com/office/drawing/2014/main" val="575015796"/>
                    </a:ext>
                  </a:extLst>
                </a:gridCol>
                <a:gridCol w="1144905">
                  <a:extLst>
                    <a:ext uri="{9D8B030D-6E8A-4147-A177-3AD203B41FA5}">
                      <a16:colId xmlns:a16="http://schemas.microsoft.com/office/drawing/2014/main" val="2211816482"/>
                    </a:ext>
                  </a:extLst>
                </a:gridCol>
                <a:gridCol w="1144905">
                  <a:extLst>
                    <a:ext uri="{9D8B030D-6E8A-4147-A177-3AD203B41FA5}">
                      <a16:colId xmlns:a16="http://schemas.microsoft.com/office/drawing/2014/main" val="13467486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dirty="0">
                          <a:effectLst/>
                        </a:rPr>
                        <a:t>Temperature</a:t>
                      </a:r>
                      <a:endParaRPr lang="en-N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>
                          <a:effectLst/>
                        </a:rPr>
                        <a:t>Humidity</a:t>
                      </a:r>
                      <a:endParaRPr lang="en-N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>
                          <a:effectLst/>
                        </a:rPr>
                        <a:t>Wind Speed</a:t>
                      </a:r>
                      <a:endParaRPr lang="en-N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>
                          <a:effectLst/>
                        </a:rPr>
                        <a:t>Rain</a:t>
                      </a:r>
                      <a:endParaRPr lang="en-N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8322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281.0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80.0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>
                          <a:solidFill>
                            <a:schemeClr val="tx1"/>
                          </a:solidFill>
                          <a:effectLst/>
                        </a:rPr>
                        <a:t>15.0</a:t>
                      </a:r>
                      <a:endParaRPr lang="en-NZ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dirty="0">
                          <a:effectLst/>
                        </a:rPr>
                        <a:t>Yes</a:t>
                      </a:r>
                      <a:endParaRPr lang="en-N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699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291.5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45.0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11.0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dirty="0">
                          <a:effectLst/>
                        </a:rPr>
                        <a:t>No</a:t>
                      </a:r>
                      <a:endParaRPr lang="en-N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2723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294.0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>
                          <a:solidFill>
                            <a:schemeClr val="tx1"/>
                          </a:solidFill>
                          <a:effectLst/>
                        </a:rPr>
                        <a:t>70.0</a:t>
                      </a:r>
                      <a:endParaRPr lang="en-NZ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13.0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dirty="0">
                          <a:effectLst/>
                        </a:rPr>
                        <a:t>Yes</a:t>
                      </a:r>
                      <a:endParaRPr lang="en-N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346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278.5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>
                          <a:solidFill>
                            <a:schemeClr val="tx1"/>
                          </a:solidFill>
                          <a:effectLst/>
                        </a:rPr>
                        <a:t>65.0</a:t>
                      </a:r>
                      <a:endParaRPr lang="en-NZ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>
                          <a:solidFill>
                            <a:schemeClr val="tx1"/>
                          </a:solidFill>
                          <a:effectLst/>
                        </a:rPr>
                        <a:t>5.0</a:t>
                      </a:r>
                      <a:endParaRPr lang="en-NZ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dirty="0">
                          <a:effectLst/>
                        </a:rPr>
                        <a:t>Yes</a:t>
                      </a:r>
                      <a:endParaRPr lang="en-N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8799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283.0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>
                          <a:solidFill>
                            <a:schemeClr val="tx1"/>
                          </a:solidFill>
                          <a:effectLst/>
                        </a:rPr>
                        <a:t>75.0</a:t>
                      </a:r>
                      <a:endParaRPr lang="en-NZ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>
                          <a:solidFill>
                            <a:schemeClr val="tx1"/>
                          </a:solidFill>
                          <a:effectLst/>
                        </a:rPr>
                        <a:t>8.0</a:t>
                      </a:r>
                      <a:endParaRPr lang="en-NZ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dirty="0">
                          <a:effectLst/>
                        </a:rPr>
                        <a:t>No</a:t>
                      </a:r>
                      <a:endParaRPr lang="en-N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362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285.6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>
                          <a:solidFill>
                            <a:schemeClr val="tx1"/>
                          </a:solidFill>
                          <a:effectLst/>
                        </a:rPr>
                        <a:t>80.0</a:t>
                      </a:r>
                      <a:endParaRPr lang="en-NZ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1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n-NZ" sz="11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dirty="0">
                          <a:effectLst/>
                        </a:rPr>
                        <a:t>Yes</a:t>
                      </a:r>
                      <a:endParaRPr lang="en-N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42783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088BAF6-92E2-40E5-8C8A-A6338707C990}"/>
              </a:ext>
            </a:extLst>
          </p:cNvPr>
          <p:cNvSpPr txBox="1"/>
          <p:nvPr/>
        </p:nvSpPr>
        <p:spPr>
          <a:xfrm flipH="1">
            <a:off x="1558777" y="673723"/>
            <a:ext cx="1793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predictors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A0804D-C16C-4411-9F51-EEB05EF22CC5}"/>
              </a:ext>
            </a:extLst>
          </p:cNvPr>
          <p:cNvSpPr txBox="1"/>
          <p:nvPr/>
        </p:nvSpPr>
        <p:spPr>
          <a:xfrm flipH="1">
            <a:off x="3939840" y="1000407"/>
            <a:ext cx="1793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E5517FB0-7F8F-4F13-AFC2-3E9F9C1A63E7}"/>
              </a:ext>
            </a:extLst>
          </p:cNvPr>
          <p:cNvSpPr/>
          <p:nvPr/>
        </p:nvSpPr>
        <p:spPr>
          <a:xfrm rot="16200000">
            <a:off x="1810151" y="42016"/>
            <a:ext cx="269966" cy="2186747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B9A823-CA0A-4BAE-8FDF-82098C582C12}"/>
              </a:ext>
            </a:extLst>
          </p:cNvPr>
          <p:cNvSpPr txBox="1"/>
          <p:nvPr/>
        </p:nvSpPr>
        <p:spPr>
          <a:xfrm>
            <a:off x="653142" y="2895172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fill the missing “wind speed” data </a:t>
            </a:r>
            <a:r>
              <a:rPr lang="en-NZ" sz="1800" b="1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“X”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4C3EDC-0962-44C2-BD0B-F462E15FCE80}"/>
              </a:ext>
            </a:extLst>
          </p:cNvPr>
          <p:cNvSpPr/>
          <p:nvPr/>
        </p:nvSpPr>
        <p:spPr>
          <a:xfrm>
            <a:off x="226423" y="2299063"/>
            <a:ext cx="4807131" cy="3077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167820-8D1D-4107-A353-0892B1EAD622}"/>
              </a:ext>
            </a:extLst>
          </p:cNvPr>
          <p:cNvSpPr txBox="1"/>
          <p:nvPr/>
        </p:nvSpPr>
        <p:spPr>
          <a:xfrm>
            <a:off x="862148" y="3367053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1: we locate all the rain value with the same “</a:t>
            </a:r>
            <a:r>
              <a:rPr lang="en-NZ" sz="1800" dirty="0">
                <a:solidFill>
                  <a:schemeClr val="bg1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YES</a:t>
            </a:r>
            <a:r>
              <a:rPr lang="en-NZ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F83F7A7-DC1A-453C-BBA2-1B0CBE823B3F}"/>
              </a:ext>
            </a:extLst>
          </p:cNvPr>
          <p:cNvSpPr/>
          <p:nvPr/>
        </p:nvSpPr>
        <p:spPr>
          <a:xfrm rot="10800000">
            <a:off x="4965124" y="1448333"/>
            <a:ext cx="235131" cy="19784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F0DB0B3-6722-4EAC-86C0-6C207728127D}"/>
              </a:ext>
            </a:extLst>
          </p:cNvPr>
          <p:cNvSpPr/>
          <p:nvPr/>
        </p:nvSpPr>
        <p:spPr>
          <a:xfrm rot="10800000">
            <a:off x="4942563" y="1802737"/>
            <a:ext cx="235131" cy="19784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FFA5249-4EFE-4D61-AF82-7AA4471B8D37}"/>
              </a:ext>
            </a:extLst>
          </p:cNvPr>
          <p:cNvSpPr/>
          <p:nvPr/>
        </p:nvSpPr>
        <p:spPr>
          <a:xfrm rot="10800000">
            <a:off x="4956863" y="1994550"/>
            <a:ext cx="235131" cy="19784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BB3EC0B-893A-42B9-9EC4-DC5E4CFA97AE}"/>
              </a:ext>
            </a:extLst>
          </p:cNvPr>
          <p:cNvGraphicFramePr>
            <a:graphicFrameLocks noGrp="1"/>
          </p:cNvGraphicFramePr>
          <p:nvPr/>
        </p:nvGraphicFramePr>
        <p:xfrm>
          <a:off x="5774871" y="1480109"/>
          <a:ext cx="4579620" cy="685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4905">
                  <a:extLst>
                    <a:ext uri="{9D8B030D-6E8A-4147-A177-3AD203B41FA5}">
                      <a16:colId xmlns:a16="http://schemas.microsoft.com/office/drawing/2014/main" val="2726398855"/>
                    </a:ext>
                  </a:extLst>
                </a:gridCol>
                <a:gridCol w="1144905">
                  <a:extLst>
                    <a:ext uri="{9D8B030D-6E8A-4147-A177-3AD203B41FA5}">
                      <a16:colId xmlns:a16="http://schemas.microsoft.com/office/drawing/2014/main" val="3409240789"/>
                    </a:ext>
                  </a:extLst>
                </a:gridCol>
                <a:gridCol w="1144905">
                  <a:extLst>
                    <a:ext uri="{9D8B030D-6E8A-4147-A177-3AD203B41FA5}">
                      <a16:colId xmlns:a16="http://schemas.microsoft.com/office/drawing/2014/main" val="1130863586"/>
                    </a:ext>
                  </a:extLst>
                </a:gridCol>
                <a:gridCol w="1144905">
                  <a:extLst>
                    <a:ext uri="{9D8B030D-6E8A-4147-A177-3AD203B41FA5}">
                      <a16:colId xmlns:a16="http://schemas.microsoft.com/office/drawing/2014/main" val="34701646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dirty="0">
                          <a:effectLst/>
                        </a:rPr>
                        <a:t>Temperature</a:t>
                      </a:r>
                      <a:endParaRPr lang="en-N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>
                          <a:effectLst/>
                        </a:rPr>
                        <a:t>Humidity</a:t>
                      </a:r>
                      <a:endParaRPr lang="en-N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>
                          <a:effectLst/>
                        </a:rPr>
                        <a:t>Wind Speed</a:t>
                      </a:r>
                      <a:endParaRPr lang="en-N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>
                          <a:effectLst/>
                        </a:rPr>
                        <a:t>Rain</a:t>
                      </a:r>
                      <a:endParaRPr lang="en-N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8338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281.0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80.0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>
                          <a:solidFill>
                            <a:schemeClr val="tx1"/>
                          </a:solidFill>
                          <a:effectLst/>
                        </a:rPr>
                        <a:t>15.0</a:t>
                      </a:r>
                      <a:endParaRPr lang="en-NZ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dirty="0">
                          <a:effectLst/>
                        </a:rPr>
                        <a:t>Yes</a:t>
                      </a:r>
                      <a:endParaRPr lang="en-N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45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294.0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>
                          <a:solidFill>
                            <a:schemeClr val="tx1"/>
                          </a:solidFill>
                          <a:effectLst/>
                        </a:rPr>
                        <a:t>70.0</a:t>
                      </a:r>
                      <a:endParaRPr lang="en-NZ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13.0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dirty="0">
                          <a:effectLst/>
                        </a:rPr>
                        <a:t>Yes</a:t>
                      </a:r>
                      <a:endParaRPr lang="en-N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40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278.5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65.0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>
                          <a:solidFill>
                            <a:schemeClr val="tx1"/>
                          </a:solidFill>
                          <a:effectLst/>
                        </a:rPr>
                        <a:t>5.0</a:t>
                      </a:r>
                      <a:endParaRPr lang="en-NZ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dirty="0">
                          <a:effectLst/>
                        </a:rPr>
                        <a:t>Yes</a:t>
                      </a:r>
                      <a:endParaRPr lang="en-N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186291"/>
                  </a:ext>
                </a:extLst>
              </a:tr>
            </a:tbl>
          </a:graphicData>
        </a:graphic>
      </p:graphicFrame>
      <p:sp>
        <p:nvSpPr>
          <p:cNvPr id="8" name="Right Brace 7">
            <a:extLst>
              <a:ext uri="{FF2B5EF4-FFF2-40B4-BE49-F238E27FC236}">
                <a16:creationId xmlns:a16="http://schemas.microsoft.com/office/drawing/2014/main" id="{A5B53588-9614-4CD6-83D5-C8D8B8C1819A}"/>
              </a:ext>
            </a:extLst>
          </p:cNvPr>
          <p:cNvSpPr/>
          <p:nvPr/>
        </p:nvSpPr>
        <p:spPr>
          <a:xfrm>
            <a:off x="5399314" y="1547253"/>
            <a:ext cx="148046" cy="551513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8C45D1-919B-4FBB-99DE-0AAD6DA94A56}"/>
              </a:ext>
            </a:extLst>
          </p:cNvPr>
          <p:cNvSpPr txBox="1"/>
          <p:nvPr/>
        </p:nvSpPr>
        <p:spPr>
          <a:xfrm>
            <a:off x="4325640" y="2508334"/>
            <a:ext cx="485518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D882B90-7EB5-41A4-8EC1-A4160742D277}"/>
              </a:ext>
            </a:extLst>
          </p:cNvPr>
          <p:cNvSpPr/>
          <p:nvPr/>
        </p:nvSpPr>
        <p:spPr>
          <a:xfrm rot="13082562">
            <a:off x="4013800" y="2492977"/>
            <a:ext cx="235131" cy="19784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28161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503E59-C22A-467D-9F66-01696F51D34E}"/>
              </a:ext>
            </a:extLst>
          </p:cNvPr>
          <p:cNvSpPr txBox="1"/>
          <p:nvPr/>
        </p:nvSpPr>
        <p:spPr>
          <a:xfrm>
            <a:off x="322217" y="154967"/>
            <a:ext cx="2734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How to fill the missing data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C6792C6-09F6-4026-9E4D-56A68A7C6957}"/>
              </a:ext>
            </a:extLst>
          </p:cNvPr>
          <p:cNvGraphicFramePr>
            <a:graphicFrameLocks noGrp="1"/>
          </p:cNvGraphicFramePr>
          <p:nvPr/>
        </p:nvGraphicFramePr>
        <p:xfrm>
          <a:off x="322217" y="1308184"/>
          <a:ext cx="4579620" cy="12001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4905">
                  <a:extLst>
                    <a:ext uri="{9D8B030D-6E8A-4147-A177-3AD203B41FA5}">
                      <a16:colId xmlns:a16="http://schemas.microsoft.com/office/drawing/2014/main" val="3383094005"/>
                    </a:ext>
                  </a:extLst>
                </a:gridCol>
                <a:gridCol w="1144905">
                  <a:extLst>
                    <a:ext uri="{9D8B030D-6E8A-4147-A177-3AD203B41FA5}">
                      <a16:colId xmlns:a16="http://schemas.microsoft.com/office/drawing/2014/main" val="575015796"/>
                    </a:ext>
                  </a:extLst>
                </a:gridCol>
                <a:gridCol w="1144905">
                  <a:extLst>
                    <a:ext uri="{9D8B030D-6E8A-4147-A177-3AD203B41FA5}">
                      <a16:colId xmlns:a16="http://schemas.microsoft.com/office/drawing/2014/main" val="2211816482"/>
                    </a:ext>
                  </a:extLst>
                </a:gridCol>
                <a:gridCol w="1144905">
                  <a:extLst>
                    <a:ext uri="{9D8B030D-6E8A-4147-A177-3AD203B41FA5}">
                      <a16:colId xmlns:a16="http://schemas.microsoft.com/office/drawing/2014/main" val="13467486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dirty="0">
                          <a:effectLst/>
                        </a:rPr>
                        <a:t>Temperature</a:t>
                      </a:r>
                      <a:endParaRPr lang="en-N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>
                          <a:effectLst/>
                        </a:rPr>
                        <a:t>Humidity</a:t>
                      </a:r>
                      <a:endParaRPr lang="en-N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dirty="0">
                          <a:effectLst/>
                        </a:rPr>
                        <a:t>Wind Speed</a:t>
                      </a:r>
                      <a:endParaRPr lang="en-N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>
                          <a:effectLst/>
                        </a:rPr>
                        <a:t>Rain</a:t>
                      </a:r>
                      <a:endParaRPr lang="en-N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8322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281.0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80.0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>
                          <a:solidFill>
                            <a:schemeClr val="tx1"/>
                          </a:solidFill>
                          <a:effectLst/>
                        </a:rPr>
                        <a:t>15.0</a:t>
                      </a:r>
                      <a:endParaRPr lang="en-NZ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dirty="0">
                          <a:effectLst/>
                        </a:rPr>
                        <a:t>Yes</a:t>
                      </a:r>
                      <a:endParaRPr lang="en-N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699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291.5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45.0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11.0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dirty="0">
                          <a:effectLst/>
                        </a:rPr>
                        <a:t>No</a:t>
                      </a:r>
                      <a:endParaRPr lang="en-N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2723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294.0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>
                          <a:solidFill>
                            <a:schemeClr val="tx1"/>
                          </a:solidFill>
                          <a:effectLst/>
                        </a:rPr>
                        <a:t>70.0</a:t>
                      </a:r>
                      <a:endParaRPr lang="en-NZ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13.0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dirty="0">
                          <a:effectLst/>
                        </a:rPr>
                        <a:t>Yes</a:t>
                      </a:r>
                      <a:endParaRPr lang="en-N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346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278.5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>
                          <a:solidFill>
                            <a:schemeClr val="tx1"/>
                          </a:solidFill>
                          <a:effectLst/>
                        </a:rPr>
                        <a:t>65.0</a:t>
                      </a:r>
                      <a:endParaRPr lang="en-NZ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>
                          <a:solidFill>
                            <a:schemeClr val="tx1"/>
                          </a:solidFill>
                          <a:effectLst/>
                        </a:rPr>
                        <a:t>5.0</a:t>
                      </a:r>
                      <a:endParaRPr lang="en-NZ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dirty="0">
                          <a:effectLst/>
                        </a:rPr>
                        <a:t>Yes</a:t>
                      </a:r>
                      <a:endParaRPr lang="en-N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8799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283.0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>
                          <a:solidFill>
                            <a:schemeClr val="tx1"/>
                          </a:solidFill>
                          <a:effectLst/>
                        </a:rPr>
                        <a:t>75.0</a:t>
                      </a:r>
                      <a:endParaRPr lang="en-NZ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>
                          <a:solidFill>
                            <a:schemeClr val="tx1"/>
                          </a:solidFill>
                          <a:effectLst/>
                        </a:rPr>
                        <a:t>8.0</a:t>
                      </a:r>
                      <a:endParaRPr lang="en-NZ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dirty="0">
                          <a:effectLst/>
                        </a:rPr>
                        <a:t>No</a:t>
                      </a:r>
                      <a:endParaRPr lang="en-N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362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285.6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>
                          <a:solidFill>
                            <a:schemeClr val="tx1"/>
                          </a:solidFill>
                          <a:effectLst/>
                        </a:rPr>
                        <a:t>80.0</a:t>
                      </a:r>
                      <a:endParaRPr lang="en-NZ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1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n-NZ" sz="11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dirty="0">
                          <a:effectLst/>
                        </a:rPr>
                        <a:t>Yes</a:t>
                      </a:r>
                      <a:endParaRPr lang="en-N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42783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088BAF6-92E2-40E5-8C8A-A6338707C990}"/>
              </a:ext>
            </a:extLst>
          </p:cNvPr>
          <p:cNvSpPr txBox="1"/>
          <p:nvPr/>
        </p:nvSpPr>
        <p:spPr>
          <a:xfrm flipH="1">
            <a:off x="1558777" y="673723"/>
            <a:ext cx="1793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predictors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A0804D-C16C-4411-9F51-EEB05EF22CC5}"/>
              </a:ext>
            </a:extLst>
          </p:cNvPr>
          <p:cNvSpPr txBox="1"/>
          <p:nvPr/>
        </p:nvSpPr>
        <p:spPr>
          <a:xfrm flipH="1">
            <a:off x="3939840" y="1000407"/>
            <a:ext cx="1793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E5517FB0-7F8F-4F13-AFC2-3E9F9C1A63E7}"/>
              </a:ext>
            </a:extLst>
          </p:cNvPr>
          <p:cNvSpPr/>
          <p:nvPr/>
        </p:nvSpPr>
        <p:spPr>
          <a:xfrm rot="16200000">
            <a:off x="1810151" y="42016"/>
            <a:ext cx="269966" cy="2186747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B9A823-CA0A-4BAE-8FDF-82098C582C12}"/>
              </a:ext>
            </a:extLst>
          </p:cNvPr>
          <p:cNvSpPr txBox="1"/>
          <p:nvPr/>
        </p:nvSpPr>
        <p:spPr>
          <a:xfrm>
            <a:off x="653142" y="2895172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fill the missing “wind speed” data </a:t>
            </a:r>
            <a:r>
              <a:rPr lang="en-NZ" sz="1800" b="1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“X”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4C3EDC-0962-44C2-BD0B-F462E15FCE80}"/>
              </a:ext>
            </a:extLst>
          </p:cNvPr>
          <p:cNvSpPr/>
          <p:nvPr/>
        </p:nvSpPr>
        <p:spPr>
          <a:xfrm>
            <a:off x="226423" y="2299063"/>
            <a:ext cx="4807131" cy="3077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167820-8D1D-4107-A353-0892B1EAD622}"/>
              </a:ext>
            </a:extLst>
          </p:cNvPr>
          <p:cNvSpPr txBox="1"/>
          <p:nvPr/>
        </p:nvSpPr>
        <p:spPr>
          <a:xfrm>
            <a:off x="862148" y="3367053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1: we locate all the rain value with the same “</a:t>
            </a:r>
            <a:r>
              <a:rPr lang="en-NZ" sz="1800" dirty="0">
                <a:solidFill>
                  <a:schemeClr val="bg1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YES</a:t>
            </a:r>
            <a:r>
              <a:rPr lang="en-NZ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F83F7A7-DC1A-453C-BBA2-1B0CBE823B3F}"/>
              </a:ext>
            </a:extLst>
          </p:cNvPr>
          <p:cNvSpPr/>
          <p:nvPr/>
        </p:nvSpPr>
        <p:spPr>
          <a:xfrm rot="10800000">
            <a:off x="4965124" y="1448333"/>
            <a:ext cx="235131" cy="19784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F0DB0B3-6722-4EAC-86C0-6C207728127D}"/>
              </a:ext>
            </a:extLst>
          </p:cNvPr>
          <p:cNvSpPr/>
          <p:nvPr/>
        </p:nvSpPr>
        <p:spPr>
          <a:xfrm rot="10800000">
            <a:off x="4942563" y="1802737"/>
            <a:ext cx="235131" cy="19784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FFA5249-4EFE-4D61-AF82-7AA4471B8D37}"/>
              </a:ext>
            </a:extLst>
          </p:cNvPr>
          <p:cNvSpPr/>
          <p:nvPr/>
        </p:nvSpPr>
        <p:spPr>
          <a:xfrm rot="10800000">
            <a:off x="4956863" y="1994550"/>
            <a:ext cx="235131" cy="19784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BB3EC0B-893A-42B9-9EC4-DC5E4CFA97AE}"/>
              </a:ext>
            </a:extLst>
          </p:cNvPr>
          <p:cNvGraphicFramePr>
            <a:graphicFrameLocks noGrp="1"/>
          </p:cNvGraphicFramePr>
          <p:nvPr/>
        </p:nvGraphicFramePr>
        <p:xfrm>
          <a:off x="5774871" y="1480109"/>
          <a:ext cx="4579620" cy="685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4905">
                  <a:extLst>
                    <a:ext uri="{9D8B030D-6E8A-4147-A177-3AD203B41FA5}">
                      <a16:colId xmlns:a16="http://schemas.microsoft.com/office/drawing/2014/main" val="2726398855"/>
                    </a:ext>
                  </a:extLst>
                </a:gridCol>
                <a:gridCol w="1144905">
                  <a:extLst>
                    <a:ext uri="{9D8B030D-6E8A-4147-A177-3AD203B41FA5}">
                      <a16:colId xmlns:a16="http://schemas.microsoft.com/office/drawing/2014/main" val="3409240789"/>
                    </a:ext>
                  </a:extLst>
                </a:gridCol>
                <a:gridCol w="1144905">
                  <a:extLst>
                    <a:ext uri="{9D8B030D-6E8A-4147-A177-3AD203B41FA5}">
                      <a16:colId xmlns:a16="http://schemas.microsoft.com/office/drawing/2014/main" val="1130863586"/>
                    </a:ext>
                  </a:extLst>
                </a:gridCol>
                <a:gridCol w="1144905">
                  <a:extLst>
                    <a:ext uri="{9D8B030D-6E8A-4147-A177-3AD203B41FA5}">
                      <a16:colId xmlns:a16="http://schemas.microsoft.com/office/drawing/2014/main" val="34701646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dirty="0">
                          <a:effectLst/>
                        </a:rPr>
                        <a:t>Temperature</a:t>
                      </a:r>
                      <a:endParaRPr lang="en-N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>
                          <a:effectLst/>
                        </a:rPr>
                        <a:t>Humidity</a:t>
                      </a:r>
                      <a:endParaRPr lang="en-N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>
                          <a:effectLst/>
                        </a:rPr>
                        <a:t>Wind Speed</a:t>
                      </a:r>
                      <a:endParaRPr lang="en-N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>
                          <a:effectLst/>
                        </a:rPr>
                        <a:t>Rain</a:t>
                      </a:r>
                      <a:endParaRPr lang="en-N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8338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281.0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80.0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>
                          <a:solidFill>
                            <a:schemeClr val="tx1"/>
                          </a:solidFill>
                          <a:effectLst/>
                        </a:rPr>
                        <a:t>15.0</a:t>
                      </a:r>
                      <a:endParaRPr lang="en-NZ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dirty="0">
                          <a:effectLst/>
                        </a:rPr>
                        <a:t>Yes</a:t>
                      </a:r>
                      <a:endParaRPr lang="en-N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45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294.0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>
                          <a:solidFill>
                            <a:schemeClr val="tx1"/>
                          </a:solidFill>
                          <a:effectLst/>
                        </a:rPr>
                        <a:t>70.0</a:t>
                      </a:r>
                      <a:endParaRPr lang="en-NZ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13.0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dirty="0">
                          <a:effectLst/>
                        </a:rPr>
                        <a:t>Yes</a:t>
                      </a:r>
                      <a:endParaRPr lang="en-N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40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278.5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65.0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>
                          <a:solidFill>
                            <a:schemeClr val="tx1"/>
                          </a:solidFill>
                          <a:effectLst/>
                        </a:rPr>
                        <a:t>5.0</a:t>
                      </a:r>
                      <a:endParaRPr lang="en-NZ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dirty="0">
                          <a:effectLst/>
                        </a:rPr>
                        <a:t>Yes</a:t>
                      </a:r>
                      <a:endParaRPr lang="en-N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186291"/>
                  </a:ext>
                </a:extLst>
              </a:tr>
            </a:tbl>
          </a:graphicData>
        </a:graphic>
      </p:graphicFrame>
      <p:sp>
        <p:nvSpPr>
          <p:cNvPr id="8" name="Right Brace 7">
            <a:extLst>
              <a:ext uri="{FF2B5EF4-FFF2-40B4-BE49-F238E27FC236}">
                <a16:creationId xmlns:a16="http://schemas.microsoft.com/office/drawing/2014/main" id="{A5B53588-9614-4CD6-83D5-C8D8B8C1819A}"/>
              </a:ext>
            </a:extLst>
          </p:cNvPr>
          <p:cNvSpPr/>
          <p:nvPr/>
        </p:nvSpPr>
        <p:spPr>
          <a:xfrm>
            <a:off x="5399314" y="1547253"/>
            <a:ext cx="148046" cy="551513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8C45D1-919B-4FBB-99DE-0AAD6DA94A56}"/>
              </a:ext>
            </a:extLst>
          </p:cNvPr>
          <p:cNvSpPr txBox="1"/>
          <p:nvPr/>
        </p:nvSpPr>
        <p:spPr>
          <a:xfrm>
            <a:off x="4325640" y="2508334"/>
            <a:ext cx="485518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D882B90-7EB5-41A4-8EC1-A4160742D277}"/>
              </a:ext>
            </a:extLst>
          </p:cNvPr>
          <p:cNvSpPr/>
          <p:nvPr/>
        </p:nvSpPr>
        <p:spPr>
          <a:xfrm rot="13082562">
            <a:off x="4013800" y="2492977"/>
            <a:ext cx="235131" cy="19784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C71E14-B01F-4BEA-88F8-5AE8854EE3AE}"/>
              </a:ext>
            </a:extLst>
          </p:cNvPr>
          <p:cNvSpPr txBox="1"/>
          <p:nvPr/>
        </p:nvSpPr>
        <p:spPr>
          <a:xfrm>
            <a:off x="851760" y="3780213"/>
            <a:ext cx="6096000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2: For all the sub-selected dataset, the average wind speed is </a:t>
            </a:r>
            <a:r>
              <a:rPr lang="en-NZ" sz="1800" b="1" u="sng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11.0</a:t>
            </a:r>
            <a:r>
              <a:rPr lang="en-NZ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so the initial guess of the missing value is 11.0</a:t>
            </a:r>
            <a:endParaRPr lang="en-NZ" sz="1800" b="1" u="sng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4EC0AC-4C51-4556-AC99-22A01A3425B3}"/>
              </a:ext>
            </a:extLst>
          </p:cNvPr>
          <p:cNvSpPr/>
          <p:nvPr/>
        </p:nvSpPr>
        <p:spPr>
          <a:xfrm>
            <a:off x="8064680" y="1270373"/>
            <a:ext cx="1053193" cy="102869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B6ACB1-60A0-47DE-AED4-D85E15843AFF}"/>
              </a:ext>
            </a:extLst>
          </p:cNvPr>
          <p:cNvSpPr txBox="1"/>
          <p:nvPr/>
        </p:nvSpPr>
        <p:spPr>
          <a:xfrm>
            <a:off x="7936132" y="2393328"/>
            <a:ext cx="1697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00B0F0"/>
                </a:solidFill>
              </a:rPr>
              <a:t>Average wind speed = 11.0</a:t>
            </a:r>
          </a:p>
        </p:txBody>
      </p:sp>
    </p:spTree>
    <p:extLst>
      <p:ext uri="{BB962C8B-B14F-4D97-AF65-F5344CB8AC3E}">
        <p14:creationId xmlns:p14="http://schemas.microsoft.com/office/powerpoint/2010/main" val="4211211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503E59-C22A-467D-9F66-01696F51D34E}"/>
              </a:ext>
            </a:extLst>
          </p:cNvPr>
          <p:cNvSpPr txBox="1"/>
          <p:nvPr/>
        </p:nvSpPr>
        <p:spPr>
          <a:xfrm>
            <a:off x="322217" y="154967"/>
            <a:ext cx="2734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How to fill the missing data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C6792C6-09F6-4026-9E4D-56A68A7C6957}"/>
              </a:ext>
            </a:extLst>
          </p:cNvPr>
          <p:cNvGraphicFramePr>
            <a:graphicFrameLocks noGrp="1"/>
          </p:cNvGraphicFramePr>
          <p:nvPr/>
        </p:nvGraphicFramePr>
        <p:xfrm>
          <a:off x="322217" y="1308184"/>
          <a:ext cx="4579620" cy="12001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4905">
                  <a:extLst>
                    <a:ext uri="{9D8B030D-6E8A-4147-A177-3AD203B41FA5}">
                      <a16:colId xmlns:a16="http://schemas.microsoft.com/office/drawing/2014/main" val="3383094005"/>
                    </a:ext>
                  </a:extLst>
                </a:gridCol>
                <a:gridCol w="1144905">
                  <a:extLst>
                    <a:ext uri="{9D8B030D-6E8A-4147-A177-3AD203B41FA5}">
                      <a16:colId xmlns:a16="http://schemas.microsoft.com/office/drawing/2014/main" val="575015796"/>
                    </a:ext>
                  </a:extLst>
                </a:gridCol>
                <a:gridCol w="1144905">
                  <a:extLst>
                    <a:ext uri="{9D8B030D-6E8A-4147-A177-3AD203B41FA5}">
                      <a16:colId xmlns:a16="http://schemas.microsoft.com/office/drawing/2014/main" val="2211816482"/>
                    </a:ext>
                  </a:extLst>
                </a:gridCol>
                <a:gridCol w="1144905">
                  <a:extLst>
                    <a:ext uri="{9D8B030D-6E8A-4147-A177-3AD203B41FA5}">
                      <a16:colId xmlns:a16="http://schemas.microsoft.com/office/drawing/2014/main" val="13467486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dirty="0">
                          <a:effectLst/>
                        </a:rPr>
                        <a:t>Temperature</a:t>
                      </a:r>
                      <a:endParaRPr lang="en-N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>
                          <a:effectLst/>
                        </a:rPr>
                        <a:t>Humidity</a:t>
                      </a:r>
                      <a:endParaRPr lang="en-N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dirty="0">
                          <a:effectLst/>
                        </a:rPr>
                        <a:t>Wind Speed</a:t>
                      </a:r>
                      <a:endParaRPr lang="en-N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>
                          <a:effectLst/>
                        </a:rPr>
                        <a:t>Rain</a:t>
                      </a:r>
                      <a:endParaRPr lang="en-N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8322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281.0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80.0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>
                          <a:solidFill>
                            <a:schemeClr val="tx1"/>
                          </a:solidFill>
                          <a:effectLst/>
                        </a:rPr>
                        <a:t>15.0</a:t>
                      </a:r>
                      <a:endParaRPr lang="en-NZ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dirty="0">
                          <a:effectLst/>
                        </a:rPr>
                        <a:t>Yes</a:t>
                      </a:r>
                      <a:endParaRPr lang="en-N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699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291.5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45.0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11.0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dirty="0">
                          <a:effectLst/>
                        </a:rPr>
                        <a:t>No</a:t>
                      </a:r>
                      <a:endParaRPr lang="en-N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2723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294.0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>
                          <a:solidFill>
                            <a:schemeClr val="tx1"/>
                          </a:solidFill>
                          <a:effectLst/>
                        </a:rPr>
                        <a:t>70.0</a:t>
                      </a:r>
                      <a:endParaRPr lang="en-NZ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13.0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dirty="0">
                          <a:effectLst/>
                        </a:rPr>
                        <a:t>Yes</a:t>
                      </a:r>
                      <a:endParaRPr lang="en-N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346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278.5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>
                          <a:solidFill>
                            <a:schemeClr val="tx1"/>
                          </a:solidFill>
                          <a:effectLst/>
                        </a:rPr>
                        <a:t>65.0</a:t>
                      </a:r>
                      <a:endParaRPr lang="en-NZ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>
                          <a:solidFill>
                            <a:schemeClr val="tx1"/>
                          </a:solidFill>
                          <a:effectLst/>
                        </a:rPr>
                        <a:t>5.0</a:t>
                      </a:r>
                      <a:endParaRPr lang="en-NZ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dirty="0">
                          <a:effectLst/>
                        </a:rPr>
                        <a:t>Yes</a:t>
                      </a:r>
                      <a:endParaRPr lang="en-N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8799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283.0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>
                          <a:solidFill>
                            <a:schemeClr val="tx1"/>
                          </a:solidFill>
                          <a:effectLst/>
                        </a:rPr>
                        <a:t>75.0</a:t>
                      </a:r>
                      <a:endParaRPr lang="en-NZ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>
                          <a:solidFill>
                            <a:schemeClr val="tx1"/>
                          </a:solidFill>
                          <a:effectLst/>
                        </a:rPr>
                        <a:t>8.0</a:t>
                      </a:r>
                      <a:endParaRPr lang="en-NZ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dirty="0">
                          <a:effectLst/>
                        </a:rPr>
                        <a:t>No</a:t>
                      </a:r>
                      <a:endParaRPr lang="en-N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362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285.6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>
                          <a:solidFill>
                            <a:schemeClr val="tx1"/>
                          </a:solidFill>
                          <a:effectLst/>
                        </a:rPr>
                        <a:t>80.0</a:t>
                      </a:r>
                      <a:endParaRPr lang="en-NZ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1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n-NZ" sz="11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dirty="0">
                          <a:effectLst/>
                        </a:rPr>
                        <a:t>Yes</a:t>
                      </a:r>
                      <a:endParaRPr lang="en-N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42783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088BAF6-92E2-40E5-8C8A-A6338707C990}"/>
              </a:ext>
            </a:extLst>
          </p:cNvPr>
          <p:cNvSpPr txBox="1"/>
          <p:nvPr/>
        </p:nvSpPr>
        <p:spPr>
          <a:xfrm flipH="1">
            <a:off x="1558777" y="673723"/>
            <a:ext cx="1793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predictors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A0804D-C16C-4411-9F51-EEB05EF22CC5}"/>
              </a:ext>
            </a:extLst>
          </p:cNvPr>
          <p:cNvSpPr txBox="1"/>
          <p:nvPr/>
        </p:nvSpPr>
        <p:spPr>
          <a:xfrm flipH="1">
            <a:off x="3939840" y="1000407"/>
            <a:ext cx="1793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E5517FB0-7F8F-4F13-AFC2-3E9F9C1A63E7}"/>
              </a:ext>
            </a:extLst>
          </p:cNvPr>
          <p:cNvSpPr/>
          <p:nvPr/>
        </p:nvSpPr>
        <p:spPr>
          <a:xfrm rot="16200000">
            <a:off x="1810151" y="42016"/>
            <a:ext cx="269966" cy="2186747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B9A823-CA0A-4BAE-8FDF-82098C582C12}"/>
              </a:ext>
            </a:extLst>
          </p:cNvPr>
          <p:cNvSpPr txBox="1"/>
          <p:nvPr/>
        </p:nvSpPr>
        <p:spPr>
          <a:xfrm>
            <a:off x="653142" y="2895172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fill the missing “wind speed” data </a:t>
            </a:r>
            <a:r>
              <a:rPr lang="en-NZ" sz="1800" b="1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“X”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4C3EDC-0962-44C2-BD0B-F462E15FCE80}"/>
              </a:ext>
            </a:extLst>
          </p:cNvPr>
          <p:cNvSpPr/>
          <p:nvPr/>
        </p:nvSpPr>
        <p:spPr>
          <a:xfrm>
            <a:off x="226423" y="2299063"/>
            <a:ext cx="4807131" cy="3077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167820-8D1D-4107-A353-0892B1EAD622}"/>
              </a:ext>
            </a:extLst>
          </p:cNvPr>
          <p:cNvSpPr txBox="1"/>
          <p:nvPr/>
        </p:nvSpPr>
        <p:spPr>
          <a:xfrm>
            <a:off x="862148" y="3367053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1: we locate all the rain value with the same “</a:t>
            </a:r>
            <a:r>
              <a:rPr lang="en-NZ" sz="1800" dirty="0">
                <a:solidFill>
                  <a:schemeClr val="bg1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YES</a:t>
            </a:r>
            <a:r>
              <a:rPr lang="en-NZ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F83F7A7-DC1A-453C-BBA2-1B0CBE823B3F}"/>
              </a:ext>
            </a:extLst>
          </p:cNvPr>
          <p:cNvSpPr/>
          <p:nvPr/>
        </p:nvSpPr>
        <p:spPr>
          <a:xfrm rot="10800000">
            <a:off x="4965124" y="1448333"/>
            <a:ext cx="235131" cy="19784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F0DB0B3-6722-4EAC-86C0-6C207728127D}"/>
              </a:ext>
            </a:extLst>
          </p:cNvPr>
          <p:cNvSpPr/>
          <p:nvPr/>
        </p:nvSpPr>
        <p:spPr>
          <a:xfrm rot="10800000">
            <a:off x="4942563" y="1802737"/>
            <a:ext cx="235131" cy="19784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FFA5249-4EFE-4D61-AF82-7AA4471B8D37}"/>
              </a:ext>
            </a:extLst>
          </p:cNvPr>
          <p:cNvSpPr/>
          <p:nvPr/>
        </p:nvSpPr>
        <p:spPr>
          <a:xfrm rot="10800000">
            <a:off x="4956863" y="1994550"/>
            <a:ext cx="235131" cy="19784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BB3EC0B-893A-42B9-9EC4-DC5E4CFA97AE}"/>
              </a:ext>
            </a:extLst>
          </p:cNvPr>
          <p:cNvGraphicFramePr>
            <a:graphicFrameLocks noGrp="1"/>
          </p:cNvGraphicFramePr>
          <p:nvPr/>
        </p:nvGraphicFramePr>
        <p:xfrm>
          <a:off x="5774871" y="1480109"/>
          <a:ext cx="4579620" cy="685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4905">
                  <a:extLst>
                    <a:ext uri="{9D8B030D-6E8A-4147-A177-3AD203B41FA5}">
                      <a16:colId xmlns:a16="http://schemas.microsoft.com/office/drawing/2014/main" val="2726398855"/>
                    </a:ext>
                  </a:extLst>
                </a:gridCol>
                <a:gridCol w="1144905">
                  <a:extLst>
                    <a:ext uri="{9D8B030D-6E8A-4147-A177-3AD203B41FA5}">
                      <a16:colId xmlns:a16="http://schemas.microsoft.com/office/drawing/2014/main" val="3409240789"/>
                    </a:ext>
                  </a:extLst>
                </a:gridCol>
                <a:gridCol w="1144905">
                  <a:extLst>
                    <a:ext uri="{9D8B030D-6E8A-4147-A177-3AD203B41FA5}">
                      <a16:colId xmlns:a16="http://schemas.microsoft.com/office/drawing/2014/main" val="1130863586"/>
                    </a:ext>
                  </a:extLst>
                </a:gridCol>
                <a:gridCol w="1144905">
                  <a:extLst>
                    <a:ext uri="{9D8B030D-6E8A-4147-A177-3AD203B41FA5}">
                      <a16:colId xmlns:a16="http://schemas.microsoft.com/office/drawing/2014/main" val="34701646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dirty="0">
                          <a:effectLst/>
                        </a:rPr>
                        <a:t>Temperature</a:t>
                      </a:r>
                      <a:endParaRPr lang="en-N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>
                          <a:effectLst/>
                        </a:rPr>
                        <a:t>Humidity</a:t>
                      </a:r>
                      <a:endParaRPr lang="en-N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>
                          <a:effectLst/>
                        </a:rPr>
                        <a:t>Wind Speed</a:t>
                      </a:r>
                      <a:endParaRPr lang="en-N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>
                          <a:effectLst/>
                        </a:rPr>
                        <a:t>Rain</a:t>
                      </a:r>
                      <a:endParaRPr lang="en-N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8338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281.0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80.0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>
                          <a:solidFill>
                            <a:schemeClr val="tx1"/>
                          </a:solidFill>
                          <a:effectLst/>
                        </a:rPr>
                        <a:t>15.0</a:t>
                      </a:r>
                      <a:endParaRPr lang="en-NZ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dirty="0">
                          <a:effectLst/>
                        </a:rPr>
                        <a:t>Yes</a:t>
                      </a:r>
                      <a:endParaRPr lang="en-N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45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294.0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>
                          <a:solidFill>
                            <a:schemeClr val="tx1"/>
                          </a:solidFill>
                          <a:effectLst/>
                        </a:rPr>
                        <a:t>70.0</a:t>
                      </a:r>
                      <a:endParaRPr lang="en-NZ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13.0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dirty="0">
                          <a:effectLst/>
                        </a:rPr>
                        <a:t>Yes</a:t>
                      </a:r>
                      <a:endParaRPr lang="en-N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40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278.5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65.0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>
                          <a:solidFill>
                            <a:schemeClr val="tx1"/>
                          </a:solidFill>
                          <a:effectLst/>
                        </a:rPr>
                        <a:t>5.0</a:t>
                      </a:r>
                      <a:endParaRPr lang="en-NZ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dirty="0">
                          <a:effectLst/>
                        </a:rPr>
                        <a:t>Yes</a:t>
                      </a:r>
                      <a:endParaRPr lang="en-N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186291"/>
                  </a:ext>
                </a:extLst>
              </a:tr>
            </a:tbl>
          </a:graphicData>
        </a:graphic>
      </p:graphicFrame>
      <p:sp>
        <p:nvSpPr>
          <p:cNvPr id="8" name="Right Brace 7">
            <a:extLst>
              <a:ext uri="{FF2B5EF4-FFF2-40B4-BE49-F238E27FC236}">
                <a16:creationId xmlns:a16="http://schemas.microsoft.com/office/drawing/2014/main" id="{A5B53588-9614-4CD6-83D5-C8D8B8C1819A}"/>
              </a:ext>
            </a:extLst>
          </p:cNvPr>
          <p:cNvSpPr/>
          <p:nvPr/>
        </p:nvSpPr>
        <p:spPr>
          <a:xfrm>
            <a:off x="5399314" y="1547253"/>
            <a:ext cx="148046" cy="551513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8C45D1-919B-4FBB-99DE-0AAD6DA94A56}"/>
              </a:ext>
            </a:extLst>
          </p:cNvPr>
          <p:cNvSpPr txBox="1"/>
          <p:nvPr/>
        </p:nvSpPr>
        <p:spPr>
          <a:xfrm>
            <a:off x="4325640" y="2508334"/>
            <a:ext cx="485518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D882B90-7EB5-41A4-8EC1-A4160742D277}"/>
              </a:ext>
            </a:extLst>
          </p:cNvPr>
          <p:cNvSpPr/>
          <p:nvPr/>
        </p:nvSpPr>
        <p:spPr>
          <a:xfrm rot="13082562">
            <a:off x="4013800" y="2492977"/>
            <a:ext cx="235131" cy="19784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C71E14-B01F-4BEA-88F8-5AE8854EE3AE}"/>
              </a:ext>
            </a:extLst>
          </p:cNvPr>
          <p:cNvSpPr txBox="1"/>
          <p:nvPr/>
        </p:nvSpPr>
        <p:spPr>
          <a:xfrm>
            <a:off x="851760" y="3780213"/>
            <a:ext cx="6096000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2: For all the sub-selected dataset, the average wind speed is </a:t>
            </a:r>
            <a:r>
              <a:rPr lang="en-NZ" sz="1800" b="1" u="sng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11.0</a:t>
            </a:r>
            <a:r>
              <a:rPr lang="en-NZ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so the initial guess of the missing value is 11.0</a:t>
            </a:r>
            <a:endParaRPr lang="en-NZ" sz="1800" b="1" u="sng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4EC0AC-4C51-4556-AC99-22A01A3425B3}"/>
              </a:ext>
            </a:extLst>
          </p:cNvPr>
          <p:cNvSpPr/>
          <p:nvPr/>
        </p:nvSpPr>
        <p:spPr>
          <a:xfrm>
            <a:off x="8064680" y="1270373"/>
            <a:ext cx="1053193" cy="102869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B6ACB1-60A0-47DE-AED4-D85E15843AFF}"/>
              </a:ext>
            </a:extLst>
          </p:cNvPr>
          <p:cNvSpPr txBox="1"/>
          <p:nvPr/>
        </p:nvSpPr>
        <p:spPr>
          <a:xfrm>
            <a:off x="7936132" y="2393328"/>
            <a:ext cx="1697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00B0F0"/>
                </a:solidFill>
              </a:rPr>
              <a:t>Average wind speed = 11.0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F97FA59-52D4-49A7-A3F8-23E0C405E20B}"/>
              </a:ext>
            </a:extLst>
          </p:cNvPr>
          <p:cNvGraphicFramePr>
            <a:graphicFrameLocks noGrp="1"/>
          </p:cNvGraphicFramePr>
          <p:nvPr/>
        </p:nvGraphicFramePr>
        <p:xfrm>
          <a:off x="1154186" y="4995297"/>
          <a:ext cx="4579620" cy="12001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4905">
                  <a:extLst>
                    <a:ext uri="{9D8B030D-6E8A-4147-A177-3AD203B41FA5}">
                      <a16:colId xmlns:a16="http://schemas.microsoft.com/office/drawing/2014/main" val="3383094005"/>
                    </a:ext>
                  </a:extLst>
                </a:gridCol>
                <a:gridCol w="1144905">
                  <a:extLst>
                    <a:ext uri="{9D8B030D-6E8A-4147-A177-3AD203B41FA5}">
                      <a16:colId xmlns:a16="http://schemas.microsoft.com/office/drawing/2014/main" val="575015796"/>
                    </a:ext>
                  </a:extLst>
                </a:gridCol>
                <a:gridCol w="1144905">
                  <a:extLst>
                    <a:ext uri="{9D8B030D-6E8A-4147-A177-3AD203B41FA5}">
                      <a16:colId xmlns:a16="http://schemas.microsoft.com/office/drawing/2014/main" val="2211816482"/>
                    </a:ext>
                  </a:extLst>
                </a:gridCol>
                <a:gridCol w="1144905">
                  <a:extLst>
                    <a:ext uri="{9D8B030D-6E8A-4147-A177-3AD203B41FA5}">
                      <a16:colId xmlns:a16="http://schemas.microsoft.com/office/drawing/2014/main" val="13467486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dirty="0">
                          <a:effectLst/>
                        </a:rPr>
                        <a:t>Temperature</a:t>
                      </a:r>
                      <a:endParaRPr lang="en-N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>
                          <a:effectLst/>
                        </a:rPr>
                        <a:t>Humidity</a:t>
                      </a:r>
                      <a:endParaRPr lang="en-N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dirty="0">
                          <a:effectLst/>
                        </a:rPr>
                        <a:t>Wind Speed</a:t>
                      </a:r>
                      <a:endParaRPr lang="en-N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>
                          <a:effectLst/>
                        </a:rPr>
                        <a:t>Rain</a:t>
                      </a:r>
                      <a:endParaRPr lang="en-N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8322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281.0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80.0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>
                          <a:solidFill>
                            <a:schemeClr val="tx1"/>
                          </a:solidFill>
                          <a:effectLst/>
                        </a:rPr>
                        <a:t>15.0</a:t>
                      </a:r>
                      <a:endParaRPr lang="en-NZ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dirty="0">
                          <a:effectLst/>
                        </a:rPr>
                        <a:t>Yes</a:t>
                      </a:r>
                      <a:endParaRPr lang="en-N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699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291.5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45.0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11.0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dirty="0">
                          <a:effectLst/>
                        </a:rPr>
                        <a:t>No</a:t>
                      </a:r>
                      <a:endParaRPr lang="en-N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2723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294.0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>
                          <a:solidFill>
                            <a:schemeClr val="tx1"/>
                          </a:solidFill>
                          <a:effectLst/>
                        </a:rPr>
                        <a:t>70.0</a:t>
                      </a:r>
                      <a:endParaRPr lang="en-NZ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13.0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dirty="0">
                          <a:effectLst/>
                        </a:rPr>
                        <a:t>Yes</a:t>
                      </a:r>
                      <a:endParaRPr lang="en-N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346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278.5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>
                          <a:solidFill>
                            <a:schemeClr val="tx1"/>
                          </a:solidFill>
                          <a:effectLst/>
                        </a:rPr>
                        <a:t>65.0</a:t>
                      </a:r>
                      <a:endParaRPr lang="en-NZ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>
                          <a:solidFill>
                            <a:schemeClr val="tx1"/>
                          </a:solidFill>
                          <a:effectLst/>
                        </a:rPr>
                        <a:t>5.0</a:t>
                      </a:r>
                      <a:endParaRPr lang="en-NZ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dirty="0">
                          <a:effectLst/>
                        </a:rPr>
                        <a:t>Yes</a:t>
                      </a:r>
                      <a:endParaRPr lang="en-N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8799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283.0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>
                          <a:solidFill>
                            <a:schemeClr val="tx1"/>
                          </a:solidFill>
                          <a:effectLst/>
                        </a:rPr>
                        <a:t>75.0</a:t>
                      </a:r>
                      <a:endParaRPr lang="en-NZ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>
                          <a:solidFill>
                            <a:schemeClr val="tx1"/>
                          </a:solidFill>
                          <a:effectLst/>
                        </a:rPr>
                        <a:t>8.0</a:t>
                      </a:r>
                      <a:endParaRPr lang="en-NZ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dirty="0">
                          <a:effectLst/>
                        </a:rPr>
                        <a:t>No</a:t>
                      </a:r>
                      <a:endParaRPr lang="en-N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362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285.6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80.0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1" dirty="0">
                          <a:solidFill>
                            <a:srgbClr val="FF0000"/>
                          </a:solidFill>
                          <a:effectLst/>
                        </a:rPr>
                        <a:t>11.0</a:t>
                      </a:r>
                      <a:endParaRPr lang="en-NZ" sz="11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dirty="0">
                          <a:effectLst/>
                        </a:rPr>
                        <a:t>Yes</a:t>
                      </a:r>
                      <a:endParaRPr lang="en-N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427835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7D77A56E-A12D-4D25-81E8-4C4342FFC4A5}"/>
              </a:ext>
            </a:extLst>
          </p:cNvPr>
          <p:cNvSpPr txBox="1"/>
          <p:nvPr/>
        </p:nvSpPr>
        <p:spPr>
          <a:xfrm>
            <a:off x="1083365" y="44911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 is the new dataset with the initial guess of missing data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05630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503E59-C22A-467D-9F66-01696F51D34E}"/>
              </a:ext>
            </a:extLst>
          </p:cNvPr>
          <p:cNvSpPr txBox="1"/>
          <p:nvPr/>
        </p:nvSpPr>
        <p:spPr>
          <a:xfrm>
            <a:off x="322217" y="154967"/>
            <a:ext cx="2734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How to fill the missing data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462345D-31AD-4481-8F7F-3E5AB468B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17" y="524299"/>
            <a:ext cx="5462590" cy="299396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314AE0E-54A7-470B-A14F-89631ABD347B}"/>
              </a:ext>
            </a:extLst>
          </p:cNvPr>
          <p:cNvSpPr txBox="1"/>
          <p:nvPr/>
        </p:nvSpPr>
        <p:spPr>
          <a:xfrm>
            <a:off x="6261464" y="781986"/>
            <a:ext cx="4702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So using the new dataset, we are able to create a bunch of random forest trees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FD9C9776-5BF7-43C8-AFAD-A916B96FB82D}"/>
              </a:ext>
            </a:extLst>
          </p:cNvPr>
          <p:cNvSpPr/>
          <p:nvPr/>
        </p:nvSpPr>
        <p:spPr>
          <a:xfrm>
            <a:off x="5686697" y="1689463"/>
            <a:ext cx="322217" cy="29609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880C0D3-C142-4D44-A982-8523295DB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133" y="1599838"/>
            <a:ext cx="1254033" cy="64964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3148C7C-8387-45BE-BFF4-0846B3966A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0288" y="1599839"/>
            <a:ext cx="1090686" cy="64633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129DD67-7E69-4238-8391-C7B89D7A2F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4946" y="1599839"/>
            <a:ext cx="1737700" cy="65829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152290B-F469-48F1-8655-4A18F84CBE63}"/>
              </a:ext>
            </a:extLst>
          </p:cNvPr>
          <p:cNvSpPr txBox="1"/>
          <p:nvPr/>
        </p:nvSpPr>
        <p:spPr>
          <a:xfrm>
            <a:off x="8986096" y="1575898"/>
            <a:ext cx="7413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2800" b="1" dirty="0">
                <a:solidFill>
                  <a:schemeClr val="bg1"/>
                </a:solidFill>
              </a:rPr>
              <a:t>……</a:t>
            </a:r>
            <a:endParaRPr lang="en-NZ" sz="2800" b="1" dirty="0"/>
          </a:p>
        </p:txBody>
      </p:sp>
    </p:spTree>
    <p:extLst>
      <p:ext uri="{BB962C8B-B14F-4D97-AF65-F5344CB8AC3E}">
        <p14:creationId xmlns:p14="http://schemas.microsoft.com/office/powerpoint/2010/main" val="2561740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503E59-C22A-467D-9F66-01696F51D34E}"/>
              </a:ext>
            </a:extLst>
          </p:cNvPr>
          <p:cNvSpPr txBox="1"/>
          <p:nvPr/>
        </p:nvSpPr>
        <p:spPr>
          <a:xfrm>
            <a:off x="322217" y="154967"/>
            <a:ext cx="2734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How to fill the missing data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462345D-31AD-4481-8F7F-3E5AB468B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17" y="524299"/>
            <a:ext cx="5462590" cy="299396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314AE0E-54A7-470B-A14F-89631ABD347B}"/>
              </a:ext>
            </a:extLst>
          </p:cNvPr>
          <p:cNvSpPr txBox="1"/>
          <p:nvPr/>
        </p:nvSpPr>
        <p:spPr>
          <a:xfrm>
            <a:off x="6261464" y="781986"/>
            <a:ext cx="4702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So using the new dataset, we are able to create a bunch of random forest trees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FD9C9776-5BF7-43C8-AFAD-A916B96FB82D}"/>
              </a:ext>
            </a:extLst>
          </p:cNvPr>
          <p:cNvSpPr/>
          <p:nvPr/>
        </p:nvSpPr>
        <p:spPr>
          <a:xfrm>
            <a:off x="5686697" y="1689463"/>
            <a:ext cx="322217" cy="29609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880C0D3-C142-4D44-A982-8523295DB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133" y="1599838"/>
            <a:ext cx="1254033" cy="64964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3148C7C-8387-45BE-BFF4-0846B3966A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0288" y="1599839"/>
            <a:ext cx="1090686" cy="64633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129DD67-7E69-4238-8391-C7B89D7A2F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4946" y="1599839"/>
            <a:ext cx="1737700" cy="65829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152290B-F469-48F1-8655-4A18F84CBE63}"/>
              </a:ext>
            </a:extLst>
          </p:cNvPr>
          <p:cNvSpPr txBox="1"/>
          <p:nvPr/>
        </p:nvSpPr>
        <p:spPr>
          <a:xfrm>
            <a:off x="8986096" y="1575898"/>
            <a:ext cx="7413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2800" b="1" dirty="0">
                <a:solidFill>
                  <a:schemeClr val="bg1"/>
                </a:solidFill>
              </a:rPr>
              <a:t>……</a:t>
            </a:r>
            <a:endParaRPr lang="en-NZ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31C67F-A4EF-4E1B-B8AA-26D386ABA978}"/>
              </a:ext>
            </a:extLst>
          </p:cNvPr>
          <p:cNvSpPr txBox="1"/>
          <p:nvPr/>
        </p:nvSpPr>
        <p:spPr>
          <a:xfrm>
            <a:off x="6261464" y="2411553"/>
            <a:ext cx="4702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4: We run each dataset down through all the trees individually, and locate similar dataset/samples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A0D91D2-3708-4DDC-BF8A-799E4AB18438}"/>
              </a:ext>
            </a:extLst>
          </p:cNvPr>
          <p:cNvGraphicFramePr>
            <a:graphicFrameLocks noGrp="1"/>
          </p:cNvGraphicFramePr>
          <p:nvPr/>
        </p:nvGraphicFramePr>
        <p:xfrm>
          <a:off x="1093226" y="4633926"/>
          <a:ext cx="4579620" cy="12001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4905">
                  <a:extLst>
                    <a:ext uri="{9D8B030D-6E8A-4147-A177-3AD203B41FA5}">
                      <a16:colId xmlns:a16="http://schemas.microsoft.com/office/drawing/2014/main" val="3383094005"/>
                    </a:ext>
                  </a:extLst>
                </a:gridCol>
                <a:gridCol w="1144905">
                  <a:extLst>
                    <a:ext uri="{9D8B030D-6E8A-4147-A177-3AD203B41FA5}">
                      <a16:colId xmlns:a16="http://schemas.microsoft.com/office/drawing/2014/main" val="575015796"/>
                    </a:ext>
                  </a:extLst>
                </a:gridCol>
                <a:gridCol w="1144905">
                  <a:extLst>
                    <a:ext uri="{9D8B030D-6E8A-4147-A177-3AD203B41FA5}">
                      <a16:colId xmlns:a16="http://schemas.microsoft.com/office/drawing/2014/main" val="2211816482"/>
                    </a:ext>
                  </a:extLst>
                </a:gridCol>
                <a:gridCol w="1144905">
                  <a:extLst>
                    <a:ext uri="{9D8B030D-6E8A-4147-A177-3AD203B41FA5}">
                      <a16:colId xmlns:a16="http://schemas.microsoft.com/office/drawing/2014/main" val="13467486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dirty="0">
                          <a:effectLst/>
                        </a:rPr>
                        <a:t>Temperature</a:t>
                      </a:r>
                      <a:endParaRPr lang="en-N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>
                          <a:effectLst/>
                        </a:rPr>
                        <a:t>Humidity</a:t>
                      </a:r>
                      <a:endParaRPr lang="en-N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dirty="0">
                          <a:effectLst/>
                        </a:rPr>
                        <a:t>Wind Speed</a:t>
                      </a:r>
                      <a:endParaRPr lang="en-N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dirty="0">
                          <a:effectLst/>
                        </a:rPr>
                        <a:t>Rain</a:t>
                      </a:r>
                      <a:endParaRPr lang="en-N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8322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281.0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80.0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>
                          <a:solidFill>
                            <a:schemeClr val="tx1"/>
                          </a:solidFill>
                          <a:effectLst/>
                        </a:rPr>
                        <a:t>15.0</a:t>
                      </a:r>
                      <a:endParaRPr lang="en-NZ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dirty="0">
                          <a:effectLst/>
                        </a:rPr>
                        <a:t>Yes</a:t>
                      </a:r>
                      <a:endParaRPr lang="en-N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699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291.5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45.0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11.0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dirty="0">
                          <a:effectLst/>
                        </a:rPr>
                        <a:t>No</a:t>
                      </a:r>
                      <a:endParaRPr lang="en-N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2723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294.0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>
                          <a:solidFill>
                            <a:schemeClr val="tx1"/>
                          </a:solidFill>
                          <a:effectLst/>
                        </a:rPr>
                        <a:t>70.0</a:t>
                      </a:r>
                      <a:endParaRPr lang="en-NZ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13.0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dirty="0">
                          <a:effectLst/>
                        </a:rPr>
                        <a:t>Yes</a:t>
                      </a:r>
                      <a:endParaRPr lang="en-N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346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278.5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>
                          <a:solidFill>
                            <a:schemeClr val="tx1"/>
                          </a:solidFill>
                          <a:effectLst/>
                        </a:rPr>
                        <a:t>65.0</a:t>
                      </a:r>
                      <a:endParaRPr lang="en-NZ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>
                          <a:solidFill>
                            <a:schemeClr val="tx1"/>
                          </a:solidFill>
                          <a:effectLst/>
                        </a:rPr>
                        <a:t>5.0</a:t>
                      </a:r>
                      <a:endParaRPr lang="en-NZ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dirty="0">
                          <a:effectLst/>
                        </a:rPr>
                        <a:t>Yes</a:t>
                      </a:r>
                      <a:endParaRPr lang="en-N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8799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283.0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>
                          <a:solidFill>
                            <a:schemeClr val="tx1"/>
                          </a:solidFill>
                          <a:effectLst/>
                        </a:rPr>
                        <a:t>75.0</a:t>
                      </a:r>
                      <a:endParaRPr lang="en-NZ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>
                          <a:solidFill>
                            <a:schemeClr val="tx1"/>
                          </a:solidFill>
                          <a:effectLst/>
                        </a:rPr>
                        <a:t>8.0</a:t>
                      </a:r>
                      <a:endParaRPr lang="en-NZ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dirty="0">
                          <a:effectLst/>
                        </a:rPr>
                        <a:t>No</a:t>
                      </a:r>
                      <a:endParaRPr lang="en-N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362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285.6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80.0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1" dirty="0">
                          <a:solidFill>
                            <a:srgbClr val="FF0000"/>
                          </a:solidFill>
                          <a:effectLst/>
                        </a:rPr>
                        <a:t>11.0</a:t>
                      </a:r>
                      <a:endParaRPr lang="en-NZ" sz="11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dirty="0">
                          <a:effectLst/>
                        </a:rPr>
                        <a:t>Yes</a:t>
                      </a:r>
                      <a:endParaRPr lang="en-N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42783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CFD9E39-4094-4128-9626-55BDA7AE1AF4}"/>
              </a:ext>
            </a:extLst>
          </p:cNvPr>
          <p:cNvSpPr txBox="1"/>
          <p:nvPr/>
        </p:nvSpPr>
        <p:spPr>
          <a:xfrm>
            <a:off x="783771" y="4114018"/>
            <a:ext cx="3902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example, when we use the first tree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ED27444-1036-4590-91E9-F23719B48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503" y="4062119"/>
            <a:ext cx="1254033" cy="649641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16ABCE7-D17E-406B-A415-1E6ADC2577D6}"/>
              </a:ext>
            </a:extLst>
          </p:cNvPr>
          <p:cNvSpPr/>
          <p:nvPr/>
        </p:nvSpPr>
        <p:spPr>
          <a:xfrm>
            <a:off x="6382515" y="4070475"/>
            <a:ext cx="471131" cy="635726"/>
          </a:xfrm>
          <a:custGeom>
            <a:avLst/>
            <a:gdLst>
              <a:gd name="connsiteX0" fmla="*/ 471131 w 471131"/>
              <a:gd name="connsiteY0" fmla="*/ 0 h 635726"/>
              <a:gd name="connsiteX1" fmla="*/ 305668 w 471131"/>
              <a:gd name="connsiteY1" fmla="*/ 182880 h 635726"/>
              <a:gd name="connsiteX2" fmla="*/ 122788 w 471131"/>
              <a:gd name="connsiteY2" fmla="*/ 296091 h 635726"/>
              <a:gd name="connsiteX3" fmla="*/ 868 w 471131"/>
              <a:gd name="connsiteY3" fmla="*/ 383177 h 635726"/>
              <a:gd name="connsiteX4" fmla="*/ 183748 w 471131"/>
              <a:gd name="connsiteY4" fmla="*/ 513806 h 635726"/>
              <a:gd name="connsiteX5" fmla="*/ 218582 w 471131"/>
              <a:gd name="connsiteY5" fmla="*/ 635726 h 635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1131" h="635726">
                <a:moveTo>
                  <a:pt x="471131" y="0"/>
                </a:moveTo>
                <a:cubicBezTo>
                  <a:pt x="417428" y="66766"/>
                  <a:pt x="363725" y="133532"/>
                  <a:pt x="305668" y="182880"/>
                </a:cubicBezTo>
                <a:cubicBezTo>
                  <a:pt x="247611" y="232228"/>
                  <a:pt x="173588" y="262708"/>
                  <a:pt x="122788" y="296091"/>
                </a:cubicBezTo>
                <a:cubicBezTo>
                  <a:pt x="71988" y="329474"/>
                  <a:pt x="-9292" y="346891"/>
                  <a:pt x="868" y="383177"/>
                </a:cubicBezTo>
                <a:cubicBezTo>
                  <a:pt x="11028" y="419463"/>
                  <a:pt x="147462" y="471715"/>
                  <a:pt x="183748" y="513806"/>
                </a:cubicBezTo>
                <a:cubicBezTo>
                  <a:pt x="220034" y="555897"/>
                  <a:pt x="219308" y="595811"/>
                  <a:pt x="218582" y="635726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7CBDCB-CE91-4C14-97F4-E4184EA9D75C}"/>
              </a:ext>
            </a:extLst>
          </p:cNvPr>
          <p:cNvSpPr txBox="1"/>
          <p:nvPr/>
        </p:nvSpPr>
        <p:spPr>
          <a:xfrm>
            <a:off x="6200503" y="3795113"/>
            <a:ext cx="1082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First dataset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25AD7B-F408-4EF2-A4A0-0DCA5026AAD7}"/>
              </a:ext>
            </a:extLst>
          </p:cNvPr>
          <p:cNvCxnSpPr/>
          <p:nvPr/>
        </p:nvCxnSpPr>
        <p:spPr>
          <a:xfrm flipV="1">
            <a:off x="5547360" y="4386939"/>
            <a:ext cx="522514" cy="4847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BD525464-9AA0-4523-826E-82F06D584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1248" y="4056560"/>
            <a:ext cx="1254033" cy="649641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23D02BF-7BCA-4CFB-AEBB-37852EC73CF7}"/>
              </a:ext>
            </a:extLst>
          </p:cNvPr>
          <p:cNvSpPr/>
          <p:nvPr/>
        </p:nvSpPr>
        <p:spPr>
          <a:xfrm>
            <a:off x="8360229" y="4096601"/>
            <a:ext cx="346407" cy="592182"/>
          </a:xfrm>
          <a:custGeom>
            <a:avLst/>
            <a:gdLst>
              <a:gd name="connsiteX0" fmla="*/ 0 w 346407"/>
              <a:gd name="connsiteY0" fmla="*/ 0 h 592182"/>
              <a:gd name="connsiteX1" fmla="*/ 243840 w 346407"/>
              <a:gd name="connsiteY1" fmla="*/ 156754 h 592182"/>
              <a:gd name="connsiteX2" fmla="*/ 339634 w 346407"/>
              <a:gd name="connsiteY2" fmla="*/ 191588 h 592182"/>
              <a:gd name="connsiteX3" fmla="*/ 330925 w 346407"/>
              <a:gd name="connsiteY3" fmla="*/ 322217 h 592182"/>
              <a:gd name="connsiteX4" fmla="*/ 269965 w 346407"/>
              <a:gd name="connsiteY4" fmla="*/ 365760 h 592182"/>
              <a:gd name="connsiteX5" fmla="*/ 269965 w 346407"/>
              <a:gd name="connsiteY5" fmla="*/ 452845 h 592182"/>
              <a:gd name="connsiteX6" fmla="*/ 261257 w 346407"/>
              <a:gd name="connsiteY6" fmla="*/ 592182 h 59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6407" h="592182">
                <a:moveTo>
                  <a:pt x="0" y="0"/>
                </a:moveTo>
                <a:cubicBezTo>
                  <a:pt x="93617" y="62411"/>
                  <a:pt x="187234" y="124823"/>
                  <a:pt x="243840" y="156754"/>
                </a:cubicBezTo>
                <a:cubicBezTo>
                  <a:pt x="300446" y="188685"/>
                  <a:pt x="325120" y="164011"/>
                  <a:pt x="339634" y="191588"/>
                </a:cubicBezTo>
                <a:cubicBezTo>
                  <a:pt x="354148" y="219165"/>
                  <a:pt x="342537" y="293188"/>
                  <a:pt x="330925" y="322217"/>
                </a:cubicBezTo>
                <a:cubicBezTo>
                  <a:pt x="319314" y="351246"/>
                  <a:pt x="280125" y="343989"/>
                  <a:pt x="269965" y="365760"/>
                </a:cubicBezTo>
                <a:cubicBezTo>
                  <a:pt x="259805" y="387531"/>
                  <a:pt x="269965" y="452845"/>
                  <a:pt x="269965" y="452845"/>
                </a:cubicBezTo>
                <a:cubicBezTo>
                  <a:pt x="268514" y="490582"/>
                  <a:pt x="264885" y="541382"/>
                  <a:pt x="261257" y="592182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F53BB1-9CCE-4802-A3F7-2AB17BA71C2E}"/>
              </a:ext>
            </a:extLst>
          </p:cNvPr>
          <p:cNvSpPr txBox="1"/>
          <p:nvPr/>
        </p:nvSpPr>
        <p:spPr>
          <a:xfrm>
            <a:off x="7910164" y="3771406"/>
            <a:ext cx="1298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Second dataset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A5F5D86-961F-41BE-ABEC-0DD803B954DE}"/>
              </a:ext>
            </a:extLst>
          </p:cNvPr>
          <p:cNvCxnSpPr>
            <a:cxnSpLocks/>
          </p:cNvCxnSpPr>
          <p:nvPr/>
        </p:nvCxnSpPr>
        <p:spPr>
          <a:xfrm flipV="1">
            <a:off x="5567910" y="4483350"/>
            <a:ext cx="2165301" cy="6271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F401808-40F7-4061-A2A6-0142A7CD405D}"/>
              </a:ext>
            </a:extLst>
          </p:cNvPr>
          <p:cNvSpPr txBox="1"/>
          <p:nvPr/>
        </p:nvSpPr>
        <p:spPr>
          <a:xfrm>
            <a:off x="6467161" y="4823443"/>
            <a:ext cx="772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>
                <a:solidFill>
                  <a:schemeClr val="bg1"/>
                </a:solidFill>
              </a:rPr>
              <a:t>…….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BD5AD8-9D50-41EA-B610-38E4976B4C85}"/>
              </a:ext>
            </a:extLst>
          </p:cNvPr>
          <p:cNvSpPr txBox="1"/>
          <p:nvPr/>
        </p:nvSpPr>
        <p:spPr>
          <a:xfrm>
            <a:off x="6026332" y="5442827"/>
            <a:ext cx="5762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 you can see, each dataset/sample will end up at one leaf</a:t>
            </a:r>
          </a:p>
        </p:txBody>
      </p:sp>
    </p:spTree>
    <p:extLst>
      <p:ext uri="{BB962C8B-B14F-4D97-AF65-F5344CB8AC3E}">
        <p14:creationId xmlns:p14="http://schemas.microsoft.com/office/powerpoint/2010/main" val="3924710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503E59-C22A-467D-9F66-01696F51D34E}"/>
              </a:ext>
            </a:extLst>
          </p:cNvPr>
          <p:cNvSpPr txBox="1"/>
          <p:nvPr/>
        </p:nvSpPr>
        <p:spPr>
          <a:xfrm>
            <a:off x="322217" y="154967"/>
            <a:ext cx="2734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How to fill the missing data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462345D-31AD-4481-8F7F-3E5AB468B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17" y="524299"/>
            <a:ext cx="5462590" cy="299396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314AE0E-54A7-470B-A14F-89631ABD347B}"/>
              </a:ext>
            </a:extLst>
          </p:cNvPr>
          <p:cNvSpPr txBox="1"/>
          <p:nvPr/>
        </p:nvSpPr>
        <p:spPr>
          <a:xfrm>
            <a:off x="6261464" y="781986"/>
            <a:ext cx="4702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So using the new dataset, we are able to create a bunch of random forest trees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FD9C9776-5BF7-43C8-AFAD-A916B96FB82D}"/>
              </a:ext>
            </a:extLst>
          </p:cNvPr>
          <p:cNvSpPr/>
          <p:nvPr/>
        </p:nvSpPr>
        <p:spPr>
          <a:xfrm>
            <a:off x="5686697" y="1689463"/>
            <a:ext cx="322217" cy="29609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880C0D3-C142-4D44-A982-8523295DB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133" y="1599838"/>
            <a:ext cx="1254033" cy="64964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3148C7C-8387-45BE-BFF4-0846B3966A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0288" y="1599839"/>
            <a:ext cx="1090686" cy="64633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129DD67-7E69-4238-8391-C7B89D7A2F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4946" y="1599839"/>
            <a:ext cx="1737700" cy="65829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152290B-F469-48F1-8655-4A18F84CBE63}"/>
              </a:ext>
            </a:extLst>
          </p:cNvPr>
          <p:cNvSpPr txBox="1"/>
          <p:nvPr/>
        </p:nvSpPr>
        <p:spPr>
          <a:xfrm>
            <a:off x="8986096" y="1575898"/>
            <a:ext cx="7413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2800" b="1" dirty="0">
                <a:solidFill>
                  <a:schemeClr val="bg1"/>
                </a:solidFill>
              </a:rPr>
              <a:t>……</a:t>
            </a:r>
            <a:endParaRPr lang="en-NZ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31C67F-A4EF-4E1B-B8AA-26D386ABA978}"/>
              </a:ext>
            </a:extLst>
          </p:cNvPr>
          <p:cNvSpPr txBox="1"/>
          <p:nvPr/>
        </p:nvSpPr>
        <p:spPr>
          <a:xfrm>
            <a:off x="6261464" y="2411553"/>
            <a:ext cx="4702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4: We run each dataset down through all the trees individually, and locate similar dataset/samples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A0D91D2-3708-4DDC-BF8A-799E4AB18438}"/>
              </a:ext>
            </a:extLst>
          </p:cNvPr>
          <p:cNvGraphicFramePr>
            <a:graphicFrameLocks noGrp="1"/>
          </p:cNvGraphicFramePr>
          <p:nvPr/>
        </p:nvGraphicFramePr>
        <p:xfrm>
          <a:off x="1093226" y="4633926"/>
          <a:ext cx="4579620" cy="12001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4905">
                  <a:extLst>
                    <a:ext uri="{9D8B030D-6E8A-4147-A177-3AD203B41FA5}">
                      <a16:colId xmlns:a16="http://schemas.microsoft.com/office/drawing/2014/main" val="3383094005"/>
                    </a:ext>
                  </a:extLst>
                </a:gridCol>
                <a:gridCol w="1144905">
                  <a:extLst>
                    <a:ext uri="{9D8B030D-6E8A-4147-A177-3AD203B41FA5}">
                      <a16:colId xmlns:a16="http://schemas.microsoft.com/office/drawing/2014/main" val="575015796"/>
                    </a:ext>
                  </a:extLst>
                </a:gridCol>
                <a:gridCol w="1144905">
                  <a:extLst>
                    <a:ext uri="{9D8B030D-6E8A-4147-A177-3AD203B41FA5}">
                      <a16:colId xmlns:a16="http://schemas.microsoft.com/office/drawing/2014/main" val="2211816482"/>
                    </a:ext>
                  </a:extLst>
                </a:gridCol>
                <a:gridCol w="1144905">
                  <a:extLst>
                    <a:ext uri="{9D8B030D-6E8A-4147-A177-3AD203B41FA5}">
                      <a16:colId xmlns:a16="http://schemas.microsoft.com/office/drawing/2014/main" val="13467486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dirty="0">
                          <a:effectLst/>
                        </a:rPr>
                        <a:t>Temperature</a:t>
                      </a:r>
                      <a:endParaRPr lang="en-N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>
                          <a:effectLst/>
                        </a:rPr>
                        <a:t>Humidity</a:t>
                      </a:r>
                      <a:endParaRPr lang="en-N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dirty="0">
                          <a:effectLst/>
                        </a:rPr>
                        <a:t>Wind Speed</a:t>
                      </a:r>
                      <a:endParaRPr lang="en-N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dirty="0">
                          <a:effectLst/>
                        </a:rPr>
                        <a:t>Rain</a:t>
                      </a:r>
                      <a:endParaRPr lang="en-N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8322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281.0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80.0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>
                          <a:solidFill>
                            <a:schemeClr val="tx1"/>
                          </a:solidFill>
                          <a:effectLst/>
                        </a:rPr>
                        <a:t>15.0</a:t>
                      </a:r>
                      <a:endParaRPr lang="en-NZ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dirty="0">
                          <a:effectLst/>
                        </a:rPr>
                        <a:t>Yes</a:t>
                      </a:r>
                      <a:endParaRPr lang="en-N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699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291.5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45.0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11.0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dirty="0">
                          <a:effectLst/>
                        </a:rPr>
                        <a:t>No</a:t>
                      </a:r>
                      <a:endParaRPr lang="en-N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2723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294.0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>
                          <a:solidFill>
                            <a:schemeClr val="tx1"/>
                          </a:solidFill>
                          <a:effectLst/>
                        </a:rPr>
                        <a:t>70.0</a:t>
                      </a:r>
                      <a:endParaRPr lang="en-NZ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13.0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dirty="0">
                          <a:effectLst/>
                        </a:rPr>
                        <a:t>Yes</a:t>
                      </a:r>
                      <a:endParaRPr lang="en-N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346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278.5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>
                          <a:solidFill>
                            <a:schemeClr val="tx1"/>
                          </a:solidFill>
                          <a:effectLst/>
                        </a:rPr>
                        <a:t>65.0</a:t>
                      </a:r>
                      <a:endParaRPr lang="en-NZ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>
                          <a:solidFill>
                            <a:schemeClr val="tx1"/>
                          </a:solidFill>
                          <a:effectLst/>
                        </a:rPr>
                        <a:t>5.0</a:t>
                      </a:r>
                      <a:endParaRPr lang="en-NZ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dirty="0">
                          <a:effectLst/>
                        </a:rPr>
                        <a:t>Yes</a:t>
                      </a:r>
                      <a:endParaRPr lang="en-N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8799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283.0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>
                          <a:solidFill>
                            <a:schemeClr val="tx1"/>
                          </a:solidFill>
                          <a:effectLst/>
                        </a:rPr>
                        <a:t>75.0</a:t>
                      </a:r>
                      <a:endParaRPr lang="en-NZ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>
                          <a:solidFill>
                            <a:schemeClr val="tx1"/>
                          </a:solidFill>
                          <a:effectLst/>
                        </a:rPr>
                        <a:t>8.0</a:t>
                      </a:r>
                      <a:endParaRPr lang="en-NZ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dirty="0">
                          <a:effectLst/>
                        </a:rPr>
                        <a:t>No</a:t>
                      </a:r>
                      <a:endParaRPr lang="en-N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362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285.6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0" dirty="0">
                          <a:solidFill>
                            <a:schemeClr val="tx1"/>
                          </a:solidFill>
                          <a:effectLst/>
                        </a:rPr>
                        <a:t>80.0</a:t>
                      </a:r>
                      <a:endParaRPr lang="en-NZ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b="1" dirty="0">
                          <a:solidFill>
                            <a:srgbClr val="FF0000"/>
                          </a:solidFill>
                          <a:effectLst/>
                        </a:rPr>
                        <a:t>11.0</a:t>
                      </a:r>
                      <a:endParaRPr lang="en-NZ" sz="11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100" dirty="0">
                          <a:effectLst/>
                        </a:rPr>
                        <a:t>Yes</a:t>
                      </a:r>
                      <a:endParaRPr lang="en-N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42783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CFD9E39-4094-4128-9626-55BDA7AE1AF4}"/>
              </a:ext>
            </a:extLst>
          </p:cNvPr>
          <p:cNvSpPr txBox="1"/>
          <p:nvPr/>
        </p:nvSpPr>
        <p:spPr>
          <a:xfrm>
            <a:off x="783771" y="4114018"/>
            <a:ext cx="3902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example, when we use the first tree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ED27444-1036-4590-91E9-F23719B48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503" y="4062119"/>
            <a:ext cx="1254033" cy="649641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16ABCE7-D17E-406B-A415-1E6ADC2577D6}"/>
              </a:ext>
            </a:extLst>
          </p:cNvPr>
          <p:cNvSpPr/>
          <p:nvPr/>
        </p:nvSpPr>
        <p:spPr>
          <a:xfrm>
            <a:off x="6382515" y="4070475"/>
            <a:ext cx="471131" cy="635726"/>
          </a:xfrm>
          <a:custGeom>
            <a:avLst/>
            <a:gdLst>
              <a:gd name="connsiteX0" fmla="*/ 471131 w 471131"/>
              <a:gd name="connsiteY0" fmla="*/ 0 h 635726"/>
              <a:gd name="connsiteX1" fmla="*/ 305668 w 471131"/>
              <a:gd name="connsiteY1" fmla="*/ 182880 h 635726"/>
              <a:gd name="connsiteX2" fmla="*/ 122788 w 471131"/>
              <a:gd name="connsiteY2" fmla="*/ 296091 h 635726"/>
              <a:gd name="connsiteX3" fmla="*/ 868 w 471131"/>
              <a:gd name="connsiteY3" fmla="*/ 383177 h 635726"/>
              <a:gd name="connsiteX4" fmla="*/ 183748 w 471131"/>
              <a:gd name="connsiteY4" fmla="*/ 513806 h 635726"/>
              <a:gd name="connsiteX5" fmla="*/ 218582 w 471131"/>
              <a:gd name="connsiteY5" fmla="*/ 635726 h 635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1131" h="635726">
                <a:moveTo>
                  <a:pt x="471131" y="0"/>
                </a:moveTo>
                <a:cubicBezTo>
                  <a:pt x="417428" y="66766"/>
                  <a:pt x="363725" y="133532"/>
                  <a:pt x="305668" y="182880"/>
                </a:cubicBezTo>
                <a:cubicBezTo>
                  <a:pt x="247611" y="232228"/>
                  <a:pt x="173588" y="262708"/>
                  <a:pt x="122788" y="296091"/>
                </a:cubicBezTo>
                <a:cubicBezTo>
                  <a:pt x="71988" y="329474"/>
                  <a:pt x="-9292" y="346891"/>
                  <a:pt x="868" y="383177"/>
                </a:cubicBezTo>
                <a:cubicBezTo>
                  <a:pt x="11028" y="419463"/>
                  <a:pt x="147462" y="471715"/>
                  <a:pt x="183748" y="513806"/>
                </a:cubicBezTo>
                <a:cubicBezTo>
                  <a:pt x="220034" y="555897"/>
                  <a:pt x="219308" y="595811"/>
                  <a:pt x="218582" y="635726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7CBDCB-CE91-4C14-97F4-E4184EA9D75C}"/>
              </a:ext>
            </a:extLst>
          </p:cNvPr>
          <p:cNvSpPr txBox="1"/>
          <p:nvPr/>
        </p:nvSpPr>
        <p:spPr>
          <a:xfrm>
            <a:off x="6200503" y="3795113"/>
            <a:ext cx="1082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First dataset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25AD7B-F408-4EF2-A4A0-0DCA5026AAD7}"/>
              </a:ext>
            </a:extLst>
          </p:cNvPr>
          <p:cNvCxnSpPr/>
          <p:nvPr/>
        </p:nvCxnSpPr>
        <p:spPr>
          <a:xfrm flipV="1">
            <a:off x="5547360" y="4386939"/>
            <a:ext cx="522514" cy="4847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BD525464-9AA0-4523-826E-82F06D584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9619" y="4793186"/>
            <a:ext cx="1254033" cy="64964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4F53BB1-9CCE-4802-A3F7-2AB17BA71C2E}"/>
              </a:ext>
            </a:extLst>
          </p:cNvPr>
          <p:cNvSpPr txBox="1"/>
          <p:nvPr/>
        </p:nvSpPr>
        <p:spPr>
          <a:xfrm>
            <a:off x="8079619" y="4475412"/>
            <a:ext cx="1016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4th dataset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A5F5D86-961F-41BE-ABEC-0DD803B954DE}"/>
              </a:ext>
            </a:extLst>
          </p:cNvPr>
          <p:cNvCxnSpPr>
            <a:cxnSpLocks/>
          </p:cNvCxnSpPr>
          <p:nvPr/>
        </p:nvCxnSpPr>
        <p:spPr>
          <a:xfrm flipV="1">
            <a:off x="5535429" y="5168537"/>
            <a:ext cx="2467748" cy="2742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F401808-40F7-4061-A2A6-0142A7CD405D}"/>
              </a:ext>
            </a:extLst>
          </p:cNvPr>
          <p:cNvSpPr txBox="1"/>
          <p:nvPr/>
        </p:nvSpPr>
        <p:spPr>
          <a:xfrm>
            <a:off x="6467161" y="4823443"/>
            <a:ext cx="772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>
                <a:solidFill>
                  <a:schemeClr val="bg1"/>
                </a:solidFill>
              </a:rPr>
              <a:t>…….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BD5AD8-9D50-41EA-B610-38E4976B4C85}"/>
              </a:ext>
            </a:extLst>
          </p:cNvPr>
          <p:cNvSpPr txBox="1"/>
          <p:nvPr/>
        </p:nvSpPr>
        <p:spPr>
          <a:xfrm>
            <a:off x="5949929" y="5618774"/>
            <a:ext cx="5014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 first and the 4</a:t>
            </a:r>
            <a:r>
              <a:rPr lang="en-NZ" baseline="30000" dirty="0">
                <a:solidFill>
                  <a:schemeClr val="bg1"/>
                </a:solidFill>
              </a:rPr>
              <a:t>th</a:t>
            </a:r>
            <a:r>
              <a:rPr lang="en-NZ" dirty="0">
                <a:solidFill>
                  <a:schemeClr val="bg1"/>
                </a:solidFill>
              </a:rPr>
              <a:t> dataset ends up at the same leaf, this means that these two dataset are similar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750B18-632A-4591-A8B3-4604BD0946D7}"/>
              </a:ext>
            </a:extLst>
          </p:cNvPr>
          <p:cNvSpPr/>
          <p:nvPr/>
        </p:nvSpPr>
        <p:spPr>
          <a:xfrm>
            <a:off x="8460601" y="4850674"/>
            <a:ext cx="239262" cy="539932"/>
          </a:xfrm>
          <a:custGeom>
            <a:avLst/>
            <a:gdLst>
              <a:gd name="connsiteX0" fmla="*/ 239262 w 239262"/>
              <a:gd name="connsiteY0" fmla="*/ 0 h 539932"/>
              <a:gd name="connsiteX1" fmla="*/ 12839 w 239262"/>
              <a:gd name="connsiteY1" fmla="*/ 156755 h 539932"/>
              <a:gd name="connsiteX2" fmla="*/ 30256 w 239262"/>
              <a:gd name="connsiteY2" fmla="*/ 374469 h 539932"/>
              <a:gd name="connsiteX3" fmla="*/ 47673 w 239262"/>
              <a:gd name="connsiteY3" fmla="*/ 539932 h 539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262" h="539932">
                <a:moveTo>
                  <a:pt x="239262" y="0"/>
                </a:moveTo>
                <a:cubicBezTo>
                  <a:pt x="143467" y="47172"/>
                  <a:pt x="47673" y="94344"/>
                  <a:pt x="12839" y="156755"/>
                </a:cubicBezTo>
                <a:cubicBezTo>
                  <a:pt x="-21995" y="219166"/>
                  <a:pt x="24450" y="310606"/>
                  <a:pt x="30256" y="374469"/>
                </a:cubicBezTo>
                <a:cubicBezTo>
                  <a:pt x="36062" y="438332"/>
                  <a:pt x="41867" y="489132"/>
                  <a:pt x="47673" y="539932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68217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2537</Words>
  <Application>Microsoft Office PowerPoint</Application>
  <PresentationFormat>Widescreen</PresentationFormat>
  <Paragraphs>921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Sijin Zhang</dc:creator>
  <cp:lastModifiedBy>Sijin Zhang</cp:lastModifiedBy>
  <cp:revision>1</cp:revision>
  <dcterms:created xsi:type="dcterms:W3CDTF">2022-06-04T06:20:06Z</dcterms:created>
  <dcterms:modified xsi:type="dcterms:W3CDTF">2022-06-04T06:21:11Z</dcterms:modified>
</cp:coreProperties>
</file>