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558" r:id="rId2"/>
    <p:sldId id="509" r:id="rId3"/>
    <p:sldId id="510" r:id="rId4"/>
    <p:sldId id="512" r:id="rId5"/>
    <p:sldId id="636" r:id="rId6"/>
    <p:sldId id="638" r:id="rId7"/>
    <p:sldId id="63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47225-246B-4B0C-9D30-966E404C5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DD0621-AC11-422F-AD23-908FB2EEE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6B899-2E92-4AF7-AFBB-55656067F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81FE4-95D1-4D04-A2EA-B79A853D3C11}" type="datetimeFigureOut">
              <a:rPr lang="en-NZ" smtClean="0"/>
              <a:t>31/05/2025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C7B69-DC69-4AD0-AF04-3400ACF12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32869-9361-49BD-8267-B10107CDC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CF16-F5D5-4E92-9EAA-E4AB71DBA44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84461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CD37A-29B0-4AC1-8659-4937BFF26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AC3F1-E9C4-405E-8863-45890B68A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6E366-4478-479E-88CF-05EE011ED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81FE4-95D1-4D04-A2EA-B79A853D3C11}" type="datetimeFigureOut">
              <a:rPr lang="en-NZ" smtClean="0"/>
              <a:t>31/05/2025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950EE-1863-4855-87A4-0395391F0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351A6-0707-4251-9636-A216A9185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CF16-F5D5-4E92-9EAA-E4AB71DBA44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0223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9A715B-7CE8-416B-9470-8984739319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B69F65-CF6A-4EEB-92F7-CF24FD170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531A1-7857-43FD-897A-C9E4CBDB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81FE4-95D1-4D04-A2EA-B79A853D3C11}" type="datetimeFigureOut">
              <a:rPr lang="en-NZ" smtClean="0"/>
              <a:t>31/05/2025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A32F5-E7F8-4C53-94FA-06401F240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3591E-CDBA-4193-86B7-82D483BD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CF16-F5D5-4E92-9EAA-E4AB71DBA44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09924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anded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76C870D-8AC8-4852-B18C-518C017153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30C7BCD0-9F17-45E7-AB57-2EE6EDBC766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63325" y="6187129"/>
            <a:ext cx="479426" cy="26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40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85E5D-60A7-4F31-96AD-C4092DA9F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51DA4-6D07-4B1E-AA26-DA6B26DE8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6165C-F824-4EFE-AD22-031812CF7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81FE4-95D1-4D04-A2EA-B79A853D3C11}" type="datetimeFigureOut">
              <a:rPr lang="en-NZ" smtClean="0"/>
              <a:t>31/05/2025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8B110-2595-423A-B4C1-F7FF36838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6DABC-0829-49A8-9564-013B22F3C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CF16-F5D5-4E92-9EAA-E4AB71DBA44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0132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9730A-BF7F-4CD5-A65D-2B82310A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88BF0-EF05-405B-95D3-49796A5AC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FABA7-A725-4974-A6B7-2E3B62EEB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81FE4-95D1-4D04-A2EA-B79A853D3C11}" type="datetimeFigureOut">
              <a:rPr lang="en-NZ" smtClean="0"/>
              <a:t>31/05/2025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043A8-8DA6-4CE5-95FF-2FFAF1862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CBE44-878A-40C8-A2BF-8AB2C1761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CF16-F5D5-4E92-9EAA-E4AB71DBA44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46169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106D8-96CC-43B0-A643-5763B4D5E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15826-5107-4A30-AA41-0C0D3FA8EA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FD573-6DC3-46E9-BA69-243EA083F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8F175-A59D-47C2-824F-8135CF00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81FE4-95D1-4D04-A2EA-B79A853D3C11}" type="datetimeFigureOut">
              <a:rPr lang="en-NZ" smtClean="0"/>
              <a:t>31/05/2025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6DB9D-A44A-40CE-B1CD-5919FE618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3B263-680C-4D6F-B007-10F9853AF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CF16-F5D5-4E92-9EAA-E4AB71DBA44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632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91B0C-10B3-4063-882C-01084A722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5431B-7592-4BB2-A88A-2C896DEC2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C86D9-C720-4BDE-A9CB-571F9E405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CAEE63-0A7F-4B78-B284-C2D7B80CE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8657B-5487-4EE0-9B20-857BC52E14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A835CD-E2F6-49DA-9F3E-C63852B16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81FE4-95D1-4D04-A2EA-B79A853D3C11}" type="datetimeFigureOut">
              <a:rPr lang="en-NZ" smtClean="0"/>
              <a:t>31/05/2025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8738E5-E5B6-4345-99F7-BD95FFBB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4928E4-C598-40A6-BD17-F6FE7B9D6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CF16-F5D5-4E92-9EAA-E4AB71DBA44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27773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200FB-5ADC-4986-8788-8FECC6454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C41960-3EBE-4E71-AD7D-F6C5C1272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81FE4-95D1-4D04-A2EA-B79A853D3C11}" type="datetimeFigureOut">
              <a:rPr lang="en-NZ" smtClean="0"/>
              <a:t>31/05/2025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07C3DC-9602-4C2C-8B0B-E57AA317C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8D0A8-84AE-4302-B209-B4636AF32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CF16-F5D5-4E92-9EAA-E4AB71DBA44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95066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6710D7-6608-4C72-A15D-084A33411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81FE4-95D1-4D04-A2EA-B79A853D3C11}" type="datetimeFigureOut">
              <a:rPr lang="en-NZ" smtClean="0"/>
              <a:t>31/05/2025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357C9E-9218-41D1-8F68-7C0A9C46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F5C483-C221-4CB7-9DC6-78A6C9701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CF16-F5D5-4E92-9EAA-E4AB71DBA44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33769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E4E53-56E3-4ECF-9B5B-99BABC42C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180A5-9C81-4913-BEE1-C04090746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E6B113-F7C5-4969-B807-18403B608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9A18C-AAF2-47F6-9723-1813C2EFC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81FE4-95D1-4D04-A2EA-B79A853D3C11}" type="datetimeFigureOut">
              <a:rPr lang="en-NZ" smtClean="0"/>
              <a:t>31/05/2025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12639-C1FA-455A-AA37-2A7795569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33076-3DE9-41A8-84D3-85032876A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CF16-F5D5-4E92-9EAA-E4AB71DBA44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57705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11B35-9DE7-4E7F-A8F4-DDB3E17BA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BC7359-4EF4-4B55-833A-D21C79EBCE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9421-633C-47B1-B87C-42E03F86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180A6-2EE1-4A31-8CB3-71252416A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81FE4-95D1-4D04-A2EA-B79A853D3C11}" type="datetimeFigureOut">
              <a:rPr lang="en-NZ" smtClean="0"/>
              <a:t>31/05/2025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58465-E949-4416-B290-F2CDB356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8F5EF-002C-4985-85A1-C41ED9221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CF16-F5D5-4E92-9EAA-E4AB71DBA44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1810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C81FC3-7E48-47CD-821F-F084A6E26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8CC4E-FF19-4823-A815-8D20FFD7A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737E-0133-4F26-AC0D-7DA5A35E27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81FE4-95D1-4D04-A2EA-B79A853D3C11}" type="datetimeFigureOut">
              <a:rPr lang="en-NZ" smtClean="0"/>
              <a:t>31/05/2025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C3FDF-795B-4644-976D-39DEB9A92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74E24-43C8-4725-B2AF-C78D0E8D62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CF16-F5D5-4E92-9EAA-E4AB71DBA44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51362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2F4F81-6B51-3748-921C-D9D5A616BD5C}"/>
              </a:ext>
            </a:extLst>
          </p:cNvPr>
          <p:cNvSpPr txBox="1"/>
          <p:nvPr/>
        </p:nvSpPr>
        <p:spPr>
          <a:xfrm>
            <a:off x="580446" y="2782669"/>
            <a:ext cx="2744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Decision Tree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09F11C-5FDB-482F-897E-C5B42061C5DE}"/>
              </a:ext>
            </a:extLst>
          </p:cNvPr>
          <p:cNvSpPr txBox="1"/>
          <p:nvPr/>
        </p:nvSpPr>
        <p:spPr>
          <a:xfrm>
            <a:off x="985395" y="3420572"/>
            <a:ext cx="418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Regression vs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063659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31F2F3C-3B5C-AA4E-A3B2-5E77920FF459}"/>
              </a:ext>
            </a:extLst>
          </p:cNvPr>
          <p:cNvSpPr/>
          <p:nvPr/>
        </p:nvSpPr>
        <p:spPr>
          <a:xfrm>
            <a:off x="1757239" y="771278"/>
            <a:ext cx="1653871" cy="8746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grid point has rain &gt; 0.2 mm/h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831232-0FCE-484B-80C8-56037F20CAF3}"/>
              </a:ext>
            </a:extLst>
          </p:cNvPr>
          <p:cNvSpPr/>
          <p:nvPr/>
        </p:nvSpPr>
        <p:spPr>
          <a:xfrm>
            <a:off x="788505" y="2228353"/>
            <a:ext cx="1653871" cy="6042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Dry point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845C08-5320-024F-AB78-6AD18F3D0D2B}"/>
              </a:ext>
            </a:extLst>
          </p:cNvPr>
          <p:cNvSpPr/>
          <p:nvPr/>
        </p:nvSpPr>
        <p:spPr>
          <a:xfrm>
            <a:off x="2976439" y="2228352"/>
            <a:ext cx="1653871" cy="6042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Wet point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EBD0C19-963F-534E-8A0E-6C700BACB34F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1615441" y="1645922"/>
            <a:ext cx="968734" cy="582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2034E3-F908-AB49-8C9A-708F22BEB3C7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2584175" y="1645922"/>
            <a:ext cx="1219200" cy="5824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B1E3A54-5C33-6042-A929-0076DEB3186C}"/>
              </a:ext>
            </a:extLst>
          </p:cNvPr>
          <p:cNvSpPr txBox="1"/>
          <p:nvPr/>
        </p:nvSpPr>
        <p:spPr>
          <a:xfrm>
            <a:off x="1194022" y="3230415"/>
            <a:ext cx="2930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a simple decision tree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8C9892-CB9C-C34D-8338-CBBA7FF4F2C0}"/>
              </a:ext>
            </a:extLst>
          </p:cNvPr>
          <p:cNvSpPr txBox="1"/>
          <p:nvPr/>
        </p:nvSpPr>
        <p:spPr>
          <a:xfrm>
            <a:off x="1866763" y="1752471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8A9A59-0119-5C41-BEA9-14E8084AEF08}"/>
              </a:ext>
            </a:extLst>
          </p:cNvPr>
          <p:cNvSpPr txBox="1"/>
          <p:nvPr/>
        </p:nvSpPr>
        <p:spPr>
          <a:xfrm>
            <a:off x="2942947" y="176607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9640E1-2151-3F4F-8889-2C4281447289}"/>
              </a:ext>
            </a:extLst>
          </p:cNvPr>
          <p:cNvSpPr txBox="1"/>
          <p:nvPr/>
        </p:nvSpPr>
        <p:spPr>
          <a:xfrm>
            <a:off x="5432067" y="1688666"/>
            <a:ext cx="35767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general, a decision tree asks a question, and grow depends on the answer</a:t>
            </a:r>
          </a:p>
        </p:txBody>
      </p:sp>
    </p:spTree>
    <p:extLst>
      <p:ext uri="{BB962C8B-B14F-4D97-AF65-F5344CB8AC3E}">
        <p14:creationId xmlns:p14="http://schemas.microsoft.com/office/powerpoint/2010/main" val="2862793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31F2F3C-3B5C-AA4E-A3B2-5E77920FF459}"/>
              </a:ext>
            </a:extLst>
          </p:cNvPr>
          <p:cNvSpPr/>
          <p:nvPr/>
        </p:nvSpPr>
        <p:spPr>
          <a:xfrm>
            <a:off x="1757239" y="771278"/>
            <a:ext cx="1653871" cy="8746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grid point has rain &gt; 0.2 mm/h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831232-0FCE-484B-80C8-56037F20CAF3}"/>
              </a:ext>
            </a:extLst>
          </p:cNvPr>
          <p:cNvSpPr/>
          <p:nvPr/>
        </p:nvSpPr>
        <p:spPr>
          <a:xfrm>
            <a:off x="788505" y="2228353"/>
            <a:ext cx="1653871" cy="6042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Dry point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845C08-5320-024F-AB78-6AD18F3D0D2B}"/>
              </a:ext>
            </a:extLst>
          </p:cNvPr>
          <p:cNvSpPr/>
          <p:nvPr/>
        </p:nvSpPr>
        <p:spPr>
          <a:xfrm>
            <a:off x="2976439" y="2228352"/>
            <a:ext cx="1653871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grid point has rain &gt; 0.4 mm/h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EBD0C19-963F-534E-8A0E-6C700BACB34F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1615441" y="1645922"/>
            <a:ext cx="968734" cy="582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2034E3-F908-AB49-8C9A-708F22BEB3C7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2584175" y="1645922"/>
            <a:ext cx="1219200" cy="5824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B1E3A54-5C33-6042-A929-0076DEB3186C}"/>
              </a:ext>
            </a:extLst>
          </p:cNvPr>
          <p:cNvSpPr txBox="1"/>
          <p:nvPr/>
        </p:nvSpPr>
        <p:spPr>
          <a:xfrm>
            <a:off x="1442610" y="4743758"/>
            <a:ext cx="2930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a simple decision tree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9640E1-2151-3F4F-8889-2C4281447289}"/>
              </a:ext>
            </a:extLst>
          </p:cNvPr>
          <p:cNvSpPr txBox="1"/>
          <p:nvPr/>
        </p:nvSpPr>
        <p:spPr>
          <a:xfrm>
            <a:off x="5432067" y="1688666"/>
            <a:ext cx="35767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general, a decision tree asks a question, and grow depends on the answer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0CDD93-2851-0F43-A43B-535A31491B76}"/>
              </a:ext>
            </a:extLst>
          </p:cNvPr>
          <p:cNvSpPr/>
          <p:nvPr/>
        </p:nvSpPr>
        <p:spPr>
          <a:xfrm>
            <a:off x="1991654" y="3597302"/>
            <a:ext cx="1653871" cy="6042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Wet point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A41D3C-40A0-C846-8C4C-DFAEA34EFB57}"/>
              </a:ext>
            </a:extLst>
          </p:cNvPr>
          <p:cNvSpPr/>
          <p:nvPr/>
        </p:nvSpPr>
        <p:spPr>
          <a:xfrm>
            <a:off x="4373605" y="3597301"/>
            <a:ext cx="1653871" cy="6042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Extreme Wet point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30C51A8-E687-CA42-9F3E-7F1DDBF1B47E}"/>
              </a:ext>
            </a:extLst>
          </p:cNvPr>
          <p:cNvCxnSpPr>
            <a:stCxn id="5" idx="2"/>
            <a:endCxn id="14" idx="0"/>
          </p:cNvCxnSpPr>
          <p:nvPr/>
        </p:nvCxnSpPr>
        <p:spPr>
          <a:xfrm flipH="1">
            <a:off x="2818590" y="3151682"/>
            <a:ext cx="984785" cy="4456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70185F-927E-0541-8303-168CB39FCE39}"/>
              </a:ext>
            </a:extLst>
          </p:cNvPr>
          <p:cNvCxnSpPr>
            <a:stCxn id="5" idx="2"/>
            <a:endCxn id="15" idx="0"/>
          </p:cNvCxnSpPr>
          <p:nvPr/>
        </p:nvCxnSpPr>
        <p:spPr>
          <a:xfrm>
            <a:off x="3803375" y="3151682"/>
            <a:ext cx="1397166" cy="4456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ED26C8F-0AB1-CF4D-A748-D28D775C7E10}"/>
              </a:ext>
            </a:extLst>
          </p:cNvPr>
          <p:cNvSpPr txBox="1"/>
          <p:nvPr/>
        </p:nvSpPr>
        <p:spPr>
          <a:xfrm>
            <a:off x="3068223" y="3186452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7A99E9-AD59-6848-A6C2-D656765A9436}"/>
              </a:ext>
            </a:extLst>
          </p:cNvPr>
          <p:cNvSpPr txBox="1"/>
          <p:nvPr/>
        </p:nvSpPr>
        <p:spPr>
          <a:xfrm>
            <a:off x="4235603" y="3170912"/>
            <a:ext cx="45557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EF6849-6171-7A41-BCB6-4F8C82164ECD}"/>
              </a:ext>
            </a:extLst>
          </p:cNvPr>
          <p:cNvSpPr txBox="1"/>
          <p:nvPr/>
        </p:nvSpPr>
        <p:spPr>
          <a:xfrm>
            <a:off x="6339841" y="2912826"/>
            <a:ext cx="35767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Decision tree is very intuitive, you start from the top, and work your way down, until you get to a point where you can’t go further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538893-575B-4817-9D27-567188A0E885}"/>
              </a:ext>
            </a:extLst>
          </p:cNvPr>
          <p:cNvSpPr txBox="1"/>
          <p:nvPr/>
        </p:nvSpPr>
        <p:spPr>
          <a:xfrm>
            <a:off x="1866763" y="1752471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428F8D-1738-4EDE-91A0-AE931F8076B1}"/>
              </a:ext>
            </a:extLst>
          </p:cNvPr>
          <p:cNvSpPr txBox="1"/>
          <p:nvPr/>
        </p:nvSpPr>
        <p:spPr>
          <a:xfrm>
            <a:off x="2942947" y="176607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98899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31F2F3C-3B5C-AA4E-A3B2-5E77920FF459}"/>
              </a:ext>
            </a:extLst>
          </p:cNvPr>
          <p:cNvSpPr/>
          <p:nvPr/>
        </p:nvSpPr>
        <p:spPr>
          <a:xfrm>
            <a:off x="1757239" y="771278"/>
            <a:ext cx="1653871" cy="8746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grid point has rain &gt; 0.2 mm/h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831232-0FCE-484B-80C8-56037F20CAF3}"/>
              </a:ext>
            </a:extLst>
          </p:cNvPr>
          <p:cNvSpPr/>
          <p:nvPr/>
        </p:nvSpPr>
        <p:spPr>
          <a:xfrm>
            <a:off x="788505" y="2228353"/>
            <a:ext cx="1653871" cy="6042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Dry point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845C08-5320-024F-AB78-6AD18F3D0D2B}"/>
              </a:ext>
            </a:extLst>
          </p:cNvPr>
          <p:cNvSpPr/>
          <p:nvPr/>
        </p:nvSpPr>
        <p:spPr>
          <a:xfrm>
            <a:off x="2976439" y="2228352"/>
            <a:ext cx="1653871" cy="9233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grid point has rain &gt; 0.4 mm/h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EBD0C19-963F-534E-8A0E-6C700BACB34F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1615441" y="1645922"/>
            <a:ext cx="968734" cy="582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2034E3-F908-AB49-8C9A-708F22BEB3C7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2584175" y="1645922"/>
            <a:ext cx="1219200" cy="5824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F0CDD93-2851-0F43-A43B-535A31491B76}"/>
              </a:ext>
            </a:extLst>
          </p:cNvPr>
          <p:cNvSpPr/>
          <p:nvPr/>
        </p:nvSpPr>
        <p:spPr>
          <a:xfrm>
            <a:off x="1991654" y="3597302"/>
            <a:ext cx="1653871" cy="6042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Wet point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A41D3C-40A0-C846-8C4C-DFAEA34EFB57}"/>
              </a:ext>
            </a:extLst>
          </p:cNvPr>
          <p:cNvSpPr/>
          <p:nvPr/>
        </p:nvSpPr>
        <p:spPr>
          <a:xfrm>
            <a:off x="4373605" y="3597301"/>
            <a:ext cx="1653871" cy="6042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Extreme Wet point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30C51A8-E687-CA42-9F3E-7F1DDBF1B47E}"/>
              </a:ext>
            </a:extLst>
          </p:cNvPr>
          <p:cNvCxnSpPr>
            <a:stCxn id="5" idx="2"/>
            <a:endCxn id="14" idx="0"/>
          </p:cNvCxnSpPr>
          <p:nvPr/>
        </p:nvCxnSpPr>
        <p:spPr>
          <a:xfrm flipH="1">
            <a:off x="2818590" y="3151682"/>
            <a:ext cx="984785" cy="4456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70185F-927E-0541-8303-168CB39FCE39}"/>
              </a:ext>
            </a:extLst>
          </p:cNvPr>
          <p:cNvCxnSpPr>
            <a:stCxn id="5" idx="2"/>
            <a:endCxn id="15" idx="0"/>
          </p:cNvCxnSpPr>
          <p:nvPr/>
        </p:nvCxnSpPr>
        <p:spPr>
          <a:xfrm>
            <a:off x="3803375" y="3151682"/>
            <a:ext cx="1397166" cy="4456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>
            <a:extLst>
              <a:ext uri="{FF2B5EF4-FFF2-40B4-BE49-F238E27FC236}">
                <a16:creationId xmlns:a16="http://schemas.microsoft.com/office/drawing/2014/main" id="{8DAF830A-520F-3C45-96A8-8404C0BF17C3}"/>
              </a:ext>
            </a:extLst>
          </p:cNvPr>
          <p:cNvSpPr/>
          <p:nvPr/>
        </p:nvSpPr>
        <p:spPr>
          <a:xfrm>
            <a:off x="6229296" y="2456953"/>
            <a:ext cx="368410" cy="2377123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D6887FD-686E-D142-8F63-3797F81DEBB9}"/>
              </a:ext>
            </a:extLst>
          </p:cNvPr>
          <p:cNvSpPr/>
          <p:nvPr/>
        </p:nvSpPr>
        <p:spPr>
          <a:xfrm>
            <a:off x="1179297" y="4520632"/>
            <a:ext cx="1653871" cy="6042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FF70C8-8A6E-A84C-B35A-4CBE5CD943AD}"/>
              </a:ext>
            </a:extLst>
          </p:cNvPr>
          <p:cNvSpPr/>
          <p:nvPr/>
        </p:nvSpPr>
        <p:spPr>
          <a:xfrm>
            <a:off x="3089522" y="4520632"/>
            <a:ext cx="1653871" cy="6042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2BB9D2-A524-674D-A38A-60DE7476EDE5}"/>
              </a:ext>
            </a:extLst>
          </p:cNvPr>
          <p:cNvSpPr/>
          <p:nvPr/>
        </p:nvSpPr>
        <p:spPr>
          <a:xfrm>
            <a:off x="2240455" y="5658621"/>
            <a:ext cx="1653871" cy="6042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E16D9AC-BEE9-BB4F-BFB0-565E2C60A74A}"/>
              </a:ext>
            </a:extLst>
          </p:cNvPr>
          <p:cNvSpPr/>
          <p:nvPr/>
        </p:nvSpPr>
        <p:spPr>
          <a:xfrm>
            <a:off x="4257875" y="5658621"/>
            <a:ext cx="1653871" cy="6042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EACBD8-8DD0-9B4A-83C5-9372BD3EBE1E}"/>
              </a:ext>
            </a:extLst>
          </p:cNvPr>
          <p:cNvCxnSpPr>
            <a:stCxn id="14" idx="2"/>
            <a:endCxn id="22" idx="0"/>
          </p:cNvCxnSpPr>
          <p:nvPr/>
        </p:nvCxnSpPr>
        <p:spPr>
          <a:xfrm flipH="1">
            <a:off x="2006233" y="4201601"/>
            <a:ext cx="812357" cy="3190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0824AF8-DD47-F244-8C26-DD8E0AD0B6AB}"/>
              </a:ext>
            </a:extLst>
          </p:cNvPr>
          <p:cNvCxnSpPr>
            <a:stCxn id="14" idx="2"/>
            <a:endCxn id="23" idx="0"/>
          </p:cNvCxnSpPr>
          <p:nvPr/>
        </p:nvCxnSpPr>
        <p:spPr>
          <a:xfrm>
            <a:off x="2818590" y="4201601"/>
            <a:ext cx="1097868" cy="3190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F73AB66-97C4-824D-969D-43E7D33CA81A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 flipH="1">
            <a:off x="3067391" y="5124931"/>
            <a:ext cx="849067" cy="5336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FE77255-FE5C-7041-BEC3-E5CD942BFF54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>
            <a:off x="3916458" y="5124931"/>
            <a:ext cx="1168353" cy="5336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E2D4C7B-0026-274B-8B87-710039718C25}"/>
              </a:ext>
            </a:extLst>
          </p:cNvPr>
          <p:cNvSpPr txBox="1"/>
          <p:nvPr/>
        </p:nvSpPr>
        <p:spPr>
          <a:xfrm>
            <a:off x="6509295" y="5296336"/>
            <a:ext cx="3576761" cy="1200329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last layer of the tree, is called “Leaf nodes”, or just leaf.</a:t>
            </a:r>
          </a:p>
          <a:p>
            <a:r>
              <a:rPr lang="en-US" dirty="0"/>
              <a:t>Leaf have arrows point to them, but no arrows point away from them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E0049BB-13D2-BC4A-A229-4A88A5572F1B}"/>
              </a:ext>
            </a:extLst>
          </p:cNvPr>
          <p:cNvSpPr/>
          <p:nvPr/>
        </p:nvSpPr>
        <p:spPr>
          <a:xfrm>
            <a:off x="6943148" y="2980230"/>
            <a:ext cx="3743904" cy="13305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branch of the tree, is called “Internal Nodes”, or “Nodes”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Nodes have arrows point to them, and arrows point away from them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4FF8EC1-CC4E-3C4F-A01F-741028F6E5D9}"/>
              </a:ext>
            </a:extLst>
          </p:cNvPr>
          <p:cNvSpPr/>
          <p:nvPr/>
        </p:nvSpPr>
        <p:spPr>
          <a:xfrm>
            <a:off x="4020904" y="961499"/>
            <a:ext cx="4150192" cy="48500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The very top of the tree is called “root”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D9BC9D-22BA-4AE5-B583-666D3AB2C2CD}"/>
              </a:ext>
            </a:extLst>
          </p:cNvPr>
          <p:cNvSpPr txBox="1"/>
          <p:nvPr/>
        </p:nvSpPr>
        <p:spPr>
          <a:xfrm>
            <a:off x="3068223" y="3186452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D207A8-2CA6-4985-BB63-55538A4464BD}"/>
              </a:ext>
            </a:extLst>
          </p:cNvPr>
          <p:cNvSpPr txBox="1"/>
          <p:nvPr/>
        </p:nvSpPr>
        <p:spPr>
          <a:xfrm>
            <a:off x="4235603" y="3170912"/>
            <a:ext cx="45557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CBDF3C-2F76-41A8-8D00-387CDEC736B0}"/>
              </a:ext>
            </a:extLst>
          </p:cNvPr>
          <p:cNvSpPr txBox="1"/>
          <p:nvPr/>
        </p:nvSpPr>
        <p:spPr>
          <a:xfrm>
            <a:off x="1866763" y="1752471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0F63CF-D0E0-4DFC-9B26-12CD1EF8F0DA}"/>
              </a:ext>
            </a:extLst>
          </p:cNvPr>
          <p:cNvSpPr txBox="1"/>
          <p:nvPr/>
        </p:nvSpPr>
        <p:spPr>
          <a:xfrm>
            <a:off x="2942947" y="176607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936541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09F11C-5FDB-482F-897E-C5B42061C5DE}"/>
              </a:ext>
            </a:extLst>
          </p:cNvPr>
          <p:cNvSpPr txBox="1"/>
          <p:nvPr/>
        </p:nvSpPr>
        <p:spPr>
          <a:xfrm>
            <a:off x="332252" y="442240"/>
            <a:ext cx="5544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Regression tree vs classification tree</a:t>
            </a:r>
          </a:p>
        </p:txBody>
      </p:sp>
      <p:graphicFrame>
        <p:nvGraphicFramePr>
          <p:cNvPr id="4" name="Table 37">
            <a:extLst>
              <a:ext uri="{FF2B5EF4-FFF2-40B4-BE49-F238E27FC236}">
                <a16:creationId xmlns:a16="http://schemas.microsoft.com/office/drawing/2014/main" id="{9370F6C1-1B14-4DEE-BACC-C164D1D192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175978"/>
              </p:ext>
            </p:extLst>
          </p:nvPr>
        </p:nvGraphicFramePr>
        <p:xfrm>
          <a:off x="778470" y="1659055"/>
          <a:ext cx="4352635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527">
                  <a:extLst>
                    <a:ext uri="{9D8B030D-6E8A-4147-A177-3AD203B41FA5}">
                      <a16:colId xmlns:a16="http://schemas.microsoft.com/office/drawing/2014/main" val="810821595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2542435728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2791981496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2963194997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2873897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Low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High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High 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Wind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Rain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996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12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949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422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084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473892"/>
                  </a:ext>
                </a:extLst>
              </a:tr>
            </a:tbl>
          </a:graphicData>
        </a:graphic>
      </p:graphicFrame>
      <p:graphicFrame>
        <p:nvGraphicFramePr>
          <p:cNvPr id="5" name="Table 37">
            <a:extLst>
              <a:ext uri="{FF2B5EF4-FFF2-40B4-BE49-F238E27FC236}">
                <a16:creationId xmlns:a16="http://schemas.microsoft.com/office/drawing/2014/main" id="{9285BCC4-FB18-481B-ACB3-FFFFEE90AF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992844"/>
              </p:ext>
            </p:extLst>
          </p:nvPr>
        </p:nvGraphicFramePr>
        <p:xfrm>
          <a:off x="6234091" y="1646065"/>
          <a:ext cx="4352635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527">
                  <a:extLst>
                    <a:ext uri="{9D8B030D-6E8A-4147-A177-3AD203B41FA5}">
                      <a16:colId xmlns:a16="http://schemas.microsoft.com/office/drawing/2014/main" val="810821595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2542435728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2791981496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2963194997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2873897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Low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High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High 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Wind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Rain amount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996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12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949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422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084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47389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BCD49B2-1CDB-4446-AB1B-BA127D373467}"/>
              </a:ext>
            </a:extLst>
          </p:cNvPr>
          <p:cNvSpPr txBox="1"/>
          <p:nvPr/>
        </p:nvSpPr>
        <p:spPr>
          <a:xfrm>
            <a:off x="7628709" y="45179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Regression tree </a:t>
            </a:r>
            <a:endParaRPr lang="en-NZ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51FA1C-8011-4808-A916-AEE8CA963161}"/>
              </a:ext>
            </a:extLst>
          </p:cNvPr>
          <p:cNvSpPr txBox="1"/>
          <p:nvPr/>
        </p:nvSpPr>
        <p:spPr>
          <a:xfrm>
            <a:off x="1976846" y="4498760"/>
            <a:ext cx="6862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classification tree</a:t>
            </a:r>
            <a:endParaRPr lang="en-NZ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87F319-023C-41FB-97E1-91943974E0DF}"/>
              </a:ext>
            </a:extLst>
          </p:cNvPr>
          <p:cNvSpPr txBox="1"/>
          <p:nvPr/>
        </p:nvSpPr>
        <p:spPr>
          <a:xfrm>
            <a:off x="3991097" y="4853881"/>
            <a:ext cx="1416926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NZ" dirty="0"/>
              <a:t>Discrete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10F9E2-B05E-4F7D-9A66-8665EA0E2260}"/>
              </a:ext>
            </a:extLst>
          </p:cNvPr>
          <p:cNvSpPr txBox="1"/>
          <p:nvPr/>
        </p:nvSpPr>
        <p:spPr>
          <a:xfrm>
            <a:off x="9352898" y="4814636"/>
            <a:ext cx="1724511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NZ" dirty="0"/>
              <a:t>Continuous data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C87F91E-C0AB-41E5-B1FB-CD5956879BDD}"/>
              </a:ext>
            </a:extLst>
          </p:cNvPr>
          <p:cNvSpPr/>
          <p:nvPr/>
        </p:nvSpPr>
        <p:spPr>
          <a:xfrm rot="16200000">
            <a:off x="4438303" y="4521518"/>
            <a:ext cx="278675" cy="24384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8DCF4E3-E6EF-45D9-AA89-CC2CB7DD34C3}"/>
              </a:ext>
            </a:extLst>
          </p:cNvPr>
          <p:cNvSpPr/>
          <p:nvPr/>
        </p:nvSpPr>
        <p:spPr>
          <a:xfrm rot="16200000">
            <a:off x="9900112" y="4497375"/>
            <a:ext cx="278675" cy="24384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68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09F11C-5FDB-482F-897E-C5B42061C5DE}"/>
              </a:ext>
            </a:extLst>
          </p:cNvPr>
          <p:cNvSpPr txBox="1"/>
          <p:nvPr/>
        </p:nvSpPr>
        <p:spPr>
          <a:xfrm>
            <a:off x="332252" y="442240"/>
            <a:ext cx="5544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Regression tree vs classification tree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19C2D3-0DF0-48B4-8125-9B0F549A8D06}"/>
              </a:ext>
            </a:extLst>
          </p:cNvPr>
          <p:cNvSpPr txBox="1"/>
          <p:nvPr/>
        </p:nvSpPr>
        <p:spPr>
          <a:xfrm>
            <a:off x="905691" y="1010194"/>
            <a:ext cx="397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Regression tree is a type of decision tree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A2F6BF-77B9-478D-8B00-FEAEC6F2006F}"/>
              </a:ext>
            </a:extLst>
          </p:cNvPr>
          <p:cNvSpPr/>
          <p:nvPr/>
        </p:nvSpPr>
        <p:spPr>
          <a:xfrm>
            <a:off x="4066904" y="1679444"/>
            <a:ext cx="1271452" cy="29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59EE40-4C37-443A-8604-94BB27CCC2A1}"/>
              </a:ext>
            </a:extLst>
          </p:cNvPr>
          <p:cNvSpPr/>
          <p:nvPr/>
        </p:nvSpPr>
        <p:spPr>
          <a:xfrm>
            <a:off x="4585064" y="2215782"/>
            <a:ext cx="1271452" cy="29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322BFE-5676-4AEB-AAEB-B202080FB1EE}"/>
              </a:ext>
            </a:extLst>
          </p:cNvPr>
          <p:cNvSpPr/>
          <p:nvPr/>
        </p:nvSpPr>
        <p:spPr>
          <a:xfrm>
            <a:off x="5007430" y="2718047"/>
            <a:ext cx="1271452" cy="29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09BD8-B226-40DC-A520-3F7D4FDDF1BD}"/>
              </a:ext>
            </a:extLst>
          </p:cNvPr>
          <p:cNvSpPr/>
          <p:nvPr/>
        </p:nvSpPr>
        <p:spPr>
          <a:xfrm>
            <a:off x="3104606" y="2235482"/>
            <a:ext cx="1271452" cy="29609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3.1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2D16F4-AAB8-460E-AFE7-CEE066B806CB}"/>
              </a:ext>
            </a:extLst>
          </p:cNvPr>
          <p:cNvSpPr/>
          <p:nvPr/>
        </p:nvSpPr>
        <p:spPr>
          <a:xfrm>
            <a:off x="3570515" y="2718047"/>
            <a:ext cx="1271452" cy="29609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2.7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C6E7F64-C546-4C47-A3AA-1FED35F477BE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 flipH="1">
            <a:off x="3740332" y="1975535"/>
            <a:ext cx="962298" cy="2599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516728-3BF5-48C5-B63B-C4B172C7A997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4702630" y="1975535"/>
            <a:ext cx="518160" cy="240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4DABD2C-D72F-4A0E-BB0E-B2C4AFC76831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 flipH="1">
            <a:off x="4206241" y="2511873"/>
            <a:ext cx="1014549" cy="206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FDE771-5C60-4A3F-AC86-D74C3228A027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5220790" y="2511873"/>
            <a:ext cx="422366" cy="206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D2C7EBE-4A06-417D-9888-5BB6E0E78C2E}"/>
              </a:ext>
            </a:extLst>
          </p:cNvPr>
          <p:cNvSpPr txBox="1"/>
          <p:nvPr/>
        </p:nvSpPr>
        <p:spPr>
          <a:xfrm>
            <a:off x="957943" y="2057484"/>
            <a:ext cx="1950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In a regression tree, each leaf represents a numeric value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0049B59-1D6E-4ACB-B912-F261F1780E4A}"/>
              </a:ext>
            </a:extLst>
          </p:cNvPr>
          <p:cNvCxnSpPr>
            <a:cxnSpLocks/>
          </p:cNvCxnSpPr>
          <p:nvPr/>
        </p:nvCxnSpPr>
        <p:spPr>
          <a:xfrm flipV="1">
            <a:off x="2588623" y="2383528"/>
            <a:ext cx="370114" cy="274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27A37B7-0353-427D-8593-E0E9DC1A895D}"/>
              </a:ext>
            </a:extLst>
          </p:cNvPr>
          <p:cNvCxnSpPr>
            <a:cxnSpLocks/>
          </p:cNvCxnSpPr>
          <p:nvPr/>
        </p:nvCxnSpPr>
        <p:spPr>
          <a:xfrm>
            <a:off x="2588623" y="2657648"/>
            <a:ext cx="836023" cy="208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791798C-5D4D-4941-AE18-BAB7CFD0348F}"/>
              </a:ext>
            </a:extLst>
          </p:cNvPr>
          <p:cNvSpPr txBox="1"/>
          <p:nvPr/>
        </p:nvSpPr>
        <p:spPr>
          <a:xfrm>
            <a:off x="4371704" y="2965425"/>
            <a:ext cx="752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004086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09F11C-5FDB-482F-897E-C5B42061C5DE}"/>
              </a:ext>
            </a:extLst>
          </p:cNvPr>
          <p:cNvSpPr txBox="1"/>
          <p:nvPr/>
        </p:nvSpPr>
        <p:spPr>
          <a:xfrm>
            <a:off x="332252" y="442240"/>
            <a:ext cx="5544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Regression tree vs classification tree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19C2D3-0DF0-48B4-8125-9B0F549A8D06}"/>
              </a:ext>
            </a:extLst>
          </p:cNvPr>
          <p:cNvSpPr txBox="1"/>
          <p:nvPr/>
        </p:nvSpPr>
        <p:spPr>
          <a:xfrm>
            <a:off x="905691" y="1010194"/>
            <a:ext cx="397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Regression tree is a type of decision tree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A2F6BF-77B9-478D-8B00-FEAEC6F2006F}"/>
              </a:ext>
            </a:extLst>
          </p:cNvPr>
          <p:cNvSpPr/>
          <p:nvPr/>
        </p:nvSpPr>
        <p:spPr>
          <a:xfrm>
            <a:off x="4066904" y="1679444"/>
            <a:ext cx="1271452" cy="29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59EE40-4C37-443A-8604-94BB27CCC2A1}"/>
              </a:ext>
            </a:extLst>
          </p:cNvPr>
          <p:cNvSpPr/>
          <p:nvPr/>
        </p:nvSpPr>
        <p:spPr>
          <a:xfrm>
            <a:off x="4585064" y="2215782"/>
            <a:ext cx="1271452" cy="29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322BFE-5676-4AEB-AAEB-B202080FB1EE}"/>
              </a:ext>
            </a:extLst>
          </p:cNvPr>
          <p:cNvSpPr/>
          <p:nvPr/>
        </p:nvSpPr>
        <p:spPr>
          <a:xfrm>
            <a:off x="5007430" y="2718047"/>
            <a:ext cx="1271452" cy="29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09BD8-B226-40DC-A520-3F7D4FDDF1BD}"/>
              </a:ext>
            </a:extLst>
          </p:cNvPr>
          <p:cNvSpPr/>
          <p:nvPr/>
        </p:nvSpPr>
        <p:spPr>
          <a:xfrm>
            <a:off x="3104606" y="2235482"/>
            <a:ext cx="1271452" cy="29609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3.1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2D16F4-AAB8-460E-AFE7-CEE066B806CB}"/>
              </a:ext>
            </a:extLst>
          </p:cNvPr>
          <p:cNvSpPr/>
          <p:nvPr/>
        </p:nvSpPr>
        <p:spPr>
          <a:xfrm>
            <a:off x="3570515" y="2718047"/>
            <a:ext cx="1271452" cy="29609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2.7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C6E7F64-C546-4C47-A3AA-1FED35F477BE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 flipH="1">
            <a:off x="3740332" y="1975535"/>
            <a:ext cx="962298" cy="2599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516728-3BF5-48C5-B63B-C4B172C7A997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4702630" y="1975535"/>
            <a:ext cx="518160" cy="240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4DABD2C-D72F-4A0E-BB0E-B2C4AFC76831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 flipH="1">
            <a:off x="4206241" y="2511873"/>
            <a:ext cx="1014549" cy="206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FDE771-5C60-4A3F-AC86-D74C3228A027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5220790" y="2511873"/>
            <a:ext cx="422366" cy="206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D2C7EBE-4A06-417D-9888-5BB6E0E78C2E}"/>
              </a:ext>
            </a:extLst>
          </p:cNvPr>
          <p:cNvSpPr txBox="1"/>
          <p:nvPr/>
        </p:nvSpPr>
        <p:spPr>
          <a:xfrm>
            <a:off x="957943" y="2057484"/>
            <a:ext cx="1950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In a regression tree, each leaf represents a numeric value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0049B59-1D6E-4ACB-B912-F261F1780E4A}"/>
              </a:ext>
            </a:extLst>
          </p:cNvPr>
          <p:cNvCxnSpPr>
            <a:cxnSpLocks/>
          </p:cNvCxnSpPr>
          <p:nvPr/>
        </p:nvCxnSpPr>
        <p:spPr>
          <a:xfrm flipV="1">
            <a:off x="2588623" y="2383528"/>
            <a:ext cx="370114" cy="274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27A37B7-0353-427D-8593-E0E9DC1A895D}"/>
              </a:ext>
            </a:extLst>
          </p:cNvPr>
          <p:cNvCxnSpPr>
            <a:cxnSpLocks/>
          </p:cNvCxnSpPr>
          <p:nvPr/>
        </p:nvCxnSpPr>
        <p:spPr>
          <a:xfrm>
            <a:off x="2588623" y="2657648"/>
            <a:ext cx="836023" cy="208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791798C-5D4D-4941-AE18-BAB7CFD0348F}"/>
              </a:ext>
            </a:extLst>
          </p:cNvPr>
          <p:cNvSpPr txBox="1"/>
          <p:nvPr/>
        </p:nvSpPr>
        <p:spPr>
          <a:xfrm>
            <a:off x="4371704" y="2965425"/>
            <a:ext cx="752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dirty="0">
                <a:solidFill>
                  <a:schemeClr val="bg1"/>
                </a:solidFill>
              </a:rPr>
              <a:t>……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E164C5-383B-4D2E-B6FA-96BF103D7B02}"/>
              </a:ext>
            </a:extLst>
          </p:cNvPr>
          <p:cNvSpPr/>
          <p:nvPr/>
        </p:nvSpPr>
        <p:spPr>
          <a:xfrm>
            <a:off x="4066904" y="3996169"/>
            <a:ext cx="1271452" cy="29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0E5D1D0-8FB3-4EBF-A719-DD804D9D417F}"/>
              </a:ext>
            </a:extLst>
          </p:cNvPr>
          <p:cNvSpPr/>
          <p:nvPr/>
        </p:nvSpPr>
        <p:spPr>
          <a:xfrm>
            <a:off x="4585064" y="4532507"/>
            <a:ext cx="1271452" cy="29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978BE4-FBEE-4F13-8CC3-755E0978B540}"/>
              </a:ext>
            </a:extLst>
          </p:cNvPr>
          <p:cNvSpPr/>
          <p:nvPr/>
        </p:nvSpPr>
        <p:spPr>
          <a:xfrm>
            <a:off x="5007430" y="5034772"/>
            <a:ext cx="1271452" cy="29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33C20F-4814-4B1D-A015-4E3EF3ADBEA1}"/>
              </a:ext>
            </a:extLst>
          </p:cNvPr>
          <p:cNvSpPr/>
          <p:nvPr/>
        </p:nvSpPr>
        <p:spPr>
          <a:xfrm>
            <a:off x="3104606" y="4552207"/>
            <a:ext cx="1271452" cy="29609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Yes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3BC9632-060F-4BE8-9B53-BA81844C04E6}"/>
              </a:ext>
            </a:extLst>
          </p:cNvPr>
          <p:cNvSpPr/>
          <p:nvPr/>
        </p:nvSpPr>
        <p:spPr>
          <a:xfrm>
            <a:off x="3570515" y="5034772"/>
            <a:ext cx="1271452" cy="29609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No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69338CA-6DE4-4331-B96A-1905E19B6026}"/>
              </a:ext>
            </a:extLst>
          </p:cNvPr>
          <p:cNvCxnSpPr>
            <a:stCxn id="23" idx="2"/>
            <a:endCxn id="26" idx="0"/>
          </p:cNvCxnSpPr>
          <p:nvPr/>
        </p:nvCxnSpPr>
        <p:spPr>
          <a:xfrm flipH="1">
            <a:off x="3740332" y="4292260"/>
            <a:ext cx="962298" cy="2599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89DBC96-3F6C-47F8-8358-728F0FC3D90B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4702630" y="4292260"/>
            <a:ext cx="518160" cy="240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F1F12DB-ED50-42CD-8FF4-7DC6A7C971EF}"/>
              </a:ext>
            </a:extLst>
          </p:cNvPr>
          <p:cNvCxnSpPr>
            <a:stCxn id="24" idx="2"/>
            <a:endCxn id="27" idx="0"/>
          </p:cNvCxnSpPr>
          <p:nvPr/>
        </p:nvCxnSpPr>
        <p:spPr>
          <a:xfrm flipH="1">
            <a:off x="4206241" y="4828598"/>
            <a:ext cx="1014549" cy="206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FE05F35-F86D-4B06-9D5D-1B021F45E9E2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>
            <a:off x="5220790" y="4828598"/>
            <a:ext cx="422366" cy="206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D67120F-76C4-41A6-90D0-F455EC8641CA}"/>
              </a:ext>
            </a:extLst>
          </p:cNvPr>
          <p:cNvSpPr txBox="1"/>
          <p:nvPr/>
        </p:nvSpPr>
        <p:spPr>
          <a:xfrm>
            <a:off x="957943" y="4193021"/>
            <a:ext cx="19507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In a classification tree, each leaf represents a Yes/No, or True/False, or some other discrete category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0F6267E-434F-4647-A16A-6B3ABE7FEA49}"/>
              </a:ext>
            </a:extLst>
          </p:cNvPr>
          <p:cNvCxnSpPr>
            <a:cxnSpLocks/>
          </p:cNvCxnSpPr>
          <p:nvPr/>
        </p:nvCxnSpPr>
        <p:spPr>
          <a:xfrm flipV="1">
            <a:off x="2588623" y="4700253"/>
            <a:ext cx="370114" cy="274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FD2AC84-1E11-4FE2-849F-EE0D97BC776B}"/>
              </a:ext>
            </a:extLst>
          </p:cNvPr>
          <p:cNvCxnSpPr>
            <a:cxnSpLocks/>
          </p:cNvCxnSpPr>
          <p:nvPr/>
        </p:nvCxnSpPr>
        <p:spPr>
          <a:xfrm>
            <a:off x="2588623" y="4974373"/>
            <a:ext cx="836023" cy="208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6149E6A-3974-4AB3-B98E-FB9E14D72604}"/>
              </a:ext>
            </a:extLst>
          </p:cNvPr>
          <p:cNvSpPr txBox="1"/>
          <p:nvPr/>
        </p:nvSpPr>
        <p:spPr>
          <a:xfrm>
            <a:off x="4371704" y="5282150"/>
            <a:ext cx="752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dirty="0"/>
              <a:t>……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9EC6F47-852B-437F-8699-DA6C51C18DA9}"/>
              </a:ext>
            </a:extLst>
          </p:cNvPr>
          <p:cNvSpPr/>
          <p:nvPr/>
        </p:nvSpPr>
        <p:spPr>
          <a:xfrm>
            <a:off x="8079385" y="3831092"/>
            <a:ext cx="1271452" cy="29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9445EB7-37D8-4787-9F61-4CACE09CD7A7}"/>
              </a:ext>
            </a:extLst>
          </p:cNvPr>
          <p:cNvSpPr/>
          <p:nvPr/>
        </p:nvSpPr>
        <p:spPr>
          <a:xfrm>
            <a:off x="8597545" y="4367430"/>
            <a:ext cx="1271452" cy="29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1EB32BF-A950-405C-8321-CE2EB5289A0A}"/>
              </a:ext>
            </a:extLst>
          </p:cNvPr>
          <p:cNvSpPr/>
          <p:nvPr/>
        </p:nvSpPr>
        <p:spPr>
          <a:xfrm>
            <a:off x="9019911" y="4869695"/>
            <a:ext cx="1271452" cy="29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18D3F44-8327-4789-AB39-625603825631}"/>
              </a:ext>
            </a:extLst>
          </p:cNvPr>
          <p:cNvSpPr/>
          <p:nvPr/>
        </p:nvSpPr>
        <p:spPr>
          <a:xfrm>
            <a:off x="7117087" y="4387130"/>
            <a:ext cx="1271452" cy="29609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Eat a meal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9F44C9F-D6A2-4888-B26F-A0D3941B5FF9}"/>
              </a:ext>
            </a:extLst>
          </p:cNvPr>
          <p:cNvSpPr/>
          <p:nvPr/>
        </p:nvSpPr>
        <p:spPr>
          <a:xfrm>
            <a:off x="7582996" y="4869695"/>
            <a:ext cx="1271452" cy="29609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Eat a snack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8F655C2-5AC0-4417-9C8B-55ED1E76691A}"/>
              </a:ext>
            </a:extLst>
          </p:cNvPr>
          <p:cNvCxnSpPr>
            <a:stCxn id="36" idx="2"/>
            <a:endCxn id="39" idx="0"/>
          </p:cNvCxnSpPr>
          <p:nvPr/>
        </p:nvCxnSpPr>
        <p:spPr>
          <a:xfrm flipH="1">
            <a:off x="7752813" y="4127183"/>
            <a:ext cx="962298" cy="2599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9FF104E-C9C0-4068-968F-AE89E20318F2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>
            <a:off x="8715111" y="4127183"/>
            <a:ext cx="518160" cy="240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451EFD-62C5-4C63-BAF3-B9B5E66B5EC0}"/>
              </a:ext>
            </a:extLst>
          </p:cNvPr>
          <p:cNvCxnSpPr>
            <a:stCxn id="37" idx="2"/>
            <a:endCxn id="40" idx="0"/>
          </p:cNvCxnSpPr>
          <p:nvPr/>
        </p:nvCxnSpPr>
        <p:spPr>
          <a:xfrm flipH="1">
            <a:off x="8218722" y="4663521"/>
            <a:ext cx="1014549" cy="206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21E6E93-7A2C-4AC2-876A-C5E824E9FFCE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>
            <a:off x="9233271" y="4663521"/>
            <a:ext cx="422366" cy="206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8DD6C47-7DAE-4FB8-922D-C123B6F9C0DD}"/>
              </a:ext>
            </a:extLst>
          </p:cNvPr>
          <p:cNvSpPr txBox="1"/>
          <p:nvPr/>
        </p:nvSpPr>
        <p:spPr>
          <a:xfrm>
            <a:off x="8384185" y="5117073"/>
            <a:ext cx="752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860853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</TotalTime>
  <Words>396</Words>
  <Application>Microsoft Macintosh PowerPoint</Application>
  <PresentationFormat>Widescreen</PresentationFormat>
  <Paragraphs>119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Sijin Zhang</dc:creator>
  <cp:lastModifiedBy>Sijin Zhang</cp:lastModifiedBy>
  <cp:revision>2</cp:revision>
  <dcterms:created xsi:type="dcterms:W3CDTF">2022-06-04T03:07:32Z</dcterms:created>
  <dcterms:modified xsi:type="dcterms:W3CDTF">2025-05-31T10:02:20Z</dcterms:modified>
</cp:coreProperties>
</file>