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9" r:id="rId2"/>
    <p:sldId id="400" r:id="rId3"/>
    <p:sldId id="401" r:id="rId4"/>
    <p:sldId id="402" r:id="rId5"/>
    <p:sldId id="404" r:id="rId6"/>
    <p:sldId id="403" r:id="rId7"/>
    <p:sldId id="405" r:id="rId8"/>
    <p:sldId id="406" r:id="rId9"/>
    <p:sldId id="407" r:id="rId10"/>
    <p:sldId id="408" r:id="rId11"/>
    <p:sldId id="411" r:id="rId12"/>
    <p:sldId id="412" r:id="rId13"/>
    <p:sldId id="413" r:id="rId14"/>
    <p:sldId id="417" r:id="rId15"/>
    <p:sldId id="418" r:id="rId16"/>
    <p:sldId id="420" r:id="rId17"/>
    <p:sldId id="4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E0A-C011-4B85-9999-4BEA22D54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C2C6-88D0-4C3E-88AD-A9773C702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0536-13B7-4B23-A7CF-7D3B9BE2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9D44-2F35-4A45-B9CB-90D80093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789F-34AD-4549-BC01-E5AE4913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04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073-797C-4F08-A36F-3A5065E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B71D-6983-4DE8-9006-86C1D1E4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F31A-9EDE-43CF-BB2D-4EF9FFC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7F1F-D006-43FB-81FF-09FE8592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2CFB-4083-4435-BF82-F513A20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201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98F4D-28BE-4D3D-8DF3-2104FFF0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9800E-E161-4D09-8FA8-7097C7FE1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6116-4B7F-4593-86E3-70F47C85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FE06-38AE-4AC9-B36B-12DBAD10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3C83-FC48-4849-AC34-2C7F80F0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957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763F-137F-4B15-B2B7-303CE3C7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1FBA-4998-4F76-BB49-44264259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2046-24EB-42A7-8F04-4201513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3356-A387-47B3-8036-3746B1D7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41E7-BC22-4640-8ED1-98F3642F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72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BD07-409A-4F2C-8A11-EC0E58C3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6B316-0C4C-4D0B-BF84-9E8D9994C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D6D7-7C1A-4D84-A333-00E88554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1F24-51BC-438E-9AD2-F69732BB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D227-2553-4C86-ACCC-7A3B74BE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6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884D-B4ED-4095-8D7F-17133B33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90CC-5372-4F59-8125-6BE7C3C89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DF6F2-DEE3-4AD2-BFF6-C6E5A2B44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6E29-0231-4924-81E1-273DB0EC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0BFA-8881-491A-A40B-36B56AD8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E545-EE25-4E03-B92C-33D4E6F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115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9985-0E27-4497-9458-1775BAC4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377C-774D-46B3-9692-EFE0130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B7A3-C140-4BA6-9CCB-AA7F4D71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C0F7F-D2B1-49C9-B391-F9B583ECD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C710A-217E-429E-9174-62A615807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DD77B-6457-41F3-8429-29E26B4F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931D4-A78A-45ED-9C01-B9FB69E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A510A-5791-459F-A3EC-E25B604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092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5C31-9FB2-4509-97FB-4CC64F92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3B212-B627-4EBB-8080-F15C4717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8DB60-B4E5-4C3F-93DE-97CF85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37F32-3A0E-4C96-94E2-DBDAEC70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54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CFCD6-B831-4BD2-AF56-9852D917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6F3F-9D26-465A-A210-6B04C3C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FE0F-51E8-43B5-9B3A-BBE033C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23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E0A-00C0-44F1-AD7F-089D977B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B4A3-2F2D-46F7-8DCD-65B886DD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822D-E652-4B5B-A316-2121C9EA7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7613-42C1-44AB-B7E5-438BD6CA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C761-6C21-47A1-AE46-1526DC5C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B053-B486-40AA-A1B0-55E62E7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90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FB3-6D61-4B9C-AA99-53BA8D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D0606-AB00-4FB0-BA84-FE1C4CDF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7EB73-D327-4C83-9822-DB03D517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9E0C-FE0E-43F0-9D24-9886BD0A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1763-CCE0-46CC-ADCE-C4CD0EDC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F2C1-1273-4DBB-9F5E-D095F7EA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31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12B3F-22DC-4321-945D-D94A7CEA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3027-3EC6-47D6-8FBA-774B805E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BCC4-4C04-43B8-974D-AA1696A97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A65-F987-4B82-95FC-14E944DCC346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0719-DFED-42F9-A54F-31FCC1AD9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83AF-9F9A-45B5-A1EA-4D8CA89C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D582-D5FE-494D-9607-148B7C669FB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NULL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F3A30-6E29-C64D-A3F7-FB588A914BE4}"/>
              </a:ext>
            </a:extLst>
          </p:cNvPr>
          <p:cNvSpPr txBox="1"/>
          <p:nvPr/>
        </p:nvSpPr>
        <p:spPr>
          <a:xfrm>
            <a:off x="580446" y="2782669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60E7B-799E-493B-96A5-B67E50ED9F29}"/>
              </a:ext>
            </a:extLst>
          </p:cNvPr>
          <p:cNvSpPr txBox="1"/>
          <p:nvPr/>
        </p:nvSpPr>
        <p:spPr>
          <a:xfrm>
            <a:off x="925793" y="3337740"/>
            <a:ext cx="537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Densely connected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8244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/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blipFill>
                <a:blip r:embed="rId6"/>
                <a:stretch>
                  <a:fillRect t="-2727" r="-5814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/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blipFill>
                <a:blip r:embed="rId7"/>
                <a:stretch>
                  <a:fillRect t="-2837" r="-601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6B868-5FB4-490F-AFB8-59A1C04D89E6}"/>
                  </a:ext>
                </a:extLst>
              </p:cNvPr>
              <p:cNvSpPr txBox="1"/>
              <p:nvPr/>
            </p:nvSpPr>
            <p:spPr>
              <a:xfrm>
                <a:off x="4203031" y="1034442"/>
                <a:ext cx="2896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6B868-5FB4-490F-AFB8-59A1C04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31" y="1034442"/>
                <a:ext cx="2896177" cy="276999"/>
              </a:xfrm>
              <a:prstGeom prst="rect">
                <a:avLst/>
              </a:prstGeom>
              <a:blipFill>
                <a:blip r:embed="rId8"/>
                <a:stretch>
                  <a:fillRect l="-630" t="-4444" r="-23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D50931-F2A6-4F08-9055-76F4F1A86A5F}"/>
              </a:ext>
            </a:extLst>
          </p:cNvPr>
          <p:cNvSpPr txBox="1"/>
          <p:nvPr/>
        </p:nvSpPr>
        <p:spPr>
          <a:xfrm>
            <a:off x="4230202" y="615117"/>
            <a:ext cx="291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Activation function, e.g., sigmoid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3B01D4-E24F-417E-B7B1-7FEB7A4B19CB}"/>
              </a:ext>
            </a:extLst>
          </p:cNvPr>
          <p:cNvCxnSpPr/>
          <p:nvPr/>
        </p:nvCxnSpPr>
        <p:spPr>
          <a:xfrm>
            <a:off x="4756484" y="890337"/>
            <a:ext cx="0" cy="144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0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/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blipFill>
                <a:blip r:embed="rId6"/>
                <a:stretch>
                  <a:fillRect t="-2727" r="-5814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/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blipFill>
                <a:blip r:embed="rId7"/>
                <a:stretch>
                  <a:fillRect t="-2837" r="-601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6B868-5FB4-490F-AFB8-59A1C04D89E6}"/>
                  </a:ext>
                </a:extLst>
              </p:cNvPr>
              <p:cNvSpPr txBox="1"/>
              <p:nvPr/>
            </p:nvSpPr>
            <p:spPr>
              <a:xfrm>
                <a:off x="4203031" y="1034442"/>
                <a:ext cx="2896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56B868-5FB4-490F-AFB8-59A1C04D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31" y="1034442"/>
                <a:ext cx="2896177" cy="276999"/>
              </a:xfrm>
              <a:prstGeom prst="rect">
                <a:avLst/>
              </a:prstGeom>
              <a:blipFill>
                <a:blip r:embed="rId8"/>
                <a:stretch>
                  <a:fillRect l="-630" t="-4444" r="-23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D50931-F2A6-4F08-9055-76F4F1A86A5F}"/>
              </a:ext>
            </a:extLst>
          </p:cNvPr>
          <p:cNvSpPr txBox="1"/>
          <p:nvPr/>
        </p:nvSpPr>
        <p:spPr>
          <a:xfrm>
            <a:off x="4230202" y="615117"/>
            <a:ext cx="1765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Activation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3B01D4-E24F-417E-B7B1-7FEB7A4B19CB}"/>
              </a:ext>
            </a:extLst>
          </p:cNvPr>
          <p:cNvCxnSpPr/>
          <p:nvPr/>
        </p:nvCxnSpPr>
        <p:spPr>
          <a:xfrm>
            <a:off x="4756484" y="890337"/>
            <a:ext cx="0" cy="144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A2A611-4DAA-4DAE-9D9E-04E0F96D0B7C}"/>
              </a:ext>
            </a:extLst>
          </p:cNvPr>
          <p:cNvSpPr txBox="1"/>
          <p:nvPr/>
        </p:nvSpPr>
        <p:spPr>
          <a:xfrm>
            <a:off x="6702590" y="249959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3.0mm/h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99CF1-D77B-284E-A9EE-BF49297A3165}"/>
              </a:ext>
            </a:extLst>
          </p:cNvPr>
          <p:cNvSpPr txBox="1"/>
          <p:nvPr/>
        </p:nvSpPr>
        <p:spPr>
          <a:xfrm>
            <a:off x="6753725" y="1422282"/>
            <a:ext cx="1802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a training dataset, the output is 3.0mm/h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0F800F-DB76-B949-B8E7-6604841711D1}"/>
              </a:ext>
            </a:extLst>
          </p:cNvPr>
          <p:cNvCxnSpPr>
            <a:cxnSpLocks/>
          </p:cNvCxnSpPr>
          <p:nvPr/>
        </p:nvCxnSpPr>
        <p:spPr>
          <a:xfrm flipH="1">
            <a:off x="7099208" y="2253279"/>
            <a:ext cx="33948" cy="246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2A611-4DAA-4DAE-9D9E-04E0F96D0B7C}"/>
              </a:ext>
            </a:extLst>
          </p:cNvPr>
          <p:cNvSpPr txBox="1"/>
          <p:nvPr/>
        </p:nvSpPr>
        <p:spPr>
          <a:xfrm>
            <a:off x="6702590" y="249959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3.0mm/h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4FC399-360E-4878-AD8F-0B2D865679F6}"/>
                  </a:ext>
                </a:extLst>
              </p:cNvPr>
              <p:cNvSpPr txBox="1"/>
              <p:nvPr/>
            </p:nvSpPr>
            <p:spPr>
              <a:xfrm>
                <a:off x="2549491" y="1950334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4FC399-360E-4878-AD8F-0B2D8656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91" y="1950334"/>
                <a:ext cx="724301" cy="303673"/>
              </a:xfrm>
              <a:prstGeom prst="rect">
                <a:avLst/>
              </a:prstGeom>
              <a:blipFill>
                <a:blip r:embed="rId6"/>
                <a:stretch>
                  <a:fillRect l="-3448" r="-689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DCA990-4045-4B6D-9EB7-8CF3D95D179D}"/>
                  </a:ext>
                </a:extLst>
              </p:cNvPr>
              <p:cNvSpPr txBox="1"/>
              <p:nvPr/>
            </p:nvSpPr>
            <p:spPr>
              <a:xfrm>
                <a:off x="2569544" y="2399070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(1,2)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DCA990-4045-4B6D-9EB7-8CF3D95D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44" y="2399070"/>
                <a:ext cx="724301" cy="303673"/>
              </a:xfrm>
              <a:prstGeom prst="rect">
                <a:avLst/>
              </a:prstGeom>
              <a:blipFill>
                <a:blip r:embed="rId7"/>
                <a:stretch>
                  <a:fillRect l="-4237" r="-67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B9209E-ED90-4767-A004-CE174B31F3FD}"/>
                  </a:ext>
                </a:extLst>
              </p:cNvPr>
              <p:cNvSpPr txBox="1"/>
              <p:nvPr/>
            </p:nvSpPr>
            <p:spPr>
              <a:xfrm>
                <a:off x="2251811" y="2715902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(1,3)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B9209E-ED90-4767-A004-CE174B31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11" y="2715902"/>
                <a:ext cx="724301" cy="303673"/>
              </a:xfrm>
              <a:prstGeom prst="rect">
                <a:avLst/>
              </a:prstGeom>
              <a:blipFill>
                <a:blip r:embed="rId8"/>
                <a:stretch>
                  <a:fillRect l="-4202" r="-67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CDFCFE-73E0-4822-AFEA-00BA3E3D65BD}"/>
                  </a:ext>
                </a:extLst>
              </p:cNvPr>
              <p:cNvSpPr txBox="1"/>
              <p:nvPr/>
            </p:nvSpPr>
            <p:spPr>
              <a:xfrm>
                <a:off x="3210225" y="2218384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CDFCFE-73E0-4822-AFEA-00BA3E3D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25" y="2218384"/>
                <a:ext cx="724301" cy="303673"/>
              </a:xfrm>
              <a:prstGeom prst="rect">
                <a:avLst/>
              </a:prstGeom>
              <a:blipFill>
                <a:blip r:embed="rId9"/>
                <a:stretch>
                  <a:fillRect l="-4237" r="-678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1CDE81-4660-473B-9266-FB696772EC34}"/>
                  </a:ext>
                </a:extLst>
              </p:cNvPr>
              <p:cNvSpPr txBox="1"/>
              <p:nvPr/>
            </p:nvSpPr>
            <p:spPr>
              <a:xfrm>
                <a:off x="3192379" y="3035617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(2,2)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1CDE81-4660-473B-9266-FB696772E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79" y="3035617"/>
                <a:ext cx="724301" cy="303673"/>
              </a:xfrm>
              <a:prstGeom prst="rect">
                <a:avLst/>
              </a:prstGeom>
              <a:blipFill>
                <a:blip r:embed="rId10"/>
                <a:stretch>
                  <a:fillRect l="-4202" r="-58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1A1F1-0CD8-4BF4-A920-E2E95F83489C}"/>
                  </a:ext>
                </a:extLst>
              </p:cNvPr>
              <p:cNvSpPr txBox="1"/>
              <p:nvPr/>
            </p:nvSpPr>
            <p:spPr>
              <a:xfrm>
                <a:off x="3086899" y="4094748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(2,3)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1A1F1-0CD8-4BF4-A920-E2E95F83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99" y="4094748"/>
                <a:ext cx="724301" cy="303673"/>
              </a:xfrm>
              <a:prstGeom prst="rect">
                <a:avLst/>
              </a:prstGeom>
              <a:blipFill>
                <a:blip r:embed="rId11"/>
                <a:stretch>
                  <a:fillRect l="-4202" r="-672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FF2EC2-908D-4824-86B8-22B66191EF31}"/>
                  </a:ext>
                </a:extLst>
              </p:cNvPr>
              <p:cNvSpPr txBox="1"/>
              <p:nvPr/>
            </p:nvSpPr>
            <p:spPr>
              <a:xfrm>
                <a:off x="4932078" y="1988094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(1,1)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FF2EC2-908D-4824-86B8-22B66191E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78" y="1988094"/>
                <a:ext cx="729623" cy="303673"/>
              </a:xfrm>
              <a:prstGeom prst="rect">
                <a:avLst/>
              </a:prstGeom>
              <a:blipFill>
                <a:blip r:embed="rId12"/>
                <a:stretch>
                  <a:fillRect l="-4167" r="-66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047587-8E27-468C-830E-3BD0BFD52E91}"/>
                  </a:ext>
                </a:extLst>
              </p:cNvPr>
              <p:cNvSpPr txBox="1"/>
              <p:nvPr/>
            </p:nvSpPr>
            <p:spPr>
              <a:xfrm>
                <a:off x="4959132" y="2904183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(2,1)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047587-8E27-468C-830E-3BD0BFD5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32" y="2904183"/>
                <a:ext cx="729623" cy="303673"/>
              </a:xfrm>
              <a:prstGeom prst="rect">
                <a:avLst/>
              </a:prstGeom>
              <a:blipFill>
                <a:blip r:embed="rId13"/>
                <a:stretch>
                  <a:fillRect l="-4202" r="-672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D1FC67-2A67-4597-9DDD-22B1E1B81A4E}"/>
                  </a:ext>
                </a:extLst>
              </p:cNvPr>
              <p:cNvSpPr txBox="1"/>
              <p:nvPr/>
            </p:nvSpPr>
            <p:spPr>
              <a:xfrm>
                <a:off x="4959131" y="3801979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(3,1)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D1FC67-2A67-4597-9DDD-22B1E1B8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31" y="3801979"/>
                <a:ext cx="729623" cy="303673"/>
              </a:xfrm>
              <a:prstGeom prst="rect">
                <a:avLst/>
              </a:prstGeom>
              <a:blipFill>
                <a:blip r:embed="rId14"/>
                <a:stretch>
                  <a:fillRect l="-4202" r="-67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F10A011-16DB-430F-A959-8D6B041880E3}"/>
              </a:ext>
            </a:extLst>
          </p:cNvPr>
          <p:cNvSpPr txBox="1"/>
          <p:nvPr/>
        </p:nvSpPr>
        <p:spPr>
          <a:xfrm>
            <a:off x="5833305" y="392339"/>
            <a:ext cx="203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the training, there are 9 </a:t>
            </a:r>
            <a:r>
              <a:rPr lang="en-US" sz="1800" i="1" dirty="0">
                <a:solidFill>
                  <a:schemeClr val="bg1"/>
                </a:solidFill>
              </a:rPr>
              <a:t>synapses and therefore 9 unknown weights to be estimated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2A611-4DAA-4DAE-9D9E-04E0F96D0B7C}"/>
              </a:ext>
            </a:extLst>
          </p:cNvPr>
          <p:cNvSpPr txBox="1"/>
          <p:nvPr/>
        </p:nvSpPr>
        <p:spPr>
          <a:xfrm>
            <a:off x="6702590" y="249959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3.0mm/h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4FC399-360E-4878-AD8F-0B2D865679F6}"/>
                  </a:ext>
                </a:extLst>
              </p:cNvPr>
              <p:cNvSpPr txBox="1"/>
              <p:nvPr/>
            </p:nvSpPr>
            <p:spPr>
              <a:xfrm>
                <a:off x="2549491" y="1950334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4FC399-360E-4878-AD8F-0B2D8656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91" y="1950334"/>
                <a:ext cx="724301" cy="303673"/>
              </a:xfrm>
              <a:prstGeom prst="rect">
                <a:avLst/>
              </a:prstGeom>
              <a:blipFill>
                <a:blip r:embed="rId6"/>
                <a:stretch>
                  <a:fillRect l="-4202" r="-672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DCA990-4045-4B6D-9EB7-8CF3D95D179D}"/>
                  </a:ext>
                </a:extLst>
              </p:cNvPr>
              <p:cNvSpPr txBox="1"/>
              <p:nvPr/>
            </p:nvSpPr>
            <p:spPr>
              <a:xfrm>
                <a:off x="2569544" y="2399070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(1,2)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DCA990-4045-4B6D-9EB7-8CF3D95D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44" y="2399070"/>
                <a:ext cx="724301" cy="303673"/>
              </a:xfrm>
              <a:prstGeom prst="rect">
                <a:avLst/>
              </a:prstGeom>
              <a:blipFill>
                <a:blip r:embed="rId7"/>
                <a:stretch>
                  <a:fillRect l="-4237" r="-67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B9209E-ED90-4767-A004-CE174B31F3FD}"/>
                  </a:ext>
                </a:extLst>
              </p:cNvPr>
              <p:cNvSpPr txBox="1"/>
              <p:nvPr/>
            </p:nvSpPr>
            <p:spPr>
              <a:xfrm>
                <a:off x="2251811" y="2715902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(1,3)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B9209E-ED90-4767-A004-CE174B31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11" y="2715902"/>
                <a:ext cx="724301" cy="303673"/>
              </a:xfrm>
              <a:prstGeom prst="rect">
                <a:avLst/>
              </a:prstGeom>
              <a:blipFill>
                <a:blip r:embed="rId8"/>
                <a:stretch>
                  <a:fillRect l="-4202" r="-67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CDFCFE-73E0-4822-AFEA-00BA3E3D65BD}"/>
                  </a:ext>
                </a:extLst>
              </p:cNvPr>
              <p:cNvSpPr txBox="1"/>
              <p:nvPr/>
            </p:nvSpPr>
            <p:spPr>
              <a:xfrm>
                <a:off x="3210225" y="2218384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CDFCFE-73E0-4822-AFEA-00BA3E3D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25" y="2218384"/>
                <a:ext cx="724301" cy="303673"/>
              </a:xfrm>
              <a:prstGeom prst="rect">
                <a:avLst/>
              </a:prstGeom>
              <a:blipFill>
                <a:blip r:embed="rId9"/>
                <a:stretch>
                  <a:fillRect l="-4237" r="-678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1CDE81-4660-473B-9266-FB696772EC34}"/>
                  </a:ext>
                </a:extLst>
              </p:cNvPr>
              <p:cNvSpPr txBox="1"/>
              <p:nvPr/>
            </p:nvSpPr>
            <p:spPr>
              <a:xfrm>
                <a:off x="3192379" y="3035617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(2,2)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1CDE81-4660-473B-9266-FB696772E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79" y="3035617"/>
                <a:ext cx="724301" cy="303673"/>
              </a:xfrm>
              <a:prstGeom prst="rect">
                <a:avLst/>
              </a:prstGeom>
              <a:blipFill>
                <a:blip r:embed="rId10"/>
                <a:stretch>
                  <a:fillRect l="-4202" r="-588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1A1F1-0CD8-4BF4-A920-E2E95F83489C}"/>
                  </a:ext>
                </a:extLst>
              </p:cNvPr>
              <p:cNvSpPr txBox="1"/>
              <p:nvPr/>
            </p:nvSpPr>
            <p:spPr>
              <a:xfrm>
                <a:off x="3086899" y="4094748"/>
                <a:ext cx="72430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 (2,3)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51A1F1-0CD8-4BF4-A920-E2E95F83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99" y="4094748"/>
                <a:ext cx="724301" cy="303673"/>
              </a:xfrm>
              <a:prstGeom prst="rect">
                <a:avLst/>
              </a:prstGeom>
              <a:blipFill>
                <a:blip r:embed="rId11"/>
                <a:stretch>
                  <a:fillRect l="-4202" r="-672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FF2EC2-908D-4824-86B8-22B66191EF31}"/>
                  </a:ext>
                </a:extLst>
              </p:cNvPr>
              <p:cNvSpPr txBox="1"/>
              <p:nvPr/>
            </p:nvSpPr>
            <p:spPr>
              <a:xfrm>
                <a:off x="4932078" y="1988094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(1,1)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FF2EC2-908D-4824-86B8-22B66191E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78" y="1988094"/>
                <a:ext cx="729623" cy="303673"/>
              </a:xfrm>
              <a:prstGeom prst="rect">
                <a:avLst/>
              </a:prstGeom>
              <a:blipFill>
                <a:blip r:embed="rId12"/>
                <a:stretch>
                  <a:fillRect l="-4167" r="-66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047587-8E27-468C-830E-3BD0BFD52E91}"/>
                  </a:ext>
                </a:extLst>
              </p:cNvPr>
              <p:cNvSpPr txBox="1"/>
              <p:nvPr/>
            </p:nvSpPr>
            <p:spPr>
              <a:xfrm>
                <a:off x="4959132" y="2904183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(2,1)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F047587-8E27-468C-830E-3BD0BFD5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32" y="2904183"/>
                <a:ext cx="729623" cy="303673"/>
              </a:xfrm>
              <a:prstGeom prst="rect">
                <a:avLst/>
              </a:prstGeom>
              <a:blipFill>
                <a:blip r:embed="rId13"/>
                <a:stretch>
                  <a:fillRect l="-4202" r="-672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D1FC67-2A67-4597-9DDD-22B1E1B81A4E}"/>
                  </a:ext>
                </a:extLst>
              </p:cNvPr>
              <p:cNvSpPr txBox="1"/>
              <p:nvPr/>
            </p:nvSpPr>
            <p:spPr>
              <a:xfrm>
                <a:off x="4959131" y="3801979"/>
                <a:ext cx="729623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 (3,1)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D1FC67-2A67-4597-9DDD-22B1E1B8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131" y="3801979"/>
                <a:ext cx="729623" cy="303673"/>
              </a:xfrm>
              <a:prstGeom prst="rect">
                <a:avLst/>
              </a:prstGeom>
              <a:blipFill>
                <a:blip r:embed="rId14"/>
                <a:stretch>
                  <a:fillRect l="-4202" r="-672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4F76D6E-8928-409F-B231-DF498CEF8FB9}"/>
              </a:ext>
            </a:extLst>
          </p:cNvPr>
          <p:cNvSpPr txBox="1"/>
          <p:nvPr/>
        </p:nvSpPr>
        <p:spPr>
          <a:xfrm>
            <a:off x="5833305" y="392339"/>
            <a:ext cx="2030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During the training, there are 9 </a:t>
            </a:r>
            <a:r>
              <a:rPr lang="en-US" sz="1800" i="1" dirty="0">
                <a:solidFill>
                  <a:schemeClr val="bg1"/>
                </a:solidFill>
              </a:rPr>
              <a:t>synapses and therefore 9 unknown weights to be estimated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43395-EE4A-4F08-9BF9-B81EA342BB38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5013159" y="4314398"/>
            <a:ext cx="6416842" cy="175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06AF0-6787-5346-BB23-8D7E9C957EC8}"/>
              </a:ext>
            </a:extLst>
          </p:cNvPr>
          <p:cNvSpPr txBox="1"/>
          <p:nvPr/>
        </p:nvSpPr>
        <p:spPr>
          <a:xfrm>
            <a:off x="3703919" y="1407606"/>
            <a:ext cx="10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34566-3ACE-7D4E-A5B8-C64F86CB3E35}"/>
              </a:ext>
            </a:extLst>
          </p:cNvPr>
          <p:cNvSpPr txBox="1"/>
          <p:nvPr/>
        </p:nvSpPr>
        <p:spPr>
          <a:xfrm>
            <a:off x="3680554" y="2824254"/>
            <a:ext cx="10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5544D-15F3-D94D-9EE5-B9FAD1993009}"/>
              </a:ext>
            </a:extLst>
          </p:cNvPr>
          <p:cNvSpPr txBox="1"/>
          <p:nvPr/>
        </p:nvSpPr>
        <p:spPr>
          <a:xfrm>
            <a:off x="3672528" y="4301898"/>
            <a:ext cx="10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</p:spTree>
    <p:extLst>
      <p:ext uri="{BB962C8B-B14F-4D97-AF65-F5344CB8AC3E}">
        <p14:creationId xmlns:p14="http://schemas.microsoft.com/office/powerpoint/2010/main" val="220190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9E7C31-4E95-43E8-89DC-D6D9CC0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285431"/>
            <a:ext cx="5577187" cy="2906947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B45053-1C3F-4AB7-A796-3B9609233F46}"/>
                  </a:ext>
                </a:extLst>
              </p:cNvPr>
              <p:cNvSpPr txBox="1"/>
              <p:nvPr/>
            </p:nvSpPr>
            <p:spPr>
              <a:xfrm>
                <a:off x="6188995" y="437090"/>
                <a:ext cx="3282474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𝑋𝑊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B45053-1C3F-4AB7-A796-3B960923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95" y="437090"/>
                <a:ext cx="3282474" cy="871136"/>
              </a:xfrm>
              <a:prstGeom prst="rect">
                <a:avLst/>
              </a:prstGeom>
              <a:blipFill>
                <a:blip r:embed="rId3"/>
                <a:stretch>
                  <a:fillRect l="-8108"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CF2762-C849-4517-B16F-3F9AAC39F040}"/>
                  </a:ext>
                </a:extLst>
              </p:cNvPr>
              <p:cNvSpPr txBox="1"/>
              <p:nvPr/>
            </p:nvSpPr>
            <p:spPr>
              <a:xfrm>
                <a:off x="6024473" y="2621678"/>
                <a:ext cx="164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output layer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CF2762-C849-4517-B16F-3F9AAC39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73" y="2621678"/>
                <a:ext cx="1646733" cy="369332"/>
              </a:xfrm>
              <a:prstGeom prst="rect">
                <a:avLst/>
              </a:prstGeom>
              <a:blipFill>
                <a:blip r:embed="rId4"/>
                <a:stretch>
                  <a:fillRect t="-6667" r="-2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ABA955-609C-416C-8A2C-6DC87F2BEC97}"/>
                  </a:ext>
                </a:extLst>
              </p:cNvPr>
              <p:cNvSpPr txBox="1"/>
              <p:nvPr/>
            </p:nvSpPr>
            <p:spPr>
              <a:xfrm>
                <a:off x="6024473" y="3143452"/>
                <a:ext cx="224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activation function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ABA955-609C-416C-8A2C-6DC87F2B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73" y="3143452"/>
                <a:ext cx="2244140" cy="369332"/>
              </a:xfrm>
              <a:prstGeom prst="rect">
                <a:avLst/>
              </a:prstGeom>
              <a:blipFill>
                <a:blip r:embed="rId5"/>
                <a:stretch>
                  <a:fillRect l="-1130" t="-6667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459086-D1C0-4FC5-AA09-7959DEC9EA32}"/>
                  </a:ext>
                </a:extLst>
              </p:cNvPr>
              <p:cNvSpPr txBox="1"/>
              <p:nvPr/>
            </p:nvSpPr>
            <p:spPr>
              <a:xfrm>
                <a:off x="6024473" y="1633493"/>
                <a:ext cx="37317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input layer (</a:t>
                </a:r>
                <a:r>
                  <a:rPr lang="en-US" i="1" dirty="0">
                    <a:solidFill>
                      <a:schemeClr val="bg1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n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459086-D1C0-4FC5-AA09-7959DEC9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73" y="1633493"/>
                <a:ext cx="3731777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D1BE8B-BC79-4D04-AE51-6EC18013C082}"/>
                  </a:ext>
                </a:extLst>
              </p:cNvPr>
              <p:cNvSpPr txBox="1"/>
              <p:nvPr/>
            </p:nvSpPr>
            <p:spPr>
              <a:xfrm>
                <a:off x="6024473" y="2099904"/>
                <a:ext cx="2855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weights we want to get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D1BE8B-BC79-4D04-AE51-6EC18013C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73" y="2099904"/>
                <a:ext cx="285560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72A8976-787C-4358-8616-B0C6B92992FC}"/>
              </a:ext>
            </a:extLst>
          </p:cNvPr>
          <p:cNvSpPr txBox="1"/>
          <p:nvPr/>
        </p:nvSpPr>
        <p:spPr>
          <a:xfrm>
            <a:off x="251926" y="3287502"/>
            <a:ext cx="487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Assuming that we have 3 training datasets, the matrix form of the cost function can be constructed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149F3B-E017-448B-9D80-047ED11CD328}"/>
                  </a:ext>
                </a:extLst>
              </p:cNvPr>
              <p:cNvSpPr txBox="1"/>
              <p:nvPr/>
            </p:nvSpPr>
            <p:spPr>
              <a:xfrm>
                <a:off x="0" y="4474199"/>
                <a:ext cx="3749108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149F3B-E017-448B-9D80-047ED11C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74199"/>
                <a:ext cx="3749108" cy="846899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55F15-4537-4A7F-A0E4-0C77BFCDFA47}"/>
                  </a:ext>
                </a:extLst>
              </p:cNvPr>
              <p:cNvSpPr txBox="1"/>
              <p:nvPr/>
            </p:nvSpPr>
            <p:spPr>
              <a:xfrm>
                <a:off x="3746933" y="4462377"/>
                <a:ext cx="1916566" cy="82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55F15-4537-4A7F-A0E4-0C77BFCDF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33" y="4462377"/>
                <a:ext cx="1916566" cy="826124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1146D9-6B42-4957-A574-28B3884FAEAB}"/>
                  </a:ext>
                </a:extLst>
              </p:cNvPr>
              <p:cNvSpPr txBox="1"/>
              <p:nvPr/>
            </p:nvSpPr>
            <p:spPr>
              <a:xfrm>
                <a:off x="-1102354" y="5763529"/>
                <a:ext cx="6094638" cy="58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 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1,(1,2)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1,(1,3)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1,(2,2)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1,(2,3)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1146D9-6B42-4957-A574-28B3884F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2354" y="5763529"/>
                <a:ext cx="6094638" cy="588816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777B7-727A-4B02-8BB5-F2B8153A7BDC}"/>
                  </a:ext>
                </a:extLst>
              </p:cNvPr>
              <p:cNvSpPr txBox="1"/>
              <p:nvPr/>
            </p:nvSpPr>
            <p:spPr>
              <a:xfrm>
                <a:off x="3835286" y="5628204"/>
                <a:ext cx="1739859" cy="859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(2,1)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(3,1)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777B7-727A-4B02-8BB5-F2B8153A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6" y="5628204"/>
                <a:ext cx="1739859" cy="859466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19A176-EB13-8D41-9437-EF74B704066A}"/>
              </a:ext>
            </a:extLst>
          </p:cNvPr>
          <p:cNvSpPr/>
          <p:nvPr/>
        </p:nvSpPr>
        <p:spPr>
          <a:xfrm>
            <a:off x="776924" y="4457416"/>
            <a:ext cx="1256306" cy="30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1A94E-A3C9-CD49-82A2-AD299FECBC39}"/>
              </a:ext>
            </a:extLst>
          </p:cNvPr>
          <p:cNvSpPr txBox="1"/>
          <p:nvPr/>
        </p:nvSpPr>
        <p:spPr>
          <a:xfrm>
            <a:off x="959388" y="4164408"/>
            <a:ext cx="1658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first training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7E25D-A0BE-4343-859D-F6FBD54C3B9A}"/>
              </a:ext>
            </a:extLst>
          </p:cNvPr>
          <p:cNvSpPr/>
          <p:nvPr/>
        </p:nvSpPr>
        <p:spPr>
          <a:xfrm>
            <a:off x="4246555" y="4441797"/>
            <a:ext cx="572338" cy="30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5A6E-D737-164C-9442-8EA83A6D2308}"/>
              </a:ext>
            </a:extLst>
          </p:cNvPr>
          <p:cNvSpPr txBox="1"/>
          <p:nvPr/>
        </p:nvSpPr>
        <p:spPr>
          <a:xfrm>
            <a:off x="4225380" y="4148567"/>
            <a:ext cx="14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first ground truth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CCF84-B13C-0C49-89B7-841731B3088B}"/>
              </a:ext>
            </a:extLst>
          </p:cNvPr>
          <p:cNvSpPr txBox="1"/>
          <p:nvPr/>
        </p:nvSpPr>
        <p:spPr>
          <a:xfrm>
            <a:off x="7583090" y="242292"/>
            <a:ext cx="14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first layer weight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7FA98-0CC1-CA4D-969B-F18EC488AB44}"/>
              </a:ext>
            </a:extLst>
          </p:cNvPr>
          <p:cNvSpPr txBox="1"/>
          <p:nvPr/>
        </p:nvSpPr>
        <p:spPr>
          <a:xfrm>
            <a:off x="8375026" y="1132614"/>
            <a:ext cx="1636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second layer weight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C3B124-BF6C-FC41-8175-E5141094698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284853" y="550069"/>
            <a:ext cx="0" cy="175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7D411-491B-6C4B-9477-8A617434EAA7}"/>
              </a:ext>
            </a:extLst>
          </p:cNvPr>
          <p:cNvCxnSpPr>
            <a:cxnSpLocks/>
          </p:cNvCxnSpPr>
          <p:nvPr/>
        </p:nvCxnSpPr>
        <p:spPr>
          <a:xfrm flipH="1" flipV="1">
            <a:off x="8872175" y="1055531"/>
            <a:ext cx="114441" cy="116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EC5D1F-E4E1-A440-923A-D09CEBBDB1D4}"/>
                  </a:ext>
                </a:extLst>
              </p:cNvPr>
              <p:cNvSpPr/>
              <p:nvPr/>
            </p:nvSpPr>
            <p:spPr>
              <a:xfrm>
                <a:off x="8713149" y="2091233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p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EC5D1F-E4E1-A440-923A-D09CEBBDB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149" y="2091233"/>
                <a:ext cx="819455" cy="369332"/>
              </a:xfrm>
              <a:prstGeom prst="rect">
                <a:avLst/>
              </a:prstGeom>
              <a:blipFill>
                <a:blip r:embed="rId12"/>
                <a:stretch>
                  <a:fillRect l="-4545" t="-6667" r="-60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7CE0F5-457E-634E-A859-84C9CAFCEB84}"/>
                  </a:ext>
                </a:extLst>
              </p:cNvPr>
              <p:cNvSpPr/>
              <p:nvPr/>
            </p:nvSpPr>
            <p:spPr>
              <a:xfrm>
                <a:off x="7676825" y="2592730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7CE0F5-457E-634E-A859-84C9CAFCE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825" y="2592730"/>
                <a:ext cx="896399" cy="369332"/>
              </a:xfrm>
              <a:prstGeom prst="rect">
                <a:avLst/>
              </a:prstGeom>
              <a:blipFill>
                <a:blip r:embed="rId13"/>
                <a:stretch>
                  <a:fillRect l="-5634" t="-6667" r="-563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E651B68-D4BC-804D-B2D8-BD669B0C5683}"/>
              </a:ext>
            </a:extLst>
          </p:cNvPr>
          <p:cNvSpPr/>
          <p:nvPr/>
        </p:nvSpPr>
        <p:spPr>
          <a:xfrm>
            <a:off x="6365045" y="3694174"/>
            <a:ext cx="510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m: the number of training dataset (in this case: 3)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73C409-112A-984C-BD4D-D73E170D4DA1}"/>
              </a:ext>
            </a:extLst>
          </p:cNvPr>
          <p:cNvSpPr/>
          <p:nvPr/>
        </p:nvSpPr>
        <p:spPr>
          <a:xfrm>
            <a:off x="6365045" y="4166995"/>
            <a:ext cx="4718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n: the number of input neuros (in this case: 2)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114811-DD7D-5845-8BF4-E7D2F7938AFA}"/>
              </a:ext>
            </a:extLst>
          </p:cNvPr>
          <p:cNvSpPr/>
          <p:nvPr/>
        </p:nvSpPr>
        <p:spPr>
          <a:xfrm>
            <a:off x="6365045" y="4609057"/>
            <a:ext cx="4385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k: the number of neuros for previous layer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AF1E1-C2DD-AF41-9A14-FF33BF71A671}"/>
              </a:ext>
            </a:extLst>
          </p:cNvPr>
          <p:cNvSpPr/>
          <p:nvPr/>
        </p:nvSpPr>
        <p:spPr>
          <a:xfrm>
            <a:off x="6365045" y="5039841"/>
            <a:ext cx="401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p: the number of neuros for next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9E7C31-4E95-43E8-89DC-D6D9CC0F4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285431"/>
            <a:ext cx="5577187" cy="2906947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B45053-1C3F-4AB7-A796-3B9609233F46}"/>
                  </a:ext>
                </a:extLst>
              </p:cNvPr>
              <p:cNvSpPr txBox="1"/>
              <p:nvPr/>
            </p:nvSpPr>
            <p:spPr>
              <a:xfrm>
                <a:off x="6029969" y="172452"/>
                <a:ext cx="3282474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𝑋𝑊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B45053-1C3F-4AB7-A796-3B960923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69" y="172452"/>
                <a:ext cx="3282474" cy="871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CF2762-C849-4517-B16F-3F9AAC39F040}"/>
                  </a:ext>
                </a:extLst>
              </p:cNvPr>
              <p:cNvSpPr txBox="1"/>
              <p:nvPr/>
            </p:nvSpPr>
            <p:spPr>
              <a:xfrm>
                <a:off x="5829113" y="1043588"/>
                <a:ext cx="16467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output layer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CF2762-C849-4517-B16F-3F9AAC39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3" y="1043588"/>
                <a:ext cx="1646733" cy="369332"/>
              </a:xfrm>
              <a:prstGeom prst="rect">
                <a:avLst/>
              </a:prstGeom>
              <a:blipFill>
                <a:blip r:embed="rId4"/>
                <a:stretch>
                  <a:fillRect t="-8197" r="-29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ABA955-609C-416C-8A2C-6DC87F2BEC97}"/>
                  </a:ext>
                </a:extLst>
              </p:cNvPr>
              <p:cNvSpPr txBox="1"/>
              <p:nvPr/>
            </p:nvSpPr>
            <p:spPr>
              <a:xfrm>
                <a:off x="5829113" y="1442794"/>
                <a:ext cx="224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activation function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ABA955-609C-416C-8A2C-6DC87F2B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3" y="1442794"/>
                <a:ext cx="2244140" cy="369332"/>
              </a:xfrm>
              <a:prstGeom prst="rect">
                <a:avLst/>
              </a:prstGeom>
              <a:blipFill>
                <a:blip r:embed="rId5"/>
                <a:stretch>
                  <a:fillRect l="-815" t="-10000" r="-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459086-D1C0-4FC5-AA09-7959DEC9EA32}"/>
                  </a:ext>
                </a:extLst>
              </p:cNvPr>
              <p:cNvSpPr txBox="1"/>
              <p:nvPr/>
            </p:nvSpPr>
            <p:spPr>
              <a:xfrm>
                <a:off x="7609454" y="1043588"/>
                <a:ext cx="1646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 input layer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459086-D1C0-4FC5-AA09-7959DEC9E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54" y="1043588"/>
                <a:ext cx="164673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D1BE8B-BC79-4D04-AE51-6EC18013C082}"/>
                  </a:ext>
                </a:extLst>
              </p:cNvPr>
              <p:cNvSpPr txBox="1"/>
              <p:nvPr/>
            </p:nvSpPr>
            <p:spPr>
              <a:xfrm>
                <a:off x="9256187" y="1073462"/>
                <a:ext cx="2855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weights we want to get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D1BE8B-BC79-4D04-AE51-6EC18013C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87" y="1073462"/>
                <a:ext cx="285560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72A8976-787C-4358-8616-B0C6B92992FC}"/>
              </a:ext>
            </a:extLst>
          </p:cNvPr>
          <p:cNvSpPr txBox="1"/>
          <p:nvPr/>
        </p:nvSpPr>
        <p:spPr>
          <a:xfrm>
            <a:off x="5829114" y="1948254"/>
            <a:ext cx="487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Assuming that we have 3 training datasets, the matrix form of the cost function can be constructed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149F3B-E017-448B-9D80-047ED11CD328}"/>
                  </a:ext>
                </a:extLst>
              </p:cNvPr>
              <p:cNvSpPr txBox="1"/>
              <p:nvPr/>
            </p:nvSpPr>
            <p:spPr>
              <a:xfrm>
                <a:off x="5549510" y="3103636"/>
                <a:ext cx="3749108" cy="84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149F3B-E017-448B-9D80-047ED11CD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10" y="3103636"/>
                <a:ext cx="3749108" cy="8468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55F15-4537-4A7F-A0E4-0C77BFCDFA47}"/>
                  </a:ext>
                </a:extLst>
              </p:cNvPr>
              <p:cNvSpPr txBox="1"/>
              <p:nvPr/>
            </p:nvSpPr>
            <p:spPr>
              <a:xfrm>
                <a:off x="9312443" y="3094342"/>
                <a:ext cx="1916566" cy="826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955F15-4537-4A7F-A0E4-0C77BFCDF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443" y="3094342"/>
                <a:ext cx="1916566" cy="826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1146D9-6B42-4957-A574-28B3884FAEAB}"/>
                  </a:ext>
                </a:extLst>
              </p:cNvPr>
              <p:cNvSpPr txBox="1"/>
              <p:nvPr/>
            </p:nvSpPr>
            <p:spPr>
              <a:xfrm>
                <a:off x="4428527" y="4199150"/>
                <a:ext cx="6094638" cy="58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 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1,(1,2)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1,(1,3)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1,(2,2)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1,(2,3)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1146D9-6B42-4957-A574-28B3884F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27" y="4199150"/>
                <a:ext cx="6094638" cy="5888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777B7-727A-4B02-8BB5-F2B8153A7BDC}"/>
                  </a:ext>
                </a:extLst>
              </p:cNvPr>
              <p:cNvSpPr txBox="1"/>
              <p:nvPr/>
            </p:nvSpPr>
            <p:spPr>
              <a:xfrm>
                <a:off x="5829113" y="5101426"/>
                <a:ext cx="1739859" cy="859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(1,1)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(2,1)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2, (3,1)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777B7-727A-4B02-8BB5-F2B8153A7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3" y="5101426"/>
                <a:ext cx="1739859" cy="8594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3334A7-E40D-47B8-8736-ADDDF74EB8F8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54830" y="608020"/>
            <a:ext cx="9929158" cy="5544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30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DC654E-E8A9-436D-B5CA-66F0EAF274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3237" y="125661"/>
            <a:ext cx="2992031" cy="842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CBA80D-C8EC-41AC-B976-61D95175C696}"/>
                  </a:ext>
                </a:extLst>
              </p:cNvPr>
              <p:cNvSpPr txBox="1"/>
              <p:nvPr/>
            </p:nvSpPr>
            <p:spPr>
              <a:xfrm>
                <a:off x="315227" y="1095489"/>
                <a:ext cx="3110041" cy="2248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this case, there are two variables (or weights)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be solved, therefore we can write the total gradient in the format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CBA80D-C8EC-41AC-B976-61D95175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7" y="1095489"/>
                <a:ext cx="3110041" cy="2248757"/>
              </a:xfrm>
              <a:prstGeom prst="rect">
                <a:avLst/>
              </a:prstGeom>
              <a:blipFill>
                <a:blip r:embed="rId3"/>
                <a:stretch>
                  <a:fillRect l="-1626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30E839-663F-41D2-9316-93A2C6D31C44}"/>
                  </a:ext>
                </a:extLst>
              </p:cNvPr>
              <p:cNvSpPr txBox="1"/>
              <p:nvPr/>
            </p:nvSpPr>
            <p:spPr>
              <a:xfrm>
                <a:off x="3626570" y="225387"/>
                <a:ext cx="6096000" cy="6572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gradient is derived from backward (that’s why we call it backpropagation) so first let us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(1) 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which can be represented as: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1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(2) let’s multiple ½ to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to make it simpler, so the power rule gives us:</a:t>
                </a:r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f>
                            <m:f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1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(3) Then we apply the chain rule 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𝑑𝑓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𝑑𝑓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𝑑𝑓</m:t>
                        </m:r>
                      </m:den>
                    </m:f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” to the derivation: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(4) 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function of the activation function,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then: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value from the upstream layer from the last layer (as Figure 2.14).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(5) Since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f>
                      <m:f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1 </m:t>
                            </m:r>
                          </m:sub>
                        </m:sSub>
                      </m:den>
                    </m:f>
                  </m:oMath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𝜕𝛼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(6) we also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let us assume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 therefore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𝜕𝛼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30E839-663F-41D2-9316-93A2C6D31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70" y="225387"/>
                <a:ext cx="6096000" cy="6572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CBCC7-B394-479B-A2AA-E49966DF6335}"/>
                  </a:ext>
                </a:extLst>
              </p:cNvPr>
              <p:cNvSpPr txBox="1"/>
              <p:nvPr/>
            </p:nvSpPr>
            <p:spPr>
              <a:xfrm>
                <a:off x="8664865" y="4218971"/>
                <a:ext cx="2935705" cy="23600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the most optimal situation, which we can find the gradient equals to zero, with the known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in the training process, we can easily get the weights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~ this process is called the optimal interpolation method.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After the minimization of the above cost function, we can get the optimal combination of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and this combination then is used to do the prediction following the procedure described in Figure 2.12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CBCC7-B394-479B-A2AA-E49966DF6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65" y="4218971"/>
                <a:ext cx="2935705" cy="2360005"/>
              </a:xfrm>
              <a:prstGeom prst="rect">
                <a:avLst/>
              </a:prstGeom>
              <a:blipFill>
                <a:blip r:embed="rId5"/>
                <a:stretch>
                  <a:fillRect b="-10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06BE27-F77C-FF4E-BC37-DAD19C8204CE}"/>
                  </a:ext>
                </a:extLst>
              </p:cNvPr>
              <p:cNvSpPr txBox="1"/>
              <p:nvPr/>
            </p:nvSpPr>
            <p:spPr>
              <a:xfrm>
                <a:off x="211657" y="3511415"/>
                <a:ext cx="32136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Where “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” is the error of the estimated state, e.g.,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06BE27-F77C-FF4E-BC37-DAD19C820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7" y="3511415"/>
                <a:ext cx="3213611" cy="523220"/>
              </a:xfrm>
              <a:prstGeom prst="rect">
                <a:avLst/>
              </a:prstGeom>
              <a:blipFill>
                <a:blip r:embed="rId6"/>
                <a:stretch>
                  <a:fillRect l="-394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05C908-2CD0-6145-A64B-8AFEEF3C2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39" y="4139823"/>
            <a:ext cx="1474470" cy="417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CD49B-2287-1A4A-8809-7A8777BB9086}"/>
              </a:ext>
            </a:extLst>
          </p:cNvPr>
          <p:cNvSpPr txBox="1"/>
          <p:nvPr/>
        </p:nvSpPr>
        <p:spPr>
          <a:xfrm>
            <a:off x="912206" y="4563717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B6A76-A523-D740-B59A-B18EF34EA5AF}"/>
              </a:ext>
            </a:extLst>
          </p:cNvPr>
          <p:cNvSpPr txBox="1"/>
          <p:nvPr/>
        </p:nvSpPr>
        <p:spPr>
          <a:xfrm>
            <a:off x="1333080" y="4559714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Estimated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D5C536-518B-D84E-B9C7-F545CA685FA2}"/>
              </a:ext>
            </a:extLst>
          </p:cNvPr>
          <p:cNvCxnSpPr/>
          <p:nvPr/>
        </p:nvCxnSpPr>
        <p:spPr>
          <a:xfrm flipV="1">
            <a:off x="1818462" y="4470392"/>
            <a:ext cx="0" cy="169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0300FE-6667-BE4A-8121-63A973B429A4}"/>
              </a:ext>
            </a:extLst>
          </p:cNvPr>
          <p:cNvCxnSpPr>
            <a:cxnSpLocks/>
          </p:cNvCxnSpPr>
          <p:nvPr/>
        </p:nvCxnSpPr>
        <p:spPr>
          <a:xfrm flipV="1">
            <a:off x="1201216" y="4462668"/>
            <a:ext cx="0" cy="158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2AA95-3C24-1E4F-A368-F99AE56C09E7}"/>
                  </a:ext>
                </a:extLst>
              </p:cNvPr>
              <p:cNvSpPr txBox="1"/>
              <p:nvPr/>
            </p:nvSpPr>
            <p:spPr>
              <a:xfrm>
                <a:off x="211656" y="4799139"/>
                <a:ext cx="3213611" cy="1055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The purpose is to get the minimum “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”, and the dependent variable is weight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”, and the minimum “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” happens when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(or close to zero)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2AA95-3C24-1E4F-A368-F99AE56C0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6" y="4799139"/>
                <a:ext cx="3213611" cy="1055417"/>
              </a:xfrm>
              <a:prstGeom prst="rect">
                <a:avLst/>
              </a:prstGeom>
              <a:blipFill>
                <a:blip r:embed="rId8"/>
                <a:stretch>
                  <a:fillRect l="-394" t="-1190" r="-118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0FB5F-3559-1049-A28E-250252D61A9E}"/>
              </a:ext>
            </a:extLst>
          </p:cNvPr>
          <p:cNvCxnSpPr/>
          <p:nvPr/>
        </p:nvCxnSpPr>
        <p:spPr>
          <a:xfrm flipV="1">
            <a:off x="754139" y="5854556"/>
            <a:ext cx="0" cy="7244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099DFC-311D-F946-B3F7-2A48D3B58894}"/>
              </a:ext>
            </a:extLst>
          </p:cNvPr>
          <p:cNvCxnSpPr>
            <a:cxnSpLocks/>
          </p:cNvCxnSpPr>
          <p:nvPr/>
        </p:nvCxnSpPr>
        <p:spPr>
          <a:xfrm>
            <a:off x="754139" y="6578976"/>
            <a:ext cx="11691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B06AB481-3118-D345-BB59-24B5FD96FCFA}"/>
              </a:ext>
            </a:extLst>
          </p:cNvPr>
          <p:cNvSpPr/>
          <p:nvPr/>
        </p:nvSpPr>
        <p:spPr>
          <a:xfrm>
            <a:off x="838422" y="5988120"/>
            <a:ext cx="960120" cy="457292"/>
          </a:xfrm>
          <a:custGeom>
            <a:avLst/>
            <a:gdLst>
              <a:gd name="connsiteX0" fmla="*/ 0 w 960120"/>
              <a:gd name="connsiteY0" fmla="*/ 0 h 457292"/>
              <a:gd name="connsiteX1" fmla="*/ 164592 w 960120"/>
              <a:gd name="connsiteY1" fmla="*/ 310896 h 457292"/>
              <a:gd name="connsiteX2" fmla="*/ 420624 w 960120"/>
              <a:gd name="connsiteY2" fmla="*/ 457200 h 457292"/>
              <a:gd name="connsiteX3" fmla="*/ 612648 w 960120"/>
              <a:gd name="connsiteY3" fmla="*/ 292608 h 457292"/>
              <a:gd name="connsiteX4" fmla="*/ 740664 w 960120"/>
              <a:gd name="connsiteY4" fmla="*/ 201168 h 457292"/>
              <a:gd name="connsiteX5" fmla="*/ 832104 w 960120"/>
              <a:gd name="connsiteY5" fmla="*/ 164592 h 457292"/>
              <a:gd name="connsiteX6" fmla="*/ 960120 w 960120"/>
              <a:gd name="connsiteY6" fmla="*/ 155448 h 45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0120" h="457292">
                <a:moveTo>
                  <a:pt x="0" y="0"/>
                </a:moveTo>
                <a:cubicBezTo>
                  <a:pt x="47244" y="117348"/>
                  <a:pt x="94488" y="234696"/>
                  <a:pt x="164592" y="310896"/>
                </a:cubicBezTo>
                <a:cubicBezTo>
                  <a:pt x="234696" y="387096"/>
                  <a:pt x="345948" y="460248"/>
                  <a:pt x="420624" y="457200"/>
                </a:cubicBezTo>
                <a:cubicBezTo>
                  <a:pt x="495300" y="454152"/>
                  <a:pt x="559308" y="335280"/>
                  <a:pt x="612648" y="292608"/>
                </a:cubicBezTo>
                <a:cubicBezTo>
                  <a:pt x="665988" y="249936"/>
                  <a:pt x="704088" y="222504"/>
                  <a:pt x="740664" y="201168"/>
                </a:cubicBezTo>
                <a:cubicBezTo>
                  <a:pt x="777240" y="179832"/>
                  <a:pt x="795528" y="172212"/>
                  <a:pt x="832104" y="164592"/>
                </a:cubicBezTo>
                <a:cubicBezTo>
                  <a:pt x="868680" y="156972"/>
                  <a:pt x="914400" y="156210"/>
                  <a:pt x="960120" y="15544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0F0D65-F13B-5448-8A37-DBE7807C97A8}"/>
                  </a:ext>
                </a:extLst>
              </p:cNvPr>
              <p:cNvSpPr/>
              <p:nvPr/>
            </p:nvSpPr>
            <p:spPr>
              <a:xfrm>
                <a:off x="471882" y="6032058"/>
                <a:ext cx="2822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0F0D65-F13B-5448-8A37-DBE7807C9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2" y="6032058"/>
                <a:ext cx="28225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75C045-029B-D440-84E1-C06002B16FD9}"/>
                  </a:ext>
                </a:extLst>
              </p:cNvPr>
              <p:cNvSpPr/>
              <p:nvPr/>
            </p:nvSpPr>
            <p:spPr>
              <a:xfrm>
                <a:off x="1089515" y="6513051"/>
                <a:ext cx="3382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075C045-029B-D440-84E1-C06002B16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5" y="6513051"/>
                <a:ext cx="33823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8167AC-8690-3D49-878A-DAFFF55E5D1F}"/>
              </a:ext>
            </a:extLst>
          </p:cNvPr>
          <p:cNvCxnSpPr/>
          <p:nvPr/>
        </p:nvCxnSpPr>
        <p:spPr>
          <a:xfrm>
            <a:off x="859164" y="6445412"/>
            <a:ext cx="101108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4955EC-1D67-3D4C-87E0-50C4271445E5}"/>
                  </a:ext>
                </a:extLst>
              </p:cNvPr>
              <p:cNvSpPr/>
              <p:nvPr/>
            </p:nvSpPr>
            <p:spPr>
              <a:xfrm>
                <a:off x="1819194" y="6253938"/>
                <a:ext cx="577594" cy="355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9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4955EC-1D67-3D4C-87E0-50C427144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194" y="6253938"/>
                <a:ext cx="577594" cy="355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E6A74A3A-BAAE-6647-9CDD-1BBE59D1CE33}"/>
              </a:ext>
            </a:extLst>
          </p:cNvPr>
          <p:cNvSpPr/>
          <p:nvPr/>
        </p:nvSpPr>
        <p:spPr>
          <a:xfrm>
            <a:off x="211656" y="3511415"/>
            <a:ext cx="3125904" cy="327863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ADDAC-146F-4294-86FB-23DCE26A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2" y="1402001"/>
            <a:ext cx="5967255" cy="38603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49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FE98202-D8BD-41A7-9A44-26F19B34C3A4}"/>
              </a:ext>
            </a:extLst>
          </p:cNvPr>
          <p:cNvGraphicFramePr>
            <a:graphicFrameLocks noGrp="1"/>
          </p:cNvGraphicFramePr>
          <p:nvPr/>
        </p:nvGraphicFramePr>
        <p:xfrm>
          <a:off x="2007937" y="2133600"/>
          <a:ext cx="863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429292859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/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54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FE98202-D8BD-41A7-9A44-26F19B34C3A4}"/>
              </a:ext>
            </a:extLst>
          </p:cNvPr>
          <p:cNvGraphicFramePr>
            <a:graphicFrameLocks noGrp="1"/>
          </p:cNvGraphicFramePr>
          <p:nvPr/>
        </p:nvGraphicFramePr>
        <p:xfrm>
          <a:off x="2007937" y="2133600"/>
          <a:ext cx="863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429292859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/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54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7FF36FA-35A9-4E40-AE3A-0637DC7A7D5B}"/>
              </a:ext>
            </a:extLst>
          </p:cNvPr>
          <p:cNvGraphicFramePr>
            <a:graphicFrameLocks noGrp="1"/>
          </p:cNvGraphicFramePr>
          <p:nvPr/>
        </p:nvGraphicFramePr>
        <p:xfrm>
          <a:off x="7149432" y="2133600"/>
          <a:ext cx="431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/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blipFill>
                <a:blip r:embed="rId3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FE98202-D8BD-41A7-9A44-26F19B34C3A4}"/>
              </a:ext>
            </a:extLst>
          </p:cNvPr>
          <p:cNvGraphicFramePr>
            <a:graphicFrameLocks noGrp="1"/>
          </p:cNvGraphicFramePr>
          <p:nvPr/>
        </p:nvGraphicFramePr>
        <p:xfrm>
          <a:off x="2007937" y="2133600"/>
          <a:ext cx="863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429292859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/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54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7FF36FA-35A9-4E40-AE3A-0637DC7A7D5B}"/>
              </a:ext>
            </a:extLst>
          </p:cNvPr>
          <p:cNvGraphicFramePr>
            <a:graphicFrameLocks noGrp="1"/>
          </p:cNvGraphicFramePr>
          <p:nvPr/>
        </p:nvGraphicFramePr>
        <p:xfrm>
          <a:off x="7149432" y="2133600"/>
          <a:ext cx="431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/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blipFill>
                <a:blip r:embed="rId3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BC87476-28AF-4CC0-B8A9-80E274263258}"/>
              </a:ext>
            </a:extLst>
          </p:cNvPr>
          <p:cNvSpPr/>
          <p:nvPr/>
        </p:nvSpPr>
        <p:spPr>
          <a:xfrm>
            <a:off x="3745831" y="1812758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715C4-026C-4768-98E7-EA2E959C7EF0}"/>
              </a:ext>
            </a:extLst>
          </p:cNvPr>
          <p:cNvSpPr/>
          <p:nvPr/>
        </p:nvSpPr>
        <p:spPr>
          <a:xfrm>
            <a:off x="3745831" y="215766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856BE-9CE6-4E6A-B861-72DB118E61B3}"/>
              </a:ext>
            </a:extLst>
          </p:cNvPr>
          <p:cNvSpPr/>
          <p:nvPr/>
        </p:nvSpPr>
        <p:spPr>
          <a:xfrm>
            <a:off x="3745831" y="252663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1D7B7-6A74-43D8-8DA2-CED0FB538741}"/>
              </a:ext>
            </a:extLst>
          </p:cNvPr>
          <p:cNvSpPr/>
          <p:nvPr/>
        </p:nvSpPr>
        <p:spPr>
          <a:xfrm>
            <a:off x="3745831" y="295655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4E55C1-83E1-4F3F-82C3-F9A676453CF7}"/>
              </a:ext>
            </a:extLst>
          </p:cNvPr>
          <p:cNvSpPr/>
          <p:nvPr/>
        </p:nvSpPr>
        <p:spPr>
          <a:xfrm>
            <a:off x="4272547" y="1583356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F27C79-1410-44BB-8EA7-EE7C3175228C}"/>
              </a:ext>
            </a:extLst>
          </p:cNvPr>
          <p:cNvSpPr/>
          <p:nvPr/>
        </p:nvSpPr>
        <p:spPr>
          <a:xfrm>
            <a:off x="4272547" y="192826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46C8C-1C41-428F-AAEE-2FFC78D5E44C}"/>
              </a:ext>
            </a:extLst>
          </p:cNvPr>
          <p:cNvSpPr/>
          <p:nvPr/>
        </p:nvSpPr>
        <p:spPr>
          <a:xfrm>
            <a:off x="4272547" y="229722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F95D14-49BB-423B-998C-77E44DD160E5}"/>
              </a:ext>
            </a:extLst>
          </p:cNvPr>
          <p:cNvSpPr/>
          <p:nvPr/>
        </p:nvSpPr>
        <p:spPr>
          <a:xfrm>
            <a:off x="4272547" y="2727157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B5C169-9423-4D61-B887-EE3F8CDE3B78}"/>
              </a:ext>
            </a:extLst>
          </p:cNvPr>
          <p:cNvSpPr/>
          <p:nvPr/>
        </p:nvSpPr>
        <p:spPr>
          <a:xfrm>
            <a:off x="4777874" y="189697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EA8110-A56C-45C1-AABE-CE87FF2D2AAC}"/>
              </a:ext>
            </a:extLst>
          </p:cNvPr>
          <p:cNvSpPr/>
          <p:nvPr/>
        </p:nvSpPr>
        <p:spPr>
          <a:xfrm>
            <a:off x="4777874" y="2241884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5FB3DC-881B-4CAD-BBCE-06DC73F15696}"/>
              </a:ext>
            </a:extLst>
          </p:cNvPr>
          <p:cNvSpPr/>
          <p:nvPr/>
        </p:nvSpPr>
        <p:spPr>
          <a:xfrm>
            <a:off x="4777874" y="2610852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BF994-7885-46FB-B9AF-227BA5DE2FD7}"/>
              </a:ext>
            </a:extLst>
          </p:cNvPr>
          <p:cNvSpPr/>
          <p:nvPr/>
        </p:nvSpPr>
        <p:spPr>
          <a:xfrm>
            <a:off x="4777874" y="3040780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B6FF00-D9CE-4327-9236-956458804963}"/>
              </a:ext>
            </a:extLst>
          </p:cNvPr>
          <p:cNvSpPr/>
          <p:nvPr/>
        </p:nvSpPr>
        <p:spPr>
          <a:xfrm>
            <a:off x="5260474" y="1551272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1910D-66B7-4784-8AB3-A1C1C2642AB3}"/>
              </a:ext>
            </a:extLst>
          </p:cNvPr>
          <p:cNvSpPr/>
          <p:nvPr/>
        </p:nvSpPr>
        <p:spPr>
          <a:xfrm>
            <a:off x="5260474" y="1896177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30E614-E7FF-40D0-A0E0-9734AAA75115}"/>
              </a:ext>
            </a:extLst>
          </p:cNvPr>
          <p:cNvSpPr/>
          <p:nvPr/>
        </p:nvSpPr>
        <p:spPr>
          <a:xfrm>
            <a:off x="5260474" y="2265145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10A5C3-0145-4829-8810-B3FA5B24803E}"/>
              </a:ext>
            </a:extLst>
          </p:cNvPr>
          <p:cNvSpPr/>
          <p:nvPr/>
        </p:nvSpPr>
        <p:spPr>
          <a:xfrm>
            <a:off x="5260474" y="269507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CE1D0A-F6D1-486F-A8CC-8BB70B4C9766}"/>
              </a:ext>
            </a:extLst>
          </p:cNvPr>
          <p:cNvSpPr/>
          <p:nvPr/>
        </p:nvSpPr>
        <p:spPr>
          <a:xfrm>
            <a:off x="5738395" y="1812758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AE0AA2-BE23-44CE-8B07-35A5F823DEF8}"/>
              </a:ext>
            </a:extLst>
          </p:cNvPr>
          <p:cNvSpPr/>
          <p:nvPr/>
        </p:nvSpPr>
        <p:spPr>
          <a:xfrm>
            <a:off x="5738395" y="215766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2B00056-B1A1-4CDF-AF90-F03A7B957173}"/>
              </a:ext>
            </a:extLst>
          </p:cNvPr>
          <p:cNvSpPr/>
          <p:nvPr/>
        </p:nvSpPr>
        <p:spPr>
          <a:xfrm>
            <a:off x="5738395" y="252663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D9C200D-7116-4FAC-A506-9D742B6300AE}"/>
              </a:ext>
            </a:extLst>
          </p:cNvPr>
          <p:cNvSpPr/>
          <p:nvPr/>
        </p:nvSpPr>
        <p:spPr>
          <a:xfrm>
            <a:off x="5738395" y="295655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DD2580-68A0-4A91-B208-F489DF62B9B3}"/>
              </a:ext>
            </a:extLst>
          </p:cNvPr>
          <p:cNvSpPr txBox="1"/>
          <p:nvPr/>
        </p:nvSpPr>
        <p:spPr>
          <a:xfrm>
            <a:off x="4317332" y="3437020"/>
            <a:ext cx="158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hidden layers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AFE98202-D8BD-41A7-9A44-26F19B34C3A4}"/>
              </a:ext>
            </a:extLst>
          </p:cNvPr>
          <p:cNvGraphicFramePr>
            <a:graphicFrameLocks noGrp="1"/>
          </p:cNvGraphicFramePr>
          <p:nvPr/>
        </p:nvGraphicFramePr>
        <p:xfrm>
          <a:off x="2007937" y="2133600"/>
          <a:ext cx="863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429292859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/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DB4E8-8F18-4E45-A71B-844439C6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32" y="262288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54" t="-521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7FF36FA-35A9-4E40-AE3A-0637DC7A7D5B}"/>
              </a:ext>
            </a:extLst>
          </p:cNvPr>
          <p:cNvGraphicFramePr>
            <a:graphicFrameLocks noGrp="1"/>
          </p:cNvGraphicFramePr>
          <p:nvPr/>
        </p:nvGraphicFramePr>
        <p:xfrm>
          <a:off x="7149432" y="2133600"/>
          <a:ext cx="431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717400897"/>
                    </a:ext>
                  </a:extLst>
                </a:gridCol>
              </a:tblGrid>
              <a:tr h="216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63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/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9AF29B-E23A-4B54-B426-DB861F71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27" y="2622883"/>
                <a:ext cx="1171074" cy="738664"/>
              </a:xfrm>
              <a:prstGeom prst="rect">
                <a:avLst/>
              </a:prstGeom>
              <a:blipFill>
                <a:blip r:embed="rId3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FC46010-79C3-44D8-99CF-E76622CC141E}"/>
              </a:ext>
            </a:extLst>
          </p:cNvPr>
          <p:cNvSpPr txBox="1"/>
          <p:nvPr/>
        </p:nvSpPr>
        <p:spPr>
          <a:xfrm>
            <a:off x="3572042" y="3902803"/>
            <a:ext cx="33768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When there are so many hidden layers and the connection between each layer becomes very complex ~ and this is so called “deep learning”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C87476-28AF-4CC0-B8A9-80E274263258}"/>
              </a:ext>
            </a:extLst>
          </p:cNvPr>
          <p:cNvSpPr/>
          <p:nvPr/>
        </p:nvSpPr>
        <p:spPr>
          <a:xfrm>
            <a:off x="3745831" y="1812758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A715C4-026C-4768-98E7-EA2E959C7EF0}"/>
              </a:ext>
            </a:extLst>
          </p:cNvPr>
          <p:cNvSpPr/>
          <p:nvPr/>
        </p:nvSpPr>
        <p:spPr>
          <a:xfrm>
            <a:off x="3745831" y="215766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856BE-9CE6-4E6A-B861-72DB118E61B3}"/>
              </a:ext>
            </a:extLst>
          </p:cNvPr>
          <p:cNvSpPr/>
          <p:nvPr/>
        </p:nvSpPr>
        <p:spPr>
          <a:xfrm>
            <a:off x="3745831" y="252663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1D7B7-6A74-43D8-8DA2-CED0FB538741}"/>
              </a:ext>
            </a:extLst>
          </p:cNvPr>
          <p:cNvSpPr/>
          <p:nvPr/>
        </p:nvSpPr>
        <p:spPr>
          <a:xfrm>
            <a:off x="3745831" y="295655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4E55C1-83E1-4F3F-82C3-F9A676453CF7}"/>
              </a:ext>
            </a:extLst>
          </p:cNvPr>
          <p:cNvSpPr/>
          <p:nvPr/>
        </p:nvSpPr>
        <p:spPr>
          <a:xfrm>
            <a:off x="4272547" y="1583356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F27C79-1410-44BB-8EA7-EE7C3175228C}"/>
              </a:ext>
            </a:extLst>
          </p:cNvPr>
          <p:cNvSpPr/>
          <p:nvPr/>
        </p:nvSpPr>
        <p:spPr>
          <a:xfrm>
            <a:off x="4272547" y="192826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46C8C-1C41-428F-AAEE-2FFC78D5E44C}"/>
              </a:ext>
            </a:extLst>
          </p:cNvPr>
          <p:cNvSpPr/>
          <p:nvPr/>
        </p:nvSpPr>
        <p:spPr>
          <a:xfrm>
            <a:off x="4272547" y="229722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F95D14-49BB-423B-998C-77E44DD160E5}"/>
              </a:ext>
            </a:extLst>
          </p:cNvPr>
          <p:cNvSpPr/>
          <p:nvPr/>
        </p:nvSpPr>
        <p:spPr>
          <a:xfrm>
            <a:off x="4272547" y="2727157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B5C169-9423-4D61-B887-EE3F8CDE3B78}"/>
              </a:ext>
            </a:extLst>
          </p:cNvPr>
          <p:cNvSpPr/>
          <p:nvPr/>
        </p:nvSpPr>
        <p:spPr>
          <a:xfrm>
            <a:off x="4777874" y="189697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EA8110-A56C-45C1-AABE-CE87FF2D2AAC}"/>
              </a:ext>
            </a:extLst>
          </p:cNvPr>
          <p:cNvSpPr/>
          <p:nvPr/>
        </p:nvSpPr>
        <p:spPr>
          <a:xfrm>
            <a:off x="4777874" y="2241884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5FB3DC-881B-4CAD-BBCE-06DC73F15696}"/>
              </a:ext>
            </a:extLst>
          </p:cNvPr>
          <p:cNvSpPr/>
          <p:nvPr/>
        </p:nvSpPr>
        <p:spPr>
          <a:xfrm>
            <a:off x="4777874" y="2610852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BF994-7885-46FB-B9AF-227BA5DE2FD7}"/>
              </a:ext>
            </a:extLst>
          </p:cNvPr>
          <p:cNvSpPr/>
          <p:nvPr/>
        </p:nvSpPr>
        <p:spPr>
          <a:xfrm>
            <a:off x="4777874" y="3040780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B6FF00-D9CE-4327-9236-956458804963}"/>
              </a:ext>
            </a:extLst>
          </p:cNvPr>
          <p:cNvSpPr/>
          <p:nvPr/>
        </p:nvSpPr>
        <p:spPr>
          <a:xfrm>
            <a:off x="5260474" y="1551272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1910D-66B7-4784-8AB3-A1C1C2642AB3}"/>
              </a:ext>
            </a:extLst>
          </p:cNvPr>
          <p:cNvSpPr/>
          <p:nvPr/>
        </p:nvSpPr>
        <p:spPr>
          <a:xfrm>
            <a:off x="5260474" y="1896177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30E614-E7FF-40D0-A0E0-9734AAA75115}"/>
              </a:ext>
            </a:extLst>
          </p:cNvPr>
          <p:cNvSpPr/>
          <p:nvPr/>
        </p:nvSpPr>
        <p:spPr>
          <a:xfrm>
            <a:off x="5260474" y="2265145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10A5C3-0145-4829-8810-B3FA5B24803E}"/>
              </a:ext>
            </a:extLst>
          </p:cNvPr>
          <p:cNvSpPr/>
          <p:nvPr/>
        </p:nvSpPr>
        <p:spPr>
          <a:xfrm>
            <a:off x="5260474" y="269507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CE1D0A-F6D1-486F-A8CC-8BB70B4C9766}"/>
              </a:ext>
            </a:extLst>
          </p:cNvPr>
          <p:cNvSpPr/>
          <p:nvPr/>
        </p:nvSpPr>
        <p:spPr>
          <a:xfrm>
            <a:off x="5738395" y="1812758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AE0AA2-BE23-44CE-8B07-35A5F823DEF8}"/>
              </a:ext>
            </a:extLst>
          </p:cNvPr>
          <p:cNvSpPr/>
          <p:nvPr/>
        </p:nvSpPr>
        <p:spPr>
          <a:xfrm>
            <a:off x="5738395" y="2157663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2B00056-B1A1-4CDF-AF90-F03A7B957173}"/>
              </a:ext>
            </a:extLst>
          </p:cNvPr>
          <p:cNvSpPr/>
          <p:nvPr/>
        </p:nvSpPr>
        <p:spPr>
          <a:xfrm>
            <a:off x="5738395" y="2526631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D9C200D-7116-4FAC-A506-9D742B6300AE}"/>
              </a:ext>
            </a:extLst>
          </p:cNvPr>
          <p:cNvSpPr/>
          <p:nvPr/>
        </p:nvSpPr>
        <p:spPr>
          <a:xfrm>
            <a:off x="5738395" y="2956559"/>
            <a:ext cx="168442" cy="168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DD2580-68A0-4A91-B208-F489DF62B9B3}"/>
              </a:ext>
            </a:extLst>
          </p:cNvPr>
          <p:cNvSpPr txBox="1"/>
          <p:nvPr/>
        </p:nvSpPr>
        <p:spPr>
          <a:xfrm>
            <a:off x="4317332" y="3437020"/>
            <a:ext cx="1589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hidden layers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7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8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A0947B-380B-46A2-B34E-8526E8DF91C4}"/>
              </a:ext>
            </a:extLst>
          </p:cNvPr>
          <p:cNvSpPr txBox="1"/>
          <p:nvPr/>
        </p:nvSpPr>
        <p:spPr>
          <a:xfrm>
            <a:off x="5350043" y="732745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We have four neurons (white and orange) and several synapses</a:t>
            </a:r>
          </a:p>
        </p:txBody>
      </p:sp>
    </p:spTree>
    <p:extLst>
      <p:ext uri="{BB962C8B-B14F-4D97-AF65-F5344CB8AC3E}">
        <p14:creationId xmlns:p14="http://schemas.microsoft.com/office/powerpoint/2010/main" val="407492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</p:spTree>
    <p:extLst>
      <p:ext uri="{BB962C8B-B14F-4D97-AF65-F5344CB8AC3E}">
        <p14:creationId xmlns:p14="http://schemas.microsoft.com/office/powerpoint/2010/main" val="17397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5C250A1-85EA-4216-B71A-03BF2E23A3CA}"/>
              </a:ext>
            </a:extLst>
          </p:cNvPr>
          <p:cNvSpPr/>
          <p:nvPr/>
        </p:nvSpPr>
        <p:spPr>
          <a:xfrm>
            <a:off x="1860883" y="21416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73AB00-4F28-4405-A1BF-DC8DE69F6571}"/>
              </a:ext>
            </a:extLst>
          </p:cNvPr>
          <p:cNvSpPr/>
          <p:nvPr/>
        </p:nvSpPr>
        <p:spPr>
          <a:xfrm>
            <a:off x="1860883" y="351322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/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Inputs: radar data for a domain with only 2 grids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F61722-55CB-4EB1-B007-A22A5FFDD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219074"/>
                <a:ext cx="1171074" cy="1169551"/>
              </a:xfrm>
              <a:prstGeom prst="rect">
                <a:avLst/>
              </a:prstGeom>
              <a:blipFill>
                <a:blip r:embed="rId2"/>
                <a:stretch>
                  <a:fillRect l="-1563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/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2ED9A-D613-4C81-92AE-182FECEC6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2141621"/>
                <a:ext cx="1171074" cy="523220"/>
              </a:xfrm>
              <a:prstGeom prst="rect">
                <a:avLst/>
              </a:prstGeom>
              <a:blipFill>
                <a:blip r:embed="rId3"/>
                <a:stretch>
                  <a:fillRect l="-1563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/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radar data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C65CF-D8CC-4BBF-9329-5DEB8E56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2" y="3487307"/>
                <a:ext cx="1171074" cy="523220"/>
              </a:xfrm>
              <a:prstGeom prst="rect">
                <a:avLst/>
              </a:prstGeom>
              <a:blipFill>
                <a:blip r:embed="rId4"/>
                <a:stretch>
                  <a:fillRect l="-1563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6252FA6-9072-4583-9114-D53A201F3111}"/>
              </a:ext>
            </a:extLst>
          </p:cNvPr>
          <p:cNvSpPr/>
          <p:nvPr/>
        </p:nvSpPr>
        <p:spPr>
          <a:xfrm>
            <a:off x="6753725" y="280736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/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Output: if the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is wet or dry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B3BDE0-A85A-43DA-BBCA-0B96BBF5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6" y="3513221"/>
                <a:ext cx="1171074" cy="738664"/>
              </a:xfrm>
              <a:prstGeom prst="rect">
                <a:avLst/>
              </a:prstGeom>
              <a:blipFill>
                <a:blip r:embed="rId5"/>
                <a:stretch>
                  <a:fillRect l="-1563" t="-826" r="-4688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F1479FF9-CDC9-452B-929E-213B667A10FB}"/>
              </a:ext>
            </a:extLst>
          </p:cNvPr>
          <p:cNvSpPr/>
          <p:nvPr/>
        </p:nvSpPr>
        <p:spPr>
          <a:xfrm>
            <a:off x="3962399" y="14357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AC0253-D836-47FB-A226-E6ED75707159}"/>
              </a:ext>
            </a:extLst>
          </p:cNvPr>
          <p:cNvSpPr/>
          <p:nvPr/>
        </p:nvSpPr>
        <p:spPr>
          <a:xfrm>
            <a:off x="3962399" y="280736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983956-9C4D-4B42-9A67-94DC3D9EBD35}"/>
              </a:ext>
            </a:extLst>
          </p:cNvPr>
          <p:cNvSpPr/>
          <p:nvPr/>
        </p:nvSpPr>
        <p:spPr>
          <a:xfrm>
            <a:off x="3962399" y="425188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560F5-1F51-402C-A32B-1D1424982D18}"/>
              </a:ext>
            </a:extLst>
          </p:cNvPr>
          <p:cNvSpPr txBox="1"/>
          <p:nvPr/>
        </p:nvSpPr>
        <p:spPr>
          <a:xfrm>
            <a:off x="3523247" y="5052900"/>
            <a:ext cx="1589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Only one hidden layer in this example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3FB3B2-3070-43C7-9C8C-1241F84F0BB8}"/>
              </a:ext>
            </a:extLst>
          </p:cNvPr>
          <p:cNvCxnSpPr>
            <a:stCxn id="10" idx="6"/>
            <a:endCxn id="24" idx="2"/>
          </p:cNvCxnSpPr>
          <p:nvPr/>
        </p:nvCxnSpPr>
        <p:spPr>
          <a:xfrm flipV="1">
            <a:off x="2358189" y="16844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C1EC43-4FFC-49C5-90CD-DD030FB653E1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>
            <a:off x="2358189" y="2390274"/>
            <a:ext cx="1604210" cy="6657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CC5C24-28EE-4B9D-9308-9F7937D69D4E}"/>
              </a:ext>
            </a:extLst>
          </p:cNvPr>
          <p:cNvCxnSpPr>
            <a:stCxn id="10" idx="6"/>
            <a:endCxn id="29" idx="2"/>
          </p:cNvCxnSpPr>
          <p:nvPr/>
        </p:nvCxnSpPr>
        <p:spPr>
          <a:xfrm>
            <a:off x="2358189" y="2390274"/>
            <a:ext cx="1604210" cy="2110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A2CD97-3802-4AD5-8A5B-9268BD98E6FA}"/>
              </a:ext>
            </a:extLst>
          </p:cNvPr>
          <p:cNvCxnSpPr>
            <a:stCxn id="12" idx="6"/>
            <a:endCxn id="24" idx="2"/>
          </p:cNvCxnSpPr>
          <p:nvPr/>
        </p:nvCxnSpPr>
        <p:spPr>
          <a:xfrm flipV="1">
            <a:off x="2358189" y="1684421"/>
            <a:ext cx="1604210" cy="2077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D2B70B-DE19-4CF4-9C42-345F0A014AE5}"/>
              </a:ext>
            </a:extLst>
          </p:cNvPr>
          <p:cNvCxnSpPr>
            <a:stCxn id="12" idx="6"/>
            <a:endCxn id="26" idx="2"/>
          </p:cNvCxnSpPr>
          <p:nvPr/>
        </p:nvCxnSpPr>
        <p:spPr>
          <a:xfrm flipV="1">
            <a:off x="2358189" y="3056021"/>
            <a:ext cx="1604210" cy="705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0A03B-0DDE-4B7E-96E5-4508024BA3A6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358189" y="3761874"/>
            <a:ext cx="1604210" cy="7386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C5DD3F-D1B5-411C-AF2A-7AC46BCAF904}"/>
              </a:ext>
            </a:extLst>
          </p:cNvPr>
          <p:cNvCxnSpPr>
            <a:stCxn id="24" idx="6"/>
            <a:endCxn id="20" idx="2"/>
          </p:cNvCxnSpPr>
          <p:nvPr/>
        </p:nvCxnSpPr>
        <p:spPr>
          <a:xfrm>
            <a:off x="4459705" y="1684421"/>
            <a:ext cx="229402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90756D-5E83-4010-A292-DF3FF69A9F8E}"/>
              </a:ext>
            </a:extLst>
          </p:cNvPr>
          <p:cNvCxnSpPr>
            <a:stCxn id="26" idx="6"/>
            <a:endCxn id="20" idx="2"/>
          </p:cNvCxnSpPr>
          <p:nvPr/>
        </p:nvCxnSpPr>
        <p:spPr>
          <a:xfrm>
            <a:off x="4459705" y="3056021"/>
            <a:ext cx="2294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47861-4784-4537-95C5-07FA41F5807C}"/>
              </a:ext>
            </a:extLst>
          </p:cNvPr>
          <p:cNvCxnSpPr>
            <a:stCxn id="29" idx="6"/>
            <a:endCxn id="20" idx="2"/>
          </p:cNvCxnSpPr>
          <p:nvPr/>
        </p:nvCxnSpPr>
        <p:spPr>
          <a:xfrm flipV="1">
            <a:off x="4459705" y="3056021"/>
            <a:ext cx="2294020" cy="14445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276658-7427-47C1-9AED-860D1E117589}"/>
              </a:ext>
            </a:extLst>
          </p:cNvPr>
          <p:cNvSpPr txBox="1"/>
          <p:nvPr/>
        </p:nvSpPr>
        <p:spPr>
          <a:xfrm>
            <a:off x="1636294" y="180996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0.15mm/h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AD91-3E45-4361-A57F-24F3E62F5757}"/>
              </a:ext>
            </a:extLst>
          </p:cNvPr>
          <p:cNvSpPr txBox="1"/>
          <p:nvPr/>
        </p:nvSpPr>
        <p:spPr>
          <a:xfrm>
            <a:off x="1642314" y="32054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0.3mm/h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/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94B5F-E8EB-4A80-9020-40593F70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2087">
                <a:off x="2601341" y="1683415"/>
                <a:ext cx="1017651" cy="276999"/>
              </a:xfrm>
              <a:prstGeom prst="rect">
                <a:avLst/>
              </a:prstGeom>
              <a:blipFill>
                <a:blip r:embed="rId6"/>
                <a:stretch>
                  <a:fillRect t="-2727" r="-5814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/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B36946-29DF-4731-8D66-F6650C94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813">
                <a:off x="2421119" y="2663072"/>
                <a:ext cx="894732" cy="276999"/>
              </a:xfrm>
              <a:prstGeom prst="rect">
                <a:avLst/>
              </a:prstGeom>
              <a:blipFill>
                <a:blip r:embed="rId7"/>
                <a:stretch>
                  <a:fillRect t="-2837" r="-601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64C9B4A0-8FE7-E840-97B3-22D13F0EB1B0}"/>
              </a:ext>
            </a:extLst>
          </p:cNvPr>
          <p:cNvSpPr/>
          <p:nvPr/>
        </p:nvSpPr>
        <p:spPr>
          <a:xfrm>
            <a:off x="2109536" y="1428517"/>
            <a:ext cx="952505" cy="317256"/>
          </a:xfrm>
          <a:custGeom>
            <a:avLst/>
            <a:gdLst>
              <a:gd name="connsiteX0" fmla="*/ 0 w 866693"/>
              <a:gd name="connsiteY0" fmla="*/ 317256 h 317256"/>
              <a:gd name="connsiteX1" fmla="*/ 222637 w 866693"/>
              <a:gd name="connsiteY1" fmla="*/ 31009 h 317256"/>
              <a:gd name="connsiteX2" fmla="*/ 636105 w 866693"/>
              <a:gd name="connsiteY2" fmla="*/ 31009 h 317256"/>
              <a:gd name="connsiteX3" fmla="*/ 866693 w 866693"/>
              <a:gd name="connsiteY3" fmla="*/ 237743 h 31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693" h="317256">
                <a:moveTo>
                  <a:pt x="0" y="317256"/>
                </a:moveTo>
                <a:cubicBezTo>
                  <a:pt x="58310" y="197986"/>
                  <a:pt x="116620" y="78717"/>
                  <a:pt x="222637" y="31009"/>
                </a:cubicBezTo>
                <a:cubicBezTo>
                  <a:pt x="328654" y="-16699"/>
                  <a:pt x="528762" y="-3447"/>
                  <a:pt x="636105" y="31009"/>
                </a:cubicBezTo>
                <a:cubicBezTo>
                  <a:pt x="743448" y="65465"/>
                  <a:pt x="805070" y="151604"/>
                  <a:pt x="866693" y="237743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FB55B16-489B-0047-959F-FB9ECAC34624}"/>
              </a:ext>
            </a:extLst>
          </p:cNvPr>
          <p:cNvSpPr/>
          <p:nvPr/>
        </p:nvSpPr>
        <p:spPr>
          <a:xfrm rot="19063663">
            <a:off x="1958858" y="2781592"/>
            <a:ext cx="897753" cy="210528"/>
          </a:xfrm>
          <a:custGeom>
            <a:avLst/>
            <a:gdLst>
              <a:gd name="connsiteX0" fmla="*/ 0 w 866693"/>
              <a:gd name="connsiteY0" fmla="*/ 317256 h 317256"/>
              <a:gd name="connsiteX1" fmla="*/ 222637 w 866693"/>
              <a:gd name="connsiteY1" fmla="*/ 31009 h 317256"/>
              <a:gd name="connsiteX2" fmla="*/ 636105 w 866693"/>
              <a:gd name="connsiteY2" fmla="*/ 31009 h 317256"/>
              <a:gd name="connsiteX3" fmla="*/ 866693 w 866693"/>
              <a:gd name="connsiteY3" fmla="*/ 237743 h 31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693" h="317256">
                <a:moveTo>
                  <a:pt x="0" y="317256"/>
                </a:moveTo>
                <a:cubicBezTo>
                  <a:pt x="58310" y="197986"/>
                  <a:pt x="116620" y="78717"/>
                  <a:pt x="222637" y="31009"/>
                </a:cubicBezTo>
                <a:cubicBezTo>
                  <a:pt x="328654" y="-16699"/>
                  <a:pt x="528762" y="-3447"/>
                  <a:pt x="636105" y="31009"/>
                </a:cubicBezTo>
                <a:cubicBezTo>
                  <a:pt x="743448" y="65465"/>
                  <a:pt x="805070" y="151604"/>
                  <a:pt x="866693" y="237743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62BC55-36A4-0147-AC54-28309324D2C9}"/>
                  </a:ext>
                </a:extLst>
              </p:cNvPr>
              <p:cNvSpPr txBox="1"/>
              <p:nvPr/>
            </p:nvSpPr>
            <p:spPr>
              <a:xfrm>
                <a:off x="455258" y="301062"/>
                <a:ext cx="54100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Each synapse contains: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solidFill>
                      <a:schemeClr val="bg1"/>
                    </a:solidFill>
                  </a:rPr>
                  <a:t>a weight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and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>
                    <a:solidFill>
                      <a:schemeClr val="bg1"/>
                    </a:solidFill>
                  </a:rPr>
                  <a:t>and the contribution from previous layer (e.g., 0.15 and 0.3)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62BC55-36A4-0147-AC54-28309324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58" y="301062"/>
                <a:ext cx="5410071" cy="830997"/>
              </a:xfrm>
              <a:prstGeom prst="rect">
                <a:avLst/>
              </a:prstGeom>
              <a:blipFill>
                <a:blip r:embed="rId8"/>
                <a:stretch>
                  <a:fillRect l="-939" t="-1493" r="-46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96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1282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2022-06-04T07:19:22Z</dcterms:created>
  <dcterms:modified xsi:type="dcterms:W3CDTF">2022-06-04T07:21:01Z</dcterms:modified>
</cp:coreProperties>
</file>