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59" r:id="rId2"/>
    <p:sldId id="560" r:id="rId3"/>
    <p:sldId id="561" r:id="rId4"/>
    <p:sldId id="562" r:id="rId5"/>
    <p:sldId id="565" r:id="rId6"/>
    <p:sldId id="566" r:id="rId7"/>
    <p:sldId id="5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16" autoAdjust="0"/>
    <p:restoredTop sz="94660"/>
  </p:normalViewPr>
  <p:slideViewPr>
    <p:cSldViewPr snapToGrid="0">
      <p:cViewPr varScale="1">
        <p:scale>
          <a:sx n="147" d="100"/>
          <a:sy n="147" d="100"/>
        </p:scale>
        <p:origin x="104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425A-42CA-4B2C-95B2-CC0D560AF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5B535B5-FE7F-4E52-9CA2-0F7D2DC37D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1463D25-37DD-45BE-AB0F-9876898CCD4D}"/>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5" name="Footer Placeholder 4">
            <a:extLst>
              <a:ext uri="{FF2B5EF4-FFF2-40B4-BE49-F238E27FC236}">
                <a16:creationId xmlns:a16="http://schemas.microsoft.com/office/drawing/2014/main" id="{59027B98-3794-4136-A453-819951024DF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47C4ADC-730B-45AD-8D51-97A10490D68E}"/>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2941362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0EABA-9D72-4D40-96CD-5F76C760A60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3B100EF-D8BA-4B26-A566-D3A2F412C2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2CA2827-9BE3-48FD-A939-7241DAD598B3}"/>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5" name="Footer Placeholder 4">
            <a:extLst>
              <a:ext uri="{FF2B5EF4-FFF2-40B4-BE49-F238E27FC236}">
                <a16:creationId xmlns:a16="http://schemas.microsoft.com/office/drawing/2014/main" id="{5B9538AD-C359-4A2D-AC6A-FF8699D1B76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995D3A6-33B7-49FA-AFA4-A0695221F758}"/>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377076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84E491-B651-4AED-84F5-3A57045BB1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893722A-669C-4E73-890C-BDBE5509F4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485F2F8-54CA-438F-957C-1CC8308873A1}"/>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5" name="Footer Placeholder 4">
            <a:extLst>
              <a:ext uri="{FF2B5EF4-FFF2-40B4-BE49-F238E27FC236}">
                <a16:creationId xmlns:a16="http://schemas.microsoft.com/office/drawing/2014/main" id="{CF820C16-7407-413F-AC38-14385C1E572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4145813-B1F6-4596-B8AC-D238DC9B5544}"/>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60602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9CF41-C2A5-465C-A7BA-62605C7CC8D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6B9F8E6-9A40-4582-8B0E-1F02F2A96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BE9A658-F689-48D4-82FE-0E656807FA3A}"/>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5" name="Footer Placeholder 4">
            <a:extLst>
              <a:ext uri="{FF2B5EF4-FFF2-40B4-BE49-F238E27FC236}">
                <a16:creationId xmlns:a16="http://schemas.microsoft.com/office/drawing/2014/main" id="{BA31DF41-B9E5-4168-A9C9-77407B209D7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7D90D53-89C9-4671-9420-BCD25998EB62}"/>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162618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0CE3-779B-44ED-BADF-B822CDFD5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548589B-8FD2-4C1B-B674-05E6073CCC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951A40-6115-4D4A-A6D2-9CE0C2CF4287}"/>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5" name="Footer Placeholder 4">
            <a:extLst>
              <a:ext uri="{FF2B5EF4-FFF2-40B4-BE49-F238E27FC236}">
                <a16:creationId xmlns:a16="http://schemas.microsoft.com/office/drawing/2014/main" id="{EB8BC1E0-FCFC-41B0-8CFA-534D4B58D90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7F74E1D-F126-452D-90F2-854BE0877A9A}"/>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1725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1622-A184-4DEE-B46B-7F5F64B256F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A76B2D7-DA15-4556-BE5C-01E96DDA90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B4420B73-396C-4A03-BEBF-176E3FB59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6A87B0BE-EA14-421B-AE39-66D65388A303}"/>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6" name="Footer Placeholder 5">
            <a:extLst>
              <a:ext uri="{FF2B5EF4-FFF2-40B4-BE49-F238E27FC236}">
                <a16:creationId xmlns:a16="http://schemas.microsoft.com/office/drawing/2014/main" id="{E7B67A59-BAB0-4695-9A42-24C4ABAC8AF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234B7F2-A178-4D56-98F0-3DC6BE7C4E44}"/>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1428015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42C6-1C8B-4D68-BF89-B7688012E6AB}"/>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2DCB33B-D4EB-4300-B4C6-96AFDBCA9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C7D95A-46A3-4C58-9148-CFE36CAA7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FB16E0A6-54CF-4B1C-9347-5BE024789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A994E-4951-4D8C-9DB5-5EF2A6CBF3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A1FC8505-ED26-44B5-A40B-4EAEF7F0372D}"/>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8" name="Footer Placeholder 7">
            <a:extLst>
              <a:ext uri="{FF2B5EF4-FFF2-40B4-BE49-F238E27FC236}">
                <a16:creationId xmlns:a16="http://schemas.microsoft.com/office/drawing/2014/main" id="{3F5B3AF4-4A87-4AE8-8FCF-079736E5ED29}"/>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3477F3BC-53C0-4DB5-8CD9-07E2EA8666BF}"/>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7252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AE1D-7F13-40FE-AC87-BDD193904BDD}"/>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6456A028-0B6C-481E-B3F9-FD206EF5631B}"/>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4" name="Footer Placeholder 3">
            <a:extLst>
              <a:ext uri="{FF2B5EF4-FFF2-40B4-BE49-F238E27FC236}">
                <a16:creationId xmlns:a16="http://schemas.microsoft.com/office/drawing/2014/main" id="{8759D2CB-A736-45BC-89F5-6940B6C77B4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7A690D84-7C9A-48A9-90CA-452DD7255B22}"/>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55526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7DB524-51F4-4CA4-8175-4EAEFD654D9F}"/>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3" name="Footer Placeholder 2">
            <a:extLst>
              <a:ext uri="{FF2B5EF4-FFF2-40B4-BE49-F238E27FC236}">
                <a16:creationId xmlns:a16="http://schemas.microsoft.com/office/drawing/2014/main" id="{17F29D3B-6503-44CA-8291-243279DCF7E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D8A2F9B-7EC6-4DC1-8CE6-F7E11D159F76}"/>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411688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C3A0-2FE9-41A1-B0A6-5E2A8074C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D06FC4B-CD73-4B7C-BFB5-46AC55BCC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A326010-2A66-4C4E-9434-E7B2E46E2E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CDE4F-8A62-407B-A15E-17123B8BCAFD}"/>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6" name="Footer Placeholder 5">
            <a:extLst>
              <a:ext uri="{FF2B5EF4-FFF2-40B4-BE49-F238E27FC236}">
                <a16:creationId xmlns:a16="http://schemas.microsoft.com/office/drawing/2014/main" id="{D9AE525A-A9E3-4EFD-A5EE-3D01505CA01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8863716-68F7-4939-A202-F468418376CA}"/>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268558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37A3-28C3-42D8-B0A3-27670C305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B32F3E3-FAC9-487A-ABF3-31DFBF9B0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6E2F9419-A0B5-41EF-A075-6408B7700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91C91-9CBC-4AD9-8ED2-C727FEB50BA6}"/>
              </a:ext>
            </a:extLst>
          </p:cNvPr>
          <p:cNvSpPr>
            <a:spLocks noGrp="1"/>
          </p:cNvSpPr>
          <p:nvPr>
            <p:ph type="dt" sz="half" idx="10"/>
          </p:nvPr>
        </p:nvSpPr>
        <p:spPr/>
        <p:txBody>
          <a:bodyPr/>
          <a:lstStyle/>
          <a:p>
            <a:fld id="{8E26319F-EBCC-486E-82FA-B6AF8DBE785E}" type="datetimeFigureOut">
              <a:rPr lang="en-NZ" smtClean="0"/>
              <a:t>31/05/2025</a:t>
            </a:fld>
            <a:endParaRPr lang="en-NZ"/>
          </a:p>
        </p:txBody>
      </p:sp>
      <p:sp>
        <p:nvSpPr>
          <p:cNvPr id="6" name="Footer Placeholder 5">
            <a:extLst>
              <a:ext uri="{FF2B5EF4-FFF2-40B4-BE49-F238E27FC236}">
                <a16:creationId xmlns:a16="http://schemas.microsoft.com/office/drawing/2014/main" id="{89F84B49-35B9-47CB-9BDD-6D4D6CC8FC1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1E785C4-11AC-4FF3-ACC5-631C89201D12}"/>
              </a:ext>
            </a:extLst>
          </p:cNvPr>
          <p:cNvSpPr>
            <a:spLocks noGrp="1"/>
          </p:cNvSpPr>
          <p:nvPr>
            <p:ph type="sldNum" sz="quarter" idx="12"/>
          </p:nvPr>
        </p:nvSpPr>
        <p:spPr/>
        <p:txBody>
          <a:bodyPr/>
          <a:lstStyle/>
          <a:p>
            <a:fld id="{C6C017D4-F5C5-4215-92FE-51E4434B3492}" type="slidenum">
              <a:rPr lang="en-NZ" smtClean="0"/>
              <a:t>‹#›</a:t>
            </a:fld>
            <a:endParaRPr lang="en-NZ"/>
          </a:p>
        </p:txBody>
      </p:sp>
    </p:spTree>
    <p:extLst>
      <p:ext uri="{BB962C8B-B14F-4D97-AF65-F5344CB8AC3E}">
        <p14:creationId xmlns:p14="http://schemas.microsoft.com/office/powerpoint/2010/main" val="379983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4B40C-A0E0-47E1-8FD5-3CCC67E26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75BC0F8C-00A6-4D2B-91B1-80215E3852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CD88E71-FF42-44D3-ADFC-0D6665C85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26319F-EBCC-486E-82FA-B6AF8DBE785E}" type="datetimeFigureOut">
              <a:rPr lang="en-NZ" smtClean="0"/>
              <a:t>31/05/2025</a:t>
            </a:fld>
            <a:endParaRPr lang="en-NZ"/>
          </a:p>
        </p:txBody>
      </p:sp>
      <p:sp>
        <p:nvSpPr>
          <p:cNvPr id="5" name="Footer Placeholder 4">
            <a:extLst>
              <a:ext uri="{FF2B5EF4-FFF2-40B4-BE49-F238E27FC236}">
                <a16:creationId xmlns:a16="http://schemas.microsoft.com/office/drawing/2014/main" id="{48DADF6A-49EF-42D5-B360-F9EF59229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E3D4C07C-1DDC-42CC-AE6E-7A5DF11F0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C017D4-F5C5-4215-92FE-51E4434B3492}" type="slidenum">
              <a:rPr lang="en-NZ" smtClean="0"/>
              <a:t>‹#›</a:t>
            </a:fld>
            <a:endParaRPr lang="en-NZ"/>
          </a:p>
        </p:txBody>
      </p:sp>
    </p:spTree>
    <p:extLst>
      <p:ext uri="{BB962C8B-B14F-4D97-AF65-F5344CB8AC3E}">
        <p14:creationId xmlns:p14="http://schemas.microsoft.com/office/powerpoint/2010/main" val="3839596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2744662" cy="646331"/>
          </a:xfrm>
          <a:prstGeom prst="rect">
            <a:avLst/>
          </a:prstGeom>
          <a:noFill/>
        </p:spPr>
        <p:txBody>
          <a:bodyPr wrap="none" rtlCol="0">
            <a:spAutoFit/>
          </a:bodyPr>
          <a:lstStyle/>
          <a:p>
            <a:r>
              <a:rPr lang="en-US" sz="3600" b="1" dirty="0">
                <a:solidFill>
                  <a:schemeClr val="bg1"/>
                </a:solidFill>
              </a:rPr>
              <a:t>Decision Tree</a:t>
            </a:r>
          </a:p>
        </p:txBody>
      </p:sp>
      <p:sp>
        <p:nvSpPr>
          <p:cNvPr id="3" name="TextBox 2">
            <a:extLst>
              <a:ext uri="{FF2B5EF4-FFF2-40B4-BE49-F238E27FC236}">
                <a16:creationId xmlns:a16="http://schemas.microsoft.com/office/drawing/2014/main" id="{8709F11C-5FDB-482F-897E-C5B42061C5DE}"/>
              </a:ext>
            </a:extLst>
          </p:cNvPr>
          <p:cNvSpPr txBox="1"/>
          <p:nvPr/>
        </p:nvSpPr>
        <p:spPr>
          <a:xfrm>
            <a:off x="985395" y="3420572"/>
            <a:ext cx="3807068" cy="523220"/>
          </a:xfrm>
          <a:prstGeom prst="rect">
            <a:avLst/>
          </a:prstGeom>
          <a:noFill/>
        </p:spPr>
        <p:txBody>
          <a:bodyPr wrap="none" rtlCol="0">
            <a:spAutoFit/>
          </a:bodyPr>
          <a:lstStyle/>
          <a:p>
            <a:r>
              <a:rPr lang="en-US" sz="2800" b="1" dirty="0">
                <a:solidFill>
                  <a:schemeClr val="bg1"/>
                </a:solidFill>
              </a:rPr>
              <a:t>How to avoid overfitting</a:t>
            </a:r>
          </a:p>
        </p:txBody>
      </p:sp>
    </p:spTree>
    <p:extLst>
      <p:ext uri="{BB962C8B-B14F-4D97-AF65-F5344CB8AC3E}">
        <p14:creationId xmlns:p14="http://schemas.microsoft.com/office/powerpoint/2010/main" val="380549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37" name="Table 37">
            <a:extLst>
              <a:ext uri="{FF2B5EF4-FFF2-40B4-BE49-F238E27FC236}">
                <a16:creationId xmlns:a16="http://schemas.microsoft.com/office/drawing/2014/main" id="{873CA789-1F40-E743-89AF-E8052A16B8A7}"/>
              </a:ext>
            </a:extLst>
          </p:cNvPr>
          <p:cNvGraphicFramePr>
            <a:graphicFrameLocks noGrp="1"/>
          </p:cNvGraphicFramePr>
          <p:nvPr/>
        </p:nvGraphicFramePr>
        <p:xfrm>
          <a:off x="366432" y="85539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50" name="Rectangle 49">
            <a:extLst>
              <a:ext uri="{FF2B5EF4-FFF2-40B4-BE49-F238E27FC236}">
                <a16:creationId xmlns:a16="http://schemas.microsoft.com/office/drawing/2014/main" id="{40190517-81F7-4852-A5EC-B3C3D04AB3FF}"/>
              </a:ext>
            </a:extLst>
          </p:cNvPr>
          <p:cNvSpPr/>
          <p:nvPr/>
        </p:nvSpPr>
        <p:spPr>
          <a:xfrm>
            <a:off x="9310982" y="880116"/>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8827381" y="1766927"/>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10058119" y="1875714"/>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9599444" y="2548570"/>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10724510" y="254434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9265941" y="306271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9368989" y="1225454"/>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9891427" y="1225454"/>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10035658" y="2301568"/>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10599727" y="2301568"/>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9702155" y="2815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10545531" y="3057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9255521" y="129682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9976189" y="1287790"/>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10033073" y="2230333"/>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10656258" y="2234990"/>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9255521" y="3763999"/>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8267805" y="429413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9947039" y="430574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stCxn id="34" idx="2"/>
            <a:endCxn id="35" idx="0"/>
          </p:cNvCxnSpPr>
          <p:nvPr/>
        </p:nvCxnSpPr>
        <p:spPr>
          <a:xfrm flipH="1">
            <a:off x="8809413" y="4031142"/>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9691735" y="4031142"/>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50D3BD3-10F1-4317-89CB-BAC6331520F9}"/>
              </a:ext>
            </a:extLst>
          </p:cNvPr>
          <p:cNvSpPr txBox="1"/>
          <p:nvPr/>
        </p:nvSpPr>
        <p:spPr>
          <a:xfrm>
            <a:off x="4908515" y="1745229"/>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40" name="TextBox 39">
            <a:extLst>
              <a:ext uri="{FF2B5EF4-FFF2-40B4-BE49-F238E27FC236}">
                <a16:creationId xmlns:a16="http://schemas.microsoft.com/office/drawing/2014/main" id="{397768D9-9B3E-4F9A-97BA-030C01B85BAF}"/>
              </a:ext>
            </a:extLst>
          </p:cNvPr>
          <p:cNvSpPr txBox="1"/>
          <p:nvPr/>
        </p:nvSpPr>
        <p:spPr>
          <a:xfrm>
            <a:off x="4922955" y="2787385"/>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ight Brace 7">
            <a:extLst>
              <a:ext uri="{FF2B5EF4-FFF2-40B4-BE49-F238E27FC236}">
                <a16:creationId xmlns:a16="http://schemas.microsoft.com/office/drawing/2014/main" id="{8F465FE2-CDF8-4AC3-8226-BD752C8511A9}"/>
              </a:ext>
            </a:extLst>
          </p:cNvPr>
          <p:cNvSpPr/>
          <p:nvPr/>
        </p:nvSpPr>
        <p:spPr>
          <a:xfrm>
            <a:off x="4807131" y="2239695"/>
            <a:ext cx="101384" cy="1261151"/>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1" name="Right Brace 40">
            <a:extLst>
              <a:ext uri="{FF2B5EF4-FFF2-40B4-BE49-F238E27FC236}">
                <a16:creationId xmlns:a16="http://schemas.microsoft.com/office/drawing/2014/main" id="{1E797051-612E-4868-A897-2B7F9D5EFC8E}"/>
              </a:ext>
            </a:extLst>
          </p:cNvPr>
          <p:cNvSpPr/>
          <p:nvPr/>
        </p:nvSpPr>
        <p:spPr>
          <a:xfrm>
            <a:off x="4811616" y="1788456"/>
            <a:ext cx="77729" cy="32610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1" name="TextBox 10">
            <a:extLst>
              <a:ext uri="{FF2B5EF4-FFF2-40B4-BE49-F238E27FC236}">
                <a16:creationId xmlns:a16="http://schemas.microsoft.com/office/drawing/2014/main" id="{F7B37F70-02A4-4039-8152-686ACB94A0D6}"/>
              </a:ext>
            </a:extLst>
          </p:cNvPr>
          <p:cNvSpPr txBox="1"/>
          <p:nvPr/>
        </p:nvSpPr>
        <p:spPr>
          <a:xfrm>
            <a:off x="5714810" y="1076171"/>
            <a:ext cx="2746642" cy="1323439"/>
          </a:xfrm>
          <a:prstGeom prst="rect">
            <a:avLst/>
          </a:prstGeom>
          <a:noFill/>
        </p:spPr>
        <p:txBody>
          <a:bodyPr wrap="square" rtlCol="0">
            <a:spAutoFit/>
          </a:bodyPr>
          <a:lstStyle/>
          <a:p>
            <a:r>
              <a:rPr lang="en-NZ" sz="1600" dirty="0">
                <a:solidFill>
                  <a:schemeClr val="bg1"/>
                </a:solidFill>
              </a:rPr>
              <a:t>In this example, if we start from root with “wind speed &lt; 25.0”, there is only one “no-rain” sample for us to use. The model can be easily overfitted</a:t>
            </a:r>
          </a:p>
        </p:txBody>
      </p:sp>
      <p:sp>
        <p:nvSpPr>
          <p:cNvPr id="12" name="Arrow: Right 11">
            <a:extLst>
              <a:ext uri="{FF2B5EF4-FFF2-40B4-BE49-F238E27FC236}">
                <a16:creationId xmlns:a16="http://schemas.microsoft.com/office/drawing/2014/main" id="{9B1D2AAB-D1D1-4711-86DE-A30B03F92CDE}"/>
              </a:ext>
            </a:extLst>
          </p:cNvPr>
          <p:cNvSpPr/>
          <p:nvPr/>
        </p:nvSpPr>
        <p:spPr>
          <a:xfrm>
            <a:off x="8414204" y="1848410"/>
            <a:ext cx="306515" cy="25490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Freeform: Shape 1">
            <a:extLst>
              <a:ext uri="{FF2B5EF4-FFF2-40B4-BE49-F238E27FC236}">
                <a16:creationId xmlns:a16="http://schemas.microsoft.com/office/drawing/2014/main" id="{3096C048-D8B7-4B62-A3FE-E2C27C07E88E}"/>
              </a:ext>
            </a:extLst>
          </p:cNvPr>
          <p:cNvSpPr/>
          <p:nvPr/>
        </p:nvSpPr>
        <p:spPr>
          <a:xfrm>
            <a:off x="4198128" y="586462"/>
            <a:ext cx="4659085" cy="1274539"/>
          </a:xfrm>
          <a:custGeom>
            <a:avLst/>
            <a:gdLst>
              <a:gd name="connsiteX0" fmla="*/ 4659085 w 4659085"/>
              <a:gd name="connsiteY0" fmla="*/ 1048116 h 1274539"/>
              <a:gd name="connsiteX1" fmla="*/ 4005942 w 4659085"/>
              <a:gd name="connsiteY1" fmla="*/ 386265 h 1274539"/>
              <a:gd name="connsiteX2" fmla="*/ 2534194 w 4659085"/>
              <a:gd name="connsiteY2" fmla="*/ 3088 h 1274539"/>
              <a:gd name="connsiteX3" fmla="*/ 1105988 w 4659085"/>
              <a:gd name="connsiteY3" fmla="*/ 229510 h 1274539"/>
              <a:gd name="connsiteX4" fmla="*/ 418011 w 4659085"/>
              <a:gd name="connsiteY4" fmla="*/ 647522 h 1274539"/>
              <a:gd name="connsiteX5" fmla="*/ 0 w 4659085"/>
              <a:gd name="connsiteY5" fmla="*/ 1274539 h 1274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9085" h="1274539">
                <a:moveTo>
                  <a:pt x="4659085" y="1048116"/>
                </a:moveTo>
                <a:cubicBezTo>
                  <a:pt x="4509588" y="804276"/>
                  <a:pt x="4360091" y="560436"/>
                  <a:pt x="4005942" y="386265"/>
                </a:cubicBezTo>
                <a:cubicBezTo>
                  <a:pt x="3651793" y="212094"/>
                  <a:pt x="3017520" y="29214"/>
                  <a:pt x="2534194" y="3088"/>
                </a:cubicBezTo>
                <a:cubicBezTo>
                  <a:pt x="2050868" y="-23038"/>
                  <a:pt x="1458685" y="122104"/>
                  <a:pt x="1105988" y="229510"/>
                </a:cubicBezTo>
                <a:cubicBezTo>
                  <a:pt x="753291" y="336916"/>
                  <a:pt x="602342" y="473351"/>
                  <a:pt x="418011" y="647522"/>
                </a:cubicBezTo>
                <a:cubicBezTo>
                  <a:pt x="233680" y="821693"/>
                  <a:pt x="116840" y="1048116"/>
                  <a:pt x="0" y="1274539"/>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29381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37" name="Table 37">
            <a:extLst>
              <a:ext uri="{FF2B5EF4-FFF2-40B4-BE49-F238E27FC236}">
                <a16:creationId xmlns:a16="http://schemas.microsoft.com/office/drawing/2014/main" id="{873CA789-1F40-E743-89AF-E8052A16B8A7}"/>
              </a:ext>
            </a:extLst>
          </p:cNvPr>
          <p:cNvGraphicFramePr>
            <a:graphicFrameLocks noGrp="1"/>
          </p:cNvGraphicFramePr>
          <p:nvPr/>
        </p:nvGraphicFramePr>
        <p:xfrm>
          <a:off x="366432" y="85539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50" name="Rectangle 49">
            <a:extLst>
              <a:ext uri="{FF2B5EF4-FFF2-40B4-BE49-F238E27FC236}">
                <a16:creationId xmlns:a16="http://schemas.microsoft.com/office/drawing/2014/main" id="{40190517-81F7-4852-A5EC-B3C3D04AB3FF}"/>
              </a:ext>
            </a:extLst>
          </p:cNvPr>
          <p:cNvSpPr/>
          <p:nvPr/>
        </p:nvSpPr>
        <p:spPr>
          <a:xfrm>
            <a:off x="9310982" y="880116"/>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8827381" y="1766927"/>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10058119" y="1875714"/>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9599444" y="2548570"/>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10724510" y="254434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9265941" y="306271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9368989" y="1225454"/>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9891427" y="1225454"/>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10035658" y="2301568"/>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10599727" y="2301568"/>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9702155" y="2815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10545531" y="3057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9255521" y="129682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9976189" y="1287790"/>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10033073" y="2230333"/>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10656258" y="2234990"/>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9255521" y="3763999"/>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8267805" y="429413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9947039" y="430574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stCxn id="34" idx="2"/>
            <a:endCxn id="35" idx="0"/>
          </p:cNvCxnSpPr>
          <p:nvPr/>
        </p:nvCxnSpPr>
        <p:spPr>
          <a:xfrm flipH="1">
            <a:off x="8809413" y="4031142"/>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9691735" y="4031142"/>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50D3BD3-10F1-4317-89CB-BAC6331520F9}"/>
              </a:ext>
            </a:extLst>
          </p:cNvPr>
          <p:cNvSpPr txBox="1"/>
          <p:nvPr/>
        </p:nvSpPr>
        <p:spPr>
          <a:xfrm>
            <a:off x="4908515" y="1745229"/>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40" name="TextBox 39">
            <a:extLst>
              <a:ext uri="{FF2B5EF4-FFF2-40B4-BE49-F238E27FC236}">
                <a16:creationId xmlns:a16="http://schemas.microsoft.com/office/drawing/2014/main" id="{397768D9-9B3E-4F9A-97BA-030C01B85BAF}"/>
              </a:ext>
            </a:extLst>
          </p:cNvPr>
          <p:cNvSpPr txBox="1"/>
          <p:nvPr/>
        </p:nvSpPr>
        <p:spPr>
          <a:xfrm>
            <a:off x="4922955" y="2787385"/>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ight Brace 7">
            <a:extLst>
              <a:ext uri="{FF2B5EF4-FFF2-40B4-BE49-F238E27FC236}">
                <a16:creationId xmlns:a16="http://schemas.microsoft.com/office/drawing/2014/main" id="{8F465FE2-CDF8-4AC3-8226-BD752C8511A9}"/>
              </a:ext>
            </a:extLst>
          </p:cNvPr>
          <p:cNvSpPr/>
          <p:nvPr/>
        </p:nvSpPr>
        <p:spPr>
          <a:xfrm>
            <a:off x="4807131" y="2239695"/>
            <a:ext cx="101384" cy="1261151"/>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1" name="Right Brace 40">
            <a:extLst>
              <a:ext uri="{FF2B5EF4-FFF2-40B4-BE49-F238E27FC236}">
                <a16:creationId xmlns:a16="http://schemas.microsoft.com/office/drawing/2014/main" id="{1E797051-612E-4868-A897-2B7F9D5EFC8E}"/>
              </a:ext>
            </a:extLst>
          </p:cNvPr>
          <p:cNvSpPr/>
          <p:nvPr/>
        </p:nvSpPr>
        <p:spPr>
          <a:xfrm>
            <a:off x="4811616" y="1788456"/>
            <a:ext cx="77729" cy="32610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1" name="TextBox 10">
            <a:extLst>
              <a:ext uri="{FF2B5EF4-FFF2-40B4-BE49-F238E27FC236}">
                <a16:creationId xmlns:a16="http://schemas.microsoft.com/office/drawing/2014/main" id="{F7B37F70-02A4-4039-8152-686ACB94A0D6}"/>
              </a:ext>
            </a:extLst>
          </p:cNvPr>
          <p:cNvSpPr txBox="1"/>
          <p:nvPr/>
        </p:nvSpPr>
        <p:spPr>
          <a:xfrm>
            <a:off x="5714810" y="1076171"/>
            <a:ext cx="2746642" cy="2308324"/>
          </a:xfrm>
          <a:prstGeom prst="rect">
            <a:avLst/>
          </a:prstGeom>
          <a:noFill/>
        </p:spPr>
        <p:txBody>
          <a:bodyPr wrap="square" rtlCol="0">
            <a:spAutoFit/>
          </a:bodyPr>
          <a:lstStyle/>
          <a:p>
            <a:r>
              <a:rPr lang="en-NZ" sz="1600" dirty="0">
                <a:solidFill>
                  <a:schemeClr val="bg1"/>
                </a:solidFill>
              </a:rPr>
              <a:t>In this example, if we start from root with “wind speed &lt; 25.0”, there is only one “no-rain” sample for us to use. The model can be easily overfitted (since very few case for this leaf, it is difficult to have confidence for this level of split for future data …)</a:t>
            </a:r>
          </a:p>
        </p:txBody>
      </p:sp>
      <p:sp>
        <p:nvSpPr>
          <p:cNvPr id="12" name="Arrow: Right 11">
            <a:extLst>
              <a:ext uri="{FF2B5EF4-FFF2-40B4-BE49-F238E27FC236}">
                <a16:creationId xmlns:a16="http://schemas.microsoft.com/office/drawing/2014/main" id="{9B1D2AAB-D1D1-4711-86DE-A30B03F92CDE}"/>
              </a:ext>
            </a:extLst>
          </p:cNvPr>
          <p:cNvSpPr/>
          <p:nvPr/>
        </p:nvSpPr>
        <p:spPr>
          <a:xfrm>
            <a:off x="8414204" y="1848410"/>
            <a:ext cx="306515" cy="25490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Rectangle 1">
            <a:extLst>
              <a:ext uri="{FF2B5EF4-FFF2-40B4-BE49-F238E27FC236}">
                <a16:creationId xmlns:a16="http://schemas.microsoft.com/office/drawing/2014/main" id="{BB57D909-2BD2-4DD1-AE09-34327FC77C27}"/>
              </a:ext>
            </a:extLst>
          </p:cNvPr>
          <p:cNvSpPr/>
          <p:nvPr/>
        </p:nvSpPr>
        <p:spPr>
          <a:xfrm>
            <a:off x="8604069" y="1666158"/>
            <a:ext cx="2992869" cy="8020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13347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37" name="Table 37">
            <a:extLst>
              <a:ext uri="{FF2B5EF4-FFF2-40B4-BE49-F238E27FC236}">
                <a16:creationId xmlns:a16="http://schemas.microsoft.com/office/drawing/2014/main" id="{873CA789-1F40-E743-89AF-E8052A16B8A7}"/>
              </a:ext>
            </a:extLst>
          </p:cNvPr>
          <p:cNvGraphicFramePr>
            <a:graphicFrameLocks noGrp="1"/>
          </p:cNvGraphicFramePr>
          <p:nvPr/>
        </p:nvGraphicFramePr>
        <p:xfrm>
          <a:off x="366432" y="85539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sp>
        <p:nvSpPr>
          <p:cNvPr id="50" name="Rectangle 49">
            <a:extLst>
              <a:ext uri="{FF2B5EF4-FFF2-40B4-BE49-F238E27FC236}">
                <a16:creationId xmlns:a16="http://schemas.microsoft.com/office/drawing/2014/main" id="{40190517-81F7-4852-A5EC-B3C3D04AB3FF}"/>
              </a:ext>
            </a:extLst>
          </p:cNvPr>
          <p:cNvSpPr/>
          <p:nvPr/>
        </p:nvSpPr>
        <p:spPr>
          <a:xfrm>
            <a:off x="9310982" y="880116"/>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8827381" y="1766927"/>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10058119" y="1875714"/>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9599444" y="2548570"/>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10724510" y="254434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9265941" y="306271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9368989" y="1225454"/>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9891427" y="1225454"/>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10035658" y="2301568"/>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10599727" y="2301568"/>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9702155" y="2815713"/>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10545531" y="3057659"/>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9255521" y="129682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9976189" y="1287790"/>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10033073" y="2230333"/>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10656258" y="2234990"/>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9255521" y="3763999"/>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8267805" y="429413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9947039" y="430574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stCxn id="34" idx="2"/>
            <a:endCxn id="35" idx="0"/>
          </p:cNvCxnSpPr>
          <p:nvPr/>
        </p:nvCxnSpPr>
        <p:spPr>
          <a:xfrm flipH="1">
            <a:off x="8809413" y="4031142"/>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9691735" y="4031142"/>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50D3BD3-10F1-4317-89CB-BAC6331520F9}"/>
              </a:ext>
            </a:extLst>
          </p:cNvPr>
          <p:cNvSpPr txBox="1"/>
          <p:nvPr/>
        </p:nvSpPr>
        <p:spPr>
          <a:xfrm>
            <a:off x="4908515" y="1745229"/>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40" name="TextBox 39">
            <a:extLst>
              <a:ext uri="{FF2B5EF4-FFF2-40B4-BE49-F238E27FC236}">
                <a16:creationId xmlns:a16="http://schemas.microsoft.com/office/drawing/2014/main" id="{397768D9-9B3E-4F9A-97BA-030C01B85BAF}"/>
              </a:ext>
            </a:extLst>
          </p:cNvPr>
          <p:cNvSpPr txBox="1"/>
          <p:nvPr/>
        </p:nvSpPr>
        <p:spPr>
          <a:xfrm>
            <a:off x="4922955" y="2787385"/>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ight Brace 7">
            <a:extLst>
              <a:ext uri="{FF2B5EF4-FFF2-40B4-BE49-F238E27FC236}">
                <a16:creationId xmlns:a16="http://schemas.microsoft.com/office/drawing/2014/main" id="{8F465FE2-CDF8-4AC3-8226-BD752C8511A9}"/>
              </a:ext>
            </a:extLst>
          </p:cNvPr>
          <p:cNvSpPr/>
          <p:nvPr/>
        </p:nvSpPr>
        <p:spPr>
          <a:xfrm>
            <a:off x="4807131" y="2239695"/>
            <a:ext cx="101384" cy="1261151"/>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41" name="Right Brace 40">
            <a:extLst>
              <a:ext uri="{FF2B5EF4-FFF2-40B4-BE49-F238E27FC236}">
                <a16:creationId xmlns:a16="http://schemas.microsoft.com/office/drawing/2014/main" id="{1E797051-612E-4868-A897-2B7F9D5EFC8E}"/>
              </a:ext>
            </a:extLst>
          </p:cNvPr>
          <p:cNvSpPr/>
          <p:nvPr/>
        </p:nvSpPr>
        <p:spPr>
          <a:xfrm>
            <a:off x="4811616" y="1788456"/>
            <a:ext cx="77729" cy="326106"/>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
        <p:nvSpPr>
          <p:cNvPr id="11" name="TextBox 10">
            <a:extLst>
              <a:ext uri="{FF2B5EF4-FFF2-40B4-BE49-F238E27FC236}">
                <a16:creationId xmlns:a16="http://schemas.microsoft.com/office/drawing/2014/main" id="{F7B37F70-02A4-4039-8152-686ACB94A0D6}"/>
              </a:ext>
            </a:extLst>
          </p:cNvPr>
          <p:cNvSpPr txBox="1"/>
          <p:nvPr/>
        </p:nvSpPr>
        <p:spPr>
          <a:xfrm>
            <a:off x="5714810" y="1076171"/>
            <a:ext cx="2746642" cy="2308324"/>
          </a:xfrm>
          <a:prstGeom prst="rect">
            <a:avLst/>
          </a:prstGeom>
          <a:noFill/>
        </p:spPr>
        <p:txBody>
          <a:bodyPr wrap="square" rtlCol="0">
            <a:spAutoFit/>
          </a:bodyPr>
          <a:lstStyle/>
          <a:p>
            <a:r>
              <a:rPr lang="en-NZ" sz="1600" dirty="0">
                <a:solidFill>
                  <a:schemeClr val="bg1"/>
                </a:solidFill>
              </a:rPr>
              <a:t>In this example, if we start from root with “wind speed &lt; 25.0”, there is only one “no-rain” sample for us to use. The model can be easily overfitted (since very few case for this leaf, it is difficult to have confidence for this level of split for future data …)</a:t>
            </a:r>
          </a:p>
        </p:txBody>
      </p:sp>
      <p:sp>
        <p:nvSpPr>
          <p:cNvPr id="12" name="Arrow: Right 11">
            <a:extLst>
              <a:ext uri="{FF2B5EF4-FFF2-40B4-BE49-F238E27FC236}">
                <a16:creationId xmlns:a16="http://schemas.microsoft.com/office/drawing/2014/main" id="{9B1D2AAB-D1D1-4711-86DE-A30B03F92CDE}"/>
              </a:ext>
            </a:extLst>
          </p:cNvPr>
          <p:cNvSpPr/>
          <p:nvPr/>
        </p:nvSpPr>
        <p:spPr>
          <a:xfrm>
            <a:off x="8414204" y="1848410"/>
            <a:ext cx="306515" cy="25490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Rectangle 1">
            <a:extLst>
              <a:ext uri="{FF2B5EF4-FFF2-40B4-BE49-F238E27FC236}">
                <a16:creationId xmlns:a16="http://schemas.microsoft.com/office/drawing/2014/main" id="{BB57D909-2BD2-4DD1-AE09-34327FC77C27}"/>
              </a:ext>
            </a:extLst>
          </p:cNvPr>
          <p:cNvSpPr/>
          <p:nvPr/>
        </p:nvSpPr>
        <p:spPr>
          <a:xfrm>
            <a:off x="8604069" y="1666158"/>
            <a:ext cx="2992869" cy="8020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a:extLst>
              <a:ext uri="{FF2B5EF4-FFF2-40B4-BE49-F238E27FC236}">
                <a16:creationId xmlns:a16="http://schemas.microsoft.com/office/drawing/2014/main" id="{005B388C-F89E-48BC-B33E-42E6DB2603BB}"/>
              </a:ext>
            </a:extLst>
          </p:cNvPr>
          <p:cNvSpPr txBox="1"/>
          <p:nvPr/>
        </p:nvSpPr>
        <p:spPr>
          <a:xfrm>
            <a:off x="4013092" y="3776023"/>
            <a:ext cx="4165816"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samples in the level for the tree to grow</a:t>
            </a:r>
          </a:p>
        </p:txBody>
      </p:sp>
      <p:sp>
        <p:nvSpPr>
          <p:cNvPr id="6" name="Arrow: Down 5">
            <a:extLst>
              <a:ext uri="{FF2B5EF4-FFF2-40B4-BE49-F238E27FC236}">
                <a16:creationId xmlns:a16="http://schemas.microsoft.com/office/drawing/2014/main" id="{E077FED7-97CF-43EB-889E-F740CC05FE5E}"/>
              </a:ext>
            </a:extLst>
          </p:cNvPr>
          <p:cNvSpPr/>
          <p:nvPr/>
        </p:nvSpPr>
        <p:spPr>
          <a:xfrm>
            <a:off x="6598853" y="3423742"/>
            <a:ext cx="324461" cy="352281"/>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31442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0190517-81F7-4852-A5EC-B3C3D04AB3FF}"/>
              </a:ext>
            </a:extLst>
          </p:cNvPr>
          <p:cNvSpPr/>
          <p:nvPr/>
        </p:nvSpPr>
        <p:spPr>
          <a:xfrm>
            <a:off x="1736187" y="274123"/>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1251584" y="152920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2482322" y="1637996"/>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2023647" y="2310852"/>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3148713" y="230662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1690144" y="2824997"/>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1793192" y="619461"/>
            <a:ext cx="523440" cy="90974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2316632" y="619461"/>
            <a:ext cx="707298" cy="10185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2459861" y="2063850"/>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3023930" y="2063850"/>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2126358" y="2577995"/>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2969734" y="2819941"/>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1644003" y="1156695"/>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2579371" y="1203392"/>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2457276" y="1992615"/>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3080461" y="1997272"/>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1679724" y="35262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652713" y="4018626"/>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2371242" y="4068031"/>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cxnSpLocks/>
            <a:stCxn id="34" idx="2"/>
          </p:cNvCxnSpPr>
          <p:nvPr/>
        </p:nvCxnSpPr>
        <p:spPr>
          <a:xfrm flipH="1">
            <a:off x="1233616" y="3793424"/>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2115938" y="3793424"/>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5B388C-F89E-48BC-B33E-42E6DB2603BB}"/>
              </a:ext>
            </a:extLst>
          </p:cNvPr>
          <p:cNvSpPr txBox="1"/>
          <p:nvPr/>
        </p:nvSpPr>
        <p:spPr>
          <a:xfrm>
            <a:off x="391365" y="4631780"/>
            <a:ext cx="3805581"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cases in the level for the tree to grow</a:t>
            </a:r>
          </a:p>
        </p:txBody>
      </p:sp>
      <p:sp>
        <p:nvSpPr>
          <p:cNvPr id="49" name="Rectangle 48">
            <a:extLst>
              <a:ext uri="{FF2B5EF4-FFF2-40B4-BE49-F238E27FC236}">
                <a16:creationId xmlns:a16="http://schemas.microsoft.com/office/drawing/2014/main" id="{78E378E1-FCBE-4721-98AC-1D6EBEF1EEA6}"/>
              </a:ext>
            </a:extLst>
          </p:cNvPr>
          <p:cNvSpPr/>
          <p:nvPr/>
        </p:nvSpPr>
        <p:spPr>
          <a:xfrm>
            <a:off x="4731853" y="403554"/>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6" name="Rectangle 55">
            <a:extLst>
              <a:ext uri="{FF2B5EF4-FFF2-40B4-BE49-F238E27FC236}">
                <a16:creationId xmlns:a16="http://schemas.microsoft.com/office/drawing/2014/main" id="{249C878D-4E60-4DC5-838D-D24E143DF42D}"/>
              </a:ext>
            </a:extLst>
          </p:cNvPr>
          <p:cNvSpPr/>
          <p:nvPr/>
        </p:nvSpPr>
        <p:spPr>
          <a:xfrm>
            <a:off x="4248252" y="1290365"/>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sp>
        <p:nvSpPr>
          <p:cNvPr id="58" name="Rectangle 57">
            <a:extLst>
              <a:ext uri="{FF2B5EF4-FFF2-40B4-BE49-F238E27FC236}">
                <a16:creationId xmlns:a16="http://schemas.microsoft.com/office/drawing/2014/main" id="{D2751851-F1AA-4F08-BFC2-58A34B160D6E}"/>
              </a:ext>
            </a:extLst>
          </p:cNvPr>
          <p:cNvSpPr/>
          <p:nvPr/>
        </p:nvSpPr>
        <p:spPr>
          <a:xfrm>
            <a:off x="5478990" y="1399152"/>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sp>
        <p:nvSpPr>
          <p:cNvPr id="60" name="Rectangle 59">
            <a:extLst>
              <a:ext uri="{FF2B5EF4-FFF2-40B4-BE49-F238E27FC236}">
                <a16:creationId xmlns:a16="http://schemas.microsoft.com/office/drawing/2014/main" id="{294CCD08-2589-4622-850E-1D7352711B4B}"/>
              </a:ext>
            </a:extLst>
          </p:cNvPr>
          <p:cNvSpPr/>
          <p:nvPr/>
        </p:nvSpPr>
        <p:spPr>
          <a:xfrm>
            <a:off x="5020315" y="2072008"/>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AA9CAF16-E2E1-4925-8AB1-09CFA84DAA70}"/>
              </a:ext>
            </a:extLst>
          </p:cNvPr>
          <p:cNvSpPr/>
          <p:nvPr/>
        </p:nvSpPr>
        <p:spPr>
          <a:xfrm>
            <a:off x="6145381" y="20677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31EEA9C6-9F8E-4B82-8AB6-02EF1390CDA8}"/>
              </a:ext>
            </a:extLst>
          </p:cNvPr>
          <p:cNvSpPr/>
          <p:nvPr/>
        </p:nvSpPr>
        <p:spPr>
          <a:xfrm>
            <a:off x="4686812" y="258615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4" name="Straight Arrow Connector 63">
            <a:extLst>
              <a:ext uri="{FF2B5EF4-FFF2-40B4-BE49-F238E27FC236}">
                <a16:creationId xmlns:a16="http://schemas.microsoft.com/office/drawing/2014/main" id="{537FB623-7EB5-4904-A847-598D2F9E8D0F}"/>
              </a:ext>
            </a:extLst>
          </p:cNvPr>
          <p:cNvCxnSpPr>
            <a:cxnSpLocks/>
            <a:stCxn id="49" idx="2"/>
            <a:endCxn id="56" idx="0"/>
          </p:cNvCxnSpPr>
          <p:nvPr/>
        </p:nvCxnSpPr>
        <p:spPr>
          <a:xfrm flipH="1">
            <a:off x="4789860" y="748892"/>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064ECE-EFF2-4C35-85EB-6A1339597728}"/>
              </a:ext>
            </a:extLst>
          </p:cNvPr>
          <p:cNvCxnSpPr>
            <a:cxnSpLocks/>
            <a:stCxn id="49" idx="2"/>
            <a:endCxn id="58" idx="0"/>
          </p:cNvCxnSpPr>
          <p:nvPr/>
        </p:nvCxnSpPr>
        <p:spPr>
          <a:xfrm>
            <a:off x="5312298" y="748892"/>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429B76-1F87-4A83-9526-5BA192283CB9}"/>
              </a:ext>
            </a:extLst>
          </p:cNvPr>
          <p:cNvCxnSpPr>
            <a:cxnSpLocks/>
            <a:stCxn id="58" idx="2"/>
            <a:endCxn id="60" idx="0"/>
          </p:cNvCxnSpPr>
          <p:nvPr/>
        </p:nvCxnSpPr>
        <p:spPr>
          <a:xfrm flipH="1">
            <a:off x="5456529" y="1825006"/>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3687DBD-2A76-4828-8F12-215C43468214}"/>
              </a:ext>
            </a:extLst>
          </p:cNvPr>
          <p:cNvCxnSpPr>
            <a:cxnSpLocks/>
            <a:stCxn id="58" idx="2"/>
            <a:endCxn id="61" idx="0"/>
          </p:cNvCxnSpPr>
          <p:nvPr/>
        </p:nvCxnSpPr>
        <p:spPr>
          <a:xfrm>
            <a:off x="6020598" y="1825006"/>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57F282-73DA-49A4-A561-EFAD524AB206}"/>
              </a:ext>
            </a:extLst>
          </p:cNvPr>
          <p:cNvCxnSpPr>
            <a:stCxn id="60" idx="2"/>
            <a:endCxn id="63" idx="0"/>
          </p:cNvCxnSpPr>
          <p:nvPr/>
        </p:nvCxnSpPr>
        <p:spPr>
          <a:xfrm flipH="1">
            <a:off x="5123026" y="2339151"/>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B7DB38-299D-4C07-B2AA-899E3B800952}"/>
              </a:ext>
            </a:extLst>
          </p:cNvPr>
          <p:cNvSpPr txBox="1"/>
          <p:nvPr/>
        </p:nvSpPr>
        <p:spPr>
          <a:xfrm>
            <a:off x="5966402" y="2581097"/>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70" name="TextBox 69">
            <a:extLst>
              <a:ext uri="{FF2B5EF4-FFF2-40B4-BE49-F238E27FC236}">
                <a16:creationId xmlns:a16="http://schemas.microsoft.com/office/drawing/2014/main" id="{35D25D0F-9DBC-4845-B148-BDB34CD71A48}"/>
              </a:ext>
            </a:extLst>
          </p:cNvPr>
          <p:cNvSpPr txBox="1"/>
          <p:nvPr/>
        </p:nvSpPr>
        <p:spPr>
          <a:xfrm>
            <a:off x="4676392" y="820264"/>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1" name="TextBox 70">
            <a:extLst>
              <a:ext uri="{FF2B5EF4-FFF2-40B4-BE49-F238E27FC236}">
                <a16:creationId xmlns:a16="http://schemas.microsoft.com/office/drawing/2014/main" id="{58FA260A-5BE8-4C2B-AD2E-7F63E8C51F8F}"/>
              </a:ext>
            </a:extLst>
          </p:cNvPr>
          <p:cNvSpPr txBox="1"/>
          <p:nvPr/>
        </p:nvSpPr>
        <p:spPr>
          <a:xfrm>
            <a:off x="5397060" y="811228"/>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15" name="TextBox 14">
            <a:extLst>
              <a:ext uri="{FF2B5EF4-FFF2-40B4-BE49-F238E27FC236}">
                <a16:creationId xmlns:a16="http://schemas.microsoft.com/office/drawing/2014/main" id="{EBEE8ECC-D716-48E0-B212-30D514159232}"/>
              </a:ext>
            </a:extLst>
          </p:cNvPr>
          <p:cNvSpPr txBox="1"/>
          <p:nvPr/>
        </p:nvSpPr>
        <p:spPr>
          <a:xfrm>
            <a:off x="4294429" y="3282341"/>
            <a:ext cx="2702731" cy="2308324"/>
          </a:xfrm>
          <a:prstGeom prst="rect">
            <a:avLst/>
          </a:prstGeom>
          <a:noFill/>
        </p:spPr>
        <p:txBody>
          <a:bodyPr wrap="square" rtlCol="0">
            <a:spAutoFit/>
          </a:bodyPr>
          <a:lstStyle/>
          <a:p>
            <a:r>
              <a:rPr lang="en-NZ" dirty="0">
                <a:solidFill>
                  <a:schemeClr val="bg1"/>
                </a:solidFill>
              </a:rPr>
              <a:t>For example, in the hidden step before we go to “High Temp” for our next level. We have a leaf “Rain” with 4 total cases, and apparently this will be the last level we can go given the constrain we put here</a:t>
            </a:r>
          </a:p>
        </p:txBody>
      </p:sp>
      <p:sp>
        <p:nvSpPr>
          <p:cNvPr id="16" name="TextBox 15">
            <a:extLst>
              <a:ext uri="{FF2B5EF4-FFF2-40B4-BE49-F238E27FC236}">
                <a16:creationId xmlns:a16="http://schemas.microsoft.com/office/drawing/2014/main" id="{5685377E-C75C-4388-9BE8-B07D28150705}"/>
              </a:ext>
            </a:extLst>
          </p:cNvPr>
          <p:cNvSpPr txBox="1"/>
          <p:nvPr/>
        </p:nvSpPr>
        <p:spPr>
          <a:xfrm>
            <a:off x="6562206" y="1455012"/>
            <a:ext cx="635430" cy="276999"/>
          </a:xfrm>
          <a:prstGeom prst="rect">
            <a:avLst/>
          </a:prstGeom>
          <a:noFill/>
        </p:spPr>
        <p:txBody>
          <a:bodyPr wrap="none" rtlCol="0">
            <a:spAutoFit/>
          </a:bodyPr>
          <a:lstStyle/>
          <a:p>
            <a:r>
              <a:rPr lang="en-NZ" sz="1200" dirty="0">
                <a:solidFill>
                  <a:schemeClr val="bg1"/>
                </a:solidFill>
              </a:rPr>
              <a:t>4 cases</a:t>
            </a:r>
          </a:p>
        </p:txBody>
      </p:sp>
      <p:sp>
        <p:nvSpPr>
          <p:cNvPr id="17" name="Rectangle 16">
            <a:extLst>
              <a:ext uri="{FF2B5EF4-FFF2-40B4-BE49-F238E27FC236}">
                <a16:creationId xmlns:a16="http://schemas.microsoft.com/office/drawing/2014/main" id="{A00ECA31-2309-406C-B1FE-34DD31C5F52D}"/>
              </a:ext>
            </a:extLst>
          </p:cNvPr>
          <p:cNvSpPr/>
          <p:nvPr/>
        </p:nvSpPr>
        <p:spPr>
          <a:xfrm>
            <a:off x="1732919" y="853950"/>
            <a:ext cx="1203761" cy="2654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2" name="Rectangle 71">
            <a:extLst>
              <a:ext uri="{FF2B5EF4-FFF2-40B4-BE49-F238E27FC236}">
                <a16:creationId xmlns:a16="http://schemas.microsoft.com/office/drawing/2014/main" id="{54DF60B4-BA55-4EF7-8347-2DA2E18164E5}"/>
              </a:ext>
            </a:extLst>
          </p:cNvPr>
          <p:cNvSpPr/>
          <p:nvPr/>
        </p:nvSpPr>
        <p:spPr>
          <a:xfrm>
            <a:off x="4164650" y="271604"/>
            <a:ext cx="2962291" cy="536719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Arrow: Right 22">
            <a:extLst>
              <a:ext uri="{FF2B5EF4-FFF2-40B4-BE49-F238E27FC236}">
                <a16:creationId xmlns:a16="http://schemas.microsoft.com/office/drawing/2014/main" id="{694310DA-FFAC-4B41-A112-56D367176905}"/>
              </a:ext>
            </a:extLst>
          </p:cNvPr>
          <p:cNvSpPr/>
          <p:nvPr/>
        </p:nvSpPr>
        <p:spPr>
          <a:xfrm>
            <a:off x="3448422" y="872350"/>
            <a:ext cx="363151" cy="2243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863027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0190517-81F7-4852-A5EC-B3C3D04AB3FF}"/>
              </a:ext>
            </a:extLst>
          </p:cNvPr>
          <p:cNvSpPr/>
          <p:nvPr/>
        </p:nvSpPr>
        <p:spPr>
          <a:xfrm>
            <a:off x="1736187" y="274123"/>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1251584" y="152920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2482322" y="1637996"/>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2023647" y="2310852"/>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3148713" y="230662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1690144" y="2824997"/>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1793192" y="619461"/>
            <a:ext cx="523440" cy="90974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2316632" y="619461"/>
            <a:ext cx="707298" cy="10185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2459861" y="2063850"/>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3023930" y="2063850"/>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2126358" y="2577995"/>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2969734" y="2819941"/>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1644003" y="1156695"/>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2579371" y="1203392"/>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2457276" y="1992615"/>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3080461" y="1997272"/>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1679724" y="35262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652713" y="4018626"/>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2371242" y="4068031"/>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cxnSpLocks/>
            <a:stCxn id="34" idx="2"/>
          </p:cNvCxnSpPr>
          <p:nvPr/>
        </p:nvCxnSpPr>
        <p:spPr>
          <a:xfrm flipH="1">
            <a:off x="1233616" y="3793424"/>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2115938" y="3793424"/>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5B388C-F89E-48BC-B33E-42E6DB2603BB}"/>
              </a:ext>
            </a:extLst>
          </p:cNvPr>
          <p:cNvSpPr txBox="1"/>
          <p:nvPr/>
        </p:nvSpPr>
        <p:spPr>
          <a:xfrm>
            <a:off x="391365" y="4631780"/>
            <a:ext cx="3805581"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cases in the level for the tree to grow</a:t>
            </a:r>
          </a:p>
        </p:txBody>
      </p:sp>
      <p:sp>
        <p:nvSpPr>
          <p:cNvPr id="49" name="Rectangle 48">
            <a:extLst>
              <a:ext uri="{FF2B5EF4-FFF2-40B4-BE49-F238E27FC236}">
                <a16:creationId xmlns:a16="http://schemas.microsoft.com/office/drawing/2014/main" id="{78E378E1-FCBE-4721-98AC-1D6EBEF1EEA6}"/>
              </a:ext>
            </a:extLst>
          </p:cNvPr>
          <p:cNvSpPr/>
          <p:nvPr/>
        </p:nvSpPr>
        <p:spPr>
          <a:xfrm>
            <a:off x="4731853" y="403554"/>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6" name="Rectangle 55">
            <a:extLst>
              <a:ext uri="{FF2B5EF4-FFF2-40B4-BE49-F238E27FC236}">
                <a16:creationId xmlns:a16="http://schemas.microsoft.com/office/drawing/2014/main" id="{249C878D-4E60-4DC5-838D-D24E143DF42D}"/>
              </a:ext>
            </a:extLst>
          </p:cNvPr>
          <p:cNvSpPr/>
          <p:nvPr/>
        </p:nvSpPr>
        <p:spPr>
          <a:xfrm>
            <a:off x="4248252" y="1290365"/>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sp>
        <p:nvSpPr>
          <p:cNvPr id="58" name="Rectangle 57">
            <a:extLst>
              <a:ext uri="{FF2B5EF4-FFF2-40B4-BE49-F238E27FC236}">
                <a16:creationId xmlns:a16="http://schemas.microsoft.com/office/drawing/2014/main" id="{D2751851-F1AA-4F08-BFC2-58A34B160D6E}"/>
              </a:ext>
            </a:extLst>
          </p:cNvPr>
          <p:cNvSpPr/>
          <p:nvPr/>
        </p:nvSpPr>
        <p:spPr>
          <a:xfrm>
            <a:off x="5478990" y="1399152"/>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sp>
        <p:nvSpPr>
          <p:cNvPr id="60" name="Rectangle 59">
            <a:extLst>
              <a:ext uri="{FF2B5EF4-FFF2-40B4-BE49-F238E27FC236}">
                <a16:creationId xmlns:a16="http://schemas.microsoft.com/office/drawing/2014/main" id="{294CCD08-2589-4622-850E-1D7352711B4B}"/>
              </a:ext>
            </a:extLst>
          </p:cNvPr>
          <p:cNvSpPr/>
          <p:nvPr/>
        </p:nvSpPr>
        <p:spPr>
          <a:xfrm>
            <a:off x="5020315" y="2072008"/>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AA9CAF16-E2E1-4925-8AB1-09CFA84DAA70}"/>
              </a:ext>
            </a:extLst>
          </p:cNvPr>
          <p:cNvSpPr/>
          <p:nvPr/>
        </p:nvSpPr>
        <p:spPr>
          <a:xfrm>
            <a:off x="6145381" y="20677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31EEA9C6-9F8E-4B82-8AB6-02EF1390CDA8}"/>
              </a:ext>
            </a:extLst>
          </p:cNvPr>
          <p:cNvSpPr/>
          <p:nvPr/>
        </p:nvSpPr>
        <p:spPr>
          <a:xfrm>
            <a:off x="4686812" y="258615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4" name="Straight Arrow Connector 63">
            <a:extLst>
              <a:ext uri="{FF2B5EF4-FFF2-40B4-BE49-F238E27FC236}">
                <a16:creationId xmlns:a16="http://schemas.microsoft.com/office/drawing/2014/main" id="{537FB623-7EB5-4904-A847-598D2F9E8D0F}"/>
              </a:ext>
            </a:extLst>
          </p:cNvPr>
          <p:cNvCxnSpPr>
            <a:cxnSpLocks/>
            <a:stCxn id="49" idx="2"/>
            <a:endCxn id="56" idx="0"/>
          </p:cNvCxnSpPr>
          <p:nvPr/>
        </p:nvCxnSpPr>
        <p:spPr>
          <a:xfrm flipH="1">
            <a:off x="4789860" y="748892"/>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064ECE-EFF2-4C35-85EB-6A1339597728}"/>
              </a:ext>
            </a:extLst>
          </p:cNvPr>
          <p:cNvCxnSpPr>
            <a:cxnSpLocks/>
            <a:stCxn id="49" idx="2"/>
            <a:endCxn id="58" idx="0"/>
          </p:cNvCxnSpPr>
          <p:nvPr/>
        </p:nvCxnSpPr>
        <p:spPr>
          <a:xfrm>
            <a:off x="5312298" y="748892"/>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429B76-1F87-4A83-9526-5BA192283CB9}"/>
              </a:ext>
            </a:extLst>
          </p:cNvPr>
          <p:cNvCxnSpPr>
            <a:cxnSpLocks/>
            <a:stCxn id="58" idx="2"/>
            <a:endCxn id="60" idx="0"/>
          </p:cNvCxnSpPr>
          <p:nvPr/>
        </p:nvCxnSpPr>
        <p:spPr>
          <a:xfrm flipH="1">
            <a:off x="5456529" y="1825006"/>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3687DBD-2A76-4828-8F12-215C43468214}"/>
              </a:ext>
            </a:extLst>
          </p:cNvPr>
          <p:cNvCxnSpPr>
            <a:cxnSpLocks/>
            <a:stCxn id="58" idx="2"/>
            <a:endCxn id="61" idx="0"/>
          </p:cNvCxnSpPr>
          <p:nvPr/>
        </p:nvCxnSpPr>
        <p:spPr>
          <a:xfrm>
            <a:off x="6020598" y="1825006"/>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57F282-73DA-49A4-A561-EFAD524AB206}"/>
              </a:ext>
            </a:extLst>
          </p:cNvPr>
          <p:cNvCxnSpPr>
            <a:stCxn id="60" idx="2"/>
            <a:endCxn id="63" idx="0"/>
          </p:cNvCxnSpPr>
          <p:nvPr/>
        </p:nvCxnSpPr>
        <p:spPr>
          <a:xfrm flipH="1">
            <a:off x="5123026" y="2339151"/>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B7DB38-299D-4C07-B2AA-899E3B800952}"/>
              </a:ext>
            </a:extLst>
          </p:cNvPr>
          <p:cNvSpPr txBox="1"/>
          <p:nvPr/>
        </p:nvSpPr>
        <p:spPr>
          <a:xfrm>
            <a:off x="5966402" y="2581097"/>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70" name="TextBox 69">
            <a:extLst>
              <a:ext uri="{FF2B5EF4-FFF2-40B4-BE49-F238E27FC236}">
                <a16:creationId xmlns:a16="http://schemas.microsoft.com/office/drawing/2014/main" id="{35D25D0F-9DBC-4845-B148-BDB34CD71A48}"/>
              </a:ext>
            </a:extLst>
          </p:cNvPr>
          <p:cNvSpPr txBox="1"/>
          <p:nvPr/>
        </p:nvSpPr>
        <p:spPr>
          <a:xfrm>
            <a:off x="4676392" y="820264"/>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1" name="TextBox 70">
            <a:extLst>
              <a:ext uri="{FF2B5EF4-FFF2-40B4-BE49-F238E27FC236}">
                <a16:creationId xmlns:a16="http://schemas.microsoft.com/office/drawing/2014/main" id="{58FA260A-5BE8-4C2B-AD2E-7F63E8C51F8F}"/>
              </a:ext>
            </a:extLst>
          </p:cNvPr>
          <p:cNvSpPr txBox="1"/>
          <p:nvPr/>
        </p:nvSpPr>
        <p:spPr>
          <a:xfrm>
            <a:off x="5397060" y="811228"/>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15" name="TextBox 14">
            <a:extLst>
              <a:ext uri="{FF2B5EF4-FFF2-40B4-BE49-F238E27FC236}">
                <a16:creationId xmlns:a16="http://schemas.microsoft.com/office/drawing/2014/main" id="{EBEE8ECC-D716-48E0-B212-30D514159232}"/>
              </a:ext>
            </a:extLst>
          </p:cNvPr>
          <p:cNvSpPr txBox="1"/>
          <p:nvPr/>
        </p:nvSpPr>
        <p:spPr>
          <a:xfrm>
            <a:off x="4294429" y="3282341"/>
            <a:ext cx="2702731" cy="2308324"/>
          </a:xfrm>
          <a:prstGeom prst="rect">
            <a:avLst/>
          </a:prstGeom>
          <a:noFill/>
        </p:spPr>
        <p:txBody>
          <a:bodyPr wrap="square" rtlCol="0">
            <a:spAutoFit/>
          </a:bodyPr>
          <a:lstStyle/>
          <a:p>
            <a:r>
              <a:rPr lang="en-NZ" dirty="0">
                <a:solidFill>
                  <a:schemeClr val="bg1"/>
                </a:solidFill>
              </a:rPr>
              <a:t>For example, in the hidden step before we go to “High Temp” for our next level. We have a leaf “Rain” with 4 total cases, and apparently this will be the last level we can go given the constrain we put here</a:t>
            </a:r>
          </a:p>
        </p:txBody>
      </p:sp>
      <p:sp>
        <p:nvSpPr>
          <p:cNvPr id="16" name="TextBox 15">
            <a:extLst>
              <a:ext uri="{FF2B5EF4-FFF2-40B4-BE49-F238E27FC236}">
                <a16:creationId xmlns:a16="http://schemas.microsoft.com/office/drawing/2014/main" id="{5685377E-C75C-4388-9BE8-B07D28150705}"/>
              </a:ext>
            </a:extLst>
          </p:cNvPr>
          <p:cNvSpPr txBox="1"/>
          <p:nvPr/>
        </p:nvSpPr>
        <p:spPr>
          <a:xfrm>
            <a:off x="6562206" y="1455012"/>
            <a:ext cx="635430" cy="276999"/>
          </a:xfrm>
          <a:prstGeom prst="rect">
            <a:avLst/>
          </a:prstGeom>
          <a:noFill/>
        </p:spPr>
        <p:txBody>
          <a:bodyPr wrap="none" rtlCol="0">
            <a:spAutoFit/>
          </a:bodyPr>
          <a:lstStyle/>
          <a:p>
            <a:r>
              <a:rPr lang="en-NZ" sz="1200" dirty="0">
                <a:solidFill>
                  <a:schemeClr val="bg1"/>
                </a:solidFill>
              </a:rPr>
              <a:t>4 cases</a:t>
            </a:r>
          </a:p>
        </p:txBody>
      </p:sp>
      <p:sp>
        <p:nvSpPr>
          <p:cNvPr id="17" name="Rectangle 16">
            <a:extLst>
              <a:ext uri="{FF2B5EF4-FFF2-40B4-BE49-F238E27FC236}">
                <a16:creationId xmlns:a16="http://schemas.microsoft.com/office/drawing/2014/main" id="{A00ECA31-2309-406C-B1FE-34DD31C5F52D}"/>
              </a:ext>
            </a:extLst>
          </p:cNvPr>
          <p:cNvSpPr/>
          <p:nvPr/>
        </p:nvSpPr>
        <p:spPr>
          <a:xfrm>
            <a:off x="1732919" y="853950"/>
            <a:ext cx="1203761" cy="2654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2" name="Rectangle 71">
            <a:extLst>
              <a:ext uri="{FF2B5EF4-FFF2-40B4-BE49-F238E27FC236}">
                <a16:creationId xmlns:a16="http://schemas.microsoft.com/office/drawing/2014/main" id="{54DF60B4-BA55-4EF7-8347-2DA2E18164E5}"/>
              </a:ext>
            </a:extLst>
          </p:cNvPr>
          <p:cNvSpPr/>
          <p:nvPr/>
        </p:nvSpPr>
        <p:spPr>
          <a:xfrm>
            <a:off x="4164650" y="271604"/>
            <a:ext cx="2962291" cy="536719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Arrow: Right 22">
            <a:extLst>
              <a:ext uri="{FF2B5EF4-FFF2-40B4-BE49-F238E27FC236}">
                <a16:creationId xmlns:a16="http://schemas.microsoft.com/office/drawing/2014/main" id="{694310DA-FFAC-4B41-A112-56D367176905}"/>
              </a:ext>
            </a:extLst>
          </p:cNvPr>
          <p:cNvSpPr/>
          <p:nvPr/>
        </p:nvSpPr>
        <p:spPr>
          <a:xfrm>
            <a:off x="3448422" y="872350"/>
            <a:ext cx="363151" cy="2243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C8146D28-1543-4042-BDE7-76A2C3F4CCC7}"/>
              </a:ext>
            </a:extLst>
          </p:cNvPr>
          <p:cNvSpPr/>
          <p:nvPr/>
        </p:nvSpPr>
        <p:spPr>
          <a:xfrm>
            <a:off x="8207727" y="318271"/>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44" name="Rectangle 43">
            <a:extLst>
              <a:ext uri="{FF2B5EF4-FFF2-40B4-BE49-F238E27FC236}">
                <a16:creationId xmlns:a16="http://schemas.microsoft.com/office/drawing/2014/main" id="{0287E7D1-37FA-43BC-B7FA-DCA0371E7EA3}"/>
              </a:ext>
            </a:extLst>
          </p:cNvPr>
          <p:cNvSpPr/>
          <p:nvPr/>
        </p:nvSpPr>
        <p:spPr>
          <a:xfrm>
            <a:off x="7752151" y="1180560"/>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cxnSp>
        <p:nvCxnSpPr>
          <p:cNvPr id="46" name="Straight Arrow Connector 45">
            <a:extLst>
              <a:ext uri="{FF2B5EF4-FFF2-40B4-BE49-F238E27FC236}">
                <a16:creationId xmlns:a16="http://schemas.microsoft.com/office/drawing/2014/main" id="{528A20E7-5BC0-4725-A50D-F64CF24F9784}"/>
              </a:ext>
            </a:extLst>
          </p:cNvPr>
          <p:cNvCxnSpPr>
            <a:cxnSpLocks/>
            <a:stCxn id="43" idx="2"/>
            <a:endCxn id="44" idx="0"/>
          </p:cNvCxnSpPr>
          <p:nvPr/>
        </p:nvCxnSpPr>
        <p:spPr>
          <a:xfrm flipH="1">
            <a:off x="8293759" y="663609"/>
            <a:ext cx="494413" cy="516951"/>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8FC8E9-7EFB-43EA-98DA-7075679BDD60}"/>
              </a:ext>
            </a:extLst>
          </p:cNvPr>
          <p:cNvCxnSpPr>
            <a:cxnSpLocks/>
            <a:stCxn id="43" idx="2"/>
          </p:cNvCxnSpPr>
          <p:nvPr/>
        </p:nvCxnSpPr>
        <p:spPr>
          <a:xfrm>
            <a:off x="8788172" y="663609"/>
            <a:ext cx="736325" cy="6257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6C31E96-A127-4861-90DE-6DD1C17C9BBD}"/>
              </a:ext>
            </a:extLst>
          </p:cNvPr>
          <p:cNvSpPr txBox="1"/>
          <p:nvPr/>
        </p:nvSpPr>
        <p:spPr>
          <a:xfrm>
            <a:off x="8144570" y="80804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3" name="TextBox 72">
            <a:extLst>
              <a:ext uri="{FF2B5EF4-FFF2-40B4-BE49-F238E27FC236}">
                <a16:creationId xmlns:a16="http://schemas.microsoft.com/office/drawing/2014/main" id="{15106FB2-B501-4BD0-A6F2-812B4794BDD4}"/>
              </a:ext>
            </a:extLst>
          </p:cNvPr>
          <p:cNvSpPr txBox="1"/>
          <p:nvPr/>
        </p:nvSpPr>
        <p:spPr>
          <a:xfrm>
            <a:off x="9079938" y="854743"/>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ectangle 7">
            <a:extLst>
              <a:ext uri="{FF2B5EF4-FFF2-40B4-BE49-F238E27FC236}">
                <a16:creationId xmlns:a16="http://schemas.microsoft.com/office/drawing/2014/main" id="{2505C8B8-783D-4121-878D-1451312A3D9C}"/>
              </a:ext>
            </a:extLst>
          </p:cNvPr>
          <p:cNvSpPr/>
          <p:nvPr/>
        </p:nvSpPr>
        <p:spPr>
          <a:xfrm>
            <a:off x="4236066" y="318271"/>
            <a:ext cx="2473900" cy="157148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5" name="Rectangle 74">
            <a:extLst>
              <a:ext uri="{FF2B5EF4-FFF2-40B4-BE49-F238E27FC236}">
                <a16:creationId xmlns:a16="http://schemas.microsoft.com/office/drawing/2014/main" id="{1DE7EE01-64A7-40BB-AB71-51AF5B51344C}"/>
              </a:ext>
            </a:extLst>
          </p:cNvPr>
          <p:cNvSpPr/>
          <p:nvPr/>
        </p:nvSpPr>
        <p:spPr>
          <a:xfrm>
            <a:off x="7486805" y="198790"/>
            <a:ext cx="2667830" cy="265450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Arrow: Right 10">
            <a:extLst>
              <a:ext uri="{FF2B5EF4-FFF2-40B4-BE49-F238E27FC236}">
                <a16:creationId xmlns:a16="http://schemas.microsoft.com/office/drawing/2014/main" id="{385E9A33-99FD-49C1-8315-70E9D26F1C52}"/>
              </a:ext>
            </a:extLst>
          </p:cNvPr>
          <p:cNvSpPr/>
          <p:nvPr/>
        </p:nvSpPr>
        <p:spPr>
          <a:xfrm>
            <a:off x="6976932" y="872350"/>
            <a:ext cx="431313" cy="3310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6" name="Rectangle 75">
            <a:extLst>
              <a:ext uri="{FF2B5EF4-FFF2-40B4-BE49-F238E27FC236}">
                <a16:creationId xmlns:a16="http://schemas.microsoft.com/office/drawing/2014/main" id="{810F12A2-CF08-40CB-8CDA-CE05FB8475C2}"/>
              </a:ext>
            </a:extLst>
          </p:cNvPr>
          <p:cNvSpPr/>
          <p:nvPr/>
        </p:nvSpPr>
        <p:spPr>
          <a:xfrm>
            <a:off x="8982889" y="1289347"/>
            <a:ext cx="1083216" cy="4178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pic>
        <p:nvPicPr>
          <p:cNvPr id="14" name="Picture 13">
            <a:extLst>
              <a:ext uri="{FF2B5EF4-FFF2-40B4-BE49-F238E27FC236}">
                <a16:creationId xmlns:a16="http://schemas.microsoft.com/office/drawing/2014/main" id="{E1A70FD8-4791-409B-AEEA-8F0A6B0F2C21}"/>
              </a:ext>
            </a:extLst>
          </p:cNvPr>
          <p:cNvPicPr>
            <a:picLocks noChangeAspect="1"/>
          </p:cNvPicPr>
          <p:nvPr/>
        </p:nvPicPr>
        <p:blipFill>
          <a:blip r:embed="rId2"/>
          <a:stretch>
            <a:fillRect/>
          </a:stretch>
        </p:blipFill>
        <p:spPr>
          <a:xfrm>
            <a:off x="10226051" y="1048681"/>
            <a:ext cx="1880632" cy="1211881"/>
          </a:xfrm>
          <a:prstGeom prst="rect">
            <a:avLst/>
          </a:prstGeom>
        </p:spPr>
      </p:pic>
      <p:sp>
        <p:nvSpPr>
          <p:cNvPr id="18" name="Rectangle 17">
            <a:extLst>
              <a:ext uri="{FF2B5EF4-FFF2-40B4-BE49-F238E27FC236}">
                <a16:creationId xmlns:a16="http://schemas.microsoft.com/office/drawing/2014/main" id="{BD0311A8-0807-44DB-BC19-BF89E864B31D}"/>
              </a:ext>
            </a:extLst>
          </p:cNvPr>
          <p:cNvSpPr/>
          <p:nvPr/>
        </p:nvSpPr>
        <p:spPr>
          <a:xfrm>
            <a:off x="10226051" y="1399152"/>
            <a:ext cx="1880632" cy="2388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7" name="Rectangle 76">
            <a:extLst>
              <a:ext uri="{FF2B5EF4-FFF2-40B4-BE49-F238E27FC236}">
                <a16:creationId xmlns:a16="http://schemas.microsoft.com/office/drawing/2014/main" id="{5A72ED87-B49C-4268-A59F-2C7D86562B59}"/>
              </a:ext>
            </a:extLst>
          </p:cNvPr>
          <p:cNvSpPr/>
          <p:nvPr/>
        </p:nvSpPr>
        <p:spPr>
          <a:xfrm>
            <a:off x="10226051" y="1667212"/>
            <a:ext cx="1880632" cy="64363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496D3491-459B-4AEC-862C-7EC428CA60EA}"/>
              </a:ext>
            </a:extLst>
          </p:cNvPr>
          <p:cNvSpPr txBox="1"/>
          <p:nvPr/>
        </p:nvSpPr>
        <p:spPr>
          <a:xfrm>
            <a:off x="7486804" y="1783405"/>
            <a:ext cx="860599" cy="954107"/>
          </a:xfrm>
          <a:prstGeom prst="rect">
            <a:avLst/>
          </a:prstGeom>
          <a:noFill/>
        </p:spPr>
        <p:txBody>
          <a:bodyPr wrap="square" rtlCol="0">
            <a:spAutoFit/>
          </a:bodyPr>
          <a:lstStyle/>
          <a:p>
            <a:r>
              <a:rPr lang="en-NZ" sz="1400" dirty="0">
                <a:solidFill>
                  <a:srgbClr val="FFC000"/>
                </a:solidFill>
              </a:rPr>
              <a:t>Final output</a:t>
            </a:r>
          </a:p>
          <a:p>
            <a:r>
              <a:rPr lang="en-NZ" sz="1400" dirty="0">
                <a:solidFill>
                  <a:srgbClr val="FFC000"/>
                </a:solidFill>
              </a:rPr>
              <a:t>(rain chance)</a:t>
            </a:r>
          </a:p>
        </p:txBody>
      </p:sp>
      <p:sp>
        <p:nvSpPr>
          <p:cNvPr id="20" name="TextBox 19">
            <a:extLst>
              <a:ext uri="{FF2B5EF4-FFF2-40B4-BE49-F238E27FC236}">
                <a16:creationId xmlns:a16="http://schemas.microsoft.com/office/drawing/2014/main" id="{5945284E-35FB-4433-96C1-9C1DAEE39A58}"/>
              </a:ext>
            </a:extLst>
          </p:cNvPr>
          <p:cNvSpPr txBox="1"/>
          <p:nvPr/>
        </p:nvSpPr>
        <p:spPr>
          <a:xfrm>
            <a:off x="8092324" y="1783405"/>
            <a:ext cx="466794" cy="369332"/>
          </a:xfrm>
          <a:prstGeom prst="rect">
            <a:avLst/>
          </a:prstGeom>
          <a:noFill/>
        </p:spPr>
        <p:txBody>
          <a:bodyPr wrap="none" rtlCol="0">
            <a:spAutoFit/>
          </a:bodyPr>
          <a:lstStyle/>
          <a:p>
            <a:r>
              <a:rPr lang="en-NZ" b="1" dirty="0">
                <a:solidFill>
                  <a:srgbClr val="FFC000"/>
                </a:solidFill>
              </a:rPr>
              <a:t>0%</a:t>
            </a:r>
          </a:p>
        </p:txBody>
      </p:sp>
      <p:sp>
        <p:nvSpPr>
          <p:cNvPr id="78" name="TextBox 77">
            <a:extLst>
              <a:ext uri="{FF2B5EF4-FFF2-40B4-BE49-F238E27FC236}">
                <a16:creationId xmlns:a16="http://schemas.microsoft.com/office/drawing/2014/main" id="{910A583B-4198-4410-9CAF-3C9D9A748761}"/>
              </a:ext>
            </a:extLst>
          </p:cNvPr>
          <p:cNvSpPr txBox="1"/>
          <p:nvPr/>
        </p:nvSpPr>
        <p:spPr>
          <a:xfrm>
            <a:off x="9243513" y="1776240"/>
            <a:ext cx="587020" cy="369332"/>
          </a:xfrm>
          <a:prstGeom prst="rect">
            <a:avLst/>
          </a:prstGeom>
          <a:noFill/>
        </p:spPr>
        <p:txBody>
          <a:bodyPr wrap="none" rtlCol="0">
            <a:spAutoFit/>
          </a:bodyPr>
          <a:lstStyle/>
          <a:p>
            <a:r>
              <a:rPr lang="en-NZ" b="1" dirty="0">
                <a:solidFill>
                  <a:srgbClr val="FFC000"/>
                </a:solidFill>
              </a:rPr>
              <a:t>50%</a:t>
            </a:r>
          </a:p>
        </p:txBody>
      </p:sp>
      <p:sp>
        <p:nvSpPr>
          <p:cNvPr id="21" name="TextBox 20">
            <a:extLst>
              <a:ext uri="{FF2B5EF4-FFF2-40B4-BE49-F238E27FC236}">
                <a16:creationId xmlns:a16="http://schemas.microsoft.com/office/drawing/2014/main" id="{F44E0FE7-36A7-4858-8726-83C7425E9F0C}"/>
              </a:ext>
            </a:extLst>
          </p:cNvPr>
          <p:cNvSpPr txBox="1"/>
          <p:nvPr/>
        </p:nvSpPr>
        <p:spPr>
          <a:xfrm>
            <a:off x="7378045" y="3059687"/>
            <a:ext cx="3098687" cy="1200329"/>
          </a:xfrm>
          <a:prstGeom prst="rect">
            <a:avLst/>
          </a:prstGeom>
          <a:noFill/>
        </p:spPr>
        <p:txBody>
          <a:bodyPr wrap="square" rtlCol="0">
            <a:spAutoFit/>
          </a:bodyPr>
          <a:lstStyle/>
          <a:p>
            <a:r>
              <a:rPr lang="en-NZ" dirty="0">
                <a:solidFill>
                  <a:schemeClr val="bg1"/>
                </a:solidFill>
              </a:rPr>
              <a:t>So here we see that by limiting the number of levels (only one level) the tree can grow, we get less determinant output</a:t>
            </a:r>
          </a:p>
        </p:txBody>
      </p:sp>
    </p:spTree>
    <p:extLst>
      <p:ext uri="{BB962C8B-B14F-4D97-AF65-F5344CB8AC3E}">
        <p14:creationId xmlns:p14="http://schemas.microsoft.com/office/powerpoint/2010/main" val="1223291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40190517-81F7-4852-A5EC-B3C3D04AB3FF}"/>
              </a:ext>
            </a:extLst>
          </p:cNvPr>
          <p:cNvSpPr/>
          <p:nvPr/>
        </p:nvSpPr>
        <p:spPr>
          <a:xfrm>
            <a:off x="1736187" y="274123"/>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1" name="Rectangle 50">
            <a:extLst>
              <a:ext uri="{FF2B5EF4-FFF2-40B4-BE49-F238E27FC236}">
                <a16:creationId xmlns:a16="http://schemas.microsoft.com/office/drawing/2014/main" id="{FA56C6DC-A92D-4F43-83BB-CA4ACA5DE557}"/>
              </a:ext>
            </a:extLst>
          </p:cNvPr>
          <p:cNvSpPr/>
          <p:nvPr/>
        </p:nvSpPr>
        <p:spPr>
          <a:xfrm>
            <a:off x="1251584" y="1529209"/>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52" name="Rectangle 51">
            <a:extLst>
              <a:ext uri="{FF2B5EF4-FFF2-40B4-BE49-F238E27FC236}">
                <a16:creationId xmlns:a16="http://schemas.microsoft.com/office/drawing/2014/main" id="{2EFA7FFE-6587-4E07-B455-CB71ABFF697B}"/>
              </a:ext>
            </a:extLst>
          </p:cNvPr>
          <p:cNvSpPr/>
          <p:nvPr/>
        </p:nvSpPr>
        <p:spPr>
          <a:xfrm>
            <a:off x="2482322" y="1637996"/>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High Temp</a:t>
            </a:r>
          </a:p>
        </p:txBody>
      </p:sp>
      <p:sp>
        <p:nvSpPr>
          <p:cNvPr id="53" name="Rectangle 52">
            <a:extLst>
              <a:ext uri="{FF2B5EF4-FFF2-40B4-BE49-F238E27FC236}">
                <a16:creationId xmlns:a16="http://schemas.microsoft.com/office/drawing/2014/main" id="{86FC9AD6-E838-4CCD-963A-29A1F7134D64}"/>
              </a:ext>
            </a:extLst>
          </p:cNvPr>
          <p:cNvSpPr/>
          <p:nvPr/>
        </p:nvSpPr>
        <p:spPr>
          <a:xfrm>
            <a:off x="2023647" y="2310852"/>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4" name="Rectangle 53">
            <a:extLst>
              <a:ext uri="{FF2B5EF4-FFF2-40B4-BE49-F238E27FC236}">
                <a16:creationId xmlns:a16="http://schemas.microsoft.com/office/drawing/2014/main" id="{14DF8D63-918B-49FF-A6DB-C54FC81DAEA7}"/>
              </a:ext>
            </a:extLst>
          </p:cNvPr>
          <p:cNvSpPr/>
          <p:nvPr/>
        </p:nvSpPr>
        <p:spPr>
          <a:xfrm>
            <a:off x="3148713" y="2306625"/>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7B1C48D0-86A6-46FB-99AD-BFC62EB9E280}"/>
              </a:ext>
            </a:extLst>
          </p:cNvPr>
          <p:cNvSpPr/>
          <p:nvPr/>
        </p:nvSpPr>
        <p:spPr>
          <a:xfrm>
            <a:off x="1690144" y="2824997"/>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0" name="Straight Arrow Connector 9">
            <a:extLst>
              <a:ext uri="{FF2B5EF4-FFF2-40B4-BE49-F238E27FC236}">
                <a16:creationId xmlns:a16="http://schemas.microsoft.com/office/drawing/2014/main" id="{CB097D3C-6277-4F5C-A5A6-554DCA633A01}"/>
              </a:ext>
            </a:extLst>
          </p:cNvPr>
          <p:cNvCxnSpPr>
            <a:cxnSpLocks/>
            <a:stCxn id="50" idx="2"/>
            <a:endCxn id="51" idx="0"/>
          </p:cNvCxnSpPr>
          <p:nvPr/>
        </p:nvCxnSpPr>
        <p:spPr>
          <a:xfrm flipH="1">
            <a:off x="1793192" y="619461"/>
            <a:ext cx="523440" cy="909748"/>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A578865-516A-4FC3-BDFE-E699405B5DE4}"/>
              </a:ext>
            </a:extLst>
          </p:cNvPr>
          <p:cNvCxnSpPr>
            <a:cxnSpLocks/>
            <a:stCxn id="50" idx="2"/>
            <a:endCxn id="52" idx="0"/>
          </p:cNvCxnSpPr>
          <p:nvPr/>
        </p:nvCxnSpPr>
        <p:spPr>
          <a:xfrm>
            <a:off x="2316632" y="619461"/>
            <a:ext cx="707298" cy="10185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A86A4B-1DBE-40CC-AE0D-144651090607}"/>
              </a:ext>
            </a:extLst>
          </p:cNvPr>
          <p:cNvCxnSpPr>
            <a:cxnSpLocks/>
            <a:stCxn id="52" idx="2"/>
            <a:endCxn id="53" idx="0"/>
          </p:cNvCxnSpPr>
          <p:nvPr/>
        </p:nvCxnSpPr>
        <p:spPr>
          <a:xfrm flipH="1">
            <a:off x="2459861" y="2063850"/>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0A9E629-AE37-4229-9CD9-50C61C364F80}"/>
              </a:ext>
            </a:extLst>
          </p:cNvPr>
          <p:cNvCxnSpPr>
            <a:cxnSpLocks/>
            <a:stCxn id="52" idx="2"/>
            <a:endCxn id="54" idx="0"/>
          </p:cNvCxnSpPr>
          <p:nvPr/>
        </p:nvCxnSpPr>
        <p:spPr>
          <a:xfrm>
            <a:off x="3023930" y="2063850"/>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F1960BB-AC1B-47FA-AC9A-645DA279E874}"/>
              </a:ext>
            </a:extLst>
          </p:cNvPr>
          <p:cNvCxnSpPr>
            <a:stCxn id="53" idx="2"/>
            <a:endCxn id="55" idx="0"/>
          </p:cNvCxnSpPr>
          <p:nvPr/>
        </p:nvCxnSpPr>
        <p:spPr>
          <a:xfrm flipH="1">
            <a:off x="2126358" y="2577995"/>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A470029F-D90E-4228-9860-BD21A7AF1463}"/>
              </a:ext>
            </a:extLst>
          </p:cNvPr>
          <p:cNvSpPr txBox="1"/>
          <p:nvPr/>
        </p:nvSpPr>
        <p:spPr>
          <a:xfrm>
            <a:off x="2969734" y="2819941"/>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3" name="TextBox 2">
            <a:extLst>
              <a:ext uri="{FF2B5EF4-FFF2-40B4-BE49-F238E27FC236}">
                <a16:creationId xmlns:a16="http://schemas.microsoft.com/office/drawing/2014/main" id="{A68C0F63-D61D-4A88-A0B9-4EBAEE30B9E4}"/>
              </a:ext>
            </a:extLst>
          </p:cNvPr>
          <p:cNvSpPr txBox="1"/>
          <p:nvPr/>
        </p:nvSpPr>
        <p:spPr>
          <a:xfrm>
            <a:off x="1644003" y="1156695"/>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62" name="TextBox 61">
            <a:extLst>
              <a:ext uri="{FF2B5EF4-FFF2-40B4-BE49-F238E27FC236}">
                <a16:creationId xmlns:a16="http://schemas.microsoft.com/office/drawing/2014/main" id="{DED3972C-4A49-460A-BBDC-CAF4E58F7020}"/>
              </a:ext>
            </a:extLst>
          </p:cNvPr>
          <p:cNvSpPr txBox="1"/>
          <p:nvPr/>
        </p:nvSpPr>
        <p:spPr>
          <a:xfrm>
            <a:off x="2579371" y="1203392"/>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4" name="TextBox 3">
            <a:extLst>
              <a:ext uri="{FF2B5EF4-FFF2-40B4-BE49-F238E27FC236}">
                <a16:creationId xmlns:a16="http://schemas.microsoft.com/office/drawing/2014/main" id="{46AE5827-D0A2-426C-88D2-C238EFBB47A2}"/>
              </a:ext>
            </a:extLst>
          </p:cNvPr>
          <p:cNvSpPr txBox="1"/>
          <p:nvPr/>
        </p:nvSpPr>
        <p:spPr>
          <a:xfrm>
            <a:off x="2457276" y="1992615"/>
            <a:ext cx="455574" cy="369332"/>
          </a:xfrm>
          <a:prstGeom prst="rect">
            <a:avLst/>
          </a:prstGeom>
          <a:noFill/>
        </p:spPr>
        <p:txBody>
          <a:bodyPr wrap="none" rtlCol="0">
            <a:spAutoFit/>
          </a:bodyPr>
          <a:lstStyle/>
          <a:p>
            <a:r>
              <a:rPr lang="en-NZ" dirty="0"/>
              <a:t>No</a:t>
            </a:r>
          </a:p>
        </p:txBody>
      </p:sp>
      <p:sp>
        <p:nvSpPr>
          <p:cNvPr id="32" name="TextBox 31">
            <a:extLst>
              <a:ext uri="{FF2B5EF4-FFF2-40B4-BE49-F238E27FC236}">
                <a16:creationId xmlns:a16="http://schemas.microsoft.com/office/drawing/2014/main" id="{CB25F5B2-28D8-4724-BC0E-065A5986CEB4}"/>
              </a:ext>
            </a:extLst>
          </p:cNvPr>
          <p:cNvSpPr txBox="1"/>
          <p:nvPr/>
        </p:nvSpPr>
        <p:spPr>
          <a:xfrm>
            <a:off x="3080461" y="1997272"/>
            <a:ext cx="485518" cy="369332"/>
          </a:xfrm>
          <a:prstGeom prst="rect">
            <a:avLst/>
          </a:prstGeom>
          <a:noFill/>
        </p:spPr>
        <p:txBody>
          <a:bodyPr wrap="none" rtlCol="0">
            <a:spAutoFit/>
          </a:bodyPr>
          <a:lstStyle/>
          <a:p>
            <a:r>
              <a:rPr lang="en-NZ" dirty="0"/>
              <a:t>Yes</a:t>
            </a:r>
          </a:p>
        </p:txBody>
      </p:sp>
      <p:sp>
        <p:nvSpPr>
          <p:cNvPr id="34" name="Rectangle 33">
            <a:extLst>
              <a:ext uri="{FF2B5EF4-FFF2-40B4-BE49-F238E27FC236}">
                <a16:creationId xmlns:a16="http://schemas.microsoft.com/office/drawing/2014/main" id="{E7D7DE51-39E8-4B35-943A-7810917888F0}"/>
              </a:ext>
            </a:extLst>
          </p:cNvPr>
          <p:cNvSpPr/>
          <p:nvPr/>
        </p:nvSpPr>
        <p:spPr>
          <a:xfrm>
            <a:off x="1679724" y="35262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35A207B9-ACC6-4029-9039-D8770C908AF3}"/>
              </a:ext>
            </a:extLst>
          </p:cNvPr>
          <p:cNvSpPr/>
          <p:nvPr/>
        </p:nvSpPr>
        <p:spPr>
          <a:xfrm>
            <a:off x="652713" y="4018626"/>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Not rain</a:t>
            </a:r>
          </a:p>
        </p:txBody>
      </p:sp>
      <p:sp>
        <p:nvSpPr>
          <p:cNvPr id="38" name="Rectangle 37">
            <a:extLst>
              <a:ext uri="{FF2B5EF4-FFF2-40B4-BE49-F238E27FC236}">
                <a16:creationId xmlns:a16="http://schemas.microsoft.com/office/drawing/2014/main" id="{DA686DB3-1CE0-499B-895E-ECBBA1C56B62}"/>
              </a:ext>
            </a:extLst>
          </p:cNvPr>
          <p:cNvSpPr/>
          <p:nvPr/>
        </p:nvSpPr>
        <p:spPr>
          <a:xfrm>
            <a:off x="2371242" y="4068031"/>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p:txBody>
      </p:sp>
      <p:cxnSp>
        <p:nvCxnSpPr>
          <p:cNvPr id="7" name="Straight Arrow Connector 6">
            <a:extLst>
              <a:ext uri="{FF2B5EF4-FFF2-40B4-BE49-F238E27FC236}">
                <a16:creationId xmlns:a16="http://schemas.microsoft.com/office/drawing/2014/main" id="{5A954BCC-F5EF-4737-B629-05EDC8F00B74}"/>
              </a:ext>
            </a:extLst>
          </p:cNvPr>
          <p:cNvCxnSpPr>
            <a:cxnSpLocks/>
            <a:stCxn id="34" idx="2"/>
          </p:cNvCxnSpPr>
          <p:nvPr/>
        </p:nvCxnSpPr>
        <p:spPr>
          <a:xfrm flipH="1">
            <a:off x="1233616" y="3793424"/>
            <a:ext cx="882322" cy="2629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CBC82CB-8E63-4EA0-82DF-8BA1997617BA}"/>
              </a:ext>
            </a:extLst>
          </p:cNvPr>
          <p:cNvCxnSpPr>
            <a:stCxn id="34" idx="2"/>
            <a:endCxn id="38" idx="0"/>
          </p:cNvCxnSpPr>
          <p:nvPr/>
        </p:nvCxnSpPr>
        <p:spPr>
          <a:xfrm>
            <a:off x="2115938" y="3793424"/>
            <a:ext cx="796912" cy="27460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5B388C-F89E-48BC-B33E-42E6DB2603BB}"/>
              </a:ext>
            </a:extLst>
          </p:cNvPr>
          <p:cNvSpPr txBox="1"/>
          <p:nvPr/>
        </p:nvSpPr>
        <p:spPr>
          <a:xfrm>
            <a:off x="391365" y="4631780"/>
            <a:ext cx="3805581" cy="1477328"/>
          </a:xfrm>
          <a:prstGeom prst="rect">
            <a:avLst/>
          </a:prstGeom>
          <a:noFill/>
        </p:spPr>
        <p:txBody>
          <a:bodyPr wrap="square" rtlCol="0">
            <a:spAutoFit/>
          </a:bodyPr>
          <a:lstStyle/>
          <a:p>
            <a:r>
              <a:rPr lang="en-NZ" dirty="0">
                <a:solidFill>
                  <a:schemeClr val="bg1"/>
                </a:solidFill>
              </a:rPr>
              <a:t>In order to address this, we can limit how deep (how many levels) the decision tree want to go. For example, if we can require it must have at least 4 cases in the level for the tree to grow</a:t>
            </a:r>
          </a:p>
        </p:txBody>
      </p:sp>
      <p:sp>
        <p:nvSpPr>
          <p:cNvPr id="49" name="Rectangle 48">
            <a:extLst>
              <a:ext uri="{FF2B5EF4-FFF2-40B4-BE49-F238E27FC236}">
                <a16:creationId xmlns:a16="http://schemas.microsoft.com/office/drawing/2014/main" id="{78E378E1-FCBE-4721-98AC-1D6EBEF1EEA6}"/>
              </a:ext>
            </a:extLst>
          </p:cNvPr>
          <p:cNvSpPr/>
          <p:nvPr/>
        </p:nvSpPr>
        <p:spPr>
          <a:xfrm>
            <a:off x="4731853" y="403554"/>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56" name="Rectangle 55">
            <a:extLst>
              <a:ext uri="{FF2B5EF4-FFF2-40B4-BE49-F238E27FC236}">
                <a16:creationId xmlns:a16="http://schemas.microsoft.com/office/drawing/2014/main" id="{249C878D-4E60-4DC5-838D-D24E143DF42D}"/>
              </a:ext>
            </a:extLst>
          </p:cNvPr>
          <p:cNvSpPr/>
          <p:nvPr/>
        </p:nvSpPr>
        <p:spPr>
          <a:xfrm>
            <a:off x="4248252" y="1290365"/>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sp>
        <p:nvSpPr>
          <p:cNvPr id="58" name="Rectangle 57">
            <a:extLst>
              <a:ext uri="{FF2B5EF4-FFF2-40B4-BE49-F238E27FC236}">
                <a16:creationId xmlns:a16="http://schemas.microsoft.com/office/drawing/2014/main" id="{D2751851-F1AA-4F08-BFC2-58A34B160D6E}"/>
              </a:ext>
            </a:extLst>
          </p:cNvPr>
          <p:cNvSpPr/>
          <p:nvPr/>
        </p:nvSpPr>
        <p:spPr>
          <a:xfrm>
            <a:off x="5478990" y="1399152"/>
            <a:ext cx="1083216" cy="425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sp>
        <p:nvSpPr>
          <p:cNvPr id="60" name="Rectangle 59">
            <a:extLst>
              <a:ext uri="{FF2B5EF4-FFF2-40B4-BE49-F238E27FC236}">
                <a16:creationId xmlns:a16="http://schemas.microsoft.com/office/drawing/2014/main" id="{294CCD08-2589-4622-850E-1D7352711B4B}"/>
              </a:ext>
            </a:extLst>
          </p:cNvPr>
          <p:cNvSpPr/>
          <p:nvPr/>
        </p:nvSpPr>
        <p:spPr>
          <a:xfrm>
            <a:off x="5020315" y="2072008"/>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1" name="Rectangle 60">
            <a:extLst>
              <a:ext uri="{FF2B5EF4-FFF2-40B4-BE49-F238E27FC236}">
                <a16:creationId xmlns:a16="http://schemas.microsoft.com/office/drawing/2014/main" id="{AA9CAF16-E2E1-4925-8AB1-09CFA84DAA70}"/>
              </a:ext>
            </a:extLst>
          </p:cNvPr>
          <p:cNvSpPr/>
          <p:nvPr/>
        </p:nvSpPr>
        <p:spPr>
          <a:xfrm>
            <a:off x="6145381" y="2067781"/>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3" name="Rectangle 62">
            <a:extLst>
              <a:ext uri="{FF2B5EF4-FFF2-40B4-BE49-F238E27FC236}">
                <a16:creationId xmlns:a16="http://schemas.microsoft.com/office/drawing/2014/main" id="{31EEA9C6-9F8E-4B82-8AB6-02EF1390CDA8}"/>
              </a:ext>
            </a:extLst>
          </p:cNvPr>
          <p:cNvSpPr/>
          <p:nvPr/>
        </p:nvSpPr>
        <p:spPr>
          <a:xfrm>
            <a:off x="4686812" y="2586153"/>
            <a:ext cx="872428" cy="267143"/>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64" name="Straight Arrow Connector 63">
            <a:extLst>
              <a:ext uri="{FF2B5EF4-FFF2-40B4-BE49-F238E27FC236}">
                <a16:creationId xmlns:a16="http://schemas.microsoft.com/office/drawing/2014/main" id="{537FB623-7EB5-4904-A847-598D2F9E8D0F}"/>
              </a:ext>
            </a:extLst>
          </p:cNvPr>
          <p:cNvCxnSpPr>
            <a:cxnSpLocks/>
            <a:stCxn id="49" idx="2"/>
            <a:endCxn id="56" idx="0"/>
          </p:cNvCxnSpPr>
          <p:nvPr/>
        </p:nvCxnSpPr>
        <p:spPr>
          <a:xfrm flipH="1">
            <a:off x="4789860" y="748892"/>
            <a:ext cx="522438" cy="541473"/>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A064ECE-EFF2-4C35-85EB-6A1339597728}"/>
              </a:ext>
            </a:extLst>
          </p:cNvPr>
          <p:cNvCxnSpPr>
            <a:cxnSpLocks/>
            <a:stCxn id="49" idx="2"/>
            <a:endCxn id="58" idx="0"/>
          </p:cNvCxnSpPr>
          <p:nvPr/>
        </p:nvCxnSpPr>
        <p:spPr>
          <a:xfrm>
            <a:off x="5312298" y="748892"/>
            <a:ext cx="708300" cy="650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5429B76-1F87-4A83-9526-5BA192283CB9}"/>
              </a:ext>
            </a:extLst>
          </p:cNvPr>
          <p:cNvCxnSpPr>
            <a:cxnSpLocks/>
            <a:stCxn id="58" idx="2"/>
            <a:endCxn id="60" idx="0"/>
          </p:cNvCxnSpPr>
          <p:nvPr/>
        </p:nvCxnSpPr>
        <p:spPr>
          <a:xfrm flipH="1">
            <a:off x="5456529" y="1825006"/>
            <a:ext cx="564069"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3687DBD-2A76-4828-8F12-215C43468214}"/>
              </a:ext>
            </a:extLst>
          </p:cNvPr>
          <p:cNvCxnSpPr>
            <a:cxnSpLocks/>
            <a:stCxn id="58" idx="2"/>
            <a:endCxn id="61" idx="0"/>
          </p:cNvCxnSpPr>
          <p:nvPr/>
        </p:nvCxnSpPr>
        <p:spPr>
          <a:xfrm>
            <a:off x="6020598" y="1825006"/>
            <a:ext cx="560997" cy="2427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8F57F282-73DA-49A4-A561-EFAD524AB206}"/>
              </a:ext>
            </a:extLst>
          </p:cNvPr>
          <p:cNvCxnSpPr>
            <a:stCxn id="60" idx="2"/>
            <a:endCxn id="63" idx="0"/>
          </p:cNvCxnSpPr>
          <p:nvPr/>
        </p:nvCxnSpPr>
        <p:spPr>
          <a:xfrm flipH="1">
            <a:off x="5123026" y="2339151"/>
            <a:ext cx="333503" cy="24700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0DB7DB38-299D-4C07-B2AA-899E3B800952}"/>
              </a:ext>
            </a:extLst>
          </p:cNvPr>
          <p:cNvSpPr txBox="1"/>
          <p:nvPr/>
        </p:nvSpPr>
        <p:spPr>
          <a:xfrm>
            <a:off x="5966402" y="2581097"/>
            <a:ext cx="1010530" cy="523220"/>
          </a:xfrm>
          <a:prstGeom prst="rect">
            <a:avLst/>
          </a:prstGeom>
          <a:noFill/>
        </p:spPr>
        <p:txBody>
          <a:bodyPr wrap="square">
            <a:spAutoFit/>
          </a:bodyPr>
          <a:lstStyle/>
          <a:p>
            <a:r>
              <a:rPr lang="en-NZ" sz="2800" b="1" dirty="0">
                <a:solidFill>
                  <a:schemeClr val="bg1"/>
                </a:solidFill>
              </a:rPr>
              <a:t>……</a:t>
            </a:r>
            <a:endParaRPr lang="en-NZ" sz="2800" b="1" dirty="0"/>
          </a:p>
        </p:txBody>
      </p:sp>
      <p:sp>
        <p:nvSpPr>
          <p:cNvPr id="70" name="TextBox 69">
            <a:extLst>
              <a:ext uri="{FF2B5EF4-FFF2-40B4-BE49-F238E27FC236}">
                <a16:creationId xmlns:a16="http://schemas.microsoft.com/office/drawing/2014/main" id="{35D25D0F-9DBC-4845-B148-BDB34CD71A48}"/>
              </a:ext>
            </a:extLst>
          </p:cNvPr>
          <p:cNvSpPr txBox="1"/>
          <p:nvPr/>
        </p:nvSpPr>
        <p:spPr>
          <a:xfrm>
            <a:off x="4676392" y="820264"/>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1" name="TextBox 70">
            <a:extLst>
              <a:ext uri="{FF2B5EF4-FFF2-40B4-BE49-F238E27FC236}">
                <a16:creationId xmlns:a16="http://schemas.microsoft.com/office/drawing/2014/main" id="{58FA260A-5BE8-4C2B-AD2E-7F63E8C51F8F}"/>
              </a:ext>
            </a:extLst>
          </p:cNvPr>
          <p:cNvSpPr txBox="1"/>
          <p:nvPr/>
        </p:nvSpPr>
        <p:spPr>
          <a:xfrm>
            <a:off x="5397060" y="811228"/>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15" name="TextBox 14">
            <a:extLst>
              <a:ext uri="{FF2B5EF4-FFF2-40B4-BE49-F238E27FC236}">
                <a16:creationId xmlns:a16="http://schemas.microsoft.com/office/drawing/2014/main" id="{EBEE8ECC-D716-48E0-B212-30D514159232}"/>
              </a:ext>
            </a:extLst>
          </p:cNvPr>
          <p:cNvSpPr txBox="1"/>
          <p:nvPr/>
        </p:nvSpPr>
        <p:spPr>
          <a:xfrm>
            <a:off x="4294429" y="3282341"/>
            <a:ext cx="2702731" cy="2308324"/>
          </a:xfrm>
          <a:prstGeom prst="rect">
            <a:avLst/>
          </a:prstGeom>
          <a:noFill/>
        </p:spPr>
        <p:txBody>
          <a:bodyPr wrap="square" rtlCol="0">
            <a:spAutoFit/>
          </a:bodyPr>
          <a:lstStyle/>
          <a:p>
            <a:r>
              <a:rPr lang="en-NZ" dirty="0">
                <a:solidFill>
                  <a:schemeClr val="bg1"/>
                </a:solidFill>
              </a:rPr>
              <a:t>For example, in the hidden step before we go to “High Temp” for our next level. We have a leaf “Rain” with 4 total cases, and apparently this will the last level we can go given the constrain we put here</a:t>
            </a:r>
          </a:p>
        </p:txBody>
      </p:sp>
      <p:sp>
        <p:nvSpPr>
          <p:cNvPr id="16" name="TextBox 15">
            <a:extLst>
              <a:ext uri="{FF2B5EF4-FFF2-40B4-BE49-F238E27FC236}">
                <a16:creationId xmlns:a16="http://schemas.microsoft.com/office/drawing/2014/main" id="{5685377E-C75C-4388-9BE8-B07D28150705}"/>
              </a:ext>
            </a:extLst>
          </p:cNvPr>
          <p:cNvSpPr txBox="1"/>
          <p:nvPr/>
        </p:nvSpPr>
        <p:spPr>
          <a:xfrm>
            <a:off x="6562206" y="1455012"/>
            <a:ext cx="635430" cy="276999"/>
          </a:xfrm>
          <a:prstGeom prst="rect">
            <a:avLst/>
          </a:prstGeom>
          <a:noFill/>
        </p:spPr>
        <p:txBody>
          <a:bodyPr wrap="none" rtlCol="0">
            <a:spAutoFit/>
          </a:bodyPr>
          <a:lstStyle/>
          <a:p>
            <a:r>
              <a:rPr lang="en-NZ" sz="1200" dirty="0">
                <a:solidFill>
                  <a:schemeClr val="bg1"/>
                </a:solidFill>
              </a:rPr>
              <a:t>4 cases</a:t>
            </a:r>
          </a:p>
        </p:txBody>
      </p:sp>
      <p:sp>
        <p:nvSpPr>
          <p:cNvPr id="17" name="Rectangle 16">
            <a:extLst>
              <a:ext uri="{FF2B5EF4-FFF2-40B4-BE49-F238E27FC236}">
                <a16:creationId xmlns:a16="http://schemas.microsoft.com/office/drawing/2014/main" id="{A00ECA31-2309-406C-B1FE-34DD31C5F52D}"/>
              </a:ext>
            </a:extLst>
          </p:cNvPr>
          <p:cNvSpPr/>
          <p:nvPr/>
        </p:nvSpPr>
        <p:spPr>
          <a:xfrm>
            <a:off x="1732919" y="853950"/>
            <a:ext cx="1203761" cy="265421"/>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2" name="Rectangle 71">
            <a:extLst>
              <a:ext uri="{FF2B5EF4-FFF2-40B4-BE49-F238E27FC236}">
                <a16:creationId xmlns:a16="http://schemas.microsoft.com/office/drawing/2014/main" id="{54DF60B4-BA55-4EF7-8347-2DA2E18164E5}"/>
              </a:ext>
            </a:extLst>
          </p:cNvPr>
          <p:cNvSpPr/>
          <p:nvPr/>
        </p:nvSpPr>
        <p:spPr>
          <a:xfrm>
            <a:off x="4164650" y="271604"/>
            <a:ext cx="2962291" cy="5367196"/>
          </a:xfrm>
          <a:prstGeom prst="rect">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Arrow: Right 22">
            <a:extLst>
              <a:ext uri="{FF2B5EF4-FFF2-40B4-BE49-F238E27FC236}">
                <a16:creationId xmlns:a16="http://schemas.microsoft.com/office/drawing/2014/main" id="{694310DA-FFAC-4B41-A112-56D367176905}"/>
              </a:ext>
            </a:extLst>
          </p:cNvPr>
          <p:cNvSpPr/>
          <p:nvPr/>
        </p:nvSpPr>
        <p:spPr>
          <a:xfrm>
            <a:off x="3448422" y="872350"/>
            <a:ext cx="363151" cy="22436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3" name="Rectangle 42">
            <a:extLst>
              <a:ext uri="{FF2B5EF4-FFF2-40B4-BE49-F238E27FC236}">
                <a16:creationId xmlns:a16="http://schemas.microsoft.com/office/drawing/2014/main" id="{C8146D28-1543-4042-BDE7-76A2C3F4CCC7}"/>
              </a:ext>
            </a:extLst>
          </p:cNvPr>
          <p:cNvSpPr/>
          <p:nvPr/>
        </p:nvSpPr>
        <p:spPr>
          <a:xfrm>
            <a:off x="8207727" y="318271"/>
            <a:ext cx="1160890" cy="34533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Wind Speed &gt; 25.0</a:t>
            </a:r>
          </a:p>
        </p:txBody>
      </p:sp>
      <p:sp>
        <p:nvSpPr>
          <p:cNvPr id="44" name="Rectangle 43">
            <a:extLst>
              <a:ext uri="{FF2B5EF4-FFF2-40B4-BE49-F238E27FC236}">
                <a16:creationId xmlns:a16="http://schemas.microsoft.com/office/drawing/2014/main" id="{0287E7D1-37FA-43BC-B7FA-DCA0371E7EA3}"/>
              </a:ext>
            </a:extLst>
          </p:cNvPr>
          <p:cNvSpPr/>
          <p:nvPr/>
        </p:nvSpPr>
        <p:spPr>
          <a:xfrm>
            <a:off x="7752151" y="1180560"/>
            <a:ext cx="1083216" cy="417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0; No: 1</a:t>
            </a:r>
          </a:p>
        </p:txBody>
      </p:sp>
      <p:cxnSp>
        <p:nvCxnSpPr>
          <p:cNvPr id="46" name="Straight Arrow Connector 45">
            <a:extLst>
              <a:ext uri="{FF2B5EF4-FFF2-40B4-BE49-F238E27FC236}">
                <a16:creationId xmlns:a16="http://schemas.microsoft.com/office/drawing/2014/main" id="{528A20E7-5BC0-4725-A50D-F64CF24F9784}"/>
              </a:ext>
            </a:extLst>
          </p:cNvPr>
          <p:cNvCxnSpPr>
            <a:cxnSpLocks/>
            <a:stCxn id="43" idx="2"/>
            <a:endCxn id="44" idx="0"/>
          </p:cNvCxnSpPr>
          <p:nvPr/>
        </p:nvCxnSpPr>
        <p:spPr>
          <a:xfrm flipH="1">
            <a:off x="8293759" y="663609"/>
            <a:ext cx="494413" cy="516951"/>
          </a:xfrm>
          <a:prstGeom prst="straightConnector1">
            <a:avLst/>
          </a:prstGeom>
          <a:ln>
            <a:solidFill>
              <a:schemeClr val="bg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38FC8E9-7EFB-43EA-98DA-7075679BDD60}"/>
              </a:ext>
            </a:extLst>
          </p:cNvPr>
          <p:cNvCxnSpPr>
            <a:cxnSpLocks/>
            <a:stCxn id="43" idx="2"/>
          </p:cNvCxnSpPr>
          <p:nvPr/>
        </p:nvCxnSpPr>
        <p:spPr>
          <a:xfrm>
            <a:off x="8788172" y="663609"/>
            <a:ext cx="736325" cy="6257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6C31E96-A127-4861-90DE-6DD1C17C9BBD}"/>
              </a:ext>
            </a:extLst>
          </p:cNvPr>
          <p:cNvSpPr txBox="1"/>
          <p:nvPr/>
        </p:nvSpPr>
        <p:spPr>
          <a:xfrm>
            <a:off x="8144570" y="808046"/>
            <a:ext cx="569342" cy="369332"/>
          </a:xfrm>
          <a:prstGeom prst="rect">
            <a:avLst/>
          </a:prstGeom>
          <a:noFill/>
        </p:spPr>
        <p:txBody>
          <a:bodyPr wrap="square" rtlCol="0">
            <a:spAutoFit/>
          </a:bodyPr>
          <a:lstStyle/>
          <a:p>
            <a:r>
              <a:rPr lang="en-NZ" dirty="0">
                <a:solidFill>
                  <a:schemeClr val="bg1"/>
                </a:solidFill>
                <a:highlight>
                  <a:srgbClr val="008000"/>
                </a:highlight>
              </a:rPr>
              <a:t>No</a:t>
            </a:r>
          </a:p>
        </p:txBody>
      </p:sp>
      <p:sp>
        <p:nvSpPr>
          <p:cNvPr id="73" name="TextBox 72">
            <a:extLst>
              <a:ext uri="{FF2B5EF4-FFF2-40B4-BE49-F238E27FC236}">
                <a16:creationId xmlns:a16="http://schemas.microsoft.com/office/drawing/2014/main" id="{15106FB2-B501-4BD0-A6F2-812B4794BDD4}"/>
              </a:ext>
            </a:extLst>
          </p:cNvPr>
          <p:cNvSpPr txBox="1"/>
          <p:nvPr/>
        </p:nvSpPr>
        <p:spPr>
          <a:xfrm>
            <a:off x="9079938" y="854743"/>
            <a:ext cx="569342" cy="369332"/>
          </a:xfrm>
          <a:prstGeom prst="rect">
            <a:avLst/>
          </a:prstGeom>
          <a:noFill/>
        </p:spPr>
        <p:txBody>
          <a:bodyPr wrap="square" rtlCol="0">
            <a:spAutoFit/>
          </a:bodyPr>
          <a:lstStyle/>
          <a:p>
            <a:r>
              <a:rPr lang="en-NZ" dirty="0">
                <a:solidFill>
                  <a:schemeClr val="bg1"/>
                </a:solidFill>
                <a:highlight>
                  <a:srgbClr val="00FFFF"/>
                </a:highlight>
              </a:rPr>
              <a:t>Yes</a:t>
            </a:r>
          </a:p>
        </p:txBody>
      </p:sp>
      <p:sp>
        <p:nvSpPr>
          <p:cNvPr id="8" name="Rectangle 7">
            <a:extLst>
              <a:ext uri="{FF2B5EF4-FFF2-40B4-BE49-F238E27FC236}">
                <a16:creationId xmlns:a16="http://schemas.microsoft.com/office/drawing/2014/main" id="{2505C8B8-783D-4121-878D-1451312A3D9C}"/>
              </a:ext>
            </a:extLst>
          </p:cNvPr>
          <p:cNvSpPr/>
          <p:nvPr/>
        </p:nvSpPr>
        <p:spPr>
          <a:xfrm>
            <a:off x="4236066" y="318271"/>
            <a:ext cx="2473900" cy="157148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5" name="Rectangle 74">
            <a:extLst>
              <a:ext uri="{FF2B5EF4-FFF2-40B4-BE49-F238E27FC236}">
                <a16:creationId xmlns:a16="http://schemas.microsoft.com/office/drawing/2014/main" id="{1DE7EE01-64A7-40BB-AB71-51AF5B51344C}"/>
              </a:ext>
            </a:extLst>
          </p:cNvPr>
          <p:cNvSpPr/>
          <p:nvPr/>
        </p:nvSpPr>
        <p:spPr>
          <a:xfrm>
            <a:off x="7486805" y="198790"/>
            <a:ext cx="2667830" cy="2654506"/>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Arrow: Right 10">
            <a:extLst>
              <a:ext uri="{FF2B5EF4-FFF2-40B4-BE49-F238E27FC236}">
                <a16:creationId xmlns:a16="http://schemas.microsoft.com/office/drawing/2014/main" id="{385E9A33-99FD-49C1-8315-70E9D26F1C52}"/>
              </a:ext>
            </a:extLst>
          </p:cNvPr>
          <p:cNvSpPr/>
          <p:nvPr/>
        </p:nvSpPr>
        <p:spPr>
          <a:xfrm>
            <a:off x="6976932" y="872350"/>
            <a:ext cx="431313" cy="331042"/>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6" name="Rectangle 75">
            <a:extLst>
              <a:ext uri="{FF2B5EF4-FFF2-40B4-BE49-F238E27FC236}">
                <a16:creationId xmlns:a16="http://schemas.microsoft.com/office/drawing/2014/main" id="{810F12A2-CF08-40CB-8CDA-CE05FB8475C2}"/>
              </a:ext>
            </a:extLst>
          </p:cNvPr>
          <p:cNvSpPr/>
          <p:nvPr/>
        </p:nvSpPr>
        <p:spPr>
          <a:xfrm>
            <a:off x="8982889" y="1289347"/>
            <a:ext cx="1083216" cy="4178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Rain</a:t>
            </a:r>
          </a:p>
          <a:p>
            <a:pPr algn="ctr"/>
            <a:r>
              <a:rPr lang="en-US" sz="1200" dirty="0"/>
              <a:t>Yes: 2, No: 2</a:t>
            </a:r>
          </a:p>
        </p:txBody>
      </p:sp>
      <p:pic>
        <p:nvPicPr>
          <p:cNvPr id="14" name="Picture 13">
            <a:extLst>
              <a:ext uri="{FF2B5EF4-FFF2-40B4-BE49-F238E27FC236}">
                <a16:creationId xmlns:a16="http://schemas.microsoft.com/office/drawing/2014/main" id="{E1A70FD8-4791-409B-AEEA-8F0A6B0F2C21}"/>
              </a:ext>
            </a:extLst>
          </p:cNvPr>
          <p:cNvPicPr>
            <a:picLocks noChangeAspect="1"/>
          </p:cNvPicPr>
          <p:nvPr/>
        </p:nvPicPr>
        <p:blipFill>
          <a:blip r:embed="rId2"/>
          <a:stretch>
            <a:fillRect/>
          </a:stretch>
        </p:blipFill>
        <p:spPr>
          <a:xfrm>
            <a:off x="10226051" y="1048681"/>
            <a:ext cx="1880632" cy="1211881"/>
          </a:xfrm>
          <a:prstGeom prst="rect">
            <a:avLst/>
          </a:prstGeom>
        </p:spPr>
      </p:pic>
      <p:sp>
        <p:nvSpPr>
          <p:cNvPr id="18" name="Rectangle 17">
            <a:extLst>
              <a:ext uri="{FF2B5EF4-FFF2-40B4-BE49-F238E27FC236}">
                <a16:creationId xmlns:a16="http://schemas.microsoft.com/office/drawing/2014/main" id="{BD0311A8-0807-44DB-BC19-BF89E864B31D}"/>
              </a:ext>
            </a:extLst>
          </p:cNvPr>
          <p:cNvSpPr/>
          <p:nvPr/>
        </p:nvSpPr>
        <p:spPr>
          <a:xfrm>
            <a:off x="10226051" y="1399152"/>
            <a:ext cx="1880632" cy="238844"/>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7" name="Rectangle 76">
            <a:extLst>
              <a:ext uri="{FF2B5EF4-FFF2-40B4-BE49-F238E27FC236}">
                <a16:creationId xmlns:a16="http://schemas.microsoft.com/office/drawing/2014/main" id="{5A72ED87-B49C-4268-A59F-2C7D86562B59}"/>
              </a:ext>
            </a:extLst>
          </p:cNvPr>
          <p:cNvSpPr/>
          <p:nvPr/>
        </p:nvSpPr>
        <p:spPr>
          <a:xfrm>
            <a:off x="10226051" y="1667212"/>
            <a:ext cx="1880632" cy="64363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496D3491-459B-4AEC-862C-7EC428CA60EA}"/>
              </a:ext>
            </a:extLst>
          </p:cNvPr>
          <p:cNvSpPr txBox="1"/>
          <p:nvPr/>
        </p:nvSpPr>
        <p:spPr>
          <a:xfrm>
            <a:off x="7486804" y="1783405"/>
            <a:ext cx="860599" cy="954107"/>
          </a:xfrm>
          <a:prstGeom prst="rect">
            <a:avLst/>
          </a:prstGeom>
          <a:noFill/>
        </p:spPr>
        <p:txBody>
          <a:bodyPr wrap="square" rtlCol="0">
            <a:spAutoFit/>
          </a:bodyPr>
          <a:lstStyle/>
          <a:p>
            <a:r>
              <a:rPr lang="en-NZ" sz="1400" dirty="0">
                <a:solidFill>
                  <a:srgbClr val="FFC000"/>
                </a:solidFill>
              </a:rPr>
              <a:t>Final output</a:t>
            </a:r>
          </a:p>
          <a:p>
            <a:r>
              <a:rPr lang="en-NZ" sz="1400" dirty="0">
                <a:solidFill>
                  <a:srgbClr val="FFC000"/>
                </a:solidFill>
              </a:rPr>
              <a:t>(rain chance)</a:t>
            </a:r>
          </a:p>
        </p:txBody>
      </p:sp>
      <p:sp>
        <p:nvSpPr>
          <p:cNvPr id="20" name="TextBox 19">
            <a:extLst>
              <a:ext uri="{FF2B5EF4-FFF2-40B4-BE49-F238E27FC236}">
                <a16:creationId xmlns:a16="http://schemas.microsoft.com/office/drawing/2014/main" id="{5945284E-35FB-4433-96C1-9C1DAEE39A58}"/>
              </a:ext>
            </a:extLst>
          </p:cNvPr>
          <p:cNvSpPr txBox="1"/>
          <p:nvPr/>
        </p:nvSpPr>
        <p:spPr>
          <a:xfrm>
            <a:off x="8092324" y="1783405"/>
            <a:ext cx="466794" cy="369332"/>
          </a:xfrm>
          <a:prstGeom prst="rect">
            <a:avLst/>
          </a:prstGeom>
          <a:noFill/>
        </p:spPr>
        <p:txBody>
          <a:bodyPr wrap="none" rtlCol="0">
            <a:spAutoFit/>
          </a:bodyPr>
          <a:lstStyle/>
          <a:p>
            <a:r>
              <a:rPr lang="en-NZ" b="1" dirty="0">
                <a:solidFill>
                  <a:srgbClr val="FFC000"/>
                </a:solidFill>
              </a:rPr>
              <a:t>0%</a:t>
            </a:r>
          </a:p>
        </p:txBody>
      </p:sp>
      <p:sp>
        <p:nvSpPr>
          <p:cNvPr id="78" name="TextBox 77">
            <a:extLst>
              <a:ext uri="{FF2B5EF4-FFF2-40B4-BE49-F238E27FC236}">
                <a16:creationId xmlns:a16="http://schemas.microsoft.com/office/drawing/2014/main" id="{910A583B-4198-4410-9CAF-3C9D9A748761}"/>
              </a:ext>
            </a:extLst>
          </p:cNvPr>
          <p:cNvSpPr txBox="1"/>
          <p:nvPr/>
        </p:nvSpPr>
        <p:spPr>
          <a:xfrm>
            <a:off x="9243513" y="1776240"/>
            <a:ext cx="587020" cy="369332"/>
          </a:xfrm>
          <a:prstGeom prst="rect">
            <a:avLst/>
          </a:prstGeom>
          <a:noFill/>
        </p:spPr>
        <p:txBody>
          <a:bodyPr wrap="none" rtlCol="0">
            <a:spAutoFit/>
          </a:bodyPr>
          <a:lstStyle/>
          <a:p>
            <a:r>
              <a:rPr lang="en-NZ" b="1" dirty="0">
                <a:solidFill>
                  <a:srgbClr val="FFC000"/>
                </a:solidFill>
              </a:rPr>
              <a:t>50%</a:t>
            </a:r>
          </a:p>
        </p:txBody>
      </p:sp>
      <p:sp>
        <p:nvSpPr>
          <p:cNvPr id="21" name="TextBox 20">
            <a:extLst>
              <a:ext uri="{FF2B5EF4-FFF2-40B4-BE49-F238E27FC236}">
                <a16:creationId xmlns:a16="http://schemas.microsoft.com/office/drawing/2014/main" id="{F44E0FE7-36A7-4858-8726-83C7425E9F0C}"/>
              </a:ext>
            </a:extLst>
          </p:cNvPr>
          <p:cNvSpPr txBox="1"/>
          <p:nvPr/>
        </p:nvSpPr>
        <p:spPr>
          <a:xfrm>
            <a:off x="7378045" y="3059687"/>
            <a:ext cx="3098687" cy="1200329"/>
          </a:xfrm>
          <a:prstGeom prst="rect">
            <a:avLst/>
          </a:prstGeom>
          <a:noFill/>
        </p:spPr>
        <p:txBody>
          <a:bodyPr wrap="square" rtlCol="0">
            <a:spAutoFit/>
          </a:bodyPr>
          <a:lstStyle/>
          <a:p>
            <a:r>
              <a:rPr lang="en-NZ" dirty="0">
                <a:solidFill>
                  <a:schemeClr val="bg1"/>
                </a:solidFill>
              </a:rPr>
              <a:t>So here we see that by limiting the number of levels (only one level) the tree can grow, we get less determinant output</a:t>
            </a:r>
          </a:p>
        </p:txBody>
      </p:sp>
      <p:sp>
        <p:nvSpPr>
          <p:cNvPr id="74" name="TextBox 73">
            <a:extLst>
              <a:ext uri="{FF2B5EF4-FFF2-40B4-BE49-F238E27FC236}">
                <a16:creationId xmlns:a16="http://schemas.microsoft.com/office/drawing/2014/main" id="{31C365AB-801F-4948-84A6-4CC0C320C09B}"/>
              </a:ext>
            </a:extLst>
          </p:cNvPr>
          <p:cNvSpPr txBox="1"/>
          <p:nvPr/>
        </p:nvSpPr>
        <p:spPr>
          <a:xfrm>
            <a:off x="7408245" y="4438471"/>
            <a:ext cx="3098687" cy="1477328"/>
          </a:xfrm>
          <a:prstGeom prst="rect">
            <a:avLst/>
          </a:prstGeom>
          <a:noFill/>
        </p:spPr>
        <p:txBody>
          <a:bodyPr wrap="square" rtlCol="0">
            <a:spAutoFit/>
          </a:bodyPr>
          <a:lstStyle/>
          <a:p>
            <a:r>
              <a:rPr lang="en-NZ" dirty="0">
                <a:solidFill>
                  <a:schemeClr val="bg1"/>
                </a:solidFill>
              </a:rPr>
              <a:t>In reality, we can split training/testing dataset and do a bunch of cross-validations to determine how deep we want our tree to grow</a:t>
            </a:r>
          </a:p>
        </p:txBody>
      </p:sp>
    </p:spTree>
    <p:extLst>
      <p:ext uri="{BB962C8B-B14F-4D97-AF65-F5344CB8AC3E}">
        <p14:creationId xmlns:p14="http://schemas.microsoft.com/office/powerpoint/2010/main" val="3530171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906</Words>
  <Application>Microsoft Macintosh PowerPoint</Application>
  <PresentationFormat>Widescreen</PresentationFormat>
  <Paragraphs>220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2</cp:revision>
  <dcterms:created xsi:type="dcterms:W3CDTF">2022-06-04T03:38:07Z</dcterms:created>
  <dcterms:modified xsi:type="dcterms:W3CDTF">2025-05-31T11:57:06Z</dcterms:modified>
</cp:coreProperties>
</file>