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68" r:id="rId2"/>
    <p:sldId id="569" r:id="rId3"/>
    <p:sldId id="570" r:id="rId4"/>
    <p:sldId id="571" r:id="rId5"/>
    <p:sldId id="572" r:id="rId6"/>
    <p:sldId id="573" r:id="rId7"/>
    <p:sldId id="574" r:id="rId8"/>
    <p:sldId id="575" r:id="rId9"/>
    <p:sldId id="576" r:id="rId10"/>
    <p:sldId id="577" r:id="rId11"/>
    <p:sldId id="578" r:id="rId12"/>
    <p:sldId id="579" r:id="rId13"/>
    <p:sldId id="580" r:id="rId14"/>
    <p:sldId id="581" r:id="rId15"/>
    <p:sldId id="583" r:id="rId16"/>
    <p:sldId id="584" r:id="rId17"/>
    <p:sldId id="586" r:id="rId18"/>
    <p:sldId id="587" r:id="rId19"/>
    <p:sldId id="589" r:id="rId20"/>
    <p:sldId id="588" r:id="rId21"/>
    <p:sldId id="590" r:id="rId22"/>
    <p:sldId id="591" r:id="rId23"/>
    <p:sldId id="5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9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AEC-B465-4CB0-855B-13B521AC2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C20650B1-39AC-406F-85B8-55011F861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2002EF85-DE03-4DF1-8D73-7CCAA7E4CF09}"/>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BDAE58A1-13EE-4E63-833A-4045C78ADD8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A72AF65-F550-4F8D-A208-9AB2B3E4A3EF}"/>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95387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765-9D58-462B-8AB8-5D74B998CC2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667BEED-0EFE-4671-8420-42FA56DA2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0FC0203-CABD-4C11-B1E0-2C06AA953AE2}"/>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0C8E1B4C-948E-41FA-AEF3-BC99E21732E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6566FA-4EFE-4547-9E70-392253507395}"/>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09388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8FE4F-CA52-465F-A8A8-3A486BC01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AFB24B4-EE64-43E2-B0BE-0AFF8EE9C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7060287-33C1-4C0D-8A75-18519BBA899A}"/>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D59800EB-371C-4FF0-9499-E11DAF93B8B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D77635-E216-4181-80DD-25EC232B557D}"/>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086067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23804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9E03-88E6-4C32-97D1-82E500C9EA4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B058F90-E321-4863-A4CA-5D4FD43CD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A1171DD-41D5-4D5D-931D-19AD994DBECF}"/>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8E879D9B-BF0C-4F17-8373-D985369D69B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3509C71-C166-41AF-AFE9-18D91589C54A}"/>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55561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0761-D381-4733-BE37-66255D5FB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3A10A7E-C27B-4286-94B9-C3B3A0F39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D9397-422D-4A05-A22E-C49FAF67463C}"/>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D9C25E22-D112-4417-8855-1D119412DC1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E03B4D4-16DA-49F7-9C85-F6581B8868B0}"/>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5976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A8FE-A9DD-4B55-9B5A-AC1E5FD62C6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99E138E-3C9E-40F1-AE0D-88531DDA9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D8BE276-BC47-41B7-A327-0B4C96486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E53DA456-7A16-4B58-BE9D-EC1502684266}"/>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6" name="Footer Placeholder 5">
            <a:extLst>
              <a:ext uri="{FF2B5EF4-FFF2-40B4-BE49-F238E27FC236}">
                <a16:creationId xmlns:a16="http://schemas.microsoft.com/office/drawing/2014/main" id="{57183E21-AF05-48A6-8BBE-15C042ABE6D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B034A3B-FBE3-434B-944C-F38FC4911183}"/>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95495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F82C-8B45-48CA-8C1C-004F9C61644E}"/>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5A6E288-D5F6-427F-AFA8-25359994E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175EC-A27C-415F-8902-0AC6376580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78ACC27-4A4B-4290-A7C9-4380FF37F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C0888-1072-42E8-A56F-ED2DAEEC7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514856D-00F5-4E15-8125-C80E4F14F598}"/>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8" name="Footer Placeholder 7">
            <a:extLst>
              <a:ext uri="{FF2B5EF4-FFF2-40B4-BE49-F238E27FC236}">
                <a16:creationId xmlns:a16="http://schemas.microsoft.com/office/drawing/2014/main" id="{940EC251-EB6A-4B22-B792-BB97D4CA7F8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79D79A6-79F8-4FE5-8EAE-D33ED7EF5D8B}"/>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57123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37DC-D699-444F-8A3D-A14150D6B41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71C909E9-97E1-47E2-B2E2-E9EA4E2D50CB}"/>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4" name="Footer Placeholder 3">
            <a:extLst>
              <a:ext uri="{FF2B5EF4-FFF2-40B4-BE49-F238E27FC236}">
                <a16:creationId xmlns:a16="http://schemas.microsoft.com/office/drawing/2014/main" id="{C3E4EAE3-481A-448E-8B50-CE3B9224947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4779A72-99D0-42A2-AE57-DEAD5BDB7E36}"/>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7909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3E2D-A4EE-4C59-8AA1-19A20C64D1C8}"/>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3" name="Footer Placeholder 2">
            <a:extLst>
              <a:ext uri="{FF2B5EF4-FFF2-40B4-BE49-F238E27FC236}">
                <a16:creationId xmlns:a16="http://schemas.microsoft.com/office/drawing/2014/main" id="{C4D3A7CC-78AB-45C7-9EFC-4C410AF6251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1F7C09E3-F457-41F9-AC0F-886416992D28}"/>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351305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9B7E-DFE4-4199-930C-7E7712E9C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B82DE53-6E3A-4889-98BA-D3CC0B31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A29A3CA-1C25-43C5-B635-AD0344200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1C0E7-D98A-47B9-B61D-7DDC80EAF95D}"/>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6" name="Footer Placeholder 5">
            <a:extLst>
              <a:ext uri="{FF2B5EF4-FFF2-40B4-BE49-F238E27FC236}">
                <a16:creationId xmlns:a16="http://schemas.microsoft.com/office/drawing/2014/main" id="{4E597C19-7799-45A5-ACDF-D218BE71739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3CADF89-72FB-4CB9-8074-E6FB58AF416F}"/>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79056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D6AF-55B4-4EF8-B513-0E4A1CCF7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920EF7A-35CC-4CAC-9243-F65AC0FB7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8E2E9CF-7600-47B3-89CA-7BF678CE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63D0E-D17B-48EE-B35B-32D0E39C607D}"/>
              </a:ext>
            </a:extLst>
          </p:cNvPr>
          <p:cNvSpPr>
            <a:spLocks noGrp="1"/>
          </p:cNvSpPr>
          <p:nvPr>
            <p:ph type="dt" sz="half" idx="10"/>
          </p:nvPr>
        </p:nvSpPr>
        <p:spPr/>
        <p:txBody>
          <a:bodyPr/>
          <a:lstStyle/>
          <a:p>
            <a:fld id="{424456F8-9514-4D01-9444-0FBD36BD88EA}" type="datetimeFigureOut">
              <a:rPr lang="en-NZ" smtClean="0"/>
              <a:t>31/05/2025</a:t>
            </a:fld>
            <a:endParaRPr lang="en-NZ"/>
          </a:p>
        </p:txBody>
      </p:sp>
      <p:sp>
        <p:nvSpPr>
          <p:cNvPr id="6" name="Footer Placeholder 5">
            <a:extLst>
              <a:ext uri="{FF2B5EF4-FFF2-40B4-BE49-F238E27FC236}">
                <a16:creationId xmlns:a16="http://schemas.microsoft.com/office/drawing/2014/main" id="{1C688A32-58D3-4998-9AB5-1F8944341BF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DC9F385-528D-4813-9D35-33D0675691BB}"/>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339253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C4A87-699A-4710-96A2-527B09E04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32BDF71-71A2-4A67-B8B5-FFB0857F6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E9A261D-91BF-4096-8BB8-68B21189C9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456F8-9514-4D01-9444-0FBD36BD88EA}" type="datetimeFigureOut">
              <a:rPr lang="en-NZ" smtClean="0"/>
              <a:t>31/05/2025</a:t>
            </a:fld>
            <a:endParaRPr lang="en-NZ"/>
          </a:p>
        </p:txBody>
      </p:sp>
      <p:sp>
        <p:nvSpPr>
          <p:cNvPr id="5" name="Footer Placeholder 4">
            <a:extLst>
              <a:ext uri="{FF2B5EF4-FFF2-40B4-BE49-F238E27FC236}">
                <a16:creationId xmlns:a16="http://schemas.microsoft.com/office/drawing/2014/main" id="{AF28E72E-AD48-46E9-8D5F-5C680766C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1B5184C-7BFB-43CB-BC5D-436D9B843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B6FF6-4989-4664-8AF6-89EFD01FEC5D}" type="slidenum">
              <a:rPr lang="en-NZ" smtClean="0"/>
              <a:t>‹#›</a:t>
            </a:fld>
            <a:endParaRPr lang="en-NZ"/>
          </a:p>
        </p:txBody>
      </p:sp>
    </p:spTree>
    <p:extLst>
      <p:ext uri="{BB962C8B-B14F-4D97-AF65-F5344CB8AC3E}">
        <p14:creationId xmlns:p14="http://schemas.microsoft.com/office/powerpoint/2010/main" val="477942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3081293" cy="646331"/>
          </a:xfrm>
          <a:prstGeom prst="rect">
            <a:avLst/>
          </a:prstGeom>
          <a:noFill/>
        </p:spPr>
        <p:txBody>
          <a:bodyPr wrap="none" rtlCol="0">
            <a:spAutoFit/>
          </a:bodyPr>
          <a:lstStyle/>
          <a:p>
            <a:r>
              <a:rPr lang="en-US" sz="3600" b="1" dirty="0">
                <a:solidFill>
                  <a:schemeClr val="bg1"/>
                </a:solidFill>
              </a:rPr>
              <a:t>Random Forest</a:t>
            </a:r>
          </a:p>
        </p:txBody>
      </p:sp>
      <p:sp>
        <p:nvSpPr>
          <p:cNvPr id="3" name="TextBox 2">
            <a:extLst>
              <a:ext uri="{FF2B5EF4-FFF2-40B4-BE49-F238E27FC236}">
                <a16:creationId xmlns:a16="http://schemas.microsoft.com/office/drawing/2014/main" id="{8709F11C-5FDB-482F-897E-C5B42061C5DE}"/>
              </a:ext>
            </a:extLst>
          </p:cNvPr>
          <p:cNvSpPr txBox="1"/>
          <p:nvPr/>
        </p:nvSpPr>
        <p:spPr>
          <a:xfrm>
            <a:off x="2301011" y="3405673"/>
            <a:ext cx="3627468" cy="523220"/>
          </a:xfrm>
          <a:prstGeom prst="rect">
            <a:avLst/>
          </a:prstGeom>
          <a:noFill/>
        </p:spPr>
        <p:txBody>
          <a:bodyPr wrap="none" rtlCol="0">
            <a:spAutoFit/>
          </a:bodyPr>
          <a:lstStyle/>
          <a:p>
            <a:r>
              <a:rPr lang="en-US" sz="2800" b="1" dirty="0">
                <a:solidFill>
                  <a:schemeClr val="bg1"/>
                </a:solidFill>
              </a:rPr>
              <a:t>how it works ~ Bagging</a:t>
            </a:r>
          </a:p>
        </p:txBody>
      </p:sp>
    </p:spTree>
    <p:extLst>
      <p:ext uri="{BB962C8B-B14F-4D97-AF65-F5344CB8AC3E}">
        <p14:creationId xmlns:p14="http://schemas.microsoft.com/office/powerpoint/2010/main" val="329187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Tree>
    <p:extLst>
      <p:ext uri="{BB962C8B-B14F-4D97-AF65-F5344CB8AC3E}">
        <p14:creationId xmlns:p14="http://schemas.microsoft.com/office/powerpoint/2010/main" val="52919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
        <p:nvSpPr>
          <p:cNvPr id="8" name="TextBox 7">
            <a:extLst>
              <a:ext uri="{FF2B5EF4-FFF2-40B4-BE49-F238E27FC236}">
                <a16:creationId xmlns:a16="http://schemas.microsoft.com/office/drawing/2014/main" id="{886258F3-30E0-471C-8027-608912FA6D55}"/>
              </a:ext>
            </a:extLst>
          </p:cNvPr>
          <p:cNvSpPr txBox="1"/>
          <p:nvPr/>
        </p:nvSpPr>
        <p:spPr>
          <a:xfrm>
            <a:off x="801876" y="3721098"/>
            <a:ext cx="2763690" cy="2031325"/>
          </a:xfrm>
          <a:prstGeom prst="rect">
            <a:avLst/>
          </a:prstGeom>
          <a:noFill/>
        </p:spPr>
        <p:txBody>
          <a:bodyPr wrap="square" rtlCol="0">
            <a:spAutoFit/>
          </a:bodyPr>
          <a:lstStyle/>
          <a:p>
            <a:r>
              <a:rPr lang="en-NZ" dirty="0">
                <a:solidFill>
                  <a:schemeClr val="bg1"/>
                </a:solidFill>
              </a:rPr>
              <a:t>For example, we if we randomly select low pressure and high temp, and </a:t>
            </a:r>
            <a:r>
              <a:rPr lang="en-NZ" dirty="0">
                <a:solidFill>
                  <a:srgbClr val="FF0000"/>
                </a:solidFill>
              </a:rPr>
              <a:t>high temp</a:t>
            </a:r>
            <a:r>
              <a:rPr lang="en-NZ" dirty="0">
                <a:solidFill>
                  <a:schemeClr val="bg1"/>
                </a:solidFill>
              </a:rPr>
              <a:t> has a smaller Gini, then the next level of leaf will be built based on “high temp”</a:t>
            </a:r>
          </a:p>
        </p:txBody>
      </p:sp>
      <p:sp>
        <p:nvSpPr>
          <p:cNvPr id="9" name="Rectangle 8">
            <a:extLst>
              <a:ext uri="{FF2B5EF4-FFF2-40B4-BE49-F238E27FC236}">
                <a16:creationId xmlns:a16="http://schemas.microsoft.com/office/drawing/2014/main" id="{6E0AB115-AEFC-4976-88C1-3211FA8C0C39}"/>
              </a:ext>
            </a:extLst>
          </p:cNvPr>
          <p:cNvSpPr/>
          <p:nvPr/>
        </p:nvSpPr>
        <p:spPr>
          <a:xfrm>
            <a:off x="4824570" y="3721098"/>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0" name="Rectangle 9">
            <a:extLst>
              <a:ext uri="{FF2B5EF4-FFF2-40B4-BE49-F238E27FC236}">
                <a16:creationId xmlns:a16="http://schemas.microsoft.com/office/drawing/2014/main" id="{AADA561F-7BF0-4BF5-BE57-35A4EDEA601B}"/>
              </a:ext>
            </a:extLst>
          </p:cNvPr>
          <p:cNvSpPr/>
          <p:nvPr/>
        </p:nvSpPr>
        <p:spPr>
          <a:xfrm>
            <a:off x="4296073" y="42355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a:extLst>
              <a:ext uri="{FF2B5EF4-FFF2-40B4-BE49-F238E27FC236}">
                <a16:creationId xmlns:a16="http://schemas.microsoft.com/office/drawing/2014/main" id="{147E2809-5728-4FA5-AA90-33C499D7452A}"/>
              </a:ext>
            </a:extLst>
          </p:cNvPr>
          <p:cNvSpPr/>
          <p:nvPr/>
        </p:nvSpPr>
        <p:spPr>
          <a:xfrm>
            <a:off x="5469328" y="416026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12" name="Rectangle 11">
            <a:extLst>
              <a:ext uri="{FF2B5EF4-FFF2-40B4-BE49-F238E27FC236}">
                <a16:creationId xmlns:a16="http://schemas.microsoft.com/office/drawing/2014/main" id="{94A94A7A-6C57-4F6D-AAB9-F95A74C166B8}"/>
              </a:ext>
            </a:extLst>
          </p:cNvPr>
          <p:cNvSpPr/>
          <p:nvPr/>
        </p:nvSpPr>
        <p:spPr>
          <a:xfrm>
            <a:off x="5065790" y="4691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0B77DFDC-EAA7-46B4-803D-AFEC6124314B}"/>
              </a:ext>
            </a:extLst>
          </p:cNvPr>
          <p:cNvSpPr/>
          <p:nvPr/>
        </p:nvSpPr>
        <p:spPr>
          <a:xfrm>
            <a:off x="6190856" y="468734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a:extLst>
              <a:ext uri="{FF2B5EF4-FFF2-40B4-BE49-F238E27FC236}">
                <a16:creationId xmlns:a16="http://schemas.microsoft.com/office/drawing/2014/main" id="{41ACC9B8-743B-4441-9D47-926A51F0B85D}"/>
              </a:ext>
            </a:extLst>
          </p:cNvPr>
          <p:cNvSpPr/>
          <p:nvPr/>
        </p:nvSpPr>
        <p:spPr>
          <a:xfrm>
            <a:off x="4732287" y="520571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5" name="Straight Arrow Connector 14">
            <a:extLst>
              <a:ext uri="{FF2B5EF4-FFF2-40B4-BE49-F238E27FC236}">
                <a16:creationId xmlns:a16="http://schemas.microsoft.com/office/drawing/2014/main" id="{591077D0-CFFB-4B27-B870-36F9C4024C18}"/>
              </a:ext>
            </a:extLst>
          </p:cNvPr>
          <p:cNvCxnSpPr>
            <a:cxnSpLocks/>
            <a:stCxn id="9" idx="2"/>
            <a:endCxn id="10" idx="0"/>
          </p:cNvCxnSpPr>
          <p:nvPr/>
        </p:nvCxnSpPr>
        <p:spPr>
          <a:xfrm flipH="1">
            <a:off x="4732287" y="4066436"/>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5F3DC4-5F0D-4BDB-A37D-358E85D3EABD}"/>
              </a:ext>
            </a:extLst>
          </p:cNvPr>
          <p:cNvCxnSpPr>
            <a:cxnSpLocks/>
            <a:stCxn id="9" idx="2"/>
            <a:endCxn id="11" idx="0"/>
          </p:cNvCxnSpPr>
          <p:nvPr/>
        </p:nvCxnSpPr>
        <p:spPr>
          <a:xfrm>
            <a:off x="5405015" y="4066436"/>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9D3408-F881-4809-B9D0-816703908BCF}"/>
              </a:ext>
            </a:extLst>
          </p:cNvPr>
          <p:cNvCxnSpPr>
            <a:cxnSpLocks/>
            <a:stCxn id="11" idx="2"/>
            <a:endCxn id="12" idx="0"/>
          </p:cNvCxnSpPr>
          <p:nvPr/>
        </p:nvCxnSpPr>
        <p:spPr>
          <a:xfrm flipH="1">
            <a:off x="5502004" y="4427406"/>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A3F287-9C26-446A-AA68-EE8AF70D68FE}"/>
              </a:ext>
            </a:extLst>
          </p:cNvPr>
          <p:cNvCxnSpPr>
            <a:cxnSpLocks/>
            <a:stCxn id="11" idx="2"/>
            <a:endCxn id="13" idx="0"/>
          </p:cNvCxnSpPr>
          <p:nvPr/>
        </p:nvCxnSpPr>
        <p:spPr>
          <a:xfrm>
            <a:off x="5905542" y="4427406"/>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E0B47F-C2E7-4AC6-8A47-DE5E6CDC4FA8}"/>
              </a:ext>
            </a:extLst>
          </p:cNvPr>
          <p:cNvCxnSpPr>
            <a:cxnSpLocks/>
            <a:stCxn id="12" idx="2"/>
            <a:endCxn id="14" idx="0"/>
          </p:cNvCxnSpPr>
          <p:nvPr/>
        </p:nvCxnSpPr>
        <p:spPr>
          <a:xfrm flipH="1">
            <a:off x="5168501" y="4958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EE32CFD-6BA9-4567-958F-3488ED7C7A95}"/>
              </a:ext>
            </a:extLst>
          </p:cNvPr>
          <p:cNvSpPr txBox="1"/>
          <p:nvPr/>
        </p:nvSpPr>
        <p:spPr>
          <a:xfrm>
            <a:off x="6011877" y="5200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4" name="Rectangle 3">
            <a:extLst>
              <a:ext uri="{FF2B5EF4-FFF2-40B4-BE49-F238E27FC236}">
                <a16:creationId xmlns:a16="http://schemas.microsoft.com/office/drawing/2014/main" id="{2C244831-04DA-4126-8065-D0B495B372D4}"/>
              </a:ext>
            </a:extLst>
          </p:cNvPr>
          <p:cNvSpPr/>
          <p:nvPr/>
        </p:nvSpPr>
        <p:spPr>
          <a:xfrm>
            <a:off x="1541417" y="1305769"/>
            <a:ext cx="870857" cy="207210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7D3197AD-8F31-4DAE-9A90-56B79509B0B0}"/>
              </a:ext>
            </a:extLst>
          </p:cNvPr>
          <p:cNvSpPr/>
          <p:nvPr/>
        </p:nvSpPr>
        <p:spPr>
          <a:xfrm>
            <a:off x="819292" y="1305768"/>
            <a:ext cx="870857" cy="207210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4909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
        <p:nvSpPr>
          <p:cNvPr id="8" name="TextBox 7">
            <a:extLst>
              <a:ext uri="{FF2B5EF4-FFF2-40B4-BE49-F238E27FC236}">
                <a16:creationId xmlns:a16="http://schemas.microsoft.com/office/drawing/2014/main" id="{886258F3-30E0-471C-8027-608912FA6D55}"/>
              </a:ext>
            </a:extLst>
          </p:cNvPr>
          <p:cNvSpPr txBox="1"/>
          <p:nvPr/>
        </p:nvSpPr>
        <p:spPr>
          <a:xfrm>
            <a:off x="801876" y="3721098"/>
            <a:ext cx="2763690" cy="2031325"/>
          </a:xfrm>
          <a:prstGeom prst="rect">
            <a:avLst/>
          </a:prstGeom>
          <a:noFill/>
        </p:spPr>
        <p:txBody>
          <a:bodyPr wrap="square" rtlCol="0">
            <a:spAutoFit/>
          </a:bodyPr>
          <a:lstStyle/>
          <a:p>
            <a:r>
              <a:rPr lang="en-NZ" dirty="0">
                <a:solidFill>
                  <a:schemeClr val="bg1"/>
                </a:solidFill>
              </a:rPr>
              <a:t>For example, we if we randomly select low pressure and high temp, and </a:t>
            </a:r>
            <a:r>
              <a:rPr lang="en-NZ" dirty="0">
                <a:solidFill>
                  <a:srgbClr val="FF0000"/>
                </a:solidFill>
              </a:rPr>
              <a:t>high temp</a:t>
            </a:r>
            <a:r>
              <a:rPr lang="en-NZ" dirty="0">
                <a:solidFill>
                  <a:schemeClr val="bg1"/>
                </a:solidFill>
              </a:rPr>
              <a:t> has a smaller Gini, then the next level of leaf will be built based on “high temp”</a:t>
            </a:r>
          </a:p>
        </p:txBody>
      </p:sp>
      <p:sp>
        <p:nvSpPr>
          <p:cNvPr id="9" name="Rectangle 8">
            <a:extLst>
              <a:ext uri="{FF2B5EF4-FFF2-40B4-BE49-F238E27FC236}">
                <a16:creationId xmlns:a16="http://schemas.microsoft.com/office/drawing/2014/main" id="{6E0AB115-AEFC-4976-88C1-3211FA8C0C39}"/>
              </a:ext>
            </a:extLst>
          </p:cNvPr>
          <p:cNvSpPr/>
          <p:nvPr/>
        </p:nvSpPr>
        <p:spPr>
          <a:xfrm>
            <a:off x="4824570" y="3721098"/>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0" name="Rectangle 9">
            <a:extLst>
              <a:ext uri="{FF2B5EF4-FFF2-40B4-BE49-F238E27FC236}">
                <a16:creationId xmlns:a16="http://schemas.microsoft.com/office/drawing/2014/main" id="{AADA561F-7BF0-4BF5-BE57-35A4EDEA601B}"/>
              </a:ext>
            </a:extLst>
          </p:cNvPr>
          <p:cNvSpPr/>
          <p:nvPr/>
        </p:nvSpPr>
        <p:spPr>
          <a:xfrm>
            <a:off x="4296073" y="42355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a:extLst>
              <a:ext uri="{FF2B5EF4-FFF2-40B4-BE49-F238E27FC236}">
                <a16:creationId xmlns:a16="http://schemas.microsoft.com/office/drawing/2014/main" id="{147E2809-5728-4FA5-AA90-33C499D7452A}"/>
              </a:ext>
            </a:extLst>
          </p:cNvPr>
          <p:cNvSpPr/>
          <p:nvPr/>
        </p:nvSpPr>
        <p:spPr>
          <a:xfrm>
            <a:off x="5469328" y="416026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12" name="Rectangle 11">
            <a:extLst>
              <a:ext uri="{FF2B5EF4-FFF2-40B4-BE49-F238E27FC236}">
                <a16:creationId xmlns:a16="http://schemas.microsoft.com/office/drawing/2014/main" id="{94A94A7A-6C57-4F6D-AAB9-F95A74C166B8}"/>
              </a:ext>
            </a:extLst>
          </p:cNvPr>
          <p:cNvSpPr/>
          <p:nvPr/>
        </p:nvSpPr>
        <p:spPr>
          <a:xfrm>
            <a:off x="5065790" y="4691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0B77DFDC-EAA7-46B4-803D-AFEC6124314B}"/>
              </a:ext>
            </a:extLst>
          </p:cNvPr>
          <p:cNvSpPr/>
          <p:nvPr/>
        </p:nvSpPr>
        <p:spPr>
          <a:xfrm>
            <a:off x="6190856" y="468734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a:extLst>
              <a:ext uri="{FF2B5EF4-FFF2-40B4-BE49-F238E27FC236}">
                <a16:creationId xmlns:a16="http://schemas.microsoft.com/office/drawing/2014/main" id="{41ACC9B8-743B-4441-9D47-926A51F0B85D}"/>
              </a:ext>
            </a:extLst>
          </p:cNvPr>
          <p:cNvSpPr/>
          <p:nvPr/>
        </p:nvSpPr>
        <p:spPr>
          <a:xfrm>
            <a:off x="4732287" y="520571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5" name="Straight Arrow Connector 14">
            <a:extLst>
              <a:ext uri="{FF2B5EF4-FFF2-40B4-BE49-F238E27FC236}">
                <a16:creationId xmlns:a16="http://schemas.microsoft.com/office/drawing/2014/main" id="{591077D0-CFFB-4B27-B870-36F9C4024C18}"/>
              </a:ext>
            </a:extLst>
          </p:cNvPr>
          <p:cNvCxnSpPr>
            <a:cxnSpLocks/>
            <a:stCxn id="9" idx="2"/>
            <a:endCxn id="10" idx="0"/>
          </p:cNvCxnSpPr>
          <p:nvPr/>
        </p:nvCxnSpPr>
        <p:spPr>
          <a:xfrm flipH="1">
            <a:off x="4732287" y="4066436"/>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5F3DC4-5F0D-4BDB-A37D-358E85D3EABD}"/>
              </a:ext>
            </a:extLst>
          </p:cNvPr>
          <p:cNvCxnSpPr>
            <a:cxnSpLocks/>
            <a:stCxn id="9" idx="2"/>
            <a:endCxn id="11" idx="0"/>
          </p:cNvCxnSpPr>
          <p:nvPr/>
        </p:nvCxnSpPr>
        <p:spPr>
          <a:xfrm>
            <a:off x="5405015" y="4066436"/>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9D3408-F881-4809-B9D0-816703908BCF}"/>
              </a:ext>
            </a:extLst>
          </p:cNvPr>
          <p:cNvCxnSpPr>
            <a:cxnSpLocks/>
            <a:stCxn id="11" idx="2"/>
            <a:endCxn id="12" idx="0"/>
          </p:cNvCxnSpPr>
          <p:nvPr/>
        </p:nvCxnSpPr>
        <p:spPr>
          <a:xfrm flipH="1">
            <a:off x="5502004" y="4427406"/>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A3F287-9C26-446A-AA68-EE8AF70D68FE}"/>
              </a:ext>
            </a:extLst>
          </p:cNvPr>
          <p:cNvCxnSpPr>
            <a:cxnSpLocks/>
            <a:stCxn id="11" idx="2"/>
            <a:endCxn id="13" idx="0"/>
          </p:cNvCxnSpPr>
          <p:nvPr/>
        </p:nvCxnSpPr>
        <p:spPr>
          <a:xfrm>
            <a:off x="5905542" y="4427406"/>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E0B47F-C2E7-4AC6-8A47-DE5E6CDC4FA8}"/>
              </a:ext>
            </a:extLst>
          </p:cNvPr>
          <p:cNvCxnSpPr>
            <a:cxnSpLocks/>
            <a:stCxn id="12" idx="2"/>
            <a:endCxn id="14" idx="0"/>
          </p:cNvCxnSpPr>
          <p:nvPr/>
        </p:nvCxnSpPr>
        <p:spPr>
          <a:xfrm flipH="1">
            <a:off x="5168501" y="4958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EE32CFD-6BA9-4567-958F-3488ED7C7A95}"/>
              </a:ext>
            </a:extLst>
          </p:cNvPr>
          <p:cNvSpPr txBox="1"/>
          <p:nvPr/>
        </p:nvSpPr>
        <p:spPr>
          <a:xfrm>
            <a:off x="6011877" y="5200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4" name="TextBox 3">
            <a:extLst>
              <a:ext uri="{FF2B5EF4-FFF2-40B4-BE49-F238E27FC236}">
                <a16:creationId xmlns:a16="http://schemas.microsoft.com/office/drawing/2014/main" id="{164C7ABA-7D7C-40D8-8F86-A491AF31033C}"/>
              </a:ext>
            </a:extLst>
          </p:cNvPr>
          <p:cNvSpPr txBox="1"/>
          <p:nvPr/>
        </p:nvSpPr>
        <p:spPr>
          <a:xfrm>
            <a:off x="7748580" y="2728341"/>
            <a:ext cx="3779520" cy="923330"/>
          </a:xfrm>
          <a:prstGeom prst="rect">
            <a:avLst/>
          </a:prstGeom>
          <a:solidFill>
            <a:schemeClr val="bg1"/>
          </a:solidFill>
        </p:spPr>
        <p:txBody>
          <a:bodyPr wrap="square" rtlCol="0">
            <a:spAutoFit/>
          </a:bodyPr>
          <a:lstStyle/>
          <a:p>
            <a:r>
              <a:rPr lang="en-NZ" dirty="0">
                <a:solidFill>
                  <a:srgbClr val="FF0000"/>
                </a:solidFill>
              </a:rPr>
              <a:t>So we just build the tree iteratively like this, until we are not able to split the tree anymore !</a:t>
            </a:r>
          </a:p>
        </p:txBody>
      </p:sp>
      <p:sp>
        <p:nvSpPr>
          <p:cNvPr id="22" name="Rectangle 21">
            <a:extLst>
              <a:ext uri="{FF2B5EF4-FFF2-40B4-BE49-F238E27FC236}">
                <a16:creationId xmlns:a16="http://schemas.microsoft.com/office/drawing/2014/main" id="{A5FDB1D3-5134-40E5-8043-7BB07D2C82A3}"/>
              </a:ext>
            </a:extLst>
          </p:cNvPr>
          <p:cNvSpPr/>
          <p:nvPr/>
        </p:nvSpPr>
        <p:spPr>
          <a:xfrm>
            <a:off x="8626436" y="3967325"/>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097939" y="448176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9271194" y="4406490"/>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8867656" y="4937797"/>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9992722" y="4933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8534153" y="54519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8534153" y="4312663"/>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9206881" y="4312663"/>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9303870" y="4673633"/>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9707408" y="4673633"/>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8970367" y="5204940"/>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9562863" y="543422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9303870" y="5204940"/>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10351310" y="593066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9999077" y="5701372"/>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9120294" y="59400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9556508" y="5701372"/>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87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22" name="Rectangle 21">
            <a:extLst>
              <a:ext uri="{FF2B5EF4-FFF2-40B4-BE49-F238E27FC236}">
                <a16:creationId xmlns:a16="http://schemas.microsoft.com/office/drawing/2014/main" id="{A5FDB1D3-5134-40E5-8043-7BB07D2C82A3}"/>
              </a:ext>
            </a:extLst>
          </p:cNvPr>
          <p:cNvSpPr/>
          <p:nvPr/>
        </p:nvSpPr>
        <p:spPr>
          <a:xfrm>
            <a:off x="1391919" y="1434701"/>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63422" y="19491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2036677" y="187386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1633139" y="240517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2758205" y="240094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1299636" y="291931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1299636" y="1780039"/>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1972364" y="1780039"/>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2069353" y="2141009"/>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2472891" y="2141009"/>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1735850" y="2672316"/>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2328346" y="290160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2069353" y="2672316"/>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3116793" y="33980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2764560" y="316874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1885777" y="340738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2321991" y="316874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10A8A6-0DD3-466C-942B-A7E0AAE07EE8}"/>
              </a:ext>
            </a:extLst>
          </p:cNvPr>
          <p:cNvSpPr/>
          <p:nvPr/>
        </p:nvSpPr>
        <p:spPr>
          <a:xfrm>
            <a:off x="4889807" y="1434701"/>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a:extLst>
              <a:ext uri="{FF2B5EF4-FFF2-40B4-BE49-F238E27FC236}">
                <a16:creationId xmlns:a16="http://schemas.microsoft.com/office/drawing/2014/main" id="{EEDF14F6-9A3B-4DB9-853F-6C53828D7453}"/>
              </a:ext>
            </a:extLst>
          </p:cNvPr>
          <p:cNvSpPr/>
          <p:nvPr/>
        </p:nvSpPr>
        <p:spPr>
          <a:xfrm>
            <a:off x="4361310" y="18257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Rectangle 43">
            <a:extLst>
              <a:ext uri="{FF2B5EF4-FFF2-40B4-BE49-F238E27FC236}">
                <a16:creationId xmlns:a16="http://schemas.microsoft.com/office/drawing/2014/main" id="{EC6AB1B1-F9E2-43FD-B7E2-A569B44EB19F}"/>
              </a:ext>
            </a:extLst>
          </p:cNvPr>
          <p:cNvSpPr/>
          <p:nvPr/>
        </p:nvSpPr>
        <p:spPr>
          <a:xfrm>
            <a:off x="5534565" y="17505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69B314FA-BEF9-4843-AD13-90049F5BEE53}"/>
              </a:ext>
            </a:extLst>
          </p:cNvPr>
          <p:cNvSpPr/>
          <p:nvPr/>
        </p:nvSpPr>
        <p:spPr>
          <a:xfrm>
            <a:off x="5522652" y="2268272"/>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8" name="Straight Arrow Connector 47">
            <a:extLst>
              <a:ext uri="{FF2B5EF4-FFF2-40B4-BE49-F238E27FC236}">
                <a16:creationId xmlns:a16="http://schemas.microsoft.com/office/drawing/2014/main" id="{4FF89070-2135-460F-A567-E018CA324AF1}"/>
              </a:ext>
            </a:extLst>
          </p:cNvPr>
          <p:cNvCxnSpPr>
            <a:cxnSpLocks/>
            <a:stCxn id="41" idx="2"/>
            <a:endCxn id="42" idx="0"/>
          </p:cNvCxnSpPr>
          <p:nvPr/>
        </p:nvCxnSpPr>
        <p:spPr>
          <a:xfrm flipH="1">
            <a:off x="4797524" y="1656679"/>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2F7427-026B-4482-9292-F2FF7DC892E2}"/>
              </a:ext>
            </a:extLst>
          </p:cNvPr>
          <p:cNvCxnSpPr>
            <a:cxnSpLocks/>
            <a:stCxn id="41" idx="2"/>
            <a:endCxn id="44" idx="0"/>
          </p:cNvCxnSpPr>
          <p:nvPr/>
        </p:nvCxnSpPr>
        <p:spPr>
          <a:xfrm>
            <a:off x="5358021" y="1656679"/>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23A204-D6ED-42EC-9177-B54407558611}"/>
              </a:ext>
            </a:extLst>
          </p:cNvPr>
          <p:cNvCxnSpPr>
            <a:cxnSpLocks/>
            <a:stCxn id="44" idx="2"/>
            <a:endCxn id="46" idx="0"/>
          </p:cNvCxnSpPr>
          <p:nvPr/>
        </p:nvCxnSpPr>
        <p:spPr>
          <a:xfrm flipH="1">
            <a:off x="5958866" y="2017649"/>
            <a:ext cx="11913" cy="25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BA2861D-8B8F-434D-9356-A0A9C0F11427}"/>
              </a:ext>
            </a:extLst>
          </p:cNvPr>
          <p:cNvSpPr/>
          <p:nvPr/>
        </p:nvSpPr>
        <p:spPr>
          <a:xfrm>
            <a:off x="5826234" y="277824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710520DA-0999-4055-B4C5-D16025152822}"/>
              </a:ext>
            </a:extLst>
          </p:cNvPr>
          <p:cNvCxnSpPr>
            <a:cxnSpLocks/>
            <a:stCxn id="46" idx="2"/>
            <a:endCxn id="53" idx="0"/>
          </p:cNvCxnSpPr>
          <p:nvPr/>
        </p:nvCxnSpPr>
        <p:spPr>
          <a:xfrm>
            <a:off x="5958866" y="2535415"/>
            <a:ext cx="303582" cy="2428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ABAD046-10B6-4063-BA75-E97E3CF2F62E}"/>
              </a:ext>
            </a:extLst>
          </p:cNvPr>
          <p:cNvSpPr/>
          <p:nvPr/>
        </p:nvSpPr>
        <p:spPr>
          <a:xfrm>
            <a:off x="6614681" y="32746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6" name="Straight Arrow Connector 55">
            <a:extLst>
              <a:ext uri="{FF2B5EF4-FFF2-40B4-BE49-F238E27FC236}">
                <a16:creationId xmlns:a16="http://schemas.microsoft.com/office/drawing/2014/main" id="{C3CD6B9E-F789-4890-B9D6-C305ABD99CBC}"/>
              </a:ext>
            </a:extLst>
          </p:cNvPr>
          <p:cNvCxnSpPr>
            <a:cxnSpLocks/>
            <a:stCxn id="53" idx="2"/>
            <a:endCxn id="55" idx="0"/>
          </p:cNvCxnSpPr>
          <p:nvPr/>
        </p:nvCxnSpPr>
        <p:spPr>
          <a:xfrm>
            <a:off x="6262448" y="304538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FA3F57A-B3B0-49DB-BF3C-5BA8EFC82FDC}"/>
              </a:ext>
            </a:extLst>
          </p:cNvPr>
          <p:cNvSpPr/>
          <p:nvPr/>
        </p:nvSpPr>
        <p:spPr>
          <a:xfrm>
            <a:off x="5383665" y="32840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8" name="Straight Arrow Connector 57">
            <a:extLst>
              <a:ext uri="{FF2B5EF4-FFF2-40B4-BE49-F238E27FC236}">
                <a16:creationId xmlns:a16="http://schemas.microsoft.com/office/drawing/2014/main" id="{87F1A099-B457-4E7B-907B-19442A656EEC}"/>
              </a:ext>
            </a:extLst>
          </p:cNvPr>
          <p:cNvCxnSpPr>
            <a:stCxn id="53" idx="2"/>
            <a:endCxn id="57" idx="0"/>
          </p:cNvCxnSpPr>
          <p:nvPr/>
        </p:nvCxnSpPr>
        <p:spPr>
          <a:xfrm flipH="1">
            <a:off x="5819879" y="304538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1933F7F-36E6-4925-9BF2-6F750C5211AF}"/>
              </a:ext>
            </a:extLst>
          </p:cNvPr>
          <p:cNvSpPr/>
          <p:nvPr/>
        </p:nvSpPr>
        <p:spPr>
          <a:xfrm>
            <a:off x="8345906" y="1322937"/>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Rectangle 59">
            <a:extLst>
              <a:ext uri="{FF2B5EF4-FFF2-40B4-BE49-F238E27FC236}">
                <a16:creationId xmlns:a16="http://schemas.microsoft.com/office/drawing/2014/main" id="{224E631E-0C9B-4F7C-8231-8AD2A91C6282}"/>
              </a:ext>
            </a:extLst>
          </p:cNvPr>
          <p:cNvSpPr/>
          <p:nvPr/>
        </p:nvSpPr>
        <p:spPr>
          <a:xfrm>
            <a:off x="7817409" y="171401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600412CF-2A90-401E-8854-708265A345FB}"/>
              </a:ext>
            </a:extLst>
          </p:cNvPr>
          <p:cNvSpPr/>
          <p:nvPr/>
        </p:nvSpPr>
        <p:spPr>
          <a:xfrm>
            <a:off x="8990664" y="16387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BB54124A-1D81-4169-BB42-7DB84DE4271F}"/>
              </a:ext>
            </a:extLst>
          </p:cNvPr>
          <p:cNvSpPr/>
          <p:nvPr/>
        </p:nvSpPr>
        <p:spPr>
          <a:xfrm>
            <a:off x="8587126" y="217004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E62529E3-0FE4-4A96-8804-E65AADCF1BC5}"/>
              </a:ext>
            </a:extLst>
          </p:cNvPr>
          <p:cNvSpPr/>
          <p:nvPr/>
        </p:nvSpPr>
        <p:spPr>
          <a:xfrm>
            <a:off x="9712192" y="21658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Rectangle 63">
            <a:extLst>
              <a:ext uri="{FF2B5EF4-FFF2-40B4-BE49-F238E27FC236}">
                <a16:creationId xmlns:a16="http://schemas.microsoft.com/office/drawing/2014/main" id="{CB279874-1BAD-447A-BE7B-E6915B07AB34}"/>
              </a:ext>
            </a:extLst>
          </p:cNvPr>
          <p:cNvSpPr/>
          <p:nvPr/>
        </p:nvSpPr>
        <p:spPr>
          <a:xfrm>
            <a:off x="8253623" y="2684194"/>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5" name="Straight Arrow Connector 64">
            <a:extLst>
              <a:ext uri="{FF2B5EF4-FFF2-40B4-BE49-F238E27FC236}">
                <a16:creationId xmlns:a16="http://schemas.microsoft.com/office/drawing/2014/main" id="{C0448C02-EC2C-429A-8B48-5FD744FC52E3}"/>
              </a:ext>
            </a:extLst>
          </p:cNvPr>
          <p:cNvCxnSpPr>
            <a:cxnSpLocks/>
            <a:stCxn id="59" idx="2"/>
            <a:endCxn id="60" idx="0"/>
          </p:cNvCxnSpPr>
          <p:nvPr/>
        </p:nvCxnSpPr>
        <p:spPr>
          <a:xfrm flipH="1">
            <a:off x="8253623" y="1544915"/>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3B6D6DD-0AF2-4B0B-8B5B-9961E0DBB30E}"/>
              </a:ext>
            </a:extLst>
          </p:cNvPr>
          <p:cNvCxnSpPr>
            <a:cxnSpLocks/>
            <a:stCxn id="59" idx="2"/>
            <a:endCxn id="61" idx="0"/>
          </p:cNvCxnSpPr>
          <p:nvPr/>
        </p:nvCxnSpPr>
        <p:spPr>
          <a:xfrm>
            <a:off x="8814120" y="1544915"/>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6763B7E-74B2-4D34-8112-73C63590426E}"/>
              </a:ext>
            </a:extLst>
          </p:cNvPr>
          <p:cNvCxnSpPr>
            <a:cxnSpLocks/>
            <a:stCxn id="61" idx="2"/>
            <a:endCxn id="62" idx="0"/>
          </p:cNvCxnSpPr>
          <p:nvPr/>
        </p:nvCxnSpPr>
        <p:spPr>
          <a:xfrm flipH="1">
            <a:off x="9023340" y="1905885"/>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02A788B-4B4C-45A3-8192-DBDDA784A1FF}"/>
              </a:ext>
            </a:extLst>
          </p:cNvPr>
          <p:cNvCxnSpPr>
            <a:cxnSpLocks/>
            <a:stCxn id="61" idx="2"/>
            <a:endCxn id="63" idx="0"/>
          </p:cNvCxnSpPr>
          <p:nvPr/>
        </p:nvCxnSpPr>
        <p:spPr>
          <a:xfrm>
            <a:off x="9426878" y="1905885"/>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ADCA46F-6879-4FFD-8907-7FA68103B6F5}"/>
              </a:ext>
            </a:extLst>
          </p:cNvPr>
          <p:cNvCxnSpPr>
            <a:cxnSpLocks/>
            <a:stCxn id="62" idx="2"/>
            <a:endCxn id="64" idx="0"/>
          </p:cNvCxnSpPr>
          <p:nvPr/>
        </p:nvCxnSpPr>
        <p:spPr>
          <a:xfrm flipH="1">
            <a:off x="8689837" y="2437192"/>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C96DC2D-DA86-4C3A-85BE-E37FCE94D5E9}"/>
              </a:ext>
            </a:extLst>
          </p:cNvPr>
          <p:cNvSpPr/>
          <p:nvPr/>
        </p:nvSpPr>
        <p:spPr>
          <a:xfrm>
            <a:off x="9282333" y="26664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1" name="Straight Arrow Connector 70">
            <a:extLst>
              <a:ext uri="{FF2B5EF4-FFF2-40B4-BE49-F238E27FC236}">
                <a16:creationId xmlns:a16="http://schemas.microsoft.com/office/drawing/2014/main" id="{8BD8B161-0225-4395-8882-269A748AE9D3}"/>
              </a:ext>
            </a:extLst>
          </p:cNvPr>
          <p:cNvCxnSpPr>
            <a:stCxn id="62" idx="2"/>
            <a:endCxn id="70" idx="0"/>
          </p:cNvCxnSpPr>
          <p:nvPr/>
        </p:nvCxnSpPr>
        <p:spPr>
          <a:xfrm>
            <a:off x="9023340" y="2437192"/>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03EA340-C90D-41B9-9B28-360CE55305A6}"/>
              </a:ext>
            </a:extLst>
          </p:cNvPr>
          <p:cNvSpPr/>
          <p:nvPr/>
        </p:nvSpPr>
        <p:spPr>
          <a:xfrm>
            <a:off x="10070780" y="316291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3" name="Straight Arrow Connector 72">
            <a:extLst>
              <a:ext uri="{FF2B5EF4-FFF2-40B4-BE49-F238E27FC236}">
                <a16:creationId xmlns:a16="http://schemas.microsoft.com/office/drawing/2014/main" id="{23850131-F23A-482A-9B99-39D38B1BD23D}"/>
              </a:ext>
            </a:extLst>
          </p:cNvPr>
          <p:cNvCxnSpPr>
            <a:cxnSpLocks/>
            <a:stCxn id="70" idx="2"/>
            <a:endCxn id="72" idx="0"/>
          </p:cNvCxnSpPr>
          <p:nvPr/>
        </p:nvCxnSpPr>
        <p:spPr>
          <a:xfrm>
            <a:off x="9718547" y="2933624"/>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9BF35228-D040-40B0-B1AA-68DB472EBCD9}"/>
              </a:ext>
            </a:extLst>
          </p:cNvPr>
          <p:cNvSpPr/>
          <p:nvPr/>
        </p:nvSpPr>
        <p:spPr>
          <a:xfrm>
            <a:off x="8839764" y="317225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5" name="Straight Arrow Connector 74">
            <a:extLst>
              <a:ext uri="{FF2B5EF4-FFF2-40B4-BE49-F238E27FC236}">
                <a16:creationId xmlns:a16="http://schemas.microsoft.com/office/drawing/2014/main" id="{239A3FA5-47CF-46F1-8316-A27312CF382F}"/>
              </a:ext>
            </a:extLst>
          </p:cNvPr>
          <p:cNvCxnSpPr>
            <a:stCxn id="70" idx="2"/>
            <a:endCxn id="74" idx="0"/>
          </p:cNvCxnSpPr>
          <p:nvPr/>
        </p:nvCxnSpPr>
        <p:spPr>
          <a:xfrm flipH="1">
            <a:off x="9275978" y="2933624"/>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D901C306-278B-4A43-97B5-12B2F4D2B959}"/>
              </a:ext>
            </a:extLst>
          </p:cNvPr>
          <p:cNvSpPr/>
          <p:nvPr/>
        </p:nvSpPr>
        <p:spPr>
          <a:xfrm>
            <a:off x="1504150" y="3958324"/>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7" name="Rectangle 76">
            <a:extLst>
              <a:ext uri="{FF2B5EF4-FFF2-40B4-BE49-F238E27FC236}">
                <a16:creationId xmlns:a16="http://schemas.microsoft.com/office/drawing/2014/main" id="{A5845379-2498-413F-986A-044F4DEBFA8C}"/>
              </a:ext>
            </a:extLst>
          </p:cNvPr>
          <p:cNvSpPr/>
          <p:nvPr/>
        </p:nvSpPr>
        <p:spPr>
          <a:xfrm>
            <a:off x="975653" y="43494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id="{4974DABD-9035-496E-A660-6DB8DA4CD9DE}"/>
              </a:ext>
            </a:extLst>
          </p:cNvPr>
          <p:cNvSpPr/>
          <p:nvPr/>
        </p:nvSpPr>
        <p:spPr>
          <a:xfrm>
            <a:off x="2148908" y="427412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id="{F3CB97B7-0900-4F1D-A1D7-0DD5FD7BAE6F}"/>
              </a:ext>
            </a:extLst>
          </p:cNvPr>
          <p:cNvSpPr/>
          <p:nvPr/>
        </p:nvSpPr>
        <p:spPr>
          <a:xfrm>
            <a:off x="1745370" y="480543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0" name="Rectangle 79">
            <a:extLst>
              <a:ext uri="{FF2B5EF4-FFF2-40B4-BE49-F238E27FC236}">
                <a16:creationId xmlns:a16="http://schemas.microsoft.com/office/drawing/2014/main" id="{DA96BE4C-6A9A-4BFD-AEF9-7063BE426B49}"/>
              </a:ext>
            </a:extLst>
          </p:cNvPr>
          <p:cNvSpPr/>
          <p:nvPr/>
        </p:nvSpPr>
        <p:spPr>
          <a:xfrm>
            <a:off x="2870436" y="480120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id="{C006D783-968E-4469-B82A-876E765B79F8}"/>
              </a:ext>
            </a:extLst>
          </p:cNvPr>
          <p:cNvSpPr/>
          <p:nvPr/>
        </p:nvSpPr>
        <p:spPr>
          <a:xfrm>
            <a:off x="1411867" y="53195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2" name="Straight Arrow Connector 81">
            <a:extLst>
              <a:ext uri="{FF2B5EF4-FFF2-40B4-BE49-F238E27FC236}">
                <a16:creationId xmlns:a16="http://schemas.microsoft.com/office/drawing/2014/main" id="{8AE05ACA-8922-47D1-A767-EDC8280C1D28}"/>
              </a:ext>
            </a:extLst>
          </p:cNvPr>
          <p:cNvCxnSpPr>
            <a:cxnSpLocks/>
            <a:stCxn id="76" idx="2"/>
            <a:endCxn id="77" idx="0"/>
          </p:cNvCxnSpPr>
          <p:nvPr/>
        </p:nvCxnSpPr>
        <p:spPr>
          <a:xfrm flipH="1">
            <a:off x="1411867" y="4180302"/>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8DB166-EF14-4B7E-9F40-B46A6689ECD2}"/>
              </a:ext>
            </a:extLst>
          </p:cNvPr>
          <p:cNvCxnSpPr>
            <a:cxnSpLocks/>
            <a:stCxn id="76" idx="2"/>
            <a:endCxn id="78" idx="0"/>
          </p:cNvCxnSpPr>
          <p:nvPr/>
        </p:nvCxnSpPr>
        <p:spPr>
          <a:xfrm>
            <a:off x="1972364" y="4180302"/>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4C1E13-D75F-4D5E-9CC9-B2841E2DBA1E}"/>
              </a:ext>
            </a:extLst>
          </p:cNvPr>
          <p:cNvCxnSpPr>
            <a:cxnSpLocks/>
            <a:stCxn id="78" idx="2"/>
            <a:endCxn id="79" idx="0"/>
          </p:cNvCxnSpPr>
          <p:nvPr/>
        </p:nvCxnSpPr>
        <p:spPr>
          <a:xfrm flipH="1">
            <a:off x="2181584" y="4541272"/>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2A0AEC-DC45-4E5F-94A6-ADC3F51EA6B9}"/>
              </a:ext>
            </a:extLst>
          </p:cNvPr>
          <p:cNvCxnSpPr>
            <a:cxnSpLocks/>
            <a:stCxn id="78" idx="2"/>
            <a:endCxn id="80" idx="0"/>
          </p:cNvCxnSpPr>
          <p:nvPr/>
        </p:nvCxnSpPr>
        <p:spPr>
          <a:xfrm>
            <a:off x="2585122" y="4541272"/>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6EA7587-D453-43A1-A480-487BDFEC18AE}"/>
              </a:ext>
            </a:extLst>
          </p:cNvPr>
          <p:cNvCxnSpPr>
            <a:cxnSpLocks/>
            <a:stCxn id="79" idx="2"/>
            <a:endCxn id="81" idx="0"/>
          </p:cNvCxnSpPr>
          <p:nvPr/>
        </p:nvCxnSpPr>
        <p:spPr>
          <a:xfrm flipH="1">
            <a:off x="1848081" y="5072579"/>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BBEE4DC-173E-4B10-BEEC-E10351CB1C4D}"/>
              </a:ext>
            </a:extLst>
          </p:cNvPr>
          <p:cNvSpPr/>
          <p:nvPr/>
        </p:nvSpPr>
        <p:spPr>
          <a:xfrm>
            <a:off x="2440577" y="5301868"/>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8" name="Straight Arrow Connector 87">
            <a:extLst>
              <a:ext uri="{FF2B5EF4-FFF2-40B4-BE49-F238E27FC236}">
                <a16:creationId xmlns:a16="http://schemas.microsoft.com/office/drawing/2014/main" id="{90E3A7F6-A9AF-4190-A9DB-37FA6CC062EB}"/>
              </a:ext>
            </a:extLst>
          </p:cNvPr>
          <p:cNvCxnSpPr>
            <a:stCxn id="79" idx="2"/>
            <a:endCxn id="87" idx="0"/>
          </p:cNvCxnSpPr>
          <p:nvPr/>
        </p:nvCxnSpPr>
        <p:spPr>
          <a:xfrm>
            <a:off x="2181584" y="5072579"/>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1E4B577-2D87-4E43-9D86-7B4618E4C923}"/>
              </a:ext>
            </a:extLst>
          </p:cNvPr>
          <p:cNvSpPr/>
          <p:nvPr/>
        </p:nvSpPr>
        <p:spPr>
          <a:xfrm>
            <a:off x="3229024" y="5798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0" name="Straight Arrow Connector 89">
            <a:extLst>
              <a:ext uri="{FF2B5EF4-FFF2-40B4-BE49-F238E27FC236}">
                <a16:creationId xmlns:a16="http://schemas.microsoft.com/office/drawing/2014/main" id="{08C1C8CA-8728-409A-B013-48534AD6DE72}"/>
              </a:ext>
            </a:extLst>
          </p:cNvPr>
          <p:cNvCxnSpPr>
            <a:cxnSpLocks/>
            <a:stCxn id="87" idx="2"/>
            <a:endCxn id="89" idx="0"/>
          </p:cNvCxnSpPr>
          <p:nvPr/>
        </p:nvCxnSpPr>
        <p:spPr>
          <a:xfrm>
            <a:off x="2876791" y="5569011"/>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CB9D8C5-3F24-4563-9E62-5FC9F73279F4}"/>
              </a:ext>
            </a:extLst>
          </p:cNvPr>
          <p:cNvSpPr/>
          <p:nvPr/>
        </p:nvSpPr>
        <p:spPr>
          <a:xfrm>
            <a:off x="1998008" y="580764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2" name="Straight Arrow Connector 91">
            <a:extLst>
              <a:ext uri="{FF2B5EF4-FFF2-40B4-BE49-F238E27FC236}">
                <a16:creationId xmlns:a16="http://schemas.microsoft.com/office/drawing/2014/main" id="{8096308B-885E-427A-AD00-90EFD8183EBE}"/>
              </a:ext>
            </a:extLst>
          </p:cNvPr>
          <p:cNvCxnSpPr>
            <a:stCxn id="87" idx="2"/>
            <a:endCxn id="91" idx="0"/>
          </p:cNvCxnSpPr>
          <p:nvPr/>
        </p:nvCxnSpPr>
        <p:spPr>
          <a:xfrm flipH="1">
            <a:off x="2434222" y="5569011"/>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FF5DB07-A5A0-4C46-BB3E-EB9C702C7D52}"/>
              </a:ext>
            </a:extLst>
          </p:cNvPr>
          <p:cNvSpPr txBox="1"/>
          <p:nvPr/>
        </p:nvSpPr>
        <p:spPr>
          <a:xfrm>
            <a:off x="4792654" y="4004358"/>
            <a:ext cx="3644054" cy="923330"/>
          </a:xfrm>
          <a:prstGeom prst="rect">
            <a:avLst/>
          </a:prstGeom>
          <a:noFill/>
        </p:spPr>
        <p:txBody>
          <a:bodyPr wrap="square" rtlCol="0">
            <a:spAutoFit/>
          </a:bodyPr>
          <a:lstStyle/>
          <a:p>
            <a:r>
              <a:rPr lang="en-NZ" dirty="0">
                <a:solidFill>
                  <a:schemeClr val="bg1"/>
                </a:solidFill>
              </a:rPr>
              <a:t>Then we just use the same technology to build many independent/random trees</a:t>
            </a:r>
          </a:p>
        </p:txBody>
      </p:sp>
      <p:sp>
        <p:nvSpPr>
          <p:cNvPr id="96" name="TextBox 95">
            <a:extLst>
              <a:ext uri="{FF2B5EF4-FFF2-40B4-BE49-F238E27FC236}">
                <a16:creationId xmlns:a16="http://schemas.microsoft.com/office/drawing/2014/main" id="{450B7E89-ED12-41C4-8B52-7054C5210C17}"/>
              </a:ext>
            </a:extLst>
          </p:cNvPr>
          <p:cNvSpPr txBox="1"/>
          <p:nvPr/>
        </p:nvSpPr>
        <p:spPr>
          <a:xfrm>
            <a:off x="7954439" y="3590825"/>
            <a:ext cx="2557694" cy="1754326"/>
          </a:xfrm>
          <a:prstGeom prst="rect">
            <a:avLst/>
          </a:prstGeom>
          <a:noFill/>
        </p:spPr>
        <p:txBody>
          <a:bodyPr wrap="square" rtlCol="0">
            <a:spAutoFit/>
          </a:bodyPr>
          <a:lstStyle/>
          <a:p>
            <a:r>
              <a:rPr lang="en-NZ" b="1" u="sng" dirty="0">
                <a:solidFill>
                  <a:schemeClr val="bg1"/>
                </a:solidFill>
              </a:rPr>
              <a:t>Step 1</a:t>
            </a:r>
            <a:r>
              <a:rPr lang="en-NZ" dirty="0">
                <a:solidFill>
                  <a:schemeClr val="bg1"/>
                </a:solidFill>
              </a:rPr>
              <a:t>:Making a new bootstrapped dataset</a:t>
            </a:r>
          </a:p>
          <a:p>
            <a:r>
              <a:rPr lang="en-NZ" b="1" u="sng" dirty="0">
                <a:solidFill>
                  <a:schemeClr val="bg1"/>
                </a:solidFill>
              </a:rPr>
              <a:t>Step 2</a:t>
            </a:r>
            <a:r>
              <a:rPr lang="en-NZ" dirty="0">
                <a:solidFill>
                  <a:schemeClr val="bg1"/>
                </a:solidFill>
              </a:rPr>
              <a:t>: select random predictors from the bootstrapped data and make trees</a:t>
            </a:r>
          </a:p>
        </p:txBody>
      </p:sp>
      <p:sp>
        <p:nvSpPr>
          <p:cNvPr id="97" name="Left Brace 96">
            <a:extLst>
              <a:ext uri="{FF2B5EF4-FFF2-40B4-BE49-F238E27FC236}">
                <a16:creationId xmlns:a16="http://schemas.microsoft.com/office/drawing/2014/main" id="{18E0B80C-F0A2-4723-AB99-0ABEE8D77BB2}"/>
              </a:ext>
            </a:extLst>
          </p:cNvPr>
          <p:cNvSpPr/>
          <p:nvPr/>
        </p:nvSpPr>
        <p:spPr>
          <a:xfrm>
            <a:off x="7671808" y="3785824"/>
            <a:ext cx="66574" cy="140900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8" name="TextBox 97">
            <a:extLst>
              <a:ext uri="{FF2B5EF4-FFF2-40B4-BE49-F238E27FC236}">
                <a16:creationId xmlns:a16="http://schemas.microsoft.com/office/drawing/2014/main" id="{9723F02A-4760-4C3B-9F2E-B7F20441C435}"/>
              </a:ext>
            </a:extLst>
          </p:cNvPr>
          <p:cNvSpPr txBox="1"/>
          <p:nvPr/>
        </p:nvSpPr>
        <p:spPr>
          <a:xfrm>
            <a:off x="4631809" y="5080405"/>
            <a:ext cx="3039999" cy="369332"/>
          </a:xfrm>
          <a:prstGeom prst="rect">
            <a:avLst/>
          </a:prstGeom>
          <a:noFill/>
        </p:spPr>
        <p:txBody>
          <a:bodyPr wrap="none" rtlCol="0">
            <a:spAutoFit/>
          </a:bodyPr>
          <a:lstStyle/>
          <a:p>
            <a:r>
              <a:rPr lang="en-NZ" dirty="0">
                <a:solidFill>
                  <a:schemeClr val="bg1"/>
                </a:solidFill>
              </a:rPr>
              <a:t>Ideally, you do this 100’s times</a:t>
            </a:r>
          </a:p>
        </p:txBody>
      </p:sp>
    </p:spTree>
    <p:extLst>
      <p:ext uri="{BB962C8B-B14F-4D97-AF65-F5344CB8AC3E}">
        <p14:creationId xmlns:p14="http://schemas.microsoft.com/office/powerpoint/2010/main" val="83488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517566" cy="369332"/>
          </a:xfrm>
          <a:prstGeom prst="rect">
            <a:avLst/>
          </a:prstGeom>
          <a:noFill/>
        </p:spPr>
        <p:txBody>
          <a:bodyPr wrap="none" rtlCol="0">
            <a:spAutoFit/>
          </a:bodyPr>
          <a:lstStyle/>
          <a:p>
            <a:r>
              <a:rPr lang="en-NZ" dirty="0">
                <a:solidFill>
                  <a:schemeClr val="bg1"/>
                </a:solidFill>
              </a:rPr>
              <a:t>Step 3 Create many “random” trees</a:t>
            </a:r>
          </a:p>
        </p:txBody>
      </p:sp>
      <p:sp>
        <p:nvSpPr>
          <p:cNvPr id="22" name="Rectangle 21">
            <a:extLst>
              <a:ext uri="{FF2B5EF4-FFF2-40B4-BE49-F238E27FC236}">
                <a16:creationId xmlns:a16="http://schemas.microsoft.com/office/drawing/2014/main" id="{A5FDB1D3-5134-40E5-8043-7BB07D2C82A3}"/>
              </a:ext>
            </a:extLst>
          </p:cNvPr>
          <p:cNvSpPr/>
          <p:nvPr/>
        </p:nvSpPr>
        <p:spPr>
          <a:xfrm>
            <a:off x="1391919" y="1434701"/>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63422" y="19491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2036677" y="187386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1633139" y="240517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2758205" y="240094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1299636" y="291931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1299636" y="1780039"/>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1972364" y="1780039"/>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2069353" y="2141009"/>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2472891" y="2141009"/>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1735850" y="2672316"/>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2328346" y="290160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2069353" y="2672316"/>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3116793" y="33980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2764560" y="316874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1885777" y="340738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2321991" y="316874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10A8A6-0DD3-466C-942B-A7E0AAE07EE8}"/>
              </a:ext>
            </a:extLst>
          </p:cNvPr>
          <p:cNvSpPr/>
          <p:nvPr/>
        </p:nvSpPr>
        <p:spPr>
          <a:xfrm>
            <a:off x="4889807" y="1434701"/>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a:extLst>
              <a:ext uri="{FF2B5EF4-FFF2-40B4-BE49-F238E27FC236}">
                <a16:creationId xmlns:a16="http://schemas.microsoft.com/office/drawing/2014/main" id="{EEDF14F6-9A3B-4DB9-853F-6C53828D7453}"/>
              </a:ext>
            </a:extLst>
          </p:cNvPr>
          <p:cNvSpPr/>
          <p:nvPr/>
        </p:nvSpPr>
        <p:spPr>
          <a:xfrm>
            <a:off x="4361310" y="18257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Rectangle 43">
            <a:extLst>
              <a:ext uri="{FF2B5EF4-FFF2-40B4-BE49-F238E27FC236}">
                <a16:creationId xmlns:a16="http://schemas.microsoft.com/office/drawing/2014/main" id="{EC6AB1B1-F9E2-43FD-B7E2-A569B44EB19F}"/>
              </a:ext>
            </a:extLst>
          </p:cNvPr>
          <p:cNvSpPr/>
          <p:nvPr/>
        </p:nvSpPr>
        <p:spPr>
          <a:xfrm>
            <a:off x="5534565" y="17505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69B314FA-BEF9-4843-AD13-90049F5BEE53}"/>
              </a:ext>
            </a:extLst>
          </p:cNvPr>
          <p:cNvSpPr/>
          <p:nvPr/>
        </p:nvSpPr>
        <p:spPr>
          <a:xfrm>
            <a:off x="5522652" y="2268272"/>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8" name="Straight Arrow Connector 47">
            <a:extLst>
              <a:ext uri="{FF2B5EF4-FFF2-40B4-BE49-F238E27FC236}">
                <a16:creationId xmlns:a16="http://schemas.microsoft.com/office/drawing/2014/main" id="{4FF89070-2135-460F-A567-E018CA324AF1}"/>
              </a:ext>
            </a:extLst>
          </p:cNvPr>
          <p:cNvCxnSpPr>
            <a:cxnSpLocks/>
            <a:stCxn id="41" idx="2"/>
            <a:endCxn id="42" idx="0"/>
          </p:cNvCxnSpPr>
          <p:nvPr/>
        </p:nvCxnSpPr>
        <p:spPr>
          <a:xfrm flipH="1">
            <a:off x="4797524" y="1656679"/>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2F7427-026B-4482-9292-F2FF7DC892E2}"/>
              </a:ext>
            </a:extLst>
          </p:cNvPr>
          <p:cNvCxnSpPr>
            <a:cxnSpLocks/>
            <a:stCxn id="41" idx="2"/>
            <a:endCxn id="44" idx="0"/>
          </p:cNvCxnSpPr>
          <p:nvPr/>
        </p:nvCxnSpPr>
        <p:spPr>
          <a:xfrm>
            <a:off x="5358021" y="1656679"/>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23A204-D6ED-42EC-9177-B54407558611}"/>
              </a:ext>
            </a:extLst>
          </p:cNvPr>
          <p:cNvCxnSpPr>
            <a:cxnSpLocks/>
            <a:stCxn id="44" idx="2"/>
            <a:endCxn id="46" idx="0"/>
          </p:cNvCxnSpPr>
          <p:nvPr/>
        </p:nvCxnSpPr>
        <p:spPr>
          <a:xfrm flipH="1">
            <a:off x="5958866" y="2017649"/>
            <a:ext cx="11913" cy="25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BA2861D-8B8F-434D-9356-A0A9C0F11427}"/>
              </a:ext>
            </a:extLst>
          </p:cNvPr>
          <p:cNvSpPr/>
          <p:nvPr/>
        </p:nvSpPr>
        <p:spPr>
          <a:xfrm>
            <a:off x="5826234" y="277824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710520DA-0999-4055-B4C5-D16025152822}"/>
              </a:ext>
            </a:extLst>
          </p:cNvPr>
          <p:cNvCxnSpPr>
            <a:cxnSpLocks/>
            <a:stCxn id="46" idx="2"/>
            <a:endCxn id="53" idx="0"/>
          </p:cNvCxnSpPr>
          <p:nvPr/>
        </p:nvCxnSpPr>
        <p:spPr>
          <a:xfrm>
            <a:off x="5958866" y="2535415"/>
            <a:ext cx="303582" cy="2428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ABAD046-10B6-4063-BA75-E97E3CF2F62E}"/>
              </a:ext>
            </a:extLst>
          </p:cNvPr>
          <p:cNvSpPr/>
          <p:nvPr/>
        </p:nvSpPr>
        <p:spPr>
          <a:xfrm>
            <a:off x="6614681" y="32746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6" name="Straight Arrow Connector 55">
            <a:extLst>
              <a:ext uri="{FF2B5EF4-FFF2-40B4-BE49-F238E27FC236}">
                <a16:creationId xmlns:a16="http://schemas.microsoft.com/office/drawing/2014/main" id="{C3CD6B9E-F789-4890-B9D6-C305ABD99CBC}"/>
              </a:ext>
            </a:extLst>
          </p:cNvPr>
          <p:cNvCxnSpPr>
            <a:cxnSpLocks/>
            <a:stCxn id="53" idx="2"/>
            <a:endCxn id="55" idx="0"/>
          </p:cNvCxnSpPr>
          <p:nvPr/>
        </p:nvCxnSpPr>
        <p:spPr>
          <a:xfrm>
            <a:off x="6262448" y="304538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FA3F57A-B3B0-49DB-BF3C-5BA8EFC82FDC}"/>
              </a:ext>
            </a:extLst>
          </p:cNvPr>
          <p:cNvSpPr/>
          <p:nvPr/>
        </p:nvSpPr>
        <p:spPr>
          <a:xfrm>
            <a:off x="5383665" y="32840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8" name="Straight Arrow Connector 57">
            <a:extLst>
              <a:ext uri="{FF2B5EF4-FFF2-40B4-BE49-F238E27FC236}">
                <a16:creationId xmlns:a16="http://schemas.microsoft.com/office/drawing/2014/main" id="{87F1A099-B457-4E7B-907B-19442A656EEC}"/>
              </a:ext>
            </a:extLst>
          </p:cNvPr>
          <p:cNvCxnSpPr>
            <a:stCxn id="53" idx="2"/>
            <a:endCxn id="57" idx="0"/>
          </p:cNvCxnSpPr>
          <p:nvPr/>
        </p:nvCxnSpPr>
        <p:spPr>
          <a:xfrm flipH="1">
            <a:off x="5819879" y="304538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1933F7F-36E6-4925-9BF2-6F750C5211AF}"/>
              </a:ext>
            </a:extLst>
          </p:cNvPr>
          <p:cNvSpPr/>
          <p:nvPr/>
        </p:nvSpPr>
        <p:spPr>
          <a:xfrm>
            <a:off x="8345906" y="1322937"/>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Rectangle 59">
            <a:extLst>
              <a:ext uri="{FF2B5EF4-FFF2-40B4-BE49-F238E27FC236}">
                <a16:creationId xmlns:a16="http://schemas.microsoft.com/office/drawing/2014/main" id="{224E631E-0C9B-4F7C-8231-8AD2A91C6282}"/>
              </a:ext>
            </a:extLst>
          </p:cNvPr>
          <p:cNvSpPr/>
          <p:nvPr/>
        </p:nvSpPr>
        <p:spPr>
          <a:xfrm>
            <a:off x="7817409" y="171401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600412CF-2A90-401E-8854-708265A345FB}"/>
              </a:ext>
            </a:extLst>
          </p:cNvPr>
          <p:cNvSpPr/>
          <p:nvPr/>
        </p:nvSpPr>
        <p:spPr>
          <a:xfrm>
            <a:off x="8990664" y="16387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BB54124A-1D81-4169-BB42-7DB84DE4271F}"/>
              </a:ext>
            </a:extLst>
          </p:cNvPr>
          <p:cNvSpPr/>
          <p:nvPr/>
        </p:nvSpPr>
        <p:spPr>
          <a:xfrm>
            <a:off x="8587126" y="217004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E62529E3-0FE4-4A96-8804-E65AADCF1BC5}"/>
              </a:ext>
            </a:extLst>
          </p:cNvPr>
          <p:cNvSpPr/>
          <p:nvPr/>
        </p:nvSpPr>
        <p:spPr>
          <a:xfrm>
            <a:off x="9712192" y="21658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Rectangle 63">
            <a:extLst>
              <a:ext uri="{FF2B5EF4-FFF2-40B4-BE49-F238E27FC236}">
                <a16:creationId xmlns:a16="http://schemas.microsoft.com/office/drawing/2014/main" id="{CB279874-1BAD-447A-BE7B-E6915B07AB34}"/>
              </a:ext>
            </a:extLst>
          </p:cNvPr>
          <p:cNvSpPr/>
          <p:nvPr/>
        </p:nvSpPr>
        <p:spPr>
          <a:xfrm>
            <a:off x="8253623" y="2684194"/>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5" name="Straight Arrow Connector 64">
            <a:extLst>
              <a:ext uri="{FF2B5EF4-FFF2-40B4-BE49-F238E27FC236}">
                <a16:creationId xmlns:a16="http://schemas.microsoft.com/office/drawing/2014/main" id="{C0448C02-EC2C-429A-8B48-5FD744FC52E3}"/>
              </a:ext>
            </a:extLst>
          </p:cNvPr>
          <p:cNvCxnSpPr>
            <a:cxnSpLocks/>
            <a:stCxn id="59" idx="2"/>
            <a:endCxn id="60" idx="0"/>
          </p:cNvCxnSpPr>
          <p:nvPr/>
        </p:nvCxnSpPr>
        <p:spPr>
          <a:xfrm flipH="1">
            <a:off x="8253623" y="1544915"/>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3B6D6DD-0AF2-4B0B-8B5B-9961E0DBB30E}"/>
              </a:ext>
            </a:extLst>
          </p:cNvPr>
          <p:cNvCxnSpPr>
            <a:cxnSpLocks/>
            <a:stCxn id="59" idx="2"/>
            <a:endCxn id="61" idx="0"/>
          </p:cNvCxnSpPr>
          <p:nvPr/>
        </p:nvCxnSpPr>
        <p:spPr>
          <a:xfrm>
            <a:off x="8814120" y="1544915"/>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6763B7E-74B2-4D34-8112-73C63590426E}"/>
              </a:ext>
            </a:extLst>
          </p:cNvPr>
          <p:cNvCxnSpPr>
            <a:cxnSpLocks/>
            <a:stCxn id="61" idx="2"/>
            <a:endCxn id="62" idx="0"/>
          </p:cNvCxnSpPr>
          <p:nvPr/>
        </p:nvCxnSpPr>
        <p:spPr>
          <a:xfrm flipH="1">
            <a:off x="9023340" y="1905885"/>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02A788B-4B4C-45A3-8192-DBDDA784A1FF}"/>
              </a:ext>
            </a:extLst>
          </p:cNvPr>
          <p:cNvCxnSpPr>
            <a:cxnSpLocks/>
            <a:stCxn id="61" idx="2"/>
            <a:endCxn id="63" idx="0"/>
          </p:cNvCxnSpPr>
          <p:nvPr/>
        </p:nvCxnSpPr>
        <p:spPr>
          <a:xfrm>
            <a:off x="9426878" y="1905885"/>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ADCA46F-6879-4FFD-8907-7FA68103B6F5}"/>
              </a:ext>
            </a:extLst>
          </p:cNvPr>
          <p:cNvCxnSpPr>
            <a:cxnSpLocks/>
            <a:stCxn id="62" idx="2"/>
            <a:endCxn id="64" idx="0"/>
          </p:cNvCxnSpPr>
          <p:nvPr/>
        </p:nvCxnSpPr>
        <p:spPr>
          <a:xfrm flipH="1">
            <a:off x="8689837" y="2437192"/>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C96DC2D-DA86-4C3A-85BE-E37FCE94D5E9}"/>
              </a:ext>
            </a:extLst>
          </p:cNvPr>
          <p:cNvSpPr/>
          <p:nvPr/>
        </p:nvSpPr>
        <p:spPr>
          <a:xfrm>
            <a:off x="9282333" y="26664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1" name="Straight Arrow Connector 70">
            <a:extLst>
              <a:ext uri="{FF2B5EF4-FFF2-40B4-BE49-F238E27FC236}">
                <a16:creationId xmlns:a16="http://schemas.microsoft.com/office/drawing/2014/main" id="{8BD8B161-0225-4395-8882-269A748AE9D3}"/>
              </a:ext>
            </a:extLst>
          </p:cNvPr>
          <p:cNvCxnSpPr>
            <a:stCxn id="62" idx="2"/>
            <a:endCxn id="70" idx="0"/>
          </p:cNvCxnSpPr>
          <p:nvPr/>
        </p:nvCxnSpPr>
        <p:spPr>
          <a:xfrm>
            <a:off x="9023340" y="2437192"/>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03EA340-C90D-41B9-9B28-360CE55305A6}"/>
              </a:ext>
            </a:extLst>
          </p:cNvPr>
          <p:cNvSpPr/>
          <p:nvPr/>
        </p:nvSpPr>
        <p:spPr>
          <a:xfrm>
            <a:off x="10070780" y="316291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3" name="Straight Arrow Connector 72">
            <a:extLst>
              <a:ext uri="{FF2B5EF4-FFF2-40B4-BE49-F238E27FC236}">
                <a16:creationId xmlns:a16="http://schemas.microsoft.com/office/drawing/2014/main" id="{23850131-F23A-482A-9B99-39D38B1BD23D}"/>
              </a:ext>
            </a:extLst>
          </p:cNvPr>
          <p:cNvCxnSpPr>
            <a:cxnSpLocks/>
            <a:stCxn id="70" idx="2"/>
            <a:endCxn id="72" idx="0"/>
          </p:cNvCxnSpPr>
          <p:nvPr/>
        </p:nvCxnSpPr>
        <p:spPr>
          <a:xfrm>
            <a:off x="9718547" y="2933624"/>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9BF35228-D040-40B0-B1AA-68DB472EBCD9}"/>
              </a:ext>
            </a:extLst>
          </p:cNvPr>
          <p:cNvSpPr/>
          <p:nvPr/>
        </p:nvSpPr>
        <p:spPr>
          <a:xfrm>
            <a:off x="8839764" y="317225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5" name="Straight Arrow Connector 74">
            <a:extLst>
              <a:ext uri="{FF2B5EF4-FFF2-40B4-BE49-F238E27FC236}">
                <a16:creationId xmlns:a16="http://schemas.microsoft.com/office/drawing/2014/main" id="{239A3FA5-47CF-46F1-8316-A27312CF382F}"/>
              </a:ext>
            </a:extLst>
          </p:cNvPr>
          <p:cNvCxnSpPr>
            <a:stCxn id="70" idx="2"/>
            <a:endCxn id="74" idx="0"/>
          </p:cNvCxnSpPr>
          <p:nvPr/>
        </p:nvCxnSpPr>
        <p:spPr>
          <a:xfrm flipH="1">
            <a:off x="9275978" y="2933624"/>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D901C306-278B-4A43-97B5-12B2F4D2B959}"/>
              </a:ext>
            </a:extLst>
          </p:cNvPr>
          <p:cNvSpPr/>
          <p:nvPr/>
        </p:nvSpPr>
        <p:spPr>
          <a:xfrm>
            <a:off x="1504150" y="3958324"/>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7" name="Rectangle 76">
            <a:extLst>
              <a:ext uri="{FF2B5EF4-FFF2-40B4-BE49-F238E27FC236}">
                <a16:creationId xmlns:a16="http://schemas.microsoft.com/office/drawing/2014/main" id="{A5845379-2498-413F-986A-044F4DEBFA8C}"/>
              </a:ext>
            </a:extLst>
          </p:cNvPr>
          <p:cNvSpPr/>
          <p:nvPr/>
        </p:nvSpPr>
        <p:spPr>
          <a:xfrm>
            <a:off x="975653" y="43494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id="{4974DABD-9035-496E-A660-6DB8DA4CD9DE}"/>
              </a:ext>
            </a:extLst>
          </p:cNvPr>
          <p:cNvSpPr/>
          <p:nvPr/>
        </p:nvSpPr>
        <p:spPr>
          <a:xfrm>
            <a:off x="2148908" y="427412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id="{F3CB97B7-0900-4F1D-A1D7-0DD5FD7BAE6F}"/>
              </a:ext>
            </a:extLst>
          </p:cNvPr>
          <p:cNvSpPr/>
          <p:nvPr/>
        </p:nvSpPr>
        <p:spPr>
          <a:xfrm>
            <a:off x="1745370" y="480543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0" name="Rectangle 79">
            <a:extLst>
              <a:ext uri="{FF2B5EF4-FFF2-40B4-BE49-F238E27FC236}">
                <a16:creationId xmlns:a16="http://schemas.microsoft.com/office/drawing/2014/main" id="{DA96BE4C-6A9A-4BFD-AEF9-7063BE426B49}"/>
              </a:ext>
            </a:extLst>
          </p:cNvPr>
          <p:cNvSpPr/>
          <p:nvPr/>
        </p:nvSpPr>
        <p:spPr>
          <a:xfrm>
            <a:off x="2870436" y="480120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id="{C006D783-968E-4469-B82A-876E765B79F8}"/>
              </a:ext>
            </a:extLst>
          </p:cNvPr>
          <p:cNvSpPr/>
          <p:nvPr/>
        </p:nvSpPr>
        <p:spPr>
          <a:xfrm>
            <a:off x="1411867" y="53195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2" name="Straight Arrow Connector 81">
            <a:extLst>
              <a:ext uri="{FF2B5EF4-FFF2-40B4-BE49-F238E27FC236}">
                <a16:creationId xmlns:a16="http://schemas.microsoft.com/office/drawing/2014/main" id="{8AE05ACA-8922-47D1-A767-EDC8280C1D28}"/>
              </a:ext>
            </a:extLst>
          </p:cNvPr>
          <p:cNvCxnSpPr>
            <a:cxnSpLocks/>
            <a:stCxn id="76" idx="2"/>
            <a:endCxn id="77" idx="0"/>
          </p:cNvCxnSpPr>
          <p:nvPr/>
        </p:nvCxnSpPr>
        <p:spPr>
          <a:xfrm flipH="1">
            <a:off x="1411867" y="4180302"/>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8DB166-EF14-4B7E-9F40-B46A6689ECD2}"/>
              </a:ext>
            </a:extLst>
          </p:cNvPr>
          <p:cNvCxnSpPr>
            <a:cxnSpLocks/>
            <a:stCxn id="76" idx="2"/>
            <a:endCxn id="78" idx="0"/>
          </p:cNvCxnSpPr>
          <p:nvPr/>
        </p:nvCxnSpPr>
        <p:spPr>
          <a:xfrm>
            <a:off x="1972364" y="4180302"/>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4C1E13-D75F-4D5E-9CC9-B2841E2DBA1E}"/>
              </a:ext>
            </a:extLst>
          </p:cNvPr>
          <p:cNvCxnSpPr>
            <a:cxnSpLocks/>
            <a:stCxn id="78" idx="2"/>
            <a:endCxn id="79" idx="0"/>
          </p:cNvCxnSpPr>
          <p:nvPr/>
        </p:nvCxnSpPr>
        <p:spPr>
          <a:xfrm flipH="1">
            <a:off x="2181584" y="4541272"/>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2A0AEC-DC45-4E5F-94A6-ADC3F51EA6B9}"/>
              </a:ext>
            </a:extLst>
          </p:cNvPr>
          <p:cNvCxnSpPr>
            <a:cxnSpLocks/>
            <a:stCxn id="78" idx="2"/>
            <a:endCxn id="80" idx="0"/>
          </p:cNvCxnSpPr>
          <p:nvPr/>
        </p:nvCxnSpPr>
        <p:spPr>
          <a:xfrm>
            <a:off x="2585122" y="4541272"/>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6EA7587-D453-43A1-A480-487BDFEC18AE}"/>
              </a:ext>
            </a:extLst>
          </p:cNvPr>
          <p:cNvCxnSpPr>
            <a:cxnSpLocks/>
            <a:stCxn id="79" idx="2"/>
            <a:endCxn id="81" idx="0"/>
          </p:cNvCxnSpPr>
          <p:nvPr/>
        </p:nvCxnSpPr>
        <p:spPr>
          <a:xfrm flipH="1">
            <a:off x="1848081" y="5072579"/>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BBEE4DC-173E-4B10-BEEC-E10351CB1C4D}"/>
              </a:ext>
            </a:extLst>
          </p:cNvPr>
          <p:cNvSpPr/>
          <p:nvPr/>
        </p:nvSpPr>
        <p:spPr>
          <a:xfrm>
            <a:off x="2440577" y="5301868"/>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8" name="Straight Arrow Connector 87">
            <a:extLst>
              <a:ext uri="{FF2B5EF4-FFF2-40B4-BE49-F238E27FC236}">
                <a16:creationId xmlns:a16="http://schemas.microsoft.com/office/drawing/2014/main" id="{90E3A7F6-A9AF-4190-A9DB-37FA6CC062EB}"/>
              </a:ext>
            </a:extLst>
          </p:cNvPr>
          <p:cNvCxnSpPr>
            <a:stCxn id="79" idx="2"/>
            <a:endCxn id="87" idx="0"/>
          </p:cNvCxnSpPr>
          <p:nvPr/>
        </p:nvCxnSpPr>
        <p:spPr>
          <a:xfrm>
            <a:off x="2181584" y="5072579"/>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1E4B577-2D87-4E43-9D86-7B4618E4C923}"/>
              </a:ext>
            </a:extLst>
          </p:cNvPr>
          <p:cNvSpPr/>
          <p:nvPr/>
        </p:nvSpPr>
        <p:spPr>
          <a:xfrm>
            <a:off x="3229024" y="5798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0" name="Straight Arrow Connector 89">
            <a:extLst>
              <a:ext uri="{FF2B5EF4-FFF2-40B4-BE49-F238E27FC236}">
                <a16:creationId xmlns:a16="http://schemas.microsoft.com/office/drawing/2014/main" id="{08C1C8CA-8728-409A-B013-48534AD6DE72}"/>
              </a:ext>
            </a:extLst>
          </p:cNvPr>
          <p:cNvCxnSpPr>
            <a:cxnSpLocks/>
            <a:stCxn id="87" idx="2"/>
            <a:endCxn id="89" idx="0"/>
          </p:cNvCxnSpPr>
          <p:nvPr/>
        </p:nvCxnSpPr>
        <p:spPr>
          <a:xfrm>
            <a:off x="2876791" y="5569011"/>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CB9D8C5-3F24-4563-9E62-5FC9F73279F4}"/>
              </a:ext>
            </a:extLst>
          </p:cNvPr>
          <p:cNvSpPr/>
          <p:nvPr/>
        </p:nvSpPr>
        <p:spPr>
          <a:xfrm>
            <a:off x="1998008" y="580764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2" name="Straight Arrow Connector 91">
            <a:extLst>
              <a:ext uri="{FF2B5EF4-FFF2-40B4-BE49-F238E27FC236}">
                <a16:creationId xmlns:a16="http://schemas.microsoft.com/office/drawing/2014/main" id="{8096308B-885E-427A-AD00-90EFD8183EBE}"/>
              </a:ext>
            </a:extLst>
          </p:cNvPr>
          <p:cNvCxnSpPr>
            <a:stCxn id="87" idx="2"/>
            <a:endCxn id="91" idx="0"/>
          </p:cNvCxnSpPr>
          <p:nvPr/>
        </p:nvCxnSpPr>
        <p:spPr>
          <a:xfrm flipH="1">
            <a:off x="2434222" y="5569011"/>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FF5DB07-A5A0-4C46-BB3E-EB9C702C7D52}"/>
              </a:ext>
            </a:extLst>
          </p:cNvPr>
          <p:cNvSpPr txBox="1"/>
          <p:nvPr/>
        </p:nvSpPr>
        <p:spPr>
          <a:xfrm>
            <a:off x="4792654" y="4004358"/>
            <a:ext cx="3644054" cy="923330"/>
          </a:xfrm>
          <a:prstGeom prst="rect">
            <a:avLst/>
          </a:prstGeom>
          <a:noFill/>
        </p:spPr>
        <p:txBody>
          <a:bodyPr wrap="square" rtlCol="0">
            <a:spAutoFit/>
          </a:bodyPr>
          <a:lstStyle/>
          <a:p>
            <a:r>
              <a:rPr lang="en-NZ" dirty="0">
                <a:solidFill>
                  <a:schemeClr val="bg1"/>
                </a:solidFill>
              </a:rPr>
              <a:t>Then we just use the same technology to build many independent/random trees</a:t>
            </a:r>
          </a:p>
        </p:txBody>
      </p:sp>
      <p:sp>
        <p:nvSpPr>
          <p:cNvPr id="96" name="TextBox 95">
            <a:extLst>
              <a:ext uri="{FF2B5EF4-FFF2-40B4-BE49-F238E27FC236}">
                <a16:creationId xmlns:a16="http://schemas.microsoft.com/office/drawing/2014/main" id="{450B7E89-ED12-41C4-8B52-7054C5210C17}"/>
              </a:ext>
            </a:extLst>
          </p:cNvPr>
          <p:cNvSpPr txBox="1"/>
          <p:nvPr/>
        </p:nvSpPr>
        <p:spPr>
          <a:xfrm>
            <a:off x="7954439" y="3590825"/>
            <a:ext cx="2557694" cy="1754326"/>
          </a:xfrm>
          <a:prstGeom prst="rect">
            <a:avLst/>
          </a:prstGeom>
          <a:noFill/>
        </p:spPr>
        <p:txBody>
          <a:bodyPr wrap="square" rtlCol="0">
            <a:spAutoFit/>
          </a:bodyPr>
          <a:lstStyle/>
          <a:p>
            <a:r>
              <a:rPr lang="en-NZ" b="1" u="sng" dirty="0">
                <a:solidFill>
                  <a:schemeClr val="bg1"/>
                </a:solidFill>
              </a:rPr>
              <a:t>Step 1</a:t>
            </a:r>
            <a:r>
              <a:rPr lang="en-NZ" dirty="0">
                <a:solidFill>
                  <a:schemeClr val="bg1"/>
                </a:solidFill>
              </a:rPr>
              <a:t>:Making a new bootstrapped dataset</a:t>
            </a:r>
          </a:p>
          <a:p>
            <a:r>
              <a:rPr lang="en-NZ" b="1" u="sng" dirty="0">
                <a:solidFill>
                  <a:schemeClr val="bg1"/>
                </a:solidFill>
              </a:rPr>
              <a:t>Step 2</a:t>
            </a:r>
            <a:r>
              <a:rPr lang="en-NZ" dirty="0">
                <a:solidFill>
                  <a:schemeClr val="bg1"/>
                </a:solidFill>
              </a:rPr>
              <a:t>: select random predictors from the bootstrapped data and make trees</a:t>
            </a:r>
          </a:p>
        </p:txBody>
      </p:sp>
      <p:sp>
        <p:nvSpPr>
          <p:cNvPr id="97" name="Left Brace 96">
            <a:extLst>
              <a:ext uri="{FF2B5EF4-FFF2-40B4-BE49-F238E27FC236}">
                <a16:creationId xmlns:a16="http://schemas.microsoft.com/office/drawing/2014/main" id="{18E0B80C-F0A2-4723-AB99-0ABEE8D77BB2}"/>
              </a:ext>
            </a:extLst>
          </p:cNvPr>
          <p:cNvSpPr/>
          <p:nvPr/>
        </p:nvSpPr>
        <p:spPr>
          <a:xfrm>
            <a:off x="7671808" y="3785824"/>
            <a:ext cx="66574" cy="140900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8" name="TextBox 97">
            <a:extLst>
              <a:ext uri="{FF2B5EF4-FFF2-40B4-BE49-F238E27FC236}">
                <a16:creationId xmlns:a16="http://schemas.microsoft.com/office/drawing/2014/main" id="{9723F02A-4760-4C3B-9F2E-B7F20441C435}"/>
              </a:ext>
            </a:extLst>
          </p:cNvPr>
          <p:cNvSpPr txBox="1"/>
          <p:nvPr/>
        </p:nvSpPr>
        <p:spPr>
          <a:xfrm>
            <a:off x="4791009" y="5463358"/>
            <a:ext cx="3163430" cy="369332"/>
          </a:xfrm>
          <a:prstGeom prst="rect">
            <a:avLst/>
          </a:prstGeom>
          <a:noFill/>
        </p:spPr>
        <p:txBody>
          <a:bodyPr wrap="none" rtlCol="0">
            <a:spAutoFit/>
          </a:bodyPr>
          <a:lstStyle/>
          <a:p>
            <a:r>
              <a:rPr lang="en-NZ" dirty="0">
                <a:solidFill>
                  <a:schemeClr val="bg1"/>
                </a:solidFill>
              </a:rPr>
              <a:t>- Ideally, you do this 100’s times</a:t>
            </a:r>
          </a:p>
        </p:txBody>
      </p:sp>
      <p:sp>
        <p:nvSpPr>
          <p:cNvPr id="3" name="TextBox 2">
            <a:extLst>
              <a:ext uri="{FF2B5EF4-FFF2-40B4-BE49-F238E27FC236}">
                <a16:creationId xmlns:a16="http://schemas.microsoft.com/office/drawing/2014/main" id="{69029AFF-48DA-410A-925B-C4A4796B90C0}"/>
              </a:ext>
            </a:extLst>
          </p:cNvPr>
          <p:cNvSpPr txBox="1"/>
          <p:nvPr/>
        </p:nvSpPr>
        <p:spPr>
          <a:xfrm>
            <a:off x="4791009" y="5807630"/>
            <a:ext cx="4483324" cy="646331"/>
          </a:xfrm>
          <a:prstGeom prst="rect">
            <a:avLst/>
          </a:prstGeom>
          <a:noFill/>
        </p:spPr>
        <p:txBody>
          <a:bodyPr wrap="square" rtlCol="0">
            <a:spAutoFit/>
          </a:bodyPr>
          <a:lstStyle/>
          <a:p>
            <a:r>
              <a:rPr lang="en-NZ" dirty="0">
                <a:solidFill>
                  <a:schemeClr val="bg1"/>
                </a:solidFill>
              </a:rPr>
              <a:t>- By doing this we will have a variety of trees, and the variety is what makes RF so robust</a:t>
            </a:r>
          </a:p>
        </p:txBody>
      </p:sp>
    </p:spTree>
    <p:extLst>
      <p:ext uri="{BB962C8B-B14F-4D97-AF65-F5344CB8AC3E}">
        <p14:creationId xmlns:p14="http://schemas.microsoft.com/office/powerpoint/2010/main" val="159592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Tree>
    <p:extLst>
      <p:ext uri="{BB962C8B-B14F-4D97-AF65-F5344CB8AC3E}">
        <p14:creationId xmlns:p14="http://schemas.microsoft.com/office/powerpoint/2010/main" val="105896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Tree>
    <p:extLst>
      <p:ext uri="{BB962C8B-B14F-4D97-AF65-F5344CB8AC3E}">
        <p14:creationId xmlns:p14="http://schemas.microsoft.com/office/powerpoint/2010/main" val="401366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Tree>
    <p:extLst>
      <p:ext uri="{BB962C8B-B14F-4D97-AF65-F5344CB8AC3E}">
        <p14:creationId xmlns:p14="http://schemas.microsoft.com/office/powerpoint/2010/main" val="162577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448581"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11427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130743"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“YES”</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84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25481-F6D2-4AAA-B2FD-82A29625D80B}"/>
              </a:ext>
            </a:extLst>
          </p:cNvPr>
          <p:cNvSpPr txBox="1"/>
          <p:nvPr/>
        </p:nvSpPr>
        <p:spPr>
          <a:xfrm>
            <a:off x="627017" y="409304"/>
            <a:ext cx="9701349" cy="923330"/>
          </a:xfrm>
          <a:prstGeom prst="rect">
            <a:avLst/>
          </a:prstGeom>
          <a:noFill/>
        </p:spPr>
        <p:txBody>
          <a:bodyPr wrap="square" rtlCol="0">
            <a:spAutoFit/>
          </a:bodyPr>
          <a:lstStyle/>
          <a:p>
            <a:r>
              <a:rPr lang="en-NZ" dirty="0">
                <a:solidFill>
                  <a:schemeClr val="bg1"/>
                </a:solidFill>
              </a:rPr>
              <a:t>The traditional decision tree is good at dealing with the data used to create it, but not good for any new data. The good thing is that “random forest” is as easy as the traditional decision tree, and has a vast improvement in terms of accuracy</a:t>
            </a:r>
          </a:p>
        </p:txBody>
      </p:sp>
      <p:sp>
        <p:nvSpPr>
          <p:cNvPr id="5" name="TextBox 4">
            <a:extLst>
              <a:ext uri="{FF2B5EF4-FFF2-40B4-BE49-F238E27FC236}">
                <a16:creationId xmlns:a16="http://schemas.microsoft.com/office/drawing/2014/main" id="{0F503E59-C22A-467D-9F66-01696F51D34E}"/>
              </a:ext>
            </a:extLst>
          </p:cNvPr>
          <p:cNvSpPr txBox="1"/>
          <p:nvPr/>
        </p:nvSpPr>
        <p:spPr>
          <a:xfrm>
            <a:off x="627017" y="1452545"/>
            <a:ext cx="3976923" cy="369332"/>
          </a:xfrm>
          <a:prstGeom prst="rect">
            <a:avLst/>
          </a:prstGeom>
          <a:noFill/>
        </p:spPr>
        <p:txBody>
          <a:bodyPr wrap="none" rtlCol="0">
            <a:spAutoFit/>
          </a:bodyPr>
          <a:lstStyle/>
          <a:p>
            <a:r>
              <a:rPr lang="en-NZ" dirty="0">
                <a:solidFill>
                  <a:schemeClr val="bg1"/>
                </a:solidFill>
              </a:rPr>
              <a:t>So how can we create a “random forest”</a:t>
            </a:r>
          </a:p>
        </p:txBody>
      </p:sp>
    </p:spTree>
    <p:extLst>
      <p:ext uri="{BB962C8B-B14F-4D97-AF65-F5344CB8AC3E}">
        <p14:creationId xmlns:p14="http://schemas.microsoft.com/office/powerpoint/2010/main" val="287466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70" y="3521023"/>
            <a:ext cx="3492124"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Tree>
    <p:extLst>
      <p:ext uri="{BB962C8B-B14F-4D97-AF65-F5344CB8AC3E}">
        <p14:creationId xmlns:p14="http://schemas.microsoft.com/office/powerpoint/2010/main" val="339879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718547"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
        <p:nvSpPr>
          <p:cNvPr id="20" name="TextBox 19">
            <a:extLst>
              <a:ext uri="{FF2B5EF4-FFF2-40B4-BE49-F238E27FC236}">
                <a16:creationId xmlns:a16="http://schemas.microsoft.com/office/drawing/2014/main" id="{CF5B5B40-E64D-4B83-8917-5BB24134D5D1}"/>
              </a:ext>
            </a:extLst>
          </p:cNvPr>
          <p:cNvSpPr txBox="1"/>
          <p:nvPr/>
        </p:nvSpPr>
        <p:spPr>
          <a:xfrm>
            <a:off x="660202" y="5397528"/>
            <a:ext cx="9607695" cy="369332"/>
          </a:xfrm>
          <a:prstGeom prst="rect">
            <a:avLst/>
          </a:prstGeom>
          <a:noFill/>
        </p:spPr>
        <p:txBody>
          <a:bodyPr wrap="none" rtlCol="0">
            <a:spAutoFit/>
          </a:bodyPr>
          <a:lstStyle/>
          <a:p>
            <a:r>
              <a:rPr lang="en-NZ" dirty="0">
                <a:solidFill>
                  <a:schemeClr val="bg1"/>
                </a:solidFill>
              </a:rPr>
              <a:t>After running the dataset through all the “random” trees, we see which option gets more votes, e.g.,</a:t>
            </a:r>
          </a:p>
        </p:txBody>
      </p:sp>
      <p:graphicFrame>
        <p:nvGraphicFramePr>
          <p:cNvPr id="21" name="Table 20">
            <a:extLst>
              <a:ext uri="{FF2B5EF4-FFF2-40B4-BE49-F238E27FC236}">
                <a16:creationId xmlns:a16="http://schemas.microsoft.com/office/drawing/2014/main" id="{43B5F682-7DDD-4C1D-864A-BD470F25D083}"/>
              </a:ext>
            </a:extLst>
          </p:cNvPr>
          <p:cNvGraphicFramePr>
            <a:graphicFrameLocks noGrp="1"/>
          </p:cNvGraphicFramePr>
          <p:nvPr/>
        </p:nvGraphicFramePr>
        <p:xfrm>
          <a:off x="4354946" y="5907603"/>
          <a:ext cx="1741054"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812178601"/>
                    </a:ext>
                  </a:extLst>
                </a:gridCol>
                <a:gridCol w="870527">
                  <a:extLst>
                    <a:ext uri="{9D8B030D-6E8A-4147-A177-3AD203B41FA5}">
                      <a16:colId xmlns:a16="http://schemas.microsoft.com/office/drawing/2014/main" val="739736127"/>
                    </a:ext>
                  </a:extLst>
                </a:gridCol>
              </a:tblGrid>
              <a:tr h="370840">
                <a:tc>
                  <a:txBody>
                    <a:bodyPr/>
                    <a:lstStyle/>
                    <a:p>
                      <a:r>
                        <a:rPr lang="en-US" sz="900" dirty="0"/>
                        <a:t>Rain: YES</a:t>
                      </a:r>
                    </a:p>
                  </a:txBody>
                  <a:tcPr>
                    <a:solidFill>
                      <a:srgbClr val="FFC000"/>
                    </a:solidFill>
                  </a:tcPr>
                </a:tc>
                <a:tc>
                  <a:txBody>
                    <a:bodyPr/>
                    <a:lstStyle/>
                    <a:p>
                      <a:r>
                        <a:rPr lang="en-US" sz="900" dirty="0"/>
                        <a:t>Rain: NO</a:t>
                      </a:r>
                    </a:p>
                  </a:txBody>
                  <a:tcPr>
                    <a:solidFill>
                      <a:srgbClr val="92D050"/>
                    </a:solidFill>
                  </a:tcPr>
                </a:tc>
                <a:extLst>
                  <a:ext uri="{0D108BD9-81ED-4DB2-BD59-A6C34878D82A}">
                    <a16:rowId xmlns:a16="http://schemas.microsoft.com/office/drawing/2014/main" val="3503938070"/>
                  </a:ext>
                </a:extLst>
              </a:tr>
              <a:tr h="370840">
                <a:tc>
                  <a:txBody>
                    <a:bodyPr/>
                    <a:lstStyle/>
                    <a:p>
                      <a:r>
                        <a:rPr lang="en-US" dirty="0"/>
                        <a:t>15</a:t>
                      </a:r>
                    </a:p>
                  </a:txBody>
                  <a:tcPr/>
                </a:tc>
                <a:tc>
                  <a:txBody>
                    <a:bodyPr/>
                    <a:lstStyle/>
                    <a:p>
                      <a:r>
                        <a:rPr lang="en-US" dirty="0"/>
                        <a:t>3</a:t>
                      </a:r>
                    </a:p>
                  </a:txBody>
                  <a:tcPr/>
                </a:tc>
                <a:extLst>
                  <a:ext uri="{0D108BD9-81ED-4DB2-BD59-A6C34878D82A}">
                    <a16:rowId xmlns:a16="http://schemas.microsoft.com/office/drawing/2014/main" val="3448051704"/>
                  </a:ext>
                </a:extLst>
              </a:tr>
            </a:tbl>
          </a:graphicData>
        </a:graphic>
      </p:graphicFrame>
    </p:spTree>
    <p:extLst>
      <p:ext uri="{BB962C8B-B14F-4D97-AF65-F5344CB8AC3E}">
        <p14:creationId xmlns:p14="http://schemas.microsoft.com/office/powerpoint/2010/main" val="291103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70" y="3521023"/>
            <a:ext cx="3361496"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
        <p:nvSpPr>
          <p:cNvPr id="20" name="TextBox 19">
            <a:extLst>
              <a:ext uri="{FF2B5EF4-FFF2-40B4-BE49-F238E27FC236}">
                <a16:creationId xmlns:a16="http://schemas.microsoft.com/office/drawing/2014/main" id="{CF5B5B40-E64D-4B83-8917-5BB24134D5D1}"/>
              </a:ext>
            </a:extLst>
          </p:cNvPr>
          <p:cNvSpPr txBox="1"/>
          <p:nvPr/>
        </p:nvSpPr>
        <p:spPr>
          <a:xfrm>
            <a:off x="660202" y="5397528"/>
            <a:ext cx="9607695" cy="369332"/>
          </a:xfrm>
          <a:prstGeom prst="rect">
            <a:avLst/>
          </a:prstGeom>
          <a:noFill/>
        </p:spPr>
        <p:txBody>
          <a:bodyPr wrap="none" rtlCol="0">
            <a:spAutoFit/>
          </a:bodyPr>
          <a:lstStyle/>
          <a:p>
            <a:r>
              <a:rPr lang="en-NZ" dirty="0">
                <a:solidFill>
                  <a:schemeClr val="bg1"/>
                </a:solidFill>
              </a:rPr>
              <a:t>After running the dataset through all the “random” trees, we see which option gets more votes, e.g.,</a:t>
            </a:r>
          </a:p>
        </p:txBody>
      </p:sp>
      <p:graphicFrame>
        <p:nvGraphicFramePr>
          <p:cNvPr id="21" name="Table 20">
            <a:extLst>
              <a:ext uri="{FF2B5EF4-FFF2-40B4-BE49-F238E27FC236}">
                <a16:creationId xmlns:a16="http://schemas.microsoft.com/office/drawing/2014/main" id="{43B5F682-7DDD-4C1D-864A-BD470F25D083}"/>
              </a:ext>
            </a:extLst>
          </p:cNvPr>
          <p:cNvGraphicFramePr>
            <a:graphicFrameLocks noGrp="1"/>
          </p:cNvGraphicFramePr>
          <p:nvPr/>
        </p:nvGraphicFramePr>
        <p:xfrm>
          <a:off x="4354946" y="5907603"/>
          <a:ext cx="1741054"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812178601"/>
                    </a:ext>
                  </a:extLst>
                </a:gridCol>
                <a:gridCol w="870527">
                  <a:extLst>
                    <a:ext uri="{9D8B030D-6E8A-4147-A177-3AD203B41FA5}">
                      <a16:colId xmlns:a16="http://schemas.microsoft.com/office/drawing/2014/main" val="739736127"/>
                    </a:ext>
                  </a:extLst>
                </a:gridCol>
              </a:tblGrid>
              <a:tr h="370840">
                <a:tc>
                  <a:txBody>
                    <a:bodyPr/>
                    <a:lstStyle/>
                    <a:p>
                      <a:r>
                        <a:rPr lang="en-US" sz="900" dirty="0"/>
                        <a:t>Rain: YES</a:t>
                      </a:r>
                    </a:p>
                  </a:txBody>
                  <a:tcPr>
                    <a:solidFill>
                      <a:srgbClr val="FFC000"/>
                    </a:solidFill>
                  </a:tcPr>
                </a:tc>
                <a:tc>
                  <a:txBody>
                    <a:bodyPr/>
                    <a:lstStyle/>
                    <a:p>
                      <a:r>
                        <a:rPr lang="en-US" sz="900" dirty="0"/>
                        <a:t>Rain: NO</a:t>
                      </a:r>
                    </a:p>
                  </a:txBody>
                  <a:tcPr>
                    <a:solidFill>
                      <a:srgbClr val="92D050"/>
                    </a:solidFill>
                  </a:tcPr>
                </a:tc>
                <a:extLst>
                  <a:ext uri="{0D108BD9-81ED-4DB2-BD59-A6C34878D82A}">
                    <a16:rowId xmlns:a16="http://schemas.microsoft.com/office/drawing/2014/main" val="3503938070"/>
                  </a:ext>
                </a:extLst>
              </a:tr>
              <a:tr h="370840">
                <a:tc>
                  <a:txBody>
                    <a:bodyPr/>
                    <a:lstStyle/>
                    <a:p>
                      <a:r>
                        <a:rPr lang="en-US" dirty="0"/>
                        <a:t>15</a:t>
                      </a:r>
                    </a:p>
                  </a:txBody>
                  <a:tcPr/>
                </a:tc>
                <a:tc>
                  <a:txBody>
                    <a:bodyPr/>
                    <a:lstStyle/>
                    <a:p>
                      <a:r>
                        <a:rPr lang="en-US" dirty="0"/>
                        <a:t>3</a:t>
                      </a:r>
                    </a:p>
                  </a:txBody>
                  <a:tcPr/>
                </a:tc>
                <a:extLst>
                  <a:ext uri="{0D108BD9-81ED-4DB2-BD59-A6C34878D82A}">
                    <a16:rowId xmlns:a16="http://schemas.microsoft.com/office/drawing/2014/main" val="3448051704"/>
                  </a:ext>
                </a:extLst>
              </a:tr>
            </a:tbl>
          </a:graphicData>
        </a:graphic>
      </p:graphicFrame>
      <p:sp>
        <p:nvSpPr>
          <p:cNvPr id="22" name="TextBox 21">
            <a:extLst>
              <a:ext uri="{FF2B5EF4-FFF2-40B4-BE49-F238E27FC236}">
                <a16:creationId xmlns:a16="http://schemas.microsoft.com/office/drawing/2014/main" id="{01F6209F-2790-41CD-BBF0-1DC13D5981C1}"/>
              </a:ext>
            </a:extLst>
          </p:cNvPr>
          <p:cNvSpPr txBox="1"/>
          <p:nvPr/>
        </p:nvSpPr>
        <p:spPr>
          <a:xfrm>
            <a:off x="7376864" y="5789930"/>
            <a:ext cx="3100251" cy="923330"/>
          </a:xfrm>
          <a:prstGeom prst="rect">
            <a:avLst/>
          </a:prstGeom>
          <a:noFill/>
          <a:ln>
            <a:solidFill>
              <a:schemeClr val="bg1"/>
            </a:solidFill>
          </a:ln>
        </p:spPr>
        <p:txBody>
          <a:bodyPr wrap="square" rtlCol="0">
            <a:spAutoFit/>
          </a:bodyPr>
          <a:lstStyle/>
          <a:p>
            <a:r>
              <a:rPr lang="en-NZ" dirty="0">
                <a:solidFill>
                  <a:schemeClr val="bg1"/>
                </a:solidFill>
              </a:rPr>
              <a:t>In this case, Rain: YES gets more votes, so the prediction will be “YES”</a:t>
            </a:r>
          </a:p>
        </p:txBody>
      </p:sp>
      <p:sp>
        <p:nvSpPr>
          <p:cNvPr id="23" name="Arrow: Right 22">
            <a:extLst>
              <a:ext uri="{FF2B5EF4-FFF2-40B4-BE49-F238E27FC236}">
                <a16:creationId xmlns:a16="http://schemas.microsoft.com/office/drawing/2014/main" id="{0B5531BA-39BB-4073-8691-86F96EEF3427}"/>
              </a:ext>
            </a:extLst>
          </p:cNvPr>
          <p:cNvSpPr/>
          <p:nvPr/>
        </p:nvSpPr>
        <p:spPr>
          <a:xfrm>
            <a:off x="6446135" y="6027612"/>
            <a:ext cx="736964" cy="44796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6279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pic>
        <p:nvPicPr>
          <p:cNvPr id="25" name="Picture 24">
            <a:extLst>
              <a:ext uri="{FF2B5EF4-FFF2-40B4-BE49-F238E27FC236}">
                <a16:creationId xmlns:a16="http://schemas.microsoft.com/office/drawing/2014/main" id="{9E5D133B-A1B4-4201-8D24-6C948CB123D1}"/>
              </a:ext>
            </a:extLst>
          </p:cNvPr>
          <p:cNvPicPr>
            <a:picLocks noChangeAspect="1"/>
          </p:cNvPicPr>
          <p:nvPr/>
        </p:nvPicPr>
        <p:blipFill>
          <a:blip r:embed="rId2"/>
          <a:stretch>
            <a:fillRect/>
          </a:stretch>
        </p:blipFill>
        <p:spPr>
          <a:xfrm>
            <a:off x="322217" y="768121"/>
            <a:ext cx="4108022" cy="1905409"/>
          </a:xfrm>
          <a:prstGeom prst="rect">
            <a:avLst/>
          </a:prstGeom>
          <a:ln>
            <a:solidFill>
              <a:schemeClr val="bg1"/>
            </a:solidFill>
          </a:ln>
        </p:spPr>
      </p:pic>
      <p:pic>
        <p:nvPicPr>
          <p:cNvPr id="27" name="Picture 26">
            <a:extLst>
              <a:ext uri="{FF2B5EF4-FFF2-40B4-BE49-F238E27FC236}">
                <a16:creationId xmlns:a16="http://schemas.microsoft.com/office/drawing/2014/main" id="{A9673738-DF5E-4E8C-950F-544753932C64}"/>
              </a:ext>
            </a:extLst>
          </p:cNvPr>
          <p:cNvPicPr>
            <a:picLocks noChangeAspect="1"/>
          </p:cNvPicPr>
          <p:nvPr/>
        </p:nvPicPr>
        <p:blipFill>
          <a:blip r:embed="rId3"/>
          <a:stretch>
            <a:fillRect/>
          </a:stretch>
        </p:blipFill>
        <p:spPr>
          <a:xfrm>
            <a:off x="322217" y="2917352"/>
            <a:ext cx="3251699" cy="1532825"/>
          </a:xfrm>
          <a:prstGeom prst="rect">
            <a:avLst/>
          </a:prstGeom>
          <a:ln>
            <a:solidFill>
              <a:schemeClr val="bg1"/>
            </a:solidFill>
          </a:ln>
        </p:spPr>
      </p:pic>
      <p:sp>
        <p:nvSpPr>
          <p:cNvPr id="28" name="Rectangle 27">
            <a:extLst>
              <a:ext uri="{FF2B5EF4-FFF2-40B4-BE49-F238E27FC236}">
                <a16:creationId xmlns:a16="http://schemas.microsoft.com/office/drawing/2014/main" id="{BB642909-9A34-4D31-A7BD-2B5593DA4A26}"/>
              </a:ext>
            </a:extLst>
          </p:cNvPr>
          <p:cNvSpPr/>
          <p:nvPr/>
        </p:nvSpPr>
        <p:spPr>
          <a:xfrm>
            <a:off x="235131" y="696686"/>
            <a:ext cx="4737463" cy="3831771"/>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TextBox 28">
            <a:extLst>
              <a:ext uri="{FF2B5EF4-FFF2-40B4-BE49-F238E27FC236}">
                <a16:creationId xmlns:a16="http://schemas.microsoft.com/office/drawing/2014/main" id="{65997221-F7A5-4504-A2F2-A09795822FEA}"/>
              </a:ext>
            </a:extLst>
          </p:cNvPr>
          <p:cNvSpPr txBox="1"/>
          <p:nvPr/>
        </p:nvSpPr>
        <p:spPr>
          <a:xfrm>
            <a:off x="1497874" y="4573766"/>
            <a:ext cx="2342885" cy="369332"/>
          </a:xfrm>
          <a:prstGeom prst="rect">
            <a:avLst/>
          </a:prstGeom>
          <a:noFill/>
        </p:spPr>
        <p:txBody>
          <a:bodyPr wrap="none" rtlCol="0">
            <a:spAutoFit/>
          </a:bodyPr>
          <a:lstStyle/>
          <a:p>
            <a:r>
              <a:rPr lang="en-NZ" dirty="0">
                <a:solidFill>
                  <a:schemeClr val="bg1"/>
                </a:solidFill>
              </a:rPr>
              <a:t>Bootstrapping the data</a:t>
            </a:r>
          </a:p>
        </p:txBody>
      </p:sp>
      <p:pic>
        <p:nvPicPr>
          <p:cNvPr id="31" name="Picture 30">
            <a:extLst>
              <a:ext uri="{FF2B5EF4-FFF2-40B4-BE49-F238E27FC236}">
                <a16:creationId xmlns:a16="http://schemas.microsoft.com/office/drawing/2014/main" id="{7C48D848-4EAB-4348-817C-5E323AEBCC52}"/>
              </a:ext>
            </a:extLst>
          </p:cNvPr>
          <p:cNvPicPr>
            <a:picLocks noChangeAspect="1"/>
          </p:cNvPicPr>
          <p:nvPr/>
        </p:nvPicPr>
        <p:blipFill>
          <a:blip r:embed="rId4"/>
          <a:stretch>
            <a:fillRect/>
          </a:stretch>
        </p:blipFill>
        <p:spPr>
          <a:xfrm>
            <a:off x="5227864" y="1350507"/>
            <a:ext cx="4896420" cy="2646045"/>
          </a:xfrm>
          <a:prstGeom prst="rect">
            <a:avLst/>
          </a:prstGeom>
          <a:ln>
            <a:solidFill>
              <a:schemeClr val="bg1"/>
            </a:solidFill>
          </a:ln>
        </p:spPr>
      </p:pic>
      <p:sp>
        <p:nvSpPr>
          <p:cNvPr id="32" name="Rectangle 31">
            <a:extLst>
              <a:ext uri="{FF2B5EF4-FFF2-40B4-BE49-F238E27FC236}">
                <a16:creationId xmlns:a16="http://schemas.microsoft.com/office/drawing/2014/main" id="{31C05403-95A2-40F7-9823-7C20C9CAB10F}"/>
              </a:ext>
            </a:extLst>
          </p:cNvPr>
          <p:cNvSpPr/>
          <p:nvPr/>
        </p:nvSpPr>
        <p:spPr>
          <a:xfrm>
            <a:off x="5124994" y="1193074"/>
            <a:ext cx="5159829" cy="3004458"/>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 name="TextBox 32">
            <a:extLst>
              <a:ext uri="{FF2B5EF4-FFF2-40B4-BE49-F238E27FC236}">
                <a16:creationId xmlns:a16="http://schemas.microsoft.com/office/drawing/2014/main" id="{0E005E82-8564-49C4-9CFF-4ACF40474606}"/>
              </a:ext>
            </a:extLst>
          </p:cNvPr>
          <p:cNvSpPr txBox="1"/>
          <p:nvPr/>
        </p:nvSpPr>
        <p:spPr>
          <a:xfrm>
            <a:off x="6222274" y="4220162"/>
            <a:ext cx="3663311" cy="369332"/>
          </a:xfrm>
          <a:prstGeom prst="rect">
            <a:avLst/>
          </a:prstGeom>
          <a:noFill/>
        </p:spPr>
        <p:txBody>
          <a:bodyPr wrap="none" rtlCol="0">
            <a:spAutoFit/>
          </a:bodyPr>
          <a:lstStyle/>
          <a:p>
            <a:r>
              <a:rPr lang="en-NZ" dirty="0">
                <a:solidFill>
                  <a:schemeClr val="bg1"/>
                </a:solidFill>
              </a:rPr>
              <a:t>Using aggregation to get the decision</a:t>
            </a:r>
          </a:p>
        </p:txBody>
      </p:sp>
      <p:sp>
        <p:nvSpPr>
          <p:cNvPr id="34" name="TextBox 33">
            <a:extLst>
              <a:ext uri="{FF2B5EF4-FFF2-40B4-BE49-F238E27FC236}">
                <a16:creationId xmlns:a16="http://schemas.microsoft.com/office/drawing/2014/main" id="{A37D0641-6838-4A26-843C-DCB75544DC93}"/>
              </a:ext>
            </a:extLst>
          </p:cNvPr>
          <p:cNvSpPr txBox="1"/>
          <p:nvPr/>
        </p:nvSpPr>
        <p:spPr>
          <a:xfrm>
            <a:off x="997132" y="5276660"/>
            <a:ext cx="9624366" cy="461665"/>
          </a:xfrm>
          <a:prstGeom prst="rect">
            <a:avLst/>
          </a:prstGeom>
          <a:solidFill>
            <a:schemeClr val="tx1"/>
          </a:solidFill>
        </p:spPr>
        <p:txBody>
          <a:bodyPr wrap="none" rtlCol="0">
            <a:spAutoFit/>
          </a:bodyPr>
          <a:lstStyle/>
          <a:p>
            <a:r>
              <a:rPr lang="en-NZ" sz="2400" b="1" u="sng" dirty="0">
                <a:solidFill>
                  <a:srgbClr val="FF0000"/>
                </a:solidFill>
              </a:rPr>
              <a:t>B</a:t>
            </a:r>
            <a:r>
              <a:rPr lang="en-NZ" sz="2400" dirty="0">
                <a:solidFill>
                  <a:schemeClr val="bg1"/>
                </a:solidFill>
              </a:rPr>
              <a:t>ootstrapping the data + Using </a:t>
            </a:r>
            <a:r>
              <a:rPr lang="en-NZ" sz="2400" b="1" u="sng" dirty="0">
                <a:solidFill>
                  <a:srgbClr val="FF0000"/>
                </a:solidFill>
              </a:rPr>
              <a:t>AGG</a:t>
            </a:r>
            <a:r>
              <a:rPr lang="en-NZ" sz="2400" dirty="0">
                <a:solidFill>
                  <a:schemeClr val="bg1"/>
                </a:solidFill>
              </a:rPr>
              <a:t>regation to get the decision = </a:t>
            </a:r>
            <a:r>
              <a:rPr lang="en-NZ" sz="2400" b="1" u="sng" dirty="0">
                <a:solidFill>
                  <a:srgbClr val="FF0000"/>
                </a:solidFill>
              </a:rPr>
              <a:t>BAGGING</a:t>
            </a:r>
          </a:p>
        </p:txBody>
      </p:sp>
      <p:sp>
        <p:nvSpPr>
          <p:cNvPr id="2" name="Arrow: Down 1">
            <a:extLst>
              <a:ext uri="{FF2B5EF4-FFF2-40B4-BE49-F238E27FC236}">
                <a16:creationId xmlns:a16="http://schemas.microsoft.com/office/drawing/2014/main" id="{65CACCA4-FA54-4134-A19B-E4A06F27A36F}"/>
              </a:ext>
            </a:extLst>
          </p:cNvPr>
          <p:cNvSpPr/>
          <p:nvPr/>
        </p:nvSpPr>
        <p:spPr>
          <a:xfrm rot="539259">
            <a:off x="2394857" y="4943098"/>
            <a:ext cx="174172" cy="255282"/>
          </a:xfrm>
          <a:prstGeom prst="down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Arrow: Down 11">
            <a:extLst>
              <a:ext uri="{FF2B5EF4-FFF2-40B4-BE49-F238E27FC236}">
                <a16:creationId xmlns:a16="http://schemas.microsoft.com/office/drawing/2014/main" id="{43112489-F000-4C56-BB6A-A7568938E23B}"/>
              </a:ext>
            </a:extLst>
          </p:cNvPr>
          <p:cNvSpPr/>
          <p:nvPr/>
        </p:nvSpPr>
        <p:spPr>
          <a:xfrm rot="1976018">
            <a:off x="6115000" y="4633704"/>
            <a:ext cx="214549" cy="594709"/>
          </a:xfrm>
          <a:prstGeom prst="down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7877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spTree>
    <p:extLst>
      <p:ext uri="{BB962C8B-B14F-4D97-AF65-F5344CB8AC3E}">
        <p14:creationId xmlns:p14="http://schemas.microsoft.com/office/powerpoint/2010/main" val="154661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graphicFrame>
        <p:nvGraphicFramePr>
          <p:cNvPr id="8" name="Table 7">
            <a:extLst>
              <a:ext uri="{FF2B5EF4-FFF2-40B4-BE49-F238E27FC236}">
                <a16:creationId xmlns:a16="http://schemas.microsoft.com/office/drawing/2014/main" id="{C6B19330-5039-4222-AC2E-F87E99AE097C}"/>
              </a:ext>
            </a:extLst>
          </p:cNvPr>
          <p:cNvGraphicFramePr>
            <a:graphicFrameLocks noGrp="1"/>
          </p:cNvGraphicFramePr>
          <p:nvPr/>
        </p:nvGraphicFramePr>
        <p:xfrm>
          <a:off x="6802548" y="1937692"/>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421870395"/>
                    </a:ext>
                  </a:extLst>
                </a:gridCol>
                <a:gridCol w="870527">
                  <a:extLst>
                    <a:ext uri="{9D8B030D-6E8A-4147-A177-3AD203B41FA5}">
                      <a16:colId xmlns:a16="http://schemas.microsoft.com/office/drawing/2014/main" val="3792193469"/>
                    </a:ext>
                  </a:extLst>
                </a:gridCol>
                <a:gridCol w="870527">
                  <a:extLst>
                    <a:ext uri="{9D8B030D-6E8A-4147-A177-3AD203B41FA5}">
                      <a16:colId xmlns:a16="http://schemas.microsoft.com/office/drawing/2014/main" val="1150947891"/>
                    </a:ext>
                  </a:extLst>
                </a:gridCol>
                <a:gridCol w="870527">
                  <a:extLst>
                    <a:ext uri="{9D8B030D-6E8A-4147-A177-3AD203B41FA5}">
                      <a16:colId xmlns:a16="http://schemas.microsoft.com/office/drawing/2014/main" val="38674017"/>
                    </a:ext>
                  </a:extLst>
                </a:gridCol>
                <a:gridCol w="870527">
                  <a:extLst>
                    <a:ext uri="{9D8B030D-6E8A-4147-A177-3AD203B41FA5}">
                      <a16:colId xmlns:a16="http://schemas.microsoft.com/office/drawing/2014/main" val="4163035685"/>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509396976"/>
                  </a:ext>
                </a:extLst>
              </a:tr>
            </a:tbl>
          </a:graphicData>
        </a:graphic>
      </p:graphicFrame>
      <p:sp>
        <p:nvSpPr>
          <p:cNvPr id="4" name="TextBox 3">
            <a:extLst>
              <a:ext uri="{FF2B5EF4-FFF2-40B4-BE49-F238E27FC236}">
                <a16:creationId xmlns:a16="http://schemas.microsoft.com/office/drawing/2014/main" id="{26F87E5B-8D9F-4203-BB5E-9411D38ACF4D}"/>
              </a:ext>
            </a:extLst>
          </p:cNvPr>
          <p:cNvSpPr txBox="1"/>
          <p:nvPr/>
        </p:nvSpPr>
        <p:spPr>
          <a:xfrm>
            <a:off x="3350622" y="4437364"/>
            <a:ext cx="3859177" cy="923330"/>
          </a:xfrm>
          <a:prstGeom prst="rect">
            <a:avLst/>
          </a:prstGeom>
          <a:noFill/>
        </p:spPr>
        <p:txBody>
          <a:bodyPr wrap="square" rtlCol="0">
            <a:spAutoFit/>
          </a:bodyPr>
          <a:lstStyle/>
          <a:p>
            <a:r>
              <a:rPr lang="en-NZ" dirty="0">
                <a:solidFill>
                  <a:schemeClr val="bg1"/>
                </a:solidFill>
              </a:rPr>
              <a:t>To create a bootstrap dataset with the same predictors as the original dataset, we just randomly select samples here</a:t>
            </a:r>
          </a:p>
        </p:txBody>
      </p:sp>
      <p:graphicFrame>
        <p:nvGraphicFramePr>
          <p:cNvPr id="10" name="Table 9">
            <a:extLst>
              <a:ext uri="{FF2B5EF4-FFF2-40B4-BE49-F238E27FC236}">
                <a16:creationId xmlns:a16="http://schemas.microsoft.com/office/drawing/2014/main" id="{84CA7F6C-3F8F-40CE-B4A2-77567F4F685B}"/>
              </a:ext>
            </a:extLst>
          </p:cNvPr>
          <p:cNvGraphicFramePr>
            <a:graphicFrameLocks noGrp="1"/>
          </p:cNvGraphicFramePr>
          <p:nvPr/>
        </p:nvGraphicFramePr>
        <p:xfrm>
          <a:off x="6802548" y="2333654"/>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681417764"/>
                    </a:ext>
                  </a:extLst>
                </a:gridCol>
                <a:gridCol w="870527">
                  <a:extLst>
                    <a:ext uri="{9D8B030D-6E8A-4147-A177-3AD203B41FA5}">
                      <a16:colId xmlns:a16="http://schemas.microsoft.com/office/drawing/2014/main" val="3906394483"/>
                    </a:ext>
                  </a:extLst>
                </a:gridCol>
                <a:gridCol w="870527">
                  <a:extLst>
                    <a:ext uri="{9D8B030D-6E8A-4147-A177-3AD203B41FA5}">
                      <a16:colId xmlns:a16="http://schemas.microsoft.com/office/drawing/2014/main" val="1495064139"/>
                    </a:ext>
                  </a:extLst>
                </a:gridCol>
                <a:gridCol w="870527">
                  <a:extLst>
                    <a:ext uri="{9D8B030D-6E8A-4147-A177-3AD203B41FA5}">
                      <a16:colId xmlns:a16="http://schemas.microsoft.com/office/drawing/2014/main" val="714235585"/>
                    </a:ext>
                  </a:extLst>
                </a:gridCol>
                <a:gridCol w="870527">
                  <a:extLst>
                    <a:ext uri="{9D8B030D-6E8A-4147-A177-3AD203B41FA5}">
                      <a16:colId xmlns:a16="http://schemas.microsoft.com/office/drawing/2014/main" val="253651848"/>
                    </a:ext>
                  </a:extLst>
                </a:gridCol>
              </a:tblGrid>
              <a:tr h="370840">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30.0</a:t>
                      </a:r>
                    </a:p>
                  </a:txBody>
                  <a:tcPr>
                    <a:solidFill>
                      <a:schemeClr val="bg1">
                        <a:lumMod val="65000"/>
                      </a:schemeClr>
                    </a:solidFill>
                  </a:tcPr>
                </a:tc>
                <a:tc>
                  <a:txBody>
                    <a:bodyPr/>
                    <a:lstStyle/>
                    <a:p>
                      <a:r>
                        <a:rPr lang="en-US" dirty="0"/>
                        <a:t>Yes</a:t>
                      </a:r>
                    </a:p>
                  </a:txBody>
                  <a:tcPr>
                    <a:solidFill>
                      <a:schemeClr val="bg1">
                        <a:lumMod val="65000"/>
                      </a:schemeClr>
                    </a:solidFill>
                  </a:tcPr>
                </a:tc>
                <a:extLst>
                  <a:ext uri="{0D108BD9-81ED-4DB2-BD59-A6C34878D82A}">
                    <a16:rowId xmlns:a16="http://schemas.microsoft.com/office/drawing/2014/main" val="2141158377"/>
                  </a:ext>
                </a:extLst>
              </a:tr>
            </a:tbl>
          </a:graphicData>
        </a:graphic>
      </p:graphicFrame>
      <p:cxnSp>
        <p:nvCxnSpPr>
          <p:cNvPr id="13" name="Straight Arrow Connector 12">
            <a:extLst>
              <a:ext uri="{FF2B5EF4-FFF2-40B4-BE49-F238E27FC236}">
                <a16:creationId xmlns:a16="http://schemas.microsoft.com/office/drawing/2014/main" id="{60BCEA0E-518F-4B9E-BC30-09982B08D16B}"/>
              </a:ext>
            </a:extLst>
          </p:cNvPr>
          <p:cNvCxnSpPr>
            <a:endCxn id="10" idx="1"/>
          </p:cNvCxnSpPr>
          <p:nvPr/>
        </p:nvCxnSpPr>
        <p:spPr>
          <a:xfrm flipV="1">
            <a:off x="4988361" y="2519074"/>
            <a:ext cx="1814187" cy="481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019DAF55-8F13-4B0C-AA7C-59E9B198B4E3}"/>
              </a:ext>
            </a:extLst>
          </p:cNvPr>
          <p:cNvGraphicFramePr>
            <a:graphicFrameLocks noGrp="1"/>
          </p:cNvGraphicFramePr>
          <p:nvPr/>
        </p:nvGraphicFramePr>
        <p:xfrm>
          <a:off x="6802548" y="2725351"/>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2025144812"/>
                    </a:ext>
                  </a:extLst>
                </a:gridCol>
                <a:gridCol w="870527">
                  <a:extLst>
                    <a:ext uri="{9D8B030D-6E8A-4147-A177-3AD203B41FA5}">
                      <a16:colId xmlns:a16="http://schemas.microsoft.com/office/drawing/2014/main" val="182695211"/>
                    </a:ext>
                  </a:extLst>
                </a:gridCol>
                <a:gridCol w="870527">
                  <a:extLst>
                    <a:ext uri="{9D8B030D-6E8A-4147-A177-3AD203B41FA5}">
                      <a16:colId xmlns:a16="http://schemas.microsoft.com/office/drawing/2014/main" val="203264030"/>
                    </a:ext>
                  </a:extLst>
                </a:gridCol>
                <a:gridCol w="870527">
                  <a:extLst>
                    <a:ext uri="{9D8B030D-6E8A-4147-A177-3AD203B41FA5}">
                      <a16:colId xmlns:a16="http://schemas.microsoft.com/office/drawing/2014/main" val="72554639"/>
                    </a:ext>
                  </a:extLst>
                </a:gridCol>
                <a:gridCol w="870527">
                  <a:extLst>
                    <a:ext uri="{9D8B030D-6E8A-4147-A177-3AD203B41FA5}">
                      <a16:colId xmlns:a16="http://schemas.microsoft.com/office/drawing/2014/main" val="613889299"/>
                    </a:ext>
                  </a:extLst>
                </a:gridCol>
              </a:tblGrid>
              <a:tr h="370840">
                <a:tc>
                  <a:txBody>
                    <a:bodyPr/>
                    <a:lstStyle/>
                    <a:p>
                      <a:r>
                        <a:rPr lang="en-US" dirty="0"/>
                        <a:t>Yes</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50.0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3675700453"/>
                  </a:ext>
                </a:extLst>
              </a:tr>
            </a:tbl>
          </a:graphicData>
        </a:graphic>
      </p:graphicFrame>
      <p:cxnSp>
        <p:nvCxnSpPr>
          <p:cNvPr id="15" name="Straight Arrow Connector 14">
            <a:extLst>
              <a:ext uri="{FF2B5EF4-FFF2-40B4-BE49-F238E27FC236}">
                <a16:creationId xmlns:a16="http://schemas.microsoft.com/office/drawing/2014/main" id="{DE44D1CE-1338-4C64-A3D6-D6EDE77860F2}"/>
              </a:ext>
            </a:extLst>
          </p:cNvPr>
          <p:cNvCxnSpPr>
            <a:cxnSpLocks/>
            <a:endCxn id="14" idx="1"/>
          </p:cNvCxnSpPr>
          <p:nvPr/>
        </p:nvCxnSpPr>
        <p:spPr>
          <a:xfrm flipV="1">
            <a:off x="4988361" y="2910771"/>
            <a:ext cx="1814187" cy="8094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8D3674B3-C679-4C21-8FD8-FD0D74B58766}"/>
              </a:ext>
            </a:extLst>
          </p:cNvPr>
          <p:cNvGraphicFramePr>
            <a:graphicFrameLocks noGrp="1"/>
          </p:cNvGraphicFramePr>
          <p:nvPr/>
        </p:nvGraphicFramePr>
        <p:xfrm>
          <a:off x="6806533" y="3106805"/>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18" name="Straight Arrow Connector 17">
            <a:extLst>
              <a:ext uri="{FF2B5EF4-FFF2-40B4-BE49-F238E27FC236}">
                <a16:creationId xmlns:a16="http://schemas.microsoft.com/office/drawing/2014/main" id="{1D857024-EB40-4F5F-93E7-CCAB8FBF6C22}"/>
              </a:ext>
            </a:extLst>
          </p:cNvPr>
          <p:cNvCxnSpPr>
            <a:cxnSpLocks/>
            <a:endCxn id="17" idx="1"/>
          </p:cNvCxnSpPr>
          <p:nvPr/>
        </p:nvCxnSpPr>
        <p:spPr>
          <a:xfrm>
            <a:off x="4992346" y="2609108"/>
            <a:ext cx="1814187" cy="683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07D13FF1-996E-42EF-9E98-9C3A3BA0DE22}"/>
              </a:ext>
            </a:extLst>
          </p:cNvPr>
          <p:cNvGraphicFramePr>
            <a:graphicFrameLocks noGrp="1"/>
          </p:cNvGraphicFramePr>
          <p:nvPr/>
        </p:nvGraphicFramePr>
        <p:xfrm>
          <a:off x="6806533" y="3488259"/>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22" name="Straight Arrow Connector 21">
            <a:extLst>
              <a:ext uri="{FF2B5EF4-FFF2-40B4-BE49-F238E27FC236}">
                <a16:creationId xmlns:a16="http://schemas.microsoft.com/office/drawing/2014/main" id="{ECF423D6-CB48-4C9B-BEDB-86734080E50A}"/>
              </a:ext>
            </a:extLst>
          </p:cNvPr>
          <p:cNvCxnSpPr>
            <a:endCxn id="20" idx="1"/>
          </p:cNvCxnSpPr>
          <p:nvPr/>
        </p:nvCxnSpPr>
        <p:spPr>
          <a:xfrm>
            <a:off x="4992346" y="2609108"/>
            <a:ext cx="1814187" cy="10645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FDD0B7-8207-457E-AC84-CC8C4F7DA459}"/>
              </a:ext>
            </a:extLst>
          </p:cNvPr>
          <p:cNvSpPr txBox="1"/>
          <p:nvPr/>
        </p:nvSpPr>
        <p:spPr>
          <a:xfrm>
            <a:off x="7209799" y="3989623"/>
            <a:ext cx="3711388" cy="923330"/>
          </a:xfrm>
          <a:prstGeom prst="rect">
            <a:avLst/>
          </a:prstGeom>
          <a:noFill/>
        </p:spPr>
        <p:txBody>
          <a:bodyPr wrap="square" rtlCol="0">
            <a:spAutoFit/>
          </a:bodyPr>
          <a:lstStyle/>
          <a:p>
            <a:r>
              <a:rPr lang="en-NZ" dirty="0">
                <a:solidFill>
                  <a:schemeClr val="bg1"/>
                </a:solidFill>
              </a:rPr>
              <a:t>For example in this case, the first row gets selected twice, while the 3</a:t>
            </a:r>
            <a:r>
              <a:rPr lang="en-NZ" baseline="30000" dirty="0">
                <a:solidFill>
                  <a:schemeClr val="bg1"/>
                </a:solidFill>
              </a:rPr>
              <a:t>rd</a:t>
            </a:r>
            <a:r>
              <a:rPr lang="en-NZ" dirty="0">
                <a:solidFill>
                  <a:schemeClr val="bg1"/>
                </a:solidFill>
              </a:rPr>
              <a:t> and last row are not selected at all</a:t>
            </a:r>
          </a:p>
        </p:txBody>
      </p:sp>
    </p:spTree>
    <p:extLst>
      <p:ext uri="{BB962C8B-B14F-4D97-AF65-F5344CB8AC3E}">
        <p14:creationId xmlns:p14="http://schemas.microsoft.com/office/powerpoint/2010/main" val="9314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graphicFrame>
        <p:nvGraphicFramePr>
          <p:cNvPr id="8" name="Table 7">
            <a:extLst>
              <a:ext uri="{FF2B5EF4-FFF2-40B4-BE49-F238E27FC236}">
                <a16:creationId xmlns:a16="http://schemas.microsoft.com/office/drawing/2014/main" id="{C6B19330-5039-4222-AC2E-F87E99AE097C}"/>
              </a:ext>
            </a:extLst>
          </p:cNvPr>
          <p:cNvGraphicFramePr>
            <a:graphicFrameLocks noGrp="1"/>
          </p:cNvGraphicFramePr>
          <p:nvPr/>
        </p:nvGraphicFramePr>
        <p:xfrm>
          <a:off x="6802548" y="1937692"/>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421870395"/>
                    </a:ext>
                  </a:extLst>
                </a:gridCol>
                <a:gridCol w="870527">
                  <a:extLst>
                    <a:ext uri="{9D8B030D-6E8A-4147-A177-3AD203B41FA5}">
                      <a16:colId xmlns:a16="http://schemas.microsoft.com/office/drawing/2014/main" val="3792193469"/>
                    </a:ext>
                  </a:extLst>
                </a:gridCol>
                <a:gridCol w="870527">
                  <a:extLst>
                    <a:ext uri="{9D8B030D-6E8A-4147-A177-3AD203B41FA5}">
                      <a16:colId xmlns:a16="http://schemas.microsoft.com/office/drawing/2014/main" val="1150947891"/>
                    </a:ext>
                  </a:extLst>
                </a:gridCol>
                <a:gridCol w="870527">
                  <a:extLst>
                    <a:ext uri="{9D8B030D-6E8A-4147-A177-3AD203B41FA5}">
                      <a16:colId xmlns:a16="http://schemas.microsoft.com/office/drawing/2014/main" val="38674017"/>
                    </a:ext>
                  </a:extLst>
                </a:gridCol>
                <a:gridCol w="870527">
                  <a:extLst>
                    <a:ext uri="{9D8B030D-6E8A-4147-A177-3AD203B41FA5}">
                      <a16:colId xmlns:a16="http://schemas.microsoft.com/office/drawing/2014/main" val="4163035685"/>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509396976"/>
                  </a:ext>
                </a:extLst>
              </a:tr>
            </a:tbl>
          </a:graphicData>
        </a:graphic>
      </p:graphicFrame>
      <p:sp>
        <p:nvSpPr>
          <p:cNvPr id="4" name="TextBox 3">
            <a:extLst>
              <a:ext uri="{FF2B5EF4-FFF2-40B4-BE49-F238E27FC236}">
                <a16:creationId xmlns:a16="http://schemas.microsoft.com/office/drawing/2014/main" id="{26F87E5B-8D9F-4203-BB5E-9411D38ACF4D}"/>
              </a:ext>
            </a:extLst>
          </p:cNvPr>
          <p:cNvSpPr txBox="1"/>
          <p:nvPr/>
        </p:nvSpPr>
        <p:spPr>
          <a:xfrm>
            <a:off x="3350622" y="4437364"/>
            <a:ext cx="3859177" cy="923330"/>
          </a:xfrm>
          <a:prstGeom prst="rect">
            <a:avLst/>
          </a:prstGeom>
          <a:noFill/>
        </p:spPr>
        <p:txBody>
          <a:bodyPr wrap="square" rtlCol="0">
            <a:spAutoFit/>
          </a:bodyPr>
          <a:lstStyle/>
          <a:p>
            <a:r>
              <a:rPr lang="en-NZ" dirty="0">
                <a:solidFill>
                  <a:schemeClr val="bg1"/>
                </a:solidFill>
              </a:rPr>
              <a:t>To create a bootstrap dataset with the same predictors as the original dataset, we just randomly select samples here</a:t>
            </a:r>
          </a:p>
        </p:txBody>
      </p:sp>
      <p:graphicFrame>
        <p:nvGraphicFramePr>
          <p:cNvPr id="10" name="Table 9">
            <a:extLst>
              <a:ext uri="{FF2B5EF4-FFF2-40B4-BE49-F238E27FC236}">
                <a16:creationId xmlns:a16="http://schemas.microsoft.com/office/drawing/2014/main" id="{84CA7F6C-3F8F-40CE-B4A2-77567F4F685B}"/>
              </a:ext>
            </a:extLst>
          </p:cNvPr>
          <p:cNvGraphicFramePr>
            <a:graphicFrameLocks noGrp="1"/>
          </p:cNvGraphicFramePr>
          <p:nvPr/>
        </p:nvGraphicFramePr>
        <p:xfrm>
          <a:off x="6802548" y="2333654"/>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681417764"/>
                    </a:ext>
                  </a:extLst>
                </a:gridCol>
                <a:gridCol w="870527">
                  <a:extLst>
                    <a:ext uri="{9D8B030D-6E8A-4147-A177-3AD203B41FA5}">
                      <a16:colId xmlns:a16="http://schemas.microsoft.com/office/drawing/2014/main" val="3906394483"/>
                    </a:ext>
                  </a:extLst>
                </a:gridCol>
                <a:gridCol w="870527">
                  <a:extLst>
                    <a:ext uri="{9D8B030D-6E8A-4147-A177-3AD203B41FA5}">
                      <a16:colId xmlns:a16="http://schemas.microsoft.com/office/drawing/2014/main" val="1495064139"/>
                    </a:ext>
                  </a:extLst>
                </a:gridCol>
                <a:gridCol w="870527">
                  <a:extLst>
                    <a:ext uri="{9D8B030D-6E8A-4147-A177-3AD203B41FA5}">
                      <a16:colId xmlns:a16="http://schemas.microsoft.com/office/drawing/2014/main" val="714235585"/>
                    </a:ext>
                  </a:extLst>
                </a:gridCol>
                <a:gridCol w="870527">
                  <a:extLst>
                    <a:ext uri="{9D8B030D-6E8A-4147-A177-3AD203B41FA5}">
                      <a16:colId xmlns:a16="http://schemas.microsoft.com/office/drawing/2014/main" val="253651848"/>
                    </a:ext>
                  </a:extLst>
                </a:gridCol>
              </a:tblGrid>
              <a:tr h="370840">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30.0</a:t>
                      </a:r>
                    </a:p>
                  </a:txBody>
                  <a:tcPr>
                    <a:solidFill>
                      <a:schemeClr val="bg1">
                        <a:lumMod val="65000"/>
                      </a:schemeClr>
                    </a:solidFill>
                  </a:tcPr>
                </a:tc>
                <a:tc>
                  <a:txBody>
                    <a:bodyPr/>
                    <a:lstStyle/>
                    <a:p>
                      <a:r>
                        <a:rPr lang="en-US" dirty="0"/>
                        <a:t>Yes</a:t>
                      </a:r>
                    </a:p>
                  </a:txBody>
                  <a:tcPr>
                    <a:solidFill>
                      <a:schemeClr val="bg1">
                        <a:lumMod val="65000"/>
                      </a:schemeClr>
                    </a:solidFill>
                  </a:tcPr>
                </a:tc>
                <a:extLst>
                  <a:ext uri="{0D108BD9-81ED-4DB2-BD59-A6C34878D82A}">
                    <a16:rowId xmlns:a16="http://schemas.microsoft.com/office/drawing/2014/main" val="2141158377"/>
                  </a:ext>
                </a:extLst>
              </a:tr>
            </a:tbl>
          </a:graphicData>
        </a:graphic>
      </p:graphicFrame>
      <p:cxnSp>
        <p:nvCxnSpPr>
          <p:cNvPr id="13" name="Straight Arrow Connector 12">
            <a:extLst>
              <a:ext uri="{FF2B5EF4-FFF2-40B4-BE49-F238E27FC236}">
                <a16:creationId xmlns:a16="http://schemas.microsoft.com/office/drawing/2014/main" id="{60BCEA0E-518F-4B9E-BC30-09982B08D16B}"/>
              </a:ext>
            </a:extLst>
          </p:cNvPr>
          <p:cNvCxnSpPr>
            <a:endCxn id="10" idx="1"/>
          </p:cNvCxnSpPr>
          <p:nvPr/>
        </p:nvCxnSpPr>
        <p:spPr>
          <a:xfrm flipV="1">
            <a:off x="4988361" y="2519074"/>
            <a:ext cx="1814187" cy="481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019DAF55-8F13-4B0C-AA7C-59E9B198B4E3}"/>
              </a:ext>
            </a:extLst>
          </p:cNvPr>
          <p:cNvGraphicFramePr>
            <a:graphicFrameLocks noGrp="1"/>
          </p:cNvGraphicFramePr>
          <p:nvPr/>
        </p:nvGraphicFramePr>
        <p:xfrm>
          <a:off x="6802548" y="2725351"/>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2025144812"/>
                    </a:ext>
                  </a:extLst>
                </a:gridCol>
                <a:gridCol w="870527">
                  <a:extLst>
                    <a:ext uri="{9D8B030D-6E8A-4147-A177-3AD203B41FA5}">
                      <a16:colId xmlns:a16="http://schemas.microsoft.com/office/drawing/2014/main" val="182695211"/>
                    </a:ext>
                  </a:extLst>
                </a:gridCol>
                <a:gridCol w="870527">
                  <a:extLst>
                    <a:ext uri="{9D8B030D-6E8A-4147-A177-3AD203B41FA5}">
                      <a16:colId xmlns:a16="http://schemas.microsoft.com/office/drawing/2014/main" val="203264030"/>
                    </a:ext>
                  </a:extLst>
                </a:gridCol>
                <a:gridCol w="870527">
                  <a:extLst>
                    <a:ext uri="{9D8B030D-6E8A-4147-A177-3AD203B41FA5}">
                      <a16:colId xmlns:a16="http://schemas.microsoft.com/office/drawing/2014/main" val="72554639"/>
                    </a:ext>
                  </a:extLst>
                </a:gridCol>
                <a:gridCol w="870527">
                  <a:extLst>
                    <a:ext uri="{9D8B030D-6E8A-4147-A177-3AD203B41FA5}">
                      <a16:colId xmlns:a16="http://schemas.microsoft.com/office/drawing/2014/main" val="613889299"/>
                    </a:ext>
                  </a:extLst>
                </a:gridCol>
              </a:tblGrid>
              <a:tr h="370840">
                <a:tc>
                  <a:txBody>
                    <a:bodyPr/>
                    <a:lstStyle/>
                    <a:p>
                      <a:r>
                        <a:rPr lang="en-US" dirty="0"/>
                        <a:t>Yes</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50.0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3675700453"/>
                  </a:ext>
                </a:extLst>
              </a:tr>
            </a:tbl>
          </a:graphicData>
        </a:graphic>
      </p:graphicFrame>
      <p:cxnSp>
        <p:nvCxnSpPr>
          <p:cNvPr id="15" name="Straight Arrow Connector 14">
            <a:extLst>
              <a:ext uri="{FF2B5EF4-FFF2-40B4-BE49-F238E27FC236}">
                <a16:creationId xmlns:a16="http://schemas.microsoft.com/office/drawing/2014/main" id="{DE44D1CE-1338-4C64-A3D6-D6EDE77860F2}"/>
              </a:ext>
            </a:extLst>
          </p:cNvPr>
          <p:cNvCxnSpPr>
            <a:cxnSpLocks/>
            <a:endCxn id="14" idx="1"/>
          </p:cNvCxnSpPr>
          <p:nvPr/>
        </p:nvCxnSpPr>
        <p:spPr>
          <a:xfrm flipV="1">
            <a:off x="4988361" y="2910771"/>
            <a:ext cx="1814187" cy="8094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8D3674B3-C679-4C21-8FD8-FD0D74B58766}"/>
              </a:ext>
            </a:extLst>
          </p:cNvPr>
          <p:cNvGraphicFramePr>
            <a:graphicFrameLocks noGrp="1"/>
          </p:cNvGraphicFramePr>
          <p:nvPr/>
        </p:nvGraphicFramePr>
        <p:xfrm>
          <a:off x="6806533" y="3106805"/>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18" name="Straight Arrow Connector 17">
            <a:extLst>
              <a:ext uri="{FF2B5EF4-FFF2-40B4-BE49-F238E27FC236}">
                <a16:creationId xmlns:a16="http://schemas.microsoft.com/office/drawing/2014/main" id="{1D857024-EB40-4F5F-93E7-CCAB8FBF6C22}"/>
              </a:ext>
            </a:extLst>
          </p:cNvPr>
          <p:cNvCxnSpPr>
            <a:cxnSpLocks/>
            <a:endCxn id="17" idx="1"/>
          </p:cNvCxnSpPr>
          <p:nvPr/>
        </p:nvCxnSpPr>
        <p:spPr>
          <a:xfrm>
            <a:off x="4992346" y="2609108"/>
            <a:ext cx="1814187" cy="683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07D13FF1-996E-42EF-9E98-9C3A3BA0DE22}"/>
              </a:ext>
            </a:extLst>
          </p:cNvPr>
          <p:cNvGraphicFramePr>
            <a:graphicFrameLocks noGrp="1"/>
          </p:cNvGraphicFramePr>
          <p:nvPr/>
        </p:nvGraphicFramePr>
        <p:xfrm>
          <a:off x="6806533" y="3488259"/>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22" name="Straight Arrow Connector 21">
            <a:extLst>
              <a:ext uri="{FF2B5EF4-FFF2-40B4-BE49-F238E27FC236}">
                <a16:creationId xmlns:a16="http://schemas.microsoft.com/office/drawing/2014/main" id="{ECF423D6-CB48-4C9B-BEDB-86734080E50A}"/>
              </a:ext>
            </a:extLst>
          </p:cNvPr>
          <p:cNvCxnSpPr>
            <a:endCxn id="20" idx="1"/>
          </p:cNvCxnSpPr>
          <p:nvPr/>
        </p:nvCxnSpPr>
        <p:spPr>
          <a:xfrm>
            <a:off x="4992346" y="2609108"/>
            <a:ext cx="1814187" cy="10645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FDD0B7-8207-457E-AC84-CC8C4F7DA459}"/>
              </a:ext>
            </a:extLst>
          </p:cNvPr>
          <p:cNvSpPr txBox="1"/>
          <p:nvPr/>
        </p:nvSpPr>
        <p:spPr>
          <a:xfrm>
            <a:off x="7209799" y="3989623"/>
            <a:ext cx="3711388" cy="1477328"/>
          </a:xfrm>
          <a:prstGeom prst="rect">
            <a:avLst/>
          </a:prstGeom>
          <a:noFill/>
        </p:spPr>
        <p:txBody>
          <a:bodyPr wrap="square" rtlCol="0">
            <a:spAutoFit/>
          </a:bodyPr>
          <a:lstStyle/>
          <a:p>
            <a:r>
              <a:rPr lang="en-NZ" dirty="0">
                <a:solidFill>
                  <a:schemeClr val="bg1"/>
                </a:solidFill>
              </a:rPr>
              <a:t>For example in this case, the first row gets selected twice, while the 3</a:t>
            </a:r>
            <a:r>
              <a:rPr lang="en-NZ" baseline="30000" dirty="0">
                <a:solidFill>
                  <a:schemeClr val="bg1"/>
                </a:solidFill>
              </a:rPr>
              <a:t>rd</a:t>
            </a:r>
            <a:r>
              <a:rPr lang="en-NZ" dirty="0">
                <a:solidFill>
                  <a:schemeClr val="bg1"/>
                </a:solidFill>
              </a:rPr>
              <a:t> and last row are not selected at all (we are allowed to pick the same sample more than once …)</a:t>
            </a:r>
          </a:p>
        </p:txBody>
      </p:sp>
      <p:sp>
        <p:nvSpPr>
          <p:cNvPr id="19" name="Rectangle 18">
            <a:extLst>
              <a:ext uri="{FF2B5EF4-FFF2-40B4-BE49-F238E27FC236}">
                <a16:creationId xmlns:a16="http://schemas.microsoft.com/office/drawing/2014/main" id="{EDD5A836-D3D3-431A-B757-5631C2E4A2D8}"/>
              </a:ext>
            </a:extLst>
          </p:cNvPr>
          <p:cNvSpPr/>
          <p:nvPr/>
        </p:nvSpPr>
        <p:spPr>
          <a:xfrm>
            <a:off x="496389" y="2333654"/>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89A769CD-DDB5-446B-94E9-5E1D98A215B1}"/>
              </a:ext>
            </a:extLst>
          </p:cNvPr>
          <p:cNvSpPr/>
          <p:nvPr/>
        </p:nvSpPr>
        <p:spPr>
          <a:xfrm>
            <a:off x="6645680" y="3059868"/>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D84AFE14-10D9-45A7-A07D-C09175DD2D31}"/>
              </a:ext>
            </a:extLst>
          </p:cNvPr>
          <p:cNvSpPr/>
          <p:nvPr/>
        </p:nvSpPr>
        <p:spPr>
          <a:xfrm>
            <a:off x="6645680" y="3465196"/>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1EAE874A-C8A8-42E8-BF0C-36CD3F058BBE}"/>
              </a:ext>
            </a:extLst>
          </p:cNvPr>
          <p:cNvSpPr/>
          <p:nvPr/>
        </p:nvSpPr>
        <p:spPr>
          <a:xfrm>
            <a:off x="492404" y="2747749"/>
            <a:ext cx="4615542" cy="470590"/>
          </a:xfrm>
          <a:prstGeom prst="rect">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1B61FD37-066B-4C9C-BE52-B0B161D64ED4}"/>
              </a:ext>
            </a:extLst>
          </p:cNvPr>
          <p:cNvSpPr/>
          <p:nvPr/>
        </p:nvSpPr>
        <p:spPr>
          <a:xfrm>
            <a:off x="6645680" y="2282547"/>
            <a:ext cx="4615542" cy="470590"/>
          </a:xfrm>
          <a:prstGeom prst="rect">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B6F65A76-8D91-457F-84D3-483210C7D39C}"/>
              </a:ext>
            </a:extLst>
          </p:cNvPr>
          <p:cNvSpPr/>
          <p:nvPr/>
        </p:nvSpPr>
        <p:spPr>
          <a:xfrm>
            <a:off x="504273" y="3447014"/>
            <a:ext cx="4615542" cy="470590"/>
          </a:xfrm>
          <a:prstGeom prst="rect">
            <a:avLst/>
          </a:prstGeom>
          <a:solidFill>
            <a:srgbClr val="00B0F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E01FFB81-67E6-42D1-9374-0938DDE59A79}"/>
              </a:ext>
            </a:extLst>
          </p:cNvPr>
          <p:cNvSpPr/>
          <p:nvPr/>
        </p:nvSpPr>
        <p:spPr>
          <a:xfrm>
            <a:off x="6641695" y="2710179"/>
            <a:ext cx="4615542" cy="470590"/>
          </a:xfrm>
          <a:prstGeom prst="rect">
            <a:avLst/>
          </a:prstGeom>
          <a:solidFill>
            <a:srgbClr val="00B0F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431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7693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6F8C0F66-8F27-4080-AD9A-3ACBE0B847D2}"/>
              </a:ext>
            </a:extLst>
          </p:cNvPr>
          <p:cNvSpPr txBox="1"/>
          <p:nvPr/>
        </p:nvSpPr>
        <p:spPr>
          <a:xfrm>
            <a:off x="7707087" y="2903826"/>
            <a:ext cx="2763690" cy="1477328"/>
          </a:xfrm>
          <a:prstGeom prst="rect">
            <a:avLst/>
          </a:prstGeom>
          <a:noFill/>
        </p:spPr>
        <p:txBody>
          <a:bodyPr wrap="square" rtlCol="0">
            <a:spAutoFit/>
          </a:bodyPr>
          <a:lstStyle/>
          <a:p>
            <a:r>
              <a:rPr lang="en-NZ" dirty="0">
                <a:solidFill>
                  <a:schemeClr val="bg1"/>
                </a:solidFill>
              </a:rPr>
              <a:t>If “Wind Speed &gt; 25” has the smallest Gini and is selected as the root node, we can construct the tree as</a:t>
            </a:r>
          </a:p>
        </p:txBody>
      </p:sp>
      <p:sp>
        <p:nvSpPr>
          <p:cNvPr id="17" name="Rectangle 16">
            <a:extLst>
              <a:ext uri="{FF2B5EF4-FFF2-40B4-BE49-F238E27FC236}">
                <a16:creationId xmlns:a16="http://schemas.microsoft.com/office/drawing/2014/main" id="{51358247-DBB3-434E-B33D-5739494F26AE}"/>
              </a:ext>
            </a:extLst>
          </p:cNvPr>
          <p:cNvSpPr/>
          <p:nvPr/>
        </p:nvSpPr>
        <p:spPr>
          <a:xfrm>
            <a:off x="8247577" y="4459762"/>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7719080" y="497419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8892335" y="48989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488797" y="54302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9613863" y="542600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8155294" y="594437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8155294" y="4805100"/>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8828022" y="4805100"/>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8925011" y="5166070"/>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9328549" y="5166070"/>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8591508" y="5697377"/>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9434884" y="5939323"/>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Tree>
    <p:extLst>
      <p:ext uri="{BB962C8B-B14F-4D97-AF65-F5344CB8AC3E}">
        <p14:creationId xmlns:p14="http://schemas.microsoft.com/office/powerpoint/2010/main" val="24254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6F8C0F66-8F27-4080-AD9A-3ACBE0B847D2}"/>
              </a:ext>
            </a:extLst>
          </p:cNvPr>
          <p:cNvSpPr txBox="1"/>
          <p:nvPr/>
        </p:nvSpPr>
        <p:spPr>
          <a:xfrm>
            <a:off x="7707087" y="2903826"/>
            <a:ext cx="2763690" cy="1477328"/>
          </a:xfrm>
          <a:prstGeom prst="rect">
            <a:avLst/>
          </a:prstGeom>
          <a:noFill/>
        </p:spPr>
        <p:txBody>
          <a:bodyPr wrap="square" rtlCol="0">
            <a:spAutoFit/>
          </a:bodyPr>
          <a:lstStyle/>
          <a:p>
            <a:r>
              <a:rPr lang="en-NZ" dirty="0">
                <a:solidFill>
                  <a:schemeClr val="bg1"/>
                </a:solidFill>
              </a:rPr>
              <a:t>If “Wind Speed &gt; 25” has the smallest Gini and is selected as the root node, we can construct the tree as</a:t>
            </a:r>
          </a:p>
        </p:txBody>
      </p:sp>
      <p:sp>
        <p:nvSpPr>
          <p:cNvPr id="17" name="Rectangle 16">
            <a:extLst>
              <a:ext uri="{FF2B5EF4-FFF2-40B4-BE49-F238E27FC236}">
                <a16:creationId xmlns:a16="http://schemas.microsoft.com/office/drawing/2014/main" id="{51358247-DBB3-434E-B33D-5739494F26AE}"/>
              </a:ext>
            </a:extLst>
          </p:cNvPr>
          <p:cNvSpPr/>
          <p:nvPr/>
        </p:nvSpPr>
        <p:spPr>
          <a:xfrm>
            <a:off x="8247577" y="4459762"/>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7719080" y="497419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8892335" y="48989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488797" y="54302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9613863" y="542600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8155294" y="594437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8155294" y="4805100"/>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8828022" y="4805100"/>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8925011" y="5166070"/>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9328549" y="5166070"/>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8591508" y="5697377"/>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9434884" y="5939323"/>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cxnSp>
        <p:nvCxnSpPr>
          <p:cNvPr id="9" name="Straight Arrow Connector 8">
            <a:extLst>
              <a:ext uri="{FF2B5EF4-FFF2-40B4-BE49-F238E27FC236}">
                <a16:creationId xmlns:a16="http://schemas.microsoft.com/office/drawing/2014/main" id="{5C6038AC-C7E7-47C3-A26B-72A85356D440}"/>
              </a:ext>
            </a:extLst>
          </p:cNvPr>
          <p:cNvCxnSpPr/>
          <p:nvPr/>
        </p:nvCxnSpPr>
        <p:spPr>
          <a:xfrm flipH="1">
            <a:off x="9831977" y="4693920"/>
            <a:ext cx="522514" cy="2050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4CBD4D-F4B5-42F7-A0D7-4896BF21DC5E}"/>
              </a:ext>
            </a:extLst>
          </p:cNvPr>
          <p:cNvSpPr txBox="1"/>
          <p:nvPr/>
        </p:nvSpPr>
        <p:spPr>
          <a:xfrm>
            <a:off x="10535090" y="3497475"/>
            <a:ext cx="1344193" cy="2062103"/>
          </a:xfrm>
          <a:prstGeom prst="rect">
            <a:avLst/>
          </a:prstGeom>
          <a:noFill/>
        </p:spPr>
        <p:txBody>
          <a:bodyPr wrap="square" rtlCol="0">
            <a:spAutoFit/>
          </a:bodyPr>
          <a:lstStyle/>
          <a:p>
            <a:r>
              <a:rPr lang="en-NZ" sz="1600" dirty="0">
                <a:solidFill>
                  <a:schemeClr val="bg1"/>
                </a:solidFill>
              </a:rPr>
              <a:t>Next step we need to figure out which predictor is to be used for the next level of tree</a:t>
            </a:r>
          </a:p>
        </p:txBody>
      </p:sp>
      <p:sp>
        <p:nvSpPr>
          <p:cNvPr id="29" name="TextBox 28">
            <a:extLst>
              <a:ext uri="{FF2B5EF4-FFF2-40B4-BE49-F238E27FC236}">
                <a16:creationId xmlns:a16="http://schemas.microsoft.com/office/drawing/2014/main" id="{58FD3A0E-5651-42DD-85D0-F5F2785E436D}"/>
              </a:ext>
            </a:extLst>
          </p:cNvPr>
          <p:cNvSpPr txBox="1"/>
          <p:nvPr/>
        </p:nvSpPr>
        <p:spPr>
          <a:xfrm>
            <a:off x="9142098" y="4880371"/>
            <a:ext cx="1344193" cy="369332"/>
          </a:xfrm>
          <a:prstGeom prst="rect">
            <a:avLst/>
          </a:prstGeom>
          <a:noFill/>
        </p:spPr>
        <p:txBody>
          <a:bodyPr wrap="square" rtlCol="0">
            <a:spAutoFit/>
          </a:bodyPr>
          <a:lstStyle/>
          <a:p>
            <a:r>
              <a:rPr lang="en-NZ" b="1" dirty="0">
                <a:solidFill>
                  <a:schemeClr val="bg1"/>
                </a:solidFill>
              </a:rPr>
              <a:t>???</a:t>
            </a:r>
          </a:p>
        </p:txBody>
      </p:sp>
    </p:spTree>
    <p:extLst>
      <p:ext uri="{BB962C8B-B14F-4D97-AF65-F5344CB8AC3E}">
        <p14:creationId xmlns:p14="http://schemas.microsoft.com/office/powerpoint/2010/main" val="290480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439962" y="4078638"/>
            <a:ext cx="3859178" cy="1766579"/>
          </a:xfrm>
          <a:prstGeom prst="rect">
            <a:avLst/>
          </a:prstGeom>
        </p:spPr>
      </p:pic>
      <p:sp>
        <p:nvSpPr>
          <p:cNvPr id="15" name="Rectangle 14">
            <a:extLst>
              <a:ext uri="{FF2B5EF4-FFF2-40B4-BE49-F238E27FC236}">
                <a16:creationId xmlns:a16="http://schemas.microsoft.com/office/drawing/2014/main" id="{5DD45A41-FB0B-4D2F-AC9F-99A2DBCFD947}"/>
              </a:ext>
            </a:extLst>
          </p:cNvPr>
          <p:cNvSpPr/>
          <p:nvPr/>
        </p:nvSpPr>
        <p:spPr>
          <a:xfrm>
            <a:off x="2674386" y="4010214"/>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1358247-DBB3-434E-B33D-5739494F26AE}"/>
              </a:ext>
            </a:extLst>
          </p:cNvPr>
          <p:cNvSpPr/>
          <p:nvPr/>
        </p:nvSpPr>
        <p:spPr>
          <a:xfrm>
            <a:off x="639630" y="1601055"/>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111133" y="211549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1284388" y="204022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80850" y="25715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2005916" y="2567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547347" y="308567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547347" y="1946393"/>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1220075" y="1946393"/>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1317064" y="2307363"/>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1720602" y="2307363"/>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983561" y="2838670"/>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1826937" y="3080616"/>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cxnSp>
        <p:nvCxnSpPr>
          <p:cNvPr id="9" name="Straight Arrow Connector 8">
            <a:extLst>
              <a:ext uri="{FF2B5EF4-FFF2-40B4-BE49-F238E27FC236}">
                <a16:creationId xmlns:a16="http://schemas.microsoft.com/office/drawing/2014/main" id="{5C6038AC-C7E7-47C3-A26B-72A85356D440}"/>
              </a:ext>
            </a:extLst>
          </p:cNvPr>
          <p:cNvCxnSpPr/>
          <p:nvPr/>
        </p:nvCxnSpPr>
        <p:spPr>
          <a:xfrm flipH="1">
            <a:off x="2224030" y="1835213"/>
            <a:ext cx="522514" cy="2050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4CBD4D-F4B5-42F7-A0D7-4896BF21DC5E}"/>
              </a:ext>
            </a:extLst>
          </p:cNvPr>
          <p:cNvSpPr txBox="1"/>
          <p:nvPr/>
        </p:nvSpPr>
        <p:spPr>
          <a:xfrm>
            <a:off x="3163658" y="1175278"/>
            <a:ext cx="1344193" cy="2062103"/>
          </a:xfrm>
          <a:prstGeom prst="rect">
            <a:avLst/>
          </a:prstGeom>
          <a:noFill/>
        </p:spPr>
        <p:txBody>
          <a:bodyPr wrap="square" rtlCol="0">
            <a:spAutoFit/>
          </a:bodyPr>
          <a:lstStyle/>
          <a:p>
            <a:r>
              <a:rPr lang="en-NZ" sz="1600" dirty="0">
                <a:solidFill>
                  <a:schemeClr val="bg1"/>
                </a:solidFill>
              </a:rPr>
              <a:t>Next step we need to figure out which predictor is to be used for the next level of tree</a:t>
            </a:r>
          </a:p>
        </p:txBody>
      </p:sp>
      <p:sp>
        <p:nvSpPr>
          <p:cNvPr id="29" name="TextBox 28">
            <a:extLst>
              <a:ext uri="{FF2B5EF4-FFF2-40B4-BE49-F238E27FC236}">
                <a16:creationId xmlns:a16="http://schemas.microsoft.com/office/drawing/2014/main" id="{58FD3A0E-5651-42DD-85D0-F5F2785E436D}"/>
              </a:ext>
            </a:extLst>
          </p:cNvPr>
          <p:cNvSpPr txBox="1"/>
          <p:nvPr/>
        </p:nvSpPr>
        <p:spPr>
          <a:xfrm>
            <a:off x="1534151" y="2021664"/>
            <a:ext cx="1344193" cy="369332"/>
          </a:xfrm>
          <a:prstGeom prst="rect">
            <a:avLst/>
          </a:prstGeom>
          <a:noFill/>
        </p:spPr>
        <p:txBody>
          <a:bodyPr wrap="square" rtlCol="0">
            <a:spAutoFit/>
          </a:bodyPr>
          <a:lstStyle/>
          <a:p>
            <a:r>
              <a:rPr lang="en-NZ" b="1" dirty="0">
                <a:solidFill>
                  <a:schemeClr val="bg1"/>
                </a:solidFill>
              </a:rPr>
              <a:t>???</a:t>
            </a:r>
          </a:p>
        </p:txBody>
      </p:sp>
      <p:sp>
        <p:nvSpPr>
          <p:cNvPr id="30" name="TextBox 29">
            <a:extLst>
              <a:ext uri="{FF2B5EF4-FFF2-40B4-BE49-F238E27FC236}">
                <a16:creationId xmlns:a16="http://schemas.microsoft.com/office/drawing/2014/main" id="{671B8EF4-EB79-4DDB-8278-ACB2F2B4C4AC}"/>
              </a:ext>
            </a:extLst>
          </p:cNvPr>
          <p:cNvSpPr txBox="1"/>
          <p:nvPr/>
        </p:nvSpPr>
        <p:spPr>
          <a:xfrm>
            <a:off x="4819698" y="2465063"/>
            <a:ext cx="2020389" cy="1754326"/>
          </a:xfrm>
          <a:prstGeom prst="rect">
            <a:avLst/>
          </a:prstGeom>
          <a:noFill/>
        </p:spPr>
        <p:txBody>
          <a:bodyPr wrap="square" rtlCol="0">
            <a:spAutoFit/>
          </a:bodyPr>
          <a:lstStyle/>
          <a:p>
            <a:r>
              <a:rPr lang="en-NZ" dirty="0">
                <a:solidFill>
                  <a:schemeClr val="bg1"/>
                </a:solidFill>
              </a:rPr>
              <a:t>Since the wind speed is chosen, so we have 3 remaining predictors can be considered</a:t>
            </a:r>
          </a:p>
        </p:txBody>
      </p:sp>
      <p:sp>
        <p:nvSpPr>
          <p:cNvPr id="31" name="Right Brace 30">
            <a:extLst>
              <a:ext uri="{FF2B5EF4-FFF2-40B4-BE49-F238E27FC236}">
                <a16:creationId xmlns:a16="http://schemas.microsoft.com/office/drawing/2014/main" id="{756EAD45-344A-4580-AA18-653EB40D26F6}"/>
              </a:ext>
            </a:extLst>
          </p:cNvPr>
          <p:cNvSpPr/>
          <p:nvPr/>
        </p:nvSpPr>
        <p:spPr>
          <a:xfrm>
            <a:off x="6792980" y="1515291"/>
            <a:ext cx="358954" cy="390144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7507474" y="2582721"/>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9823269" y="2465063"/>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9867920" y="3219243"/>
            <a:ext cx="633507" cy="369332"/>
          </a:xfrm>
          <a:prstGeom prst="rect">
            <a:avLst/>
          </a:prstGeom>
          <a:noFill/>
        </p:spPr>
        <p:txBody>
          <a:bodyPr wrap="none" rtlCol="0">
            <a:spAutoFit/>
          </a:bodyPr>
          <a:lstStyle/>
          <a:p>
            <a:r>
              <a:rPr lang="en-NZ" dirty="0"/>
              <a:t>used</a:t>
            </a:r>
          </a:p>
        </p:txBody>
      </p:sp>
    </p:spTree>
    <p:extLst>
      <p:ext uri="{BB962C8B-B14F-4D97-AF65-F5344CB8AC3E}">
        <p14:creationId xmlns:p14="http://schemas.microsoft.com/office/powerpoint/2010/main" val="160520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2183</Words>
  <Application>Microsoft Macintosh PowerPoint</Application>
  <PresentationFormat>Widescreen</PresentationFormat>
  <Paragraphs>438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4</cp:revision>
  <dcterms:created xsi:type="dcterms:W3CDTF">2022-06-04T05:54:24Z</dcterms:created>
  <dcterms:modified xsi:type="dcterms:W3CDTF">2025-05-31T12:03:00Z</dcterms:modified>
</cp:coreProperties>
</file>