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8" r:id="rId2"/>
    <p:sldId id="511" r:id="rId3"/>
    <p:sldId id="513" r:id="rId4"/>
    <p:sldId id="515" r:id="rId5"/>
    <p:sldId id="516" r:id="rId6"/>
    <p:sldId id="517" r:id="rId7"/>
    <p:sldId id="519" r:id="rId8"/>
    <p:sldId id="520" r:id="rId9"/>
    <p:sldId id="521" r:id="rId10"/>
    <p:sldId id="522" r:id="rId11"/>
    <p:sldId id="536" r:id="rId12"/>
    <p:sldId id="535" r:id="rId13"/>
    <p:sldId id="537" r:id="rId14"/>
    <p:sldId id="538" r:id="rId15"/>
    <p:sldId id="539" r:id="rId16"/>
    <p:sldId id="541" r:id="rId17"/>
    <p:sldId id="544" r:id="rId18"/>
    <p:sldId id="542" r:id="rId19"/>
    <p:sldId id="545" r:id="rId20"/>
    <p:sldId id="546" r:id="rId21"/>
    <p:sldId id="550" r:id="rId22"/>
    <p:sldId id="553" r:id="rId23"/>
    <p:sldId id="554" r:id="rId24"/>
    <p:sldId id="551" r:id="rId25"/>
    <p:sldId id="555" r:id="rId26"/>
    <p:sldId id="556" r:id="rId27"/>
    <p:sldId id="5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283E-3A60-4018-8208-00EC8DED4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3F363-08EE-4C22-A134-23E57600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0FDE-2EF7-41C5-90F5-B5494A35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12F26-CBF4-48E1-8EDF-9B69B8F2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E77A-48AE-4F7C-9287-105AC993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284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0031-3078-46E7-AB97-AD862826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8CAC-1681-4756-9312-B7014016B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A304E-3878-4892-8C35-E351E6B0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C3A39-96E6-4953-8AD6-D6E3458C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F5C6-B5BD-4584-BAE6-5DE619C7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024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7F958-4B1B-46E5-9F52-4A2205088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08C59-C413-46C0-A89C-524B2F467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4923-E0BB-404E-B634-8860660B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3E165-18B7-4ED1-8C96-557D29B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E8CE8-BD02-4746-BFC0-B16A61DA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4103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C870D-8AC8-4852-B18C-518C01715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0C7BCD0-9F17-45E7-AB57-2EE6EDBC76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3325" y="6187129"/>
            <a:ext cx="479426" cy="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9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B85E-3C5C-46EC-8E5D-F6A6CD4B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4B9E-CB69-4C3A-9C2D-6F33C4D9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2086-0063-4583-89ED-20292555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710C-12CA-41C8-AA6C-9F351B40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C9BBD-2E94-41D9-A836-F1519FF1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58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6E3B-8B34-4D96-831D-11974BCC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F9F26-9D1C-49BF-802A-188AAFA7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6997-C787-4C0D-A505-3D00054E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07BE7-CED1-41BF-8375-691E424C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5CF37-F94B-4A31-B9C2-39696638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997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3137-590E-4B15-A240-D8C731A7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907A5-9D7E-46D4-826A-F7503641D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BA708-8620-4157-9281-36E5CB043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647E2-EF95-41B6-8A07-8892E95C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B1B23-A0FB-49CF-BCB3-A170429F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6309C-7F05-4B75-960B-8ACC76D2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975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0022-9167-48E3-9ADD-DF49BED8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F0B28-A725-4C2E-AED6-0E6A0EA3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47A2-F3AA-4E2A-9FB8-285CC101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25E3C-028A-4AF8-B695-7ACFEB220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9826A-736A-4DED-B61B-55FADB1B1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1CD4C-D7DD-43BB-AD08-2AFAAAFB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E25A1-DB70-4F4A-88CC-15C80592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DE999-2B18-4110-AD9D-B652F418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777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5B23-288F-4DE3-907C-7A3A05F8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94331-5E68-4D22-BA78-E0C5A724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6BA55-40F5-4BAB-83A3-E7C6247A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64997-81B3-4001-963D-526C24FD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815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B935C-FFED-4B98-90DB-3692464B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71521-BC09-4056-9914-F6CCA215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4393E-56A4-4EBB-96B6-14ACBD49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28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4142-4FC9-4063-8C8D-3E42E422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6BF4-B7A7-469A-B656-529D0856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F98DC-EF2E-40FD-9F8F-D4C18D0A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05904-85B2-443C-BE79-BD4CA72D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325C7-C20A-4D9B-AC76-D0B9B9B1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A9424-54FF-4825-BE22-0ABF129F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212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6029-4A98-47E6-8FED-83BD423C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9AA69-80B8-4739-821D-26215F838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267F7-4BEF-4D67-8823-192BDC17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7D23E-BB9E-4251-BBE3-73A7BC4A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55E59-B39B-4831-86E1-494FE45D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876DA-0268-4656-858D-88115621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46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6E59C-0388-4056-A5B9-31BF08A4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CC60C-88DE-4689-B2DC-5259E5912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0B1E-92EC-4721-8E1F-9CFE57B88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756B-6BA5-4257-AC64-38193054D483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D36DA-E165-4A10-9D89-E41914796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4E5CB-7C2F-4271-9DE3-6E9AC695C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48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3" Type="http://schemas.openxmlformats.org/officeDocument/2006/relationships/image" Target="../media/image2460.png"/><Relationship Id="rId7" Type="http://schemas.openxmlformats.org/officeDocument/2006/relationships/image" Target="../media/image252.png"/><Relationship Id="rId2" Type="http://schemas.openxmlformats.org/officeDocument/2006/relationships/image" Target="../media/image24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1.png"/><Relationship Id="rId5" Type="http://schemas.openxmlformats.org/officeDocument/2006/relationships/image" Target="../media/image2480.png"/><Relationship Id="rId4" Type="http://schemas.openxmlformats.org/officeDocument/2006/relationships/image" Target="../media/image24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0.png"/><Relationship Id="rId2" Type="http://schemas.openxmlformats.org/officeDocument/2006/relationships/image" Target="../media/image24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80.png"/><Relationship Id="rId4" Type="http://schemas.openxmlformats.org/officeDocument/2006/relationships/image" Target="../media/image24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0.png"/><Relationship Id="rId2" Type="http://schemas.openxmlformats.org/officeDocument/2006/relationships/image" Target="../media/image24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80.png"/><Relationship Id="rId4" Type="http://schemas.openxmlformats.org/officeDocument/2006/relationships/image" Target="../media/image247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20.png"/><Relationship Id="rId4" Type="http://schemas.openxmlformats.org/officeDocument/2006/relationships/image" Target="../media/image25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50.png"/><Relationship Id="rId5" Type="http://schemas.openxmlformats.org/officeDocument/2006/relationships/image" Target="../media/image2540.png"/><Relationship Id="rId4" Type="http://schemas.openxmlformats.org/officeDocument/2006/relationships/image" Target="../media/image25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7.png"/><Relationship Id="rId5" Type="http://schemas.openxmlformats.org/officeDocument/2006/relationships/image" Target="../media/image256.png"/><Relationship Id="rId4" Type="http://schemas.openxmlformats.org/officeDocument/2006/relationships/image" Target="../media/image25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2.png"/><Relationship Id="rId5" Type="http://schemas.openxmlformats.org/officeDocument/2006/relationships/image" Target="../media/image261.png"/><Relationship Id="rId4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0.png"/><Relationship Id="rId2" Type="http://schemas.openxmlformats.org/officeDocument/2006/relationships/image" Target="../media/image23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0.png"/><Relationship Id="rId2" Type="http://schemas.openxmlformats.org/officeDocument/2006/relationships/image" Target="../media/image2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20.png"/><Relationship Id="rId5" Type="http://schemas.openxmlformats.org/officeDocument/2006/relationships/image" Target="../media/image2410.png"/><Relationship Id="rId4" Type="http://schemas.openxmlformats.org/officeDocument/2006/relationships/image" Target="../media/image23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0.png"/><Relationship Id="rId7" Type="http://schemas.openxmlformats.org/officeDocument/2006/relationships/image" Target="../media/image2450.png"/><Relationship Id="rId2" Type="http://schemas.openxmlformats.org/officeDocument/2006/relationships/image" Target="../media/image2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20.png"/><Relationship Id="rId5" Type="http://schemas.openxmlformats.org/officeDocument/2006/relationships/image" Target="../media/image2410.png"/><Relationship Id="rId4" Type="http://schemas.openxmlformats.org/officeDocument/2006/relationships/image" Target="../media/image24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2F4F81-6B51-3748-921C-D9D5A616BD5C}"/>
              </a:ext>
            </a:extLst>
          </p:cNvPr>
          <p:cNvSpPr txBox="1"/>
          <p:nvPr/>
        </p:nvSpPr>
        <p:spPr>
          <a:xfrm>
            <a:off x="580446" y="2782669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9F11C-5FDB-482F-897E-C5B42061C5DE}"/>
              </a:ext>
            </a:extLst>
          </p:cNvPr>
          <p:cNvSpPr txBox="1"/>
          <p:nvPr/>
        </p:nvSpPr>
        <p:spPr>
          <a:xfrm>
            <a:off x="985395" y="3420572"/>
            <a:ext cx="2138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6365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F7507-2232-1D42-9418-8C800A94332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/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/>
              <p:nvPr/>
            </p:nvSpPr>
            <p:spPr>
              <a:xfrm>
                <a:off x="4950252" y="3554004"/>
                <a:ext cx="1733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252" y="3554004"/>
                <a:ext cx="173380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EF835-15DD-E048-9F95-890AD90DF88D}"/>
                  </a:ext>
                </a:extLst>
              </p:cNvPr>
              <p:cNvSpPr txBox="1"/>
              <p:nvPr/>
            </p:nvSpPr>
            <p:spPr>
              <a:xfrm>
                <a:off x="3886270" y="4499916"/>
                <a:ext cx="2989335" cy="44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=0.444×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EF835-15DD-E048-9F95-890AD90DF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70" y="4499916"/>
                <a:ext cx="2989335" cy="443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F984055-6FAA-E641-8300-576534D0556D}"/>
              </a:ext>
            </a:extLst>
          </p:cNvPr>
          <p:cNvSpPr txBox="1"/>
          <p:nvPr/>
        </p:nvSpPr>
        <p:spPr>
          <a:xfrm>
            <a:off x="4223021" y="3897050"/>
            <a:ext cx="298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So, the average Gini for “Low pressure” can be calculated by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677A5B-4032-3444-BDDE-ECCC6FF8E5DC}"/>
                  </a:ext>
                </a:extLst>
              </p:cNvPr>
              <p:cNvSpPr txBox="1"/>
              <p:nvPr/>
            </p:nvSpPr>
            <p:spPr>
              <a:xfrm>
                <a:off x="3893553" y="4967946"/>
                <a:ext cx="298933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=0.4664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677A5B-4032-3444-BDDE-ECCC6FF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553" y="4967946"/>
                <a:ext cx="298933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53C5663A-61F1-7F4F-AFC8-1833C7E6D4D8}"/>
              </a:ext>
            </a:extLst>
          </p:cNvPr>
          <p:cNvSpPr txBox="1"/>
          <p:nvPr/>
        </p:nvSpPr>
        <p:spPr>
          <a:xfrm>
            <a:off x="4223021" y="5320075"/>
            <a:ext cx="298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Thus, the average Gini for “Low pressure” is </a:t>
            </a:r>
            <a:r>
              <a:rPr lang="en-US" sz="1600" dirty="0">
                <a:solidFill>
                  <a:srgbClr val="FF0000"/>
                </a:solidFill>
              </a:rPr>
              <a:t>0.4664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15ACDAB-A14A-42F9-87E1-D61AABC4E6B1}"/>
                  </a:ext>
                </a:extLst>
              </p:cNvPr>
              <p:cNvSpPr txBox="1"/>
              <p:nvPr/>
            </p:nvSpPr>
            <p:spPr>
              <a:xfrm>
                <a:off x="1199318" y="4461759"/>
                <a:ext cx="2356348" cy="414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𝑦𝑒𝑠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15ACDAB-A14A-42F9-87E1-D61AABC4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18" y="4461759"/>
                <a:ext cx="2356348" cy="414216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DD141A4-4684-48ED-AF4A-D271DB69B348}"/>
                  </a:ext>
                </a:extLst>
              </p:cNvPr>
              <p:cNvSpPr txBox="1"/>
              <p:nvPr/>
            </p:nvSpPr>
            <p:spPr>
              <a:xfrm>
                <a:off x="514075" y="5052739"/>
                <a:ext cx="730859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DD141A4-4684-48ED-AF4A-D271DB69B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5" y="5052739"/>
                <a:ext cx="730859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A52200B-7722-4650-9CD0-1F5F44719A59}"/>
              </a:ext>
            </a:extLst>
          </p:cNvPr>
          <p:cNvSpPr txBox="1"/>
          <p:nvPr/>
        </p:nvSpPr>
        <p:spPr>
          <a:xfrm>
            <a:off x="1109427" y="5052739"/>
            <a:ext cx="343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“yes” in a leaf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D1D0868-4959-41D8-8247-86FC0E8088F0}"/>
                  </a:ext>
                </a:extLst>
              </p:cNvPr>
              <p:cNvSpPr txBox="1"/>
              <p:nvPr/>
            </p:nvSpPr>
            <p:spPr>
              <a:xfrm>
                <a:off x="465924" y="5479345"/>
                <a:ext cx="730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D1D0868-4959-41D8-8247-86FC0E808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4" y="5479345"/>
                <a:ext cx="7308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0768ECF-766F-4AC1-83B3-19628BAA280B}"/>
              </a:ext>
            </a:extLst>
          </p:cNvPr>
          <p:cNvSpPr txBox="1"/>
          <p:nvPr/>
        </p:nvSpPr>
        <p:spPr>
          <a:xfrm>
            <a:off x="1109427" y="5479345"/>
            <a:ext cx="3303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“no” in a 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7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F7507-2232-1D42-9418-8C800A94332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/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/>
              <p:nvPr/>
            </p:nvSpPr>
            <p:spPr>
              <a:xfrm>
                <a:off x="4950252" y="3554004"/>
                <a:ext cx="1733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252" y="3554004"/>
                <a:ext cx="173380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EF835-15DD-E048-9F95-890AD90DF88D}"/>
                  </a:ext>
                </a:extLst>
              </p:cNvPr>
              <p:cNvSpPr txBox="1"/>
              <p:nvPr/>
            </p:nvSpPr>
            <p:spPr>
              <a:xfrm>
                <a:off x="3886270" y="4499916"/>
                <a:ext cx="2989335" cy="44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=0.444×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EF835-15DD-E048-9F95-890AD90DF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70" y="4499916"/>
                <a:ext cx="2989335" cy="443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F984055-6FAA-E641-8300-576534D0556D}"/>
              </a:ext>
            </a:extLst>
          </p:cNvPr>
          <p:cNvSpPr txBox="1"/>
          <p:nvPr/>
        </p:nvSpPr>
        <p:spPr>
          <a:xfrm>
            <a:off x="4223021" y="3897050"/>
            <a:ext cx="298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So, the average Gini for “Low pressure” can be calculated by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677A5B-4032-3444-BDDE-ECCC6FF8E5DC}"/>
                  </a:ext>
                </a:extLst>
              </p:cNvPr>
              <p:cNvSpPr txBox="1"/>
              <p:nvPr/>
            </p:nvSpPr>
            <p:spPr>
              <a:xfrm>
                <a:off x="3893553" y="4967946"/>
                <a:ext cx="298933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=0.4664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677A5B-4032-3444-BDDE-ECCC6FF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553" y="4967946"/>
                <a:ext cx="298933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53C5663A-61F1-7F4F-AFC8-1833C7E6D4D8}"/>
              </a:ext>
            </a:extLst>
          </p:cNvPr>
          <p:cNvSpPr txBox="1"/>
          <p:nvPr/>
        </p:nvSpPr>
        <p:spPr>
          <a:xfrm>
            <a:off x="4223021" y="5320075"/>
            <a:ext cx="298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Thus, the average Gini for “Low pressure” is </a:t>
            </a:r>
            <a:r>
              <a:rPr lang="en-US" sz="1600" dirty="0">
                <a:solidFill>
                  <a:srgbClr val="FF0000"/>
                </a:solidFill>
              </a:rPr>
              <a:t>0.4664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0536B-A510-47DC-8B53-4B5573691E41}"/>
              </a:ext>
            </a:extLst>
          </p:cNvPr>
          <p:cNvSpPr txBox="1"/>
          <p:nvPr/>
        </p:nvSpPr>
        <p:spPr>
          <a:xfrm>
            <a:off x="7069083" y="3863470"/>
            <a:ext cx="1652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Similarly, we can the average Gini for “High Temp” as </a:t>
            </a:r>
            <a:r>
              <a:rPr lang="en-NZ" sz="1600" dirty="0">
                <a:solidFill>
                  <a:srgbClr val="FF0000"/>
                </a:solidFill>
              </a:rPr>
              <a:t>0.512</a:t>
            </a:r>
          </a:p>
        </p:txBody>
      </p:sp>
    </p:spTree>
    <p:extLst>
      <p:ext uri="{BB962C8B-B14F-4D97-AF65-F5344CB8AC3E}">
        <p14:creationId xmlns:p14="http://schemas.microsoft.com/office/powerpoint/2010/main" val="93434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F7507-2232-1D42-9418-8C800A94332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/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/>
              <p:nvPr/>
            </p:nvSpPr>
            <p:spPr>
              <a:xfrm>
                <a:off x="4950252" y="3554004"/>
                <a:ext cx="1733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252" y="3554004"/>
                <a:ext cx="173380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EF835-15DD-E048-9F95-890AD90DF88D}"/>
                  </a:ext>
                </a:extLst>
              </p:cNvPr>
              <p:cNvSpPr txBox="1"/>
              <p:nvPr/>
            </p:nvSpPr>
            <p:spPr>
              <a:xfrm>
                <a:off x="3886270" y="4499916"/>
                <a:ext cx="2989335" cy="44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=0.444×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EF835-15DD-E048-9F95-890AD90DF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70" y="4499916"/>
                <a:ext cx="2989335" cy="443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F984055-6FAA-E641-8300-576534D0556D}"/>
              </a:ext>
            </a:extLst>
          </p:cNvPr>
          <p:cNvSpPr txBox="1"/>
          <p:nvPr/>
        </p:nvSpPr>
        <p:spPr>
          <a:xfrm>
            <a:off x="4223021" y="3897050"/>
            <a:ext cx="298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So, the average Gini for “Low pressure” can be calculated by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677A5B-4032-3444-BDDE-ECCC6FF8E5DC}"/>
                  </a:ext>
                </a:extLst>
              </p:cNvPr>
              <p:cNvSpPr txBox="1"/>
              <p:nvPr/>
            </p:nvSpPr>
            <p:spPr>
              <a:xfrm>
                <a:off x="3893553" y="4967946"/>
                <a:ext cx="298933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=0.4664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677A5B-4032-3444-BDDE-ECCC6FF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553" y="4967946"/>
                <a:ext cx="298933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53C5663A-61F1-7F4F-AFC8-1833C7E6D4D8}"/>
              </a:ext>
            </a:extLst>
          </p:cNvPr>
          <p:cNvSpPr txBox="1"/>
          <p:nvPr/>
        </p:nvSpPr>
        <p:spPr>
          <a:xfrm>
            <a:off x="4223021" y="5320075"/>
            <a:ext cx="298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Thus, the average Gini for “Low pressure” is </a:t>
            </a:r>
            <a:r>
              <a:rPr lang="en-US" sz="1600" dirty="0">
                <a:solidFill>
                  <a:srgbClr val="FF0000"/>
                </a:solidFill>
              </a:rPr>
              <a:t>0.4664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0536B-A510-47DC-8B53-4B5573691E41}"/>
              </a:ext>
            </a:extLst>
          </p:cNvPr>
          <p:cNvSpPr txBox="1"/>
          <p:nvPr/>
        </p:nvSpPr>
        <p:spPr>
          <a:xfrm>
            <a:off x="7069083" y="3863470"/>
            <a:ext cx="1652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Similarly, we can the average Gini for “High Temp” as </a:t>
            </a:r>
            <a:r>
              <a:rPr lang="en-NZ" sz="1600" dirty="0">
                <a:solidFill>
                  <a:srgbClr val="FF0000"/>
                </a:solidFill>
              </a:rPr>
              <a:t>0.512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417525-BCBE-4440-A66A-9E8D31D75D0B}"/>
              </a:ext>
            </a:extLst>
          </p:cNvPr>
          <p:cNvSpPr txBox="1"/>
          <p:nvPr/>
        </p:nvSpPr>
        <p:spPr>
          <a:xfrm>
            <a:off x="9417442" y="3883640"/>
            <a:ext cx="1652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Similarly, we can the average Gini for “High Humidity” as </a:t>
            </a:r>
            <a:r>
              <a:rPr lang="en-NZ" sz="1600" dirty="0">
                <a:solidFill>
                  <a:srgbClr val="FF0000"/>
                </a:solidFill>
              </a:rPr>
              <a:t>0.733</a:t>
            </a:r>
          </a:p>
        </p:txBody>
      </p:sp>
    </p:spTree>
    <p:extLst>
      <p:ext uri="{BB962C8B-B14F-4D97-AF65-F5344CB8AC3E}">
        <p14:creationId xmlns:p14="http://schemas.microsoft.com/office/powerpoint/2010/main" val="228310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F7507-2232-1D42-9418-8C800A94332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34D78C-F96B-4677-8449-324645BD857D}"/>
              </a:ext>
            </a:extLst>
          </p:cNvPr>
          <p:cNvSpPr txBox="1"/>
          <p:nvPr/>
        </p:nvSpPr>
        <p:spPr>
          <a:xfrm>
            <a:off x="4884639" y="3555096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0.4664</a:t>
            </a:r>
            <a:endParaRPr lang="en-NZ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9402FF-D353-413D-BF5F-AB4E0A372FCF}"/>
              </a:ext>
            </a:extLst>
          </p:cNvPr>
          <p:cNvSpPr txBox="1"/>
          <p:nvPr/>
        </p:nvSpPr>
        <p:spPr>
          <a:xfrm>
            <a:off x="7290031" y="3522830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0. 512</a:t>
            </a:r>
            <a:endParaRPr lang="en-NZ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EAFBD9-0B78-40FB-9496-B8E409BC75D6}"/>
              </a:ext>
            </a:extLst>
          </p:cNvPr>
          <p:cNvSpPr txBox="1"/>
          <p:nvPr/>
        </p:nvSpPr>
        <p:spPr>
          <a:xfrm>
            <a:off x="9724778" y="3522830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</a:t>
            </a:r>
            <a:r>
              <a:rPr lang="en-US" dirty="0">
                <a:solidFill>
                  <a:srgbClr val="FF0000"/>
                </a:solidFill>
              </a:rPr>
              <a:t>733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E9A77-694C-4081-B411-80CE9DA79A56}"/>
              </a:ext>
            </a:extLst>
          </p:cNvPr>
          <p:cNvSpPr txBox="1"/>
          <p:nvPr/>
        </p:nvSpPr>
        <p:spPr>
          <a:xfrm>
            <a:off x="5817152" y="4171368"/>
            <a:ext cx="385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These numbers are called Gini impurity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1F33FA3-42CD-415B-8D23-64242B261B52}"/>
              </a:ext>
            </a:extLst>
          </p:cNvPr>
          <p:cNvSpPr/>
          <p:nvPr/>
        </p:nvSpPr>
        <p:spPr>
          <a:xfrm rot="12922919">
            <a:off x="5772257" y="3891465"/>
            <a:ext cx="400739" cy="2022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FADB46E-93CB-4AC6-9705-B00D114E3D46}"/>
              </a:ext>
            </a:extLst>
          </p:cNvPr>
          <p:cNvSpPr/>
          <p:nvPr/>
        </p:nvSpPr>
        <p:spPr>
          <a:xfrm rot="16200000">
            <a:off x="7593783" y="3915476"/>
            <a:ext cx="291805" cy="2022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B4B61F4-2CF5-4DC7-B54C-21B5C980499D}"/>
              </a:ext>
            </a:extLst>
          </p:cNvPr>
          <p:cNvSpPr/>
          <p:nvPr/>
        </p:nvSpPr>
        <p:spPr>
          <a:xfrm rot="19666375">
            <a:off x="9372417" y="3909440"/>
            <a:ext cx="384091" cy="21517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438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7780382" y="384591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7377081" y="86671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8466409" y="866715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7813295" y="637942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8360827" y="637942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7903187" y="590684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8380705" y="590684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10166767" y="384591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9771417" y="86671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10852794" y="866715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0207631" y="637942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10747212" y="637942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10289572" y="590684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10767090" y="590684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7813295" y="1935350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7417945" y="2417475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8499322" y="2417474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7854159" y="2188701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8393740" y="2188701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7936100" y="2141443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8413618" y="2141443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34D78C-F96B-4677-8449-324645BD857D}"/>
              </a:ext>
            </a:extLst>
          </p:cNvPr>
          <p:cNvSpPr txBox="1"/>
          <p:nvPr/>
        </p:nvSpPr>
        <p:spPr>
          <a:xfrm>
            <a:off x="7970110" y="1447199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0.4664</a:t>
            </a:r>
            <a:endParaRPr lang="en-NZ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9402FF-D353-413D-BF5F-AB4E0A372FCF}"/>
              </a:ext>
            </a:extLst>
          </p:cNvPr>
          <p:cNvSpPr txBox="1"/>
          <p:nvPr/>
        </p:nvSpPr>
        <p:spPr>
          <a:xfrm>
            <a:off x="10375502" y="1414933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0. 512</a:t>
            </a:r>
            <a:endParaRPr lang="en-NZ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EAFBD9-0B78-40FB-9496-B8E409BC75D6}"/>
              </a:ext>
            </a:extLst>
          </p:cNvPr>
          <p:cNvSpPr txBox="1"/>
          <p:nvPr/>
        </p:nvSpPr>
        <p:spPr>
          <a:xfrm>
            <a:off x="8070392" y="2965692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</a:t>
            </a:r>
            <a:r>
              <a:rPr lang="en-US" dirty="0">
                <a:solidFill>
                  <a:srgbClr val="FF0000"/>
                </a:solidFill>
              </a:rPr>
              <a:t>733</a:t>
            </a:r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233D9-1A6E-45DE-A791-CBF9B38CE6B1}"/>
              </a:ext>
            </a:extLst>
          </p:cNvPr>
          <p:cNvSpPr txBox="1"/>
          <p:nvPr/>
        </p:nvSpPr>
        <p:spPr>
          <a:xfrm>
            <a:off x="5063391" y="1086449"/>
            <a:ext cx="19834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Now let’s look at a more complicated example, in predictor, we have wind speed, which is not marked as “Yes/No”, instead it has a series of values.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We want to see how the Gini impurity can be calculated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5B103E-D03A-4AD0-ADBD-753577188899}"/>
              </a:ext>
            </a:extLst>
          </p:cNvPr>
          <p:cNvSpPr/>
          <p:nvPr/>
        </p:nvSpPr>
        <p:spPr>
          <a:xfrm>
            <a:off x="2934789" y="1355835"/>
            <a:ext cx="1027611" cy="3111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393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F1D560-AD99-4A11-85EE-AC8E1862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6" y="857847"/>
            <a:ext cx="1587322" cy="11224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233D9-1A6E-45DE-A791-CBF9B38CE6B1}"/>
              </a:ext>
            </a:extLst>
          </p:cNvPr>
          <p:cNvSpPr txBox="1"/>
          <p:nvPr/>
        </p:nvSpPr>
        <p:spPr>
          <a:xfrm>
            <a:off x="306311" y="4732594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step, we sort the “wind speed” from smallest to biggest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A1C6C7-92E8-4A51-B094-5D803317B9FA}"/>
              </a:ext>
            </a:extLst>
          </p:cNvPr>
          <p:cNvGraphicFramePr>
            <a:graphicFrameLocks noGrp="1"/>
          </p:cNvGraphicFramePr>
          <p:nvPr/>
        </p:nvGraphicFramePr>
        <p:xfrm>
          <a:off x="30631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E15A45C1-DCED-4F67-B80D-99027A4FC911}"/>
              </a:ext>
            </a:extLst>
          </p:cNvPr>
          <p:cNvSpPr/>
          <p:nvPr/>
        </p:nvSpPr>
        <p:spPr>
          <a:xfrm>
            <a:off x="50788" y="2973716"/>
            <a:ext cx="383177" cy="11146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331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F1D560-AD99-4A11-85EE-AC8E1862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6" y="857847"/>
            <a:ext cx="1587322" cy="11224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233D9-1A6E-45DE-A791-CBF9B38CE6B1}"/>
              </a:ext>
            </a:extLst>
          </p:cNvPr>
          <p:cNvSpPr txBox="1"/>
          <p:nvPr/>
        </p:nvSpPr>
        <p:spPr>
          <a:xfrm>
            <a:off x="306311" y="4732594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step, we sort the “wind speed” from smallest to biggest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A1C6C7-92E8-4A51-B094-5D803317B9FA}"/>
              </a:ext>
            </a:extLst>
          </p:cNvPr>
          <p:cNvGraphicFramePr>
            <a:graphicFrameLocks noGrp="1"/>
          </p:cNvGraphicFramePr>
          <p:nvPr/>
        </p:nvGraphicFramePr>
        <p:xfrm>
          <a:off x="30631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E15A45C1-DCED-4F67-B80D-99027A4FC911}"/>
              </a:ext>
            </a:extLst>
          </p:cNvPr>
          <p:cNvSpPr/>
          <p:nvPr/>
        </p:nvSpPr>
        <p:spPr>
          <a:xfrm>
            <a:off x="50788" y="2973716"/>
            <a:ext cx="383177" cy="11146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A73E0B-BF64-4523-BE1F-16AEB9C28BBD}"/>
              </a:ext>
            </a:extLst>
          </p:cNvPr>
          <p:cNvGraphicFramePr>
            <a:graphicFrameLocks noGrp="1"/>
          </p:cNvGraphicFramePr>
          <p:nvPr/>
        </p:nvGraphicFramePr>
        <p:xfrm>
          <a:off x="285888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05E8F7-6518-470E-85CC-2D03F4206B44}"/>
              </a:ext>
            </a:extLst>
          </p:cNvPr>
          <p:cNvSpPr txBox="1"/>
          <p:nvPr/>
        </p:nvSpPr>
        <p:spPr>
          <a:xfrm>
            <a:off x="2318328" y="2925874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15.0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AB548-868E-453C-A257-1D4574DC696B}"/>
              </a:ext>
            </a:extLst>
          </p:cNvPr>
          <p:cNvSpPr txBox="1"/>
          <p:nvPr/>
        </p:nvSpPr>
        <p:spPr>
          <a:xfrm>
            <a:off x="2318328" y="3307650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25.0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F3B89-30FD-4E0F-A417-D2948FA199AA}"/>
              </a:ext>
            </a:extLst>
          </p:cNvPr>
          <p:cNvSpPr txBox="1"/>
          <p:nvPr/>
        </p:nvSpPr>
        <p:spPr>
          <a:xfrm>
            <a:off x="2318328" y="3689426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40.0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742D4-985A-4563-B820-43D218B983A4}"/>
              </a:ext>
            </a:extLst>
          </p:cNvPr>
          <p:cNvSpPr txBox="1"/>
          <p:nvPr/>
        </p:nvSpPr>
        <p:spPr>
          <a:xfrm>
            <a:off x="2336773" y="4088414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60.0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A059F-D048-410E-B4CE-845BF585FE55}"/>
              </a:ext>
            </a:extLst>
          </p:cNvPr>
          <p:cNvSpPr txBox="1"/>
          <p:nvPr/>
        </p:nvSpPr>
        <p:spPr>
          <a:xfrm>
            <a:off x="2588605" y="4753607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Second step, calculate all adjacent wind speed</a:t>
            </a:r>
          </a:p>
        </p:txBody>
      </p:sp>
    </p:spTree>
    <p:extLst>
      <p:ext uri="{BB962C8B-B14F-4D97-AF65-F5344CB8AC3E}">
        <p14:creationId xmlns:p14="http://schemas.microsoft.com/office/powerpoint/2010/main" val="260773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F1D560-AD99-4A11-85EE-AC8E1862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6" y="857847"/>
            <a:ext cx="1587322" cy="11224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233D9-1A6E-45DE-A791-CBF9B38CE6B1}"/>
              </a:ext>
            </a:extLst>
          </p:cNvPr>
          <p:cNvSpPr txBox="1"/>
          <p:nvPr/>
        </p:nvSpPr>
        <p:spPr>
          <a:xfrm>
            <a:off x="306311" y="4732594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step, we sort the “wind speed” from smallest to biggest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A1C6C7-92E8-4A51-B094-5D803317B9FA}"/>
              </a:ext>
            </a:extLst>
          </p:cNvPr>
          <p:cNvGraphicFramePr>
            <a:graphicFrameLocks noGrp="1"/>
          </p:cNvGraphicFramePr>
          <p:nvPr/>
        </p:nvGraphicFramePr>
        <p:xfrm>
          <a:off x="30631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E15A45C1-DCED-4F67-B80D-99027A4FC911}"/>
              </a:ext>
            </a:extLst>
          </p:cNvPr>
          <p:cNvSpPr/>
          <p:nvPr/>
        </p:nvSpPr>
        <p:spPr>
          <a:xfrm>
            <a:off x="50788" y="2973716"/>
            <a:ext cx="383177" cy="11146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A73E0B-BF64-4523-BE1F-16AEB9C28BBD}"/>
              </a:ext>
            </a:extLst>
          </p:cNvPr>
          <p:cNvGraphicFramePr>
            <a:graphicFrameLocks noGrp="1"/>
          </p:cNvGraphicFramePr>
          <p:nvPr/>
        </p:nvGraphicFramePr>
        <p:xfrm>
          <a:off x="285888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05E8F7-6518-470E-85CC-2D03F4206B44}"/>
              </a:ext>
            </a:extLst>
          </p:cNvPr>
          <p:cNvSpPr txBox="1"/>
          <p:nvPr/>
        </p:nvSpPr>
        <p:spPr>
          <a:xfrm>
            <a:off x="2318328" y="2925874"/>
            <a:ext cx="503664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15.0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AB548-868E-453C-A257-1D4574DC696B}"/>
              </a:ext>
            </a:extLst>
          </p:cNvPr>
          <p:cNvSpPr txBox="1"/>
          <p:nvPr/>
        </p:nvSpPr>
        <p:spPr>
          <a:xfrm>
            <a:off x="2318328" y="3307650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25.0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F3B89-30FD-4E0F-A417-D2948FA199AA}"/>
              </a:ext>
            </a:extLst>
          </p:cNvPr>
          <p:cNvSpPr txBox="1"/>
          <p:nvPr/>
        </p:nvSpPr>
        <p:spPr>
          <a:xfrm>
            <a:off x="2318328" y="3689426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40.0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742D4-985A-4563-B820-43D218B983A4}"/>
              </a:ext>
            </a:extLst>
          </p:cNvPr>
          <p:cNvSpPr txBox="1"/>
          <p:nvPr/>
        </p:nvSpPr>
        <p:spPr>
          <a:xfrm>
            <a:off x="2336773" y="4088414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60.0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A059F-D048-410E-B4CE-845BF585FE55}"/>
              </a:ext>
            </a:extLst>
          </p:cNvPr>
          <p:cNvSpPr txBox="1"/>
          <p:nvPr/>
        </p:nvSpPr>
        <p:spPr>
          <a:xfrm>
            <a:off x="2588605" y="4753607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Second step, calculate all adjacent average wind speed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F10D75-815B-4F13-BDBC-3BB102C2E827}"/>
              </a:ext>
            </a:extLst>
          </p:cNvPr>
          <p:cNvSpPr/>
          <p:nvPr/>
        </p:nvSpPr>
        <p:spPr>
          <a:xfrm>
            <a:off x="5411451" y="1663338"/>
            <a:ext cx="1122241" cy="36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15.0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6B98C3-E963-46BD-8E25-0DCC2E733EDE}"/>
              </a:ext>
            </a:extLst>
          </p:cNvPr>
          <p:cNvSpPr/>
          <p:nvPr/>
        </p:nvSpPr>
        <p:spPr>
          <a:xfrm>
            <a:off x="5016101" y="225855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C4A3D3-01D8-4F45-A2F4-610CC76B29AA}"/>
              </a:ext>
            </a:extLst>
          </p:cNvPr>
          <p:cNvSpPr/>
          <p:nvPr/>
        </p:nvSpPr>
        <p:spPr>
          <a:xfrm>
            <a:off x="6097478" y="225855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40AC97-6810-485F-8673-D819E4024FF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5452315" y="2029784"/>
            <a:ext cx="520257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2CA52B-AB17-4007-ACF6-299B8AA4A83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5972572" y="2029784"/>
            <a:ext cx="561120" cy="228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439A0C-4FBE-464C-94C0-0871D64A5DE2}"/>
              </a:ext>
            </a:extLst>
          </p:cNvPr>
          <p:cNvSpPr txBox="1"/>
          <p:nvPr/>
        </p:nvSpPr>
        <p:spPr>
          <a:xfrm>
            <a:off x="5534256" y="198252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E1BA2C-AF06-45FA-B94D-86C48950119F}"/>
              </a:ext>
            </a:extLst>
          </p:cNvPr>
          <p:cNvSpPr txBox="1"/>
          <p:nvPr/>
        </p:nvSpPr>
        <p:spPr>
          <a:xfrm>
            <a:off x="6011774" y="198252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B2893-65A1-44FA-B517-FFA257578B3B}"/>
              </a:ext>
            </a:extLst>
          </p:cNvPr>
          <p:cNvSpPr txBox="1"/>
          <p:nvPr/>
        </p:nvSpPr>
        <p:spPr>
          <a:xfrm>
            <a:off x="5020063" y="3843314"/>
            <a:ext cx="1983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create tree for each adjacent averaged wind speed, e.g., for wind speed of 15.0, we have average Gini as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CEFFA3-5337-4D4D-A6B6-E3C923EC9CE7}"/>
              </a:ext>
            </a:extLst>
          </p:cNvPr>
          <p:cNvSpPr/>
          <p:nvPr/>
        </p:nvSpPr>
        <p:spPr>
          <a:xfrm>
            <a:off x="4862208" y="2187441"/>
            <a:ext cx="1130519" cy="647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07551C-8673-4100-93C2-AA52A7643A48}"/>
              </a:ext>
            </a:extLst>
          </p:cNvPr>
          <p:cNvCxnSpPr/>
          <p:nvPr/>
        </p:nvCxnSpPr>
        <p:spPr>
          <a:xfrm flipH="1">
            <a:off x="5457710" y="2825584"/>
            <a:ext cx="2151" cy="306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515427A-B999-4A98-8A49-57413B9E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448" y="840096"/>
            <a:ext cx="2074973" cy="7566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D0BDA5E6-E0EB-424E-A35F-D4E352623327}"/>
              </a:ext>
            </a:extLst>
          </p:cNvPr>
          <p:cNvSpPr/>
          <p:nvPr/>
        </p:nvSpPr>
        <p:spPr>
          <a:xfrm rot="3727422">
            <a:off x="4606490" y="1774493"/>
            <a:ext cx="444137" cy="30636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BBEE38-3CFB-4068-B260-541760686091}"/>
                  </a:ext>
                </a:extLst>
              </p:cNvPr>
              <p:cNvSpPr txBox="1"/>
              <p:nvPr/>
            </p:nvSpPr>
            <p:spPr>
              <a:xfrm>
                <a:off x="4667356" y="3144816"/>
                <a:ext cx="1733800" cy="336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=1−(</m:t>
                      </m:r>
                      <m:sSup>
                        <m:sSupPr>
                          <m:ctrlP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BBEE38-3CFB-4068-B260-541760686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56" y="3144816"/>
                <a:ext cx="1733800" cy="336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46A4CE-55F1-4A19-9402-C5C9B16350AA}"/>
                  </a:ext>
                </a:extLst>
              </p:cNvPr>
              <p:cNvSpPr txBox="1"/>
              <p:nvPr/>
            </p:nvSpPr>
            <p:spPr>
              <a:xfrm>
                <a:off x="4601215" y="3490465"/>
                <a:ext cx="17338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46A4CE-55F1-4A19-9402-C5C9B1635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215" y="3490465"/>
                <a:ext cx="173380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35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F1D560-AD99-4A11-85EE-AC8E1862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6" y="857847"/>
            <a:ext cx="1587322" cy="11224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233D9-1A6E-45DE-A791-CBF9B38CE6B1}"/>
              </a:ext>
            </a:extLst>
          </p:cNvPr>
          <p:cNvSpPr txBox="1"/>
          <p:nvPr/>
        </p:nvSpPr>
        <p:spPr>
          <a:xfrm>
            <a:off x="306311" y="4732594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step, we sort the “wind speed” from smallest to biggest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A1C6C7-92E8-4A51-B094-5D803317B9FA}"/>
              </a:ext>
            </a:extLst>
          </p:cNvPr>
          <p:cNvGraphicFramePr>
            <a:graphicFrameLocks noGrp="1"/>
          </p:cNvGraphicFramePr>
          <p:nvPr/>
        </p:nvGraphicFramePr>
        <p:xfrm>
          <a:off x="30631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E15A45C1-DCED-4F67-B80D-99027A4FC911}"/>
              </a:ext>
            </a:extLst>
          </p:cNvPr>
          <p:cNvSpPr/>
          <p:nvPr/>
        </p:nvSpPr>
        <p:spPr>
          <a:xfrm>
            <a:off x="50788" y="2973716"/>
            <a:ext cx="383177" cy="11146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A73E0B-BF64-4523-BE1F-16AEB9C28BBD}"/>
              </a:ext>
            </a:extLst>
          </p:cNvPr>
          <p:cNvGraphicFramePr>
            <a:graphicFrameLocks noGrp="1"/>
          </p:cNvGraphicFramePr>
          <p:nvPr/>
        </p:nvGraphicFramePr>
        <p:xfrm>
          <a:off x="285888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05E8F7-6518-470E-85CC-2D03F4206B44}"/>
              </a:ext>
            </a:extLst>
          </p:cNvPr>
          <p:cNvSpPr txBox="1"/>
          <p:nvPr/>
        </p:nvSpPr>
        <p:spPr>
          <a:xfrm>
            <a:off x="2318328" y="2925874"/>
            <a:ext cx="503664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15.0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AB548-868E-453C-A257-1D4574DC696B}"/>
              </a:ext>
            </a:extLst>
          </p:cNvPr>
          <p:cNvSpPr txBox="1"/>
          <p:nvPr/>
        </p:nvSpPr>
        <p:spPr>
          <a:xfrm>
            <a:off x="2318328" y="3307650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25.0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F3B89-30FD-4E0F-A417-D2948FA199AA}"/>
              </a:ext>
            </a:extLst>
          </p:cNvPr>
          <p:cNvSpPr txBox="1"/>
          <p:nvPr/>
        </p:nvSpPr>
        <p:spPr>
          <a:xfrm>
            <a:off x="2318328" y="3689426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40.0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742D4-985A-4563-B820-43D218B983A4}"/>
              </a:ext>
            </a:extLst>
          </p:cNvPr>
          <p:cNvSpPr txBox="1"/>
          <p:nvPr/>
        </p:nvSpPr>
        <p:spPr>
          <a:xfrm>
            <a:off x="2336773" y="4088414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60.0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A059F-D048-410E-B4CE-845BF585FE55}"/>
              </a:ext>
            </a:extLst>
          </p:cNvPr>
          <p:cNvSpPr txBox="1"/>
          <p:nvPr/>
        </p:nvSpPr>
        <p:spPr>
          <a:xfrm>
            <a:off x="2588605" y="4753607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Second step, calculate all adjacent average wind speed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F10D75-815B-4F13-BDBC-3BB102C2E827}"/>
              </a:ext>
            </a:extLst>
          </p:cNvPr>
          <p:cNvSpPr/>
          <p:nvPr/>
        </p:nvSpPr>
        <p:spPr>
          <a:xfrm>
            <a:off x="5411451" y="1663338"/>
            <a:ext cx="1122241" cy="36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</a:t>
            </a:r>
            <a:r>
              <a:rPr lang="en-US" sz="1200" dirty="0">
                <a:highlight>
                  <a:srgbClr val="FF0000"/>
                </a:highlight>
              </a:rPr>
              <a:t>15.0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6B98C3-E963-46BD-8E25-0DCC2E733EDE}"/>
              </a:ext>
            </a:extLst>
          </p:cNvPr>
          <p:cNvSpPr/>
          <p:nvPr/>
        </p:nvSpPr>
        <p:spPr>
          <a:xfrm>
            <a:off x="5016101" y="225855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C4A3D3-01D8-4F45-A2F4-610CC76B29AA}"/>
              </a:ext>
            </a:extLst>
          </p:cNvPr>
          <p:cNvSpPr/>
          <p:nvPr/>
        </p:nvSpPr>
        <p:spPr>
          <a:xfrm>
            <a:off x="6097478" y="225855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40AC97-6810-485F-8673-D819E4024FF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5452315" y="2029784"/>
            <a:ext cx="520257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2CA52B-AB17-4007-ACF6-299B8AA4A83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5972572" y="2029784"/>
            <a:ext cx="561120" cy="228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439A0C-4FBE-464C-94C0-0871D64A5DE2}"/>
              </a:ext>
            </a:extLst>
          </p:cNvPr>
          <p:cNvSpPr txBox="1"/>
          <p:nvPr/>
        </p:nvSpPr>
        <p:spPr>
          <a:xfrm>
            <a:off x="5534256" y="198252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E1BA2C-AF06-45FA-B94D-86C48950119F}"/>
              </a:ext>
            </a:extLst>
          </p:cNvPr>
          <p:cNvSpPr txBox="1"/>
          <p:nvPr/>
        </p:nvSpPr>
        <p:spPr>
          <a:xfrm>
            <a:off x="6011774" y="198252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B2893-65A1-44FA-B517-FFA257578B3B}"/>
              </a:ext>
            </a:extLst>
          </p:cNvPr>
          <p:cNvSpPr txBox="1"/>
          <p:nvPr/>
        </p:nvSpPr>
        <p:spPr>
          <a:xfrm>
            <a:off x="5020063" y="3843314"/>
            <a:ext cx="1983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create tree for each adjacent averaged wind speed, e.g., for wind speed of 15.0, we have average Gini as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CEFFA3-5337-4D4D-A6B6-E3C923EC9CE7}"/>
              </a:ext>
            </a:extLst>
          </p:cNvPr>
          <p:cNvSpPr/>
          <p:nvPr/>
        </p:nvSpPr>
        <p:spPr>
          <a:xfrm>
            <a:off x="5968432" y="2228694"/>
            <a:ext cx="1130519" cy="647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07551C-8673-4100-93C2-AA52A7643A48}"/>
              </a:ext>
            </a:extLst>
          </p:cNvPr>
          <p:cNvCxnSpPr/>
          <p:nvPr/>
        </p:nvCxnSpPr>
        <p:spPr>
          <a:xfrm flipH="1">
            <a:off x="6563934" y="2866837"/>
            <a:ext cx="2151" cy="306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515427A-B999-4A98-8A49-57413B9E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448" y="840096"/>
            <a:ext cx="2074973" cy="7566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D0BDA5E6-E0EB-424E-A35F-D4E352623327}"/>
              </a:ext>
            </a:extLst>
          </p:cNvPr>
          <p:cNvSpPr/>
          <p:nvPr/>
        </p:nvSpPr>
        <p:spPr>
          <a:xfrm rot="3727422">
            <a:off x="4606490" y="1774493"/>
            <a:ext cx="444137" cy="30636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BBEE38-3CFB-4068-B260-541760686091}"/>
                  </a:ext>
                </a:extLst>
              </p:cNvPr>
              <p:cNvSpPr txBox="1"/>
              <p:nvPr/>
            </p:nvSpPr>
            <p:spPr>
              <a:xfrm>
                <a:off x="5773580" y="3186069"/>
                <a:ext cx="1733800" cy="336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=1−(</m:t>
                      </m:r>
                      <m:sSup>
                        <m:sSupPr>
                          <m:ctrlP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BBEE38-3CFB-4068-B260-541760686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580" y="3186069"/>
                <a:ext cx="1733800" cy="336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46A4CE-55F1-4A19-9402-C5C9B16350AA}"/>
                  </a:ext>
                </a:extLst>
              </p:cNvPr>
              <p:cNvSpPr txBox="1"/>
              <p:nvPr/>
            </p:nvSpPr>
            <p:spPr>
              <a:xfrm>
                <a:off x="5707439" y="3531718"/>
                <a:ext cx="17338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46A4CE-55F1-4A19-9402-C5C9B1635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439" y="3531718"/>
                <a:ext cx="173380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20FAB2-D6C3-4D43-97B5-65C88DD4778D}"/>
                  </a:ext>
                </a:extLst>
              </p:cNvPr>
              <p:cNvSpPr txBox="1"/>
              <p:nvPr/>
            </p:nvSpPr>
            <p:spPr>
              <a:xfrm>
                <a:off x="5111315" y="2803871"/>
                <a:ext cx="769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NZ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20FAB2-D6C3-4D43-97B5-65C88DD4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15" y="2803871"/>
                <a:ext cx="7699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9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F1D560-AD99-4A11-85EE-AC8E1862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6" y="857847"/>
            <a:ext cx="1587322" cy="11224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233D9-1A6E-45DE-A791-CBF9B38CE6B1}"/>
              </a:ext>
            </a:extLst>
          </p:cNvPr>
          <p:cNvSpPr txBox="1"/>
          <p:nvPr/>
        </p:nvSpPr>
        <p:spPr>
          <a:xfrm>
            <a:off x="306311" y="4732594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step, we sort the “wind speed” from smallest to biggest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A1C6C7-92E8-4A51-B094-5D803317B9FA}"/>
              </a:ext>
            </a:extLst>
          </p:cNvPr>
          <p:cNvGraphicFramePr>
            <a:graphicFrameLocks noGrp="1"/>
          </p:cNvGraphicFramePr>
          <p:nvPr/>
        </p:nvGraphicFramePr>
        <p:xfrm>
          <a:off x="30631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E15A45C1-DCED-4F67-B80D-99027A4FC911}"/>
              </a:ext>
            </a:extLst>
          </p:cNvPr>
          <p:cNvSpPr/>
          <p:nvPr/>
        </p:nvSpPr>
        <p:spPr>
          <a:xfrm>
            <a:off x="50788" y="2973716"/>
            <a:ext cx="383177" cy="11146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A73E0B-BF64-4523-BE1F-16AEB9C28BBD}"/>
              </a:ext>
            </a:extLst>
          </p:cNvPr>
          <p:cNvGraphicFramePr>
            <a:graphicFrameLocks noGrp="1"/>
          </p:cNvGraphicFramePr>
          <p:nvPr/>
        </p:nvGraphicFramePr>
        <p:xfrm>
          <a:off x="285888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05E8F7-6518-470E-85CC-2D03F4206B44}"/>
              </a:ext>
            </a:extLst>
          </p:cNvPr>
          <p:cNvSpPr txBox="1"/>
          <p:nvPr/>
        </p:nvSpPr>
        <p:spPr>
          <a:xfrm>
            <a:off x="2318328" y="2925874"/>
            <a:ext cx="503664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15.0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AB548-868E-453C-A257-1D4574DC696B}"/>
              </a:ext>
            </a:extLst>
          </p:cNvPr>
          <p:cNvSpPr txBox="1"/>
          <p:nvPr/>
        </p:nvSpPr>
        <p:spPr>
          <a:xfrm>
            <a:off x="2318328" y="3307650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25.0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F3B89-30FD-4E0F-A417-D2948FA199AA}"/>
              </a:ext>
            </a:extLst>
          </p:cNvPr>
          <p:cNvSpPr txBox="1"/>
          <p:nvPr/>
        </p:nvSpPr>
        <p:spPr>
          <a:xfrm>
            <a:off x="2318328" y="3689426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40.0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742D4-985A-4563-B820-43D218B983A4}"/>
              </a:ext>
            </a:extLst>
          </p:cNvPr>
          <p:cNvSpPr txBox="1"/>
          <p:nvPr/>
        </p:nvSpPr>
        <p:spPr>
          <a:xfrm>
            <a:off x="2336773" y="4088414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60.0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A059F-D048-410E-B4CE-845BF585FE55}"/>
              </a:ext>
            </a:extLst>
          </p:cNvPr>
          <p:cNvSpPr txBox="1"/>
          <p:nvPr/>
        </p:nvSpPr>
        <p:spPr>
          <a:xfrm>
            <a:off x="2588605" y="4753607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Second step, calculate all adjacent average wind speed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F10D75-815B-4F13-BDBC-3BB102C2E827}"/>
              </a:ext>
            </a:extLst>
          </p:cNvPr>
          <p:cNvSpPr/>
          <p:nvPr/>
        </p:nvSpPr>
        <p:spPr>
          <a:xfrm>
            <a:off x="5411451" y="1663338"/>
            <a:ext cx="1122241" cy="36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</a:t>
            </a:r>
            <a:r>
              <a:rPr lang="en-US" sz="1200" dirty="0">
                <a:highlight>
                  <a:srgbClr val="FF0000"/>
                </a:highlight>
              </a:rPr>
              <a:t>15.0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6B98C3-E963-46BD-8E25-0DCC2E733EDE}"/>
              </a:ext>
            </a:extLst>
          </p:cNvPr>
          <p:cNvSpPr/>
          <p:nvPr/>
        </p:nvSpPr>
        <p:spPr>
          <a:xfrm>
            <a:off x="5016101" y="225855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C4A3D3-01D8-4F45-A2F4-610CC76B29AA}"/>
              </a:ext>
            </a:extLst>
          </p:cNvPr>
          <p:cNvSpPr/>
          <p:nvPr/>
        </p:nvSpPr>
        <p:spPr>
          <a:xfrm>
            <a:off x="6097478" y="225855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40AC97-6810-485F-8673-D819E4024FF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5452315" y="2029784"/>
            <a:ext cx="520257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2CA52B-AB17-4007-ACF6-299B8AA4A83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5972572" y="2029784"/>
            <a:ext cx="561120" cy="228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439A0C-4FBE-464C-94C0-0871D64A5DE2}"/>
              </a:ext>
            </a:extLst>
          </p:cNvPr>
          <p:cNvSpPr txBox="1"/>
          <p:nvPr/>
        </p:nvSpPr>
        <p:spPr>
          <a:xfrm>
            <a:off x="5534256" y="198252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E1BA2C-AF06-45FA-B94D-86C48950119F}"/>
              </a:ext>
            </a:extLst>
          </p:cNvPr>
          <p:cNvSpPr txBox="1"/>
          <p:nvPr/>
        </p:nvSpPr>
        <p:spPr>
          <a:xfrm>
            <a:off x="6011774" y="198252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B2893-65A1-44FA-B517-FFA257578B3B}"/>
              </a:ext>
            </a:extLst>
          </p:cNvPr>
          <p:cNvSpPr txBox="1"/>
          <p:nvPr/>
        </p:nvSpPr>
        <p:spPr>
          <a:xfrm>
            <a:off x="5094766" y="3922611"/>
            <a:ext cx="1983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create tree for each adjacent averaged wind speed, e.g., for wind speed of 15.0, we have average Gini as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0.4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515427A-B999-4A98-8A49-57413B9E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448" y="840096"/>
            <a:ext cx="2074973" cy="7566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D0BDA5E6-E0EB-424E-A35F-D4E352623327}"/>
              </a:ext>
            </a:extLst>
          </p:cNvPr>
          <p:cNvSpPr/>
          <p:nvPr/>
        </p:nvSpPr>
        <p:spPr>
          <a:xfrm rot="3727422">
            <a:off x="4606490" y="1774493"/>
            <a:ext cx="444137" cy="30636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20FAB2-D6C3-4D43-97B5-65C88DD4778D}"/>
                  </a:ext>
                </a:extLst>
              </p:cNvPr>
              <p:cNvSpPr txBox="1"/>
              <p:nvPr/>
            </p:nvSpPr>
            <p:spPr>
              <a:xfrm>
                <a:off x="5111315" y="2803871"/>
                <a:ext cx="769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NZ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20FAB2-D6C3-4D43-97B5-65C88DD4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15" y="2803871"/>
                <a:ext cx="7699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2A70DF-4567-4BAB-8BAA-A8698C24DD08}"/>
                  </a:ext>
                </a:extLst>
              </p:cNvPr>
              <p:cNvSpPr txBox="1"/>
              <p:nvPr/>
            </p:nvSpPr>
            <p:spPr>
              <a:xfrm>
                <a:off x="6189383" y="2789050"/>
                <a:ext cx="769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NZ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2A70DF-4567-4BAB-8BAA-A8698C24D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383" y="2789050"/>
                <a:ext cx="7699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27ED1A-6A8D-4F3E-9810-404C26DA25FB}"/>
                  </a:ext>
                </a:extLst>
              </p:cNvPr>
              <p:cNvSpPr txBox="1"/>
              <p:nvPr/>
            </p:nvSpPr>
            <p:spPr>
              <a:xfrm>
                <a:off x="4517106" y="3197223"/>
                <a:ext cx="2989335" cy="507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=0.5×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NZ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NZ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27ED1A-6A8D-4F3E-9810-404C26DA2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106" y="3197223"/>
                <a:ext cx="2989335" cy="507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5472D9-BCA5-4E1C-99B0-7E3FC1E52D81}"/>
                  </a:ext>
                </a:extLst>
              </p:cNvPr>
              <p:cNvSpPr txBox="1"/>
              <p:nvPr/>
            </p:nvSpPr>
            <p:spPr>
              <a:xfrm>
                <a:off x="4532586" y="3679245"/>
                <a:ext cx="298933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5472D9-BCA5-4E1C-99B0-7E3FC1E5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586" y="3679245"/>
                <a:ext cx="298933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91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17917"/>
              </p:ext>
            </p:extLst>
          </p:nvPr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0ECB1-00AB-4AC2-90A3-7DC51639F2B0}"/>
              </a:ext>
            </a:extLst>
          </p:cNvPr>
          <p:cNvSpPr txBox="1"/>
          <p:nvPr/>
        </p:nvSpPr>
        <p:spPr>
          <a:xfrm>
            <a:off x="1391520" y="871085"/>
            <a:ext cx="11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predictors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37E3397-D3A6-414A-851E-821C5A981D1D}"/>
              </a:ext>
            </a:extLst>
          </p:cNvPr>
          <p:cNvSpPr/>
          <p:nvPr/>
        </p:nvSpPr>
        <p:spPr>
          <a:xfrm rot="5400000">
            <a:off x="1765428" y="428851"/>
            <a:ext cx="243768" cy="18669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9934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F1D560-AD99-4A11-85EE-AC8E1862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6" y="857847"/>
            <a:ext cx="1587322" cy="11224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233D9-1A6E-45DE-A791-CBF9B38CE6B1}"/>
              </a:ext>
            </a:extLst>
          </p:cNvPr>
          <p:cNvSpPr txBox="1"/>
          <p:nvPr/>
        </p:nvSpPr>
        <p:spPr>
          <a:xfrm>
            <a:off x="306311" y="4732594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step, we sort the “wind speed” from smallest to biggest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A1C6C7-92E8-4A51-B094-5D803317B9FA}"/>
              </a:ext>
            </a:extLst>
          </p:cNvPr>
          <p:cNvGraphicFramePr>
            <a:graphicFrameLocks noGrp="1"/>
          </p:cNvGraphicFramePr>
          <p:nvPr/>
        </p:nvGraphicFramePr>
        <p:xfrm>
          <a:off x="30631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E15A45C1-DCED-4F67-B80D-99027A4FC911}"/>
              </a:ext>
            </a:extLst>
          </p:cNvPr>
          <p:cNvSpPr/>
          <p:nvPr/>
        </p:nvSpPr>
        <p:spPr>
          <a:xfrm>
            <a:off x="50788" y="2973716"/>
            <a:ext cx="383177" cy="11146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A73E0B-BF64-4523-BE1F-16AEB9C28BBD}"/>
              </a:ext>
            </a:extLst>
          </p:cNvPr>
          <p:cNvGraphicFramePr>
            <a:graphicFrameLocks noGrp="1"/>
          </p:cNvGraphicFramePr>
          <p:nvPr/>
        </p:nvGraphicFramePr>
        <p:xfrm>
          <a:off x="285888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05E8F7-6518-470E-85CC-2D03F4206B44}"/>
              </a:ext>
            </a:extLst>
          </p:cNvPr>
          <p:cNvSpPr txBox="1"/>
          <p:nvPr/>
        </p:nvSpPr>
        <p:spPr>
          <a:xfrm>
            <a:off x="2318328" y="2925874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15.0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AB548-868E-453C-A257-1D4574DC696B}"/>
              </a:ext>
            </a:extLst>
          </p:cNvPr>
          <p:cNvSpPr txBox="1"/>
          <p:nvPr/>
        </p:nvSpPr>
        <p:spPr>
          <a:xfrm>
            <a:off x="2318328" y="3307650"/>
            <a:ext cx="503664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25.0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F3B89-30FD-4E0F-A417-D2948FA199AA}"/>
              </a:ext>
            </a:extLst>
          </p:cNvPr>
          <p:cNvSpPr txBox="1"/>
          <p:nvPr/>
        </p:nvSpPr>
        <p:spPr>
          <a:xfrm>
            <a:off x="2318328" y="3689426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40.0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742D4-985A-4563-B820-43D218B983A4}"/>
              </a:ext>
            </a:extLst>
          </p:cNvPr>
          <p:cNvSpPr txBox="1"/>
          <p:nvPr/>
        </p:nvSpPr>
        <p:spPr>
          <a:xfrm>
            <a:off x="2336773" y="4088414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60.0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A059F-D048-410E-B4CE-845BF585FE55}"/>
              </a:ext>
            </a:extLst>
          </p:cNvPr>
          <p:cNvSpPr txBox="1"/>
          <p:nvPr/>
        </p:nvSpPr>
        <p:spPr>
          <a:xfrm>
            <a:off x="2588605" y="4753607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Second step, calculate all adjacent average wind speed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B2893-65A1-44FA-B517-FFA257578B3B}"/>
              </a:ext>
            </a:extLst>
          </p:cNvPr>
          <p:cNvSpPr txBox="1"/>
          <p:nvPr/>
        </p:nvSpPr>
        <p:spPr>
          <a:xfrm>
            <a:off x="4599935" y="4657811"/>
            <a:ext cx="1983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have the Gini impurity for all the adjacent average wind speed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5472D9-BCA5-4E1C-99B0-7E3FC1E52D81}"/>
                  </a:ext>
                </a:extLst>
              </p:cNvPr>
              <p:cNvSpPr txBox="1"/>
              <p:nvPr/>
            </p:nvSpPr>
            <p:spPr>
              <a:xfrm>
                <a:off x="4480217" y="2920224"/>
                <a:ext cx="10148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5472D9-BCA5-4E1C-99B0-7E3FC1E5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217" y="2920224"/>
                <a:ext cx="10148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0A5A50C8-B46A-4568-9EF4-B356E8EBB33C}"/>
              </a:ext>
            </a:extLst>
          </p:cNvPr>
          <p:cNvSpPr/>
          <p:nvPr/>
        </p:nvSpPr>
        <p:spPr>
          <a:xfrm>
            <a:off x="2972606" y="3033461"/>
            <a:ext cx="1658493" cy="957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571474-E156-4E35-9329-C5CA0367BA9A}"/>
                  </a:ext>
                </a:extLst>
              </p:cNvPr>
              <p:cNvSpPr txBox="1"/>
              <p:nvPr/>
            </p:nvSpPr>
            <p:spPr>
              <a:xfrm>
                <a:off x="4480217" y="3307650"/>
                <a:ext cx="10148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571474-E156-4E35-9329-C5CA0367B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217" y="3307650"/>
                <a:ext cx="10148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Right 29">
            <a:extLst>
              <a:ext uri="{FF2B5EF4-FFF2-40B4-BE49-F238E27FC236}">
                <a16:creationId xmlns:a16="http://schemas.microsoft.com/office/drawing/2014/main" id="{AEA0EA27-07D8-450A-995B-AC723D731C64}"/>
              </a:ext>
            </a:extLst>
          </p:cNvPr>
          <p:cNvSpPr/>
          <p:nvPr/>
        </p:nvSpPr>
        <p:spPr>
          <a:xfrm>
            <a:off x="2972606" y="3420887"/>
            <a:ext cx="1658493" cy="957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B01523E-6891-4F8B-AE44-A9B4674320B7}"/>
                  </a:ext>
                </a:extLst>
              </p:cNvPr>
              <p:cNvSpPr txBox="1"/>
              <p:nvPr/>
            </p:nvSpPr>
            <p:spPr>
              <a:xfrm>
                <a:off x="4480217" y="3708714"/>
                <a:ext cx="10148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B01523E-6891-4F8B-AE44-A9B46743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217" y="3708714"/>
                <a:ext cx="10148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Right 33">
            <a:extLst>
              <a:ext uri="{FF2B5EF4-FFF2-40B4-BE49-F238E27FC236}">
                <a16:creationId xmlns:a16="http://schemas.microsoft.com/office/drawing/2014/main" id="{524CE60E-05E3-497A-AB5A-36EB3273EC4E}"/>
              </a:ext>
            </a:extLst>
          </p:cNvPr>
          <p:cNvSpPr/>
          <p:nvPr/>
        </p:nvSpPr>
        <p:spPr>
          <a:xfrm>
            <a:off x="2972606" y="3821951"/>
            <a:ext cx="1658493" cy="957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46E09C-14B2-4638-B041-11A76B4C628A}"/>
                  </a:ext>
                </a:extLst>
              </p:cNvPr>
              <p:cNvSpPr txBox="1"/>
              <p:nvPr/>
            </p:nvSpPr>
            <p:spPr>
              <a:xfrm>
                <a:off x="4540076" y="4077271"/>
                <a:ext cx="10148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46E09C-14B2-4638-B041-11A76B4C6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076" y="4077271"/>
                <a:ext cx="101489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Right 36">
            <a:extLst>
              <a:ext uri="{FF2B5EF4-FFF2-40B4-BE49-F238E27FC236}">
                <a16:creationId xmlns:a16="http://schemas.microsoft.com/office/drawing/2014/main" id="{55C55253-E494-4384-81A6-20212864CF08}"/>
              </a:ext>
            </a:extLst>
          </p:cNvPr>
          <p:cNvSpPr/>
          <p:nvPr/>
        </p:nvSpPr>
        <p:spPr>
          <a:xfrm>
            <a:off x="2972606" y="4190508"/>
            <a:ext cx="1658493" cy="957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5963A-FD16-40BA-BEDE-1293479365F3}"/>
              </a:ext>
            </a:extLst>
          </p:cNvPr>
          <p:cNvSpPr txBox="1"/>
          <p:nvPr/>
        </p:nvSpPr>
        <p:spPr>
          <a:xfrm>
            <a:off x="5870321" y="2916516"/>
            <a:ext cx="2864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In this case, the threshold of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25.0</a:t>
            </a:r>
            <a:r>
              <a:rPr lang="en-NZ" dirty="0">
                <a:solidFill>
                  <a:schemeClr val="bg1"/>
                </a:solidFill>
              </a:rPr>
              <a:t> gives the smallest Gini, so it is picked up to represent “wind speed”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BED5610-CCCE-4917-89C9-24F4B1D1E8D7}"/>
              </a:ext>
            </a:extLst>
          </p:cNvPr>
          <p:cNvSpPr/>
          <p:nvPr/>
        </p:nvSpPr>
        <p:spPr>
          <a:xfrm>
            <a:off x="5454155" y="3353024"/>
            <a:ext cx="296091" cy="1945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1584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6226127" y="136263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5822826" y="618388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6912154" y="61838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6259040" y="389614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6806572" y="389614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6348932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6826450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8612512" y="136263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8217162" y="618388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9298539" y="61838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653376" y="389614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9192957" y="389614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8735317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9212835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6259040" y="1687022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5863690" y="216914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6945067" y="216914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6299904" y="1940373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6839485" y="1940373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6381845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6859363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34D78C-F96B-4677-8449-324645BD857D}"/>
              </a:ext>
            </a:extLst>
          </p:cNvPr>
          <p:cNvSpPr txBox="1"/>
          <p:nvPr/>
        </p:nvSpPr>
        <p:spPr>
          <a:xfrm>
            <a:off x="6415855" y="1198871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0.4664</a:t>
            </a:r>
            <a:endParaRPr lang="en-NZ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9402FF-D353-413D-BF5F-AB4E0A372FCF}"/>
              </a:ext>
            </a:extLst>
          </p:cNvPr>
          <p:cNvSpPr txBox="1"/>
          <p:nvPr/>
        </p:nvSpPr>
        <p:spPr>
          <a:xfrm>
            <a:off x="8821247" y="1166605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0. 512</a:t>
            </a:r>
            <a:endParaRPr lang="en-NZ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EAFBD9-0B78-40FB-9496-B8E409BC75D6}"/>
              </a:ext>
            </a:extLst>
          </p:cNvPr>
          <p:cNvSpPr txBox="1"/>
          <p:nvPr/>
        </p:nvSpPr>
        <p:spPr>
          <a:xfrm>
            <a:off x="6516137" y="2717364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</a:t>
            </a:r>
            <a:r>
              <a:rPr lang="en-US" dirty="0">
                <a:solidFill>
                  <a:srgbClr val="FF0000"/>
                </a:solidFill>
              </a:rPr>
              <a:t>733</a:t>
            </a:r>
            <a:endParaRPr lang="en-NZ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BA7348-7B2D-4F20-A7BD-A37F36CD1EC8}"/>
              </a:ext>
            </a:extLst>
          </p:cNvPr>
          <p:cNvSpPr/>
          <p:nvPr/>
        </p:nvSpPr>
        <p:spPr>
          <a:xfrm>
            <a:off x="8808144" y="1595036"/>
            <a:ext cx="1160890" cy="34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5CAECB-2C44-445C-86D1-C1C21B198D4F}"/>
              </a:ext>
            </a:extLst>
          </p:cNvPr>
          <p:cNvSpPr/>
          <p:nvPr/>
        </p:nvSpPr>
        <p:spPr>
          <a:xfrm>
            <a:off x="8421503" y="216914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23B1D0-8634-41A0-A4A9-8CB4D02E6830}"/>
              </a:ext>
            </a:extLst>
          </p:cNvPr>
          <p:cNvSpPr/>
          <p:nvPr/>
        </p:nvSpPr>
        <p:spPr>
          <a:xfrm>
            <a:off x="9494171" y="216914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Yes:0, No: 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E29E9-FD4D-4723-A9E9-1FB5F189F58D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8857717" y="1940374"/>
            <a:ext cx="530872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0E7861-0DAF-406C-A553-172E1D1935F3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9388589" y="1940374"/>
            <a:ext cx="541796" cy="228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777DA9-1D93-4B80-9FA4-5F2B58DE47DF}"/>
              </a:ext>
            </a:extLst>
          </p:cNvPr>
          <p:cNvSpPr txBox="1"/>
          <p:nvPr/>
        </p:nvSpPr>
        <p:spPr>
          <a:xfrm>
            <a:off x="8930949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CEF9B1-279F-41DC-B5C7-30AD558BE748}"/>
              </a:ext>
            </a:extLst>
          </p:cNvPr>
          <p:cNvSpPr txBox="1"/>
          <p:nvPr/>
        </p:nvSpPr>
        <p:spPr>
          <a:xfrm>
            <a:off x="9408467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CFCE81-C4D7-4F15-9214-2ACDA45C5CB4}"/>
              </a:ext>
            </a:extLst>
          </p:cNvPr>
          <p:cNvSpPr txBox="1"/>
          <p:nvPr/>
        </p:nvSpPr>
        <p:spPr>
          <a:xfrm>
            <a:off x="9192957" y="2717364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0. 3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6A13F-9472-4BC6-9CA2-C465DB13A2C0}"/>
              </a:ext>
            </a:extLst>
          </p:cNvPr>
          <p:cNvSpPr txBox="1"/>
          <p:nvPr/>
        </p:nvSpPr>
        <p:spPr>
          <a:xfrm>
            <a:off x="10129889" y="1299407"/>
            <a:ext cx="175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i="1" dirty="0">
                <a:solidFill>
                  <a:schemeClr val="bg1"/>
                </a:solidFill>
              </a:rPr>
              <a:t>Representative Gini impurity from “wind speed”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0A4CD1-AA54-489F-BA0B-D00EB8B951F8}"/>
              </a:ext>
            </a:extLst>
          </p:cNvPr>
          <p:cNvSpPr txBox="1"/>
          <p:nvPr/>
        </p:nvSpPr>
        <p:spPr>
          <a:xfrm>
            <a:off x="5524425" y="3213281"/>
            <a:ext cx="493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apparently now we have Gini impurity for all predictors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5482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6226127" y="136263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5822826" y="618388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6912154" y="61838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6259040" y="389614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6806572" y="389614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6348932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6826450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8612512" y="136263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8217162" y="618388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9298539" y="61838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653376" y="389614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9192957" y="389614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8735317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9212835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6259040" y="1687022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5863690" y="216914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6945067" y="216914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6299904" y="1940373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6839485" y="1940373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6381845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6859363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34D78C-F96B-4677-8449-324645BD857D}"/>
              </a:ext>
            </a:extLst>
          </p:cNvPr>
          <p:cNvSpPr txBox="1"/>
          <p:nvPr/>
        </p:nvSpPr>
        <p:spPr>
          <a:xfrm>
            <a:off x="6415855" y="1198871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0.4664</a:t>
            </a:r>
            <a:endParaRPr lang="en-NZ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9402FF-D353-413D-BF5F-AB4E0A372FCF}"/>
              </a:ext>
            </a:extLst>
          </p:cNvPr>
          <p:cNvSpPr txBox="1"/>
          <p:nvPr/>
        </p:nvSpPr>
        <p:spPr>
          <a:xfrm>
            <a:off x="8821247" y="1166605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0. 512</a:t>
            </a:r>
            <a:endParaRPr lang="en-NZ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EAFBD9-0B78-40FB-9496-B8E409BC75D6}"/>
              </a:ext>
            </a:extLst>
          </p:cNvPr>
          <p:cNvSpPr txBox="1"/>
          <p:nvPr/>
        </p:nvSpPr>
        <p:spPr>
          <a:xfrm>
            <a:off x="6516137" y="2717364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</a:t>
            </a:r>
            <a:r>
              <a:rPr lang="en-US" dirty="0">
                <a:solidFill>
                  <a:srgbClr val="FF0000"/>
                </a:solidFill>
              </a:rPr>
              <a:t>733</a:t>
            </a:r>
            <a:endParaRPr lang="en-NZ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BA7348-7B2D-4F20-A7BD-A37F36CD1EC8}"/>
              </a:ext>
            </a:extLst>
          </p:cNvPr>
          <p:cNvSpPr/>
          <p:nvPr/>
        </p:nvSpPr>
        <p:spPr>
          <a:xfrm>
            <a:off x="8808144" y="1595036"/>
            <a:ext cx="1160890" cy="34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5CAECB-2C44-445C-86D1-C1C21B198D4F}"/>
              </a:ext>
            </a:extLst>
          </p:cNvPr>
          <p:cNvSpPr/>
          <p:nvPr/>
        </p:nvSpPr>
        <p:spPr>
          <a:xfrm>
            <a:off x="8421503" y="216914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23B1D0-8634-41A0-A4A9-8CB4D02E6830}"/>
              </a:ext>
            </a:extLst>
          </p:cNvPr>
          <p:cNvSpPr/>
          <p:nvPr/>
        </p:nvSpPr>
        <p:spPr>
          <a:xfrm>
            <a:off x="9494171" y="216914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Yes:0, No: 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E29E9-FD4D-4723-A9E9-1FB5F189F58D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8857717" y="1940374"/>
            <a:ext cx="530872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0E7861-0DAF-406C-A553-172E1D1935F3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9388589" y="1940374"/>
            <a:ext cx="541796" cy="228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777DA9-1D93-4B80-9FA4-5F2B58DE47DF}"/>
              </a:ext>
            </a:extLst>
          </p:cNvPr>
          <p:cNvSpPr txBox="1"/>
          <p:nvPr/>
        </p:nvSpPr>
        <p:spPr>
          <a:xfrm>
            <a:off x="8930949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CEF9B1-279F-41DC-B5C7-30AD558BE748}"/>
              </a:ext>
            </a:extLst>
          </p:cNvPr>
          <p:cNvSpPr txBox="1"/>
          <p:nvPr/>
        </p:nvSpPr>
        <p:spPr>
          <a:xfrm>
            <a:off x="9408467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CFCE81-C4D7-4F15-9214-2ACDA45C5CB4}"/>
              </a:ext>
            </a:extLst>
          </p:cNvPr>
          <p:cNvSpPr txBox="1"/>
          <p:nvPr/>
        </p:nvSpPr>
        <p:spPr>
          <a:xfrm>
            <a:off x="9192957" y="2717364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0. 3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6A13F-9472-4BC6-9CA2-C465DB13A2C0}"/>
              </a:ext>
            </a:extLst>
          </p:cNvPr>
          <p:cNvSpPr txBox="1"/>
          <p:nvPr/>
        </p:nvSpPr>
        <p:spPr>
          <a:xfrm>
            <a:off x="10129889" y="1299407"/>
            <a:ext cx="175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i="1" dirty="0">
                <a:solidFill>
                  <a:schemeClr val="bg1"/>
                </a:solidFill>
              </a:rPr>
              <a:t>Representative Gini impurity from “wind speed”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0A4CD1-AA54-489F-BA0B-D00EB8B951F8}"/>
              </a:ext>
            </a:extLst>
          </p:cNvPr>
          <p:cNvSpPr txBox="1"/>
          <p:nvPr/>
        </p:nvSpPr>
        <p:spPr>
          <a:xfrm>
            <a:off x="5524425" y="3213281"/>
            <a:ext cx="493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apparently now we have Gini impurity for all predictors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42B6B3-551D-4B9C-A626-313F4722D5E3}"/>
              </a:ext>
            </a:extLst>
          </p:cNvPr>
          <p:cNvSpPr txBox="1"/>
          <p:nvPr/>
        </p:nvSpPr>
        <p:spPr>
          <a:xfrm>
            <a:off x="5524425" y="3951754"/>
            <a:ext cx="614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Since wind speed &gt; 25.0</a:t>
            </a:r>
            <a:r>
              <a:rPr lang="en-NZ" dirty="0">
                <a:solidFill>
                  <a:schemeClr val="bg1"/>
                </a:solidFill>
              </a:rPr>
              <a:t> has the smallest Gini, so the top of the tree starts from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wind speed &gt; 25.0</a:t>
            </a:r>
            <a:r>
              <a:rPr lang="en-NZ" dirty="0">
                <a:solidFill>
                  <a:schemeClr val="bg1"/>
                </a:solidFill>
              </a:rPr>
              <a:t>, e.g.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190517-81F7-4852-A5EC-B3C3D04AB3FF}"/>
              </a:ext>
            </a:extLst>
          </p:cNvPr>
          <p:cNvSpPr/>
          <p:nvPr/>
        </p:nvSpPr>
        <p:spPr>
          <a:xfrm>
            <a:off x="7605967" y="4690227"/>
            <a:ext cx="1160890" cy="3453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6C6DC-A92D-4F43-83BB-CA4ACA5DE557}"/>
              </a:ext>
            </a:extLst>
          </p:cNvPr>
          <p:cNvSpPr/>
          <p:nvPr/>
        </p:nvSpPr>
        <p:spPr>
          <a:xfrm>
            <a:off x="7077470" y="5204663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FA7FFE-6587-4E07-B455-CB71ABFF697B}"/>
              </a:ext>
            </a:extLst>
          </p:cNvPr>
          <p:cNvSpPr/>
          <p:nvPr/>
        </p:nvSpPr>
        <p:spPr>
          <a:xfrm>
            <a:off x="8250725" y="5129392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FC9AD6-E838-4CCD-963A-29A1F7134D64}"/>
              </a:ext>
            </a:extLst>
          </p:cNvPr>
          <p:cNvSpPr/>
          <p:nvPr/>
        </p:nvSpPr>
        <p:spPr>
          <a:xfrm>
            <a:off x="7847187" y="5660699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DF8D63-918B-49FF-A6DB-C54FC81DAEA7}"/>
              </a:ext>
            </a:extLst>
          </p:cNvPr>
          <p:cNvSpPr/>
          <p:nvPr/>
        </p:nvSpPr>
        <p:spPr>
          <a:xfrm>
            <a:off x="8972253" y="5656472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1C48D0-86A6-46FB-99AD-BFC62EB9E280}"/>
              </a:ext>
            </a:extLst>
          </p:cNvPr>
          <p:cNvSpPr/>
          <p:nvPr/>
        </p:nvSpPr>
        <p:spPr>
          <a:xfrm>
            <a:off x="7513684" y="6174844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097D3C-6277-4F5C-A5A6-554DCA633A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7513684" y="5035565"/>
            <a:ext cx="672728" cy="16909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78865-516A-4FC3-BDFE-E699405B5DE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8186412" y="5035565"/>
            <a:ext cx="500527" cy="93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A86A4B-1DBE-40CC-AE0D-144651090607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8283401" y="5396535"/>
            <a:ext cx="403538" cy="2641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9E629-AE37-4229-9CD9-50C61C364F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8686939" y="5396535"/>
            <a:ext cx="721528" cy="2599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1960BB-AC1B-47FA-AC9A-645DA279E874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7949898" y="5927842"/>
            <a:ext cx="333503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70029F-D90E-4228-9860-BD21A7AF1463}"/>
              </a:ext>
            </a:extLst>
          </p:cNvPr>
          <p:cNvSpPr txBox="1"/>
          <p:nvPr/>
        </p:nvSpPr>
        <p:spPr>
          <a:xfrm>
            <a:off x="8793274" y="6169788"/>
            <a:ext cx="1010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</p:spTree>
    <p:extLst>
      <p:ext uri="{BB962C8B-B14F-4D97-AF65-F5344CB8AC3E}">
        <p14:creationId xmlns:p14="http://schemas.microsoft.com/office/powerpoint/2010/main" val="2393843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6226127" y="136263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5822826" y="618388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6912154" y="61838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6259040" y="389614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6806572" y="389614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6348932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6826450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8612512" y="136263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8217162" y="618388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9298539" y="61838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653376" y="389614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9192957" y="389614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8735317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9212835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6259040" y="1687022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5863690" y="216914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6945067" y="216914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6299904" y="1940373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6839485" y="1940373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6381845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6859363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34D78C-F96B-4677-8449-324645BD857D}"/>
              </a:ext>
            </a:extLst>
          </p:cNvPr>
          <p:cNvSpPr txBox="1"/>
          <p:nvPr/>
        </p:nvSpPr>
        <p:spPr>
          <a:xfrm>
            <a:off x="6415855" y="1198871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0.4664</a:t>
            </a:r>
            <a:endParaRPr lang="en-NZ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9402FF-D353-413D-BF5F-AB4E0A372FCF}"/>
              </a:ext>
            </a:extLst>
          </p:cNvPr>
          <p:cNvSpPr txBox="1"/>
          <p:nvPr/>
        </p:nvSpPr>
        <p:spPr>
          <a:xfrm>
            <a:off x="8821247" y="1166605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0. 512</a:t>
            </a:r>
            <a:endParaRPr lang="en-NZ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EAFBD9-0B78-40FB-9496-B8E409BC75D6}"/>
              </a:ext>
            </a:extLst>
          </p:cNvPr>
          <p:cNvSpPr txBox="1"/>
          <p:nvPr/>
        </p:nvSpPr>
        <p:spPr>
          <a:xfrm>
            <a:off x="6516137" y="2717364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</a:t>
            </a:r>
            <a:r>
              <a:rPr lang="en-US" dirty="0">
                <a:solidFill>
                  <a:srgbClr val="FF0000"/>
                </a:solidFill>
              </a:rPr>
              <a:t>733</a:t>
            </a:r>
            <a:endParaRPr lang="en-NZ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BA7348-7B2D-4F20-A7BD-A37F36CD1EC8}"/>
              </a:ext>
            </a:extLst>
          </p:cNvPr>
          <p:cNvSpPr/>
          <p:nvPr/>
        </p:nvSpPr>
        <p:spPr>
          <a:xfrm>
            <a:off x="8808144" y="1595036"/>
            <a:ext cx="1160890" cy="34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5CAECB-2C44-445C-86D1-C1C21B198D4F}"/>
              </a:ext>
            </a:extLst>
          </p:cNvPr>
          <p:cNvSpPr/>
          <p:nvPr/>
        </p:nvSpPr>
        <p:spPr>
          <a:xfrm>
            <a:off x="8421503" y="216914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23B1D0-8634-41A0-A4A9-8CB4D02E6830}"/>
              </a:ext>
            </a:extLst>
          </p:cNvPr>
          <p:cNvSpPr/>
          <p:nvPr/>
        </p:nvSpPr>
        <p:spPr>
          <a:xfrm>
            <a:off x="9494171" y="216914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Yes:0, No: 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E29E9-FD4D-4723-A9E9-1FB5F189F58D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8857717" y="1940374"/>
            <a:ext cx="530872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0E7861-0DAF-406C-A553-172E1D1935F3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9388589" y="1940374"/>
            <a:ext cx="541796" cy="228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777DA9-1D93-4B80-9FA4-5F2B58DE47DF}"/>
              </a:ext>
            </a:extLst>
          </p:cNvPr>
          <p:cNvSpPr txBox="1"/>
          <p:nvPr/>
        </p:nvSpPr>
        <p:spPr>
          <a:xfrm>
            <a:off x="8930949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CEF9B1-279F-41DC-B5C7-30AD558BE748}"/>
              </a:ext>
            </a:extLst>
          </p:cNvPr>
          <p:cNvSpPr txBox="1"/>
          <p:nvPr/>
        </p:nvSpPr>
        <p:spPr>
          <a:xfrm>
            <a:off x="9408467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CFCE81-C4D7-4F15-9214-2ACDA45C5CB4}"/>
              </a:ext>
            </a:extLst>
          </p:cNvPr>
          <p:cNvSpPr txBox="1"/>
          <p:nvPr/>
        </p:nvSpPr>
        <p:spPr>
          <a:xfrm>
            <a:off x="9192957" y="2717364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0. 3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6A13F-9472-4BC6-9CA2-C465DB13A2C0}"/>
              </a:ext>
            </a:extLst>
          </p:cNvPr>
          <p:cNvSpPr txBox="1"/>
          <p:nvPr/>
        </p:nvSpPr>
        <p:spPr>
          <a:xfrm>
            <a:off x="10129889" y="1299407"/>
            <a:ext cx="175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i="1" dirty="0">
                <a:solidFill>
                  <a:schemeClr val="bg1"/>
                </a:solidFill>
              </a:rPr>
              <a:t>Representative Gini impurity from “wind speed”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0A4CD1-AA54-489F-BA0B-D00EB8B951F8}"/>
              </a:ext>
            </a:extLst>
          </p:cNvPr>
          <p:cNvSpPr txBox="1"/>
          <p:nvPr/>
        </p:nvSpPr>
        <p:spPr>
          <a:xfrm>
            <a:off x="5524425" y="3213281"/>
            <a:ext cx="493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apparently now we have Gini impurity for all predictors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42B6B3-551D-4B9C-A626-313F4722D5E3}"/>
              </a:ext>
            </a:extLst>
          </p:cNvPr>
          <p:cNvSpPr txBox="1"/>
          <p:nvPr/>
        </p:nvSpPr>
        <p:spPr>
          <a:xfrm>
            <a:off x="5524425" y="3951754"/>
            <a:ext cx="614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Since wind speed &gt; 25.0</a:t>
            </a:r>
            <a:r>
              <a:rPr lang="en-NZ" dirty="0">
                <a:solidFill>
                  <a:schemeClr val="bg1"/>
                </a:solidFill>
              </a:rPr>
              <a:t> has the smallest Gini, so the top of the tree starts from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wind speed &gt; 25.0</a:t>
            </a:r>
            <a:r>
              <a:rPr lang="en-NZ" dirty="0">
                <a:solidFill>
                  <a:schemeClr val="bg1"/>
                </a:solidFill>
              </a:rPr>
              <a:t>, e.g.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190517-81F7-4852-A5EC-B3C3D04AB3FF}"/>
              </a:ext>
            </a:extLst>
          </p:cNvPr>
          <p:cNvSpPr/>
          <p:nvPr/>
        </p:nvSpPr>
        <p:spPr>
          <a:xfrm>
            <a:off x="7605967" y="4690227"/>
            <a:ext cx="1160890" cy="3453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6C6DC-A92D-4F43-83BB-CA4ACA5DE557}"/>
              </a:ext>
            </a:extLst>
          </p:cNvPr>
          <p:cNvSpPr/>
          <p:nvPr/>
        </p:nvSpPr>
        <p:spPr>
          <a:xfrm>
            <a:off x="7077470" y="5204663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FA7FFE-6587-4E07-B455-CB71ABFF697B}"/>
              </a:ext>
            </a:extLst>
          </p:cNvPr>
          <p:cNvSpPr/>
          <p:nvPr/>
        </p:nvSpPr>
        <p:spPr>
          <a:xfrm>
            <a:off x="8250725" y="5129392"/>
            <a:ext cx="872428" cy="267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FC9AD6-E838-4CCD-963A-29A1F7134D64}"/>
              </a:ext>
            </a:extLst>
          </p:cNvPr>
          <p:cNvSpPr/>
          <p:nvPr/>
        </p:nvSpPr>
        <p:spPr>
          <a:xfrm>
            <a:off x="7847187" y="5660699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DF8D63-918B-49FF-A6DB-C54FC81DAEA7}"/>
              </a:ext>
            </a:extLst>
          </p:cNvPr>
          <p:cNvSpPr/>
          <p:nvPr/>
        </p:nvSpPr>
        <p:spPr>
          <a:xfrm>
            <a:off x="8972253" y="5656472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1C48D0-86A6-46FB-99AD-BFC62EB9E280}"/>
              </a:ext>
            </a:extLst>
          </p:cNvPr>
          <p:cNvSpPr/>
          <p:nvPr/>
        </p:nvSpPr>
        <p:spPr>
          <a:xfrm>
            <a:off x="7513684" y="6174844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097D3C-6277-4F5C-A5A6-554DCA633A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7513684" y="5035565"/>
            <a:ext cx="672728" cy="16909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78865-516A-4FC3-BDFE-E699405B5DE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8186412" y="5035565"/>
            <a:ext cx="500527" cy="93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A86A4B-1DBE-40CC-AE0D-144651090607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8283401" y="5396535"/>
            <a:ext cx="403538" cy="2641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9E629-AE37-4229-9CD9-50C61C364F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8686939" y="5396535"/>
            <a:ext cx="721528" cy="2599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1960BB-AC1B-47FA-AC9A-645DA279E874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7949898" y="5927842"/>
            <a:ext cx="333503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70029F-D90E-4228-9860-BD21A7AF1463}"/>
              </a:ext>
            </a:extLst>
          </p:cNvPr>
          <p:cNvSpPr txBox="1"/>
          <p:nvPr/>
        </p:nvSpPr>
        <p:spPr>
          <a:xfrm>
            <a:off x="8793274" y="6169788"/>
            <a:ext cx="1010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BB0337-2742-44D3-ADB9-B957161AF481}"/>
              </a:ext>
            </a:extLst>
          </p:cNvPr>
          <p:cNvCxnSpPr>
            <a:cxnSpLocks/>
          </p:cNvCxnSpPr>
          <p:nvPr/>
        </p:nvCxnSpPr>
        <p:spPr>
          <a:xfrm flipH="1">
            <a:off x="9192957" y="5129392"/>
            <a:ext cx="215510" cy="752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3FF29B-E82C-4EF9-89DA-7082DC5BB9B3}"/>
              </a:ext>
            </a:extLst>
          </p:cNvPr>
          <p:cNvSpPr txBox="1"/>
          <p:nvPr/>
        </p:nvSpPr>
        <p:spPr>
          <a:xfrm>
            <a:off x="9559367" y="4414627"/>
            <a:ext cx="192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question is, which predictor we should use here ?</a:t>
            </a:r>
          </a:p>
        </p:txBody>
      </p:sp>
    </p:spTree>
    <p:extLst>
      <p:ext uri="{BB962C8B-B14F-4D97-AF65-F5344CB8AC3E}">
        <p14:creationId xmlns:p14="http://schemas.microsoft.com/office/powerpoint/2010/main" val="2154109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5898" y="3029119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342B6B3-551D-4B9C-A626-313F4722D5E3}"/>
              </a:ext>
            </a:extLst>
          </p:cNvPr>
          <p:cNvSpPr txBox="1"/>
          <p:nvPr/>
        </p:nvSpPr>
        <p:spPr>
          <a:xfrm>
            <a:off x="5210870" y="435780"/>
            <a:ext cx="614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Since wind speed &gt; 25.0 has the smallest Gini, so the top of the tree starts from wind speed &gt; 25.0, e.g.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190517-81F7-4852-A5EC-B3C3D04AB3FF}"/>
              </a:ext>
            </a:extLst>
          </p:cNvPr>
          <p:cNvSpPr/>
          <p:nvPr/>
        </p:nvSpPr>
        <p:spPr>
          <a:xfrm>
            <a:off x="7204293" y="1174253"/>
            <a:ext cx="1160890" cy="3453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6C6DC-A92D-4F43-83BB-CA4ACA5DE557}"/>
              </a:ext>
            </a:extLst>
          </p:cNvPr>
          <p:cNvSpPr/>
          <p:nvPr/>
        </p:nvSpPr>
        <p:spPr>
          <a:xfrm>
            <a:off x="6720692" y="2061064"/>
            <a:ext cx="1083216" cy="417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Rain</a:t>
            </a:r>
          </a:p>
          <a:p>
            <a:pPr algn="ctr"/>
            <a:r>
              <a:rPr lang="en-US" sz="1200" dirty="0"/>
              <a:t>Yes: 0; No: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FA7FFE-6587-4E07-B455-CB71ABFF697B}"/>
              </a:ext>
            </a:extLst>
          </p:cNvPr>
          <p:cNvSpPr/>
          <p:nvPr/>
        </p:nvSpPr>
        <p:spPr>
          <a:xfrm>
            <a:off x="7951430" y="2169851"/>
            <a:ext cx="1083216" cy="425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Rain</a:t>
            </a:r>
          </a:p>
          <a:p>
            <a:pPr algn="ctr"/>
            <a:r>
              <a:rPr lang="en-US" sz="1200" dirty="0"/>
              <a:t>Yes: 2; No: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FC9AD6-E838-4CCD-963A-29A1F7134D64}"/>
              </a:ext>
            </a:extLst>
          </p:cNvPr>
          <p:cNvSpPr/>
          <p:nvPr/>
        </p:nvSpPr>
        <p:spPr>
          <a:xfrm>
            <a:off x="7492755" y="2842707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DF8D63-918B-49FF-A6DB-C54FC81DAEA7}"/>
              </a:ext>
            </a:extLst>
          </p:cNvPr>
          <p:cNvSpPr/>
          <p:nvPr/>
        </p:nvSpPr>
        <p:spPr>
          <a:xfrm>
            <a:off x="8617821" y="2838480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1C48D0-86A6-46FB-99AD-BFC62EB9E280}"/>
              </a:ext>
            </a:extLst>
          </p:cNvPr>
          <p:cNvSpPr/>
          <p:nvPr/>
        </p:nvSpPr>
        <p:spPr>
          <a:xfrm>
            <a:off x="7159252" y="3356852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097D3C-6277-4F5C-A5A6-554DCA633A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7262300" y="1519591"/>
            <a:ext cx="522438" cy="5414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78865-516A-4FC3-BDFE-E699405B5DE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7784738" y="1519591"/>
            <a:ext cx="708300" cy="6502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A86A4B-1DBE-40CC-AE0D-144651090607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7928969" y="2595705"/>
            <a:ext cx="564069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9E629-AE37-4229-9CD9-50C61C364F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8493038" y="2595705"/>
            <a:ext cx="560997" cy="2427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1960BB-AC1B-47FA-AC9A-645DA279E874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7595466" y="3109850"/>
            <a:ext cx="333503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70029F-D90E-4228-9860-BD21A7AF1463}"/>
              </a:ext>
            </a:extLst>
          </p:cNvPr>
          <p:cNvSpPr txBox="1"/>
          <p:nvPr/>
        </p:nvSpPr>
        <p:spPr>
          <a:xfrm>
            <a:off x="8438842" y="3351796"/>
            <a:ext cx="1010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C0F63-D61D-4A88-A0B9-4EBAEE30B9E4}"/>
              </a:ext>
            </a:extLst>
          </p:cNvPr>
          <p:cNvSpPr txBox="1"/>
          <p:nvPr/>
        </p:nvSpPr>
        <p:spPr>
          <a:xfrm>
            <a:off x="7148832" y="1590963"/>
            <a:ext cx="5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8000"/>
                </a:highlight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D3972C-4A49-460A-BBDC-CAF4E58F7020}"/>
              </a:ext>
            </a:extLst>
          </p:cNvPr>
          <p:cNvSpPr txBox="1"/>
          <p:nvPr/>
        </p:nvSpPr>
        <p:spPr>
          <a:xfrm>
            <a:off x="7869500" y="1581927"/>
            <a:ext cx="5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1A4D57-AFC3-4760-BF19-D4C95E250349}"/>
              </a:ext>
            </a:extLst>
          </p:cNvPr>
          <p:cNvSpPr/>
          <p:nvPr/>
        </p:nvSpPr>
        <p:spPr>
          <a:xfrm>
            <a:off x="337397" y="4391938"/>
            <a:ext cx="4535173" cy="14960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8F62AB-E341-45EB-9689-07CED716F75A}"/>
              </a:ext>
            </a:extLst>
          </p:cNvPr>
          <p:cNvSpPr/>
          <p:nvPr/>
        </p:nvSpPr>
        <p:spPr>
          <a:xfrm>
            <a:off x="337397" y="3917577"/>
            <a:ext cx="4535173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9D5D136-F5B1-4061-A83D-8C794442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" y="1082111"/>
            <a:ext cx="3396182" cy="155268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7FBD673-C188-44CE-8811-BD2C301075D4}"/>
              </a:ext>
            </a:extLst>
          </p:cNvPr>
          <p:cNvSpPr txBox="1"/>
          <p:nvPr/>
        </p:nvSpPr>
        <p:spPr>
          <a:xfrm>
            <a:off x="5297307" y="1931590"/>
            <a:ext cx="1467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00B050"/>
                </a:solidFill>
              </a:rPr>
              <a:t>There is no need to split this branch since we’ve got “0/1” situation here (impure)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0C880-7688-4439-A442-019ED83A2B8F}"/>
              </a:ext>
            </a:extLst>
          </p:cNvPr>
          <p:cNvSpPr txBox="1"/>
          <p:nvPr/>
        </p:nvSpPr>
        <p:spPr>
          <a:xfrm>
            <a:off x="9201363" y="1585075"/>
            <a:ext cx="1467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00B0F0"/>
                </a:solidFill>
              </a:rPr>
              <a:t>For this section, we calculate the Gini for all remaining predictors</a:t>
            </a:r>
          </a:p>
        </p:txBody>
      </p:sp>
    </p:spTree>
    <p:extLst>
      <p:ext uri="{BB962C8B-B14F-4D97-AF65-F5344CB8AC3E}">
        <p14:creationId xmlns:p14="http://schemas.microsoft.com/office/powerpoint/2010/main" val="2522444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5898" y="3029119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342B6B3-551D-4B9C-A626-313F4722D5E3}"/>
              </a:ext>
            </a:extLst>
          </p:cNvPr>
          <p:cNvSpPr txBox="1"/>
          <p:nvPr/>
        </p:nvSpPr>
        <p:spPr>
          <a:xfrm>
            <a:off x="5210870" y="435780"/>
            <a:ext cx="614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Since wind speed &gt; 25.0 has the smallest Gini, so the top of the tree starts from wind speed &gt; 25.0, e.g.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190517-81F7-4852-A5EC-B3C3D04AB3FF}"/>
              </a:ext>
            </a:extLst>
          </p:cNvPr>
          <p:cNvSpPr/>
          <p:nvPr/>
        </p:nvSpPr>
        <p:spPr>
          <a:xfrm>
            <a:off x="7204293" y="1174253"/>
            <a:ext cx="1160890" cy="3453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6C6DC-A92D-4F43-83BB-CA4ACA5DE557}"/>
              </a:ext>
            </a:extLst>
          </p:cNvPr>
          <p:cNvSpPr/>
          <p:nvPr/>
        </p:nvSpPr>
        <p:spPr>
          <a:xfrm>
            <a:off x="6720692" y="2061064"/>
            <a:ext cx="1083216" cy="417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Rain</a:t>
            </a:r>
          </a:p>
          <a:p>
            <a:pPr algn="ctr"/>
            <a:r>
              <a:rPr lang="en-US" sz="1200" dirty="0"/>
              <a:t>Yes: 0; No: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FA7FFE-6587-4E07-B455-CB71ABFF697B}"/>
              </a:ext>
            </a:extLst>
          </p:cNvPr>
          <p:cNvSpPr/>
          <p:nvPr/>
        </p:nvSpPr>
        <p:spPr>
          <a:xfrm>
            <a:off x="7951430" y="2169851"/>
            <a:ext cx="1083216" cy="425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Rain</a:t>
            </a:r>
          </a:p>
          <a:p>
            <a:pPr algn="ctr"/>
            <a:r>
              <a:rPr lang="en-US" sz="1200" dirty="0"/>
              <a:t>Yes: 2; No: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FC9AD6-E838-4CCD-963A-29A1F7134D64}"/>
              </a:ext>
            </a:extLst>
          </p:cNvPr>
          <p:cNvSpPr/>
          <p:nvPr/>
        </p:nvSpPr>
        <p:spPr>
          <a:xfrm>
            <a:off x="7492755" y="2842707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DF8D63-918B-49FF-A6DB-C54FC81DAEA7}"/>
              </a:ext>
            </a:extLst>
          </p:cNvPr>
          <p:cNvSpPr/>
          <p:nvPr/>
        </p:nvSpPr>
        <p:spPr>
          <a:xfrm>
            <a:off x="8617821" y="2838480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1C48D0-86A6-46FB-99AD-BFC62EB9E280}"/>
              </a:ext>
            </a:extLst>
          </p:cNvPr>
          <p:cNvSpPr/>
          <p:nvPr/>
        </p:nvSpPr>
        <p:spPr>
          <a:xfrm>
            <a:off x="7159252" y="3356852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097D3C-6277-4F5C-A5A6-554DCA633A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7262300" y="1519591"/>
            <a:ext cx="522438" cy="5414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78865-516A-4FC3-BDFE-E699405B5DE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7784738" y="1519591"/>
            <a:ext cx="708300" cy="6502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A86A4B-1DBE-40CC-AE0D-144651090607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7928969" y="2595705"/>
            <a:ext cx="564069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9E629-AE37-4229-9CD9-50C61C364F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8493038" y="2595705"/>
            <a:ext cx="560997" cy="2427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1960BB-AC1B-47FA-AC9A-645DA279E874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7595466" y="3109850"/>
            <a:ext cx="333503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70029F-D90E-4228-9860-BD21A7AF1463}"/>
              </a:ext>
            </a:extLst>
          </p:cNvPr>
          <p:cNvSpPr txBox="1"/>
          <p:nvPr/>
        </p:nvSpPr>
        <p:spPr>
          <a:xfrm>
            <a:off x="8438842" y="3351796"/>
            <a:ext cx="1010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C0F63-D61D-4A88-A0B9-4EBAEE30B9E4}"/>
              </a:ext>
            </a:extLst>
          </p:cNvPr>
          <p:cNvSpPr txBox="1"/>
          <p:nvPr/>
        </p:nvSpPr>
        <p:spPr>
          <a:xfrm>
            <a:off x="7148832" y="1590963"/>
            <a:ext cx="5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8000"/>
                </a:highlight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D3972C-4A49-460A-BBDC-CAF4E58F7020}"/>
              </a:ext>
            </a:extLst>
          </p:cNvPr>
          <p:cNvSpPr txBox="1"/>
          <p:nvPr/>
        </p:nvSpPr>
        <p:spPr>
          <a:xfrm>
            <a:off x="7869500" y="1581927"/>
            <a:ext cx="5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1A4D57-AFC3-4760-BF19-D4C95E250349}"/>
              </a:ext>
            </a:extLst>
          </p:cNvPr>
          <p:cNvSpPr/>
          <p:nvPr/>
        </p:nvSpPr>
        <p:spPr>
          <a:xfrm>
            <a:off x="337397" y="4391938"/>
            <a:ext cx="4535173" cy="14960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8F62AB-E341-45EB-9689-07CED716F75A}"/>
              </a:ext>
            </a:extLst>
          </p:cNvPr>
          <p:cNvSpPr/>
          <p:nvPr/>
        </p:nvSpPr>
        <p:spPr>
          <a:xfrm>
            <a:off x="337397" y="3917577"/>
            <a:ext cx="4535173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9D5D136-F5B1-4061-A83D-8C794442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" y="1082111"/>
            <a:ext cx="3396182" cy="155268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7FBD673-C188-44CE-8811-BD2C301075D4}"/>
              </a:ext>
            </a:extLst>
          </p:cNvPr>
          <p:cNvSpPr txBox="1"/>
          <p:nvPr/>
        </p:nvSpPr>
        <p:spPr>
          <a:xfrm>
            <a:off x="5297307" y="1931590"/>
            <a:ext cx="1467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00B050"/>
                </a:solidFill>
              </a:rPr>
              <a:t>There is no need to split this branch since we’ve got “0/1” situation here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0C880-7688-4439-A442-019ED83A2B8F}"/>
              </a:ext>
            </a:extLst>
          </p:cNvPr>
          <p:cNvSpPr txBox="1"/>
          <p:nvPr/>
        </p:nvSpPr>
        <p:spPr>
          <a:xfrm>
            <a:off x="9201363" y="1585075"/>
            <a:ext cx="1467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00B0F0"/>
                </a:solidFill>
              </a:rPr>
              <a:t>For this section, we calculate the Gini for all remaining predictors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B596B-D214-48DA-96D7-CCF29976891A}"/>
              </a:ext>
            </a:extLst>
          </p:cNvPr>
          <p:cNvSpPr txBox="1"/>
          <p:nvPr/>
        </p:nvSpPr>
        <p:spPr>
          <a:xfrm>
            <a:off x="10171135" y="2208588"/>
            <a:ext cx="155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Low pressure: 0.35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6DE4F-2900-4BCF-99DC-E329C9B13A83}"/>
              </a:ext>
            </a:extLst>
          </p:cNvPr>
          <p:cNvSpPr txBox="1"/>
          <p:nvPr/>
        </p:nvSpPr>
        <p:spPr>
          <a:xfrm>
            <a:off x="10171134" y="2488776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High temp: 0.2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F893DE-68E3-4249-B20A-5D19EFB80FDA}"/>
              </a:ext>
            </a:extLst>
          </p:cNvPr>
          <p:cNvSpPr txBox="1"/>
          <p:nvPr/>
        </p:nvSpPr>
        <p:spPr>
          <a:xfrm>
            <a:off x="10171133" y="2797846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High humidity: 0.45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CFD6AC-D48D-48FD-9CEA-02512BCB67B4}"/>
              </a:ext>
            </a:extLst>
          </p:cNvPr>
          <p:cNvSpPr/>
          <p:nvPr/>
        </p:nvSpPr>
        <p:spPr>
          <a:xfrm>
            <a:off x="217714" y="4286909"/>
            <a:ext cx="2838995" cy="1774257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8275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5898" y="3029119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342B6B3-551D-4B9C-A626-313F4722D5E3}"/>
              </a:ext>
            </a:extLst>
          </p:cNvPr>
          <p:cNvSpPr txBox="1"/>
          <p:nvPr/>
        </p:nvSpPr>
        <p:spPr>
          <a:xfrm>
            <a:off x="5210870" y="435780"/>
            <a:ext cx="614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Since wind speed &gt; 25.0 has the smallest Gini, so the top of the tree starts from wind speed &gt; 25.0, e.g.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190517-81F7-4852-A5EC-B3C3D04AB3FF}"/>
              </a:ext>
            </a:extLst>
          </p:cNvPr>
          <p:cNvSpPr/>
          <p:nvPr/>
        </p:nvSpPr>
        <p:spPr>
          <a:xfrm>
            <a:off x="7204293" y="1174253"/>
            <a:ext cx="1160890" cy="3453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6C6DC-A92D-4F43-83BB-CA4ACA5DE557}"/>
              </a:ext>
            </a:extLst>
          </p:cNvPr>
          <p:cNvSpPr/>
          <p:nvPr/>
        </p:nvSpPr>
        <p:spPr>
          <a:xfrm>
            <a:off x="6720692" y="2061064"/>
            <a:ext cx="1083216" cy="417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rain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FA7FFE-6587-4E07-B455-CB71ABFF697B}"/>
              </a:ext>
            </a:extLst>
          </p:cNvPr>
          <p:cNvSpPr/>
          <p:nvPr/>
        </p:nvSpPr>
        <p:spPr>
          <a:xfrm>
            <a:off x="7951430" y="2169851"/>
            <a:ext cx="1083216" cy="425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FC9AD6-E838-4CCD-963A-29A1F7134D64}"/>
              </a:ext>
            </a:extLst>
          </p:cNvPr>
          <p:cNvSpPr/>
          <p:nvPr/>
        </p:nvSpPr>
        <p:spPr>
          <a:xfrm>
            <a:off x="7492755" y="2842707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DF8D63-918B-49FF-A6DB-C54FC81DAEA7}"/>
              </a:ext>
            </a:extLst>
          </p:cNvPr>
          <p:cNvSpPr/>
          <p:nvPr/>
        </p:nvSpPr>
        <p:spPr>
          <a:xfrm>
            <a:off x="8617821" y="2838480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1C48D0-86A6-46FB-99AD-BFC62EB9E280}"/>
              </a:ext>
            </a:extLst>
          </p:cNvPr>
          <p:cNvSpPr/>
          <p:nvPr/>
        </p:nvSpPr>
        <p:spPr>
          <a:xfrm>
            <a:off x="7159252" y="3356852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097D3C-6277-4F5C-A5A6-554DCA633A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7262300" y="1519591"/>
            <a:ext cx="522438" cy="5414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78865-516A-4FC3-BDFE-E699405B5DE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7784738" y="1519591"/>
            <a:ext cx="708300" cy="6502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A86A4B-1DBE-40CC-AE0D-144651090607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7928969" y="2595705"/>
            <a:ext cx="564069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9E629-AE37-4229-9CD9-50C61C364F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8493038" y="2595705"/>
            <a:ext cx="560997" cy="2427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1960BB-AC1B-47FA-AC9A-645DA279E874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7595466" y="3109850"/>
            <a:ext cx="333503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70029F-D90E-4228-9860-BD21A7AF1463}"/>
              </a:ext>
            </a:extLst>
          </p:cNvPr>
          <p:cNvSpPr txBox="1"/>
          <p:nvPr/>
        </p:nvSpPr>
        <p:spPr>
          <a:xfrm>
            <a:off x="8438842" y="3351796"/>
            <a:ext cx="1010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C0F63-D61D-4A88-A0B9-4EBAEE30B9E4}"/>
              </a:ext>
            </a:extLst>
          </p:cNvPr>
          <p:cNvSpPr txBox="1"/>
          <p:nvPr/>
        </p:nvSpPr>
        <p:spPr>
          <a:xfrm>
            <a:off x="7148832" y="1590963"/>
            <a:ext cx="5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8000"/>
                </a:highlight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D3972C-4A49-460A-BBDC-CAF4E58F7020}"/>
              </a:ext>
            </a:extLst>
          </p:cNvPr>
          <p:cNvSpPr txBox="1"/>
          <p:nvPr/>
        </p:nvSpPr>
        <p:spPr>
          <a:xfrm>
            <a:off x="7869500" y="1581927"/>
            <a:ext cx="5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1A4D57-AFC3-4760-BF19-D4C95E250349}"/>
              </a:ext>
            </a:extLst>
          </p:cNvPr>
          <p:cNvSpPr/>
          <p:nvPr/>
        </p:nvSpPr>
        <p:spPr>
          <a:xfrm>
            <a:off x="1271451" y="4391938"/>
            <a:ext cx="862149" cy="14960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8F62AB-E341-45EB-9689-07CED716F75A}"/>
              </a:ext>
            </a:extLst>
          </p:cNvPr>
          <p:cNvSpPr/>
          <p:nvPr/>
        </p:nvSpPr>
        <p:spPr>
          <a:xfrm>
            <a:off x="337397" y="3917577"/>
            <a:ext cx="4535173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9D5D136-F5B1-4061-A83D-8C794442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" y="1082111"/>
            <a:ext cx="3396182" cy="155268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990C880-7688-4439-A442-019ED83A2B8F}"/>
              </a:ext>
            </a:extLst>
          </p:cNvPr>
          <p:cNvSpPr txBox="1"/>
          <p:nvPr/>
        </p:nvSpPr>
        <p:spPr>
          <a:xfrm>
            <a:off x="9201363" y="1585075"/>
            <a:ext cx="1467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00B0F0"/>
                </a:solidFill>
              </a:rPr>
              <a:t>For this section, we calculate the Gini for all remaining predictors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B596B-D214-48DA-96D7-CCF29976891A}"/>
              </a:ext>
            </a:extLst>
          </p:cNvPr>
          <p:cNvSpPr txBox="1"/>
          <p:nvPr/>
        </p:nvSpPr>
        <p:spPr>
          <a:xfrm>
            <a:off x="10171135" y="2208588"/>
            <a:ext cx="155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Low pressure: 0.35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6DE4F-2900-4BCF-99DC-E329C9B13A83}"/>
              </a:ext>
            </a:extLst>
          </p:cNvPr>
          <p:cNvSpPr txBox="1"/>
          <p:nvPr/>
        </p:nvSpPr>
        <p:spPr>
          <a:xfrm>
            <a:off x="10171134" y="2488776"/>
            <a:ext cx="1259960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High temp: 0.2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F893DE-68E3-4249-B20A-5D19EFB80FDA}"/>
              </a:ext>
            </a:extLst>
          </p:cNvPr>
          <p:cNvSpPr txBox="1"/>
          <p:nvPr/>
        </p:nvSpPr>
        <p:spPr>
          <a:xfrm>
            <a:off x="10171133" y="2797846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High humidity: 0.45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5827-D0A2-426C-88D2-C238EFBB47A2}"/>
              </a:ext>
            </a:extLst>
          </p:cNvPr>
          <p:cNvSpPr txBox="1"/>
          <p:nvPr/>
        </p:nvSpPr>
        <p:spPr>
          <a:xfrm>
            <a:off x="7926384" y="25244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25F5B2-28D8-4724-BC0E-065A5986CEB4}"/>
              </a:ext>
            </a:extLst>
          </p:cNvPr>
          <p:cNvSpPr txBox="1"/>
          <p:nvPr/>
        </p:nvSpPr>
        <p:spPr>
          <a:xfrm>
            <a:off x="8549569" y="25291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32032-43AE-4881-B84B-0C0214D79487}"/>
              </a:ext>
            </a:extLst>
          </p:cNvPr>
          <p:cNvSpPr txBox="1"/>
          <p:nvPr/>
        </p:nvSpPr>
        <p:spPr>
          <a:xfrm>
            <a:off x="9732296" y="3105623"/>
            <a:ext cx="1617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High Temp has the smallest Gini so it is chosen as the secondary split here</a:t>
            </a:r>
          </a:p>
        </p:txBody>
      </p:sp>
    </p:spTree>
    <p:extLst>
      <p:ext uri="{BB962C8B-B14F-4D97-AF65-F5344CB8AC3E}">
        <p14:creationId xmlns:p14="http://schemas.microsoft.com/office/powerpoint/2010/main" val="3717794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5898" y="3029119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342B6B3-551D-4B9C-A626-313F4722D5E3}"/>
              </a:ext>
            </a:extLst>
          </p:cNvPr>
          <p:cNvSpPr txBox="1"/>
          <p:nvPr/>
        </p:nvSpPr>
        <p:spPr>
          <a:xfrm>
            <a:off x="5210870" y="435780"/>
            <a:ext cx="614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Since wind speed &gt; 25.0 has the smallest Gini, so the top of the tree starts from wind speed &gt; 25.0, e.g.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190517-81F7-4852-A5EC-B3C3D04AB3FF}"/>
              </a:ext>
            </a:extLst>
          </p:cNvPr>
          <p:cNvSpPr/>
          <p:nvPr/>
        </p:nvSpPr>
        <p:spPr>
          <a:xfrm>
            <a:off x="7204293" y="1174253"/>
            <a:ext cx="1160890" cy="3453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6C6DC-A92D-4F43-83BB-CA4ACA5DE557}"/>
              </a:ext>
            </a:extLst>
          </p:cNvPr>
          <p:cNvSpPr/>
          <p:nvPr/>
        </p:nvSpPr>
        <p:spPr>
          <a:xfrm>
            <a:off x="6720692" y="2061064"/>
            <a:ext cx="1083216" cy="417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rain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FA7FFE-6587-4E07-B455-CB71ABFF697B}"/>
              </a:ext>
            </a:extLst>
          </p:cNvPr>
          <p:cNvSpPr/>
          <p:nvPr/>
        </p:nvSpPr>
        <p:spPr>
          <a:xfrm>
            <a:off x="7951430" y="2169851"/>
            <a:ext cx="1083216" cy="425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FC9AD6-E838-4CCD-963A-29A1F7134D64}"/>
              </a:ext>
            </a:extLst>
          </p:cNvPr>
          <p:cNvSpPr/>
          <p:nvPr/>
        </p:nvSpPr>
        <p:spPr>
          <a:xfrm>
            <a:off x="7492755" y="2842707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DF8D63-918B-49FF-A6DB-C54FC81DAEA7}"/>
              </a:ext>
            </a:extLst>
          </p:cNvPr>
          <p:cNvSpPr/>
          <p:nvPr/>
        </p:nvSpPr>
        <p:spPr>
          <a:xfrm>
            <a:off x="8617821" y="2838480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1C48D0-86A6-46FB-99AD-BFC62EB9E280}"/>
              </a:ext>
            </a:extLst>
          </p:cNvPr>
          <p:cNvSpPr/>
          <p:nvPr/>
        </p:nvSpPr>
        <p:spPr>
          <a:xfrm>
            <a:off x="7159252" y="3356852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097D3C-6277-4F5C-A5A6-554DCA633A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7262300" y="1519591"/>
            <a:ext cx="522438" cy="5414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78865-516A-4FC3-BDFE-E699405B5DE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7784738" y="1519591"/>
            <a:ext cx="708300" cy="6502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A86A4B-1DBE-40CC-AE0D-144651090607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7928969" y="2595705"/>
            <a:ext cx="564069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9E629-AE37-4229-9CD9-50C61C364F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8493038" y="2595705"/>
            <a:ext cx="560997" cy="2427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1960BB-AC1B-47FA-AC9A-645DA279E874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7595466" y="3109850"/>
            <a:ext cx="333503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70029F-D90E-4228-9860-BD21A7AF1463}"/>
              </a:ext>
            </a:extLst>
          </p:cNvPr>
          <p:cNvSpPr txBox="1"/>
          <p:nvPr/>
        </p:nvSpPr>
        <p:spPr>
          <a:xfrm>
            <a:off x="8438842" y="3351796"/>
            <a:ext cx="1010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C0F63-D61D-4A88-A0B9-4EBAEE30B9E4}"/>
              </a:ext>
            </a:extLst>
          </p:cNvPr>
          <p:cNvSpPr txBox="1"/>
          <p:nvPr/>
        </p:nvSpPr>
        <p:spPr>
          <a:xfrm>
            <a:off x="7148832" y="1590963"/>
            <a:ext cx="5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8000"/>
                </a:highlight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D3972C-4A49-460A-BBDC-CAF4E58F7020}"/>
              </a:ext>
            </a:extLst>
          </p:cNvPr>
          <p:cNvSpPr txBox="1"/>
          <p:nvPr/>
        </p:nvSpPr>
        <p:spPr>
          <a:xfrm>
            <a:off x="7869500" y="1581927"/>
            <a:ext cx="5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9D5D136-F5B1-4061-A83D-8C794442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" y="1082111"/>
            <a:ext cx="3396182" cy="155268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990C880-7688-4439-A442-019ED83A2B8F}"/>
              </a:ext>
            </a:extLst>
          </p:cNvPr>
          <p:cNvSpPr txBox="1"/>
          <p:nvPr/>
        </p:nvSpPr>
        <p:spPr>
          <a:xfrm>
            <a:off x="9201363" y="1585075"/>
            <a:ext cx="1467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00B0F0"/>
                </a:solidFill>
              </a:rPr>
              <a:t>For this section, we calculate the Gini for all remaining predictors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B596B-D214-48DA-96D7-CCF29976891A}"/>
              </a:ext>
            </a:extLst>
          </p:cNvPr>
          <p:cNvSpPr txBox="1"/>
          <p:nvPr/>
        </p:nvSpPr>
        <p:spPr>
          <a:xfrm>
            <a:off x="10171135" y="2208588"/>
            <a:ext cx="155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Low pressure: 0.35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6DE4F-2900-4BCF-99DC-E329C9B13A83}"/>
              </a:ext>
            </a:extLst>
          </p:cNvPr>
          <p:cNvSpPr txBox="1"/>
          <p:nvPr/>
        </p:nvSpPr>
        <p:spPr>
          <a:xfrm>
            <a:off x="10171134" y="2488776"/>
            <a:ext cx="1259960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High temp: 0.2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F893DE-68E3-4249-B20A-5D19EFB80FDA}"/>
              </a:ext>
            </a:extLst>
          </p:cNvPr>
          <p:cNvSpPr txBox="1"/>
          <p:nvPr/>
        </p:nvSpPr>
        <p:spPr>
          <a:xfrm>
            <a:off x="10171133" y="2797846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High humidity: 0.45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5827-D0A2-426C-88D2-C238EFBB47A2}"/>
              </a:ext>
            </a:extLst>
          </p:cNvPr>
          <p:cNvSpPr txBox="1"/>
          <p:nvPr/>
        </p:nvSpPr>
        <p:spPr>
          <a:xfrm>
            <a:off x="7926384" y="25244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25F5B2-28D8-4724-BC0E-065A5986CEB4}"/>
              </a:ext>
            </a:extLst>
          </p:cNvPr>
          <p:cNvSpPr txBox="1"/>
          <p:nvPr/>
        </p:nvSpPr>
        <p:spPr>
          <a:xfrm>
            <a:off x="8549569" y="25291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32032-43AE-4881-B84B-0C0214D79487}"/>
              </a:ext>
            </a:extLst>
          </p:cNvPr>
          <p:cNvSpPr txBox="1"/>
          <p:nvPr/>
        </p:nvSpPr>
        <p:spPr>
          <a:xfrm>
            <a:off x="9732296" y="3105623"/>
            <a:ext cx="1617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High Temp has the smallest Gini so it is chosen as the secondary split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8BC2C9-517D-431F-B655-D50210503285}"/>
              </a:ext>
            </a:extLst>
          </p:cNvPr>
          <p:cNvSpPr txBox="1"/>
          <p:nvPr/>
        </p:nvSpPr>
        <p:spPr>
          <a:xfrm>
            <a:off x="5516216" y="5280968"/>
            <a:ext cx="4014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By doing this over and over (going through all predictors) until we reach to the level that we are not able to split anymore (e.g., “0/1” or “impure” situation)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D7DE51-39E8-4B35-943A-7810917888F0}"/>
              </a:ext>
            </a:extLst>
          </p:cNvPr>
          <p:cNvSpPr/>
          <p:nvPr/>
        </p:nvSpPr>
        <p:spPr>
          <a:xfrm>
            <a:off x="7148832" y="4058136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A207B9-ACC6-4029-9039-D8770C908AF3}"/>
              </a:ext>
            </a:extLst>
          </p:cNvPr>
          <p:cNvSpPr/>
          <p:nvPr/>
        </p:nvSpPr>
        <p:spPr>
          <a:xfrm>
            <a:off x="6161116" y="4588276"/>
            <a:ext cx="1083216" cy="417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rain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686DB3-1CE0-499B-895E-ECBBA1C56B62}"/>
              </a:ext>
            </a:extLst>
          </p:cNvPr>
          <p:cNvSpPr/>
          <p:nvPr/>
        </p:nvSpPr>
        <p:spPr>
          <a:xfrm>
            <a:off x="7840350" y="4599886"/>
            <a:ext cx="1083216" cy="417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54BCC-F5EF-4737-B629-05EDC8F00B74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6702724" y="4325279"/>
            <a:ext cx="882322" cy="2629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BC82CB-8E63-4EA0-82DF-8BA1997617BA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7585046" y="4325279"/>
            <a:ext cx="796912" cy="2746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5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EC260-A832-704F-8E02-B80C952689F5}"/>
              </a:ext>
            </a:extLst>
          </p:cNvPr>
          <p:cNvSpPr txBox="1"/>
          <p:nvPr/>
        </p:nvSpPr>
        <p:spPr>
          <a:xfrm>
            <a:off x="4373990" y="3574775"/>
            <a:ext cx="17194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When we have Low pressure, there are 1 case having rain, and 2 cases do not have rain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When we don’t have low pressure, there are 1 case having rain, and 1 case don’t have 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F3F0C2-123D-7449-B637-5F2FDDD91571}"/>
              </a:ext>
            </a:extLst>
          </p:cNvPr>
          <p:cNvSpPr/>
          <p:nvPr/>
        </p:nvSpPr>
        <p:spPr>
          <a:xfrm>
            <a:off x="286247" y="1319917"/>
            <a:ext cx="1137036" cy="3254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9A2412-AE5D-B144-9125-F631660693A8}"/>
              </a:ext>
            </a:extLst>
          </p:cNvPr>
          <p:cNvSpPr/>
          <p:nvPr/>
        </p:nvSpPr>
        <p:spPr>
          <a:xfrm>
            <a:off x="3009793" y="1285008"/>
            <a:ext cx="1137036" cy="3254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C06D4-F86B-914D-A42A-80A3FC4890F0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</p:spTree>
    <p:extLst>
      <p:ext uri="{BB962C8B-B14F-4D97-AF65-F5344CB8AC3E}">
        <p14:creationId xmlns:p14="http://schemas.microsoft.com/office/powerpoint/2010/main" val="139657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F3F0C2-123D-7449-B637-5F2FDDD91571}"/>
              </a:ext>
            </a:extLst>
          </p:cNvPr>
          <p:cNvSpPr/>
          <p:nvPr/>
        </p:nvSpPr>
        <p:spPr>
          <a:xfrm>
            <a:off x="1207166" y="1285008"/>
            <a:ext cx="1137036" cy="3254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9A2412-AE5D-B144-9125-F631660693A8}"/>
              </a:ext>
            </a:extLst>
          </p:cNvPr>
          <p:cNvSpPr/>
          <p:nvPr/>
        </p:nvSpPr>
        <p:spPr>
          <a:xfrm>
            <a:off x="3009793" y="1285008"/>
            <a:ext cx="1137036" cy="3254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/>
              <a:t>Yes:1, No: 2</a:t>
            </a:r>
            <a:endParaRPr 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temperature”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B48899-D5F9-EC40-ADB5-7961D822251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</p:spTree>
    <p:extLst>
      <p:ext uri="{BB962C8B-B14F-4D97-AF65-F5344CB8AC3E}">
        <p14:creationId xmlns:p14="http://schemas.microsoft.com/office/powerpoint/2010/main" val="47917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F3F0C2-123D-7449-B637-5F2FDDD91571}"/>
              </a:ext>
            </a:extLst>
          </p:cNvPr>
          <p:cNvSpPr/>
          <p:nvPr/>
        </p:nvSpPr>
        <p:spPr>
          <a:xfrm>
            <a:off x="2053649" y="1285007"/>
            <a:ext cx="1137036" cy="3254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9A2412-AE5D-B144-9125-F631660693A8}"/>
              </a:ext>
            </a:extLst>
          </p:cNvPr>
          <p:cNvSpPr/>
          <p:nvPr/>
        </p:nvSpPr>
        <p:spPr>
          <a:xfrm>
            <a:off x="3009793" y="1285008"/>
            <a:ext cx="1137036" cy="3254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64A54-10AC-E445-A8D6-534E7D72632C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</p:spTree>
    <p:extLst>
      <p:ext uri="{BB962C8B-B14F-4D97-AF65-F5344CB8AC3E}">
        <p14:creationId xmlns:p14="http://schemas.microsoft.com/office/powerpoint/2010/main" val="412702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F7507-2232-1D42-9418-8C800A94332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98E17-C6E0-BB47-8E55-D27E8D65B623}"/>
              </a:ext>
            </a:extLst>
          </p:cNvPr>
          <p:cNvSpPr txBox="1"/>
          <p:nvPr/>
        </p:nvSpPr>
        <p:spPr>
          <a:xfrm>
            <a:off x="4291610" y="3692504"/>
            <a:ext cx="720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determine which predictor has the highest correlation, we use the metric called “Gini”</a:t>
            </a:r>
          </a:p>
        </p:txBody>
      </p:sp>
    </p:spTree>
    <p:extLst>
      <p:ext uri="{BB962C8B-B14F-4D97-AF65-F5344CB8AC3E}">
        <p14:creationId xmlns:p14="http://schemas.microsoft.com/office/powerpoint/2010/main" val="283335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F7507-2232-1D42-9418-8C800A94332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98E17-C6E0-BB47-8E55-D27E8D65B623}"/>
              </a:ext>
            </a:extLst>
          </p:cNvPr>
          <p:cNvSpPr txBox="1"/>
          <p:nvPr/>
        </p:nvSpPr>
        <p:spPr>
          <a:xfrm>
            <a:off x="4291610" y="3692504"/>
            <a:ext cx="720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determine which predictor has the highest correlation, we use the metric called “Gini”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5039D6-F9F2-3945-9B7B-031F0510BC00}"/>
                  </a:ext>
                </a:extLst>
              </p:cNvPr>
              <p:cNvSpPr txBox="1"/>
              <p:nvPr/>
            </p:nvSpPr>
            <p:spPr>
              <a:xfrm>
                <a:off x="5580487" y="4406092"/>
                <a:ext cx="2356348" cy="414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𝑦𝑒𝑠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5039D6-F9F2-3945-9B7B-031F0510B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87" y="4406092"/>
                <a:ext cx="2356348" cy="414216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E820D1-B428-F346-8E46-379354317BEF}"/>
                  </a:ext>
                </a:extLst>
              </p:cNvPr>
              <p:cNvSpPr txBox="1"/>
              <p:nvPr/>
            </p:nvSpPr>
            <p:spPr>
              <a:xfrm>
                <a:off x="4727824" y="5121984"/>
                <a:ext cx="730859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E820D1-B428-F346-8E46-379354317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24" y="5121984"/>
                <a:ext cx="730859" cy="391261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22852C3-D12B-8F44-8A4C-73D5F3993D63}"/>
              </a:ext>
            </a:extLst>
          </p:cNvPr>
          <p:cNvSpPr txBox="1"/>
          <p:nvPr/>
        </p:nvSpPr>
        <p:spPr>
          <a:xfrm>
            <a:off x="4344613" y="474137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Where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D3935F-A5AF-CD48-B943-B723646356EE}"/>
              </a:ext>
            </a:extLst>
          </p:cNvPr>
          <p:cNvSpPr txBox="1"/>
          <p:nvPr/>
        </p:nvSpPr>
        <p:spPr>
          <a:xfrm>
            <a:off x="5323176" y="512198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“yes” in a leaf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885CCB-2671-E240-8DAF-C8A167B09FB7}"/>
                  </a:ext>
                </a:extLst>
              </p:cNvPr>
              <p:cNvSpPr txBox="1"/>
              <p:nvPr/>
            </p:nvSpPr>
            <p:spPr>
              <a:xfrm>
                <a:off x="4749583" y="5524523"/>
                <a:ext cx="730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885CCB-2671-E240-8DAF-C8A167B09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583" y="5524523"/>
                <a:ext cx="7308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FA14C75E-1093-6548-B1BF-E05936C09047}"/>
              </a:ext>
            </a:extLst>
          </p:cNvPr>
          <p:cNvSpPr txBox="1"/>
          <p:nvPr/>
        </p:nvSpPr>
        <p:spPr>
          <a:xfrm>
            <a:off x="5355542" y="551324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“no” in a 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2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F7507-2232-1D42-9418-8C800A94332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5039D6-F9F2-3945-9B7B-031F0510BC00}"/>
                  </a:ext>
                </a:extLst>
              </p:cNvPr>
              <p:cNvSpPr txBox="1"/>
              <p:nvPr/>
            </p:nvSpPr>
            <p:spPr>
              <a:xfrm>
                <a:off x="1199318" y="4461759"/>
                <a:ext cx="2356348" cy="414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𝑦𝑒𝑠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5039D6-F9F2-3945-9B7B-031F0510B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18" y="4461759"/>
                <a:ext cx="2356348" cy="414216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E032965-B1D7-2540-8F6D-BA5E3EFA0933}"/>
                  </a:ext>
                </a:extLst>
              </p:cNvPr>
              <p:cNvSpPr txBox="1"/>
              <p:nvPr/>
            </p:nvSpPr>
            <p:spPr>
              <a:xfrm>
                <a:off x="3860924" y="3861452"/>
                <a:ext cx="1733800" cy="325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=1−(</m:t>
                      </m:r>
                      <m:sSup>
                        <m:sSupPr>
                          <m:ctrlP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</m:den>
                          </m:f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</m:den>
                          </m:f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E032965-B1D7-2540-8F6D-BA5E3EFA0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924" y="3861452"/>
                <a:ext cx="1733800" cy="325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8E83F74-2C68-7A4D-A69A-23046AFF9A35}"/>
              </a:ext>
            </a:extLst>
          </p:cNvPr>
          <p:cNvSpPr/>
          <p:nvPr/>
        </p:nvSpPr>
        <p:spPr>
          <a:xfrm>
            <a:off x="4164715" y="2907900"/>
            <a:ext cx="1130519" cy="647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07E8C7-5C07-014A-AC17-31436D152C0B}"/>
              </a:ext>
            </a:extLst>
          </p:cNvPr>
          <p:cNvCxnSpPr>
            <a:stCxn id="3" idx="4"/>
            <a:endCxn id="47" idx="0"/>
          </p:cNvCxnSpPr>
          <p:nvPr/>
        </p:nvCxnSpPr>
        <p:spPr>
          <a:xfrm flipH="1">
            <a:off x="4727824" y="3555086"/>
            <a:ext cx="2151" cy="306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D3D785-5EBC-FB47-9F4D-9BC8BE0C3E07}"/>
              </a:ext>
            </a:extLst>
          </p:cNvPr>
          <p:cNvSpPr txBox="1"/>
          <p:nvPr/>
        </p:nvSpPr>
        <p:spPr>
          <a:xfrm>
            <a:off x="4852913" y="3563124"/>
            <a:ext cx="1758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For this leaf, the Gini value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/>
              <p:nvPr/>
            </p:nvSpPr>
            <p:spPr>
              <a:xfrm>
                <a:off x="3794783" y="4207101"/>
                <a:ext cx="17338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</m:t>
                      </m:r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83" y="4207101"/>
                <a:ext cx="173380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19A3DA-7406-F94C-94EB-2AEA95B6E9B4}"/>
                  </a:ext>
                </a:extLst>
              </p:cNvPr>
              <p:cNvSpPr txBox="1"/>
              <p:nvPr/>
            </p:nvSpPr>
            <p:spPr>
              <a:xfrm>
                <a:off x="514075" y="5052739"/>
                <a:ext cx="730859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19A3DA-7406-F94C-94EB-2AEA95B6E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5" y="5052739"/>
                <a:ext cx="730859" cy="391261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7116CC71-7CCE-C94C-A71F-E07D8DB16053}"/>
              </a:ext>
            </a:extLst>
          </p:cNvPr>
          <p:cNvSpPr txBox="1"/>
          <p:nvPr/>
        </p:nvSpPr>
        <p:spPr>
          <a:xfrm>
            <a:off x="1109427" y="5052739"/>
            <a:ext cx="343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“yes” in a leaf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0276A41-08F9-1D49-8FA0-5C7CA068A932}"/>
                  </a:ext>
                </a:extLst>
              </p:cNvPr>
              <p:cNvSpPr txBox="1"/>
              <p:nvPr/>
            </p:nvSpPr>
            <p:spPr>
              <a:xfrm>
                <a:off x="465924" y="5479345"/>
                <a:ext cx="730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0276A41-08F9-1D49-8FA0-5C7CA068A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4" y="5479345"/>
                <a:ext cx="7308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CEF4E186-3DBC-4D48-944E-C3DE062CA2DF}"/>
              </a:ext>
            </a:extLst>
          </p:cNvPr>
          <p:cNvSpPr txBox="1"/>
          <p:nvPr/>
        </p:nvSpPr>
        <p:spPr>
          <a:xfrm>
            <a:off x="1109427" y="5479345"/>
            <a:ext cx="3303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“no” in a 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6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F7507-2232-1D42-9418-8C800A94332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5039D6-F9F2-3945-9B7B-031F0510BC00}"/>
                  </a:ext>
                </a:extLst>
              </p:cNvPr>
              <p:cNvSpPr txBox="1"/>
              <p:nvPr/>
            </p:nvSpPr>
            <p:spPr>
              <a:xfrm>
                <a:off x="1199318" y="4461759"/>
                <a:ext cx="2356348" cy="414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𝑦𝑒𝑠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5039D6-F9F2-3945-9B7B-031F0510B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18" y="4461759"/>
                <a:ext cx="2356348" cy="414216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E032965-B1D7-2540-8F6D-BA5E3EFA0933}"/>
                  </a:ext>
                </a:extLst>
              </p:cNvPr>
              <p:cNvSpPr txBox="1"/>
              <p:nvPr/>
            </p:nvSpPr>
            <p:spPr>
              <a:xfrm>
                <a:off x="4877928" y="3903564"/>
                <a:ext cx="1733800" cy="336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=1−(</m:t>
                      </m:r>
                      <m:sSup>
                        <m:sSupPr>
                          <m:ctrlP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1+1</m:t>
                              </m:r>
                            </m:den>
                          </m:f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E032965-B1D7-2540-8F6D-BA5E3EFA0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928" y="3903564"/>
                <a:ext cx="1733800" cy="336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8E83F74-2C68-7A4D-A69A-23046AFF9A35}"/>
              </a:ext>
            </a:extLst>
          </p:cNvPr>
          <p:cNvSpPr/>
          <p:nvPr/>
        </p:nvSpPr>
        <p:spPr>
          <a:xfrm>
            <a:off x="5245979" y="2914970"/>
            <a:ext cx="1130519" cy="647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07E8C7-5C07-014A-AC17-31436D152C0B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5811238" y="3562156"/>
            <a:ext cx="1" cy="320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D3D785-5EBC-FB47-9F4D-9BC8BE0C3E07}"/>
              </a:ext>
            </a:extLst>
          </p:cNvPr>
          <p:cNvSpPr txBox="1"/>
          <p:nvPr/>
        </p:nvSpPr>
        <p:spPr>
          <a:xfrm>
            <a:off x="5855801" y="3605902"/>
            <a:ext cx="1758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For this leaf, the Gini value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/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19A3DA-7406-F94C-94EB-2AEA95B6E9B4}"/>
                  </a:ext>
                </a:extLst>
              </p:cNvPr>
              <p:cNvSpPr txBox="1"/>
              <p:nvPr/>
            </p:nvSpPr>
            <p:spPr>
              <a:xfrm>
                <a:off x="514075" y="5052739"/>
                <a:ext cx="730859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19A3DA-7406-F94C-94EB-2AEA95B6E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5" y="5052739"/>
                <a:ext cx="730859" cy="391261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7116CC71-7CCE-C94C-A71F-E07D8DB16053}"/>
              </a:ext>
            </a:extLst>
          </p:cNvPr>
          <p:cNvSpPr txBox="1"/>
          <p:nvPr/>
        </p:nvSpPr>
        <p:spPr>
          <a:xfrm>
            <a:off x="1109427" y="5052739"/>
            <a:ext cx="343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“yes” in a leaf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0276A41-08F9-1D49-8FA0-5C7CA068A932}"/>
                  </a:ext>
                </a:extLst>
              </p:cNvPr>
              <p:cNvSpPr txBox="1"/>
              <p:nvPr/>
            </p:nvSpPr>
            <p:spPr>
              <a:xfrm>
                <a:off x="465924" y="5479345"/>
                <a:ext cx="730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0276A41-08F9-1D49-8FA0-5C7CA068A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4" y="5479345"/>
                <a:ext cx="7308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CEF4E186-3DBC-4D48-944E-C3DE062CA2DF}"/>
              </a:ext>
            </a:extLst>
          </p:cNvPr>
          <p:cNvSpPr txBox="1"/>
          <p:nvPr/>
        </p:nvSpPr>
        <p:spPr>
          <a:xfrm>
            <a:off x="1109427" y="5479345"/>
            <a:ext cx="3303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“no” in a leaf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/>
              <p:nvPr/>
            </p:nvSpPr>
            <p:spPr>
              <a:xfrm>
                <a:off x="4877928" y="4230899"/>
                <a:ext cx="17338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928" y="4230899"/>
                <a:ext cx="173380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59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3930</Words>
  <Application>Microsoft Office PowerPoint</Application>
  <PresentationFormat>Widescreen</PresentationFormat>
  <Paragraphs>1271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1</cp:revision>
  <dcterms:created xsi:type="dcterms:W3CDTF">2022-06-04T03:27:32Z</dcterms:created>
  <dcterms:modified xsi:type="dcterms:W3CDTF">2022-06-04T03:31:03Z</dcterms:modified>
</cp:coreProperties>
</file>