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35" r:id="rId2"/>
    <p:sldId id="636" r:id="rId3"/>
    <p:sldId id="638" r:id="rId4"/>
    <p:sldId id="639" r:id="rId5"/>
    <p:sldId id="637" r:id="rId6"/>
    <p:sldId id="640" r:id="rId7"/>
    <p:sldId id="642" r:id="rId8"/>
    <p:sldId id="643" r:id="rId9"/>
    <p:sldId id="644" r:id="rId10"/>
    <p:sldId id="645" r:id="rId11"/>
    <p:sldId id="646" r:id="rId12"/>
    <p:sldId id="647" r:id="rId13"/>
    <p:sldId id="648" r:id="rId14"/>
    <p:sldId id="649" r:id="rId15"/>
    <p:sldId id="650" r:id="rId16"/>
    <p:sldId id="651" r:id="rId17"/>
    <p:sldId id="652" r:id="rId18"/>
    <p:sldId id="653" r:id="rId19"/>
    <p:sldId id="654" r:id="rId20"/>
    <p:sldId id="655" r:id="rId21"/>
    <p:sldId id="656" r:id="rId22"/>
    <p:sldId id="657" r:id="rId23"/>
    <p:sldId id="658" r:id="rId24"/>
    <p:sldId id="6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F7E0-93CC-4AF1-9369-2DC960DCC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4479D15-B2BA-4B8C-9E1E-3CE625895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E1669DE-20A6-449A-AE3C-D1D9D0DAE2D8}"/>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5" name="Footer Placeholder 4">
            <a:extLst>
              <a:ext uri="{FF2B5EF4-FFF2-40B4-BE49-F238E27FC236}">
                <a16:creationId xmlns:a16="http://schemas.microsoft.com/office/drawing/2014/main" id="{A61F759B-90ED-4830-8FA2-3B4C3C852FD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FCF845-E109-4D52-93C3-E8CA9CFA3422}"/>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256103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B903-88CE-4B3F-80D7-A630CA72447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1837871-6A15-4523-9DE2-3B04119D2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E1E3D40-2E38-4308-84BA-183C16AB9618}"/>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5" name="Footer Placeholder 4">
            <a:extLst>
              <a:ext uri="{FF2B5EF4-FFF2-40B4-BE49-F238E27FC236}">
                <a16:creationId xmlns:a16="http://schemas.microsoft.com/office/drawing/2014/main" id="{F0912B32-8925-4622-94BA-5AF1C1B70D0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89D4A9D-2E81-44B5-8798-3BAB8307CEF9}"/>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3071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D9E54-19C4-436B-BA20-D4510684C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AB8565D-F395-4834-9B3F-50EC61625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B3A98ED-C5B5-43EB-88BE-F9C0DE14393C}"/>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5" name="Footer Placeholder 4">
            <a:extLst>
              <a:ext uri="{FF2B5EF4-FFF2-40B4-BE49-F238E27FC236}">
                <a16:creationId xmlns:a16="http://schemas.microsoft.com/office/drawing/2014/main" id="{044522AF-EAE0-4451-81CA-6B75CFF39E4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9746A89-381B-45A7-878E-86E3E8373C7E}"/>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62844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410677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E513-6472-4EEF-9183-26ECD5C26A8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12CECB5-A9D6-4011-A492-1A16202A3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589B787-22CF-47EF-BF02-6477660BDEA2}"/>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5" name="Footer Placeholder 4">
            <a:extLst>
              <a:ext uri="{FF2B5EF4-FFF2-40B4-BE49-F238E27FC236}">
                <a16:creationId xmlns:a16="http://schemas.microsoft.com/office/drawing/2014/main" id="{8CE3A44E-E27E-4D93-8C6E-F1230B73B96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A7CE098-A269-4D40-90F9-0270BC952492}"/>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92169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0627-A905-4239-95E7-6A68A67F5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93EA63D-D88A-4166-849D-1469CCCF5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C8116A-9BCB-4B06-9686-FD688CA6CBF6}"/>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5" name="Footer Placeholder 4">
            <a:extLst>
              <a:ext uri="{FF2B5EF4-FFF2-40B4-BE49-F238E27FC236}">
                <a16:creationId xmlns:a16="http://schemas.microsoft.com/office/drawing/2014/main" id="{DBAD73B9-F63A-4F1E-84A3-BA2CAC7B301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96945D-FF31-48C6-824C-501510C5FEFC}"/>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31333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41E4-48B7-4A9C-B4D8-1B7EABD57F2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C44BEB9-C047-4D99-8FCB-3F1A6DDF0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BB69310-76EC-4438-B2D3-F5C8FD73EE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B395C921-764D-40F7-99AE-9074483F0264}"/>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6" name="Footer Placeholder 5">
            <a:extLst>
              <a:ext uri="{FF2B5EF4-FFF2-40B4-BE49-F238E27FC236}">
                <a16:creationId xmlns:a16="http://schemas.microsoft.com/office/drawing/2014/main" id="{0B588ADF-3ADC-441F-89AF-F6A5810687C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44CDF27-6483-41E8-8F33-926D42EFF753}"/>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92349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9AE-5F43-429E-8A25-ADAFCCF4CED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6D4C035-B9E9-4ED2-8F5E-41B79CB00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9E863-7DD6-4B21-A72C-DD7DB72269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14DFD96-0D8E-4C96-BB3A-BBA5F000E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2B67B-E1BE-4A08-8104-3625B6F2D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0D1C293-232B-4360-9899-5988540E78D3}"/>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8" name="Footer Placeholder 7">
            <a:extLst>
              <a:ext uri="{FF2B5EF4-FFF2-40B4-BE49-F238E27FC236}">
                <a16:creationId xmlns:a16="http://schemas.microsoft.com/office/drawing/2014/main" id="{C3989CEF-FE22-40E5-A413-11CF477B2E36}"/>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F889B52-510D-4EC8-A2F6-0B8EEEC09329}"/>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243281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92A5-4711-471A-8626-A15A60812A7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8F5F284C-FBBC-4E57-B2B6-8A5B4A8AADE0}"/>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4" name="Footer Placeholder 3">
            <a:extLst>
              <a:ext uri="{FF2B5EF4-FFF2-40B4-BE49-F238E27FC236}">
                <a16:creationId xmlns:a16="http://schemas.microsoft.com/office/drawing/2014/main" id="{E21FAB01-CDDD-4C60-AC96-E823726BC7E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E1A8362-AAA3-4909-9B99-0048A9D34F13}"/>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88372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52AB2-AFA4-46A5-8CEB-BF4ED3382F43}"/>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3" name="Footer Placeholder 2">
            <a:extLst>
              <a:ext uri="{FF2B5EF4-FFF2-40B4-BE49-F238E27FC236}">
                <a16:creationId xmlns:a16="http://schemas.microsoft.com/office/drawing/2014/main" id="{E5420671-3CB5-4A0A-A7DB-AB3856C2D0D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CDDDCD9-3F9E-4881-97BA-666F8E8479AC}"/>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274105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7B7A-7683-4FAF-899D-91A319F2F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DC91969A-1B27-46DD-9FDA-8AFF7FDA7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0EEE11A-4B0B-4863-ADEA-D9E0FAD2C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C1D46-355D-4C33-8363-85C247F1A345}"/>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6" name="Footer Placeholder 5">
            <a:extLst>
              <a:ext uri="{FF2B5EF4-FFF2-40B4-BE49-F238E27FC236}">
                <a16:creationId xmlns:a16="http://schemas.microsoft.com/office/drawing/2014/main" id="{342B108B-6076-42CD-A5C1-1B4004FC34C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ADA5CFE-E73E-46CB-8130-F44C2F72C3E6}"/>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57589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4870-5DCF-44DD-86CD-568426C33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283BA86-90B3-41E3-91B1-FCC828371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02592425-A6C0-48DD-80C3-DE223C0F0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37CFC-0B29-4293-B2B4-085C1C17F9FF}"/>
              </a:ext>
            </a:extLst>
          </p:cNvPr>
          <p:cNvSpPr>
            <a:spLocks noGrp="1"/>
          </p:cNvSpPr>
          <p:nvPr>
            <p:ph type="dt" sz="half" idx="10"/>
          </p:nvPr>
        </p:nvSpPr>
        <p:spPr/>
        <p:txBody>
          <a:bodyPr/>
          <a:lstStyle/>
          <a:p>
            <a:fld id="{7A339085-C2EA-40C9-8143-C6C74F184DD4}" type="datetimeFigureOut">
              <a:rPr lang="en-NZ" smtClean="0"/>
              <a:t>4/06/2022</a:t>
            </a:fld>
            <a:endParaRPr lang="en-NZ"/>
          </a:p>
        </p:txBody>
      </p:sp>
      <p:sp>
        <p:nvSpPr>
          <p:cNvPr id="6" name="Footer Placeholder 5">
            <a:extLst>
              <a:ext uri="{FF2B5EF4-FFF2-40B4-BE49-F238E27FC236}">
                <a16:creationId xmlns:a16="http://schemas.microsoft.com/office/drawing/2014/main" id="{273EDF73-3968-4E29-8371-0F9078F9808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2538B39-C6A9-4E21-A856-AB82ECE1A13F}"/>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116584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7C6CD-C5C9-4EDF-A0F9-CEB1B9F50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AB71078-3BFA-4CF3-AF50-647ED6CFD5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1C1B87B-05E9-49B6-916F-A7E68DAB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39085-C2EA-40C9-8143-C6C74F184DD4}" type="datetimeFigureOut">
              <a:rPr lang="en-NZ" smtClean="0"/>
              <a:t>4/06/2022</a:t>
            </a:fld>
            <a:endParaRPr lang="en-NZ"/>
          </a:p>
        </p:txBody>
      </p:sp>
      <p:sp>
        <p:nvSpPr>
          <p:cNvPr id="5" name="Footer Placeholder 4">
            <a:extLst>
              <a:ext uri="{FF2B5EF4-FFF2-40B4-BE49-F238E27FC236}">
                <a16:creationId xmlns:a16="http://schemas.microsoft.com/office/drawing/2014/main" id="{5DAADDF3-E676-4683-B7D3-86A45786E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7946DD07-F855-4467-985D-46BDC87BF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ED40D-64A2-4E59-888E-8E077C3DBBEC}" type="slidenum">
              <a:rPr lang="en-NZ" smtClean="0"/>
              <a:t>‹#›</a:t>
            </a:fld>
            <a:endParaRPr lang="en-NZ"/>
          </a:p>
        </p:txBody>
      </p:sp>
    </p:spTree>
    <p:extLst>
      <p:ext uri="{BB962C8B-B14F-4D97-AF65-F5344CB8AC3E}">
        <p14:creationId xmlns:p14="http://schemas.microsoft.com/office/powerpoint/2010/main" val="209380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2744662" cy="646331"/>
          </a:xfrm>
          <a:prstGeom prst="rect">
            <a:avLst/>
          </a:prstGeom>
          <a:noFill/>
        </p:spPr>
        <p:txBody>
          <a:bodyPr wrap="none" rtlCol="0">
            <a:spAutoFit/>
          </a:bodyPr>
          <a:lstStyle/>
          <a:p>
            <a:r>
              <a:rPr lang="en-US" sz="3600" b="1" dirty="0">
                <a:solidFill>
                  <a:schemeClr val="bg1"/>
                </a:solidFill>
              </a:rPr>
              <a:t>Decision Tree</a:t>
            </a:r>
          </a:p>
        </p:txBody>
      </p:sp>
      <p:sp>
        <p:nvSpPr>
          <p:cNvPr id="3" name="TextBox 2">
            <a:extLst>
              <a:ext uri="{FF2B5EF4-FFF2-40B4-BE49-F238E27FC236}">
                <a16:creationId xmlns:a16="http://schemas.microsoft.com/office/drawing/2014/main" id="{8709F11C-5FDB-482F-897E-C5B42061C5DE}"/>
              </a:ext>
            </a:extLst>
          </p:cNvPr>
          <p:cNvSpPr txBox="1"/>
          <p:nvPr/>
        </p:nvSpPr>
        <p:spPr>
          <a:xfrm>
            <a:off x="985395" y="3420572"/>
            <a:ext cx="1796004" cy="523220"/>
          </a:xfrm>
          <a:prstGeom prst="rect">
            <a:avLst/>
          </a:prstGeom>
          <a:noFill/>
        </p:spPr>
        <p:txBody>
          <a:bodyPr wrap="none" rtlCol="0">
            <a:spAutoFit/>
          </a:bodyPr>
          <a:lstStyle/>
          <a:p>
            <a:r>
              <a:rPr lang="en-US" sz="2800" b="1" dirty="0">
                <a:solidFill>
                  <a:schemeClr val="bg1"/>
                </a:solidFill>
              </a:rPr>
              <a:t>Regression</a:t>
            </a:r>
          </a:p>
        </p:txBody>
      </p:sp>
    </p:spTree>
    <p:extLst>
      <p:ext uri="{BB962C8B-B14F-4D97-AF65-F5344CB8AC3E}">
        <p14:creationId xmlns:p14="http://schemas.microsoft.com/office/powerpoint/2010/main" val="279440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sp>
        <p:nvSpPr>
          <p:cNvPr id="16" name="Rectangle 15">
            <a:extLst>
              <a:ext uri="{FF2B5EF4-FFF2-40B4-BE49-F238E27FC236}">
                <a16:creationId xmlns:a16="http://schemas.microsoft.com/office/drawing/2014/main" id="{92138BE7-455E-452D-AB6C-640A49C7DD57}"/>
              </a:ext>
            </a:extLst>
          </p:cNvPr>
          <p:cNvSpPr/>
          <p:nvPr/>
        </p:nvSpPr>
        <p:spPr>
          <a:xfrm>
            <a:off x="3978470" y="5654673"/>
            <a:ext cx="1510249" cy="11188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The average drug effect. Is 38.8</a:t>
            </a:r>
          </a:p>
        </p:txBody>
      </p:sp>
      <p:cxnSp>
        <p:nvCxnSpPr>
          <p:cNvPr id="13" name="Straight Arrow Connector 12">
            <a:extLst>
              <a:ext uri="{FF2B5EF4-FFF2-40B4-BE49-F238E27FC236}">
                <a16:creationId xmlns:a16="http://schemas.microsoft.com/office/drawing/2014/main" id="{928E7FFE-E01C-4330-A060-F803DC84D4C5}"/>
              </a:ext>
            </a:extLst>
          </p:cNvPr>
          <p:cNvCxnSpPr>
            <a:cxnSpLocks/>
          </p:cNvCxnSpPr>
          <p:nvPr/>
        </p:nvCxnSpPr>
        <p:spPr>
          <a:xfrm flipH="1" flipV="1">
            <a:off x="3933524" y="4906702"/>
            <a:ext cx="650193" cy="7479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497334A-2DD4-45F5-A9EA-249691741A54}"/>
              </a:ext>
            </a:extLst>
          </p:cNvPr>
          <p:cNvSpPr/>
          <p:nvPr/>
        </p:nvSpPr>
        <p:spPr>
          <a:xfrm>
            <a:off x="2509862" y="2481933"/>
            <a:ext cx="2828491" cy="2398450"/>
          </a:xfrm>
          <a:prstGeom prst="rect">
            <a:avLst/>
          </a:prstGeom>
          <a:solidFill>
            <a:srgbClr val="00B0F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85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9524E6-0E85-4754-8398-04775B9C5A90}"/>
              </a:ext>
            </a:extLst>
          </p:cNvPr>
          <p:cNvSpPr txBox="1"/>
          <p:nvPr/>
        </p:nvSpPr>
        <p:spPr>
          <a:xfrm>
            <a:off x="6096000" y="4779220"/>
            <a:ext cx="4484113" cy="369332"/>
          </a:xfrm>
          <a:prstGeom prst="rect">
            <a:avLst/>
          </a:prstGeom>
          <a:noFill/>
        </p:spPr>
        <p:txBody>
          <a:bodyPr wrap="none" rtlCol="0">
            <a:spAutoFit/>
          </a:bodyPr>
          <a:lstStyle/>
          <a:p>
            <a:r>
              <a:rPr lang="en-NZ" dirty="0">
                <a:solidFill>
                  <a:schemeClr val="bg1"/>
                </a:solidFill>
              </a:rPr>
              <a:t>Step 2: let’s estimate how accurate this tree is</a:t>
            </a:r>
          </a:p>
        </p:txBody>
      </p:sp>
    </p:spTree>
    <p:extLst>
      <p:ext uri="{BB962C8B-B14F-4D97-AF65-F5344CB8AC3E}">
        <p14:creationId xmlns:p14="http://schemas.microsoft.com/office/powerpoint/2010/main" val="403593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9524E6-0E85-4754-8398-04775B9C5A90}"/>
              </a:ext>
            </a:extLst>
          </p:cNvPr>
          <p:cNvSpPr txBox="1"/>
          <p:nvPr/>
        </p:nvSpPr>
        <p:spPr>
          <a:xfrm>
            <a:off x="6096000" y="4779220"/>
            <a:ext cx="4484113" cy="369332"/>
          </a:xfrm>
          <a:prstGeom prst="rect">
            <a:avLst/>
          </a:prstGeom>
          <a:noFill/>
        </p:spPr>
        <p:txBody>
          <a:bodyPr wrap="none" rtlCol="0">
            <a:spAutoFit/>
          </a:bodyPr>
          <a:lstStyle/>
          <a:p>
            <a:r>
              <a:rPr lang="en-NZ" dirty="0">
                <a:solidFill>
                  <a:schemeClr val="bg1"/>
                </a:solidFill>
              </a:rPr>
              <a:t>Step 2: let’s estimate how accurate this tree is</a:t>
            </a:r>
          </a:p>
        </p:txBody>
      </p:sp>
      <p:sp>
        <p:nvSpPr>
          <p:cNvPr id="12" name="TextBox 11">
            <a:extLst>
              <a:ext uri="{FF2B5EF4-FFF2-40B4-BE49-F238E27FC236}">
                <a16:creationId xmlns:a16="http://schemas.microsoft.com/office/drawing/2014/main" id="{00547D09-E5A9-4ABA-8091-2EDD29A2D978}"/>
              </a:ext>
            </a:extLst>
          </p:cNvPr>
          <p:cNvSpPr txBox="1"/>
          <p:nvPr/>
        </p:nvSpPr>
        <p:spPr>
          <a:xfrm>
            <a:off x="6523872" y="5238330"/>
            <a:ext cx="4700324" cy="923330"/>
          </a:xfrm>
          <a:prstGeom prst="rect">
            <a:avLst/>
          </a:prstGeom>
          <a:noFill/>
        </p:spPr>
        <p:txBody>
          <a:bodyPr wrap="square" rtlCol="0">
            <a:spAutoFit/>
          </a:bodyPr>
          <a:lstStyle/>
          <a:p>
            <a:r>
              <a:rPr lang="en-NZ" dirty="0">
                <a:solidFill>
                  <a:schemeClr val="bg1"/>
                </a:solidFill>
              </a:rPr>
              <a:t>We go through all the points in the graph in the graph with the tree above, the error for this tree is </a:t>
            </a:r>
            <a:r>
              <a:rPr lang="en-NZ" dirty="0">
                <a:highlight>
                  <a:srgbClr val="FFFF00"/>
                </a:highlight>
              </a:rPr>
              <a:t>27468.5</a:t>
            </a:r>
          </a:p>
        </p:txBody>
      </p:sp>
    </p:spTree>
    <p:extLst>
      <p:ext uri="{BB962C8B-B14F-4D97-AF65-F5344CB8AC3E}">
        <p14:creationId xmlns:p14="http://schemas.microsoft.com/office/powerpoint/2010/main" val="362568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9524E6-0E85-4754-8398-04775B9C5A90}"/>
              </a:ext>
            </a:extLst>
          </p:cNvPr>
          <p:cNvSpPr txBox="1"/>
          <p:nvPr/>
        </p:nvSpPr>
        <p:spPr>
          <a:xfrm>
            <a:off x="6096000" y="4779220"/>
            <a:ext cx="4484113" cy="369332"/>
          </a:xfrm>
          <a:prstGeom prst="rect">
            <a:avLst/>
          </a:prstGeom>
          <a:noFill/>
        </p:spPr>
        <p:txBody>
          <a:bodyPr wrap="none" rtlCol="0">
            <a:spAutoFit/>
          </a:bodyPr>
          <a:lstStyle/>
          <a:p>
            <a:r>
              <a:rPr lang="en-NZ" dirty="0">
                <a:solidFill>
                  <a:schemeClr val="bg1"/>
                </a:solidFill>
              </a:rPr>
              <a:t>Step 2: let’s estimate how accurate this tree is</a:t>
            </a:r>
          </a:p>
        </p:txBody>
      </p:sp>
      <p:sp>
        <p:nvSpPr>
          <p:cNvPr id="12" name="TextBox 11">
            <a:extLst>
              <a:ext uri="{FF2B5EF4-FFF2-40B4-BE49-F238E27FC236}">
                <a16:creationId xmlns:a16="http://schemas.microsoft.com/office/drawing/2014/main" id="{00547D09-E5A9-4ABA-8091-2EDD29A2D978}"/>
              </a:ext>
            </a:extLst>
          </p:cNvPr>
          <p:cNvSpPr txBox="1"/>
          <p:nvPr/>
        </p:nvSpPr>
        <p:spPr>
          <a:xfrm>
            <a:off x="6523872" y="5238330"/>
            <a:ext cx="4700324" cy="923330"/>
          </a:xfrm>
          <a:prstGeom prst="rect">
            <a:avLst/>
          </a:prstGeom>
          <a:noFill/>
        </p:spPr>
        <p:txBody>
          <a:bodyPr wrap="square" rtlCol="0">
            <a:spAutoFit/>
          </a:bodyPr>
          <a:lstStyle/>
          <a:p>
            <a:r>
              <a:rPr lang="en-NZ" dirty="0">
                <a:solidFill>
                  <a:schemeClr val="bg1"/>
                </a:solidFill>
              </a:rPr>
              <a:t>We go through all the points in the graph in the graph with the tree above, the error for this tree is </a:t>
            </a:r>
            <a:r>
              <a:rPr lang="en-NZ" dirty="0">
                <a:highlight>
                  <a:srgbClr val="FFFF00"/>
                </a:highlight>
              </a:rPr>
              <a:t>27468.5</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66671AB-484A-41FD-909C-1EEDDA4AE59C}"/>
                  </a:ext>
                </a:extLst>
              </p:cNvPr>
              <p:cNvSpPr/>
              <p:nvPr/>
            </p:nvSpPr>
            <p:spPr>
              <a:xfrm>
                <a:off x="7550332" y="4770210"/>
                <a:ext cx="4598894" cy="7740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400" dirty="0">
                    <a:solidFill>
                      <a:schemeClr val="tx1"/>
                    </a:solidFill>
                  </a:rPr>
                  <a:t>This value is calculated by adding all the error together, e.g.,</a:t>
                </a:r>
              </a:p>
              <a:p>
                <a:pPr/>
                <a14:m>
                  <m:oMathPara xmlns:m="http://schemas.openxmlformats.org/officeDocument/2006/math">
                    <m:oMathParaPr>
                      <m:jc m:val="centerGroup"/>
                    </m:oMathParaPr>
                    <m:oMath xmlns:m="http://schemas.openxmlformats.org/officeDocument/2006/math">
                      <m:sSubSup>
                        <m:sSubSupPr>
                          <m:ctrlPr>
                            <a:rPr lang="en-NZ" sz="1400" i="1" dirty="0" smtClean="0">
                              <a:solidFill>
                                <a:schemeClr val="tx1"/>
                              </a:solidFill>
                              <a:latin typeface="Cambria Math" panose="02040503050406030204" pitchFamily="18" charset="0"/>
                            </a:rPr>
                          </m:ctrlPr>
                        </m:sSubSupPr>
                        <m:e>
                          <m:r>
                            <a:rPr lang="en-NZ" sz="1400" b="0" i="1" dirty="0" smtClean="0">
                              <a:solidFill>
                                <a:schemeClr val="tx1"/>
                              </a:solidFill>
                              <a:latin typeface="Cambria Math" panose="02040503050406030204" pitchFamily="18" charset="0"/>
                            </a:rPr>
                            <m:t>(</m:t>
                          </m:r>
                          <m:r>
                            <a:rPr lang="en-NZ" sz="1400" i="1" dirty="0">
                              <a:solidFill>
                                <a:schemeClr val="tx1"/>
                              </a:solidFill>
                              <a:latin typeface="Cambria Math" panose="02040503050406030204" pitchFamily="18" charset="0"/>
                            </a:rPr>
                            <m:t>𝑃𝑟𝑒𝑑</m:t>
                          </m:r>
                          <m:r>
                            <a:rPr lang="en-NZ" sz="1400" i="1" dirty="0">
                              <a:solidFill>
                                <a:schemeClr val="tx1"/>
                              </a:solidFill>
                              <a:latin typeface="Cambria Math" panose="02040503050406030204" pitchFamily="18" charset="0"/>
                            </a:rPr>
                            <m:t> − </m:t>
                          </m:r>
                          <m:r>
                            <a:rPr lang="en-NZ" sz="1400" i="1" dirty="0">
                              <a:solidFill>
                                <a:schemeClr val="tx1"/>
                              </a:solidFill>
                              <a:latin typeface="Cambria Math" panose="02040503050406030204" pitchFamily="18" charset="0"/>
                            </a:rPr>
                            <m:t>𝐴𝑐𝑡𝑢𝑎𝑙</m:t>
                          </m:r>
                          <m:r>
                            <m:rPr>
                              <m:nor/>
                            </m:rPr>
                            <a:rPr lang="en-NZ" sz="1400" dirty="0">
                              <a:solidFill>
                                <a:schemeClr val="tx1"/>
                              </a:solidFill>
                            </a:rPr>
                            <m:t> </m:t>
                          </m:r>
                          <m:r>
                            <a:rPr lang="en-NZ" sz="1400" b="0" i="1" dirty="0" smtClean="0">
                              <a:solidFill>
                                <a:schemeClr val="tx1"/>
                              </a:solidFill>
                              <a:latin typeface="Cambria Math" panose="02040503050406030204" pitchFamily="18" charset="0"/>
                            </a:rPr>
                            <m:t>)</m:t>
                          </m:r>
                        </m:e>
                        <m:sub>
                          <m:r>
                            <a:rPr lang="en-NZ" sz="1400" b="0" i="1" dirty="0" smtClean="0">
                              <a:solidFill>
                                <a:schemeClr val="tx1"/>
                              </a:solidFill>
                              <a:latin typeface="Cambria Math" panose="02040503050406030204" pitchFamily="18" charset="0"/>
                            </a:rPr>
                            <m:t>𝑝𝑜𝑖𝑛𝑡</m:t>
                          </m:r>
                          <m:r>
                            <a:rPr lang="en-NZ" sz="1400" b="0" i="1" dirty="0" smtClean="0">
                              <a:solidFill>
                                <a:schemeClr val="tx1"/>
                              </a:solidFill>
                              <a:latin typeface="Cambria Math" panose="02040503050406030204" pitchFamily="18" charset="0"/>
                            </a:rPr>
                            <m:t>1</m:t>
                          </m:r>
                        </m:sub>
                        <m:sup>
                          <m:r>
                            <a:rPr lang="en-NZ" sz="1400" b="0" i="1" dirty="0" smtClean="0">
                              <a:solidFill>
                                <a:schemeClr val="tx1"/>
                              </a:solidFill>
                              <a:latin typeface="Cambria Math" panose="02040503050406030204" pitchFamily="18" charset="0"/>
                            </a:rPr>
                            <m:t>2</m:t>
                          </m:r>
                        </m:sup>
                      </m:sSubSup>
                      <m:r>
                        <a:rPr lang="en-NZ" sz="1400" b="0" i="1" dirty="0" smtClean="0">
                          <a:solidFill>
                            <a:schemeClr val="tx1"/>
                          </a:solidFill>
                          <a:latin typeface="Cambria Math" panose="02040503050406030204" pitchFamily="18" charset="0"/>
                        </a:rPr>
                        <m:t>+</m:t>
                      </m:r>
                      <m:sSubSup>
                        <m:sSubSupPr>
                          <m:ctrlPr>
                            <a:rPr lang="en-NZ" sz="1400" i="1" dirty="0">
                              <a:solidFill>
                                <a:schemeClr val="tx1"/>
                              </a:solidFill>
                              <a:latin typeface="Cambria Math" panose="02040503050406030204" pitchFamily="18" charset="0"/>
                            </a:rPr>
                          </m:ctrlPr>
                        </m:sSubSupPr>
                        <m:e>
                          <m:r>
                            <a:rPr lang="en-NZ" sz="1400" i="1" dirty="0">
                              <a:solidFill>
                                <a:schemeClr val="tx1"/>
                              </a:solidFill>
                              <a:latin typeface="Cambria Math" panose="02040503050406030204" pitchFamily="18" charset="0"/>
                            </a:rPr>
                            <m:t>(</m:t>
                          </m:r>
                          <m:r>
                            <a:rPr lang="en-NZ" sz="1400" i="1" dirty="0">
                              <a:solidFill>
                                <a:schemeClr val="tx1"/>
                              </a:solidFill>
                              <a:latin typeface="Cambria Math" panose="02040503050406030204" pitchFamily="18" charset="0"/>
                            </a:rPr>
                            <m:t>𝑃𝑟𝑒𝑑</m:t>
                          </m:r>
                          <m:r>
                            <a:rPr lang="en-NZ" sz="1400" i="1" dirty="0">
                              <a:solidFill>
                                <a:schemeClr val="tx1"/>
                              </a:solidFill>
                              <a:latin typeface="Cambria Math" panose="02040503050406030204" pitchFamily="18" charset="0"/>
                            </a:rPr>
                            <m:t> − </m:t>
                          </m:r>
                          <m:r>
                            <a:rPr lang="en-NZ" sz="1400" i="1" dirty="0">
                              <a:solidFill>
                                <a:schemeClr val="tx1"/>
                              </a:solidFill>
                              <a:latin typeface="Cambria Math" panose="02040503050406030204" pitchFamily="18" charset="0"/>
                            </a:rPr>
                            <m:t>𝐴𝑐𝑡𝑢𝑎𝑙</m:t>
                          </m:r>
                          <m:r>
                            <m:rPr>
                              <m:nor/>
                            </m:rPr>
                            <a:rPr lang="en-NZ" sz="1400" dirty="0">
                              <a:solidFill>
                                <a:schemeClr val="tx1"/>
                              </a:solidFill>
                            </a:rPr>
                            <m:t> </m:t>
                          </m:r>
                          <m:r>
                            <a:rPr lang="en-NZ" sz="1400" i="1" dirty="0">
                              <a:solidFill>
                                <a:schemeClr val="tx1"/>
                              </a:solidFill>
                              <a:latin typeface="Cambria Math" panose="02040503050406030204" pitchFamily="18" charset="0"/>
                            </a:rPr>
                            <m:t>)</m:t>
                          </m:r>
                        </m:e>
                        <m:sub>
                          <m:r>
                            <a:rPr lang="en-NZ" sz="1400" i="1" dirty="0">
                              <a:solidFill>
                                <a:schemeClr val="tx1"/>
                              </a:solidFill>
                              <a:latin typeface="Cambria Math" panose="02040503050406030204" pitchFamily="18" charset="0"/>
                            </a:rPr>
                            <m:t>𝑝𝑜𝑖𝑛𝑡</m:t>
                          </m:r>
                          <m:r>
                            <a:rPr lang="en-NZ" sz="1400" b="0" i="1" dirty="0" smtClean="0">
                              <a:solidFill>
                                <a:schemeClr val="tx1"/>
                              </a:solidFill>
                              <a:latin typeface="Cambria Math" panose="02040503050406030204" pitchFamily="18" charset="0"/>
                            </a:rPr>
                            <m:t>2</m:t>
                          </m:r>
                        </m:sub>
                        <m:sup>
                          <m:r>
                            <a:rPr lang="en-NZ" sz="1400" i="1" dirty="0">
                              <a:solidFill>
                                <a:schemeClr val="tx1"/>
                              </a:solidFill>
                              <a:latin typeface="Cambria Math" panose="02040503050406030204" pitchFamily="18" charset="0"/>
                            </a:rPr>
                            <m:t>2</m:t>
                          </m:r>
                        </m:sup>
                      </m:sSubSup>
                      <m:r>
                        <a:rPr lang="en-NZ" sz="1400" b="0" i="1" dirty="0" smtClean="0">
                          <a:solidFill>
                            <a:schemeClr val="tx1"/>
                          </a:solidFill>
                          <a:latin typeface="Cambria Math" panose="02040503050406030204" pitchFamily="18" charset="0"/>
                        </a:rPr>
                        <m:t>+…</m:t>
                      </m:r>
                    </m:oMath>
                  </m:oMathPara>
                </a14:m>
                <a:endParaRPr lang="en-NZ" sz="1400" dirty="0">
                  <a:solidFill>
                    <a:schemeClr val="tx1"/>
                  </a:solidFill>
                </a:endParaRPr>
              </a:p>
            </p:txBody>
          </p:sp>
        </mc:Choice>
        <mc:Fallback xmlns="">
          <p:sp>
            <p:nvSpPr>
              <p:cNvPr id="22" name="Rectangle 21">
                <a:extLst>
                  <a:ext uri="{FF2B5EF4-FFF2-40B4-BE49-F238E27FC236}">
                    <a16:creationId xmlns:a16="http://schemas.microsoft.com/office/drawing/2014/main" id="{766671AB-484A-41FD-909C-1EEDDA4AE59C}"/>
                  </a:ext>
                </a:extLst>
              </p:cNvPr>
              <p:cNvSpPr>
                <a:spLocks noRot="1" noChangeAspect="1" noMove="1" noResize="1" noEditPoints="1" noAdjustHandles="1" noChangeArrowheads="1" noChangeShapeType="1" noTextEdit="1"/>
              </p:cNvSpPr>
              <p:nvPr/>
            </p:nvSpPr>
            <p:spPr>
              <a:xfrm>
                <a:off x="7550332" y="4770210"/>
                <a:ext cx="4598894" cy="774003"/>
              </a:xfrm>
              <a:prstGeom prst="rect">
                <a:avLst/>
              </a:prstGeom>
              <a:blipFill>
                <a:blip r:embed="rId3"/>
                <a:stretch>
                  <a:fillRect l="-265"/>
                </a:stretch>
              </a:blipFill>
            </p:spPr>
            <p:txBody>
              <a:bodyPr/>
              <a:lstStyle/>
              <a:p>
                <a:r>
                  <a:rPr lang="en-NZ">
                    <a:noFill/>
                  </a:rPr>
                  <a:t> </a:t>
                </a:r>
              </a:p>
            </p:txBody>
          </p:sp>
        </mc:Fallback>
      </mc:AlternateContent>
      <p:sp>
        <p:nvSpPr>
          <p:cNvPr id="23" name="Arrow: Right 22">
            <a:extLst>
              <a:ext uri="{FF2B5EF4-FFF2-40B4-BE49-F238E27FC236}">
                <a16:creationId xmlns:a16="http://schemas.microsoft.com/office/drawing/2014/main" id="{A77AB7C5-6FCC-47CF-AD81-86DA2ADEB862}"/>
              </a:ext>
            </a:extLst>
          </p:cNvPr>
          <p:cNvSpPr/>
          <p:nvPr/>
        </p:nvSpPr>
        <p:spPr>
          <a:xfrm rot="8231750">
            <a:off x="7665953" y="5631023"/>
            <a:ext cx="303920" cy="1911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36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3: then we can move to the next 2 points, and use the average there as the new root threshold, which is </a:t>
            </a:r>
            <a:r>
              <a:rPr lang="en-NZ" dirty="0">
                <a:solidFill>
                  <a:schemeClr val="bg1"/>
                </a:solidFill>
                <a:highlight>
                  <a:srgbClr val="008000"/>
                </a:highlight>
              </a:rPr>
              <a:t>5</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22" name="Rectangle 21">
            <a:extLst>
              <a:ext uri="{FF2B5EF4-FFF2-40B4-BE49-F238E27FC236}">
                <a16:creationId xmlns:a16="http://schemas.microsoft.com/office/drawing/2014/main" id="{AE949708-1C9C-4D5D-A328-99319A25D6D1}"/>
              </a:ext>
            </a:extLst>
          </p:cNvPr>
          <p:cNvSpPr/>
          <p:nvPr/>
        </p:nvSpPr>
        <p:spPr>
          <a:xfrm>
            <a:off x="2473236" y="4715157"/>
            <a:ext cx="368576" cy="304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3" name="Straight Connector 22">
            <a:extLst>
              <a:ext uri="{FF2B5EF4-FFF2-40B4-BE49-F238E27FC236}">
                <a16:creationId xmlns:a16="http://schemas.microsoft.com/office/drawing/2014/main" id="{A3D82B66-DF63-425A-9C01-07DD3D3E7307}"/>
              </a:ext>
            </a:extLst>
          </p:cNvPr>
          <p:cNvCxnSpPr/>
          <p:nvPr/>
        </p:nvCxnSpPr>
        <p:spPr>
          <a:xfrm>
            <a:off x="2690437" y="3727269"/>
            <a:ext cx="0" cy="143198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23A446D-687D-4032-8C3A-AAC6DAD2B71F}"/>
              </a:ext>
            </a:extLst>
          </p:cNvPr>
          <p:cNvSpPr txBox="1"/>
          <p:nvPr/>
        </p:nvSpPr>
        <p:spPr>
          <a:xfrm>
            <a:off x="2719080" y="3746080"/>
            <a:ext cx="1685141" cy="369332"/>
          </a:xfrm>
          <a:prstGeom prst="rect">
            <a:avLst/>
          </a:prstGeom>
          <a:noFill/>
        </p:spPr>
        <p:txBody>
          <a:bodyPr wrap="none" rtlCol="0">
            <a:spAutoFit/>
          </a:bodyPr>
          <a:lstStyle/>
          <a:p>
            <a:r>
              <a:rPr lang="en-NZ" dirty="0">
                <a:solidFill>
                  <a:schemeClr val="accent6">
                    <a:lumMod val="75000"/>
                  </a:schemeClr>
                </a:solidFill>
              </a:rPr>
              <a:t>The average is 5</a:t>
            </a:r>
          </a:p>
        </p:txBody>
      </p:sp>
    </p:spTree>
    <p:extLst>
      <p:ext uri="{BB962C8B-B14F-4D97-AF65-F5344CB8AC3E}">
        <p14:creationId xmlns:p14="http://schemas.microsoft.com/office/powerpoint/2010/main" val="345225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3: then we can move to the next 2 points, and use the average there as the new root threshold, which is </a:t>
            </a:r>
            <a:r>
              <a:rPr lang="en-NZ" dirty="0">
                <a:solidFill>
                  <a:schemeClr val="bg1"/>
                </a:solidFill>
                <a:highlight>
                  <a:srgbClr val="008000"/>
                </a:highlight>
              </a:rPr>
              <a:t>5</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22" name="Rectangle 21">
            <a:extLst>
              <a:ext uri="{FF2B5EF4-FFF2-40B4-BE49-F238E27FC236}">
                <a16:creationId xmlns:a16="http://schemas.microsoft.com/office/drawing/2014/main" id="{AE949708-1C9C-4D5D-A328-99319A25D6D1}"/>
              </a:ext>
            </a:extLst>
          </p:cNvPr>
          <p:cNvSpPr/>
          <p:nvPr/>
        </p:nvSpPr>
        <p:spPr>
          <a:xfrm>
            <a:off x="2473236" y="4715157"/>
            <a:ext cx="368576" cy="304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3" name="Straight Connector 22">
            <a:extLst>
              <a:ext uri="{FF2B5EF4-FFF2-40B4-BE49-F238E27FC236}">
                <a16:creationId xmlns:a16="http://schemas.microsoft.com/office/drawing/2014/main" id="{A3D82B66-DF63-425A-9C01-07DD3D3E7307}"/>
              </a:ext>
            </a:extLst>
          </p:cNvPr>
          <p:cNvCxnSpPr/>
          <p:nvPr/>
        </p:nvCxnSpPr>
        <p:spPr>
          <a:xfrm>
            <a:off x="2690437" y="3727269"/>
            <a:ext cx="0" cy="143198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23A446D-687D-4032-8C3A-AAC6DAD2B71F}"/>
              </a:ext>
            </a:extLst>
          </p:cNvPr>
          <p:cNvSpPr txBox="1"/>
          <p:nvPr/>
        </p:nvSpPr>
        <p:spPr>
          <a:xfrm>
            <a:off x="2719080" y="3746080"/>
            <a:ext cx="1685141" cy="369332"/>
          </a:xfrm>
          <a:prstGeom prst="rect">
            <a:avLst/>
          </a:prstGeom>
          <a:noFill/>
        </p:spPr>
        <p:txBody>
          <a:bodyPr wrap="none" rtlCol="0">
            <a:spAutoFit/>
          </a:bodyPr>
          <a:lstStyle/>
          <a:p>
            <a:r>
              <a:rPr lang="en-NZ" dirty="0">
                <a:solidFill>
                  <a:schemeClr val="accent6">
                    <a:lumMod val="75000"/>
                  </a:schemeClr>
                </a:solidFill>
              </a:rPr>
              <a:t>The average is 5</a:t>
            </a:r>
          </a:p>
        </p:txBody>
      </p:sp>
      <p:sp>
        <p:nvSpPr>
          <p:cNvPr id="5" name="TextBox 4">
            <a:extLst>
              <a:ext uri="{FF2B5EF4-FFF2-40B4-BE49-F238E27FC236}">
                <a16:creationId xmlns:a16="http://schemas.microsoft.com/office/drawing/2014/main" id="{16950383-5570-4505-B017-319FDB912933}"/>
              </a:ext>
            </a:extLst>
          </p:cNvPr>
          <p:cNvSpPr txBox="1"/>
          <p:nvPr/>
        </p:nvSpPr>
        <p:spPr>
          <a:xfrm>
            <a:off x="6096000" y="2631885"/>
            <a:ext cx="4522648" cy="369332"/>
          </a:xfrm>
          <a:prstGeom prst="rect">
            <a:avLst/>
          </a:prstGeom>
          <a:noFill/>
        </p:spPr>
        <p:txBody>
          <a:bodyPr wrap="none" rtlCol="0">
            <a:spAutoFit/>
          </a:bodyPr>
          <a:lstStyle/>
          <a:p>
            <a:r>
              <a:rPr lang="en-NZ" dirty="0">
                <a:solidFill>
                  <a:schemeClr val="bg1"/>
                </a:solidFill>
              </a:rPr>
              <a:t>Then we can get a new error, which is </a:t>
            </a:r>
            <a:r>
              <a:rPr lang="en-NZ" dirty="0">
                <a:highlight>
                  <a:srgbClr val="FFFF00"/>
                </a:highlight>
              </a:rPr>
              <a:t>23763.2</a:t>
            </a:r>
          </a:p>
        </p:txBody>
      </p:sp>
      <p:pic>
        <p:nvPicPr>
          <p:cNvPr id="16" name="Picture 15">
            <a:extLst>
              <a:ext uri="{FF2B5EF4-FFF2-40B4-BE49-F238E27FC236}">
                <a16:creationId xmlns:a16="http://schemas.microsoft.com/office/drawing/2014/main" id="{C28EA1BA-136D-491A-A18A-8950EAC814DF}"/>
              </a:ext>
            </a:extLst>
          </p:cNvPr>
          <p:cNvPicPr>
            <a:picLocks noChangeAspect="1"/>
          </p:cNvPicPr>
          <p:nvPr/>
        </p:nvPicPr>
        <p:blipFill>
          <a:blip r:embed="rId2"/>
          <a:stretch>
            <a:fillRect/>
          </a:stretch>
        </p:blipFill>
        <p:spPr>
          <a:xfrm>
            <a:off x="6827232" y="3278386"/>
            <a:ext cx="3791416" cy="2983094"/>
          </a:xfrm>
          <a:prstGeom prst="rect">
            <a:avLst/>
          </a:prstGeom>
        </p:spPr>
      </p:pic>
      <p:cxnSp>
        <p:nvCxnSpPr>
          <p:cNvPr id="17" name="Straight Connector 16">
            <a:extLst>
              <a:ext uri="{FF2B5EF4-FFF2-40B4-BE49-F238E27FC236}">
                <a16:creationId xmlns:a16="http://schemas.microsoft.com/office/drawing/2014/main" id="{C1448846-CB1B-4741-A263-F75D69B64A4E}"/>
              </a:ext>
            </a:extLst>
          </p:cNvPr>
          <p:cNvCxnSpPr>
            <a:cxnSpLocks/>
          </p:cNvCxnSpPr>
          <p:nvPr/>
        </p:nvCxnSpPr>
        <p:spPr>
          <a:xfrm>
            <a:off x="10218997" y="3561414"/>
            <a:ext cx="0" cy="2466228"/>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28264F6-9471-45F4-9CBB-4F07563FBB4F}"/>
              </a:ext>
            </a:extLst>
          </p:cNvPr>
          <p:cNvSpPr txBox="1"/>
          <p:nvPr/>
        </p:nvSpPr>
        <p:spPr>
          <a:xfrm>
            <a:off x="8533856" y="3587540"/>
            <a:ext cx="1976888" cy="369332"/>
          </a:xfrm>
          <a:prstGeom prst="rect">
            <a:avLst/>
          </a:prstGeom>
          <a:noFill/>
        </p:spPr>
        <p:txBody>
          <a:bodyPr wrap="none" rtlCol="0">
            <a:spAutoFit/>
          </a:bodyPr>
          <a:lstStyle/>
          <a:p>
            <a:r>
              <a:rPr lang="en-NZ" dirty="0">
                <a:solidFill>
                  <a:schemeClr val="accent6">
                    <a:lumMod val="75000"/>
                  </a:schemeClr>
                </a:solidFill>
              </a:rPr>
              <a:t>The average is 37.5</a:t>
            </a:r>
          </a:p>
        </p:txBody>
      </p:sp>
    </p:spTree>
    <p:extLst>
      <p:ext uri="{BB962C8B-B14F-4D97-AF65-F5344CB8AC3E}">
        <p14:creationId xmlns:p14="http://schemas.microsoft.com/office/powerpoint/2010/main" val="324539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E949708-1C9C-4D5D-A328-99319A25D6D1}"/>
              </a:ext>
            </a:extLst>
          </p:cNvPr>
          <p:cNvSpPr/>
          <p:nvPr/>
        </p:nvSpPr>
        <p:spPr>
          <a:xfrm>
            <a:off x="2473236" y="4715157"/>
            <a:ext cx="368576" cy="304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3" name="Straight Connector 22">
            <a:extLst>
              <a:ext uri="{FF2B5EF4-FFF2-40B4-BE49-F238E27FC236}">
                <a16:creationId xmlns:a16="http://schemas.microsoft.com/office/drawing/2014/main" id="{A3D82B66-DF63-425A-9C01-07DD3D3E7307}"/>
              </a:ext>
            </a:extLst>
          </p:cNvPr>
          <p:cNvCxnSpPr/>
          <p:nvPr/>
        </p:nvCxnSpPr>
        <p:spPr>
          <a:xfrm>
            <a:off x="2690437" y="3727269"/>
            <a:ext cx="0" cy="143198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8EB6DC4-AE5E-49DC-95F7-4130B355479F}"/>
              </a:ext>
            </a:extLst>
          </p:cNvPr>
          <p:cNvSpPr/>
          <p:nvPr/>
        </p:nvSpPr>
        <p:spPr>
          <a:xfrm>
            <a:off x="3156398" y="4087906"/>
            <a:ext cx="1792117"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a:extLst>
              <a:ext uri="{FF2B5EF4-FFF2-40B4-BE49-F238E27FC236}">
                <a16:creationId xmlns:a16="http://schemas.microsoft.com/office/drawing/2014/main" id="{7E7FC3C4-2FD6-4587-9099-4CE7FF80AFB7}"/>
              </a:ext>
            </a:extLst>
          </p:cNvPr>
          <p:cNvSpPr txBox="1"/>
          <p:nvPr/>
        </p:nvSpPr>
        <p:spPr>
          <a:xfrm>
            <a:off x="6409509" y="2856411"/>
            <a:ext cx="1356077" cy="369332"/>
          </a:xfrm>
          <a:prstGeom prst="rect">
            <a:avLst/>
          </a:prstGeom>
          <a:noFill/>
        </p:spPr>
        <p:txBody>
          <a:bodyPr wrap="none" rtlCol="0">
            <a:spAutoFit/>
          </a:bodyPr>
          <a:lstStyle/>
          <a:p>
            <a:r>
              <a:rPr lang="en-NZ" b="1" dirty="0">
                <a:solidFill>
                  <a:schemeClr val="bg1"/>
                </a:solidFill>
              </a:rPr>
              <a:t>For example</a:t>
            </a:r>
          </a:p>
        </p:txBody>
      </p:sp>
      <p:sp>
        <p:nvSpPr>
          <p:cNvPr id="16" name="TextBox 15">
            <a:extLst>
              <a:ext uri="{FF2B5EF4-FFF2-40B4-BE49-F238E27FC236}">
                <a16:creationId xmlns:a16="http://schemas.microsoft.com/office/drawing/2014/main" id="{BFF1F1C3-C6B2-4EE0-A459-997352221B5A}"/>
              </a:ext>
            </a:extLst>
          </p:cNvPr>
          <p:cNvSpPr txBox="1"/>
          <p:nvPr/>
        </p:nvSpPr>
        <p:spPr>
          <a:xfrm>
            <a:off x="8151223" y="3192082"/>
            <a:ext cx="984068" cy="369332"/>
          </a:xfrm>
          <a:prstGeom prst="rect">
            <a:avLst/>
          </a:prstGeom>
          <a:noFill/>
        </p:spPr>
        <p:txBody>
          <a:bodyPr wrap="square">
            <a:spAutoFit/>
          </a:bodyPr>
          <a:lstStyle/>
          <a:p>
            <a:r>
              <a:rPr lang="en-NZ" dirty="0">
                <a:highlight>
                  <a:srgbClr val="FFFF00"/>
                </a:highlight>
              </a:rPr>
              <a:t>27468.5</a:t>
            </a:r>
            <a:endParaRPr lang="en-NZ" dirty="0"/>
          </a:p>
        </p:txBody>
      </p:sp>
      <p:sp>
        <p:nvSpPr>
          <p:cNvPr id="11" name="TextBox 10">
            <a:extLst>
              <a:ext uri="{FF2B5EF4-FFF2-40B4-BE49-F238E27FC236}">
                <a16:creationId xmlns:a16="http://schemas.microsoft.com/office/drawing/2014/main" id="{80A222F8-8C53-433D-B434-E77DA21EA98A}"/>
              </a:ext>
            </a:extLst>
          </p:cNvPr>
          <p:cNvSpPr txBox="1"/>
          <p:nvPr/>
        </p:nvSpPr>
        <p:spPr>
          <a:xfrm>
            <a:off x="6703003" y="3192082"/>
            <a:ext cx="1289327" cy="369332"/>
          </a:xfrm>
          <a:prstGeom prst="rect">
            <a:avLst/>
          </a:prstGeom>
          <a:noFill/>
        </p:spPr>
        <p:txBody>
          <a:bodyPr wrap="none" rtlCol="0">
            <a:spAutoFit/>
          </a:bodyPr>
          <a:lstStyle/>
          <a:p>
            <a:r>
              <a:rPr lang="en-NZ" dirty="0">
                <a:solidFill>
                  <a:schemeClr val="bg1"/>
                </a:solidFill>
              </a:rPr>
              <a:t>Threshold 3</a:t>
            </a:r>
          </a:p>
        </p:txBody>
      </p:sp>
      <p:sp>
        <p:nvSpPr>
          <p:cNvPr id="18" name="TextBox 17">
            <a:extLst>
              <a:ext uri="{FF2B5EF4-FFF2-40B4-BE49-F238E27FC236}">
                <a16:creationId xmlns:a16="http://schemas.microsoft.com/office/drawing/2014/main" id="{F2874A03-9DF3-4BAE-BDF3-D2B03BD883F7}"/>
              </a:ext>
            </a:extLst>
          </p:cNvPr>
          <p:cNvSpPr txBox="1"/>
          <p:nvPr/>
        </p:nvSpPr>
        <p:spPr>
          <a:xfrm>
            <a:off x="6703002" y="3561414"/>
            <a:ext cx="1289327" cy="369332"/>
          </a:xfrm>
          <a:prstGeom prst="rect">
            <a:avLst/>
          </a:prstGeom>
          <a:noFill/>
        </p:spPr>
        <p:txBody>
          <a:bodyPr wrap="none" rtlCol="0">
            <a:spAutoFit/>
          </a:bodyPr>
          <a:lstStyle/>
          <a:p>
            <a:r>
              <a:rPr lang="en-NZ" dirty="0">
                <a:solidFill>
                  <a:schemeClr val="bg1"/>
                </a:solidFill>
              </a:rPr>
              <a:t>Threshold 5</a:t>
            </a:r>
          </a:p>
        </p:txBody>
      </p:sp>
      <p:sp>
        <p:nvSpPr>
          <p:cNvPr id="20" name="TextBox 19">
            <a:extLst>
              <a:ext uri="{FF2B5EF4-FFF2-40B4-BE49-F238E27FC236}">
                <a16:creationId xmlns:a16="http://schemas.microsoft.com/office/drawing/2014/main" id="{7D90CFAD-99EA-4CCE-AB3A-5756ACB3DA39}"/>
              </a:ext>
            </a:extLst>
          </p:cNvPr>
          <p:cNvSpPr txBox="1"/>
          <p:nvPr/>
        </p:nvSpPr>
        <p:spPr>
          <a:xfrm>
            <a:off x="8154859" y="3587540"/>
            <a:ext cx="980432" cy="369332"/>
          </a:xfrm>
          <a:prstGeom prst="rect">
            <a:avLst/>
          </a:prstGeom>
          <a:noFill/>
        </p:spPr>
        <p:txBody>
          <a:bodyPr wrap="square">
            <a:spAutoFit/>
          </a:bodyPr>
          <a:lstStyle/>
          <a:p>
            <a:r>
              <a:rPr lang="en-NZ" dirty="0">
                <a:highlight>
                  <a:srgbClr val="FFFF00"/>
                </a:highlight>
              </a:rPr>
              <a:t>23763.2</a:t>
            </a:r>
            <a:endParaRPr lang="en-NZ" dirty="0"/>
          </a:p>
        </p:txBody>
      </p:sp>
      <p:sp>
        <p:nvSpPr>
          <p:cNvPr id="13" name="Freeform: Shape 12">
            <a:extLst>
              <a:ext uri="{FF2B5EF4-FFF2-40B4-BE49-F238E27FC236}">
                <a16:creationId xmlns:a16="http://schemas.microsoft.com/office/drawing/2014/main" id="{11923F5B-29B7-42F3-BC94-C794055840DC}"/>
              </a:ext>
            </a:extLst>
          </p:cNvPr>
          <p:cNvSpPr/>
          <p:nvPr/>
        </p:nvSpPr>
        <p:spPr>
          <a:xfrm>
            <a:off x="2455817" y="2942205"/>
            <a:ext cx="4293326" cy="654435"/>
          </a:xfrm>
          <a:custGeom>
            <a:avLst/>
            <a:gdLst>
              <a:gd name="connsiteX0" fmla="*/ 4293326 w 4293326"/>
              <a:gd name="connsiteY0" fmla="*/ 428012 h 654435"/>
              <a:gd name="connsiteX1" fmla="*/ 2952206 w 4293326"/>
              <a:gd name="connsiteY1" fmla="*/ 70961 h 654435"/>
              <a:gd name="connsiteX2" fmla="*/ 1689463 w 4293326"/>
              <a:gd name="connsiteY2" fmla="*/ 1292 h 654435"/>
              <a:gd name="connsiteX3" fmla="*/ 748937 w 4293326"/>
              <a:gd name="connsiteY3" fmla="*/ 97086 h 654435"/>
              <a:gd name="connsiteX4" fmla="*/ 165463 w 4293326"/>
              <a:gd name="connsiteY4" fmla="*/ 323509 h 654435"/>
              <a:gd name="connsiteX5" fmla="*/ 0 w 4293326"/>
              <a:gd name="connsiteY5" fmla="*/ 654435 h 65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3326" h="654435">
                <a:moveTo>
                  <a:pt x="4293326" y="428012"/>
                </a:moveTo>
                <a:cubicBezTo>
                  <a:pt x="3839754" y="285046"/>
                  <a:pt x="3386183" y="142081"/>
                  <a:pt x="2952206" y="70961"/>
                </a:cubicBezTo>
                <a:cubicBezTo>
                  <a:pt x="2518229" y="-159"/>
                  <a:pt x="2056674" y="-3062"/>
                  <a:pt x="1689463" y="1292"/>
                </a:cubicBezTo>
                <a:cubicBezTo>
                  <a:pt x="1322252" y="5646"/>
                  <a:pt x="1002937" y="43383"/>
                  <a:pt x="748937" y="97086"/>
                </a:cubicBezTo>
                <a:cubicBezTo>
                  <a:pt x="494937" y="150789"/>
                  <a:pt x="290286" y="230617"/>
                  <a:pt x="165463" y="323509"/>
                </a:cubicBezTo>
                <a:cubicBezTo>
                  <a:pt x="40640" y="416401"/>
                  <a:pt x="20320" y="535418"/>
                  <a:pt x="0" y="654435"/>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Freeform: Shape 14">
            <a:extLst>
              <a:ext uri="{FF2B5EF4-FFF2-40B4-BE49-F238E27FC236}">
                <a16:creationId xmlns:a16="http://schemas.microsoft.com/office/drawing/2014/main" id="{78B6BBF4-C084-4E4D-8622-74E206258EC5}"/>
              </a:ext>
            </a:extLst>
          </p:cNvPr>
          <p:cNvSpPr/>
          <p:nvPr/>
        </p:nvSpPr>
        <p:spPr>
          <a:xfrm>
            <a:off x="2725783" y="3230880"/>
            <a:ext cx="3927566" cy="505097"/>
          </a:xfrm>
          <a:custGeom>
            <a:avLst/>
            <a:gdLst>
              <a:gd name="connsiteX0" fmla="*/ 3927566 w 3927566"/>
              <a:gd name="connsiteY0" fmla="*/ 505097 h 505097"/>
              <a:gd name="connsiteX1" fmla="*/ 2560320 w 3927566"/>
              <a:gd name="connsiteY1" fmla="*/ 87086 h 505097"/>
              <a:gd name="connsiteX2" fmla="*/ 1706880 w 3927566"/>
              <a:gd name="connsiteY2" fmla="*/ 0 h 505097"/>
              <a:gd name="connsiteX3" fmla="*/ 566057 w 3927566"/>
              <a:gd name="connsiteY3" fmla="*/ 87086 h 505097"/>
              <a:gd name="connsiteX4" fmla="*/ 0 w 3927566"/>
              <a:gd name="connsiteY4" fmla="*/ 418011 h 505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566" h="505097">
                <a:moveTo>
                  <a:pt x="3927566" y="505097"/>
                </a:moveTo>
                <a:cubicBezTo>
                  <a:pt x="3429000" y="338183"/>
                  <a:pt x="2930434" y="171269"/>
                  <a:pt x="2560320" y="87086"/>
                </a:cubicBezTo>
                <a:cubicBezTo>
                  <a:pt x="2190206" y="2903"/>
                  <a:pt x="2039257" y="0"/>
                  <a:pt x="1706880" y="0"/>
                </a:cubicBezTo>
                <a:cubicBezTo>
                  <a:pt x="1374503" y="0"/>
                  <a:pt x="850537" y="17418"/>
                  <a:pt x="566057" y="87086"/>
                </a:cubicBezTo>
                <a:cubicBezTo>
                  <a:pt x="281577" y="156754"/>
                  <a:pt x="140788" y="287382"/>
                  <a:pt x="0" y="418011"/>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503E31CD-0323-4948-9E44-794DC8BBBF72}"/>
              </a:ext>
            </a:extLst>
          </p:cNvPr>
          <p:cNvSpPr txBox="1"/>
          <p:nvPr/>
        </p:nvSpPr>
        <p:spPr>
          <a:xfrm>
            <a:off x="6703003" y="3943197"/>
            <a:ext cx="1289327" cy="369332"/>
          </a:xfrm>
          <a:prstGeom prst="rect">
            <a:avLst/>
          </a:prstGeom>
          <a:noFill/>
        </p:spPr>
        <p:txBody>
          <a:bodyPr wrap="none" rtlCol="0">
            <a:spAutoFit/>
          </a:bodyPr>
          <a:lstStyle/>
          <a:p>
            <a:r>
              <a:rPr lang="en-NZ" dirty="0">
                <a:solidFill>
                  <a:schemeClr val="bg1"/>
                </a:solidFill>
              </a:rPr>
              <a:t>Threshold 8</a:t>
            </a:r>
          </a:p>
        </p:txBody>
      </p:sp>
      <p:sp>
        <p:nvSpPr>
          <p:cNvPr id="17" name="TextBox 16">
            <a:extLst>
              <a:ext uri="{FF2B5EF4-FFF2-40B4-BE49-F238E27FC236}">
                <a16:creationId xmlns:a16="http://schemas.microsoft.com/office/drawing/2014/main" id="{45E4FAFC-76F3-4704-8912-F272007CF09B}"/>
              </a:ext>
            </a:extLst>
          </p:cNvPr>
          <p:cNvSpPr txBox="1"/>
          <p:nvPr/>
        </p:nvSpPr>
        <p:spPr>
          <a:xfrm>
            <a:off x="8154859" y="3903240"/>
            <a:ext cx="516488" cy="369332"/>
          </a:xfrm>
          <a:prstGeom prst="rect">
            <a:avLst/>
          </a:prstGeom>
          <a:noFill/>
        </p:spPr>
        <p:txBody>
          <a:bodyPr wrap="none" rtlCol="0">
            <a:spAutoFit/>
          </a:bodyPr>
          <a:lstStyle/>
          <a:p>
            <a:r>
              <a:rPr lang="en-NZ" dirty="0">
                <a:solidFill>
                  <a:schemeClr val="bg1"/>
                </a:solidFill>
              </a:rPr>
              <a:t>……</a:t>
            </a:r>
          </a:p>
        </p:txBody>
      </p:sp>
      <p:sp>
        <p:nvSpPr>
          <p:cNvPr id="25" name="TextBox 24">
            <a:extLst>
              <a:ext uri="{FF2B5EF4-FFF2-40B4-BE49-F238E27FC236}">
                <a16:creationId xmlns:a16="http://schemas.microsoft.com/office/drawing/2014/main" id="{722CD627-F5B3-496F-B826-445F2E998E04}"/>
              </a:ext>
            </a:extLst>
          </p:cNvPr>
          <p:cNvSpPr txBox="1"/>
          <p:nvPr/>
        </p:nvSpPr>
        <p:spPr>
          <a:xfrm>
            <a:off x="6780040" y="4348551"/>
            <a:ext cx="516488" cy="369332"/>
          </a:xfrm>
          <a:prstGeom prst="rect">
            <a:avLst/>
          </a:prstGeom>
          <a:noFill/>
        </p:spPr>
        <p:txBody>
          <a:bodyPr wrap="none" rtlCol="0">
            <a:spAutoFit/>
          </a:bodyPr>
          <a:lstStyle/>
          <a:p>
            <a:r>
              <a:rPr lang="en-NZ" dirty="0">
                <a:solidFill>
                  <a:schemeClr val="bg1"/>
                </a:solidFill>
              </a:rPr>
              <a:t>……</a:t>
            </a:r>
          </a:p>
        </p:txBody>
      </p:sp>
    </p:spTree>
    <p:extLst>
      <p:ext uri="{BB962C8B-B14F-4D97-AF65-F5344CB8AC3E}">
        <p14:creationId xmlns:p14="http://schemas.microsoft.com/office/powerpoint/2010/main" val="296344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3186585" y="2327084"/>
            <a:ext cx="391885" cy="2266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a:cxnSpLocks/>
          </p:cNvCxnSpPr>
          <p:nvPr/>
        </p:nvCxnSpPr>
        <p:spPr>
          <a:xfrm>
            <a:off x="3396344" y="2098766"/>
            <a:ext cx="0" cy="301824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231CB-29A8-419D-A9C1-0CD57208138A}"/>
              </a:ext>
            </a:extLst>
          </p:cNvPr>
          <p:cNvSpPr txBox="1"/>
          <p:nvPr/>
        </p:nvSpPr>
        <p:spPr>
          <a:xfrm>
            <a:off x="6106388" y="2661252"/>
            <a:ext cx="4344486" cy="923330"/>
          </a:xfrm>
          <a:prstGeom prst="rect">
            <a:avLst/>
          </a:prstGeom>
          <a:noFill/>
        </p:spPr>
        <p:txBody>
          <a:bodyPr wrap="square" rtlCol="0">
            <a:spAutoFit/>
          </a:bodyPr>
          <a:lstStyle/>
          <a:p>
            <a:r>
              <a:rPr lang="en-NZ" dirty="0">
                <a:solidFill>
                  <a:schemeClr val="bg1"/>
                </a:solidFill>
              </a:rPr>
              <a:t>The dosage threshold of </a:t>
            </a:r>
            <a:r>
              <a:rPr lang="en-NZ" dirty="0">
                <a:solidFill>
                  <a:schemeClr val="bg1"/>
                </a:solidFill>
                <a:highlight>
                  <a:srgbClr val="FF0000"/>
                </a:highlight>
              </a:rPr>
              <a:t>14.5</a:t>
            </a:r>
            <a:r>
              <a:rPr lang="en-NZ" dirty="0">
                <a:solidFill>
                  <a:schemeClr val="bg1"/>
                </a:solidFill>
              </a:rPr>
              <a:t> has the smallest error, and it will be used to build our actual tree</a:t>
            </a:r>
          </a:p>
        </p:txBody>
      </p:sp>
      <p:sp>
        <p:nvSpPr>
          <p:cNvPr id="18" name="TextBox 17">
            <a:extLst>
              <a:ext uri="{FF2B5EF4-FFF2-40B4-BE49-F238E27FC236}">
                <a16:creationId xmlns:a16="http://schemas.microsoft.com/office/drawing/2014/main" id="{571DFCED-19F4-4DD3-9FF7-355DA7A8C90B}"/>
              </a:ext>
            </a:extLst>
          </p:cNvPr>
          <p:cNvSpPr txBox="1"/>
          <p:nvPr/>
        </p:nvSpPr>
        <p:spPr>
          <a:xfrm>
            <a:off x="3396344" y="1854048"/>
            <a:ext cx="748934" cy="369332"/>
          </a:xfrm>
          <a:prstGeom prst="rect">
            <a:avLst/>
          </a:prstGeom>
          <a:noFill/>
        </p:spPr>
        <p:txBody>
          <a:bodyPr wrap="square">
            <a:spAutoFit/>
          </a:bodyPr>
          <a:lstStyle/>
          <a:p>
            <a:r>
              <a:rPr lang="en-NZ" dirty="0">
                <a:solidFill>
                  <a:schemeClr val="bg1"/>
                </a:solidFill>
              </a:rPr>
              <a:t> </a:t>
            </a:r>
            <a:r>
              <a:rPr lang="en-NZ" dirty="0">
                <a:solidFill>
                  <a:schemeClr val="bg1"/>
                </a:solidFill>
                <a:highlight>
                  <a:srgbClr val="FF0000"/>
                </a:highlight>
              </a:rPr>
              <a:t>14.5</a:t>
            </a:r>
            <a:r>
              <a:rPr lang="en-NZ" dirty="0">
                <a:solidFill>
                  <a:schemeClr val="bg1"/>
                </a:solidFill>
              </a:rPr>
              <a:t> </a:t>
            </a:r>
            <a:endParaRPr lang="en-NZ" dirty="0"/>
          </a:p>
        </p:txBody>
      </p:sp>
    </p:spTree>
    <p:extLst>
      <p:ext uri="{BB962C8B-B14F-4D97-AF65-F5344CB8AC3E}">
        <p14:creationId xmlns:p14="http://schemas.microsoft.com/office/powerpoint/2010/main" val="72608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3186585" y="2327084"/>
            <a:ext cx="391885" cy="2266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a:cxnSpLocks/>
          </p:cNvCxnSpPr>
          <p:nvPr/>
        </p:nvCxnSpPr>
        <p:spPr>
          <a:xfrm>
            <a:off x="3396344" y="2098766"/>
            <a:ext cx="0" cy="301824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231CB-29A8-419D-A9C1-0CD57208138A}"/>
              </a:ext>
            </a:extLst>
          </p:cNvPr>
          <p:cNvSpPr txBox="1"/>
          <p:nvPr/>
        </p:nvSpPr>
        <p:spPr>
          <a:xfrm>
            <a:off x="6106388" y="2661252"/>
            <a:ext cx="4344486" cy="923330"/>
          </a:xfrm>
          <a:prstGeom prst="rect">
            <a:avLst/>
          </a:prstGeom>
          <a:noFill/>
        </p:spPr>
        <p:txBody>
          <a:bodyPr wrap="square" rtlCol="0">
            <a:spAutoFit/>
          </a:bodyPr>
          <a:lstStyle/>
          <a:p>
            <a:r>
              <a:rPr lang="en-NZ" dirty="0">
                <a:solidFill>
                  <a:schemeClr val="bg1"/>
                </a:solidFill>
              </a:rPr>
              <a:t>The dosage threshold of </a:t>
            </a:r>
            <a:r>
              <a:rPr lang="en-NZ" dirty="0">
                <a:solidFill>
                  <a:schemeClr val="bg1"/>
                </a:solidFill>
                <a:highlight>
                  <a:srgbClr val="FF0000"/>
                </a:highlight>
              </a:rPr>
              <a:t>14.5</a:t>
            </a:r>
            <a:r>
              <a:rPr lang="en-NZ" dirty="0">
                <a:solidFill>
                  <a:schemeClr val="bg1"/>
                </a:solidFill>
              </a:rPr>
              <a:t> has the smallest error, and it will be used to build our actual tree</a:t>
            </a:r>
          </a:p>
        </p:txBody>
      </p:sp>
      <p:sp>
        <p:nvSpPr>
          <p:cNvPr id="18" name="TextBox 17">
            <a:extLst>
              <a:ext uri="{FF2B5EF4-FFF2-40B4-BE49-F238E27FC236}">
                <a16:creationId xmlns:a16="http://schemas.microsoft.com/office/drawing/2014/main" id="{571DFCED-19F4-4DD3-9FF7-355DA7A8C90B}"/>
              </a:ext>
            </a:extLst>
          </p:cNvPr>
          <p:cNvSpPr txBox="1"/>
          <p:nvPr/>
        </p:nvSpPr>
        <p:spPr>
          <a:xfrm>
            <a:off x="3396344" y="1854048"/>
            <a:ext cx="748934" cy="369332"/>
          </a:xfrm>
          <a:prstGeom prst="rect">
            <a:avLst/>
          </a:prstGeom>
          <a:noFill/>
        </p:spPr>
        <p:txBody>
          <a:bodyPr wrap="square">
            <a:spAutoFit/>
          </a:bodyPr>
          <a:lstStyle/>
          <a:p>
            <a:r>
              <a:rPr lang="en-NZ" dirty="0">
                <a:solidFill>
                  <a:schemeClr val="bg1"/>
                </a:solidFill>
              </a:rPr>
              <a:t> </a:t>
            </a:r>
            <a:r>
              <a:rPr lang="en-NZ" dirty="0">
                <a:solidFill>
                  <a:schemeClr val="bg1"/>
                </a:solidFill>
                <a:highlight>
                  <a:srgbClr val="FF0000"/>
                </a:highlight>
              </a:rPr>
              <a:t>14.5</a:t>
            </a:r>
            <a:r>
              <a:rPr lang="en-NZ" dirty="0">
                <a:solidFill>
                  <a:schemeClr val="bg1"/>
                </a:solidFill>
              </a:rPr>
              <a:t> </a:t>
            </a:r>
            <a:endParaRPr lang="en-NZ" dirty="0"/>
          </a:p>
        </p:txBody>
      </p:sp>
      <p:sp>
        <p:nvSpPr>
          <p:cNvPr id="13" name="Rectangle 12">
            <a:extLst>
              <a:ext uri="{FF2B5EF4-FFF2-40B4-BE49-F238E27FC236}">
                <a16:creationId xmlns:a16="http://schemas.microsoft.com/office/drawing/2014/main" id="{5E5CBD7A-0647-4F61-ACFD-43BF3C018BE3}"/>
              </a:ext>
            </a:extLst>
          </p:cNvPr>
          <p:cNvSpPr/>
          <p:nvPr/>
        </p:nvSpPr>
        <p:spPr>
          <a:xfrm>
            <a:off x="7518510" y="3875706"/>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14.5</a:t>
            </a:r>
          </a:p>
        </p:txBody>
      </p:sp>
      <p:sp>
        <p:nvSpPr>
          <p:cNvPr id="15" name="Rectangle 14">
            <a:extLst>
              <a:ext uri="{FF2B5EF4-FFF2-40B4-BE49-F238E27FC236}">
                <a16:creationId xmlns:a16="http://schemas.microsoft.com/office/drawing/2014/main" id="{C471368C-BA53-4B1A-B6A2-8C93FD4D8564}"/>
              </a:ext>
            </a:extLst>
          </p:cNvPr>
          <p:cNvSpPr/>
          <p:nvPr/>
        </p:nvSpPr>
        <p:spPr>
          <a:xfrm>
            <a:off x="6659460" y="4568037"/>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6" name="Straight Arrow Connector 15">
            <a:extLst>
              <a:ext uri="{FF2B5EF4-FFF2-40B4-BE49-F238E27FC236}">
                <a16:creationId xmlns:a16="http://schemas.microsoft.com/office/drawing/2014/main" id="{150F40E3-DF90-4B4B-8C33-BB4F024FDEF6}"/>
              </a:ext>
            </a:extLst>
          </p:cNvPr>
          <p:cNvCxnSpPr>
            <a:stCxn id="13" idx="2"/>
            <a:endCxn id="15" idx="0"/>
          </p:cNvCxnSpPr>
          <p:nvPr/>
        </p:nvCxnSpPr>
        <p:spPr>
          <a:xfrm flipH="1">
            <a:off x="7264706" y="4268375"/>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8F60942-6447-42A0-A76B-38E05E363BA6}"/>
              </a:ext>
            </a:extLst>
          </p:cNvPr>
          <p:cNvSpPr/>
          <p:nvPr/>
        </p:nvSpPr>
        <p:spPr>
          <a:xfrm>
            <a:off x="8803023" y="4568036"/>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9" name="Straight Arrow Connector 18">
            <a:extLst>
              <a:ext uri="{FF2B5EF4-FFF2-40B4-BE49-F238E27FC236}">
                <a16:creationId xmlns:a16="http://schemas.microsoft.com/office/drawing/2014/main" id="{4C96F79E-6377-45D8-9A45-FABE94A12F62}"/>
              </a:ext>
            </a:extLst>
          </p:cNvPr>
          <p:cNvCxnSpPr>
            <a:stCxn id="13" idx="2"/>
            <a:endCxn id="17" idx="0"/>
          </p:cNvCxnSpPr>
          <p:nvPr/>
        </p:nvCxnSpPr>
        <p:spPr>
          <a:xfrm>
            <a:off x="8276156" y="4268375"/>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E58F89-8C25-4F46-94A9-2F6DAE960516}"/>
              </a:ext>
            </a:extLst>
          </p:cNvPr>
          <p:cNvSpPr txBox="1"/>
          <p:nvPr/>
        </p:nvSpPr>
        <p:spPr>
          <a:xfrm>
            <a:off x="6106388" y="5182586"/>
            <a:ext cx="4571744" cy="923330"/>
          </a:xfrm>
          <a:prstGeom prst="rect">
            <a:avLst/>
          </a:prstGeom>
          <a:noFill/>
        </p:spPr>
        <p:txBody>
          <a:bodyPr wrap="square" rtlCol="0">
            <a:spAutoFit/>
          </a:bodyPr>
          <a:lstStyle/>
          <a:p>
            <a:r>
              <a:rPr lang="en-NZ" dirty="0">
                <a:solidFill>
                  <a:schemeClr val="bg1"/>
                </a:solidFill>
              </a:rPr>
              <a:t>In summary, we split the data into two groups by finding the threshold that give us the smallest sum of squared residuals (errors)</a:t>
            </a:r>
          </a:p>
        </p:txBody>
      </p:sp>
    </p:spTree>
    <p:extLst>
      <p:ext uri="{BB962C8B-B14F-4D97-AF65-F5344CB8AC3E}">
        <p14:creationId xmlns:p14="http://schemas.microsoft.com/office/powerpoint/2010/main" val="282257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3186585" y="2327084"/>
            <a:ext cx="391885" cy="2266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a:cxnSpLocks/>
          </p:cNvCxnSpPr>
          <p:nvPr/>
        </p:nvCxnSpPr>
        <p:spPr>
          <a:xfrm>
            <a:off x="3396344" y="2098766"/>
            <a:ext cx="0" cy="301824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231CB-29A8-419D-A9C1-0CD57208138A}"/>
              </a:ext>
            </a:extLst>
          </p:cNvPr>
          <p:cNvSpPr txBox="1"/>
          <p:nvPr/>
        </p:nvSpPr>
        <p:spPr>
          <a:xfrm>
            <a:off x="6106388" y="2661252"/>
            <a:ext cx="4344486" cy="923330"/>
          </a:xfrm>
          <a:prstGeom prst="rect">
            <a:avLst/>
          </a:prstGeom>
          <a:noFill/>
        </p:spPr>
        <p:txBody>
          <a:bodyPr wrap="square" rtlCol="0">
            <a:spAutoFit/>
          </a:bodyPr>
          <a:lstStyle/>
          <a:p>
            <a:r>
              <a:rPr lang="en-NZ" dirty="0">
                <a:solidFill>
                  <a:schemeClr val="bg1"/>
                </a:solidFill>
              </a:rPr>
              <a:t>The dosage threshold of </a:t>
            </a:r>
            <a:r>
              <a:rPr lang="en-NZ" dirty="0">
                <a:solidFill>
                  <a:schemeClr val="bg1"/>
                </a:solidFill>
                <a:highlight>
                  <a:srgbClr val="FF0000"/>
                </a:highlight>
              </a:rPr>
              <a:t>14.5</a:t>
            </a:r>
            <a:r>
              <a:rPr lang="en-NZ" dirty="0">
                <a:solidFill>
                  <a:schemeClr val="bg1"/>
                </a:solidFill>
              </a:rPr>
              <a:t> has the smallest error, and it will be used to build our actual tree</a:t>
            </a:r>
          </a:p>
        </p:txBody>
      </p:sp>
      <p:sp>
        <p:nvSpPr>
          <p:cNvPr id="18" name="TextBox 17">
            <a:extLst>
              <a:ext uri="{FF2B5EF4-FFF2-40B4-BE49-F238E27FC236}">
                <a16:creationId xmlns:a16="http://schemas.microsoft.com/office/drawing/2014/main" id="{571DFCED-19F4-4DD3-9FF7-355DA7A8C90B}"/>
              </a:ext>
            </a:extLst>
          </p:cNvPr>
          <p:cNvSpPr txBox="1"/>
          <p:nvPr/>
        </p:nvSpPr>
        <p:spPr>
          <a:xfrm>
            <a:off x="3396344" y="1854048"/>
            <a:ext cx="748934" cy="369332"/>
          </a:xfrm>
          <a:prstGeom prst="rect">
            <a:avLst/>
          </a:prstGeom>
          <a:noFill/>
        </p:spPr>
        <p:txBody>
          <a:bodyPr wrap="square">
            <a:spAutoFit/>
          </a:bodyPr>
          <a:lstStyle/>
          <a:p>
            <a:r>
              <a:rPr lang="en-NZ" dirty="0">
                <a:solidFill>
                  <a:schemeClr val="bg1"/>
                </a:solidFill>
              </a:rPr>
              <a:t> </a:t>
            </a:r>
            <a:r>
              <a:rPr lang="en-NZ" dirty="0">
                <a:solidFill>
                  <a:schemeClr val="bg1"/>
                </a:solidFill>
                <a:highlight>
                  <a:srgbClr val="FF0000"/>
                </a:highlight>
              </a:rPr>
              <a:t>14.5</a:t>
            </a:r>
            <a:r>
              <a:rPr lang="en-NZ" dirty="0">
                <a:solidFill>
                  <a:schemeClr val="bg1"/>
                </a:solidFill>
              </a:rPr>
              <a:t> </a:t>
            </a:r>
            <a:endParaRPr lang="en-NZ" dirty="0"/>
          </a:p>
        </p:txBody>
      </p:sp>
      <p:sp>
        <p:nvSpPr>
          <p:cNvPr id="13" name="Rectangle 12">
            <a:extLst>
              <a:ext uri="{FF2B5EF4-FFF2-40B4-BE49-F238E27FC236}">
                <a16:creationId xmlns:a16="http://schemas.microsoft.com/office/drawing/2014/main" id="{5E5CBD7A-0647-4F61-ACFD-43BF3C018BE3}"/>
              </a:ext>
            </a:extLst>
          </p:cNvPr>
          <p:cNvSpPr/>
          <p:nvPr/>
        </p:nvSpPr>
        <p:spPr>
          <a:xfrm>
            <a:off x="7518510" y="3875706"/>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14.5</a:t>
            </a:r>
          </a:p>
        </p:txBody>
      </p:sp>
      <p:sp>
        <p:nvSpPr>
          <p:cNvPr id="15" name="Rectangle 14">
            <a:extLst>
              <a:ext uri="{FF2B5EF4-FFF2-40B4-BE49-F238E27FC236}">
                <a16:creationId xmlns:a16="http://schemas.microsoft.com/office/drawing/2014/main" id="{C471368C-BA53-4B1A-B6A2-8C93FD4D8564}"/>
              </a:ext>
            </a:extLst>
          </p:cNvPr>
          <p:cNvSpPr/>
          <p:nvPr/>
        </p:nvSpPr>
        <p:spPr>
          <a:xfrm>
            <a:off x="6659460" y="4568037"/>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6" name="Straight Arrow Connector 15">
            <a:extLst>
              <a:ext uri="{FF2B5EF4-FFF2-40B4-BE49-F238E27FC236}">
                <a16:creationId xmlns:a16="http://schemas.microsoft.com/office/drawing/2014/main" id="{150F40E3-DF90-4B4B-8C33-BB4F024FDEF6}"/>
              </a:ext>
            </a:extLst>
          </p:cNvPr>
          <p:cNvCxnSpPr>
            <a:stCxn id="13" idx="2"/>
            <a:endCxn id="15" idx="0"/>
          </p:cNvCxnSpPr>
          <p:nvPr/>
        </p:nvCxnSpPr>
        <p:spPr>
          <a:xfrm flipH="1">
            <a:off x="7264706" y="4268375"/>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8F60942-6447-42A0-A76B-38E05E363BA6}"/>
              </a:ext>
            </a:extLst>
          </p:cNvPr>
          <p:cNvSpPr/>
          <p:nvPr/>
        </p:nvSpPr>
        <p:spPr>
          <a:xfrm>
            <a:off x="8803023" y="4568036"/>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9" name="Straight Arrow Connector 18">
            <a:extLst>
              <a:ext uri="{FF2B5EF4-FFF2-40B4-BE49-F238E27FC236}">
                <a16:creationId xmlns:a16="http://schemas.microsoft.com/office/drawing/2014/main" id="{4C96F79E-6377-45D8-9A45-FABE94A12F62}"/>
              </a:ext>
            </a:extLst>
          </p:cNvPr>
          <p:cNvCxnSpPr>
            <a:stCxn id="13" idx="2"/>
            <a:endCxn id="17" idx="0"/>
          </p:cNvCxnSpPr>
          <p:nvPr/>
        </p:nvCxnSpPr>
        <p:spPr>
          <a:xfrm>
            <a:off x="8276156" y="4268375"/>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E58F89-8C25-4F46-94A9-2F6DAE960516}"/>
              </a:ext>
            </a:extLst>
          </p:cNvPr>
          <p:cNvSpPr txBox="1"/>
          <p:nvPr/>
        </p:nvSpPr>
        <p:spPr>
          <a:xfrm>
            <a:off x="6263189" y="5346932"/>
            <a:ext cx="4571744" cy="923330"/>
          </a:xfrm>
          <a:prstGeom prst="rect">
            <a:avLst/>
          </a:prstGeom>
          <a:noFill/>
        </p:spPr>
        <p:txBody>
          <a:bodyPr wrap="square" rtlCol="0">
            <a:spAutoFit/>
          </a:bodyPr>
          <a:lstStyle/>
          <a:p>
            <a:r>
              <a:rPr lang="en-NZ" dirty="0">
                <a:solidFill>
                  <a:schemeClr val="bg1"/>
                </a:solidFill>
              </a:rPr>
              <a:t>We can further split the </a:t>
            </a:r>
            <a:r>
              <a:rPr lang="en-NZ" dirty="0">
                <a:solidFill>
                  <a:schemeClr val="bg1"/>
                </a:solidFill>
                <a:highlight>
                  <a:srgbClr val="00FF00"/>
                </a:highlight>
              </a:rPr>
              <a:t>left </a:t>
            </a:r>
            <a:r>
              <a:rPr lang="en-NZ" dirty="0">
                <a:solidFill>
                  <a:schemeClr val="bg1"/>
                </a:solidFill>
              </a:rPr>
              <a:t>and </a:t>
            </a:r>
            <a:r>
              <a:rPr lang="en-NZ" dirty="0">
                <a:solidFill>
                  <a:schemeClr val="bg1"/>
                </a:solidFill>
                <a:highlight>
                  <a:srgbClr val="00FFFF"/>
                </a:highlight>
              </a:rPr>
              <a:t>right</a:t>
            </a:r>
            <a:r>
              <a:rPr lang="en-NZ" dirty="0">
                <a:solidFill>
                  <a:schemeClr val="bg1"/>
                </a:solidFill>
              </a:rPr>
              <a:t> node by using the same method (e.g., split and go through data 2 by 2 …) </a:t>
            </a:r>
          </a:p>
        </p:txBody>
      </p:sp>
      <p:sp>
        <p:nvSpPr>
          <p:cNvPr id="8" name="Rectangle 7">
            <a:extLst>
              <a:ext uri="{FF2B5EF4-FFF2-40B4-BE49-F238E27FC236}">
                <a16:creationId xmlns:a16="http://schemas.microsoft.com/office/drawing/2014/main" id="{89659EF5-1702-4E99-9376-2CE09F7BB0B0}"/>
              </a:ext>
            </a:extLst>
          </p:cNvPr>
          <p:cNvSpPr/>
          <p:nvPr/>
        </p:nvSpPr>
        <p:spPr>
          <a:xfrm>
            <a:off x="2249293" y="4685211"/>
            <a:ext cx="391880" cy="27549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TextBox 10">
            <a:extLst>
              <a:ext uri="{FF2B5EF4-FFF2-40B4-BE49-F238E27FC236}">
                <a16:creationId xmlns:a16="http://schemas.microsoft.com/office/drawing/2014/main" id="{C0FD97A5-77DA-478C-84C2-5E5E0780CAEB}"/>
              </a:ext>
            </a:extLst>
          </p:cNvPr>
          <p:cNvSpPr txBox="1"/>
          <p:nvPr/>
        </p:nvSpPr>
        <p:spPr>
          <a:xfrm>
            <a:off x="1366659" y="1854048"/>
            <a:ext cx="1508941" cy="2308324"/>
          </a:xfrm>
          <a:prstGeom prst="rect">
            <a:avLst/>
          </a:prstGeom>
          <a:solidFill>
            <a:srgbClr val="92D050"/>
          </a:solidFill>
        </p:spPr>
        <p:txBody>
          <a:bodyPr wrap="square" rtlCol="0">
            <a:spAutoFit/>
          </a:bodyPr>
          <a:lstStyle/>
          <a:p>
            <a:r>
              <a:rPr lang="en-NZ" dirty="0">
                <a:solidFill>
                  <a:schemeClr val="accent6">
                    <a:lumMod val="75000"/>
                  </a:schemeClr>
                </a:solidFill>
              </a:rPr>
              <a:t>On the left side, We can further split this by repeating the above procedures, if we want to</a:t>
            </a:r>
          </a:p>
        </p:txBody>
      </p:sp>
      <p:sp>
        <p:nvSpPr>
          <p:cNvPr id="12" name="Arrow: Down 11">
            <a:extLst>
              <a:ext uri="{FF2B5EF4-FFF2-40B4-BE49-F238E27FC236}">
                <a16:creationId xmlns:a16="http://schemas.microsoft.com/office/drawing/2014/main" id="{DDADD855-3A27-48AD-8364-A9CA538B59AE}"/>
              </a:ext>
            </a:extLst>
          </p:cNvPr>
          <p:cNvSpPr/>
          <p:nvPr/>
        </p:nvSpPr>
        <p:spPr>
          <a:xfrm rot="20851718">
            <a:off x="2339052" y="4347525"/>
            <a:ext cx="259341" cy="257403"/>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Freeform: Shape 19">
            <a:extLst>
              <a:ext uri="{FF2B5EF4-FFF2-40B4-BE49-F238E27FC236}">
                <a16:creationId xmlns:a16="http://schemas.microsoft.com/office/drawing/2014/main" id="{504D9C35-ED43-4D64-B90E-0AE3FBE47003}"/>
              </a:ext>
            </a:extLst>
          </p:cNvPr>
          <p:cNvSpPr/>
          <p:nvPr/>
        </p:nvSpPr>
        <p:spPr>
          <a:xfrm>
            <a:off x="2875601" y="2899954"/>
            <a:ext cx="3864834" cy="1497875"/>
          </a:xfrm>
          <a:custGeom>
            <a:avLst/>
            <a:gdLst>
              <a:gd name="connsiteX0" fmla="*/ 3675017 w 3675017"/>
              <a:gd name="connsiteY0" fmla="*/ 1497875 h 1497875"/>
              <a:gd name="connsiteX1" fmla="*/ 2220686 w 3675017"/>
              <a:gd name="connsiteY1" fmla="*/ 557349 h 1497875"/>
              <a:gd name="connsiteX2" fmla="*/ 1036320 w 3675017"/>
              <a:gd name="connsiteY2" fmla="*/ 113212 h 1497875"/>
              <a:gd name="connsiteX3" fmla="*/ 0 w 3675017"/>
              <a:gd name="connsiteY3" fmla="*/ 0 h 1497875"/>
            </a:gdLst>
            <a:ahLst/>
            <a:cxnLst>
              <a:cxn ang="0">
                <a:pos x="connsiteX0" y="connsiteY0"/>
              </a:cxn>
              <a:cxn ang="0">
                <a:pos x="connsiteX1" y="connsiteY1"/>
              </a:cxn>
              <a:cxn ang="0">
                <a:pos x="connsiteX2" y="connsiteY2"/>
              </a:cxn>
              <a:cxn ang="0">
                <a:pos x="connsiteX3" y="connsiteY3"/>
              </a:cxn>
            </a:cxnLst>
            <a:rect l="l" t="t" r="r" b="b"/>
            <a:pathLst>
              <a:path w="3675017" h="1497875">
                <a:moveTo>
                  <a:pt x="3675017" y="1497875"/>
                </a:moveTo>
                <a:cubicBezTo>
                  <a:pt x="3167743" y="1143000"/>
                  <a:pt x="2660469" y="788126"/>
                  <a:pt x="2220686" y="557349"/>
                </a:cubicBezTo>
                <a:cubicBezTo>
                  <a:pt x="1780903" y="326572"/>
                  <a:pt x="1406434" y="206104"/>
                  <a:pt x="1036320" y="113212"/>
                </a:cubicBezTo>
                <a:cubicBezTo>
                  <a:pt x="666206" y="20320"/>
                  <a:pt x="333103" y="10160"/>
                  <a:pt x="0" y="0"/>
                </a:cubicBezTo>
              </a:path>
            </a:pathLst>
          </a:custGeom>
          <a:noFill/>
          <a:ln w="76200">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27441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332252" y="442240"/>
            <a:ext cx="5544788" cy="523220"/>
          </a:xfrm>
          <a:prstGeom prst="rect">
            <a:avLst/>
          </a:prstGeom>
          <a:noFill/>
        </p:spPr>
        <p:txBody>
          <a:bodyPr wrap="none" rtlCol="0">
            <a:spAutoFit/>
          </a:bodyPr>
          <a:lstStyle/>
          <a:p>
            <a:r>
              <a:rPr lang="en-US" sz="2800" b="1" dirty="0">
                <a:solidFill>
                  <a:schemeClr val="bg1"/>
                </a:solidFill>
              </a:rPr>
              <a:t>Regression tree vs classification tree</a:t>
            </a:r>
          </a:p>
        </p:txBody>
      </p:sp>
      <p:graphicFrame>
        <p:nvGraphicFramePr>
          <p:cNvPr id="4" name="Table 37">
            <a:extLst>
              <a:ext uri="{FF2B5EF4-FFF2-40B4-BE49-F238E27FC236}">
                <a16:creationId xmlns:a16="http://schemas.microsoft.com/office/drawing/2014/main" id="{9370F6C1-1B14-4DEE-BACC-C164D1D192A2}"/>
              </a:ext>
            </a:extLst>
          </p:cNvPr>
          <p:cNvGraphicFramePr>
            <a:graphicFrameLocks noGrp="1"/>
          </p:cNvGraphicFramePr>
          <p:nvPr/>
        </p:nvGraphicFramePr>
        <p:xfrm>
          <a:off x="778470" y="165905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graphicFrame>
        <p:nvGraphicFramePr>
          <p:cNvPr id="5" name="Table 37">
            <a:extLst>
              <a:ext uri="{FF2B5EF4-FFF2-40B4-BE49-F238E27FC236}">
                <a16:creationId xmlns:a16="http://schemas.microsoft.com/office/drawing/2014/main" id="{9285BCC4-FB18-481B-ACB3-FFFFEE90AFDA}"/>
              </a:ext>
            </a:extLst>
          </p:cNvPr>
          <p:cNvGraphicFramePr>
            <a:graphicFrameLocks noGrp="1"/>
          </p:cNvGraphicFramePr>
          <p:nvPr/>
        </p:nvGraphicFramePr>
        <p:xfrm>
          <a:off x="6234091" y="164606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 amount</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0.1</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0.3</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1.0</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2.1</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0.7</a:t>
                      </a:r>
                    </a:p>
                  </a:txBody>
                  <a:tcPr/>
                </a:tc>
                <a:extLst>
                  <a:ext uri="{0D108BD9-81ED-4DB2-BD59-A6C34878D82A}">
                    <a16:rowId xmlns:a16="http://schemas.microsoft.com/office/drawing/2014/main" val="759473892"/>
                  </a:ext>
                </a:extLst>
              </a:tr>
            </a:tbl>
          </a:graphicData>
        </a:graphic>
      </p:graphicFrame>
      <p:sp>
        <p:nvSpPr>
          <p:cNvPr id="7" name="TextBox 6">
            <a:extLst>
              <a:ext uri="{FF2B5EF4-FFF2-40B4-BE49-F238E27FC236}">
                <a16:creationId xmlns:a16="http://schemas.microsoft.com/office/drawing/2014/main" id="{2BCD49B2-1CDB-4446-AB1B-BA127D373467}"/>
              </a:ext>
            </a:extLst>
          </p:cNvPr>
          <p:cNvSpPr txBox="1"/>
          <p:nvPr/>
        </p:nvSpPr>
        <p:spPr>
          <a:xfrm>
            <a:off x="7628709" y="4517963"/>
            <a:ext cx="6096000" cy="369332"/>
          </a:xfrm>
          <a:prstGeom prst="rect">
            <a:avLst/>
          </a:prstGeom>
          <a:noFill/>
        </p:spPr>
        <p:txBody>
          <a:bodyPr wrap="square">
            <a:spAutoFit/>
          </a:bodyPr>
          <a:lstStyle/>
          <a:p>
            <a:r>
              <a:rPr lang="en-US" sz="1800" b="1" dirty="0">
                <a:solidFill>
                  <a:schemeClr val="bg1"/>
                </a:solidFill>
              </a:rPr>
              <a:t>Regression tree </a:t>
            </a:r>
            <a:endParaRPr lang="en-NZ" dirty="0"/>
          </a:p>
        </p:txBody>
      </p:sp>
      <p:sp>
        <p:nvSpPr>
          <p:cNvPr id="9" name="TextBox 8">
            <a:extLst>
              <a:ext uri="{FF2B5EF4-FFF2-40B4-BE49-F238E27FC236}">
                <a16:creationId xmlns:a16="http://schemas.microsoft.com/office/drawing/2014/main" id="{5C51FA1C-8011-4808-A916-AEE8CA963161}"/>
              </a:ext>
            </a:extLst>
          </p:cNvPr>
          <p:cNvSpPr txBox="1"/>
          <p:nvPr/>
        </p:nvSpPr>
        <p:spPr>
          <a:xfrm>
            <a:off x="1976846" y="4498760"/>
            <a:ext cx="6862354" cy="369332"/>
          </a:xfrm>
          <a:prstGeom prst="rect">
            <a:avLst/>
          </a:prstGeom>
          <a:noFill/>
        </p:spPr>
        <p:txBody>
          <a:bodyPr wrap="square">
            <a:spAutoFit/>
          </a:bodyPr>
          <a:lstStyle/>
          <a:p>
            <a:r>
              <a:rPr lang="en-US" sz="1800" b="1" dirty="0">
                <a:solidFill>
                  <a:schemeClr val="bg1"/>
                </a:solidFill>
              </a:rPr>
              <a:t>classification tree</a:t>
            </a:r>
            <a:endParaRPr lang="en-NZ" dirty="0"/>
          </a:p>
        </p:txBody>
      </p:sp>
      <p:sp>
        <p:nvSpPr>
          <p:cNvPr id="2" name="TextBox 1">
            <a:extLst>
              <a:ext uri="{FF2B5EF4-FFF2-40B4-BE49-F238E27FC236}">
                <a16:creationId xmlns:a16="http://schemas.microsoft.com/office/drawing/2014/main" id="{7787F319-023C-41FB-97E1-91943974E0DF}"/>
              </a:ext>
            </a:extLst>
          </p:cNvPr>
          <p:cNvSpPr txBox="1"/>
          <p:nvPr/>
        </p:nvSpPr>
        <p:spPr>
          <a:xfrm>
            <a:off x="3991097" y="4853881"/>
            <a:ext cx="1416926" cy="369332"/>
          </a:xfrm>
          <a:prstGeom prst="rect">
            <a:avLst/>
          </a:prstGeom>
          <a:noFill/>
          <a:ln>
            <a:solidFill>
              <a:srgbClr val="FFFF00"/>
            </a:solidFill>
          </a:ln>
        </p:spPr>
        <p:txBody>
          <a:bodyPr wrap="none" rtlCol="0">
            <a:spAutoFit/>
          </a:bodyPr>
          <a:lstStyle/>
          <a:p>
            <a:r>
              <a:rPr lang="en-NZ" dirty="0">
                <a:solidFill>
                  <a:schemeClr val="bg1"/>
                </a:solidFill>
              </a:rPr>
              <a:t>Discrete data</a:t>
            </a:r>
          </a:p>
        </p:txBody>
      </p:sp>
      <p:sp>
        <p:nvSpPr>
          <p:cNvPr id="8" name="TextBox 7">
            <a:extLst>
              <a:ext uri="{FF2B5EF4-FFF2-40B4-BE49-F238E27FC236}">
                <a16:creationId xmlns:a16="http://schemas.microsoft.com/office/drawing/2014/main" id="{9910F9E2-B05E-4F7D-9A66-8665EA0E2260}"/>
              </a:ext>
            </a:extLst>
          </p:cNvPr>
          <p:cNvSpPr txBox="1"/>
          <p:nvPr/>
        </p:nvSpPr>
        <p:spPr>
          <a:xfrm>
            <a:off x="9352898" y="4814636"/>
            <a:ext cx="1724511" cy="369332"/>
          </a:xfrm>
          <a:prstGeom prst="rect">
            <a:avLst/>
          </a:prstGeom>
          <a:noFill/>
          <a:ln>
            <a:solidFill>
              <a:srgbClr val="FFFF00"/>
            </a:solidFill>
          </a:ln>
        </p:spPr>
        <p:txBody>
          <a:bodyPr wrap="none" rtlCol="0">
            <a:spAutoFit/>
          </a:bodyPr>
          <a:lstStyle/>
          <a:p>
            <a:r>
              <a:rPr lang="en-NZ" dirty="0">
                <a:solidFill>
                  <a:schemeClr val="bg1"/>
                </a:solidFill>
              </a:rPr>
              <a:t>Continuous data</a:t>
            </a:r>
          </a:p>
        </p:txBody>
      </p:sp>
      <p:sp>
        <p:nvSpPr>
          <p:cNvPr id="6" name="Arrow: Right 5">
            <a:extLst>
              <a:ext uri="{FF2B5EF4-FFF2-40B4-BE49-F238E27FC236}">
                <a16:creationId xmlns:a16="http://schemas.microsoft.com/office/drawing/2014/main" id="{DC87F91E-C0AB-41E5-B1FB-CD5956879BDD}"/>
              </a:ext>
            </a:extLst>
          </p:cNvPr>
          <p:cNvSpPr/>
          <p:nvPr/>
        </p:nvSpPr>
        <p:spPr>
          <a:xfrm rot="16200000">
            <a:off x="4438303" y="4521518"/>
            <a:ext cx="278675" cy="2438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Arrow: Right 9">
            <a:extLst>
              <a:ext uri="{FF2B5EF4-FFF2-40B4-BE49-F238E27FC236}">
                <a16:creationId xmlns:a16="http://schemas.microsoft.com/office/drawing/2014/main" id="{98DCF4E3-E6EF-45D9-AA89-CC2CB7DD34C3}"/>
              </a:ext>
            </a:extLst>
          </p:cNvPr>
          <p:cNvSpPr/>
          <p:nvPr/>
        </p:nvSpPr>
        <p:spPr>
          <a:xfrm rot="16200000">
            <a:off x="9900112" y="4497375"/>
            <a:ext cx="278675" cy="2438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876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 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2548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831750BB-52E9-45B0-8FCD-FCBBFD65310F}"/>
              </a:ext>
            </a:extLst>
          </p:cNvPr>
          <p:cNvSpPr txBox="1"/>
          <p:nvPr/>
        </p:nvSpPr>
        <p:spPr>
          <a:xfrm>
            <a:off x="7833669" y="3506035"/>
            <a:ext cx="3908415" cy="646331"/>
          </a:xfrm>
          <a:prstGeom prst="rect">
            <a:avLst/>
          </a:prstGeom>
          <a:noFill/>
        </p:spPr>
        <p:txBody>
          <a:bodyPr wrap="square" rtlCol="0">
            <a:spAutoFit/>
          </a:bodyPr>
          <a:lstStyle/>
          <a:p>
            <a:r>
              <a:rPr lang="en-NZ" dirty="0">
                <a:solidFill>
                  <a:schemeClr val="bg1"/>
                </a:solidFill>
              </a:rPr>
              <a:t>For example, on the left side of “dosage &lt; 14.5”, we still have 6 points</a:t>
            </a:r>
          </a:p>
        </p:txBody>
      </p:sp>
    </p:spTree>
    <p:extLst>
      <p:ext uri="{BB962C8B-B14F-4D97-AF65-F5344CB8AC3E}">
        <p14:creationId xmlns:p14="http://schemas.microsoft.com/office/powerpoint/2010/main" val="782494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831750BB-52E9-45B0-8FCD-FCBBFD65310F}"/>
              </a:ext>
            </a:extLst>
          </p:cNvPr>
          <p:cNvSpPr txBox="1"/>
          <p:nvPr/>
        </p:nvSpPr>
        <p:spPr>
          <a:xfrm>
            <a:off x="7833669" y="3506035"/>
            <a:ext cx="3908415" cy="646331"/>
          </a:xfrm>
          <a:prstGeom prst="rect">
            <a:avLst/>
          </a:prstGeom>
          <a:noFill/>
        </p:spPr>
        <p:txBody>
          <a:bodyPr wrap="square" rtlCol="0">
            <a:spAutoFit/>
          </a:bodyPr>
          <a:lstStyle/>
          <a:p>
            <a:r>
              <a:rPr lang="en-NZ" dirty="0">
                <a:solidFill>
                  <a:schemeClr val="bg1"/>
                </a:solidFill>
              </a:rPr>
              <a:t>For example, on the left side of “dosage &lt; 14.5”, we still have 6 points</a:t>
            </a:r>
          </a:p>
        </p:txBody>
      </p:sp>
      <p:sp>
        <p:nvSpPr>
          <p:cNvPr id="9" name="TextBox 8">
            <a:extLst>
              <a:ext uri="{FF2B5EF4-FFF2-40B4-BE49-F238E27FC236}">
                <a16:creationId xmlns:a16="http://schemas.microsoft.com/office/drawing/2014/main" id="{5FD96B58-66EF-4239-BCF1-454F19901ED3}"/>
              </a:ext>
            </a:extLst>
          </p:cNvPr>
          <p:cNvSpPr txBox="1"/>
          <p:nvPr/>
        </p:nvSpPr>
        <p:spPr>
          <a:xfrm>
            <a:off x="7986069" y="4225776"/>
            <a:ext cx="3908415" cy="923330"/>
          </a:xfrm>
          <a:prstGeom prst="rect">
            <a:avLst/>
          </a:prstGeom>
          <a:noFill/>
        </p:spPr>
        <p:txBody>
          <a:bodyPr wrap="square" rtlCol="0">
            <a:spAutoFit/>
          </a:bodyPr>
          <a:lstStyle/>
          <a:p>
            <a:pPr marL="285750" indent="-285750">
              <a:buFont typeface="Arial" panose="020B0604020202020204" pitchFamily="34" charset="0"/>
              <a:buChar char="•"/>
            </a:pPr>
            <a:r>
              <a:rPr lang="en-NZ" dirty="0">
                <a:solidFill>
                  <a:schemeClr val="bg1"/>
                </a:solidFill>
              </a:rPr>
              <a:t>If the condition says that we stop splitting when the “minimum data points == 6”, then we stop splitting</a:t>
            </a:r>
          </a:p>
        </p:txBody>
      </p:sp>
    </p:spTree>
    <p:extLst>
      <p:ext uri="{BB962C8B-B14F-4D97-AF65-F5344CB8AC3E}">
        <p14:creationId xmlns:p14="http://schemas.microsoft.com/office/powerpoint/2010/main" val="384897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831750BB-52E9-45B0-8FCD-FCBBFD65310F}"/>
              </a:ext>
            </a:extLst>
          </p:cNvPr>
          <p:cNvSpPr txBox="1"/>
          <p:nvPr/>
        </p:nvSpPr>
        <p:spPr>
          <a:xfrm>
            <a:off x="7833669" y="3506035"/>
            <a:ext cx="3908415" cy="646331"/>
          </a:xfrm>
          <a:prstGeom prst="rect">
            <a:avLst/>
          </a:prstGeom>
          <a:noFill/>
        </p:spPr>
        <p:txBody>
          <a:bodyPr wrap="square" rtlCol="0">
            <a:spAutoFit/>
          </a:bodyPr>
          <a:lstStyle/>
          <a:p>
            <a:r>
              <a:rPr lang="en-NZ" dirty="0">
                <a:solidFill>
                  <a:schemeClr val="bg1"/>
                </a:solidFill>
              </a:rPr>
              <a:t>For example, on the left side of “dosage &lt; 14.5”, we still have 6 points</a:t>
            </a:r>
          </a:p>
        </p:txBody>
      </p:sp>
      <p:sp>
        <p:nvSpPr>
          <p:cNvPr id="9" name="TextBox 8">
            <a:extLst>
              <a:ext uri="{FF2B5EF4-FFF2-40B4-BE49-F238E27FC236}">
                <a16:creationId xmlns:a16="http://schemas.microsoft.com/office/drawing/2014/main" id="{5FD96B58-66EF-4239-BCF1-454F19901ED3}"/>
              </a:ext>
            </a:extLst>
          </p:cNvPr>
          <p:cNvSpPr txBox="1"/>
          <p:nvPr/>
        </p:nvSpPr>
        <p:spPr>
          <a:xfrm>
            <a:off x="7986069" y="4225776"/>
            <a:ext cx="3908415" cy="923330"/>
          </a:xfrm>
          <a:prstGeom prst="rect">
            <a:avLst/>
          </a:prstGeom>
          <a:noFill/>
        </p:spPr>
        <p:txBody>
          <a:bodyPr wrap="square" rtlCol="0">
            <a:spAutoFit/>
          </a:bodyPr>
          <a:lstStyle/>
          <a:p>
            <a:pPr marL="285750" indent="-285750">
              <a:buFont typeface="Arial" panose="020B0604020202020204" pitchFamily="34" charset="0"/>
              <a:buChar char="•"/>
            </a:pPr>
            <a:r>
              <a:rPr lang="en-NZ" dirty="0">
                <a:solidFill>
                  <a:schemeClr val="bg1"/>
                </a:solidFill>
              </a:rPr>
              <a:t>If the condition says that we stop splitting when the “minimum data points == 6”, then we stop splitting</a:t>
            </a:r>
          </a:p>
        </p:txBody>
      </p:sp>
      <p:sp>
        <p:nvSpPr>
          <p:cNvPr id="10" name="TextBox 9">
            <a:extLst>
              <a:ext uri="{FF2B5EF4-FFF2-40B4-BE49-F238E27FC236}">
                <a16:creationId xmlns:a16="http://schemas.microsoft.com/office/drawing/2014/main" id="{77CDA8CA-2309-4319-8F9D-58E2AD8D856B}"/>
              </a:ext>
            </a:extLst>
          </p:cNvPr>
          <p:cNvSpPr txBox="1"/>
          <p:nvPr/>
        </p:nvSpPr>
        <p:spPr>
          <a:xfrm>
            <a:off x="7986069" y="5237698"/>
            <a:ext cx="3908415" cy="1477328"/>
          </a:xfrm>
          <a:prstGeom prst="rect">
            <a:avLst/>
          </a:prstGeom>
          <a:noFill/>
        </p:spPr>
        <p:txBody>
          <a:bodyPr wrap="square" rtlCol="0">
            <a:spAutoFit/>
          </a:bodyPr>
          <a:lstStyle/>
          <a:p>
            <a:pPr marL="285750" indent="-285750">
              <a:buFont typeface="Arial" panose="020B0604020202020204" pitchFamily="34" charset="0"/>
              <a:buChar char="•"/>
            </a:pPr>
            <a:r>
              <a:rPr lang="en-NZ" dirty="0">
                <a:solidFill>
                  <a:schemeClr val="bg1"/>
                </a:solidFill>
              </a:rPr>
              <a:t>If the condition says that we stop splitting when the “minimum data points == 4”, then we can keep splitting further (since we still have more than 4 data points …) …</a:t>
            </a:r>
          </a:p>
        </p:txBody>
      </p:sp>
    </p:spTree>
    <p:extLst>
      <p:ext uri="{BB962C8B-B14F-4D97-AF65-F5344CB8AC3E}">
        <p14:creationId xmlns:p14="http://schemas.microsoft.com/office/powerpoint/2010/main" val="366750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2" name="Table 32">
            <a:extLst>
              <a:ext uri="{FF2B5EF4-FFF2-40B4-BE49-F238E27FC236}">
                <a16:creationId xmlns:a16="http://schemas.microsoft.com/office/drawing/2014/main" id="{DA040718-450F-4F11-BE5F-F3DB589B81C2}"/>
              </a:ext>
            </a:extLst>
          </p:cNvPr>
          <p:cNvGraphicFramePr>
            <a:graphicFrameLocks noGrp="1"/>
          </p:cNvGraphicFramePr>
          <p:nvPr/>
        </p:nvGraphicFramePr>
        <p:xfrm>
          <a:off x="1933302" y="2758803"/>
          <a:ext cx="1959006" cy="2494280"/>
        </p:xfrm>
        <a:graphic>
          <a:graphicData uri="http://schemas.openxmlformats.org/drawingml/2006/table">
            <a:tbl>
              <a:tblPr firstRow="1" bandRow="1">
                <a:tableStyleId>{5C22544A-7EE6-4342-B048-85BDC9FD1C3A}</a:tableStyleId>
              </a:tblPr>
              <a:tblGrid>
                <a:gridCol w="979503">
                  <a:extLst>
                    <a:ext uri="{9D8B030D-6E8A-4147-A177-3AD203B41FA5}">
                      <a16:colId xmlns:a16="http://schemas.microsoft.com/office/drawing/2014/main" val="886246588"/>
                    </a:ext>
                  </a:extLst>
                </a:gridCol>
                <a:gridCol w="979503">
                  <a:extLst>
                    <a:ext uri="{9D8B030D-6E8A-4147-A177-3AD203B41FA5}">
                      <a16:colId xmlns:a16="http://schemas.microsoft.com/office/drawing/2014/main" val="43803806"/>
                    </a:ext>
                  </a:extLst>
                </a:gridCol>
              </a:tblGrid>
              <a:tr h="370840">
                <a:tc>
                  <a:txBody>
                    <a:bodyPr/>
                    <a:lstStyle/>
                    <a:p>
                      <a:r>
                        <a:rPr lang="en-NZ" dirty="0"/>
                        <a:t>Dosage</a:t>
                      </a:r>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sp>
        <p:nvSpPr>
          <p:cNvPr id="3" name="TextBox 2">
            <a:extLst>
              <a:ext uri="{FF2B5EF4-FFF2-40B4-BE49-F238E27FC236}">
                <a16:creationId xmlns:a16="http://schemas.microsoft.com/office/drawing/2014/main" id="{0C0B5E98-C5D1-4C33-8075-0AA9D8CE02B3}"/>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4" name="TextBox 3">
            <a:extLst>
              <a:ext uri="{FF2B5EF4-FFF2-40B4-BE49-F238E27FC236}">
                <a16:creationId xmlns:a16="http://schemas.microsoft.com/office/drawing/2014/main" id="{C4A530E4-7D43-4451-B072-8981A2F5DE8A}"/>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5" name="TextBox 4">
            <a:extLst>
              <a:ext uri="{FF2B5EF4-FFF2-40B4-BE49-F238E27FC236}">
                <a16:creationId xmlns:a16="http://schemas.microsoft.com/office/drawing/2014/main" id="{332FE1A3-253D-4096-8AD0-EE19874D4094}"/>
              </a:ext>
            </a:extLst>
          </p:cNvPr>
          <p:cNvSpPr txBox="1"/>
          <p:nvPr/>
        </p:nvSpPr>
        <p:spPr>
          <a:xfrm>
            <a:off x="784192" y="1324978"/>
            <a:ext cx="8621486" cy="923330"/>
          </a:xfrm>
          <a:prstGeom prst="rect">
            <a:avLst/>
          </a:prstGeom>
          <a:noFill/>
        </p:spPr>
        <p:txBody>
          <a:bodyPr wrap="square" rtlCol="0">
            <a:spAutoFit/>
          </a:bodyPr>
          <a:lstStyle/>
          <a:p>
            <a:r>
              <a:rPr lang="en-NZ" dirty="0">
                <a:solidFill>
                  <a:schemeClr val="bg1"/>
                </a:solidFill>
              </a:rPr>
              <a:t>For multiple predictors, it is the similar process, we basically go through the predictor one by one, and calculate their best threshold, and compare the errors, respectively. Then decide which one to be used as the root node …</a:t>
            </a:r>
          </a:p>
        </p:txBody>
      </p:sp>
      <p:graphicFrame>
        <p:nvGraphicFramePr>
          <p:cNvPr id="6" name="Table 32">
            <a:extLst>
              <a:ext uri="{FF2B5EF4-FFF2-40B4-BE49-F238E27FC236}">
                <a16:creationId xmlns:a16="http://schemas.microsoft.com/office/drawing/2014/main" id="{8BD8ACAB-CC57-4F47-932C-73AB5F38EBB1}"/>
              </a:ext>
            </a:extLst>
          </p:cNvPr>
          <p:cNvGraphicFramePr>
            <a:graphicFrameLocks noGrp="1"/>
          </p:cNvGraphicFramePr>
          <p:nvPr/>
        </p:nvGraphicFramePr>
        <p:xfrm>
          <a:off x="5791199" y="2763641"/>
          <a:ext cx="2676798" cy="2494280"/>
        </p:xfrm>
        <a:graphic>
          <a:graphicData uri="http://schemas.openxmlformats.org/drawingml/2006/table">
            <a:tbl>
              <a:tblPr firstRow="1" bandRow="1">
                <a:tableStyleId>{5C22544A-7EE6-4342-B048-85BDC9FD1C3A}</a:tableStyleId>
              </a:tblPr>
              <a:tblGrid>
                <a:gridCol w="892266">
                  <a:extLst>
                    <a:ext uri="{9D8B030D-6E8A-4147-A177-3AD203B41FA5}">
                      <a16:colId xmlns:a16="http://schemas.microsoft.com/office/drawing/2014/main" val="886246588"/>
                    </a:ext>
                  </a:extLst>
                </a:gridCol>
                <a:gridCol w="892266">
                  <a:extLst>
                    <a:ext uri="{9D8B030D-6E8A-4147-A177-3AD203B41FA5}">
                      <a16:colId xmlns:a16="http://schemas.microsoft.com/office/drawing/2014/main" val="607713658"/>
                    </a:ext>
                  </a:extLst>
                </a:gridCol>
                <a:gridCol w="892266">
                  <a:extLst>
                    <a:ext uri="{9D8B030D-6E8A-4147-A177-3AD203B41FA5}">
                      <a16:colId xmlns:a16="http://schemas.microsoft.com/office/drawing/2014/main" val="43803806"/>
                    </a:ext>
                  </a:extLst>
                </a:gridCol>
              </a:tblGrid>
              <a:tr h="360438">
                <a:tc>
                  <a:txBody>
                    <a:bodyPr/>
                    <a:lstStyle/>
                    <a:p>
                      <a:r>
                        <a:rPr lang="en-NZ" dirty="0"/>
                        <a:t>Dosage</a:t>
                      </a:r>
                    </a:p>
                  </a:txBody>
                  <a:tcPr/>
                </a:tc>
                <a:tc>
                  <a:txBody>
                    <a:bodyPr/>
                    <a:lstStyle/>
                    <a:p>
                      <a:endParaRPr lang="en-NZ" dirty="0"/>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endParaRPr lang="en-NZ" dirty="0"/>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sp>
        <p:nvSpPr>
          <p:cNvPr id="7" name="Arrow: Right 6">
            <a:extLst>
              <a:ext uri="{FF2B5EF4-FFF2-40B4-BE49-F238E27FC236}">
                <a16:creationId xmlns:a16="http://schemas.microsoft.com/office/drawing/2014/main" id="{3F817408-FAF4-48E2-862E-5FAEF20B79F8}"/>
              </a:ext>
            </a:extLst>
          </p:cNvPr>
          <p:cNvSpPr/>
          <p:nvPr/>
        </p:nvSpPr>
        <p:spPr>
          <a:xfrm>
            <a:off x="4658238" y="3731502"/>
            <a:ext cx="548640" cy="3831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47571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332252" y="442240"/>
            <a:ext cx="5544788" cy="523220"/>
          </a:xfrm>
          <a:prstGeom prst="rect">
            <a:avLst/>
          </a:prstGeom>
          <a:noFill/>
        </p:spPr>
        <p:txBody>
          <a:bodyPr wrap="none" rtlCol="0">
            <a:spAutoFit/>
          </a:bodyPr>
          <a:lstStyle/>
          <a:p>
            <a:r>
              <a:rPr lang="en-US" sz="2800" b="1" dirty="0">
                <a:solidFill>
                  <a:schemeClr val="bg1"/>
                </a:solidFill>
              </a:rPr>
              <a:t>Regression tree vs classification tree</a:t>
            </a:r>
          </a:p>
        </p:txBody>
      </p:sp>
      <p:sp>
        <p:nvSpPr>
          <p:cNvPr id="8" name="TextBox 7">
            <a:extLst>
              <a:ext uri="{FF2B5EF4-FFF2-40B4-BE49-F238E27FC236}">
                <a16:creationId xmlns:a16="http://schemas.microsoft.com/office/drawing/2014/main" id="{7B19C2D3-0DF0-48B4-8125-9B0F549A8D06}"/>
              </a:ext>
            </a:extLst>
          </p:cNvPr>
          <p:cNvSpPr txBox="1"/>
          <p:nvPr/>
        </p:nvSpPr>
        <p:spPr>
          <a:xfrm>
            <a:off x="905691" y="1010194"/>
            <a:ext cx="3977114" cy="369332"/>
          </a:xfrm>
          <a:prstGeom prst="rect">
            <a:avLst/>
          </a:prstGeom>
          <a:noFill/>
        </p:spPr>
        <p:txBody>
          <a:bodyPr wrap="none" rtlCol="0">
            <a:spAutoFit/>
          </a:bodyPr>
          <a:lstStyle/>
          <a:p>
            <a:r>
              <a:rPr lang="en-NZ" dirty="0">
                <a:solidFill>
                  <a:schemeClr val="bg1"/>
                </a:solidFill>
              </a:rPr>
              <a:t>Regression tree is a type of decision tree</a:t>
            </a:r>
          </a:p>
        </p:txBody>
      </p:sp>
      <p:sp>
        <p:nvSpPr>
          <p:cNvPr id="10" name="Rectangle 9">
            <a:extLst>
              <a:ext uri="{FF2B5EF4-FFF2-40B4-BE49-F238E27FC236}">
                <a16:creationId xmlns:a16="http://schemas.microsoft.com/office/drawing/2014/main" id="{7EA2F6BF-77B9-478D-8B00-FEAEC6F2006F}"/>
              </a:ext>
            </a:extLst>
          </p:cNvPr>
          <p:cNvSpPr/>
          <p:nvPr/>
        </p:nvSpPr>
        <p:spPr>
          <a:xfrm>
            <a:off x="4066904" y="1679444"/>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a:extLst>
              <a:ext uri="{FF2B5EF4-FFF2-40B4-BE49-F238E27FC236}">
                <a16:creationId xmlns:a16="http://schemas.microsoft.com/office/drawing/2014/main" id="{C859EE40-4C37-443A-8604-94BB27CCC2A1}"/>
              </a:ext>
            </a:extLst>
          </p:cNvPr>
          <p:cNvSpPr/>
          <p:nvPr/>
        </p:nvSpPr>
        <p:spPr>
          <a:xfrm>
            <a:off x="4585064" y="221578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a:extLst>
              <a:ext uri="{FF2B5EF4-FFF2-40B4-BE49-F238E27FC236}">
                <a16:creationId xmlns:a16="http://schemas.microsoft.com/office/drawing/2014/main" id="{C6322BFE-5676-4AEB-AAEB-B202080FB1EE}"/>
              </a:ext>
            </a:extLst>
          </p:cNvPr>
          <p:cNvSpPr/>
          <p:nvPr/>
        </p:nvSpPr>
        <p:spPr>
          <a:xfrm>
            <a:off x="5007430" y="2718047"/>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a:extLst>
              <a:ext uri="{FF2B5EF4-FFF2-40B4-BE49-F238E27FC236}">
                <a16:creationId xmlns:a16="http://schemas.microsoft.com/office/drawing/2014/main" id="{B2C09BD8-B226-40DC-A520-3F7D4FDDF1BD}"/>
              </a:ext>
            </a:extLst>
          </p:cNvPr>
          <p:cNvSpPr/>
          <p:nvPr/>
        </p:nvSpPr>
        <p:spPr>
          <a:xfrm>
            <a:off x="3104606" y="2235482"/>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3.1</a:t>
            </a:r>
          </a:p>
        </p:txBody>
      </p:sp>
      <p:sp>
        <p:nvSpPr>
          <p:cNvPr id="14" name="Rectangle 13">
            <a:extLst>
              <a:ext uri="{FF2B5EF4-FFF2-40B4-BE49-F238E27FC236}">
                <a16:creationId xmlns:a16="http://schemas.microsoft.com/office/drawing/2014/main" id="{102D16F4-AAB8-460E-AFE7-CEE066B806CB}"/>
              </a:ext>
            </a:extLst>
          </p:cNvPr>
          <p:cNvSpPr/>
          <p:nvPr/>
        </p:nvSpPr>
        <p:spPr>
          <a:xfrm>
            <a:off x="3570515" y="2718047"/>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2.7</a:t>
            </a:r>
          </a:p>
        </p:txBody>
      </p:sp>
      <p:cxnSp>
        <p:nvCxnSpPr>
          <p:cNvPr id="15" name="Straight Arrow Connector 14">
            <a:extLst>
              <a:ext uri="{FF2B5EF4-FFF2-40B4-BE49-F238E27FC236}">
                <a16:creationId xmlns:a16="http://schemas.microsoft.com/office/drawing/2014/main" id="{7C6E7F64-C546-4C47-A3AA-1FED35F477BE}"/>
              </a:ext>
            </a:extLst>
          </p:cNvPr>
          <p:cNvCxnSpPr>
            <a:stCxn id="10" idx="2"/>
            <a:endCxn id="13" idx="0"/>
          </p:cNvCxnSpPr>
          <p:nvPr/>
        </p:nvCxnSpPr>
        <p:spPr>
          <a:xfrm flipH="1">
            <a:off x="3740332" y="1975535"/>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516728-3BF5-48C5-B63B-C4B172C7A997}"/>
              </a:ext>
            </a:extLst>
          </p:cNvPr>
          <p:cNvCxnSpPr>
            <a:cxnSpLocks/>
            <a:stCxn id="10" idx="2"/>
            <a:endCxn id="11" idx="0"/>
          </p:cNvCxnSpPr>
          <p:nvPr/>
        </p:nvCxnSpPr>
        <p:spPr>
          <a:xfrm>
            <a:off x="4702630" y="1975535"/>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DABD2C-D72F-4A0E-BB0E-B2C4AFC76831}"/>
              </a:ext>
            </a:extLst>
          </p:cNvPr>
          <p:cNvCxnSpPr>
            <a:stCxn id="11" idx="2"/>
            <a:endCxn id="14" idx="0"/>
          </p:cNvCxnSpPr>
          <p:nvPr/>
        </p:nvCxnSpPr>
        <p:spPr>
          <a:xfrm flipH="1">
            <a:off x="4206241" y="2511873"/>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FDE771-5C60-4A3F-AC86-D74C3228A027}"/>
              </a:ext>
            </a:extLst>
          </p:cNvPr>
          <p:cNvCxnSpPr>
            <a:stCxn id="11" idx="2"/>
            <a:endCxn id="12" idx="0"/>
          </p:cNvCxnSpPr>
          <p:nvPr/>
        </p:nvCxnSpPr>
        <p:spPr>
          <a:xfrm>
            <a:off x="5220790" y="2511873"/>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2C7EBE-4A06-417D-9888-5BB6E0E78C2E}"/>
              </a:ext>
            </a:extLst>
          </p:cNvPr>
          <p:cNvSpPr txBox="1"/>
          <p:nvPr/>
        </p:nvSpPr>
        <p:spPr>
          <a:xfrm>
            <a:off x="957943" y="2057484"/>
            <a:ext cx="1950720" cy="1200329"/>
          </a:xfrm>
          <a:prstGeom prst="rect">
            <a:avLst/>
          </a:prstGeom>
          <a:noFill/>
        </p:spPr>
        <p:txBody>
          <a:bodyPr wrap="square" rtlCol="0">
            <a:spAutoFit/>
          </a:bodyPr>
          <a:lstStyle/>
          <a:p>
            <a:r>
              <a:rPr lang="en-NZ" dirty="0">
                <a:solidFill>
                  <a:schemeClr val="bg1"/>
                </a:solidFill>
              </a:rPr>
              <a:t>In regression tree, each leaf represents a numeric value</a:t>
            </a:r>
          </a:p>
        </p:txBody>
      </p:sp>
      <p:cxnSp>
        <p:nvCxnSpPr>
          <p:cNvPr id="20" name="Straight Arrow Connector 19">
            <a:extLst>
              <a:ext uri="{FF2B5EF4-FFF2-40B4-BE49-F238E27FC236}">
                <a16:creationId xmlns:a16="http://schemas.microsoft.com/office/drawing/2014/main" id="{00049B59-1D6E-4ACB-B912-F261F1780E4A}"/>
              </a:ext>
            </a:extLst>
          </p:cNvPr>
          <p:cNvCxnSpPr>
            <a:cxnSpLocks/>
          </p:cNvCxnSpPr>
          <p:nvPr/>
        </p:nvCxnSpPr>
        <p:spPr>
          <a:xfrm flipV="1">
            <a:off x="2588623" y="2383528"/>
            <a:ext cx="370114" cy="274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7A37B7-0353-427D-8593-E0E9DC1A895D}"/>
              </a:ext>
            </a:extLst>
          </p:cNvPr>
          <p:cNvCxnSpPr>
            <a:cxnSpLocks/>
          </p:cNvCxnSpPr>
          <p:nvPr/>
        </p:nvCxnSpPr>
        <p:spPr>
          <a:xfrm>
            <a:off x="2588623" y="2657648"/>
            <a:ext cx="836023" cy="208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91798C-5D4D-4941-AE18-BAB7CFD0348F}"/>
              </a:ext>
            </a:extLst>
          </p:cNvPr>
          <p:cNvSpPr txBox="1"/>
          <p:nvPr/>
        </p:nvSpPr>
        <p:spPr>
          <a:xfrm>
            <a:off x="4371704" y="2965425"/>
            <a:ext cx="752129" cy="584775"/>
          </a:xfrm>
          <a:prstGeom prst="rect">
            <a:avLst/>
          </a:prstGeom>
          <a:noFill/>
        </p:spPr>
        <p:txBody>
          <a:bodyPr wrap="none" rtlCol="0">
            <a:spAutoFit/>
          </a:bodyPr>
          <a:lstStyle/>
          <a:p>
            <a:r>
              <a:rPr lang="en-NZ" sz="3200" dirty="0">
                <a:solidFill>
                  <a:schemeClr val="bg1"/>
                </a:solidFill>
              </a:rPr>
              <a:t>……</a:t>
            </a:r>
          </a:p>
        </p:txBody>
      </p:sp>
    </p:spTree>
    <p:extLst>
      <p:ext uri="{BB962C8B-B14F-4D97-AF65-F5344CB8AC3E}">
        <p14:creationId xmlns:p14="http://schemas.microsoft.com/office/powerpoint/2010/main" val="200408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332252" y="442240"/>
            <a:ext cx="5544788" cy="523220"/>
          </a:xfrm>
          <a:prstGeom prst="rect">
            <a:avLst/>
          </a:prstGeom>
          <a:noFill/>
        </p:spPr>
        <p:txBody>
          <a:bodyPr wrap="none" rtlCol="0">
            <a:spAutoFit/>
          </a:bodyPr>
          <a:lstStyle/>
          <a:p>
            <a:r>
              <a:rPr lang="en-US" sz="2800" b="1" dirty="0">
                <a:solidFill>
                  <a:schemeClr val="bg1"/>
                </a:solidFill>
              </a:rPr>
              <a:t>Regression tree vs classification tree</a:t>
            </a:r>
          </a:p>
        </p:txBody>
      </p:sp>
      <p:sp>
        <p:nvSpPr>
          <p:cNvPr id="8" name="TextBox 7">
            <a:extLst>
              <a:ext uri="{FF2B5EF4-FFF2-40B4-BE49-F238E27FC236}">
                <a16:creationId xmlns:a16="http://schemas.microsoft.com/office/drawing/2014/main" id="{7B19C2D3-0DF0-48B4-8125-9B0F549A8D06}"/>
              </a:ext>
            </a:extLst>
          </p:cNvPr>
          <p:cNvSpPr txBox="1"/>
          <p:nvPr/>
        </p:nvSpPr>
        <p:spPr>
          <a:xfrm>
            <a:off x="905691" y="1010194"/>
            <a:ext cx="3977114" cy="369332"/>
          </a:xfrm>
          <a:prstGeom prst="rect">
            <a:avLst/>
          </a:prstGeom>
          <a:noFill/>
        </p:spPr>
        <p:txBody>
          <a:bodyPr wrap="none" rtlCol="0">
            <a:spAutoFit/>
          </a:bodyPr>
          <a:lstStyle/>
          <a:p>
            <a:r>
              <a:rPr lang="en-NZ" dirty="0">
                <a:solidFill>
                  <a:schemeClr val="bg1"/>
                </a:solidFill>
              </a:rPr>
              <a:t>Regression tree is a type of decision tree</a:t>
            </a:r>
          </a:p>
        </p:txBody>
      </p:sp>
      <p:sp>
        <p:nvSpPr>
          <p:cNvPr id="10" name="Rectangle 9">
            <a:extLst>
              <a:ext uri="{FF2B5EF4-FFF2-40B4-BE49-F238E27FC236}">
                <a16:creationId xmlns:a16="http://schemas.microsoft.com/office/drawing/2014/main" id="{7EA2F6BF-77B9-478D-8B00-FEAEC6F2006F}"/>
              </a:ext>
            </a:extLst>
          </p:cNvPr>
          <p:cNvSpPr/>
          <p:nvPr/>
        </p:nvSpPr>
        <p:spPr>
          <a:xfrm>
            <a:off x="4066904" y="1679444"/>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a:extLst>
              <a:ext uri="{FF2B5EF4-FFF2-40B4-BE49-F238E27FC236}">
                <a16:creationId xmlns:a16="http://schemas.microsoft.com/office/drawing/2014/main" id="{C859EE40-4C37-443A-8604-94BB27CCC2A1}"/>
              </a:ext>
            </a:extLst>
          </p:cNvPr>
          <p:cNvSpPr/>
          <p:nvPr/>
        </p:nvSpPr>
        <p:spPr>
          <a:xfrm>
            <a:off x="4585064" y="221578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a:extLst>
              <a:ext uri="{FF2B5EF4-FFF2-40B4-BE49-F238E27FC236}">
                <a16:creationId xmlns:a16="http://schemas.microsoft.com/office/drawing/2014/main" id="{C6322BFE-5676-4AEB-AAEB-B202080FB1EE}"/>
              </a:ext>
            </a:extLst>
          </p:cNvPr>
          <p:cNvSpPr/>
          <p:nvPr/>
        </p:nvSpPr>
        <p:spPr>
          <a:xfrm>
            <a:off x="5007430" y="2718047"/>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a:extLst>
              <a:ext uri="{FF2B5EF4-FFF2-40B4-BE49-F238E27FC236}">
                <a16:creationId xmlns:a16="http://schemas.microsoft.com/office/drawing/2014/main" id="{B2C09BD8-B226-40DC-A520-3F7D4FDDF1BD}"/>
              </a:ext>
            </a:extLst>
          </p:cNvPr>
          <p:cNvSpPr/>
          <p:nvPr/>
        </p:nvSpPr>
        <p:spPr>
          <a:xfrm>
            <a:off x="3104606" y="2235482"/>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3.1</a:t>
            </a:r>
          </a:p>
        </p:txBody>
      </p:sp>
      <p:sp>
        <p:nvSpPr>
          <p:cNvPr id="14" name="Rectangle 13">
            <a:extLst>
              <a:ext uri="{FF2B5EF4-FFF2-40B4-BE49-F238E27FC236}">
                <a16:creationId xmlns:a16="http://schemas.microsoft.com/office/drawing/2014/main" id="{102D16F4-AAB8-460E-AFE7-CEE066B806CB}"/>
              </a:ext>
            </a:extLst>
          </p:cNvPr>
          <p:cNvSpPr/>
          <p:nvPr/>
        </p:nvSpPr>
        <p:spPr>
          <a:xfrm>
            <a:off x="3570515" y="2718047"/>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2.7</a:t>
            </a:r>
          </a:p>
        </p:txBody>
      </p:sp>
      <p:cxnSp>
        <p:nvCxnSpPr>
          <p:cNvPr id="15" name="Straight Arrow Connector 14">
            <a:extLst>
              <a:ext uri="{FF2B5EF4-FFF2-40B4-BE49-F238E27FC236}">
                <a16:creationId xmlns:a16="http://schemas.microsoft.com/office/drawing/2014/main" id="{7C6E7F64-C546-4C47-A3AA-1FED35F477BE}"/>
              </a:ext>
            </a:extLst>
          </p:cNvPr>
          <p:cNvCxnSpPr>
            <a:stCxn id="10" idx="2"/>
            <a:endCxn id="13" idx="0"/>
          </p:cNvCxnSpPr>
          <p:nvPr/>
        </p:nvCxnSpPr>
        <p:spPr>
          <a:xfrm flipH="1">
            <a:off x="3740332" y="1975535"/>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516728-3BF5-48C5-B63B-C4B172C7A997}"/>
              </a:ext>
            </a:extLst>
          </p:cNvPr>
          <p:cNvCxnSpPr>
            <a:cxnSpLocks/>
            <a:stCxn id="10" idx="2"/>
            <a:endCxn id="11" idx="0"/>
          </p:cNvCxnSpPr>
          <p:nvPr/>
        </p:nvCxnSpPr>
        <p:spPr>
          <a:xfrm>
            <a:off x="4702630" y="1975535"/>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DABD2C-D72F-4A0E-BB0E-B2C4AFC76831}"/>
              </a:ext>
            </a:extLst>
          </p:cNvPr>
          <p:cNvCxnSpPr>
            <a:stCxn id="11" idx="2"/>
            <a:endCxn id="14" idx="0"/>
          </p:cNvCxnSpPr>
          <p:nvPr/>
        </p:nvCxnSpPr>
        <p:spPr>
          <a:xfrm flipH="1">
            <a:off x="4206241" y="2511873"/>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FDE771-5C60-4A3F-AC86-D74C3228A027}"/>
              </a:ext>
            </a:extLst>
          </p:cNvPr>
          <p:cNvCxnSpPr>
            <a:stCxn id="11" idx="2"/>
            <a:endCxn id="12" idx="0"/>
          </p:cNvCxnSpPr>
          <p:nvPr/>
        </p:nvCxnSpPr>
        <p:spPr>
          <a:xfrm>
            <a:off x="5220790" y="2511873"/>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2C7EBE-4A06-417D-9888-5BB6E0E78C2E}"/>
              </a:ext>
            </a:extLst>
          </p:cNvPr>
          <p:cNvSpPr txBox="1"/>
          <p:nvPr/>
        </p:nvSpPr>
        <p:spPr>
          <a:xfrm>
            <a:off x="957943" y="2057484"/>
            <a:ext cx="1950720" cy="1200329"/>
          </a:xfrm>
          <a:prstGeom prst="rect">
            <a:avLst/>
          </a:prstGeom>
          <a:noFill/>
        </p:spPr>
        <p:txBody>
          <a:bodyPr wrap="square" rtlCol="0">
            <a:spAutoFit/>
          </a:bodyPr>
          <a:lstStyle/>
          <a:p>
            <a:r>
              <a:rPr lang="en-NZ" dirty="0">
                <a:solidFill>
                  <a:schemeClr val="bg1"/>
                </a:solidFill>
              </a:rPr>
              <a:t>In regression tree, each leaf represents a numeric value</a:t>
            </a:r>
          </a:p>
        </p:txBody>
      </p:sp>
      <p:cxnSp>
        <p:nvCxnSpPr>
          <p:cNvPr id="20" name="Straight Arrow Connector 19">
            <a:extLst>
              <a:ext uri="{FF2B5EF4-FFF2-40B4-BE49-F238E27FC236}">
                <a16:creationId xmlns:a16="http://schemas.microsoft.com/office/drawing/2014/main" id="{00049B59-1D6E-4ACB-B912-F261F1780E4A}"/>
              </a:ext>
            </a:extLst>
          </p:cNvPr>
          <p:cNvCxnSpPr>
            <a:cxnSpLocks/>
          </p:cNvCxnSpPr>
          <p:nvPr/>
        </p:nvCxnSpPr>
        <p:spPr>
          <a:xfrm flipV="1">
            <a:off x="2588623" y="2383528"/>
            <a:ext cx="370114" cy="274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7A37B7-0353-427D-8593-E0E9DC1A895D}"/>
              </a:ext>
            </a:extLst>
          </p:cNvPr>
          <p:cNvCxnSpPr>
            <a:cxnSpLocks/>
          </p:cNvCxnSpPr>
          <p:nvPr/>
        </p:nvCxnSpPr>
        <p:spPr>
          <a:xfrm>
            <a:off x="2588623" y="2657648"/>
            <a:ext cx="836023" cy="208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91798C-5D4D-4941-AE18-BAB7CFD0348F}"/>
              </a:ext>
            </a:extLst>
          </p:cNvPr>
          <p:cNvSpPr txBox="1"/>
          <p:nvPr/>
        </p:nvSpPr>
        <p:spPr>
          <a:xfrm>
            <a:off x="4371704" y="2965425"/>
            <a:ext cx="752129" cy="584775"/>
          </a:xfrm>
          <a:prstGeom prst="rect">
            <a:avLst/>
          </a:prstGeom>
          <a:noFill/>
        </p:spPr>
        <p:txBody>
          <a:bodyPr wrap="none" rtlCol="0">
            <a:spAutoFit/>
          </a:bodyPr>
          <a:lstStyle/>
          <a:p>
            <a:r>
              <a:rPr lang="en-NZ" sz="3200" dirty="0">
                <a:solidFill>
                  <a:schemeClr val="bg1"/>
                </a:solidFill>
              </a:rPr>
              <a:t>……</a:t>
            </a:r>
          </a:p>
        </p:txBody>
      </p:sp>
      <p:sp>
        <p:nvSpPr>
          <p:cNvPr id="23" name="Rectangle 22">
            <a:extLst>
              <a:ext uri="{FF2B5EF4-FFF2-40B4-BE49-F238E27FC236}">
                <a16:creationId xmlns:a16="http://schemas.microsoft.com/office/drawing/2014/main" id="{A8E164C5-383B-4D2E-B6FA-96BF103D7B02}"/>
              </a:ext>
            </a:extLst>
          </p:cNvPr>
          <p:cNvSpPr/>
          <p:nvPr/>
        </p:nvSpPr>
        <p:spPr>
          <a:xfrm>
            <a:off x="4066904" y="3996169"/>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4" name="Rectangle 23">
            <a:extLst>
              <a:ext uri="{FF2B5EF4-FFF2-40B4-BE49-F238E27FC236}">
                <a16:creationId xmlns:a16="http://schemas.microsoft.com/office/drawing/2014/main" id="{F0E5D1D0-8FB3-4EBF-A719-DD804D9D417F}"/>
              </a:ext>
            </a:extLst>
          </p:cNvPr>
          <p:cNvSpPr/>
          <p:nvPr/>
        </p:nvSpPr>
        <p:spPr>
          <a:xfrm>
            <a:off x="4585064" y="4532507"/>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5" name="Rectangle 24">
            <a:extLst>
              <a:ext uri="{FF2B5EF4-FFF2-40B4-BE49-F238E27FC236}">
                <a16:creationId xmlns:a16="http://schemas.microsoft.com/office/drawing/2014/main" id="{90978BE4-FBEE-4F13-8CC3-755E0978B540}"/>
              </a:ext>
            </a:extLst>
          </p:cNvPr>
          <p:cNvSpPr/>
          <p:nvPr/>
        </p:nvSpPr>
        <p:spPr>
          <a:xfrm>
            <a:off x="5007430" y="503477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6" name="Rectangle 25">
            <a:extLst>
              <a:ext uri="{FF2B5EF4-FFF2-40B4-BE49-F238E27FC236}">
                <a16:creationId xmlns:a16="http://schemas.microsoft.com/office/drawing/2014/main" id="{2533C20F-4814-4B1D-A015-4E3EF3ADBEA1}"/>
              </a:ext>
            </a:extLst>
          </p:cNvPr>
          <p:cNvSpPr/>
          <p:nvPr/>
        </p:nvSpPr>
        <p:spPr>
          <a:xfrm>
            <a:off x="3104606" y="4552207"/>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Yes</a:t>
            </a:r>
          </a:p>
        </p:txBody>
      </p:sp>
      <p:sp>
        <p:nvSpPr>
          <p:cNvPr id="27" name="Rectangle 26">
            <a:extLst>
              <a:ext uri="{FF2B5EF4-FFF2-40B4-BE49-F238E27FC236}">
                <a16:creationId xmlns:a16="http://schemas.microsoft.com/office/drawing/2014/main" id="{F3BC9632-060F-4BE8-9B53-BA81844C04E6}"/>
              </a:ext>
            </a:extLst>
          </p:cNvPr>
          <p:cNvSpPr/>
          <p:nvPr/>
        </p:nvSpPr>
        <p:spPr>
          <a:xfrm>
            <a:off x="3570515" y="5034772"/>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No</a:t>
            </a:r>
          </a:p>
        </p:txBody>
      </p:sp>
      <p:cxnSp>
        <p:nvCxnSpPr>
          <p:cNvPr id="28" name="Straight Arrow Connector 27">
            <a:extLst>
              <a:ext uri="{FF2B5EF4-FFF2-40B4-BE49-F238E27FC236}">
                <a16:creationId xmlns:a16="http://schemas.microsoft.com/office/drawing/2014/main" id="{969338CA-6DE4-4331-B96A-1905E19B6026}"/>
              </a:ext>
            </a:extLst>
          </p:cNvPr>
          <p:cNvCxnSpPr>
            <a:stCxn id="23" idx="2"/>
            <a:endCxn id="26" idx="0"/>
          </p:cNvCxnSpPr>
          <p:nvPr/>
        </p:nvCxnSpPr>
        <p:spPr>
          <a:xfrm flipH="1">
            <a:off x="3740332" y="4292260"/>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9DBC96-3F6C-47F8-8358-728F0FC3D90B}"/>
              </a:ext>
            </a:extLst>
          </p:cNvPr>
          <p:cNvCxnSpPr>
            <a:cxnSpLocks/>
            <a:stCxn id="23" idx="2"/>
            <a:endCxn id="24" idx="0"/>
          </p:cNvCxnSpPr>
          <p:nvPr/>
        </p:nvCxnSpPr>
        <p:spPr>
          <a:xfrm>
            <a:off x="4702630" y="4292260"/>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F1F12DB-ED50-42CD-8FF4-7DC6A7C971EF}"/>
              </a:ext>
            </a:extLst>
          </p:cNvPr>
          <p:cNvCxnSpPr>
            <a:stCxn id="24" idx="2"/>
            <a:endCxn id="27" idx="0"/>
          </p:cNvCxnSpPr>
          <p:nvPr/>
        </p:nvCxnSpPr>
        <p:spPr>
          <a:xfrm flipH="1">
            <a:off x="4206241" y="4828598"/>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E05F35-F86D-4B06-9D5D-1B021F45E9E2}"/>
              </a:ext>
            </a:extLst>
          </p:cNvPr>
          <p:cNvCxnSpPr>
            <a:stCxn id="24" idx="2"/>
            <a:endCxn id="25" idx="0"/>
          </p:cNvCxnSpPr>
          <p:nvPr/>
        </p:nvCxnSpPr>
        <p:spPr>
          <a:xfrm>
            <a:off x="5220790" y="4828598"/>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D67120F-76C4-41A6-90D0-F455EC8641CA}"/>
              </a:ext>
            </a:extLst>
          </p:cNvPr>
          <p:cNvSpPr txBox="1"/>
          <p:nvPr/>
        </p:nvSpPr>
        <p:spPr>
          <a:xfrm>
            <a:off x="957943" y="4193021"/>
            <a:ext cx="1950720" cy="2031325"/>
          </a:xfrm>
          <a:prstGeom prst="rect">
            <a:avLst/>
          </a:prstGeom>
          <a:noFill/>
        </p:spPr>
        <p:txBody>
          <a:bodyPr wrap="square" rtlCol="0">
            <a:spAutoFit/>
          </a:bodyPr>
          <a:lstStyle/>
          <a:p>
            <a:r>
              <a:rPr lang="en-NZ" dirty="0">
                <a:solidFill>
                  <a:schemeClr val="bg1"/>
                </a:solidFill>
              </a:rPr>
              <a:t>In Classification tree, each leaf represents a Yes/No, or True/False, or some other discrete category</a:t>
            </a:r>
          </a:p>
        </p:txBody>
      </p:sp>
      <p:cxnSp>
        <p:nvCxnSpPr>
          <p:cNvPr id="33" name="Straight Arrow Connector 32">
            <a:extLst>
              <a:ext uri="{FF2B5EF4-FFF2-40B4-BE49-F238E27FC236}">
                <a16:creationId xmlns:a16="http://schemas.microsoft.com/office/drawing/2014/main" id="{30F6267E-434F-4647-A16A-6B3ABE7FEA49}"/>
              </a:ext>
            </a:extLst>
          </p:cNvPr>
          <p:cNvCxnSpPr>
            <a:cxnSpLocks/>
          </p:cNvCxnSpPr>
          <p:nvPr/>
        </p:nvCxnSpPr>
        <p:spPr>
          <a:xfrm flipV="1">
            <a:off x="2588623" y="4700253"/>
            <a:ext cx="370114" cy="274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D2AC84-1E11-4FE2-849F-EE0D97BC776B}"/>
              </a:ext>
            </a:extLst>
          </p:cNvPr>
          <p:cNvCxnSpPr>
            <a:cxnSpLocks/>
          </p:cNvCxnSpPr>
          <p:nvPr/>
        </p:nvCxnSpPr>
        <p:spPr>
          <a:xfrm>
            <a:off x="2588623" y="4974373"/>
            <a:ext cx="836023" cy="208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149E6A-3974-4AB3-B98E-FB9E14D72604}"/>
              </a:ext>
            </a:extLst>
          </p:cNvPr>
          <p:cNvSpPr txBox="1"/>
          <p:nvPr/>
        </p:nvSpPr>
        <p:spPr>
          <a:xfrm>
            <a:off x="4371704" y="5282150"/>
            <a:ext cx="752129" cy="584775"/>
          </a:xfrm>
          <a:prstGeom prst="rect">
            <a:avLst/>
          </a:prstGeom>
          <a:noFill/>
        </p:spPr>
        <p:txBody>
          <a:bodyPr wrap="none" rtlCol="0">
            <a:spAutoFit/>
          </a:bodyPr>
          <a:lstStyle/>
          <a:p>
            <a:r>
              <a:rPr lang="en-NZ" sz="3200" dirty="0">
                <a:solidFill>
                  <a:schemeClr val="bg1"/>
                </a:solidFill>
              </a:rPr>
              <a:t>……</a:t>
            </a:r>
          </a:p>
        </p:txBody>
      </p:sp>
      <p:sp>
        <p:nvSpPr>
          <p:cNvPr id="36" name="Rectangle 35">
            <a:extLst>
              <a:ext uri="{FF2B5EF4-FFF2-40B4-BE49-F238E27FC236}">
                <a16:creationId xmlns:a16="http://schemas.microsoft.com/office/drawing/2014/main" id="{C9EC6F47-852B-437F-8699-DA6C51C18DA9}"/>
              </a:ext>
            </a:extLst>
          </p:cNvPr>
          <p:cNvSpPr/>
          <p:nvPr/>
        </p:nvSpPr>
        <p:spPr>
          <a:xfrm>
            <a:off x="8079385" y="383109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7" name="Rectangle 36">
            <a:extLst>
              <a:ext uri="{FF2B5EF4-FFF2-40B4-BE49-F238E27FC236}">
                <a16:creationId xmlns:a16="http://schemas.microsoft.com/office/drawing/2014/main" id="{A9445EB7-37D8-4787-9F61-4CACE09CD7A7}"/>
              </a:ext>
            </a:extLst>
          </p:cNvPr>
          <p:cNvSpPr/>
          <p:nvPr/>
        </p:nvSpPr>
        <p:spPr>
          <a:xfrm>
            <a:off x="8597545" y="4367430"/>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8" name="Rectangle 37">
            <a:extLst>
              <a:ext uri="{FF2B5EF4-FFF2-40B4-BE49-F238E27FC236}">
                <a16:creationId xmlns:a16="http://schemas.microsoft.com/office/drawing/2014/main" id="{51EB32BF-A950-405C-8321-CE2EB5289A0A}"/>
              </a:ext>
            </a:extLst>
          </p:cNvPr>
          <p:cNvSpPr/>
          <p:nvPr/>
        </p:nvSpPr>
        <p:spPr>
          <a:xfrm>
            <a:off x="9019911" y="4869695"/>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9" name="Rectangle 38">
            <a:extLst>
              <a:ext uri="{FF2B5EF4-FFF2-40B4-BE49-F238E27FC236}">
                <a16:creationId xmlns:a16="http://schemas.microsoft.com/office/drawing/2014/main" id="{518D3F44-8327-4789-AB39-625603825631}"/>
              </a:ext>
            </a:extLst>
          </p:cNvPr>
          <p:cNvSpPr/>
          <p:nvPr/>
        </p:nvSpPr>
        <p:spPr>
          <a:xfrm>
            <a:off x="7117087" y="4387130"/>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Eat a meal</a:t>
            </a:r>
          </a:p>
        </p:txBody>
      </p:sp>
      <p:sp>
        <p:nvSpPr>
          <p:cNvPr id="40" name="Rectangle 39">
            <a:extLst>
              <a:ext uri="{FF2B5EF4-FFF2-40B4-BE49-F238E27FC236}">
                <a16:creationId xmlns:a16="http://schemas.microsoft.com/office/drawing/2014/main" id="{59F44C9F-D6A2-4888-B26F-A0D3941B5FF9}"/>
              </a:ext>
            </a:extLst>
          </p:cNvPr>
          <p:cNvSpPr/>
          <p:nvPr/>
        </p:nvSpPr>
        <p:spPr>
          <a:xfrm>
            <a:off x="7582996" y="4869695"/>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Eat a snack</a:t>
            </a:r>
          </a:p>
        </p:txBody>
      </p:sp>
      <p:cxnSp>
        <p:nvCxnSpPr>
          <p:cNvPr id="41" name="Straight Arrow Connector 40">
            <a:extLst>
              <a:ext uri="{FF2B5EF4-FFF2-40B4-BE49-F238E27FC236}">
                <a16:creationId xmlns:a16="http://schemas.microsoft.com/office/drawing/2014/main" id="{A8F655C2-5AC0-4417-9C8B-55ED1E76691A}"/>
              </a:ext>
            </a:extLst>
          </p:cNvPr>
          <p:cNvCxnSpPr>
            <a:stCxn id="36" idx="2"/>
            <a:endCxn id="39" idx="0"/>
          </p:cNvCxnSpPr>
          <p:nvPr/>
        </p:nvCxnSpPr>
        <p:spPr>
          <a:xfrm flipH="1">
            <a:off x="7752813" y="4127183"/>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FF104E-C9C0-4068-968F-AE89E20318F2}"/>
              </a:ext>
            </a:extLst>
          </p:cNvPr>
          <p:cNvCxnSpPr>
            <a:cxnSpLocks/>
            <a:stCxn id="36" idx="2"/>
            <a:endCxn id="37" idx="0"/>
          </p:cNvCxnSpPr>
          <p:nvPr/>
        </p:nvCxnSpPr>
        <p:spPr>
          <a:xfrm>
            <a:off x="8715111" y="4127183"/>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7451EFD-62C5-4C63-BAF3-B9B5E66B5EC0}"/>
              </a:ext>
            </a:extLst>
          </p:cNvPr>
          <p:cNvCxnSpPr>
            <a:stCxn id="37" idx="2"/>
            <a:endCxn id="40" idx="0"/>
          </p:cNvCxnSpPr>
          <p:nvPr/>
        </p:nvCxnSpPr>
        <p:spPr>
          <a:xfrm flipH="1">
            <a:off x="8218722" y="4663521"/>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21E6E93-7A2C-4AC2-876A-C5E824E9FFCE}"/>
              </a:ext>
            </a:extLst>
          </p:cNvPr>
          <p:cNvCxnSpPr>
            <a:stCxn id="37" idx="2"/>
            <a:endCxn id="38" idx="0"/>
          </p:cNvCxnSpPr>
          <p:nvPr/>
        </p:nvCxnSpPr>
        <p:spPr>
          <a:xfrm>
            <a:off x="9233271" y="4663521"/>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8DD6C47-7DAE-4FB8-922D-C123B6F9C0DD}"/>
              </a:ext>
            </a:extLst>
          </p:cNvPr>
          <p:cNvSpPr txBox="1"/>
          <p:nvPr/>
        </p:nvSpPr>
        <p:spPr>
          <a:xfrm>
            <a:off x="8384185" y="5117073"/>
            <a:ext cx="752129" cy="584775"/>
          </a:xfrm>
          <a:prstGeom prst="rect">
            <a:avLst/>
          </a:prstGeom>
          <a:noFill/>
        </p:spPr>
        <p:txBody>
          <a:bodyPr wrap="none" rtlCol="0">
            <a:spAutoFit/>
          </a:bodyPr>
          <a:lstStyle/>
          <a:p>
            <a:r>
              <a:rPr lang="en-NZ" sz="3200" dirty="0">
                <a:solidFill>
                  <a:schemeClr val="bg1"/>
                </a:solidFill>
              </a:rPr>
              <a:t>……</a:t>
            </a:r>
          </a:p>
        </p:txBody>
      </p:sp>
    </p:spTree>
    <p:extLst>
      <p:ext uri="{BB962C8B-B14F-4D97-AF65-F5344CB8AC3E}">
        <p14:creationId xmlns:p14="http://schemas.microsoft.com/office/powerpoint/2010/main" val="386085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graphicFrame>
        <p:nvGraphicFramePr>
          <p:cNvPr id="32" name="Table 32">
            <a:extLst>
              <a:ext uri="{FF2B5EF4-FFF2-40B4-BE49-F238E27FC236}">
                <a16:creationId xmlns:a16="http://schemas.microsoft.com/office/drawing/2014/main" id="{DA1A357C-BC70-43A4-A92F-F23114308D67}"/>
              </a:ext>
            </a:extLst>
          </p:cNvPr>
          <p:cNvGraphicFramePr>
            <a:graphicFrameLocks noGrp="1"/>
          </p:cNvGraphicFramePr>
          <p:nvPr/>
        </p:nvGraphicFramePr>
        <p:xfrm>
          <a:off x="784192" y="2066592"/>
          <a:ext cx="1959006" cy="2494280"/>
        </p:xfrm>
        <a:graphic>
          <a:graphicData uri="http://schemas.openxmlformats.org/drawingml/2006/table">
            <a:tbl>
              <a:tblPr firstRow="1" bandRow="1">
                <a:tableStyleId>{5C22544A-7EE6-4342-B048-85BDC9FD1C3A}</a:tableStyleId>
              </a:tblPr>
              <a:tblGrid>
                <a:gridCol w="979503">
                  <a:extLst>
                    <a:ext uri="{9D8B030D-6E8A-4147-A177-3AD203B41FA5}">
                      <a16:colId xmlns:a16="http://schemas.microsoft.com/office/drawing/2014/main" val="886246588"/>
                    </a:ext>
                  </a:extLst>
                </a:gridCol>
                <a:gridCol w="979503">
                  <a:extLst>
                    <a:ext uri="{9D8B030D-6E8A-4147-A177-3AD203B41FA5}">
                      <a16:colId xmlns:a16="http://schemas.microsoft.com/office/drawing/2014/main" val="43803806"/>
                    </a:ext>
                  </a:extLst>
                </a:gridCol>
              </a:tblGrid>
              <a:tr h="370840">
                <a:tc>
                  <a:txBody>
                    <a:bodyPr/>
                    <a:lstStyle/>
                    <a:p>
                      <a:r>
                        <a:rPr lang="en-NZ" dirty="0"/>
                        <a:t>Dosage</a:t>
                      </a:r>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spTree>
    <p:extLst>
      <p:ext uri="{BB962C8B-B14F-4D97-AF65-F5344CB8AC3E}">
        <p14:creationId xmlns:p14="http://schemas.microsoft.com/office/powerpoint/2010/main" val="79300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graphicFrame>
        <p:nvGraphicFramePr>
          <p:cNvPr id="32" name="Table 32">
            <a:extLst>
              <a:ext uri="{FF2B5EF4-FFF2-40B4-BE49-F238E27FC236}">
                <a16:creationId xmlns:a16="http://schemas.microsoft.com/office/drawing/2014/main" id="{DA1A357C-BC70-43A4-A92F-F23114308D67}"/>
              </a:ext>
            </a:extLst>
          </p:cNvPr>
          <p:cNvGraphicFramePr>
            <a:graphicFrameLocks noGrp="1"/>
          </p:cNvGraphicFramePr>
          <p:nvPr/>
        </p:nvGraphicFramePr>
        <p:xfrm>
          <a:off x="784192" y="2066592"/>
          <a:ext cx="1959006" cy="2494280"/>
        </p:xfrm>
        <a:graphic>
          <a:graphicData uri="http://schemas.openxmlformats.org/drawingml/2006/table">
            <a:tbl>
              <a:tblPr firstRow="1" bandRow="1">
                <a:tableStyleId>{5C22544A-7EE6-4342-B048-85BDC9FD1C3A}</a:tableStyleId>
              </a:tblPr>
              <a:tblGrid>
                <a:gridCol w="979503">
                  <a:extLst>
                    <a:ext uri="{9D8B030D-6E8A-4147-A177-3AD203B41FA5}">
                      <a16:colId xmlns:a16="http://schemas.microsoft.com/office/drawing/2014/main" val="886246588"/>
                    </a:ext>
                  </a:extLst>
                </a:gridCol>
                <a:gridCol w="979503">
                  <a:extLst>
                    <a:ext uri="{9D8B030D-6E8A-4147-A177-3AD203B41FA5}">
                      <a16:colId xmlns:a16="http://schemas.microsoft.com/office/drawing/2014/main" val="43803806"/>
                    </a:ext>
                  </a:extLst>
                </a:gridCol>
              </a:tblGrid>
              <a:tr h="370840">
                <a:tc>
                  <a:txBody>
                    <a:bodyPr/>
                    <a:lstStyle/>
                    <a:p>
                      <a:r>
                        <a:rPr lang="en-NZ" dirty="0"/>
                        <a:t>Dosage</a:t>
                      </a:r>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5659983" y="212211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7075255" y="520100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320990" y="3402874"/>
            <a:ext cx="1285480" cy="369332"/>
          </a:xfrm>
          <a:prstGeom prst="rect">
            <a:avLst/>
          </a:prstGeom>
          <a:noFill/>
        </p:spPr>
        <p:txBody>
          <a:bodyPr wrap="none" rtlCol="0">
            <a:spAutoFit/>
          </a:bodyPr>
          <a:lstStyle/>
          <a:p>
            <a:r>
              <a:rPr lang="en-NZ" dirty="0">
                <a:solidFill>
                  <a:schemeClr val="bg1"/>
                </a:solidFill>
              </a:rPr>
              <a:t>Drug effect.</a:t>
            </a:r>
          </a:p>
        </p:txBody>
      </p:sp>
      <p:sp>
        <p:nvSpPr>
          <p:cNvPr id="11" name="Arrow: Right 10">
            <a:extLst>
              <a:ext uri="{FF2B5EF4-FFF2-40B4-BE49-F238E27FC236}">
                <a16:creationId xmlns:a16="http://schemas.microsoft.com/office/drawing/2014/main" id="{CB19D5CA-9BE6-49ED-B117-A0C374383BB8}"/>
              </a:ext>
            </a:extLst>
          </p:cNvPr>
          <p:cNvSpPr/>
          <p:nvPr/>
        </p:nvSpPr>
        <p:spPr>
          <a:xfrm>
            <a:off x="3239589" y="3402874"/>
            <a:ext cx="548640" cy="3693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a:extLst>
              <a:ext uri="{FF2B5EF4-FFF2-40B4-BE49-F238E27FC236}">
                <a16:creationId xmlns:a16="http://schemas.microsoft.com/office/drawing/2014/main" id="{08683440-40A6-45AD-9200-83FEE082C00F}"/>
              </a:ext>
            </a:extLst>
          </p:cNvPr>
          <p:cNvSpPr txBox="1"/>
          <p:nvPr/>
        </p:nvSpPr>
        <p:spPr>
          <a:xfrm>
            <a:off x="2849818" y="2894689"/>
            <a:ext cx="2113912" cy="369332"/>
          </a:xfrm>
          <a:prstGeom prst="rect">
            <a:avLst/>
          </a:prstGeom>
          <a:noFill/>
        </p:spPr>
        <p:txBody>
          <a:bodyPr wrap="none" rtlCol="0">
            <a:spAutoFit/>
          </a:bodyPr>
          <a:lstStyle/>
          <a:p>
            <a:r>
              <a:rPr lang="en-NZ" dirty="0">
                <a:solidFill>
                  <a:schemeClr val="bg1"/>
                </a:solidFill>
              </a:rPr>
              <a:t>We can plot it out as</a:t>
            </a:r>
          </a:p>
        </p:txBody>
      </p:sp>
    </p:spTree>
    <p:extLst>
      <p:ext uri="{BB962C8B-B14F-4D97-AF65-F5344CB8AC3E}">
        <p14:creationId xmlns:p14="http://schemas.microsoft.com/office/powerpoint/2010/main" val="292357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a:t>
            </a: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32126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Tree>
    <p:extLst>
      <p:ext uri="{BB962C8B-B14F-4D97-AF65-F5344CB8AC3E}">
        <p14:creationId xmlns:p14="http://schemas.microsoft.com/office/powerpoint/2010/main" val="390633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sp>
        <p:nvSpPr>
          <p:cNvPr id="16" name="Rectangle 15">
            <a:extLst>
              <a:ext uri="{FF2B5EF4-FFF2-40B4-BE49-F238E27FC236}">
                <a16:creationId xmlns:a16="http://schemas.microsoft.com/office/drawing/2014/main" id="{92138BE7-455E-452D-AB6C-640A49C7DD57}"/>
              </a:ext>
            </a:extLst>
          </p:cNvPr>
          <p:cNvSpPr/>
          <p:nvPr/>
        </p:nvSpPr>
        <p:spPr>
          <a:xfrm>
            <a:off x="1390621" y="5529943"/>
            <a:ext cx="1210492" cy="11188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The average drug effect. is 0</a:t>
            </a:r>
          </a:p>
        </p:txBody>
      </p:sp>
      <p:cxnSp>
        <p:nvCxnSpPr>
          <p:cNvPr id="13" name="Straight Arrow Connector 12">
            <a:extLst>
              <a:ext uri="{FF2B5EF4-FFF2-40B4-BE49-F238E27FC236}">
                <a16:creationId xmlns:a16="http://schemas.microsoft.com/office/drawing/2014/main" id="{928E7FFE-E01C-4330-A060-F803DC84D4C5}"/>
              </a:ext>
            </a:extLst>
          </p:cNvPr>
          <p:cNvCxnSpPr>
            <a:cxnSpLocks/>
            <a:stCxn id="16" idx="0"/>
          </p:cNvCxnSpPr>
          <p:nvPr/>
        </p:nvCxnSpPr>
        <p:spPr>
          <a:xfrm flipV="1">
            <a:off x="1995867" y="4902926"/>
            <a:ext cx="398990" cy="6270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497334A-2DD4-45F5-A9EA-249691741A54}"/>
              </a:ext>
            </a:extLst>
          </p:cNvPr>
          <p:cNvSpPr/>
          <p:nvPr/>
        </p:nvSpPr>
        <p:spPr>
          <a:xfrm>
            <a:off x="2228134" y="2504477"/>
            <a:ext cx="245102" cy="2398450"/>
          </a:xfrm>
          <a:prstGeom prst="rect">
            <a:avLst/>
          </a:prstGeom>
          <a:solidFill>
            <a:srgbClr val="00B05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54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2027</Words>
  <Application>Microsoft Office PowerPoint</Application>
  <PresentationFormat>Widescreen</PresentationFormat>
  <Paragraphs>313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1</cp:revision>
  <dcterms:created xsi:type="dcterms:W3CDTF">2022-06-04T03:36:39Z</dcterms:created>
  <dcterms:modified xsi:type="dcterms:W3CDTF">2022-06-04T03:44:08Z</dcterms:modified>
</cp:coreProperties>
</file>