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4DE54D-F641-4008-9BEC-EC939B1CA2CF}">
  <a:tblStyle styleId="{024DE54D-F641-4008-9BEC-EC939B1CA2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02584685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02584685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402584685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402584685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402584685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402584685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402584685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402584685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402584685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402584685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02584685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402584685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402584685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402584685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2a6b17a9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2a6b17a9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2a6b17a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2a6b17a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2b0986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2b0986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218126ba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218126ba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2b0986f0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2b0986f0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405394d16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405394d16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405394d16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405394d16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405394d16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405394d16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405394d16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405394d16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2405394d16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2405394d16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405394d160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405394d160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405394d160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405394d160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405394d160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405394d160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405394d160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405394d160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405394d160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405394d160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405394d160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405394d160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405394d160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405394d160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2405394d160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2405394d160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18126ba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18126ba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f6b065c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f6b065c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f6b065cb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f6b065cb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f6b065cb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f6b065cb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f6b065cb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3f6b065cb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0258468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0258468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Graph Neural Network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txBox="1"/>
          <p:nvPr/>
        </p:nvSpPr>
        <p:spPr>
          <a:xfrm>
            <a:off x="270900" y="1808125"/>
            <a:ext cx="8602200" cy="120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50">
                <a:solidFill>
                  <a:schemeClr val="dk1"/>
                </a:solidFill>
                <a:latin typeface="Roboto"/>
                <a:ea typeface="Roboto"/>
                <a:cs typeface="Roboto"/>
                <a:sym typeface="Roboto"/>
              </a:rPr>
              <a:t>There are three general types of prediction tasks on graphs: </a:t>
            </a:r>
            <a:endParaRPr sz="1250">
              <a:solidFill>
                <a:schemeClr val="dk1"/>
              </a:solidFill>
              <a:latin typeface="Roboto"/>
              <a:ea typeface="Roboto"/>
              <a:cs typeface="Roboto"/>
              <a:sym typeface="Roboto"/>
            </a:endParaRPr>
          </a:p>
          <a:p>
            <a:pPr indent="-307975" lvl="0" marL="457200" rtl="0" algn="l">
              <a:lnSpc>
                <a:spcPct val="115000"/>
              </a:lnSpc>
              <a:spcBef>
                <a:spcPts val="1300"/>
              </a:spcBef>
              <a:spcAft>
                <a:spcPts val="0"/>
              </a:spcAft>
              <a:buClr>
                <a:schemeClr val="dk1"/>
              </a:buClr>
              <a:buSzPts val="1250"/>
              <a:buFont typeface="Roboto"/>
              <a:buChar char="●"/>
            </a:pPr>
            <a:r>
              <a:rPr lang="en-GB" sz="1250">
                <a:solidFill>
                  <a:schemeClr val="dk1"/>
                </a:solidFill>
                <a:latin typeface="Roboto"/>
                <a:ea typeface="Roboto"/>
                <a:cs typeface="Roboto"/>
                <a:sym typeface="Roboto"/>
              </a:rPr>
              <a:t>Graph-level: </a:t>
            </a:r>
            <a:r>
              <a:rPr lang="en-GB" sz="1250">
                <a:solidFill>
                  <a:schemeClr val="dk1"/>
                </a:solidFill>
                <a:latin typeface="Roboto"/>
                <a:ea typeface="Roboto"/>
                <a:cs typeface="Roboto"/>
                <a:sym typeface="Roboto"/>
              </a:rPr>
              <a:t>we predict a single property for a whole graph</a:t>
            </a:r>
            <a:endParaRPr sz="1250">
              <a:solidFill>
                <a:schemeClr val="dk1"/>
              </a:solidFill>
              <a:latin typeface="Roboto"/>
              <a:ea typeface="Roboto"/>
              <a:cs typeface="Roboto"/>
              <a:sym typeface="Roboto"/>
            </a:endParaRPr>
          </a:p>
          <a:p>
            <a:pPr indent="-307975" lvl="0" marL="457200" rtl="0" algn="l">
              <a:lnSpc>
                <a:spcPct val="115000"/>
              </a:lnSpc>
              <a:spcBef>
                <a:spcPts val="0"/>
              </a:spcBef>
              <a:spcAft>
                <a:spcPts val="0"/>
              </a:spcAft>
              <a:buClr>
                <a:schemeClr val="dk1"/>
              </a:buClr>
              <a:buSzPts val="1250"/>
              <a:buFont typeface="Roboto"/>
              <a:buChar char="●"/>
            </a:pPr>
            <a:r>
              <a:rPr lang="en-GB" sz="1250">
                <a:solidFill>
                  <a:schemeClr val="dk1"/>
                </a:solidFill>
                <a:latin typeface="Roboto"/>
                <a:ea typeface="Roboto"/>
                <a:cs typeface="Roboto"/>
                <a:sym typeface="Roboto"/>
              </a:rPr>
              <a:t>Node-level: </a:t>
            </a:r>
            <a:r>
              <a:rPr lang="en-GB" sz="1250">
                <a:solidFill>
                  <a:schemeClr val="dk1"/>
                </a:solidFill>
                <a:latin typeface="Roboto"/>
                <a:ea typeface="Roboto"/>
                <a:cs typeface="Roboto"/>
                <a:sym typeface="Roboto"/>
              </a:rPr>
              <a:t>we predict some property for each node in a graph</a:t>
            </a:r>
            <a:endParaRPr sz="1250">
              <a:solidFill>
                <a:schemeClr val="dk1"/>
              </a:solidFill>
              <a:latin typeface="Roboto"/>
              <a:ea typeface="Roboto"/>
              <a:cs typeface="Roboto"/>
              <a:sym typeface="Roboto"/>
            </a:endParaRPr>
          </a:p>
          <a:p>
            <a:pPr indent="-307975" lvl="0" marL="457200" rtl="0" algn="l">
              <a:lnSpc>
                <a:spcPct val="115000"/>
              </a:lnSpc>
              <a:spcBef>
                <a:spcPts val="0"/>
              </a:spcBef>
              <a:spcAft>
                <a:spcPts val="0"/>
              </a:spcAft>
              <a:buClr>
                <a:schemeClr val="dk1"/>
              </a:buClr>
              <a:buSzPts val="1250"/>
              <a:buFont typeface="Roboto"/>
              <a:buChar char="●"/>
            </a:pPr>
            <a:r>
              <a:rPr lang="en-GB" sz="1250">
                <a:solidFill>
                  <a:schemeClr val="dk1"/>
                </a:solidFill>
                <a:latin typeface="Roboto"/>
                <a:ea typeface="Roboto"/>
                <a:cs typeface="Roboto"/>
                <a:sym typeface="Roboto"/>
              </a:rPr>
              <a:t>Edge-level: </a:t>
            </a:r>
            <a:r>
              <a:rPr lang="en-GB" sz="1250">
                <a:solidFill>
                  <a:schemeClr val="dk1"/>
                </a:solidFill>
                <a:latin typeface="Roboto"/>
                <a:ea typeface="Roboto"/>
                <a:cs typeface="Roboto"/>
                <a:sym typeface="Roboto"/>
              </a:rPr>
              <a:t>we predict the property or presence of edges in a graph</a:t>
            </a:r>
            <a:endParaRPr sz="125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3"/>
          <p:cNvSpPr txBox="1"/>
          <p:nvPr/>
        </p:nvSpPr>
        <p:spPr>
          <a:xfrm>
            <a:off x="424600" y="1451975"/>
            <a:ext cx="3356100" cy="20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50">
                <a:solidFill>
                  <a:schemeClr val="dk1"/>
                </a:solidFill>
                <a:latin typeface="Roboto"/>
                <a:ea typeface="Roboto"/>
                <a:cs typeface="Roboto"/>
                <a:sym typeface="Roboto"/>
              </a:rPr>
              <a:t>There are three general types of prediction tasks on graphs: </a:t>
            </a:r>
            <a:endParaRPr sz="1250">
              <a:solidFill>
                <a:schemeClr val="dk1"/>
              </a:solidFill>
              <a:latin typeface="Roboto"/>
              <a:ea typeface="Roboto"/>
              <a:cs typeface="Roboto"/>
              <a:sym typeface="Roboto"/>
            </a:endParaRPr>
          </a:p>
          <a:p>
            <a:pPr indent="-307975" lvl="0" marL="457200" rtl="0" algn="l">
              <a:lnSpc>
                <a:spcPct val="115000"/>
              </a:lnSpc>
              <a:spcBef>
                <a:spcPts val="1300"/>
              </a:spcBef>
              <a:spcAft>
                <a:spcPts val="0"/>
              </a:spcAft>
              <a:buClr>
                <a:srgbClr val="FF0000"/>
              </a:buClr>
              <a:buSzPts val="1250"/>
              <a:buFont typeface="Roboto"/>
              <a:buChar char="●"/>
            </a:pPr>
            <a:r>
              <a:rPr lang="en-GB" sz="1250">
                <a:solidFill>
                  <a:srgbClr val="FF0000"/>
                </a:solidFill>
                <a:latin typeface="Roboto"/>
                <a:ea typeface="Roboto"/>
                <a:cs typeface="Roboto"/>
                <a:sym typeface="Roboto"/>
              </a:rPr>
              <a:t>Graph-level: we predict a single property for a whole graph</a:t>
            </a:r>
            <a:endParaRPr sz="1250">
              <a:solidFill>
                <a:srgbClr val="FF0000"/>
              </a:solidFill>
              <a:latin typeface="Roboto"/>
              <a:ea typeface="Roboto"/>
              <a:cs typeface="Roboto"/>
              <a:sym typeface="Roboto"/>
            </a:endParaRPr>
          </a:p>
          <a:p>
            <a:pPr indent="-307975" lvl="0" marL="457200" rtl="0" algn="l">
              <a:lnSpc>
                <a:spcPct val="115000"/>
              </a:lnSpc>
              <a:spcBef>
                <a:spcPts val="0"/>
              </a:spcBef>
              <a:spcAft>
                <a:spcPts val="0"/>
              </a:spcAft>
              <a:buClr>
                <a:schemeClr val="dk1"/>
              </a:buClr>
              <a:buSzPts val="1250"/>
              <a:buFont typeface="Roboto"/>
              <a:buChar char="●"/>
            </a:pPr>
            <a:r>
              <a:rPr lang="en-GB" sz="1250">
                <a:solidFill>
                  <a:schemeClr val="dk1"/>
                </a:solidFill>
                <a:latin typeface="Roboto"/>
                <a:ea typeface="Roboto"/>
                <a:cs typeface="Roboto"/>
                <a:sym typeface="Roboto"/>
              </a:rPr>
              <a:t>Node-level: we predict some property for each node in a graph</a:t>
            </a:r>
            <a:endParaRPr sz="1250">
              <a:solidFill>
                <a:schemeClr val="dk1"/>
              </a:solidFill>
              <a:latin typeface="Roboto"/>
              <a:ea typeface="Roboto"/>
              <a:cs typeface="Roboto"/>
              <a:sym typeface="Roboto"/>
            </a:endParaRPr>
          </a:p>
          <a:p>
            <a:pPr indent="-307975" lvl="0" marL="457200" rtl="0" algn="l">
              <a:lnSpc>
                <a:spcPct val="115000"/>
              </a:lnSpc>
              <a:spcBef>
                <a:spcPts val="0"/>
              </a:spcBef>
              <a:spcAft>
                <a:spcPts val="0"/>
              </a:spcAft>
              <a:buClr>
                <a:schemeClr val="dk1"/>
              </a:buClr>
              <a:buSzPts val="1250"/>
              <a:buFont typeface="Roboto"/>
              <a:buChar char="●"/>
            </a:pPr>
            <a:r>
              <a:rPr lang="en-GB" sz="1250">
                <a:solidFill>
                  <a:schemeClr val="dk1"/>
                </a:solidFill>
                <a:latin typeface="Roboto"/>
                <a:ea typeface="Roboto"/>
                <a:cs typeface="Roboto"/>
                <a:sym typeface="Roboto"/>
              </a:rPr>
              <a:t>Edge-level: we predict the property or presence of edges in a graph</a:t>
            </a:r>
            <a:endParaRPr sz="1250">
              <a:solidFill>
                <a:schemeClr val="dk1"/>
              </a:solidFill>
              <a:latin typeface="Roboto"/>
              <a:ea typeface="Roboto"/>
              <a:cs typeface="Roboto"/>
              <a:sym typeface="Roboto"/>
            </a:endParaRPr>
          </a:p>
        </p:txBody>
      </p:sp>
      <p:sp>
        <p:nvSpPr>
          <p:cNvPr id="211" name="Google Shape;211;p23"/>
          <p:cNvSpPr txBox="1"/>
          <p:nvPr/>
        </p:nvSpPr>
        <p:spPr>
          <a:xfrm>
            <a:off x="4157225" y="1918000"/>
            <a:ext cx="176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E.g., for a molecule represented as a graph, we might want to predict what the molecule smells like ?</a:t>
            </a:r>
            <a:endParaRPr sz="900"/>
          </a:p>
        </p:txBody>
      </p:sp>
      <p:pic>
        <p:nvPicPr>
          <p:cNvPr id="212" name="Google Shape;212;p23"/>
          <p:cNvPicPr preferRelativeResize="0"/>
          <p:nvPr/>
        </p:nvPicPr>
        <p:blipFill>
          <a:blip r:embed="rId3">
            <a:alphaModFix/>
          </a:blip>
          <a:stretch>
            <a:fillRect/>
          </a:stretch>
        </p:blipFill>
        <p:spPr>
          <a:xfrm>
            <a:off x="5828150" y="1856325"/>
            <a:ext cx="858438" cy="769500"/>
          </a:xfrm>
          <a:prstGeom prst="rect">
            <a:avLst/>
          </a:prstGeom>
          <a:noFill/>
          <a:ln>
            <a:noFill/>
          </a:ln>
        </p:spPr>
      </p:pic>
      <p:sp>
        <p:nvSpPr>
          <p:cNvPr id="213" name="Google Shape;213;p23"/>
          <p:cNvSpPr txBox="1"/>
          <p:nvPr/>
        </p:nvSpPr>
        <p:spPr>
          <a:xfrm>
            <a:off x="5750525" y="2479600"/>
            <a:ext cx="1178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What it smells ?</a:t>
            </a:r>
            <a:endParaRPr i="1" sz="1000"/>
          </a:p>
        </p:txBody>
      </p:sp>
      <p:sp>
        <p:nvSpPr>
          <p:cNvPr id="214" name="Google Shape;214;p23"/>
          <p:cNvSpPr/>
          <p:nvPr/>
        </p:nvSpPr>
        <p:spPr>
          <a:xfrm>
            <a:off x="4103375" y="1832050"/>
            <a:ext cx="2664300" cy="9108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15" name="Google Shape;215;p23"/>
          <p:cNvSpPr/>
          <p:nvPr/>
        </p:nvSpPr>
        <p:spPr>
          <a:xfrm>
            <a:off x="3232650" y="2164225"/>
            <a:ext cx="828700" cy="246550"/>
          </a:xfrm>
          <a:custGeom>
            <a:rect b="b" l="l" r="r" t="t"/>
            <a:pathLst>
              <a:path extrusionOk="0" h="9862" w="33148">
                <a:moveTo>
                  <a:pt x="0" y="9862"/>
                </a:moveTo>
                <a:cubicBezTo>
                  <a:pt x="1324" y="9680"/>
                  <a:pt x="6119" y="9908"/>
                  <a:pt x="7945" y="8767"/>
                </a:cubicBezTo>
                <a:cubicBezTo>
                  <a:pt x="9771" y="7626"/>
                  <a:pt x="9360" y="4384"/>
                  <a:pt x="10958" y="3014"/>
                </a:cubicBezTo>
                <a:cubicBezTo>
                  <a:pt x="12556" y="1644"/>
                  <a:pt x="15478" y="959"/>
                  <a:pt x="17533" y="548"/>
                </a:cubicBezTo>
                <a:cubicBezTo>
                  <a:pt x="19588" y="137"/>
                  <a:pt x="20684" y="639"/>
                  <a:pt x="23286" y="548"/>
                </a:cubicBezTo>
                <a:cubicBezTo>
                  <a:pt x="25889" y="457"/>
                  <a:pt x="31504" y="91"/>
                  <a:pt x="33148" y="0"/>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nvSpPr>
        <p:spPr>
          <a:xfrm>
            <a:off x="424600" y="1451975"/>
            <a:ext cx="3356100" cy="20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50">
                <a:solidFill>
                  <a:schemeClr val="dk1"/>
                </a:solidFill>
                <a:latin typeface="Roboto"/>
                <a:ea typeface="Roboto"/>
                <a:cs typeface="Roboto"/>
                <a:sym typeface="Roboto"/>
              </a:rPr>
              <a:t>There are three general types of prediction tasks on graphs: </a:t>
            </a:r>
            <a:endParaRPr sz="1250">
              <a:solidFill>
                <a:schemeClr val="dk1"/>
              </a:solidFill>
              <a:latin typeface="Roboto"/>
              <a:ea typeface="Roboto"/>
              <a:cs typeface="Roboto"/>
              <a:sym typeface="Roboto"/>
            </a:endParaRPr>
          </a:p>
          <a:p>
            <a:pPr indent="-307975" lvl="0" marL="457200" rtl="0" algn="l">
              <a:lnSpc>
                <a:spcPct val="115000"/>
              </a:lnSpc>
              <a:spcBef>
                <a:spcPts val="1300"/>
              </a:spcBef>
              <a:spcAft>
                <a:spcPts val="0"/>
              </a:spcAft>
              <a:buSzPts val="1250"/>
              <a:buFont typeface="Roboto"/>
              <a:buChar char="●"/>
            </a:pPr>
            <a:r>
              <a:rPr lang="en-GB" sz="1250">
                <a:latin typeface="Roboto"/>
                <a:ea typeface="Roboto"/>
                <a:cs typeface="Roboto"/>
                <a:sym typeface="Roboto"/>
              </a:rPr>
              <a:t>Graph-level: we predict a single property for a whole graph</a:t>
            </a:r>
            <a:endParaRPr sz="1250">
              <a:latin typeface="Roboto"/>
              <a:ea typeface="Roboto"/>
              <a:cs typeface="Roboto"/>
              <a:sym typeface="Roboto"/>
            </a:endParaRPr>
          </a:p>
          <a:p>
            <a:pPr indent="-307975" lvl="0" marL="457200" rtl="0" algn="l">
              <a:lnSpc>
                <a:spcPct val="115000"/>
              </a:lnSpc>
              <a:spcBef>
                <a:spcPts val="0"/>
              </a:spcBef>
              <a:spcAft>
                <a:spcPts val="0"/>
              </a:spcAft>
              <a:buClr>
                <a:srgbClr val="FF0000"/>
              </a:buClr>
              <a:buSzPts val="1250"/>
              <a:buFont typeface="Roboto"/>
              <a:buChar char="●"/>
            </a:pPr>
            <a:r>
              <a:rPr lang="en-GB" sz="1250">
                <a:solidFill>
                  <a:srgbClr val="FF0000"/>
                </a:solidFill>
                <a:latin typeface="Roboto"/>
                <a:ea typeface="Roboto"/>
                <a:cs typeface="Roboto"/>
                <a:sym typeface="Roboto"/>
              </a:rPr>
              <a:t>Node-level: we predict some property for each node in a graph</a:t>
            </a:r>
            <a:endParaRPr sz="1250">
              <a:solidFill>
                <a:srgbClr val="FF0000"/>
              </a:solidFill>
              <a:latin typeface="Roboto"/>
              <a:ea typeface="Roboto"/>
              <a:cs typeface="Roboto"/>
              <a:sym typeface="Roboto"/>
            </a:endParaRPr>
          </a:p>
          <a:p>
            <a:pPr indent="-307975" lvl="0" marL="457200" rtl="0" algn="l">
              <a:lnSpc>
                <a:spcPct val="115000"/>
              </a:lnSpc>
              <a:spcBef>
                <a:spcPts val="0"/>
              </a:spcBef>
              <a:spcAft>
                <a:spcPts val="0"/>
              </a:spcAft>
              <a:buClr>
                <a:schemeClr val="dk1"/>
              </a:buClr>
              <a:buSzPts val="1250"/>
              <a:buFont typeface="Roboto"/>
              <a:buChar char="●"/>
            </a:pPr>
            <a:r>
              <a:rPr lang="en-GB" sz="1250">
                <a:solidFill>
                  <a:schemeClr val="dk1"/>
                </a:solidFill>
                <a:latin typeface="Roboto"/>
                <a:ea typeface="Roboto"/>
                <a:cs typeface="Roboto"/>
                <a:sym typeface="Roboto"/>
              </a:rPr>
              <a:t>Edge-level: we predict the property or presence of edges in a graph</a:t>
            </a:r>
            <a:endParaRPr sz="1250">
              <a:solidFill>
                <a:schemeClr val="dk1"/>
              </a:solidFill>
              <a:latin typeface="Roboto"/>
              <a:ea typeface="Roboto"/>
              <a:cs typeface="Roboto"/>
              <a:sym typeface="Roboto"/>
            </a:endParaRPr>
          </a:p>
        </p:txBody>
      </p:sp>
      <p:sp>
        <p:nvSpPr>
          <p:cNvPr id="221" name="Google Shape;221;p24"/>
          <p:cNvSpPr txBox="1"/>
          <p:nvPr/>
        </p:nvSpPr>
        <p:spPr>
          <a:xfrm>
            <a:off x="4206125" y="257725"/>
            <a:ext cx="4472400" cy="292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lang="en-GB" sz="900">
                <a:solidFill>
                  <a:srgbClr val="1F1F1F"/>
                </a:solidFill>
              </a:rPr>
              <a:t>Zach's karate club is a social network, where:</a:t>
            </a:r>
            <a:endParaRPr sz="900">
              <a:solidFill>
                <a:srgbClr val="1F1F1F"/>
              </a:solidFill>
            </a:endParaRPr>
          </a:p>
          <a:p>
            <a:pPr indent="-285750" lvl="0" marL="457200" rtl="0" algn="l">
              <a:lnSpc>
                <a:spcPct val="115000"/>
              </a:lnSpc>
              <a:spcBef>
                <a:spcPts val="1800"/>
              </a:spcBef>
              <a:spcAft>
                <a:spcPts val="0"/>
              </a:spcAft>
              <a:buClr>
                <a:srgbClr val="1F1F1F"/>
              </a:buClr>
              <a:buSzPts val="900"/>
              <a:buChar char="●"/>
            </a:pPr>
            <a:r>
              <a:rPr lang="en-GB" sz="900">
                <a:solidFill>
                  <a:srgbClr val="1F1F1F"/>
                </a:solidFill>
              </a:rPr>
              <a:t>the nodes represent individual karate practitioners, and </a:t>
            </a:r>
            <a:endParaRPr sz="900">
              <a:solidFill>
                <a:srgbClr val="1F1F1F"/>
              </a:solidFill>
            </a:endParaRPr>
          </a:p>
          <a:p>
            <a:pPr indent="-285750" lvl="0" marL="457200" rtl="0" algn="l">
              <a:lnSpc>
                <a:spcPct val="115000"/>
              </a:lnSpc>
              <a:spcBef>
                <a:spcPts val="0"/>
              </a:spcBef>
              <a:spcAft>
                <a:spcPts val="0"/>
              </a:spcAft>
              <a:buClr>
                <a:srgbClr val="1F1F1F"/>
              </a:buClr>
              <a:buSzPts val="900"/>
              <a:buChar char="●"/>
            </a:pPr>
            <a:r>
              <a:rPr lang="en-GB" sz="900">
                <a:solidFill>
                  <a:srgbClr val="1F1F1F"/>
                </a:solidFill>
              </a:rPr>
              <a:t>the edges represent interactions between these members outside of karate (For example, if two karate practitioners are friends on Facebook, there would be an edge between them in the social network).</a:t>
            </a:r>
            <a:endParaRPr sz="900">
              <a:solidFill>
                <a:srgbClr val="1F1F1F"/>
              </a:solidFill>
            </a:endParaRPr>
          </a:p>
          <a:p>
            <a:pPr indent="0" lvl="0" marL="0" rtl="0" algn="l">
              <a:lnSpc>
                <a:spcPct val="115000"/>
              </a:lnSpc>
              <a:spcBef>
                <a:spcPts val="1800"/>
              </a:spcBef>
              <a:spcAft>
                <a:spcPts val="0"/>
              </a:spcAft>
              <a:buNone/>
            </a:pPr>
            <a:r>
              <a:rPr lang="en-GB" sz="900">
                <a:solidFill>
                  <a:srgbClr val="1F1F1F"/>
                </a:solidFill>
              </a:rPr>
              <a:t>After some disagreements, the karate club split into two factions, one loyal to Mr. Hi and the other loyal to John H. The node-level prediction problem is to classify whether a given karate practitioner will become loyal to Mr. Hi or John H.</a:t>
            </a:r>
            <a:endParaRPr sz="900">
              <a:solidFill>
                <a:srgbClr val="1F1F1F"/>
              </a:solidFill>
            </a:endParaRPr>
          </a:p>
          <a:p>
            <a:pPr indent="0" lvl="0" marL="0" rtl="0" algn="l">
              <a:lnSpc>
                <a:spcPct val="115000"/>
              </a:lnSpc>
              <a:spcBef>
                <a:spcPts val="1800"/>
              </a:spcBef>
              <a:spcAft>
                <a:spcPts val="1800"/>
              </a:spcAft>
              <a:buNone/>
            </a:pPr>
            <a:r>
              <a:rPr lang="en-GB" sz="900">
                <a:solidFill>
                  <a:srgbClr val="1F1F1F"/>
                </a:solidFill>
              </a:rPr>
              <a:t>One way to solve this problem is to use the distance between a node and either Mr. Hi or John H. The closer a node is to a particular person, the more likely it is to be loyal to that person (e.g., if a karate practitioner is friends with Mr. Hi on Facebook, they are more likely to be loyal to Mr. Hi than if they are not friends with Mr. Hi on Facebook).</a:t>
            </a:r>
            <a:endParaRPr sz="900">
              <a:solidFill>
                <a:srgbClr val="1F1F1F"/>
              </a:solidFill>
            </a:endParaRPr>
          </a:p>
        </p:txBody>
      </p:sp>
      <p:pic>
        <p:nvPicPr>
          <p:cNvPr id="222" name="Google Shape;222;p24"/>
          <p:cNvPicPr preferRelativeResize="0"/>
          <p:nvPr/>
        </p:nvPicPr>
        <p:blipFill>
          <a:blip r:embed="rId3">
            <a:alphaModFix/>
          </a:blip>
          <a:stretch>
            <a:fillRect/>
          </a:stretch>
        </p:blipFill>
        <p:spPr>
          <a:xfrm>
            <a:off x="4970975" y="3144350"/>
            <a:ext cx="3091000" cy="1677250"/>
          </a:xfrm>
          <a:prstGeom prst="rect">
            <a:avLst/>
          </a:prstGeom>
          <a:noFill/>
          <a:ln>
            <a:noFill/>
          </a:ln>
        </p:spPr>
      </p:pic>
      <p:sp>
        <p:nvSpPr>
          <p:cNvPr id="223" name="Google Shape;223;p24"/>
          <p:cNvSpPr/>
          <p:nvPr/>
        </p:nvSpPr>
        <p:spPr>
          <a:xfrm>
            <a:off x="4206125" y="257725"/>
            <a:ext cx="4560300" cy="4653000"/>
          </a:xfrm>
          <a:prstGeom prst="rect">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224" name="Google Shape;224;p24"/>
          <p:cNvSpPr/>
          <p:nvPr/>
        </p:nvSpPr>
        <p:spPr>
          <a:xfrm>
            <a:off x="3506625" y="2349150"/>
            <a:ext cx="671157" cy="544760"/>
          </a:xfrm>
          <a:custGeom>
            <a:rect b="b" l="l" r="r" t="t"/>
            <a:pathLst>
              <a:path extrusionOk="0" h="22722" w="19451">
                <a:moveTo>
                  <a:pt x="0" y="22574"/>
                </a:moveTo>
                <a:cubicBezTo>
                  <a:pt x="1826" y="22346"/>
                  <a:pt x="8812" y="23624"/>
                  <a:pt x="10958" y="21204"/>
                </a:cubicBezTo>
                <a:cubicBezTo>
                  <a:pt x="13104" y="18784"/>
                  <a:pt x="13241" y="11478"/>
                  <a:pt x="12876" y="8054"/>
                </a:cubicBezTo>
                <a:cubicBezTo>
                  <a:pt x="12511" y="4630"/>
                  <a:pt x="7670" y="1936"/>
                  <a:pt x="8766" y="658"/>
                </a:cubicBezTo>
                <a:cubicBezTo>
                  <a:pt x="9862" y="-620"/>
                  <a:pt x="17670" y="430"/>
                  <a:pt x="19451" y="384"/>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nvSpPr>
        <p:spPr>
          <a:xfrm>
            <a:off x="424600" y="1451975"/>
            <a:ext cx="3356100" cy="20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50">
                <a:latin typeface="Roboto"/>
                <a:ea typeface="Roboto"/>
                <a:cs typeface="Roboto"/>
                <a:sym typeface="Roboto"/>
              </a:rPr>
              <a:t>There are three general types of prediction tasks on graphs: </a:t>
            </a:r>
            <a:endParaRPr sz="1250">
              <a:latin typeface="Roboto"/>
              <a:ea typeface="Roboto"/>
              <a:cs typeface="Roboto"/>
              <a:sym typeface="Roboto"/>
            </a:endParaRPr>
          </a:p>
          <a:p>
            <a:pPr indent="-307975" lvl="0" marL="457200" rtl="0" algn="l">
              <a:lnSpc>
                <a:spcPct val="115000"/>
              </a:lnSpc>
              <a:spcBef>
                <a:spcPts val="1300"/>
              </a:spcBef>
              <a:spcAft>
                <a:spcPts val="0"/>
              </a:spcAft>
              <a:buSzPts val="1250"/>
              <a:buFont typeface="Roboto"/>
              <a:buChar char="●"/>
            </a:pPr>
            <a:r>
              <a:rPr lang="en-GB" sz="1250">
                <a:latin typeface="Roboto"/>
                <a:ea typeface="Roboto"/>
                <a:cs typeface="Roboto"/>
                <a:sym typeface="Roboto"/>
              </a:rPr>
              <a:t>Graph-level: we predict a single property for a whole graph</a:t>
            </a:r>
            <a:endParaRPr sz="1250">
              <a:latin typeface="Roboto"/>
              <a:ea typeface="Roboto"/>
              <a:cs typeface="Roboto"/>
              <a:sym typeface="Roboto"/>
            </a:endParaRPr>
          </a:p>
          <a:p>
            <a:pPr indent="-307975" lvl="0" marL="457200" rtl="0" algn="l">
              <a:lnSpc>
                <a:spcPct val="115000"/>
              </a:lnSpc>
              <a:spcBef>
                <a:spcPts val="0"/>
              </a:spcBef>
              <a:spcAft>
                <a:spcPts val="0"/>
              </a:spcAft>
              <a:buSzPts val="1250"/>
              <a:buFont typeface="Roboto"/>
              <a:buChar char="●"/>
            </a:pPr>
            <a:r>
              <a:rPr lang="en-GB" sz="1250">
                <a:latin typeface="Roboto"/>
                <a:ea typeface="Roboto"/>
                <a:cs typeface="Roboto"/>
                <a:sym typeface="Roboto"/>
              </a:rPr>
              <a:t>Node-level: we predict some property for each node in a graph</a:t>
            </a:r>
            <a:endParaRPr sz="1250">
              <a:latin typeface="Roboto"/>
              <a:ea typeface="Roboto"/>
              <a:cs typeface="Roboto"/>
              <a:sym typeface="Roboto"/>
            </a:endParaRPr>
          </a:p>
          <a:p>
            <a:pPr indent="-307975" lvl="0" marL="457200" rtl="0" algn="l">
              <a:lnSpc>
                <a:spcPct val="115000"/>
              </a:lnSpc>
              <a:spcBef>
                <a:spcPts val="0"/>
              </a:spcBef>
              <a:spcAft>
                <a:spcPts val="0"/>
              </a:spcAft>
              <a:buClr>
                <a:srgbClr val="FF0000"/>
              </a:buClr>
              <a:buSzPts val="1250"/>
              <a:buFont typeface="Roboto"/>
              <a:buChar char="●"/>
            </a:pPr>
            <a:r>
              <a:rPr lang="en-GB" sz="1250">
                <a:solidFill>
                  <a:srgbClr val="FF0000"/>
                </a:solidFill>
                <a:latin typeface="Roboto"/>
                <a:ea typeface="Roboto"/>
                <a:cs typeface="Roboto"/>
                <a:sym typeface="Roboto"/>
              </a:rPr>
              <a:t>Edge-level: we predict the property or presence of edges in a graph</a:t>
            </a:r>
            <a:endParaRPr sz="1250">
              <a:solidFill>
                <a:srgbClr val="FF0000"/>
              </a:solidFill>
              <a:latin typeface="Roboto"/>
              <a:ea typeface="Roboto"/>
              <a:cs typeface="Roboto"/>
              <a:sym typeface="Roboto"/>
            </a:endParaRPr>
          </a:p>
        </p:txBody>
      </p:sp>
      <p:sp>
        <p:nvSpPr>
          <p:cNvPr id="230" name="Google Shape;230;p25"/>
          <p:cNvSpPr txBox="1"/>
          <p:nvPr/>
        </p:nvSpPr>
        <p:spPr>
          <a:xfrm>
            <a:off x="4088775" y="132300"/>
            <a:ext cx="4205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One example of edge-level inference is in image scene understanding. </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GB" sz="900">
                <a:solidFill>
                  <a:schemeClr val="dk1"/>
                </a:solidFill>
                <a:latin typeface="Roboto"/>
                <a:ea typeface="Roboto"/>
                <a:cs typeface="Roboto"/>
                <a:sym typeface="Roboto"/>
              </a:rPr>
              <a:t>Deep learning models can be used to predict the relationship between different objects in an image. </a:t>
            </a:r>
            <a:endParaRPr sz="900">
              <a:solidFill>
                <a:schemeClr val="dk1"/>
              </a:solidFill>
              <a:latin typeface="Roboto"/>
              <a:ea typeface="Roboto"/>
              <a:cs typeface="Roboto"/>
              <a:sym typeface="Roboto"/>
            </a:endParaRPr>
          </a:p>
          <a:p>
            <a:pPr indent="0" lvl="0" marL="0" rtl="0" algn="l">
              <a:spcBef>
                <a:spcPts val="0"/>
              </a:spcBef>
              <a:spcAft>
                <a:spcPts val="0"/>
              </a:spcAft>
              <a:buNone/>
            </a:pPr>
            <a:r>
              <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GB" sz="900">
                <a:solidFill>
                  <a:schemeClr val="dk1"/>
                </a:solidFill>
                <a:latin typeface="Roboto"/>
                <a:ea typeface="Roboto"/>
                <a:cs typeface="Roboto"/>
                <a:sym typeface="Roboto"/>
              </a:rPr>
              <a:t>We can phrase this as an edge-level classification: given nodes that represent the objects in the image, we wish to predict which of these nodes share an edge or what the value of that edge is.</a:t>
            </a:r>
            <a:endParaRPr sz="900"/>
          </a:p>
        </p:txBody>
      </p:sp>
      <p:pic>
        <p:nvPicPr>
          <p:cNvPr id="231" name="Google Shape;231;p25"/>
          <p:cNvPicPr preferRelativeResize="0"/>
          <p:nvPr/>
        </p:nvPicPr>
        <p:blipFill>
          <a:blip r:embed="rId3">
            <a:alphaModFix/>
          </a:blip>
          <a:stretch>
            <a:fillRect/>
          </a:stretch>
        </p:blipFill>
        <p:spPr>
          <a:xfrm>
            <a:off x="4563200" y="1500650"/>
            <a:ext cx="1337225" cy="754825"/>
          </a:xfrm>
          <a:prstGeom prst="rect">
            <a:avLst/>
          </a:prstGeom>
          <a:noFill/>
          <a:ln>
            <a:noFill/>
          </a:ln>
        </p:spPr>
      </p:pic>
      <p:sp>
        <p:nvSpPr>
          <p:cNvPr id="232" name="Google Shape;232;p25"/>
          <p:cNvSpPr txBox="1"/>
          <p:nvPr/>
        </p:nvSpPr>
        <p:spPr>
          <a:xfrm>
            <a:off x="4746452" y="2255475"/>
            <a:ext cx="1061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Original image</a:t>
            </a:r>
            <a:endParaRPr/>
          </a:p>
        </p:txBody>
      </p:sp>
      <p:pic>
        <p:nvPicPr>
          <p:cNvPr id="233" name="Google Shape;233;p25"/>
          <p:cNvPicPr preferRelativeResize="0"/>
          <p:nvPr/>
        </p:nvPicPr>
        <p:blipFill>
          <a:blip r:embed="rId4">
            <a:alphaModFix/>
          </a:blip>
          <a:stretch>
            <a:fillRect/>
          </a:stretch>
        </p:blipFill>
        <p:spPr>
          <a:xfrm>
            <a:off x="5900425" y="2390999"/>
            <a:ext cx="1393527" cy="754825"/>
          </a:xfrm>
          <a:prstGeom prst="rect">
            <a:avLst/>
          </a:prstGeom>
          <a:noFill/>
          <a:ln>
            <a:noFill/>
          </a:ln>
        </p:spPr>
      </p:pic>
      <p:sp>
        <p:nvSpPr>
          <p:cNvPr id="234" name="Google Shape;234;p25"/>
          <p:cNvSpPr/>
          <p:nvPr/>
        </p:nvSpPr>
        <p:spPr>
          <a:xfrm>
            <a:off x="5183150" y="2556850"/>
            <a:ext cx="597275" cy="390375"/>
          </a:xfrm>
          <a:custGeom>
            <a:rect b="b" l="l" r="r" t="t"/>
            <a:pathLst>
              <a:path extrusionOk="0" h="15615" w="23891">
                <a:moveTo>
                  <a:pt x="57" y="0"/>
                </a:moveTo>
                <a:cubicBezTo>
                  <a:pt x="240" y="1461"/>
                  <a:pt x="-536" y="6346"/>
                  <a:pt x="1153" y="8766"/>
                </a:cubicBezTo>
                <a:cubicBezTo>
                  <a:pt x="2842" y="11186"/>
                  <a:pt x="6403" y="13378"/>
                  <a:pt x="10193" y="14519"/>
                </a:cubicBezTo>
                <a:cubicBezTo>
                  <a:pt x="13983" y="15661"/>
                  <a:pt x="21608" y="15432"/>
                  <a:pt x="23891" y="15615"/>
                </a:cubicBezTo>
              </a:path>
            </a:pathLst>
          </a:custGeom>
          <a:noFill/>
          <a:ln cap="flat" cmpd="sng" w="9525">
            <a:solidFill>
              <a:schemeClr val="dk2"/>
            </a:solidFill>
            <a:prstDash val="solid"/>
            <a:round/>
            <a:headEnd len="med" w="med" type="none"/>
            <a:tailEnd len="med" w="med" type="triangle"/>
          </a:ln>
        </p:spPr>
      </p:sp>
      <p:sp>
        <p:nvSpPr>
          <p:cNvPr id="235" name="Google Shape;235;p25"/>
          <p:cNvSpPr txBox="1"/>
          <p:nvPr/>
        </p:nvSpPr>
        <p:spPr>
          <a:xfrm>
            <a:off x="4019487" y="2677100"/>
            <a:ext cx="15510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The original</a:t>
            </a:r>
            <a:r>
              <a:rPr lang="en-GB" sz="900">
                <a:solidFill>
                  <a:schemeClr val="dk1"/>
                </a:solidFill>
                <a:latin typeface="Roboto"/>
                <a:ea typeface="Roboto"/>
                <a:cs typeface="Roboto"/>
                <a:sym typeface="Roboto"/>
              </a:rPr>
              <a:t> image can be segmented into 5 objects:</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GB" sz="900">
                <a:solidFill>
                  <a:schemeClr val="dk1"/>
                </a:solidFill>
                <a:latin typeface="Roboto"/>
                <a:ea typeface="Roboto"/>
                <a:cs typeface="Roboto"/>
                <a:sym typeface="Roboto"/>
              </a:rPr>
              <a:t>- Fighter 1</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GB" sz="900">
                <a:solidFill>
                  <a:schemeClr val="dk1"/>
                </a:solidFill>
                <a:latin typeface="Roboto"/>
                <a:ea typeface="Roboto"/>
                <a:cs typeface="Roboto"/>
                <a:sym typeface="Roboto"/>
              </a:rPr>
              <a:t>- Fighter 2</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GB" sz="900">
                <a:solidFill>
                  <a:schemeClr val="dk1"/>
                </a:solidFill>
                <a:latin typeface="Roboto"/>
                <a:ea typeface="Roboto"/>
                <a:cs typeface="Roboto"/>
                <a:sym typeface="Roboto"/>
              </a:rPr>
              <a:t>- Referee</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GB" sz="900">
                <a:solidFill>
                  <a:schemeClr val="dk1"/>
                </a:solidFill>
                <a:latin typeface="Roboto"/>
                <a:ea typeface="Roboto"/>
                <a:cs typeface="Roboto"/>
                <a:sym typeface="Roboto"/>
              </a:rPr>
              <a:t>- Audience</a:t>
            </a:r>
            <a:endParaRPr sz="900">
              <a:solidFill>
                <a:schemeClr val="dk1"/>
              </a:solidFill>
              <a:latin typeface="Roboto"/>
              <a:ea typeface="Roboto"/>
              <a:cs typeface="Roboto"/>
              <a:sym typeface="Roboto"/>
            </a:endParaRPr>
          </a:p>
          <a:p>
            <a:pPr indent="0" lvl="0" marL="0" rtl="0" algn="l">
              <a:spcBef>
                <a:spcPts val="0"/>
              </a:spcBef>
              <a:spcAft>
                <a:spcPts val="0"/>
              </a:spcAft>
              <a:buNone/>
            </a:pPr>
            <a:r>
              <a:rPr lang="en-GB" sz="900">
                <a:solidFill>
                  <a:schemeClr val="dk1"/>
                </a:solidFill>
                <a:latin typeface="Roboto"/>
                <a:ea typeface="Roboto"/>
                <a:cs typeface="Roboto"/>
                <a:sym typeface="Roboto"/>
              </a:rPr>
              <a:t>- Mat</a:t>
            </a:r>
            <a:endParaRPr sz="900">
              <a:solidFill>
                <a:schemeClr val="dk1"/>
              </a:solidFill>
              <a:latin typeface="Roboto"/>
              <a:ea typeface="Roboto"/>
              <a:cs typeface="Roboto"/>
              <a:sym typeface="Roboto"/>
            </a:endParaRPr>
          </a:p>
        </p:txBody>
      </p:sp>
      <p:pic>
        <p:nvPicPr>
          <p:cNvPr id="236" name="Google Shape;236;p25"/>
          <p:cNvPicPr preferRelativeResize="0"/>
          <p:nvPr/>
        </p:nvPicPr>
        <p:blipFill>
          <a:blip r:embed="rId5">
            <a:alphaModFix/>
          </a:blip>
          <a:stretch>
            <a:fillRect/>
          </a:stretch>
        </p:blipFill>
        <p:spPr>
          <a:xfrm>
            <a:off x="7789824" y="2454350"/>
            <a:ext cx="1172815" cy="754825"/>
          </a:xfrm>
          <a:prstGeom prst="rect">
            <a:avLst/>
          </a:prstGeom>
          <a:noFill/>
          <a:ln>
            <a:noFill/>
          </a:ln>
        </p:spPr>
      </p:pic>
      <p:sp>
        <p:nvSpPr>
          <p:cNvPr id="237" name="Google Shape;237;p25"/>
          <p:cNvSpPr/>
          <p:nvPr/>
        </p:nvSpPr>
        <p:spPr>
          <a:xfrm>
            <a:off x="7396750" y="2862746"/>
            <a:ext cx="465725" cy="29650"/>
          </a:xfrm>
          <a:custGeom>
            <a:rect b="b" l="l" r="r" t="t"/>
            <a:pathLst>
              <a:path extrusionOk="0" h="1186" w="18629">
                <a:moveTo>
                  <a:pt x="0" y="1186"/>
                </a:moveTo>
                <a:cubicBezTo>
                  <a:pt x="502" y="1004"/>
                  <a:pt x="1690" y="182"/>
                  <a:pt x="3014" y="91"/>
                </a:cubicBezTo>
                <a:cubicBezTo>
                  <a:pt x="4338" y="0"/>
                  <a:pt x="6301" y="548"/>
                  <a:pt x="7945" y="639"/>
                </a:cubicBezTo>
                <a:cubicBezTo>
                  <a:pt x="9589" y="730"/>
                  <a:pt x="11095" y="594"/>
                  <a:pt x="12876" y="639"/>
                </a:cubicBezTo>
                <a:cubicBezTo>
                  <a:pt x="14657" y="685"/>
                  <a:pt x="17670" y="867"/>
                  <a:pt x="18629" y="912"/>
                </a:cubicBezTo>
              </a:path>
            </a:pathLst>
          </a:custGeom>
          <a:noFill/>
          <a:ln cap="flat" cmpd="sng" w="9525">
            <a:solidFill>
              <a:schemeClr val="dk2"/>
            </a:solidFill>
            <a:prstDash val="solid"/>
            <a:round/>
            <a:headEnd len="med" w="med" type="none"/>
            <a:tailEnd len="med" w="med" type="triangle"/>
          </a:ln>
        </p:spPr>
      </p:sp>
      <p:sp>
        <p:nvSpPr>
          <p:cNvPr id="238" name="Google Shape;238;p25"/>
          <p:cNvSpPr txBox="1"/>
          <p:nvPr/>
        </p:nvSpPr>
        <p:spPr>
          <a:xfrm>
            <a:off x="7181087" y="1911950"/>
            <a:ext cx="155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Each object can be </a:t>
            </a:r>
            <a:r>
              <a:rPr lang="en-GB" sz="900">
                <a:solidFill>
                  <a:schemeClr val="dk1"/>
                </a:solidFill>
                <a:latin typeface="Roboto"/>
                <a:ea typeface="Roboto"/>
                <a:cs typeface="Roboto"/>
                <a:sym typeface="Roboto"/>
              </a:rPr>
              <a:t>represented</a:t>
            </a:r>
            <a:r>
              <a:rPr lang="en-GB" sz="900">
                <a:solidFill>
                  <a:schemeClr val="dk1"/>
                </a:solidFill>
                <a:latin typeface="Roboto"/>
                <a:ea typeface="Roboto"/>
                <a:cs typeface="Roboto"/>
                <a:sym typeface="Roboto"/>
              </a:rPr>
              <a:t> by a node, and their interactions are represented by edges</a:t>
            </a:r>
            <a:endParaRPr sz="900">
              <a:solidFill>
                <a:schemeClr val="dk1"/>
              </a:solidFill>
              <a:latin typeface="Roboto"/>
              <a:ea typeface="Roboto"/>
              <a:cs typeface="Roboto"/>
              <a:sym typeface="Roboto"/>
            </a:endParaRPr>
          </a:p>
        </p:txBody>
      </p:sp>
      <p:pic>
        <p:nvPicPr>
          <p:cNvPr id="239" name="Google Shape;239;p25"/>
          <p:cNvPicPr preferRelativeResize="0"/>
          <p:nvPr/>
        </p:nvPicPr>
        <p:blipFill>
          <a:blip r:embed="rId6">
            <a:alphaModFix/>
          </a:blip>
          <a:stretch>
            <a:fillRect/>
          </a:stretch>
        </p:blipFill>
        <p:spPr>
          <a:xfrm>
            <a:off x="4964975" y="3281352"/>
            <a:ext cx="2452700" cy="1582948"/>
          </a:xfrm>
          <a:prstGeom prst="rect">
            <a:avLst/>
          </a:prstGeom>
          <a:noFill/>
          <a:ln>
            <a:noFill/>
          </a:ln>
        </p:spPr>
      </p:pic>
      <p:sp>
        <p:nvSpPr>
          <p:cNvPr id="240" name="Google Shape;240;p25"/>
          <p:cNvSpPr/>
          <p:nvPr/>
        </p:nvSpPr>
        <p:spPr>
          <a:xfrm>
            <a:off x="7520050" y="3330750"/>
            <a:ext cx="808150" cy="582150"/>
          </a:xfrm>
          <a:custGeom>
            <a:rect b="b" l="l" r="r" t="t"/>
            <a:pathLst>
              <a:path extrusionOk="0" h="23286" w="32326">
                <a:moveTo>
                  <a:pt x="32326" y="0"/>
                </a:moveTo>
                <a:cubicBezTo>
                  <a:pt x="32007" y="1735"/>
                  <a:pt x="32098" y="7442"/>
                  <a:pt x="30409" y="10410"/>
                </a:cubicBezTo>
                <a:cubicBezTo>
                  <a:pt x="28720" y="13378"/>
                  <a:pt x="25523" y="16118"/>
                  <a:pt x="22190" y="17807"/>
                </a:cubicBezTo>
                <a:cubicBezTo>
                  <a:pt x="18857" y="19496"/>
                  <a:pt x="14108" y="19633"/>
                  <a:pt x="10410" y="20546"/>
                </a:cubicBezTo>
                <a:cubicBezTo>
                  <a:pt x="6712" y="21459"/>
                  <a:pt x="1735" y="22829"/>
                  <a:pt x="0" y="23286"/>
                </a:cubicBezTo>
              </a:path>
            </a:pathLst>
          </a:custGeom>
          <a:noFill/>
          <a:ln cap="flat" cmpd="sng" w="9525">
            <a:solidFill>
              <a:schemeClr val="dk2"/>
            </a:solidFill>
            <a:prstDash val="solid"/>
            <a:round/>
            <a:headEnd len="med" w="med" type="none"/>
            <a:tailEnd len="med" w="med" type="triangle"/>
          </a:ln>
        </p:spPr>
      </p:sp>
      <p:sp>
        <p:nvSpPr>
          <p:cNvPr id="241" name="Google Shape;241;p25"/>
          <p:cNvSpPr txBox="1"/>
          <p:nvPr/>
        </p:nvSpPr>
        <p:spPr>
          <a:xfrm>
            <a:off x="7647787" y="3703375"/>
            <a:ext cx="15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Roboto"/>
                <a:ea typeface="Roboto"/>
                <a:cs typeface="Roboto"/>
                <a:sym typeface="Roboto"/>
              </a:rPr>
              <a:t>Node and edge can be labelled accordingly</a:t>
            </a:r>
            <a:endParaRPr sz="900">
              <a:solidFill>
                <a:schemeClr val="dk1"/>
              </a:solidFill>
              <a:latin typeface="Roboto"/>
              <a:ea typeface="Roboto"/>
              <a:cs typeface="Roboto"/>
              <a:sym typeface="Roboto"/>
            </a:endParaRPr>
          </a:p>
        </p:txBody>
      </p:sp>
      <p:sp>
        <p:nvSpPr>
          <p:cNvPr id="242" name="Google Shape;242;p25"/>
          <p:cNvSpPr/>
          <p:nvPr/>
        </p:nvSpPr>
        <p:spPr>
          <a:xfrm>
            <a:off x="3951775" y="146025"/>
            <a:ext cx="5040900" cy="47184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
          <p:cNvSpPr/>
          <p:nvPr/>
        </p:nvSpPr>
        <p:spPr>
          <a:xfrm>
            <a:off x="3308000" y="2144166"/>
            <a:ext cx="589000" cy="1146850"/>
          </a:xfrm>
          <a:custGeom>
            <a:rect b="b" l="l" r="r" t="t"/>
            <a:pathLst>
              <a:path extrusionOk="0" h="45874" w="23560">
                <a:moveTo>
                  <a:pt x="0" y="44909"/>
                </a:moveTo>
                <a:cubicBezTo>
                  <a:pt x="1553" y="44955"/>
                  <a:pt x="5982" y="46781"/>
                  <a:pt x="9315" y="45183"/>
                </a:cubicBezTo>
                <a:cubicBezTo>
                  <a:pt x="12648" y="43585"/>
                  <a:pt x="18812" y="40070"/>
                  <a:pt x="19999" y="35321"/>
                </a:cubicBezTo>
                <a:cubicBezTo>
                  <a:pt x="21186" y="30573"/>
                  <a:pt x="17807" y="21532"/>
                  <a:pt x="16437" y="16692"/>
                </a:cubicBezTo>
                <a:cubicBezTo>
                  <a:pt x="15067" y="11852"/>
                  <a:pt x="12145" y="8976"/>
                  <a:pt x="11780" y="6282"/>
                </a:cubicBezTo>
                <a:cubicBezTo>
                  <a:pt x="11415" y="3588"/>
                  <a:pt x="12283" y="1534"/>
                  <a:pt x="14246" y="529"/>
                </a:cubicBezTo>
                <a:cubicBezTo>
                  <a:pt x="16209" y="-475"/>
                  <a:pt x="22008" y="301"/>
                  <a:pt x="23560" y="255"/>
                </a:cubicBez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ctrTitle"/>
          </p:nvPr>
        </p:nvSpPr>
        <p:spPr>
          <a:xfrm>
            <a:off x="175403" y="2300700"/>
            <a:ext cx="7173300" cy="54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Challenges</a:t>
            </a:r>
            <a:r>
              <a:rPr lang="en-GB" sz="3100"/>
              <a:t> of using graph in machine learning</a:t>
            </a:r>
            <a:endParaRPr sz="3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nvSpPr>
        <p:spPr>
          <a:xfrm>
            <a:off x="868525" y="254375"/>
            <a:ext cx="58284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1F1F1F"/>
              </a:solidFill>
            </a:endParaRPr>
          </a:p>
          <a:p>
            <a:pPr indent="0" lvl="0" marL="0" rtl="0" algn="l">
              <a:lnSpc>
                <a:spcPct val="115000"/>
              </a:lnSpc>
              <a:spcBef>
                <a:spcPts val="1800"/>
              </a:spcBef>
              <a:spcAft>
                <a:spcPts val="0"/>
              </a:spcAft>
              <a:buNone/>
            </a:pPr>
            <a:r>
              <a:rPr lang="en-GB" sz="1200">
                <a:solidFill>
                  <a:srgbClr val="1F1F1F"/>
                </a:solidFill>
              </a:rPr>
              <a:t>We need to think about what information we want to use to make predictions. In general, there are four types of information that we might want to use:</a:t>
            </a:r>
            <a:endParaRPr sz="1200">
              <a:solidFill>
                <a:srgbClr val="1F1F1F"/>
              </a:solidFill>
            </a:endParaRPr>
          </a:p>
          <a:p>
            <a:pPr indent="-304800" lvl="0" marL="457200" rtl="0" algn="l">
              <a:lnSpc>
                <a:spcPct val="115000"/>
              </a:lnSpc>
              <a:spcBef>
                <a:spcPts val="1800"/>
              </a:spcBef>
              <a:spcAft>
                <a:spcPts val="0"/>
              </a:spcAft>
              <a:buClr>
                <a:srgbClr val="1F1F1F"/>
              </a:buClr>
              <a:buSzPts val="1200"/>
              <a:buChar char="●"/>
            </a:pPr>
            <a:r>
              <a:rPr b="1" lang="en-GB" sz="1200">
                <a:solidFill>
                  <a:srgbClr val="1F1F1F"/>
                </a:solidFill>
              </a:rPr>
              <a:t>Nodes:</a:t>
            </a:r>
            <a:r>
              <a:rPr lang="en-GB" sz="1200">
                <a:solidFill>
                  <a:srgbClr val="1F1F1F"/>
                </a:solidFill>
              </a:rPr>
              <a:t> </a:t>
            </a:r>
            <a:r>
              <a:rPr lang="en-GB" sz="1200">
                <a:solidFill>
                  <a:srgbClr val="93C47D"/>
                </a:solidFill>
              </a:rPr>
              <a:t>The nodes represent the individual entities in the graph. For example, in a social network, the nodes might represent people.</a:t>
            </a:r>
            <a:endParaRPr sz="1200">
              <a:solidFill>
                <a:srgbClr val="93C47D"/>
              </a:solidFill>
            </a:endParaRPr>
          </a:p>
          <a:p>
            <a:pPr indent="-304800" lvl="0" marL="457200" rtl="0" algn="l">
              <a:lnSpc>
                <a:spcPct val="115000"/>
              </a:lnSpc>
              <a:spcBef>
                <a:spcPts val="0"/>
              </a:spcBef>
              <a:spcAft>
                <a:spcPts val="0"/>
              </a:spcAft>
              <a:buClr>
                <a:srgbClr val="1F1F1F"/>
              </a:buClr>
              <a:buSzPts val="1200"/>
              <a:buChar char="●"/>
            </a:pPr>
            <a:r>
              <a:rPr b="1" lang="en-GB" sz="1200">
                <a:solidFill>
                  <a:srgbClr val="1F1F1F"/>
                </a:solidFill>
              </a:rPr>
              <a:t>Edges: </a:t>
            </a:r>
            <a:r>
              <a:rPr lang="en-GB" sz="1200">
                <a:solidFill>
                  <a:srgbClr val="93C47D"/>
                </a:solidFill>
              </a:rPr>
              <a:t>The edges represent the relationships between the nodes. For example, in a social network, the edges might represent friendships.</a:t>
            </a:r>
            <a:endParaRPr sz="1200">
              <a:solidFill>
                <a:srgbClr val="93C47D"/>
              </a:solidFill>
            </a:endParaRPr>
          </a:p>
          <a:p>
            <a:pPr indent="-304800" lvl="0" marL="457200" rtl="0" algn="l">
              <a:lnSpc>
                <a:spcPct val="115000"/>
              </a:lnSpc>
              <a:spcBef>
                <a:spcPts val="0"/>
              </a:spcBef>
              <a:spcAft>
                <a:spcPts val="0"/>
              </a:spcAft>
              <a:buClr>
                <a:srgbClr val="1F1F1F"/>
              </a:buClr>
              <a:buSzPts val="1200"/>
              <a:buChar char="●"/>
            </a:pPr>
            <a:r>
              <a:rPr b="1" lang="en-GB" sz="1200">
                <a:solidFill>
                  <a:srgbClr val="1F1F1F"/>
                </a:solidFill>
              </a:rPr>
              <a:t>Global context: </a:t>
            </a:r>
            <a:r>
              <a:rPr lang="en-GB" sz="1200">
                <a:solidFill>
                  <a:srgbClr val="93C47D"/>
                </a:solidFill>
              </a:rPr>
              <a:t>The global context is information about the entire graph, such as the number of nodes and edges.</a:t>
            </a:r>
            <a:endParaRPr sz="1200">
              <a:solidFill>
                <a:srgbClr val="93C47D"/>
              </a:solidFill>
            </a:endParaRPr>
          </a:p>
          <a:p>
            <a:pPr indent="-304800" lvl="0" marL="457200" rtl="0" algn="l">
              <a:lnSpc>
                <a:spcPct val="115000"/>
              </a:lnSpc>
              <a:spcBef>
                <a:spcPts val="0"/>
              </a:spcBef>
              <a:spcAft>
                <a:spcPts val="0"/>
              </a:spcAft>
              <a:buClr>
                <a:srgbClr val="1F1F1F"/>
              </a:buClr>
              <a:buSzPts val="1200"/>
              <a:buChar char="●"/>
            </a:pPr>
            <a:r>
              <a:rPr b="1" lang="en-GB" sz="1200">
                <a:solidFill>
                  <a:srgbClr val="1F1F1F"/>
                </a:solidFill>
              </a:rPr>
              <a:t>Connectivity: </a:t>
            </a:r>
            <a:r>
              <a:rPr lang="en-GB" sz="1200">
                <a:solidFill>
                  <a:srgbClr val="E69138"/>
                </a:solidFill>
              </a:rPr>
              <a:t>The connectivity is information about how the nodes are connected to each other. For example, in a social network, the connectivity might represent the number of friends that each person has.</a:t>
            </a:r>
            <a:endParaRPr sz="1200">
              <a:solidFill>
                <a:srgbClr val="E69138"/>
              </a:solidFill>
            </a:endParaRPr>
          </a:p>
        </p:txBody>
      </p:sp>
      <p:sp>
        <p:nvSpPr>
          <p:cNvPr id="254" name="Google Shape;254;p27"/>
          <p:cNvSpPr txBox="1"/>
          <p:nvPr/>
        </p:nvSpPr>
        <p:spPr>
          <a:xfrm>
            <a:off x="7065475" y="1867950"/>
            <a:ext cx="1752900" cy="1119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lang="en-GB" sz="900">
                <a:solidFill>
                  <a:srgbClr val="6AA84F"/>
                </a:solidFill>
              </a:rPr>
              <a:t>The edges can be represented as a matrix, where each row represents an edge and each column represents the nodes that are connected by the edge.</a:t>
            </a:r>
            <a:endParaRPr sz="900">
              <a:solidFill>
                <a:srgbClr val="6AA84F"/>
              </a:solidFill>
            </a:endParaRPr>
          </a:p>
        </p:txBody>
      </p:sp>
      <p:sp>
        <p:nvSpPr>
          <p:cNvPr id="255" name="Google Shape;255;p27"/>
          <p:cNvSpPr txBox="1"/>
          <p:nvPr/>
        </p:nvSpPr>
        <p:spPr>
          <a:xfrm>
            <a:off x="7065475" y="734525"/>
            <a:ext cx="1752900" cy="9606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800"/>
              </a:spcBef>
              <a:spcAft>
                <a:spcPts val="1800"/>
              </a:spcAft>
              <a:buNone/>
            </a:pPr>
            <a:r>
              <a:rPr lang="en-GB" sz="900">
                <a:solidFill>
                  <a:srgbClr val="93C47D"/>
                </a:solidFill>
              </a:rPr>
              <a:t>T</a:t>
            </a:r>
            <a:r>
              <a:rPr lang="en-GB" sz="900">
                <a:solidFill>
                  <a:srgbClr val="93C47D"/>
                </a:solidFill>
              </a:rPr>
              <a:t>he nodes can be represented as a matrix, where each row represents a node and each column represents a feature of the node</a:t>
            </a:r>
            <a:endParaRPr sz="900">
              <a:solidFill>
                <a:srgbClr val="93C47D"/>
              </a:solidFill>
            </a:endParaRPr>
          </a:p>
        </p:txBody>
      </p:sp>
      <p:sp>
        <p:nvSpPr>
          <p:cNvPr id="256" name="Google Shape;256;p27"/>
          <p:cNvSpPr/>
          <p:nvPr/>
        </p:nvSpPr>
        <p:spPr>
          <a:xfrm>
            <a:off x="6218775" y="1137975"/>
            <a:ext cx="791360" cy="607525"/>
          </a:xfrm>
          <a:custGeom>
            <a:rect b="b" l="l" r="r" t="t"/>
            <a:pathLst>
              <a:path extrusionOk="0" h="24301" w="55887">
                <a:moveTo>
                  <a:pt x="0" y="22970"/>
                </a:moveTo>
                <a:cubicBezTo>
                  <a:pt x="2100" y="23107"/>
                  <a:pt x="9178" y="25252"/>
                  <a:pt x="12602" y="23791"/>
                </a:cubicBezTo>
                <a:cubicBezTo>
                  <a:pt x="16027" y="22330"/>
                  <a:pt x="19040" y="17262"/>
                  <a:pt x="20547" y="14203"/>
                </a:cubicBezTo>
                <a:cubicBezTo>
                  <a:pt x="22054" y="11144"/>
                  <a:pt x="19497" y="7766"/>
                  <a:pt x="21643" y="5437"/>
                </a:cubicBezTo>
                <a:cubicBezTo>
                  <a:pt x="23789" y="3108"/>
                  <a:pt x="27716" y="962"/>
                  <a:pt x="33423" y="231"/>
                </a:cubicBezTo>
                <a:cubicBezTo>
                  <a:pt x="39130" y="-500"/>
                  <a:pt x="52143" y="916"/>
                  <a:pt x="55887" y="1053"/>
                </a:cubicBezTo>
              </a:path>
            </a:pathLst>
          </a:custGeom>
          <a:noFill/>
          <a:ln cap="flat" cmpd="sng" w="9525">
            <a:solidFill>
              <a:schemeClr val="dk2"/>
            </a:solidFill>
            <a:prstDash val="solid"/>
            <a:round/>
            <a:headEnd len="med" w="med" type="none"/>
            <a:tailEnd len="med" w="med" type="triangle"/>
          </a:ln>
        </p:spPr>
      </p:sp>
      <p:sp>
        <p:nvSpPr>
          <p:cNvPr id="257" name="Google Shape;257;p27"/>
          <p:cNvSpPr/>
          <p:nvPr/>
        </p:nvSpPr>
        <p:spPr>
          <a:xfrm>
            <a:off x="6273575" y="2097675"/>
            <a:ext cx="750268" cy="347375"/>
          </a:xfrm>
          <a:custGeom>
            <a:rect b="b" l="l" r="r" t="t"/>
            <a:pathLst>
              <a:path extrusionOk="0" h="13895" w="47120">
                <a:moveTo>
                  <a:pt x="0" y="471"/>
                </a:moveTo>
                <a:cubicBezTo>
                  <a:pt x="1644" y="471"/>
                  <a:pt x="6803" y="-533"/>
                  <a:pt x="9862" y="471"/>
                </a:cubicBezTo>
                <a:cubicBezTo>
                  <a:pt x="12921" y="1476"/>
                  <a:pt x="16118" y="4580"/>
                  <a:pt x="18355" y="6498"/>
                </a:cubicBezTo>
                <a:cubicBezTo>
                  <a:pt x="20592" y="8416"/>
                  <a:pt x="21277" y="10744"/>
                  <a:pt x="23286" y="11977"/>
                </a:cubicBezTo>
                <a:cubicBezTo>
                  <a:pt x="25295" y="13210"/>
                  <a:pt x="26437" y="13895"/>
                  <a:pt x="30409" y="13895"/>
                </a:cubicBezTo>
                <a:cubicBezTo>
                  <a:pt x="34381" y="13895"/>
                  <a:pt x="44335" y="12297"/>
                  <a:pt x="47120" y="11977"/>
                </a:cubicBezTo>
              </a:path>
            </a:pathLst>
          </a:custGeom>
          <a:noFill/>
          <a:ln cap="flat" cmpd="sng" w="9525">
            <a:solidFill>
              <a:schemeClr val="dk2"/>
            </a:solidFill>
            <a:prstDash val="solid"/>
            <a:round/>
            <a:headEnd len="med" w="med" type="none"/>
            <a:tailEnd len="med" w="med" type="triangle"/>
          </a:ln>
        </p:spPr>
      </p:sp>
      <p:sp>
        <p:nvSpPr>
          <p:cNvPr id="258" name="Google Shape;258;p27"/>
          <p:cNvSpPr txBox="1"/>
          <p:nvPr/>
        </p:nvSpPr>
        <p:spPr>
          <a:xfrm>
            <a:off x="3469200" y="3842225"/>
            <a:ext cx="3410700" cy="877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E69138"/>
                </a:solidFill>
                <a:highlight>
                  <a:srgbClr val="FFFFFF"/>
                </a:highlight>
              </a:rPr>
              <a:t>The connectivity is more complicated to represent. One way to represent the connectivity is to use an adjacency matrix. An adjacency matrix is a matrix where each entry represents whether two nodes are connected or not. However this matrix can be huge and make the computation around it very difficult !</a:t>
            </a:r>
            <a:endParaRPr sz="900">
              <a:solidFill>
                <a:srgbClr val="E69138"/>
              </a:solidFill>
            </a:endParaRPr>
          </a:p>
        </p:txBody>
      </p:sp>
      <p:sp>
        <p:nvSpPr>
          <p:cNvPr id="259" name="Google Shape;259;p27"/>
          <p:cNvSpPr/>
          <p:nvPr/>
        </p:nvSpPr>
        <p:spPr>
          <a:xfrm>
            <a:off x="931451" y="1496475"/>
            <a:ext cx="130130" cy="1017103"/>
          </a:xfrm>
          <a:custGeom>
            <a:rect b="b" l="l" r="r" t="t"/>
            <a:pathLst>
              <a:path extrusionOk="0" h="43011" w="14817">
                <a:moveTo>
                  <a:pt x="8790" y="0"/>
                </a:moveTo>
                <a:cubicBezTo>
                  <a:pt x="7968" y="548"/>
                  <a:pt x="4361" y="868"/>
                  <a:pt x="3859" y="3288"/>
                </a:cubicBezTo>
                <a:cubicBezTo>
                  <a:pt x="3357" y="5708"/>
                  <a:pt x="5776" y="11278"/>
                  <a:pt x="5776" y="14520"/>
                </a:cubicBezTo>
                <a:cubicBezTo>
                  <a:pt x="5776" y="17762"/>
                  <a:pt x="4818" y="21368"/>
                  <a:pt x="3859" y="22738"/>
                </a:cubicBezTo>
                <a:cubicBezTo>
                  <a:pt x="2900" y="24108"/>
                  <a:pt x="69" y="22281"/>
                  <a:pt x="23" y="22738"/>
                </a:cubicBezTo>
                <a:cubicBezTo>
                  <a:pt x="-23" y="23195"/>
                  <a:pt x="2854" y="23332"/>
                  <a:pt x="3585" y="25478"/>
                </a:cubicBezTo>
                <a:cubicBezTo>
                  <a:pt x="4316" y="27624"/>
                  <a:pt x="3905" y="32920"/>
                  <a:pt x="4407" y="35614"/>
                </a:cubicBezTo>
                <a:cubicBezTo>
                  <a:pt x="4909" y="38308"/>
                  <a:pt x="4863" y="40408"/>
                  <a:pt x="6598" y="41641"/>
                </a:cubicBezTo>
                <a:cubicBezTo>
                  <a:pt x="8333" y="42874"/>
                  <a:pt x="13447" y="42783"/>
                  <a:pt x="14817" y="43011"/>
                </a:cubicBezTo>
              </a:path>
            </a:pathLst>
          </a:custGeom>
          <a:noFill/>
          <a:ln cap="flat" cmpd="sng" w="9525">
            <a:solidFill>
              <a:schemeClr val="dk2"/>
            </a:solidFill>
            <a:prstDash val="solid"/>
            <a:round/>
            <a:headEnd len="med" w="med" type="none"/>
            <a:tailEnd len="med" w="med" type="none"/>
          </a:ln>
        </p:spPr>
      </p:sp>
      <p:sp>
        <p:nvSpPr>
          <p:cNvPr id="260" name="Google Shape;260;p27"/>
          <p:cNvSpPr txBox="1"/>
          <p:nvPr/>
        </p:nvSpPr>
        <p:spPr>
          <a:xfrm>
            <a:off x="47725" y="1834550"/>
            <a:ext cx="820800" cy="461700"/>
          </a:xfrm>
          <a:prstGeom prst="rect">
            <a:avLst/>
          </a:prstGeom>
          <a:solidFill>
            <a:srgbClr val="93C47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Easy to represent</a:t>
            </a:r>
            <a:endParaRPr sz="900"/>
          </a:p>
        </p:txBody>
      </p:sp>
      <p:sp>
        <p:nvSpPr>
          <p:cNvPr id="261" name="Google Shape;261;p27"/>
          <p:cNvSpPr txBox="1"/>
          <p:nvPr/>
        </p:nvSpPr>
        <p:spPr>
          <a:xfrm>
            <a:off x="47725" y="2685500"/>
            <a:ext cx="820800" cy="461700"/>
          </a:xfrm>
          <a:prstGeom prst="rect">
            <a:avLst/>
          </a:prstGeom>
          <a:solidFill>
            <a:srgbClr val="E6913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Difficult</a:t>
            </a:r>
            <a:r>
              <a:rPr lang="en-GB" sz="900"/>
              <a:t> to represent</a:t>
            </a:r>
            <a:endParaRPr sz="900"/>
          </a:p>
        </p:txBody>
      </p:sp>
      <p:sp>
        <p:nvSpPr>
          <p:cNvPr id="262" name="Google Shape;262;p27"/>
          <p:cNvSpPr/>
          <p:nvPr/>
        </p:nvSpPr>
        <p:spPr>
          <a:xfrm>
            <a:off x="904050" y="2814875"/>
            <a:ext cx="171225" cy="220625"/>
          </a:xfrm>
          <a:custGeom>
            <a:rect b="b" l="l" r="r" t="t"/>
            <a:pathLst>
              <a:path extrusionOk="0" h="8825" w="6849">
                <a:moveTo>
                  <a:pt x="0" y="7945"/>
                </a:moveTo>
                <a:cubicBezTo>
                  <a:pt x="776" y="8036"/>
                  <a:pt x="4246" y="9452"/>
                  <a:pt x="4657" y="8493"/>
                </a:cubicBezTo>
                <a:cubicBezTo>
                  <a:pt x="5068" y="7534"/>
                  <a:pt x="2101" y="3608"/>
                  <a:pt x="2466" y="2192"/>
                </a:cubicBezTo>
                <a:cubicBezTo>
                  <a:pt x="2831" y="777"/>
                  <a:pt x="6119" y="365"/>
                  <a:pt x="6849" y="0"/>
                </a:cubicBezTo>
              </a:path>
            </a:pathLst>
          </a:custGeom>
          <a:noFill/>
          <a:ln cap="flat" cmpd="sng" w="9525">
            <a:solidFill>
              <a:schemeClr val="dk2"/>
            </a:solidFill>
            <a:prstDash val="solid"/>
            <a:round/>
            <a:headEnd len="med" w="med" type="none"/>
            <a:tailEnd len="med" w="med" type="triangle"/>
          </a:ln>
        </p:spPr>
      </p:sp>
      <p:sp>
        <p:nvSpPr>
          <p:cNvPr id="263" name="Google Shape;263;p27"/>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How to represent graphs to be compatible with neural networks ?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8"/>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How to represent graphs to be compatible with neural networks ? </a:t>
            </a:r>
            <a:endParaRPr b="1"/>
          </a:p>
        </p:txBody>
      </p:sp>
      <p:sp>
        <p:nvSpPr>
          <p:cNvPr id="269" name="Google Shape;269;p28"/>
          <p:cNvSpPr txBox="1"/>
          <p:nvPr/>
        </p:nvSpPr>
        <p:spPr>
          <a:xfrm>
            <a:off x="248250" y="666100"/>
            <a:ext cx="80184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1100"/>
              </a:spcAft>
              <a:buNone/>
            </a:pPr>
            <a:r>
              <a:rPr b="1" lang="en-GB" sz="1200">
                <a:solidFill>
                  <a:srgbClr val="1F1F1F"/>
                </a:solidFill>
              </a:rPr>
              <a:t>Connectivity: </a:t>
            </a:r>
            <a:r>
              <a:rPr lang="en-GB" sz="1200">
                <a:solidFill>
                  <a:srgbClr val="E69138"/>
                </a:solidFill>
              </a:rPr>
              <a:t>The connectivity is information about how the nodes are connected to each other. For example, in a social network, the connectivity might represent the number of friends that each person has.</a:t>
            </a:r>
            <a:endParaRPr/>
          </a:p>
        </p:txBody>
      </p:sp>
      <p:sp>
        <p:nvSpPr>
          <p:cNvPr id="270" name="Google Shape;270;p28"/>
          <p:cNvSpPr txBox="1"/>
          <p:nvPr/>
        </p:nvSpPr>
        <p:spPr>
          <a:xfrm>
            <a:off x="3835375" y="1484425"/>
            <a:ext cx="3410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F0000"/>
                </a:solidFill>
                <a:highlight>
                  <a:srgbClr val="FFFFFF"/>
                </a:highlight>
              </a:rPr>
              <a:t>Challenge</a:t>
            </a:r>
            <a:r>
              <a:rPr lang="en-GB" sz="1200">
                <a:solidFill>
                  <a:srgbClr val="FF0000"/>
                </a:solidFill>
                <a:highlight>
                  <a:srgbClr val="FFFFFF"/>
                </a:highlight>
              </a:rPr>
              <a:t> 1: </a:t>
            </a:r>
            <a:r>
              <a:rPr lang="en-GB" sz="1200">
                <a:solidFill>
                  <a:srgbClr val="FF0000"/>
                </a:solidFill>
                <a:highlight>
                  <a:srgbClr val="FFFFFF"/>
                </a:highlight>
              </a:rPr>
              <a:t> this matrix can be huge and make the computation around it very difficult !</a:t>
            </a:r>
            <a:endParaRPr sz="1200">
              <a:solidFill>
                <a:srgbClr val="FF0000"/>
              </a:solidFill>
            </a:endParaRPr>
          </a:p>
        </p:txBody>
      </p:sp>
      <p:sp>
        <p:nvSpPr>
          <p:cNvPr id="271" name="Google Shape;271;p28"/>
          <p:cNvSpPr txBox="1"/>
          <p:nvPr/>
        </p:nvSpPr>
        <p:spPr>
          <a:xfrm>
            <a:off x="1419400" y="1956325"/>
            <a:ext cx="1957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E69138"/>
                </a:solidFill>
                <a:highlight>
                  <a:srgbClr val="FFFFFF"/>
                </a:highlight>
              </a:rPr>
              <a:t>One way to represent the connectivity is to use an </a:t>
            </a:r>
            <a:r>
              <a:rPr lang="en-GB" sz="900">
                <a:solidFill>
                  <a:srgbClr val="FF0000"/>
                </a:solidFill>
                <a:highlight>
                  <a:srgbClr val="FFFFFF"/>
                </a:highlight>
              </a:rPr>
              <a:t>adjacency matrix</a:t>
            </a:r>
            <a:r>
              <a:rPr lang="en-GB" sz="900">
                <a:solidFill>
                  <a:srgbClr val="E69138"/>
                </a:solidFill>
                <a:highlight>
                  <a:srgbClr val="FFFFFF"/>
                </a:highlight>
              </a:rPr>
              <a:t> (a matrix where each entry represents whether two nodes are connected or not)</a:t>
            </a:r>
            <a:endParaRPr/>
          </a:p>
        </p:txBody>
      </p:sp>
      <p:sp>
        <p:nvSpPr>
          <p:cNvPr id="272" name="Google Shape;272;p28"/>
          <p:cNvSpPr txBox="1"/>
          <p:nvPr/>
        </p:nvSpPr>
        <p:spPr>
          <a:xfrm>
            <a:off x="631775" y="1433125"/>
            <a:ext cx="2265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E69138"/>
                </a:solidFill>
                <a:highlight>
                  <a:srgbClr val="FFFFFF"/>
                </a:highlight>
              </a:rPr>
              <a:t>The </a:t>
            </a:r>
            <a:r>
              <a:rPr b="1" lang="en-GB" sz="1100">
                <a:solidFill>
                  <a:srgbClr val="FF0000"/>
                </a:solidFill>
                <a:highlight>
                  <a:srgbClr val="FFFFFF"/>
                </a:highlight>
              </a:rPr>
              <a:t>connectivity</a:t>
            </a:r>
            <a:r>
              <a:rPr lang="en-GB" sz="1100">
                <a:solidFill>
                  <a:srgbClr val="E69138"/>
                </a:solidFill>
                <a:highlight>
                  <a:srgbClr val="FFFFFF"/>
                </a:highlight>
              </a:rPr>
              <a:t> is more complicated to represent.</a:t>
            </a:r>
            <a:endParaRPr sz="1600"/>
          </a:p>
        </p:txBody>
      </p:sp>
      <p:sp>
        <p:nvSpPr>
          <p:cNvPr id="273" name="Google Shape;273;p28"/>
          <p:cNvSpPr/>
          <p:nvPr/>
        </p:nvSpPr>
        <p:spPr>
          <a:xfrm>
            <a:off x="1061004" y="1931375"/>
            <a:ext cx="343025" cy="499975"/>
          </a:xfrm>
          <a:custGeom>
            <a:rect b="b" l="l" r="r" t="t"/>
            <a:pathLst>
              <a:path extrusionOk="0" h="19999" w="13721">
                <a:moveTo>
                  <a:pt x="1940" y="0"/>
                </a:moveTo>
                <a:cubicBezTo>
                  <a:pt x="1621" y="1644"/>
                  <a:pt x="-23" y="7077"/>
                  <a:pt x="23" y="9862"/>
                </a:cubicBezTo>
                <a:cubicBezTo>
                  <a:pt x="69" y="12647"/>
                  <a:pt x="-69" y="15022"/>
                  <a:pt x="2214" y="16711"/>
                </a:cubicBezTo>
                <a:cubicBezTo>
                  <a:pt x="4497" y="18401"/>
                  <a:pt x="11803" y="19451"/>
                  <a:pt x="13721" y="19999"/>
                </a:cubicBezTo>
              </a:path>
            </a:pathLst>
          </a:custGeom>
          <a:noFill/>
          <a:ln cap="flat" cmpd="sng" w="9525">
            <a:solidFill>
              <a:schemeClr val="dk2"/>
            </a:solidFill>
            <a:prstDash val="solid"/>
            <a:round/>
            <a:headEnd len="med" w="med" type="none"/>
            <a:tailEnd len="med" w="med" type="triangle"/>
          </a:ln>
        </p:spPr>
      </p:sp>
      <p:sp>
        <p:nvSpPr>
          <p:cNvPr id="274" name="Google Shape;274;p28"/>
          <p:cNvSpPr/>
          <p:nvPr/>
        </p:nvSpPr>
        <p:spPr>
          <a:xfrm>
            <a:off x="3216274" y="1725900"/>
            <a:ext cx="452031" cy="678051"/>
          </a:xfrm>
          <a:custGeom>
            <a:rect b="b" l="l" r="r" t="t"/>
            <a:pathLst>
              <a:path extrusionOk="0" h="27396" w="13257">
                <a:moveTo>
                  <a:pt x="2025" y="27396"/>
                </a:moveTo>
                <a:cubicBezTo>
                  <a:pt x="3167" y="26665"/>
                  <a:pt x="8783" y="25706"/>
                  <a:pt x="8874" y="23012"/>
                </a:cubicBezTo>
                <a:cubicBezTo>
                  <a:pt x="8965" y="20318"/>
                  <a:pt x="3943" y="14565"/>
                  <a:pt x="2573" y="11232"/>
                </a:cubicBezTo>
                <a:cubicBezTo>
                  <a:pt x="1203" y="7899"/>
                  <a:pt x="-1126" y="4886"/>
                  <a:pt x="655" y="3014"/>
                </a:cubicBezTo>
                <a:cubicBezTo>
                  <a:pt x="2436" y="1142"/>
                  <a:pt x="11157" y="502"/>
                  <a:pt x="13257" y="0"/>
                </a:cubicBezTo>
              </a:path>
            </a:pathLst>
          </a:custGeom>
          <a:noFill/>
          <a:ln cap="flat" cmpd="sng" w="9525">
            <a:solidFill>
              <a:schemeClr val="dk2"/>
            </a:solidFill>
            <a:prstDash val="dash"/>
            <a:round/>
            <a:headEnd len="med" w="med" type="none"/>
            <a:tailEnd len="med" w="med" type="triangle"/>
          </a:ln>
        </p:spPr>
      </p:sp>
      <p:sp>
        <p:nvSpPr>
          <p:cNvPr id="275" name="Google Shape;275;p28"/>
          <p:cNvSpPr txBox="1"/>
          <p:nvPr/>
        </p:nvSpPr>
        <p:spPr>
          <a:xfrm>
            <a:off x="3787425" y="2266975"/>
            <a:ext cx="366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F0000"/>
                </a:solidFill>
                <a:latin typeface="Roboto"/>
                <a:ea typeface="Roboto"/>
                <a:cs typeface="Roboto"/>
                <a:sym typeface="Roboto"/>
              </a:rPr>
              <a:t>Challenge</a:t>
            </a:r>
            <a:r>
              <a:rPr lang="en-GB" sz="1200">
                <a:solidFill>
                  <a:srgbClr val="FF0000"/>
                </a:solidFill>
                <a:latin typeface="Roboto"/>
                <a:ea typeface="Roboto"/>
                <a:cs typeface="Roboto"/>
                <a:sym typeface="Roboto"/>
              </a:rPr>
              <a:t> 2: The same connectivity can be represented by many adjacency </a:t>
            </a:r>
            <a:r>
              <a:rPr lang="en-GB" sz="1200">
                <a:solidFill>
                  <a:srgbClr val="FF0000"/>
                </a:solidFill>
                <a:latin typeface="Roboto"/>
                <a:ea typeface="Roboto"/>
                <a:cs typeface="Roboto"/>
                <a:sym typeface="Roboto"/>
              </a:rPr>
              <a:t>matrix</a:t>
            </a:r>
            <a:r>
              <a:rPr lang="en-GB" sz="1200">
                <a:solidFill>
                  <a:srgbClr val="FF0000"/>
                </a:solidFill>
                <a:latin typeface="Roboto"/>
                <a:ea typeface="Roboto"/>
                <a:cs typeface="Roboto"/>
                <a:sym typeface="Roboto"/>
              </a:rPr>
              <a:t> (e.g., by changing the node location in the </a:t>
            </a:r>
            <a:r>
              <a:rPr lang="en-GB" sz="1200">
                <a:solidFill>
                  <a:srgbClr val="FF0000"/>
                </a:solidFill>
                <a:latin typeface="Roboto"/>
                <a:ea typeface="Roboto"/>
                <a:cs typeface="Roboto"/>
                <a:sym typeface="Roboto"/>
              </a:rPr>
              <a:t>matrix</a:t>
            </a:r>
            <a:r>
              <a:rPr lang="en-GB" sz="1200">
                <a:solidFill>
                  <a:srgbClr val="FF0000"/>
                </a:solidFill>
                <a:latin typeface="Roboto"/>
                <a:ea typeface="Roboto"/>
                <a:cs typeface="Roboto"/>
                <a:sym typeface="Roboto"/>
              </a:rPr>
              <a:t>)</a:t>
            </a:r>
            <a:endParaRPr sz="1200">
              <a:solidFill>
                <a:srgbClr val="FF0000"/>
              </a:solidFill>
            </a:endParaRPr>
          </a:p>
        </p:txBody>
      </p:sp>
      <p:sp>
        <p:nvSpPr>
          <p:cNvPr id="276" name="Google Shape;276;p28"/>
          <p:cNvSpPr/>
          <p:nvPr/>
        </p:nvSpPr>
        <p:spPr>
          <a:xfrm>
            <a:off x="3280600" y="2451875"/>
            <a:ext cx="452025" cy="267700"/>
          </a:xfrm>
          <a:custGeom>
            <a:rect b="b" l="l" r="r" t="t"/>
            <a:pathLst>
              <a:path extrusionOk="0" h="10708" w="18081">
                <a:moveTo>
                  <a:pt x="0" y="0"/>
                </a:moveTo>
                <a:cubicBezTo>
                  <a:pt x="1461" y="228"/>
                  <a:pt x="7215" y="-228"/>
                  <a:pt x="8767" y="1370"/>
                </a:cubicBezTo>
                <a:cubicBezTo>
                  <a:pt x="10320" y="2968"/>
                  <a:pt x="7763" y="8037"/>
                  <a:pt x="9315" y="9589"/>
                </a:cubicBezTo>
                <a:cubicBezTo>
                  <a:pt x="10867" y="11142"/>
                  <a:pt x="16620" y="10502"/>
                  <a:pt x="18081" y="10685"/>
                </a:cubicBezTo>
              </a:path>
            </a:pathLst>
          </a:custGeom>
          <a:noFill/>
          <a:ln cap="flat" cmpd="sng" w="9525">
            <a:solidFill>
              <a:schemeClr val="dk2"/>
            </a:solidFill>
            <a:prstDash val="dash"/>
            <a:round/>
            <a:headEnd len="med" w="med" type="none"/>
            <a:tailEnd len="med" w="med" type="triangle"/>
          </a:ln>
        </p:spPr>
      </p:sp>
      <p:sp>
        <p:nvSpPr>
          <p:cNvPr id="277" name="Google Shape;277;p28"/>
          <p:cNvSpPr txBox="1"/>
          <p:nvPr/>
        </p:nvSpPr>
        <p:spPr>
          <a:xfrm>
            <a:off x="1554700" y="3375775"/>
            <a:ext cx="19572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E69138"/>
                </a:solidFill>
                <a:highlight>
                  <a:srgbClr val="FFFFFF"/>
                </a:highlight>
              </a:rPr>
              <a:t>Another way is to use </a:t>
            </a:r>
            <a:r>
              <a:rPr lang="en-GB" sz="900">
                <a:solidFill>
                  <a:srgbClr val="FF0000"/>
                </a:solidFill>
                <a:highlight>
                  <a:srgbClr val="FFFFFF"/>
                </a:highlight>
              </a:rPr>
              <a:t>adjacency</a:t>
            </a:r>
            <a:r>
              <a:rPr lang="en-GB" sz="900">
                <a:solidFill>
                  <a:srgbClr val="FF0000"/>
                </a:solidFill>
                <a:highlight>
                  <a:srgbClr val="FFFFFF"/>
                </a:highlight>
              </a:rPr>
              <a:t> list </a:t>
            </a:r>
            <a:r>
              <a:rPr lang="en-GB" sz="900">
                <a:solidFill>
                  <a:srgbClr val="E69138"/>
                </a:solidFill>
                <a:highlight>
                  <a:srgbClr val="FFFFFF"/>
                </a:highlight>
              </a:rPr>
              <a:t>(a list contains a series of tuple objects, each object has two elements representing the two nodes connecting together)</a:t>
            </a:r>
            <a:endParaRPr>
              <a:solidFill>
                <a:srgbClr val="FF0000"/>
              </a:solidFill>
            </a:endParaRPr>
          </a:p>
        </p:txBody>
      </p:sp>
      <p:sp>
        <p:nvSpPr>
          <p:cNvPr id="278" name="Google Shape;278;p28"/>
          <p:cNvSpPr/>
          <p:nvPr/>
        </p:nvSpPr>
        <p:spPr>
          <a:xfrm>
            <a:off x="1102386" y="2369700"/>
            <a:ext cx="452325" cy="1531400"/>
          </a:xfrm>
          <a:custGeom>
            <a:rect b="b" l="l" r="r" t="t"/>
            <a:pathLst>
              <a:path extrusionOk="0" h="61256" w="18093">
                <a:moveTo>
                  <a:pt x="1108" y="0"/>
                </a:moveTo>
                <a:cubicBezTo>
                  <a:pt x="1428" y="1553"/>
                  <a:pt x="2797" y="4749"/>
                  <a:pt x="3025" y="9315"/>
                </a:cubicBezTo>
                <a:cubicBezTo>
                  <a:pt x="3253" y="13881"/>
                  <a:pt x="2934" y="21689"/>
                  <a:pt x="2477" y="27396"/>
                </a:cubicBezTo>
                <a:cubicBezTo>
                  <a:pt x="2021" y="33103"/>
                  <a:pt x="332" y="38080"/>
                  <a:pt x="286" y="43559"/>
                </a:cubicBezTo>
                <a:cubicBezTo>
                  <a:pt x="240" y="49038"/>
                  <a:pt x="-765" y="57667"/>
                  <a:pt x="2203" y="60270"/>
                </a:cubicBezTo>
                <a:cubicBezTo>
                  <a:pt x="5171" y="62873"/>
                  <a:pt x="15445" y="59358"/>
                  <a:pt x="18093" y="59175"/>
                </a:cubicBezTo>
              </a:path>
            </a:pathLst>
          </a:custGeom>
          <a:noFill/>
          <a:ln cap="flat" cmpd="sng" w="9525">
            <a:solidFill>
              <a:schemeClr val="dk2"/>
            </a:solidFill>
            <a:prstDash val="solid"/>
            <a:round/>
            <a:headEnd len="med" w="med" type="none"/>
            <a:tailEnd len="med" w="med" type="triangle"/>
          </a:ln>
        </p:spPr>
      </p:sp>
      <p:sp>
        <p:nvSpPr>
          <p:cNvPr id="279" name="Google Shape;279;p28"/>
          <p:cNvSpPr txBox="1"/>
          <p:nvPr/>
        </p:nvSpPr>
        <p:spPr>
          <a:xfrm>
            <a:off x="3835375" y="3537325"/>
            <a:ext cx="341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8761D"/>
                </a:solidFill>
                <a:highlight>
                  <a:srgbClr val="FFFFFF"/>
                </a:highlight>
              </a:rPr>
              <a:t>More memory friendly than adjacency matrix</a:t>
            </a:r>
            <a:endParaRPr sz="1200">
              <a:solidFill>
                <a:srgbClr val="38761D"/>
              </a:solidFill>
            </a:endParaRPr>
          </a:p>
        </p:txBody>
      </p:sp>
      <p:sp>
        <p:nvSpPr>
          <p:cNvPr id="280" name="Google Shape;280;p28"/>
          <p:cNvSpPr/>
          <p:nvPr/>
        </p:nvSpPr>
        <p:spPr>
          <a:xfrm>
            <a:off x="3308000" y="3695260"/>
            <a:ext cx="582150" cy="181200"/>
          </a:xfrm>
          <a:custGeom>
            <a:rect b="b" l="l" r="r" t="t"/>
            <a:pathLst>
              <a:path extrusionOk="0" h="7248" w="23286">
                <a:moveTo>
                  <a:pt x="0" y="7248"/>
                </a:moveTo>
                <a:cubicBezTo>
                  <a:pt x="1050" y="6883"/>
                  <a:pt x="4931" y="6244"/>
                  <a:pt x="6301" y="5057"/>
                </a:cubicBezTo>
                <a:cubicBezTo>
                  <a:pt x="7671" y="3870"/>
                  <a:pt x="6712" y="628"/>
                  <a:pt x="8219" y="126"/>
                </a:cubicBezTo>
                <a:cubicBezTo>
                  <a:pt x="9726" y="-376"/>
                  <a:pt x="12831" y="1724"/>
                  <a:pt x="15342" y="2043"/>
                </a:cubicBezTo>
                <a:cubicBezTo>
                  <a:pt x="17853" y="2363"/>
                  <a:pt x="21962" y="2043"/>
                  <a:pt x="23286" y="2043"/>
                </a:cubicBezTo>
              </a:path>
            </a:pathLst>
          </a:custGeom>
          <a:noFill/>
          <a:ln cap="flat" cmpd="sng" w="9525">
            <a:solidFill>
              <a:schemeClr val="dk2"/>
            </a:solidFill>
            <a:prstDash val="dash"/>
            <a:round/>
            <a:headEnd len="med" w="med" type="none"/>
            <a:tailEnd len="med" w="med" type="triangl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ctrTitle"/>
          </p:nvPr>
        </p:nvSpPr>
        <p:spPr>
          <a:xfrm>
            <a:off x="175403" y="2300700"/>
            <a:ext cx="7173300" cy="54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How GNN works</a:t>
            </a:r>
            <a:endParaRPr sz="3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0"/>
          <p:cNvSpPr/>
          <p:nvPr/>
        </p:nvSpPr>
        <p:spPr>
          <a:xfrm>
            <a:off x="445150" y="1575250"/>
            <a:ext cx="1835400" cy="1556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Step 1: Message Passing</a:t>
            </a:r>
            <a:endParaRPr b="1"/>
          </a:p>
        </p:txBody>
      </p:sp>
      <p:sp>
        <p:nvSpPr>
          <p:cNvPr id="292" name="Google Shape;292;p30"/>
          <p:cNvSpPr/>
          <p:nvPr/>
        </p:nvSpPr>
        <p:spPr>
          <a:xfrm>
            <a:off x="660275" y="1915000"/>
            <a:ext cx="268800" cy="268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1695275" y="1764325"/>
            <a:ext cx="268800" cy="268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1351950" y="2283550"/>
            <a:ext cx="268800" cy="268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776700" y="2611400"/>
            <a:ext cx="268800" cy="2688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30"/>
          <p:cNvCxnSpPr>
            <a:stCxn id="292" idx="4"/>
            <a:endCxn id="295" idx="0"/>
          </p:cNvCxnSpPr>
          <p:nvPr/>
        </p:nvCxnSpPr>
        <p:spPr>
          <a:xfrm>
            <a:off x="794675" y="2183800"/>
            <a:ext cx="116400" cy="427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30"/>
          <p:cNvCxnSpPr>
            <a:stCxn id="295" idx="6"/>
            <a:endCxn id="294" idx="3"/>
          </p:cNvCxnSpPr>
          <p:nvPr/>
        </p:nvCxnSpPr>
        <p:spPr>
          <a:xfrm flipH="1" rot="10800000">
            <a:off x="1045500" y="2513000"/>
            <a:ext cx="345900" cy="2328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0"/>
          <p:cNvCxnSpPr>
            <a:stCxn id="294" idx="7"/>
            <a:endCxn id="293" idx="3"/>
          </p:cNvCxnSpPr>
          <p:nvPr/>
        </p:nvCxnSpPr>
        <p:spPr>
          <a:xfrm flipH="1" rot="10800000">
            <a:off x="1581385" y="1993815"/>
            <a:ext cx="153300" cy="3291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30"/>
          <p:cNvCxnSpPr>
            <a:stCxn id="292" idx="6"/>
            <a:endCxn id="293" idx="2"/>
          </p:cNvCxnSpPr>
          <p:nvPr/>
        </p:nvCxnSpPr>
        <p:spPr>
          <a:xfrm flipH="1" rot="10800000">
            <a:off x="929075" y="1898800"/>
            <a:ext cx="766200" cy="150600"/>
          </a:xfrm>
          <a:prstGeom prst="straightConnector1">
            <a:avLst/>
          </a:prstGeom>
          <a:noFill/>
          <a:ln cap="flat" cmpd="sng" w="9525">
            <a:solidFill>
              <a:schemeClr val="dk2"/>
            </a:solidFill>
            <a:prstDash val="solid"/>
            <a:round/>
            <a:headEnd len="med" w="med" type="none"/>
            <a:tailEnd len="med" w="med" type="none"/>
          </a:ln>
        </p:spPr>
      </p:cxnSp>
      <p:sp>
        <p:nvSpPr>
          <p:cNvPr id="300" name="Google Shape;300;p30"/>
          <p:cNvSpPr txBox="1"/>
          <p:nvPr/>
        </p:nvSpPr>
        <p:spPr>
          <a:xfrm>
            <a:off x="391475" y="1814500"/>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1"/>
                </a:solidFill>
              </a:rPr>
              <a:t>A</a:t>
            </a:r>
            <a:endParaRPr b="1" sz="1200">
              <a:solidFill>
                <a:schemeClr val="accent1"/>
              </a:solidFill>
            </a:endParaRPr>
          </a:p>
        </p:txBody>
      </p:sp>
      <p:sp>
        <p:nvSpPr>
          <p:cNvPr id="301" name="Google Shape;301;p30"/>
          <p:cNvSpPr txBox="1"/>
          <p:nvPr/>
        </p:nvSpPr>
        <p:spPr>
          <a:xfrm>
            <a:off x="1964075" y="1663825"/>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3"/>
                </a:solidFill>
              </a:rPr>
              <a:t>B</a:t>
            </a:r>
            <a:endParaRPr b="1" sz="1200">
              <a:solidFill>
                <a:schemeClr val="accent3"/>
              </a:solidFill>
            </a:endParaRPr>
          </a:p>
        </p:txBody>
      </p:sp>
      <p:sp>
        <p:nvSpPr>
          <p:cNvPr id="302" name="Google Shape;302;p30"/>
          <p:cNvSpPr txBox="1"/>
          <p:nvPr/>
        </p:nvSpPr>
        <p:spPr>
          <a:xfrm>
            <a:off x="929075" y="2727900"/>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5"/>
                </a:solidFill>
              </a:rPr>
              <a:t>C</a:t>
            </a:r>
            <a:endParaRPr b="1" sz="1200">
              <a:solidFill>
                <a:schemeClr val="accent5"/>
              </a:solidFill>
            </a:endParaRPr>
          </a:p>
        </p:txBody>
      </p:sp>
      <p:sp>
        <p:nvSpPr>
          <p:cNvPr id="303" name="Google Shape;303;p30"/>
          <p:cNvSpPr txBox="1"/>
          <p:nvPr/>
        </p:nvSpPr>
        <p:spPr>
          <a:xfrm>
            <a:off x="1581375" y="2322925"/>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4"/>
                </a:solidFill>
              </a:rPr>
              <a:t>D</a:t>
            </a:r>
            <a:endParaRPr b="1" sz="1200">
              <a:solidFill>
                <a:schemeClr val="accent4"/>
              </a:solidFill>
            </a:endParaRPr>
          </a:p>
        </p:txBody>
      </p:sp>
      <p:sp>
        <p:nvSpPr>
          <p:cNvPr id="304" name="Google Shape;304;p30"/>
          <p:cNvSpPr txBox="1"/>
          <p:nvPr/>
        </p:nvSpPr>
        <p:spPr>
          <a:xfrm>
            <a:off x="2501675" y="1059600"/>
            <a:ext cx="559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Assuming that we have 4 person (nodes): </a:t>
            </a:r>
            <a:r>
              <a:rPr lang="en-GB" sz="1100">
                <a:solidFill>
                  <a:schemeClr val="accent1"/>
                </a:solidFill>
              </a:rPr>
              <a:t>A</a:t>
            </a:r>
            <a:r>
              <a:rPr lang="en-GB" sz="1100"/>
              <a:t>, </a:t>
            </a:r>
            <a:r>
              <a:rPr lang="en-GB" sz="1100">
                <a:solidFill>
                  <a:schemeClr val="accent3"/>
                </a:solidFill>
              </a:rPr>
              <a:t>B</a:t>
            </a:r>
            <a:r>
              <a:rPr lang="en-GB" sz="1100"/>
              <a:t>, </a:t>
            </a:r>
            <a:r>
              <a:rPr lang="en-GB" sz="1100">
                <a:solidFill>
                  <a:schemeClr val="accent5"/>
                </a:solidFill>
              </a:rPr>
              <a:t>C</a:t>
            </a:r>
            <a:r>
              <a:rPr lang="en-GB" sz="1100"/>
              <a:t> and </a:t>
            </a:r>
            <a:r>
              <a:rPr lang="en-GB" sz="1100">
                <a:solidFill>
                  <a:schemeClr val="accent4"/>
                </a:solidFill>
              </a:rPr>
              <a:t>D</a:t>
            </a:r>
            <a:r>
              <a:rPr lang="en-GB" sz="1100">
                <a:solidFill>
                  <a:schemeClr val="dk1"/>
                </a:solidFill>
              </a:rPr>
              <a:t>, in Andy’s social circle</a:t>
            </a:r>
            <a:endParaRPr sz="1100">
              <a:solidFill>
                <a:schemeClr val="dk1"/>
              </a:solidFill>
            </a:endParaRPr>
          </a:p>
        </p:txBody>
      </p:sp>
      <p:sp>
        <p:nvSpPr>
          <p:cNvPr id="305" name="Google Shape;305;p30"/>
          <p:cNvSpPr txBox="1"/>
          <p:nvPr/>
        </p:nvSpPr>
        <p:spPr>
          <a:xfrm>
            <a:off x="776700" y="1663825"/>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1"/>
                </a:solidFill>
              </a:rPr>
              <a:t>(1,2)</a:t>
            </a:r>
            <a:endParaRPr i="1" sz="900">
              <a:solidFill>
                <a:schemeClr val="accent1"/>
              </a:solidFill>
            </a:endParaRPr>
          </a:p>
        </p:txBody>
      </p:sp>
      <p:sp>
        <p:nvSpPr>
          <p:cNvPr id="306" name="Google Shape;306;p30"/>
          <p:cNvSpPr txBox="1"/>
          <p:nvPr/>
        </p:nvSpPr>
        <p:spPr>
          <a:xfrm>
            <a:off x="1841675" y="1887850"/>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3"/>
                </a:solidFill>
              </a:rPr>
              <a:t>(3,4)</a:t>
            </a:r>
            <a:endParaRPr i="1" sz="900">
              <a:solidFill>
                <a:schemeClr val="accent3"/>
              </a:solidFill>
            </a:endParaRPr>
          </a:p>
        </p:txBody>
      </p:sp>
      <p:sp>
        <p:nvSpPr>
          <p:cNvPr id="307" name="Google Shape;307;p30"/>
          <p:cNvSpPr txBox="1"/>
          <p:nvPr/>
        </p:nvSpPr>
        <p:spPr>
          <a:xfrm>
            <a:off x="501025" y="2808175"/>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5"/>
                </a:solidFill>
              </a:rPr>
              <a:t>(5,6)</a:t>
            </a:r>
            <a:endParaRPr i="1" sz="900">
              <a:solidFill>
                <a:schemeClr val="accent5"/>
              </a:solidFill>
            </a:endParaRPr>
          </a:p>
        </p:txBody>
      </p:sp>
      <p:sp>
        <p:nvSpPr>
          <p:cNvPr id="308" name="Google Shape;308;p30"/>
          <p:cNvSpPr txBox="1"/>
          <p:nvPr/>
        </p:nvSpPr>
        <p:spPr>
          <a:xfrm>
            <a:off x="1458975" y="2552350"/>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4"/>
                </a:solidFill>
              </a:rPr>
              <a:t>(7,8)</a:t>
            </a:r>
            <a:endParaRPr i="1" sz="900">
              <a:solidFill>
                <a:schemeClr val="accent4"/>
              </a:solidFill>
            </a:endParaRPr>
          </a:p>
        </p:txBody>
      </p:sp>
      <p:sp>
        <p:nvSpPr>
          <p:cNvPr id="309" name="Google Shape;309;p30"/>
          <p:cNvSpPr txBox="1"/>
          <p:nvPr/>
        </p:nvSpPr>
        <p:spPr>
          <a:xfrm>
            <a:off x="2501675" y="1373150"/>
            <a:ext cx="4938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Each node has its own features, e.g., </a:t>
            </a:r>
            <a:r>
              <a:rPr lang="en-GB" sz="1100">
                <a:solidFill>
                  <a:schemeClr val="accent1"/>
                </a:solidFill>
              </a:rPr>
              <a:t>A has a feature vector of (1,2)</a:t>
            </a:r>
            <a:endParaRPr sz="1100">
              <a:solidFill>
                <a:schemeClr val="accent1"/>
              </a:solidFill>
            </a:endParaRPr>
          </a:p>
        </p:txBody>
      </p:sp>
      <p:sp>
        <p:nvSpPr>
          <p:cNvPr id="310" name="Google Shape;310;p30"/>
          <p:cNvSpPr txBox="1"/>
          <p:nvPr/>
        </p:nvSpPr>
        <p:spPr>
          <a:xfrm>
            <a:off x="2761925" y="1820675"/>
            <a:ext cx="462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Step 1: each node sends its own feature vector to its neighbors</a:t>
            </a:r>
            <a:endParaRPr sz="1100"/>
          </a:p>
        </p:txBody>
      </p:sp>
      <p:sp>
        <p:nvSpPr>
          <p:cNvPr id="311" name="Google Shape;311;p30"/>
          <p:cNvSpPr txBox="1"/>
          <p:nvPr/>
        </p:nvSpPr>
        <p:spPr>
          <a:xfrm>
            <a:off x="2933125" y="2122850"/>
            <a:ext cx="4623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For example, </a:t>
            </a:r>
            <a:r>
              <a:rPr i="1" lang="en-GB" sz="1000">
                <a:solidFill>
                  <a:schemeClr val="accent1"/>
                </a:solidFill>
              </a:rPr>
              <a:t>node A</a:t>
            </a:r>
            <a:r>
              <a:rPr i="1" lang="en-GB" sz="1000"/>
              <a:t> sends its feature </a:t>
            </a:r>
            <a:r>
              <a:rPr i="1" lang="en-GB" sz="1000">
                <a:solidFill>
                  <a:schemeClr val="accent1"/>
                </a:solidFill>
              </a:rPr>
              <a:t>vector (1,2)</a:t>
            </a:r>
            <a:r>
              <a:rPr i="1" lang="en-GB" sz="1000"/>
              <a:t> to </a:t>
            </a:r>
            <a:r>
              <a:rPr i="1" lang="en-GB" sz="1000">
                <a:solidFill>
                  <a:schemeClr val="accent3"/>
                </a:solidFill>
              </a:rPr>
              <a:t>node B </a:t>
            </a:r>
            <a:r>
              <a:rPr i="1" lang="en-GB" sz="1000"/>
              <a:t>and </a:t>
            </a:r>
            <a:r>
              <a:rPr i="1" lang="en-GB" sz="1000">
                <a:solidFill>
                  <a:schemeClr val="accent5"/>
                </a:solidFill>
              </a:rPr>
              <a:t>node C</a:t>
            </a:r>
            <a:r>
              <a:rPr i="1" lang="en-GB" sz="1000"/>
              <a:t>. Similarly, </a:t>
            </a:r>
            <a:r>
              <a:rPr i="1" lang="en-GB" sz="1000">
                <a:solidFill>
                  <a:schemeClr val="accent3"/>
                </a:solidFill>
              </a:rPr>
              <a:t>node B</a:t>
            </a:r>
            <a:r>
              <a:rPr i="1" lang="en-GB" sz="1000"/>
              <a:t> sends its feature </a:t>
            </a:r>
            <a:r>
              <a:rPr i="1" lang="en-GB" sz="1000">
                <a:solidFill>
                  <a:schemeClr val="accent3"/>
                </a:solidFill>
              </a:rPr>
              <a:t>vectors (3,4)</a:t>
            </a:r>
            <a:r>
              <a:rPr i="1" lang="en-GB" sz="1000"/>
              <a:t> to </a:t>
            </a:r>
            <a:r>
              <a:rPr i="1" lang="en-GB" sz="1000">
                <a:solidFill>
                  <a:schemeClr val="accent1"/>
                </a:solidFill>
              </a:rPr>
              <a:t>nodes A</a:t>
            </a:r>
            <a:r>
              <a:rPr i="1" lang="en-GB" sz="1000"/>
              <a:t> and </a:t>
            </a:r>
            <a:r>
              <a:rPr i="1" lang="en-GB" sz="1000">
                <a:solidFill>
                  <a:schemeClr val="accent4"/>
                </a:solidFill>
              </a:rPr>
              <a:t>D</a:t>
            </a:r>
            <a:r>
              <a:rPr i="1" lang="en-GB" sz="1000"/>
              <a:t> </a:t>
            </a:r>
            <a:endParaRPr i="1" sz="1000"/>
          </a:p>
        </p:txBody>
      </p:sp>
      <p:sp>
        <p:nvSpPr>
          <p:cNvPr id="312" name="Google Shape;312;p30"/>
          <p:cNvSpPr txBox="1"/>
          <p:nvPr/>
        </p:nvSpPr>
        <p:spPr>
          <a:xfrm>
            <a:off x="2761925" y="2615438"/>
            <a:ext cx="4623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Step 2: each node aggregates the feature </a:t>
            </a:r>
            <a:r>
              <a:rPr lang="en-GB" sz="1100"/>
              <a:t>vectors</a:t>
            </a:r>
            <a:r>
              <a:rPr lang="en-GB" sz="1100"/>
              <a:t> of its </a:t>
            </a:r>
            <a:r>
              <a:rPr lang="en-GB" sz="1100"/>
              <a:t>neighbors</a:t>
            </a:r>
            <a:r>
              <a:rPr lang="en-GB" sz="1100"/>
              <a:t> (e.g., we can use a summation operation here in this example)</a:t>
            </a:r>
            <a:endParaRPr sz="1100"/>
          </a:p>
        </p:txBody>
      </p:sp>
      <p:sp>
        <p:nvSpPr>
          <p:cNvPr id="313" name="Google Shape;313;p30"/>
          <p:cNvSpPr txBox="1"/>
          <p:nvPr/>
        </p:nvSpPr>
        <p:spPr>
          <a:xfrm>
            <a:off x="2982800" y="3109650"/>
            <a:ext cx="4623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For example, </a:t>
            </a:r>
            <a:r>
              <a:rPr i="1" lang="en-GB" sz="1000">
                <a:solidFill>
                  <a:schemeClr val="accent1"/>
                </a:solidFill>
              </a:rPr>
              <a:t>node A</a:t>
            </a:r>
            <a:r>
              <a:rPr i="1" lang="en-GB" sz="1000"/>
              <a:t> receives the feature </a:t>
            </a:r>
            <a:r>
              <a:rPr i="1" lang="en-GB" sz="1000">
                <a:solidFill>
                  <a:schemeClr val="accent3"/>
                </a:solidFill>
              </a:rPr>
              <a:t>vector (3,4) (from node B) </a:t>
            </a:r>
            <a:r>
              <a:rPr i="1" lang="en-GB" sz="1000"/>
              <a:t>and vector </a:t>
            </a:r>
            <a:r>
              <a:rPr i="1" lang="en-GB" sz="1000">
                <a:solidFill>
                  <a:schemeClr val="accent5"/>
                </a:solidFill>
              </a:rPr>
              <a:t>(5,6) (node C)</a:t>
            </a:r>
            <a:r>
              <a:rPr i="1" lang="en-GB" sz="1000">
                <a:solidFill>
                  <a:schemeClr val="dk1"/>
                </a:solidFill>
              </a:rPr>
              <a:t>, and sum them up to get </a:t>
            </a:r>
            <a:r>
              <a:rPr i="1" lang="en-GB" sz="1000">
                <a:solidFill>
                  <a:srgbClr val="FF0000"/>
                </a:solidFill>
              </a:rPr>
              <a:t>(8, 10)</a:t>
            </a:r>
            <a:r>
              <a:rPr i="1" lang="en-GB" sz="1000">
                <a:solidFill>
                  <a:schemeClr val="accent3"/>
                </a:solidFill>
              </a:rPr>
              <a:t>.</a:t>
            </a:r>
            <a:endParaRPr i="1" sz="1000"/>
          </a:p>
        </p:txBody>
      </p:sp>
      <p:sp>
        <p:nvSpPr>
          <p:cNvPr id="314" name="Google Shape;314;p30"/>
          <p:cNvSpPr txBox="1"/>
          <p:nvPr/>
        </p:nvSpPr>
        <p:spPr>
          <a:xfrm>
            <a:off x="2761925" y="3636488"/>
            <a:ext cx="4623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t>Step 3: each node updates its own feature vector by concatenating its </a:t>
            </a:r>
            <a:r>
              <a:rPr lang="en-GB" sz="1100"/>
              <a:t>original</a:t>
            </a:r>
            <a:r>
              <a:rPr lang="en-GB" sz="1100"/>
              <a:t> feature vector with the aggregated feature vectors from neighbours.</a:t>
            </a:r>
            <a:endParaRPr sz="1100"/>
          </a:p>
        </p:txBody>
      </p:sp>
      <p:sp>
        <p:nvSpPr>
          <p:cNvPr id="315" name="Google Shape;315;p30"/>
          <p:cNvSpPr txBox="1"/>
          <p:nvPr/>
        </p:nvSpPr>
        <p:spPr>
          <a:xfrm>
            <a:off x="3032475" y="4363450"/>
            <a:ext cx="4623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For example, </a:t>
            </a:r>
            <a:r>
              <a:rPr i="1" lang="en-GB" sz="1000">
                <a:solidFill>
                  <a:schemeClr val="accent1"/>
                </a:solidFill>
              </a:rPr>
              <a:t>node A</a:t>
            </a:r>
            <a:r>
              <a:rPr i="1" lang="en-GB" sz="1000"/>
              <a:t> gets its updated feature </a:t>
            </a:r>
            <a:r>
              <a:rPr i="1" lang="en-GB" sz="1000">
                <a:solidFill>
                  <a:schemeClr val="dk1"/>
                </a:solidFill>
              </a:rPr>
              <a:t>as</a:t>
            </a:r>
            <a:r>
              <a:rPr i="1" lang="en-GB" sz="1000">
                <a:solidFill>
                  <a:schemeClr val="accent3"/>
                </a:solidFill>
              </a:rPr>
              <a:t> </a:t>
            </a:r>
            <a:r>
              <a:rPr i="1" lang="en-GB" sz="1000">
                <a:solidFill>
                  <a:schemeClr val="dk1"/>
                </a:solidFill>
              </a:rPr>
              <a:t>(</a:t>
            </a:r>
            <a:r>
              <a:rPr i="1" lang="en-GB" sz="1000">
                <a:solidFill>
                  <a:schemeClr val="accent1"/>
                </a:solidFill>
              </a:rPr>
              <a:t>1, 2</a:t>
            </a:r>
            <a:r>
              <a:rPr i="1" lang="en-GB" sz="1000">
                <a:solidFill>
                  <a:schemeClr val="dk1"/>
                </a:solidFill>
              </a:rPr>
              <a:t>, </a:t>
            </a:r>
            <a:r>
              <a:rPr i="1" lang="en-GB" sz="1000">
                <a:solidFill>
                  <a:srgbClr val="FF0000"/>
                </a:solidFill>
              </a:rPr>
              <a:t>8, 10</a:t>
            </a:r>
            <a:r>
              <a:rPr i="1" lang="en-GB" sz="1000">
                <a:solidFill>
                  <a:schemeClr val="dk1"/>
                </a:solidFill>
              </a:rPr>
              <a:t>)</a:t>
            </a:r>
            <a:endParaRPr i="1" sz="1000">
              <a:solidFill>
                <a:schemeClr val="dk1"/>
              </a:solidFill>
            </a:endParaRPr>
          </a:p>
        </p:txBody>
      </p:sp>
      <p:sp>
        <p:nvSpPr>
          <p:cNvPr id="316" name="Google Shape;316;p30"/>
          <p:cNvSpPr txBox="1"/>
          <p:nvPr/>
        </p:nvSpPr>
        <p:spPr>
          <a:xfrm>
            <a:off x="627000" y="505500"/>
            <a:ext cx="682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Assuming the question is: we want to know if a new person, with certain features, can potentially be Andy’s best friend</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p:nvPr/>
        </p:nvSpPr>
        <p:spPr>
          <a:xfrm>
            <a:off x="486250" y="595850"/>
            <a:ext cx="1835400" cy="1556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701375" y="935600"/>
            <a:ext cx="268800" cy="268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1736375" y="784925"/>
            <a:ext cx="268800" cy="268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1393050" y="1304150"/>
            <a:ext cx="268800" cy="2688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817800" y="1632000"/>
            <a:ext cx="268800" cy="2688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6" name="Google Shape;326;p31"/>
          <p:cNvCxnSpPr>
            <a:stCxn id="322" idx="4"/>
            <a:endCxn id="325" idx="0"/>
          </p:cNvCxnSpPr>
          <p:nvPr/>
        </p:nvCxnSpPr>
        <p:spPr>
          <a:xfrm>
            <a:off x="835775" y="1204400"/>
            <a:ext cx="116400" cy="4275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31"/>
          <p:cNvCxnSpPr>
            <a:stCxn id="325" idx="6"/>
            <a:endCxn id="324" idx="3"/>
          </p:cNvCxnSpPr>
          <p:nvPr/>
        </p:nvCxnSpPr>
        <p:spPr>
          <a:xfrm flipH="1" rot="10800000">
            <a:off x="1086600" y="1533600"/>
            <a:ext cx="345900" cy="2328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1"/>
          <p:cNvCxnSpPr>
            <a:stCxn id="324" idx="7"/>
            <a:endCxn id="323" idx="3"/>
          </p:cNvCxnSpPr>
          <p:nvPr/>
        </p:nvCxnSpPr>
        <p:spPr>
          <a:xfrm flipH="1" rot="10800000">
            <a:off x="1622485" y="1014415"/>
            <a:ext cx="153300" cy="3291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31"/>
          <p:cNvCxnSpPr>
            <a:stCxn id="322" idx="6"/>
            <a:endCxn id="323" idx="2"/>
          </p:cNvCxnSpPr>
          <p:nvPr/>
        </p:nvCxnSpPr>
        <p:spPr>
          <a:xfrm flipH="1" rot="10800000">
            <a:off x="970175" y="919400"/>
            <a:ext cx="766200" cy="150600"/>
          </a:xfrm>
          <a:prstGeom prst="straightConnector1">
            <a:avLst/>
          </a:prstGeom>
          <a:noFill/>
          <a:ln cap="flat" cmpd="sng" w="9525">
            <a:solidFill>
              <a:schemeClr val="dk2"/>
            </a:solidFill>
            <a:prstDash val="solid"/>
            <a:round/>
            <a:headEnd len="med" w="med" type="none"/>
            <a:tailEnd len="med" w="med" type="none"/>
          </a:ln>
        </p:spPr>
      </p:cxnSp>
      <p:sp>
        <p:nvSpPr>
          <p:cNvPr id="330" name="Google Shape;330;p31"/>
          <p:cNvSpPr txBox="1"/>
          <p:nvPr/>
        </p:nvSpPr>
        <p:spPr>
          <a:xfrm>
            <a:off x="432575" y="835100"/>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1"/>
                </a:solidFill>
              </a:rPr>
              <a:t>A</a:t>
            </a:r>
            <a:endParaRPr b="1" sz="1200">
              <a:solidFill>
                <a:schemeClr val="accent1"/>
              </a:solidFill>
            </a:endParaRPr>
          </a:p>
        </p:txBody>
      </p:sp>
      <p:sp>
        <p:nvSpPr>
          <p:cNvPr id="331" name="Google Shape;331;p31"/>
          <p:cNvSpPr txBox="1"/>
          <p:nvPr/>
        </p:nvSpPr>
        <p:spPr>
          <a:xfrm>
            <a:off x="2005175" y="684425"/>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3"/>
                </a:solidFill>
              </a:rPr>
              <a:t>B</a:t>
            </a:r>
            <a:endParaRPr b="1" sz="1200">
              <a:solidFill>
                <a:schemeClr val="accent3"/>
              </a:solidFill>
            </a:endParaRPr>
          </a:p>
        </p:txBody>
      </p:sp>
      <p:sp>
        <p:nvSpPr>
          <p:cNvPr id="332" name="Google Shape;332;p31"/>
          <p:cNvSpPr txBox="1"/>
          <p:nvPr/>
        </p:nvSpPr>
        <p:spPr>
          <a:xfrm>
            <a:off x="970175" y="1748500"/>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5"/>
                </a:solidFill>
              </a:rPr>
              <a:t>C</a:t>
            </a:r>
            <a:endParaRPr b="1" sz="1200">
              <a:solidFill>
                <a:schemeClr val="accent5"/>
              </a:solidFill>
            </a:endParaRPr>
          </a:p>
        </p:txBody>
      </p:sp>
      <p:sp>
        <p:nvSpPr>
          <p:cNvPr id="333" name="Google Shape;333;p31"/>
          <p:cNvSpPr txBox="1"/>
          <p:nvPr/>
        </p:nvSpPr>
        <p:spPr>
          <a:xfrm>
            <a:off x="1622475" y="1343525"/>
            <a:ext cx="2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accent4"/>
                </a:solidFill>
              </a:rPr>
              <a:t>D</a:t>
            </a:r>
            <a:endParaRPr b="1" sz="1200">
              <a:solidFill>
                <a:schemeClr val="accent4"/>
              </a:solidFill>
            </a:endParaRPr>
          </a:p>
        </p:txBody>
      </p:sp>
      <p:sp>
        <p:nvSpPr>
          <p:cNvPr id="334" name="Google Shape;334;p31"/>
          <p:cNvSpPr txBox="1"/>
          <p:nvPr/>
        </p:nvSpPr>
        <p:spPr>
          <a:xfrm>
            <a:off x="817800" y="684425"/>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1"/>
                </a:solidFill>
              </a:rPr>
              <a:t>(1,2)</a:t>
            </a:r>
            <a:endParaRPr i="1" sz="900">
              <a:solidFill>
                <a:schemeClr val="accent1"/>
              </a:solidFill>
            </a:endParaRPr>
          </a:p>
        </p:txBody>
      </p:sp>
      <p:sp>
        <p:nvSpPr>
          <p:cNvPr id="335" name="Google Shape;335;p31"/>
          <p:cNvSpPr txBox="1"/>
          <p:nvPr/>
        </p:nvSpPr>
        <p:spPr>
          <a:xfrm>
            <a:off x="1882775" y="908450"/>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3"/>
                </a:solidFill>
              </a:rPr>
              <a:t>(3,4)</a:t>
            </a:r>
            <a:endParaRPr i="1" sz="900">
              <a:solidFill>
                <a:schemeClr val="accent3"/>
              </a:solidFill>
            </a:endParaRPr>
          </a:p>
        </p:txBody>
      </p:sp>
      <p:sp>
        <p:nvSpPr>
          <p:cNvPr id="336" name="Google Shape;336;p31"/>
          <p:cNvSpPr txBox="1"/>
          <p:nvPr/>
        </p:nvSpPr>
        <p:spPr>
          <a:xfrm>
            <a:off x="542125" y="1828775"/>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5"/>
                </a:solidFill>
              </a:rPr>
              <a:t>(5,6)</a:t>
            </a:r>
            <a:endParaRPr i="1" sz="900">
              <a:solidFill>
                <a:schemeClr val="accent5"/>
              </a:solidFill>
            </a:endParaRPr>
          </a:p>
        </p:txBody>
      </p:sp>
      <p:sp>
        <p:nvSpPr>
          <p:cNvPr id="337" name="Google Shape;337;p31"/>
          <p:cNvSpPr txBox="1"/>
          <p:nvPr/>
        </p:nvSpPr>
        <p:spPr>
          <a:xfrm>
            <a:off x="1500075" y="1572950"/>
            <a:ext cx="513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chemeClr val="accent4"/>
                </a:solidFill>
              </a:rPr>
              <a:t>(7,8)</a:t>
            </a:r>
            <a:endParaRPr i="1" sz="900">
              <a:solidFill>
                <a:schemeClr val="accent4"/>
              </a:solidFill>
            </a:endParaRPr>
          </a:p>
        </p:txBody>
      </p:sp>
      <p:sp>
        <p:nvSpPr>
          <p:cNvPr id="338" name="Google Shape;338;p31"/>
          <p:cNvSpPr txBox="1"/>
          <p:nvPr/>
        </p:nvSpPr>
        <p:spPr>
          <a:xfrm>
            <a:off x="2499750" y="513875"/>
            <a:ext cx="3945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All of the nodes in a graph: </a:t>
            </a:r>
            <a:r>
              <a:rPr lang="en-GB">
                <a:solidFill>
                  <a:schemeClr val="accent1"/>
                </a:solidFill>
              </a:rPr>
              <a:t>A</a:t>
            </a:r>
            <a:r>
              <a:rPr lang="en-GB"/>
              <a:t>, </a:t>
            </a:r>
            <a:r>
              <a:rPr lang="en-GB">
                <a:solidFill>
                  <a:schemeClr val="accent3"/>
                </a:solidFill>
              </a:rPr>
              <a:t>B</a:t>
            </a:r>
            <a:r>
              <a:rPr lang="en-GB"/>
              <a:t>, </a:t>
            </a:r>
            <a:r>
              <a:rPr lang="en-GB">
                <a:solidFill>
                  <a:schemeClr val="accent5"/>
                </a:solidFill>
              </a:rPr>
              <a:t>C</a:t>
            </a:r>
            <a:r>
              <a:rPr lang="en-GB"/>
              <a:t> and </a:t>
            </a:r>
            <a:r>
              <a:rPr lang="en-GB">
                <a:solidFill>
                  <a:schemeClr val="accent4"/>
                </a:solidFill>
              </a:rPr>
              <a:t>D</a:t>
            </a:r>
            <a:r>
              <a:rPr lang="en-GB"/>
              <a:t> are finishing their message passings, e.g.,</a:t>
            </a:r>
            <a:endParaRPr/>
          </a:p>
        </p:txBody>
      </p:sp>
      <p:sp>
        <p:nvSpPr>
          <p:cNvPr id="339" name="Google Shape;339;p31"/>
          <p:cNvSpPr txBox="1"/>
          <p:nvPr/>
        </p:nvSpPr>
        <p:spPr>
          <a:xfrm>
            <a:off x="2503375" y="1070000"/>
            <a:ext cx="4938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accent1"/>
                </a:solidFill>
              </a:rPr>
              <a:t>A </a:t>
            </a:r>
            <a:r>
              <a:rPr lang="en-GB">
                <a:solidFill>
                  <a:schemeClr val="dk1"/>
                </a:solidFill>
              </a:rPr>
              <a:t>receives message from </a:t>
            </a:r>
            <a:r>
              <a:rPr lang="en-GB">
                <a:solidFill>
                  <a:schemeClr val="accent3"/>
                </a:solidFill>
              </a:rPr>
              <a:t>B</a:t>
            </a:r>
            <a:r>
              <a:rPr lang="en-GB">
                <a:solidFill>
                  <a:schemeClr val="dk1"/>
                </a:solidFill>
              </a:rPr>
              <a:t> and </a:t>
            </a:r>
            <a:r>
              <a:rPr lang="en-GB">
                <a:solidFill>
                  <a:schemeClr val="accent5"/>
                </a:solidFill>
              </a:rPr>
              <a:t>C</a:t>
            </a:r>
            <a:r>
              <a:rPr lang="en-GB">
                <a:solidFill>
                  <a:schemeClr val="dk2"/>
                </a:solidFill>
              </a:rPr>
              <a:t> (as last example)</a:t>
            </a:r>
            <a:endParaRPr>
              <a:solidFill>
                <a:schemeClr val="dk2"/>
              </a:solidFill>
            </a:endParaRPr>
          </a:p>
          <a:p>
            <a:pPr indent="-317500" lvl="0" marL="457200" rtl="0" algn="l">
              <a:spcBef>
                <a:spcPts val="0"/>
              </a:spcBef>
              <a:spcAft>
                <a:spcPts val="0"/>
              </a:spcAft>
              <a:buSzPts val="1400"/>
              <a:buChar char="●"/>
            </a:pPr>
            <a:r>
              <a:rPr lang="en-GB">
                <a:solidFill>
                  <a:schemeClr val="accent4"/>
                </a:solidFill>
              </a:rPr>
              <a:t>D</a:t>
            </a:r>
            <a:r>
              <a:rPr lang="en-GB">
                <a:solidFill>
                  <a:schemeClr val="dk1"/>
                </a:solidFill>
              </a:rPr>
              <a:t> receives message from </a:t>
            </a:r>
            <a:r>
              <a:rPr lang="en-GB">
                <a:solidFill>
                  <a:schemeClr val="accent3"/>
                </a:solidFill>
              </a:rPr>
              <a:t>B</a:t>
            </a:r>
            <a:r>
              <a:rPr lang="en-GB">
                <a:solidFill>
                  <a:schemeClr val="dk1"/>
                </a:solidFill>
              </a:rPr>
              <a:t> and </a:t>
            </a:r>
            <a:r>
              <a:rPr lang="en-GB">
                <a:solidFill>
                  <a:schemeClr val="accent5"/>
                </a:solidFill>
              </a:rPr>
              <a:t>C</a:t>
            </a:r>
            <a:endParaRPr>
              <a:solidFill>
                <a:schemeClr val="accent5"/>
              </a:solidFill>
            </a:endParaRPr>
          </a:p>
          <a:p>
            <a:pPr indent="-317500" lvl="0" marL="457200" rtl="0" algn="l">
              <a:spcBef>
                <a:spcPts val="0"/>
              </a:spcBef>
              <a:spcAft>
                <a:spcPts val="0"/>
              </a:spcAft>
              <a:buSzPts val="1400"/>
              <a:buChar char="●"/>
            </a:pPr>
            <a:r>
              <a:rPr lang="en-GB">
                <a:solidFill>
                  <a:schemeClr val="accent3"/>
                </a:solidFill>
              </a:rPr>
              <a:t>B</a:t>
            </a:r>
            <a:r>
              <a:rPr lang="en-GB">
                <a:solidFill>
                  <a:schemeClr val="dk1"/>
                </a:solidFill>
              </a:rPr>
              <a:t> receives message from </a:t>
            </a:r>
            <a:r>
              <a:rPr lang="en-GB">
                <a:solidFill>
                  <a:schemeClr val="accent1"/>
                </a:solidFill>
              </a:rPr>
              <a:t>A</a:t>
            </a:r>
            <a:r>
              <a:rPr lang="en-GB">
                <a:solidFill>
                  <a:schemeClr val="dk1"/>
                </a:solidFill>
              </a:rPr>
              <a:t> and </a:t>
            </a:r>
            <a:r>
              <a:rPr lang="en-GB">
                <a:solidFill>
                  <a:schemeClr val="accent4"/>
                </a:solidFill>
              </a:rPr>
              <a:t>D</a:t>
            </a:r>
            <a:endParaRPr>
              <a:solidFill>
                <a:schemeClr val="accent4"/>
              </a:solidFill>
            </a:endParaRPr>
          </a:p>
          <a:p>
            <a:pPr indent="-317500" lvl="0" marL="457200" rtl="0" algn="l">
              <a:spcBef>
                <a:spcPts val="0"/>
              </a:spcBef>
              <a:spcAft>
                <a:spcPts val="0"/>
              </a:spcAft>
              <a:buSzPts val="1400"/>
              <a:buChar char="●"/>
            </a:pPr>
            <a:r>
              <a:rPr lang="en-GB">
                <a:solidFill>
                  <a:schemeClr val="accent5"/>
                </a:solidFill>
              </a:rPr>
              <a:t>C</a:t>
            </a:r>
            <a:r>
              <a:rPr lang="en-GB">
                <a:solidFill>
                  <a:schemeClr val="dk1"/>
                </a:solidFill>
              </a:rPr>
              <a:t> receives message from </a:t>
            </a:r>
            <a:r>
              <a:rPr lang="en-GB">
                <a:solidFill>
                  <a:schemeClr val="accent1"/>
                </a:solidFill>
              </a:rPr>
              <a:t>A</a:t>
            </a:r>
            <a:r>
              <a:rPr lang="en-GB">
                <a:solidFill>
                  <a:schemeClr val="dk1"/>
                </a:solidFill>
              </a:rPr>
              <a:t> and </a:t>
            </a:r>
            <a:r>
              <a:rPr lang="en-GB">
                <a:solidFill>
                  <a:schemeClr val="accent4"/>
                </a:solidFill>
              </a:rPr>
              <a:t>D</a:t>
            </a:r>
            <a:endParaRPr>
              <a:solidFill>
                <a:schemeClr val="accent4"/>
              </a:solidFill>
            </a:endParaRPr>
          </a:p>
        </p:txBody>
      </p:sp>
      <p:pic>
        <p:nvPicPr>
          <p:cNvPr id="340" name="Google Shape;340;p31"/>
          <p:cNvPicPr preferRelativeResize="0"/>
          <p:nvPr/>
        </p:nvPicPr>
        <p:blipFill>
          <a:blip r:embed="rId3">
            <a:alphaModFix/>
          </a:blip>
          <a:stretch>
            <a:fillRect/>
          </a:stretch>
        </p:blipFill>
        <p:spPr>
          <a:xfrm>
            <a:off x="695751" y="2858775"/>
            <a:ext cx="1084200" cy="928750"/>
          </a:xfrm>
          <a:prstGeom prst="rect">
            <a:avLst/>
          </a:prstGeom>
          <a:noFill/>
          <a:ln>
            <a:noFill/>
          </a:ln>
        </p:spPr>
      </p:pic>
      <p:pic>
        <p:nvPicPr>
          <p:cNvPr id="341" name="Google Shape;341;p31"/>
          <p:cNvPicPr preferRelativeResize="0"/>
          <p:nvPr/>
        </p:nvPicPr>
        <p:blipFill>
          <a:blip r:embed="rId3">
            <a:alphaModFix/>
          </a:blip>
          <a:stretch>
            <a:fillRect/>
          </a:stretch>
        </p:blipFill>
        <p:spPr>
          <a:xfrm>
            <a:off x="2007876" y="2858775"/>
            <a:ext cx="1084200" cy="928750"/>
          </a:xfrm>
          <a:prstGeom prst="rect">
            <a:avLst/>
          </a:prstGeom>
          <a:noFill/>
          <a:ln>
            <a:noFill/>
          </a:ln>
        </p:spPr>
      </p:pic>
      <p:pic>
        <p:nvPicPr>
          <p:cNvPr id="342" name="Google Shape;342;p31"/>
          <p:cNvPicPr preferRelativeResize="0"/>
          <p:nvPr/>
        </p:nvPicPr>
        <p:blipFill>
          <a:blip r:embed="rId3">
            <a:alphaModFix/>
          </a:blip>
          <a:stretch>
            <a:fillRect/>
          </a:stretch>
        </p:blipFill>
        <p:spPr>
          <a:xfrm>
            <a:off x="3320001" y="2858775"/>
            <a:ext cx="1084200" cy="928750"/>
          </a:xfrm>
          <a:prstGeom prst="rect">
            <a:avLst/>
          </a:prstGeom>
          <a:noFill/>
          <a:ln>
            <a:noFill/>
          </a:ln>
        </p:spPr>
      </p:pic>
      <p:sp>
        <p:nvSpPr>
          <p:cNvPr id="343" name="Google Shape;343;p31"/>
          <p:cNvSpPr txBox="1"/>
          <p:nvPr/>
        </p:nvSpPr>
        <p:spPr>
          <a:xfrm>
            <a:off x="4588000" y="3061425"/>
            <a:ext cx="59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t>
            </a:r>
            <a:endParaRPr b="1"/>
          </a:p>
        </p:txBody>
      </p:sp>
      <p:sp>
        <p:nvSpPr>
          <p:cNvPr id="344" name="Google Shape;344;p31"/>
          <p:cNvSpPr txBox="1"/>
          <p:nvPr/>
        </p:nvSpPr>
        <p:spPr>
          <a:xfrm>
            <a:off x="922700" y="3753500"/>
            <a:ext cx="63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Layer 1</a:t>
            </a:r>
            <a:endParaRPr sz="900"/>
          </a:p>
        </p:txBody>
      </p:sp>
      <p:sp>
        <p:nvSpPr>
          <p:cNvPr id="345" name="Google Shape;345;p31"/>
          <p:cNvSpPr txBox="1"/>
          <p:nvPr/>
        </p:nvSpPr>
        <p:spPr>
          <a:xfrm>
            <a:off x="2268350" y="3753500"/>
            <a:ext cx="63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Layer 2</a:t>
            </a:r>
            <a:endParaRPr sz="900"/>
          </a:p>
        </p:txBody>
      </p:sp>
      <p:sp>
        <p:nvSpPr>
          <p:cNvPr id="346" name="Google Shape;346;p31"/>
          <p:cNvSpPr txBox="1"/>
          <p:nvPr/>
        </p:nvSpPr>
        <p:spPr>
          <a:xfrm>
            <a:off x="3546950" y="3753500"/>
            <a:ext cx="630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Layer 3</a:t>
            </a:r>
            <a:endParaRPr sz="900"/>
          </a:p>
        </p:txBody>
      </p:sp>
      <p:sp>
        <p:nvSpPr>
          <p:cNvPr id="347" name="Google Shape;347;p31"/>
          <p:cNvSpPr/>
          <p:nvPr/>
        </p:nvSpPr>
        <p:spPr>
          <a:xfrm>
            <a:off x="1116375" y="2212175"/>
            <a:ext cx="226275" cy="424650"/>
          </a:xfrm>
          <a:custGeom>
            <a:rect b="b" l="l" r="r" t="t"/>
            <a:pathLst>
              <a:path extrusionOk="0" h="16986" w="9051">
                <a:moveTo>
                  <a:pt x="0" y="0"/>
                </a:moveTo>
                <a:cubicBezTo>
                  <a:pt x="365" y="959"/>
                  <a:pt x="821" y="4612"/>
                  <a:pt x="2191" y="5753"/>
                </a:cubicBezTo>
                <a:cubicBezTo>
                  <a:pt x="3561" y="6895"/>
                  <a:pt x="7077" y="4977"/>
                  <a:pt x="8218" y="6849"/>
                </a:cubicBezTo>
                <a:cubicBezTo>
                  <a:pt x="9360" y="8721"/>
                  <a:pt x="8903" y="15297"/>
                  <a:pt x="9040" y="16986"/>
                </a:cubicBezTo>
              </a:path>
            </a:pathLst>
          </a:custGeom>
          <a:noFill/>
          <a:ln cap="flat" cmpd="sng" w="28575">
            <a:solidFill>
              <a:schemeClr val="dk2"/>
            </a:solidFill>
            <a:prstDash val="solid"/>
            <a:round/>
            <a:headEnd len="med" w="med" type="none"/>
            <a:tailEnd len="med" w="med" type="triangle"/>
          </a:ln>
        </p:spPr>
      </p:sp>
      <p:sp>
        <p:nvSpPr>
          <p:cNvPr id="348" name="Google Shape;348;p31"/>
          <p:cNvSpPr txBox="1"/>
          <p:nvPr/>
        </p:nvSpPr>
        <p:spPr>
          <a:xfrm>
            <a:off x="611000" y="4076600"/>
            <a:ext cx="3945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With the above message passing </a:t>
            </a:r>
            <a:r>
              <a:rPr lang="en-GB" sz="1200"/>
              <a:t>iteratively</a:t>
            </a:r>
            <a:r>
              <a:rPr lang="en-GB" sz="1200"/>
              <a:t> happen many times (e.g., each layer is one full graph </a:t>
            </a:r>
            <a:r>
              <a:rPr lang="en-GB" sz="1200"/>
              <a:t>passage</a:t>
            </a:r>
            <a:r>
              <a:rPr lang="en-GB" sz="1200"/>
              <a:t> passing)</a:t>
            </a:r>
            <a:endParaRPr sz="1200"/>
          </a:p>
        </p:txBody>
      </p:sp>
      <p:sp>
        <p:nvSpPr>
          <p:cNvPr id="349" name="Google Shape;349;p31"/>
          <p:cNvSpPr txBox="1"/>
          <p:nvPr/>
        </p:nvSpPr>
        <p:spPr>
          <a:xfrm>
            <a:off x="5816375" y="28304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For example,</a:t>
            </a:r>
            <a:r>
              <a:rPr lang="en-GB">
                <a:solidFill>
                  <a:schemeClr val="accent1"/>
                </a:solidFill>
              </a:rPr>
              <a:t> </a:t>
            </a:r>
            <a:r>
              <a:rPr lang="en-GB">
                <a:solidFill>
                  <a:schemeClr val="accent1"/>
                </a:solidFill>
              </a:rPr>
              <a:t>A </a:t>
            </a:r>
            <a:r>
              <a:rPr lang="en-GB">
                <a:solidFill>
                  <a:schemeClr val="dk1"/>
                </a:solidFill>
              </a:rPr>
              <a:t>can be represented by:</a:t>
            </a:r>
            <a:endParaRPr>
              <a:solidFill>
                <a:schemeClr val="dk1"/>
              </a:solidFill>
            </a:endParaRPr>
          </a:p>
          <a:p>
            <a:pPr indent="0" lvl="0" marL="0" rtl="0" algn="l">
              <a:spcBef>
                <a:spcPts val="0"/>
              </a:spcBef>
              <a:spcAft>
                <a:spcPts val="0"/>
              </a:spcAft>
              <a:buNone/>
            </a:pPr>
            <a:r>
              <a:rPr i="1" lang="en-GB">
                <a:solidFill>
                  <a:schemeClr val="dk1"/>
                </a:solidFill>
              </a:rPr>
              <a:t>(1, 2, 8, 10, *, *, … *, *)</a:t>
            </a:r>
            <a:endParaRPr i="1">
              <a:solidFill>
                <a:schemeClr val="dk1"/>
              </a:solidFill>
            </a:endParaRPr>
          </a:p>
        </p:txBody>
      </p:sp>
      <p:sp>
        <p:nvSpPr>
          <p:cNvPr id="350" name="Google Shape;350;p31"/>
          <p:cNvSpPr/>
          <p:nvPr/>
        </p:nvSpPr>
        <p:spPr>
          <a:xfrm rot="5400000">
            <a:off x="6074950" y="3510400"/>
            <a:ext cx="116400" cy="232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rot="5400000">
            <a:off x="6468750" y="3510400"/>
            <a:ext cx="116400" cy="232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rot="5400000">
            <a:off x="6934500" y="3510400"/>
            <a:ext cx="116400" cy="232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rot="5400000">
            <a:off x="7511525" y="3510400"/>
            <a:ext cx="116400" cy="232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txBox="1"/>
          <p:nvPr/>
        </p:nvSpPr>
        <p:spPr>
          <a:xfrm>
            <a:off x="5896850" y="3634350"/>
            <a:ext cx="719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Before message passing</a:t>
            </a:r>
            <a:endParaRPr sz="700"/>
          </a:p>
        </p:txBody>
      </p:sp>
      <p:sp>
        <p:nvSpPr>
          <p:cNvPr id="355" name="Google Shape;355;p31"/>
          <p:cNvSpPr txBox="1"/>
          <p:nvPr/>
        </p:nvSpPr>
        <p:spPr>
          <a:xfrm>
            <a:off x="6300900" y="3634350"/>
            <a:ext cx="719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After 1st </a:t>
            </a:r>
            <a:r>
              <a:rPr lang="en-GB" sz="700"/>
              <a:t>message passing</a:t>
            </a:r>
            <a:endParaRPr sz="700"/>
          </a:p>
        </p:txBody>
      </p:sp>
      <p:sp>
        <p:nvSpPr>
          <p:cNvPr id="356" name="Google Shape;356;p31"/>
          <p:cNvSpPr txBox="1"/>
          <p:nvPr/>
        </p:nvSpPr>
        <p:spPr>
          <a:xfrm>
            <a:off x="6734225" y="3634350"/>
            <a:ext cx="719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After 2nd</a:t>
            </a:r>
            <a:r>
              <a:rPr lang="en-GB" sz="700"/>
              <a:t> message passing</a:t>
            </a:r>
            <a:endParaRPr sz="700"/>
          </a:p>
        </p:txBody>
      </p:sp>
      <p:sp>
        <p:nvSpPr>
          <p:cNvPr id="357" name="Google Shape;357;p31"/>
          <p:cNvSpPr txBox="1"/>
          <p:nvPr/>
        </p:nvSpPr>
        <p:spPr>
          <a:xfrm>
            <a:off x="7307825" y="3634350"/>
            <a:ext cx="719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700"/>
              <a:t>After N message passing</a:t>
            </a:r>
            <a:endParaRPr sz="700"/>
          </a:p>
        </p:txBody>
      </p:sp>
      <p:sp>
        <p:nvSpPr>
          <p:cNvPr id="358" name="Google Shape;358;p31"/>
          <p:cNvSpPr/>
          <p:nvPr/>
        </p:nvSpPr>
        <p:spPr>
          <a:xfrm>
            <a:off x="5427775" y="3335800"/>
            <a:ext cx="345900" cy="232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txBox="1"/>
          <p:nvPr/>
        </p:nvSpPr>
        <p:spPr>
          <a:xfrm>
            <a:off x="5896850" y="4142250"/>
            <a:ext cx="59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Input</a:t>
            </a:r>
            <a:endParaRPr sz="1200"/>
          </a:p>
        </p:txBody>
      </p:sp>
      <p:sp>
        <p:nvSpPr>
          <p:cNvPr id="360" name="Google Shape;360;p31"/>
          <p:cNvSpPr/>
          <p:nvPr/>
        </p:nvSpPr>
        <p:spPr>
          <a:xfrm>
            <a:off x="6143425" y="4068225"/>
            <a:ext cx="13700" cy="157525"/>
          </a:xfrm>
          <a:custGeom>
            <a:rect b="b" l="l" r="r" t="t"/>
            <a:pathLst>
              <a:path extrusionOk="0" h="6301" w="548">
                <a:moveTo>
                  <a:pt x="548" y="6301"/>
                </a:moveTo>
                <a:cubicBezTo>
                  <a:pt x="457" y="5251"/>
                  <a:pt x="91" y="1050"/>
                  <a:pt x="0" y="0"/>
                </a:cubicBezTo>
              </a:path>
            </a:pathLst>
          </a:custGeom>
          <a:noFill/>
          <a:ln cap="flat" cmpd="sng" w="9525">
            <a:solidFill>
              <a:schemeClr val="dk2"/>
            </a:solidFill>
            <a:prstDash val="solid"/>
            <a:round/>
            <a:headEnd len="med" w="med" type="none"/>
            <a:tailEnd len="med" w="med" type="triangle"/>
          </a:ln>
        </p:spPr>
      </p:sp>
      <p:sp>
        <p:nvSpPr>
          <p:cNvPr id="361" name="Google Shape;361;p31"/>
          <p:cNvSpPr txBox="1"/>
          <p:nvPr/>
        </p:nvSpPr>
        <p:spPr>
          <a:xfrm>
            <a:off x="6972300" y="4142250"/>
            <a:ext cx="126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t>Final understanding of a node</a:t>
            </a:r>
            <a:endParaRPr sz="1200"/>
          </a:p>
        </p:txBody>
      </p:sp>
      <p:sp>
        <p:nvSpPr>
          <p:cNvPr id="362" name="Google Shape;362;p31"/>
          <p:cNvSpPr/>
          <p:nvPr/>
        </p:nvSpPr>
        <p:spPr>
          <a:xfrm>
            <a:off x="7571600" y="4076600"/>
            <a:ext cx="13700" cy="157525"/>
          </a:xfrm>
          <a:custGeom>
            <a:rect b="b" l="l" r="r" t="t"/>
            <a:pathLst>
              <a:path extrusionOk="0" h="6301" w="548">
                <a:moveTo>
                  <a:pt x="548" y="6301"/>
                </a:moveTo>
                <a:cubicBezTo>
                  <a:pt x="457" y="5251"/>
                  <a:pt x="91" y="1050"/>
                  <a:pt x="0" y="0"/>
                </a:cubicBezTo>
              </a:path>
            </a:pathLst>
          </a:custGeom>
          <a:noFill/>
          <a:ln cap="flat" cmpd="sng" w="9525">
            <a:solidFill>
              <a:schemeClr val="dk2"/>
            </a:solidFill>
            <a:prstDash val="solid"/>
            <a:round/>
            <a:headEnd len="med" w="med" type="none"/>
            <a:tailEnd len="med" w="med" type="triangle"/>
          </a:ln>
        </p:spPr>
      </p:sp>
      <p:sp>
        <p:nvSpPr>
          <p:cNvPr id="363" name="Google Shape;363;p31"/>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Step 1: </a:t>
            </a:r>
            <a:r>
              <a:rPr b="1" lang="en-GB" sz="1200">
                <a:solidFill>
                  <a:srgbClr val="1F1F1F"/>
                </a:solidFill>
              </a:rPr>
              <a:t>Message Passing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175406" y="2300700"/>
            <a:ext cx="2302800" cy="54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100"/>
              <a:t>Introduction</a:t>
            </a:r>
            <a:endParaRPr sz="3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nvSpPr>
        <p:spPr>
          <a:xfrm>
            <a:off x="154025" y="356175"/>
            <a:ext cx="51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After the message passing, in order to make the </a:t>
            </a:r>
            <a:r>
              <a:rPr lang="en-GB" sz="1000"/>
              <a:t>explanation</a:t>
            </a:r>
            <a:r>
              <a:rPr lang="en-GB" sz="1000"/>
              <a:t> easier, assuming that we can represent each node with a two </a:t>
            </a:r>
            <a:r>
              <a:rPr lang="en-GB" sz="1000"/>
              <a:t>dimensional</a:t>
            </a:r>
            <a:r>
              <a:rPr lang="en-GB" sz="1000"/>
              <a:t> tuple:</a:t>
            </a:r>
            <a:endParaRPr sz="1000"/>
          </a:p>
        </p:txBody>
      </p:sp>
      <p:sp>
        <p:nvSpPr>
          <p:cNvPr id="369" name="Google Shape;369;p32"/>
          <p:cNvSpPr txBox="1"/>
          <p:nvPr/>
        </p:nvSpPr>
        <p:spPr>
          <a:xfrm>
            <a:off x="328775" y="731850"/>
            <a:ext cx="193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accent1"/>
                </a:solidFill>
              </a:rPr>
              <a:t>A </a:t>
            </a:r>
            <a:r>
              <a:rPr lang="en-GB">
                <a:solidFill>
                  <a:schemeClr val="dk1"/>
                </a:solidFill>
              </a:rPr>
              <a:t>= (4.0, 1.0)</a:t>
            </a:r>
            <a:endParaRPr>
              <a:solidFill>
                <a:schemeClr val="dk2"/>
              </a:solidFill>
            </a:endParaRPr>
          </a:p>
          <a:p>
            <a:pPr indent="-317500" lvl="0" marL="457200" rtl="0" algn="l">
              <a:spcBef>
                <a:spcPts val="0"/>
              </a:spcBef>
              <a:spcAft>
                <a:spcPts val="0"/>
              </a:spcAft>
              <a:buSzPts val="1400"/>
              <a:buChar char="●"/>
            </a:pPr>
            <a:r>
              <a:rPr lang="en-GB">
                <a:solidFill>
                  <a:schemeClr val="accent4"/>
                </a:solidFill>
              </a:rPr>
              <a:t>D</a:t>
            </a:r>
            <a:r>
              <a:rPr lang="en-GB">
                <a:solidFill>
                  <a:schemeClr val="dk1"/>
                </a:solidFill>
              </a:rPr>
              <a:t> = (2.5, 1.0)</a:t>
            </a:r>
            <a:endParaRPr>
              <a:solidFill>
                <a:schemeClr val="accent5"/>
              </a:solidFill>
            </a:endParaRPr>
          </a:p>
          <a:p>
            <a:pPr indent="-317500" lvl="0" marL="457200" rtl="0" algn="l">
              <a:spcBef>
                <a:spcPts val="0"/>
              </a:spcBef>
              <a:spcAft>
                <a:spcPts val="0"/>
              </a:spcAft>
              <a:buSzPts val="1400"/>
              <a:buChar char="●"/>
            </a:pPr>
            <a:r>
              <a:rPr lang="en-GB">
                <a:solidFill>
                  <a:schemeClr val="accent3"/>
                </a:solidFill>
              </a:rPr>
              <a:t>B</a:t>
            </a:r>
            <a:r>
              <a:rPr lang="en-GB">
                <a:solidFill>
                  <a:schemeClr val="dk1"/>
                </a:solidFill>
              </a:rPr>
              <a:t> = (5.0, 1.0)</a:t>
            </a:r>
            <a:endParaRPr>
              <a:solidFill>
                <a:schemeClr val="accent4"/>
              </a:solidFill>
            </a:endParaRPr>
          </a:p>
          <a:p>
            <a:pPr indent="-317500" lvl="0" marL="457200" rtl="0" algn="l">
              <a:spcBef>
                <a:spcPts val="0"/>
              </a:spcBef>
              <a:spcAft>
                <a:spcPts val="0"/>
              </a:spcAft>
              <a:buSzPts val="1400"/>
              <a:buChar char="●"/>
            </a:pPr>
            <a:r>
              <a:rPr lang="en-GB">
                <a:solidFill>
                  <a:schemeClr val="accent5"/>
                </a:solidFill>
              </a:rPr>
              <a:t>C</a:t>
            </a:r>
            <a:r>
              <a:rPr lang="en-GB">
                <a:solidFill>
                  <a:schemeClr val="dk1"/>
                </a:solidFill>
              </a:rPr>
              <a:t> = (4.0, 0.0)</a:t>
            </a:r>
            <a:endParaRPr>
              <a:solidFill>
                <a:schemeClr val="accent4"/>
              </a:solidFill>
            </a:endParaRPr>
          </a:p>
        </p:txBody>
      </p:sp>
      <p:sp>
        <p:nvSpPr>
          <p:cNvPr id="370" name="Google Shape;370;p32"/>
          <p:cNvSpPr txBox="1"/>
          <p:nvPr/>
        </p:nvSpPr>
        <p:spPr>
          <a:xfrm>
            <a:off x="1883475" y="777525"/>
            <a:ext cx="1530300" cy="10158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en-GB" sz="900"/>
              <a:t>The first column can be age,</a:t>
            </a:r>
            <a:endParaRPr sz="900"/>
          </a:p>
          <a:p>
            <a:pPr indent="-285750" lvl="0" marL="457200" rtl="0" algn="l">
              <a:spcBef>
                <a:spcPts val="0"/>
              </a:spcBef>
              <a:spcAft>
                <a:spcPts val="0"/>
              </a:spcAft>
              <a:buSzPts val="900"/>
              <a:buChar char="●"/>
            </a:pPr>
            <a:r>
              <a:rPr lang="en-GB" sz="900"/>
              <a:t>The second column can be a flag for the person’s gender</a:t>
            </a:r>
            <a:endParaRPr sz="900"/>
          </a:p>
        </p:txBody>
      </p:sp>
      <p:sp>
        <p:nvSpPr>
          <p:cNvPr id="371" name="Google Shape;371;p32"/>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Step 2: Embedding</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3"/>
          <p:cNvSpPr txBox="1"/>
          <p:nvPr/>
        </p:nvSpPr>
        <p:spPr>
          <a:xfrm>
            <a:off x="154025" y="356175"/>
            <a:ext cx="51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After the message passing, in order to make the explanation easier, assuming that we can represent each node with a two dimensional tuple:</a:t>
            </a:r>
            <a:endParaRPr sz="1000"/>
          </a:p>
        </p:txBody>
      </p:sp>
      <p:sp>
        <p:nvSpPr>
          <p:cNvPr id="377" name="Google Shape;377;p33"/>
          <p:cNvSpPr txBox="1"/>
          <p:nvPr/>
        </p:nvSpPr>
        <p:spPr>
          <a:xfrm>
            <a:off x="328775" y="731850"/>
            <a:ext cx="193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accent1"/>
                </a:solidFill>
              </a:rPr>
              <a:t>A </a:t>
            </a:r>
            <a:r>
              <a:rPr lang="en-GB">
                <a:solidFill>
                  <a:schemeClr val="dk1"/>
                </a:solidFill>
              </a:rPr>
              <a:t>= (4.0, 1.0)</a:t>
            </a:r>
            <a:endParaRPr>
              <a:solidFill>
                <a:schemeClr val="dk2"/>
              </a:solidFill>
            </a:endParaRPr>
          </a:p>
          <a:p>
            <a:pPr indent="-317500" lvl="0" marL="457200" rtl="0" algn="l">
              <a:spcBef>
                <a:spcPts val="0"/>
              </a:spcBef>
              <a:spcAft>
                <a:spcPts val="0"/>
              </a:spcAft>
              <a:buSzPts val="1400"/>
              <a:buChar char="●"/>
            </a:pPr>
            <a:r>
              <a:rPr lang="en-GB">
                <a:solidFill>
                  <a:schemeClr val="accent4"/>
                </a:solidFill>
              </a:rPr>
              <a:t>D</a:t>
            </a:r>
            <a:r>
              <a:rPr lang="en-GB">
                <a:solidFill>
                  <a:schemeClr val="dk1"/>
                </a:solidFill>
              </a:rPr>
              <a:t> = (2.5, 1.0)</a:t>
            </a:r>
            <a:endParaRPr>
              <a:solidFill>
                <a:schemeClr val="accent5"/>
              </a:solidFill>
            </a:endParaRPr>
          </a:p>
          <a:p>
            <a:pPr indent="-317500" lvl="0" marL="457200" rtl="0" algn="l">
              <a:spcBef>
                <a:spcPts val="0"/>
              </a:spcBef>
              <a:spcAft>
                <a:spcPts val="0"/>
              </a:spcAft>
              <a:buSzPts val="1400"/>
              <a:buChar char="●"/>
            </a:pPr>
            <a:r>
              <a:rPr lang="en-GB">
                <a:solidFill>
                  <a:schemeClr val="accent3"/>
                </a:solidFill>
              </a:rPr>
              <a:t>B</a:t>
            </a:r>
            <a:r>
              <a:rPr lang="en-GB">
                <a:solidFill>
                  <a:schemeClr val="dk1"/>
                </a:solidFill>
              </a:rPr>
              <a:t> = (5.0, 1.0)</a:t>
            </a:r>
            <a:endParaRPr>
              <a:solidFill>
                <a:schemeClr val="accent4"/>
              </a:solidFill>
            </a:endParaRPr>
          </a:p>
          <a:p>
            <a:pPr indent="-317500" lvl="0" marL="457200" rtl="0" algn="l">
              <a:spcBef>
                <a:spcPts val="0"/>
              </a:spcBef>
              <a:spcAft>
                <a:spcPts val="0"/>
              </a:spcAft>
              <a:buSzPts val="1400"/>
              <a:buChar char="●"/>
            </a:pPr>
            <a:r>
              <a:rPr lang="en-GB">
                <a:solidFill>
                  <a:schemeClr val="accent5"/>
                </a:solidFill>
              </a:rPr>
              <a:t>C</a:t>
            </a:r>
            <a:r>
              <a:rPr lang="en-GB">
                <a:solidFill>
                  <a:schemeClr val="dk1"/>
                </a:solidFill>
              </a:rPr>
              <a:t> = (4.0, 0.0)</a:t>
            </a:r>
            <a:endParaRPr>
              <a:solidFill>
                <a:schemeClr val="accent4"/>
              </a:solidFill>
            </a:endParaRPr>
          </a:p>
        </p:txBody>
      </p:sp>
      <p:sp>
        <p:nvSpPr>
          <p:cNvPr id="378" name="Google Shape;378;p33"/>
          <p:cNvSpPr txBox="1"/>
          <p:nvPr/>
        </p:nvSpPr>
        <p:spPr>
          <a:xfrm>
            <a:off x="1794375" y="1881300"/>
            <a:ext cx="193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The final representation of nodes can be viewed in the following coordinate ~ this is called “node embedding”, and the coordinate is called “embedding space”</a:t>
            </a:r>
            <a:endParaRPr sz="1000"/>
          </a:p>
        </p:txBody>
      </p:sp>
      <p:sp>
        <p:nvSpPr>
          <p:cNvPr id="379" name="Google Shape;379;p33"/>
          <p:cNvSpPr/>
          <p:nvPr/>
        </p:nvSpPr>
        <p:spPr>
          <a:xfrm>
            <a:off x="1242651" y="1914038"/>
            <a:ext cx="483275" cy="835575"/>
          </a:xfrm>
          <a:custGeom>
            <a:rect b="b" l="l" r="r" t="t"/>
            <a:pathLst>
              <a:path extrusionOk="0" h="33423" w="19331">
                <a:moveTo>
                  <a:pt x="428" y="0"/>
                </a:moveTo>
                <a:cubicBezTo>
                  <a:pt x="519" y="1553"/>
                  <a:pt x="-850" y="6849"/>
                  <a:pt x="976" y="9315"/>
                </a:cubicBezTo>
                <a:cubicBezTo>
                  <a:pt x="2802" y="11781"/>
                  <a:pt x="9012" y="12283"/>
                  <a:pt x="11386" y="14794"/>
                </a:cubicBezTo>
                <a:cubicBezTo>
                  <a:pt x="13760" y="17305"/>
                  <a:pt x="13897" y="21277"/>
                  <a:pt x="15221" y="24382"/>
                </a:cubicBezTo>
                <a:cubicBezTo>
                  <a:pt x="16545" y="27487"/>
                  <a:pt x="18646" y="31916"/>
                  <a:pt x="19331" y="33423"/>
                </a:cubicBezTo>
              </a:path>
            </a:pathLst>
          </a:custGeom>
          <a:noFill/>
          <a:ln cap="flat" cmpd="sng" w="9525">
            <a:solidFill>
              <a:schemeClr val="dk2"/>
            </a:solidFill>
            <a:prstDash val="solid"/>
            <a:round/>
            <a:headEnd len="med" w="med" type="none"/>
            <a:tailEnd len="med" w="med" type="triangle"/>
          </a:ln>
        </p:spPr>
      </p:sp>
      <p:cxnSp>
        <p:nvCxnSpPr>
          <p:cNvPr id="380" name="Google Shape;380;p33"/>
          <p:cNvCxnSpPr>
            <a:stCxn id="381" idx="2"/>
          </p:cNvCxnSpPr>
          <p:nvPr/>
        </p:nvCxnSpPr>
        <p:spPr>
          <a:xfrm rot="10800000">
            <a:off x="1432188" y="3251500"/>
            <a:ext cx="1575300" cy="0"/>
          </a:xfrm>
          <a:prstGeom prst="straightConnector1">
            <a:avLst/>
          </a:prstGeom>
          <a:noFill/>
          <a:ln cap="flat" cmpd="sng" w="9525">
            <a:solidFill>
              <a:schemeClr val="dk2"/>
            </a:solidFill>
            <a:prstDash val="dash"/>
            <a:round/>
            <a:headEnd len="med" w="med" type="none"/>
            <a:tailEnd len="med" w="med" type="none"/>
          </a:ln>
        </p:spPr>
      </p:cxnSp>
      <p:cxnSp>
        <p:nvCxnSpPr>
          <p:cNvPr id="382" name="Google Shape;382;p33"/>
          <p:cNvCxnSpPr>
            <a:endCxn id="383" idx="4"/>
          </p:cNvCxnSpPr>
          <p:nvPr/>
        </p:nvCxnSpPr>
        <p:spPr>
          <a:xfrm rot="10800000">
            <a:off x="2748125" y="3347400"/>
            <a:ext cx="0" cy="686700"/>
          </a:xfrm>
          <a:prstGeom prst="straightConnector1">
            <a:avLst/>
          </a:prstGeom>
          <a:noFill/>
          <a:ln cap="flat" cmpd="sng" w="9525">
            <a:solidFill>
              <a:schemeClr val="dk2"/>
            </a:solidFill>
            <a:prstDash val="dash"/>
            <a:round/>
            <a:headEnd len="med" w="med" type="none"/>
            <a:tailEnd len="med" w="med" type="none"/>
          </a:ln>
        </p:spPr>
      </p:cxnSp>
      <p:cxnSp>
        <p:nvCxnSpPr>
          <p:cNvPr id="384" name="Google Shape;384;p33"/>
          <p:cNvCxnSpPr/>
          <p:nvPr/>
        </p:nvCxnSpPr>
        <p:spPr>
          <a:xfrm rot="10800000">
            <a:off x="1439975" y="2885225"/>
            <a:ext cx="0" cy="11556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3"/>
          <p:cNvCxnSpPr/>
          <p:nvPr/>
        </p:nvCxnSpPr>
        <p:spPr>
          <a:xfrm>
            <a:off x="1432200" y="4022025"/>
            <a:ext cx="1992900" cy="0"/>
          </a:xfrm>
          <a:prstGeom prst="straightConnector1">
            <a:avLst/>
          </a:prstGeom>
          <a:noFill/>
          <a:ln cap="flat" cmpd="sng" w="9525">
            <a:solidFill>
              <a:schemeClr val="dk2"/>
            </a:solidFill>
            <a:prstDash val="solid"/>
            <a:round/>
            <a:headEnd len="med" w="med" type="none"/>
            <a:tailEnd len="med" w="med" type="triangle"/>
          </a:ln>
        </p:spPr>
      </p:cxnSp>
      <p:sp>
        <p:nvSpPr>
          <p:cNvPr id="383" name="Google Shape;383;p33"/>
          <p:cNvSpPr/>
          <p:nvPr/>
        </p:nvSpPr>
        <p:spPr>
          <a:xfrm>
            <a:off x="2645375" y="3141900"/>
            <a:ext cx="205500" cy="20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2645375" y="3587100"/>
            <a:ext cx="205500" cy="20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3007488" y="3148750"/>
            <a:ext cx="205500" cy="205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2104300" y="3141900"/>
            <a:ext cx="205500" cy="20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33"/>
          <p:cNvCxnSpPr>
            <a:stCxn id="381" idx="4"/>
            <a:endCxn id="389" idx="0"/>
          </p:cNvCxnSpPr>
          <p:nvPr/>
        </p:nvCxnSpPr>
        <p:spPr>
          <a:xfrm flipH="1">
            <a:off x="3103938" y="3354250"/>
            <a:ext cx="6300" cy="667800"/>
          </a:xfrm>
          <a:prstGeom prst="straightConnector1">
            <a:avLst/>
          </a:prstGeom>
          <a:noFill/>
          <a:ln cap="flat" cmpd="sng" w="9525">
            <a:solidFill>
              <a:schemeClr val="dk2"/>
            </a:solidFill>
            <a:prstDash val="dash"/>
            <a:round/>
            <a:headEnd len="med" w="med" type="none"/>
            <a:tailEnd len="med" w="med" type="none"/>
          </a:ln>
        </p:spPr>
      </p:cxnSp>
      <p:sp>
        <p:nvSpPr>
          <p:cNvPr id="390" name="Google Shape;390;p33"/>
          <p:cNvSpPr txBox="1"/>
          <p:nvPr/>
        </p:nvSpPr>
        <p:spPr>
          <a:xfrm>
            <a:off x="2562950" y="402202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4.0</a:t>
            </a:r>
            <a:endParaRPr sz="900"/>
          </a:p>
        </p:txBody>
      </p:sp>
      <p:sp>
        <p:nvSpPr>
          <p:cNvPr id="389" name="Google Shape;389;p33"/>
          <p:cNvSpPr txBox="1"/>
          <p:nvPr/>
        </p:nvSpPr>
        <p:spPr>
          <a:xfrm>
            <a:off x="29327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5.0</a:t>
            </a:r>
            <a:endParaRPr sz="900"/>
          </a:p>
        </p:txBody>
      </p:sp>
      <p:sp>
        <p:nvSpPr>
          <p:cNvPr id="391" name="Google Shape;391;p33"/>
          <p:cNvSpPr txBox="1"/>
          <p:nvPr/>
        </p:nvSpPr>
        <p:spPr>
          <a:xfrm>
            <a:off x="20218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2.5</a:t>
            </a:r>
            <a:endParaRPr sz="900"/>
          </a:p>
        </p:txBody>
      </p:sp>
      <p:sp>
        <p:nvSpPr>
          <p:cNvPr id="392" name="Google Shape;392;p33"/>
          <p:cNvSpPr txBox="1"/>
          <p:nvPr/>
        </p:nvSpPr>
        <p:spPr>
          <a:xfrm>
            <a:off x="1097375" y="35283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0.0</a:t>
            </a:r>
            <a:endParaRPr sz="900"/>
          </a:p>
        </p:txBody>
      </p:sp>
      <p:sp>
        <p:nvSpPr>
          <p:cNvPr id="393" name="Google Shape;393;p33"/>
          <p:cNvSpPr txBox="1"/>
          <p:nvPr/>
        </p:nvSpPr>
        <p:spPr>
          <a:xfrm>
            <a:off x="1097375" y="30831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1.0</a:t>
            </a:r>
            <a:endParaRPr sz="900"/>
          </a:p>
        </p:txBody>
      </p:sp>
      <p:sp>
        <p:nvSpPr>
          <p:cNvPr id="394" name="Google Shape;394;p33"/>
          <p:cNvSpPr txBox="1"/>
          <p:nvPr/>
        </p:nvSpPr>
        <p:spPr>
          <a:xfrm>
            <a:off x="1883475" y="777525"/>
            <a:ext cx="1530300" cy="10158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en-GB" sz="900"/>
              <a:t>The first column can be age,</a:t>
            </a:r>
            <a:endParaRPr sz="900"/>
          </a:p>
          <a:p>
            <a:pPr indent="-285750" lvl="0" marL="457200" rtl="0" algn="l">
              <a:spcBef>
                <a:spcPts val="0"/>
              </a:spcBef>
              <a:spcAft>
                <a:spcPts val="0"/>
              </a:spcAft>
              <a:buSzPts val="900"/>
              <a:buChar char="●"/>
            </a:pPr>
            <a:r>
              <a:rPr lang="en-GB" sz="900"/>
              <a:t>The second column can be a flag for the person’s gender</a:t>
            </a:r>
            <a:endParaRPr sz="900"/>
          </a:p>
        </p:txBody>
      </p:sp>
      <p:cxnSp>
        <p:nvCxnSpPr>
          <p:cNvPr id="395" name="Google Shape;395;p33"/>
          <p:cNvCxnSpPr>
            <a:stCxn id="386" idx="2"/>
          </p:cNvCxnSpPr>
          <p:nvPr/>
        </p:nvCxnSpPr>
        <p:spPr>
          <a:xfrm flipH="1">
            <a:off x="1432175" y="3689850"/>
            <a:ext cx="1213200" cy="8700"/>
          </a:xfrm>
          <a:prstGeom prst="straightConnector1">
            <a:avLst/>
          </a:prstGeom>
          <a:noFill/>
          <a:ln cap="flat" cmpd="sng" w="9525">
            <a:solidFill>
              <a:schemeClr val="dk2"/>
            </a:solidFill>
            <a:prstDash val="dash"/>
            <a:round/>
            <a:headEnd len="med" w="med" type="none"/>
            <a:tailEnd len="med" w="med" type="none"/>
          </a:ln>
        </p:spPr>
      </p:cxnSp>
      <p:sp>
        <p:nvSpPr>
          <p:cNvPr id="396" name="Google Shape;396;p33"/>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Step 2: Embedding</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4"/>
          <p:cNvSpPr txBox="1"/>
          <p:nvPr/>
        </p:nvSpPr>
        <p:spPr>
          <a:xfrm>
            <a:off x="154025" y="356175"/>
            <a:ext cx="51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After the message passing, in order to make the explanation easier, assuming that we can represent each node with a two dimensional tuple:</a:t>
            </a:r>
            <a:endParaRPr sz="1000"/>
          </a:p>
        </p:txBody>
      </p:sp>
      <p:sp>
        <p:nvSpPr>
          <p:cNvPr id="402" name="Google Shape;402;p34"/>
          <p:cNvSpPr txBox="1"/>
          <p:nvPr/>
        </p:nvSpPr>
        <p:spPr>
          <a:xfrm>
            <a:off x="328775" y="731850"/>
            <a:ext cx="193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accent1"/>
                </a:solidFill>
              </a:rPr>
              <a:t>A </a:t>
            </a:r>
            <a:r>
              <a:rPr lang="en-GB">
                <a:solidFill>
                  <a:schemeClr val="dk1"/>
                </a:solidFill>
              </a:rPr>
              <a:t>= (4.0, 1.0)</a:t>
            </a:r>
            <a:endParaRPr>
              <a:solidFill>
                <a:schemeClr val="dk2"/>
              </a:solidFill>
            </a:endParaRPr>
          </a:p>
          <a:p>
            <a:pPr indent="-317500" lvl="0" marL="457200" rtl="0" algn="l">
              <a:spcBef>
                <a:spcPts val="0"/>
              </a:spcBef>
              <a:spcAft>
                <a:spcPts val="0"/>
              </a:spcAft>
              <a:buSzPts val="1400"/>
              <a:buChar char="●"/>
            </a:pPr>
            <a:r>
              <a:rPr lang="en-GB">
                <a:solidFill>
                  <a:schemeClr val="accent4"/>
                </a:solidFill>
              </a:rPr>
              <a:t>D</a:t>
            </a:r>
            <a:r>
              <a:rPr lang="en-GB">
                <a:solidFill>
                  <a:schemeClr val="dk1"/>
                </a:solidFill>
              </a:rPr>
              <a:t> = (2.5, 1.0)</a:t>
            </a:r>
            <a:endParaRPr>
              <a:solidFill>
                <a:schemeClr val="accent5"/>
              </a:solidFill>
            </a:endParaRPr>
          </a:p>
          <a:p>
            <a:pPr indent="-317500" lvl="0" marL="457200" rtl="0" algn="l">
              <a:spcBef>
                <a:spcPts val="0"/>
              </a:spcBef>
              <a:spcAft>
                <a:spcPts val="0"/>
              </a:spcAft>
              <a:buSzPts val="1400"/>
              <a:buChar char="●"/>
            </a:pPr>
            <a:r>
              <a:rPr lang="en-GB">
                <a:solidFill>
                  <a:schemeClr val="accent3"/>
                </a:solidFill>
              </a:rPr>
              <a:t>B</a:t>
            </a:r>
            <a:r>
              <a:rPr lang="en-GB">
                <a:solidFill>
                  <a:schemeClr val="dk1"/>
                </a:solidFill>
              </a:rPr>
              <a:t> = (5.0, 1.0)</a:t>
            </a:r>
            <a:endParaRPr>
              <a:solidFill>
                <a:schemeClr val="accent4"/>
              </a:solidFill>
            </a:endParaRPr>
          </a:p>
          <a:p>
            <a:pPr indent="-317500" lvl="0" marL="457200" rtl="0" algn="l">
              <a:spcBef>
                <a:spcPts val="0"/>
              </a:spcBef>
              <a:spcAft>
                <a:spcPts val="0"/>
              </a:spcAft>
              <a:buSzPts val="1400"/>
              <a:buChar char="●"/>
            </a:pPr>
            <a:r>
              <a:rPr lang="en-GB">
                <a:solidFill>
                  <a:schemeClr val="accent5"/>
                </a:solidFill>
              </a:rPr>
              <a:t>C</a:t>
            </a:r>
            <a:r>
              <a:rPr lang="en-GB">
                <a:solidFill>
                  <a:schemeClr val="dk1"/>
                </a:solidFill>
              </a:rPr>
              <a:t> = (4.0, 0.0)</a:t>
            </a:r>
            <a:endParaRPr>
              <a:solidFill>
                <a:schemeClr val="accent4"/>
              </a:solidFill>
            </a:endParaRPr>
          </a:p>
        </p:txBody>
      </p:sp>
      <p:cxnSp>
        <p:nvCxnSpPr>
          <p:cNvPr id="403" name="Google Shape;403;p34"/>
          <p:cNvCxnSpPr/>
          <p:nvPr/>
        </p:nvCxnSpPr>
        <p:spPr>
          <a:xfrm rot="10800000">
            <a:off x="6181500" y="205550"/>
            <a:ext cx="0" cy="131490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34"/>
          <p:cNvCxnSpPr/>
          <p:nvPr/>
        </p:nvCxnSpPr>
        <p:spPr>
          <a:xfrm>
            <a:off x="6181500" y="1512913"/>
            <a:ext cx="1445100" cy="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34"/>
          <p:cNvSpPr/>
          <p:nvPr/>
        </p:nvSpPr>
        <p:spPr>
          <a:xfrm>
            <a:off x="6845825" y="343938"/>
            <a:ext cx="205500" cy="20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4"/>
          <p:cNvSpPr/>
          <p:nvPr/>
        </p:nvSpPr>
        <p:spPr>
          <a:xfrm>
            <a:off x="6640325" y="640488"/>
            <a:ext cx="205500" cy="20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
          <p:cNvSpPr/>
          <p:nvPr/>
        </p:nvSpPr>
        <p:spPr>
          <a:xfrm>
            <a:off x="7174550" y="1001800"/>
            <a:ext cx="205500" cy="205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4"/>
          <p:cNvSpPr/>
          <p:nvPr/>
        </p:nvSpPr>
        <p:spPr>
          <a:xfrm>
            <a:off x="6304750" y="1112713"/>
            <a:ext cx="205500" cy="20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4"/>
          <p:cNvSpPr txBox="1"/>
          <p:nvPr/>
        </p:nvSpPr>
        <p:spPr>
          <a:xfrm>
            <a:off x="1794375" y="1881300"/>
            <a:ext cx="193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The final representation of nodes can be viewed in the following coordinate ~ this is called “node embedding”, and the coordinate is called “embedding space”</a:t>
            </a:r>
            <a:endParaRPr sz="1000"/>
          </a:p>
        </p:txBody>
      </p:sp>
      <p:sp>
        <p:nvSpPr>
          <p:cNvPr id="410" name="Google Shape;410;p34"/>
          <p:cNvSpPr/>
          <p:nvPr/>
        </p:nvSpPr>
        <p:spPr>
          <a:xfrm>
            <a:off x="1242651" y="1914038"/>
            <a:ext cx="483275" cy="835575"/>
          </a:xfrm>
          <a:custGeom>
            <a:rect b="b" l="l" r="r" t="t"/>
            <a:pathLst>
              <a:path extrusionOk="0" h="33423" w="19331">
                <a:moveTo>
                  <a:pt x="428" y="0"/>
                </a:moveTo>
                <a:cubicBezTo>
                  <a:pt x="519" y="1553"/>
                  <a:pt x="-850" y="6849"/>
                  <a:pt x="976" y="9315"/>
                </a:cubicBezTo>
                <a:cubicBezTo>
                  <a:pt x="2802" y="11781"/>
                  <a:pt x="9012" y="12283"/>
                  <a:pt x="11386" y="14794"/>
                </a:cubicBezTo>
                <a:cubicBezTo>
                  <a:pt x="13760" y="17305"/>
                  <a:pt x="13897" y="21277"/>
                  <a:pt x="15221" y="24382"/>
                </a:cubicBezTo>
                <a:cubicBezTo>
                  <a:pt x="16545" y="27487"/>
                  <a:pt x="18646" y="31916"/>
                  <a:pt x="19331" y="33423"/>
                </a:cubicBezTo>
              </a:path>
            </a:pathLst>
          </a:custGeom>
          <a:noFill/>
          <a:ln cap="flat" cmpd="sng" w="9525">
            <a:solidFill>
              <a:schemeClr val="dk2"/>
            </a:solidFill>
            <a:prstDash val="solid"/>
            <a:round/>
            <a:headEnd len="med" w="med" type="none"/>
            <a:tailEnd len="med" w="med" type="triangle"/>
          </a:ln>
        </p:spPr>
      </p:sp>
      <p:cxnSp>
        <p:nvCxnSpPr>
          <p:cNvPr id="411" name="Google Shape;411;p34"/>
          <p:cNvCxnSpPr>
            <a:stCxn id="412" idx="2"/>
          </p:cNvCxnSpPr>
          <p:nvPr/>
        </p:nvCxnSpPr>
        <p:spPr>
          <a:xfrm rot="10800000">
            <a:off x="1432188" y="3251500"/>
            <a:ext cx="1575300" cy="0"/>
          </a:xfrm>
          <a:prstGeom prst="straightConnector1">
            <a:avLst/>
          </a:prstGeom>
          <a:noFill/>
          <a:ln cap="flat" cmpd="sng" w="9525">
            <a:solidFill>
              <a:schemeClr val="dk2"/>
            </a:solidFill>
            <a:prstDash val="dash"/>
            <a:round/>
            <a:headEnd len="med" w="med" type="none"/>
            <a:tailEnd len="med" w="med" type="none"/>
          </a:ln>
        </p:spPr>
      </p:cxnSp>
      <p:cxnSp>
        <p:nvCxnSpPr>
          <p:cNvPr id="413" name="Google Shape;413;p34"/>
          <p:cNvCxnSpPr>
            <a:endCxn id="414" idx="4"/>
          </p:cNvCxnSpPr>
          <p:nvPr/>
        </p:nvCxnSpPr>
        <p:spPr>
          <a:xfrm rot="10800000">
            <a:off x="2748125" y="3347400"/>
            <a:ext cx="0" cy="686700"/>
          </a:xfrm>
          <a:prstGeom prst="straightConnector1">
            <a:avLst/>
          </a:prstGeom>
          <a:noFill/>
          <a:ln cap="flat" cmpd="sng" w="9525">
            <a:solidFill>
              <a:schemeClr val="dk2"/>
            </a:solidFill>
            <a:prstDash val="dash"/>
            <a:round/>
            <a:headEnd len="med" w="med" type="none"/>
            <a:tailEnd len="med" w="med" type="none"/>
          </a:ln>
        </p:spPr>
      </p:cxnSp>
      <p:cxnSp>
        <p:nvCxnSpPr>
          <p:cNvPr id="415" name="Google Shape;415;p34"/>
          <p:cNvCxnSpPr/>
          <p:nvPr/>
        </p:nvCxnSpPr>
        <p:spPr>
          <a:xfrm rot="10800000">
            <a:off x="1439975" y="2885225"/>
            <a:ext cx="0" cy="1155600"/>
          </a:xfrm>
          <a:prstGeom prst="straightConnector1">
            <a:avLst/>
          </a:prstGeom>
          <a:noFill/>
          <a:ln cap="flat" cmpd="sng" w="9525">
            <a:solidFill>
              <a:schemeClr val="dk2"/>
            </a:solidFill>
            <a:prstDash val="solid"/>
            <a:round/>
            <a:headEnd len="med" w="med" type="none"/>
            <a:tailEnd len="med" w="med" type="triangle"/>
          </a:ln>
        </p:spPr>
      </p:cxnSp>
      <p:cxnSp>
        <p:nvCxnSpPr>
          <p:cNvPr id="416" name="Google Shape;416;p34"/>
          <p:cNvCxnSpPr/>
          <p:nvPr/>
        </p:nvCxnSpPr>
        <p:spPr>
          <a:xfrm>
            <a:off x="1432200" y="4022025"/>
            <a:ext cx="1992900" cy="0"/>
          </a:xfrm>
          <a:prstGeom prst="straightConnector1">
            <a:avLst/>
          </a:prstGeom>
          <a:noFill/>
          <a:ln cap="flat" cmpd="sng" w="9525">
            <a:solidFill>
              <a:schemeClr val="dk2"/>
            </a:solidFill>
            <a:prstDash val="solid"/>
            <a:round/>
            <a:headEnd len="med" w="med" type="none"/>
            <a:tailEnd len="med" w="med" type="triangle"/>
          </a:ln>
        </p:spPr>
      </p:cxnSp>
      <p:sp>
        <p:nvSpPr>
          <p:cNvPr id="414" name="Google Shape;414;p34"/>
          <p:cNvSpPr/>
          <p:nvPr/>
        </p:nvSpPr>
        <p:spPr>
          <a:xfrm>
            <a:off x="2645375" y="3141900"/>
            <a:ext cx="205500" cy="20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4"/>
          <p:cNvSpPr/>
          <p:nvPr/>
        </p:nvSpPr>
        <p:spPr>
          <a:xfrm>
            <a:off x="2645375" y="3587100"/>
            <a:ext cx="205500" cy="20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
          <p:cNvSpPr/>
          <p:nvPr/>
        </p:nvSpPr>
        <p:spPr>
          <a:xfrm>
            <a:off x="3007488" y="3148750"/>
            <a:ext cx="205500" cy="205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4"/>
          <p:cNvSpPr/>
          <p:nvPr/>
        </p:nvSpPr>
        <p:spPr>
          <a:xfrm>
            <a:off x="2104300" y="3141900"/>
            <a:ext cx="205500" cy="20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34"/>
          <p:cNvCxnSpPr>
            <a:stCxn id="412" idx="4"/>
            <a:endCxn id="420" idx="0"/>
          </p:cNvCxnSpPr>
          <p:nvPr/>
        </p:nvCxnSpPr>
        <p:spPr>
          <a:xfrm flipH="1">
            <a:off x="3103938" y="3354250"/>
            <a:ext cx="6300" cy="667800"/>
          </a:xfrm>
          <a:prstGeom prst="straightConnector1">
            <a:avLst/>
          </a:prstGeom>
          <a:noFill/>
          <a:ln cap="flat" cmpd="sng" w="9525">
            <a:solidFill>
              <a:schemeClr val="dk2"/>
            </a:solidFill>
            <a:prstDash val="dash"/>
            <a:round/>
            <a:headEnd len="med" w="med" type="none"/>
            <a:tailEnd len="med" w="med" type="none"/>
          </a:ln>
        </p:spPr>
      </p:cxnSp>
      <p:sp>
        <p:nvSpPr>
          <p:cNvPr id="421" name="Google Shape;421;p34"/>
          <p:cNvSpPr txBox="1"/>
          <p:nvPr/>
        </p:nvSpPr>
        <p:spPr>
          <a:xfrm>
            <a:off x="2562950" y="402202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4.0</a:t>
            </a:r>
            <a:endParaRPr sz="900"/>
          </a:p>
        </p:txBody>
      </p:sp>
      <p:sp>
        <p:nvSpPr>
          <p:cNvPr id="420" name="Google Shape;420;p34"/>
          <p:cNvSpPr txBox="1"/>
          <p:nvPr/>
        </p:nvSpPr>
        <p:spPr>
          <a:xfrm>
            <a:off x="29327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5.0</a:t>
            </a:r>
            <a:endParaRPr sz="900"/>
          </a:p>
        </p:txBody>
      </p:sp>
      <p:sp>
        <p:nvSpPr>
          <p:cNvPr id="422" name="Google Shape;422;p34"/>
          <p:cNvSpPr txBox="1"/>
          <p:nvPr/>
        </p:nvSpPr>
        <p:spPr>
          <a:xfrm>
            <a:off x="20218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2.5</a:t>
            </a:r>
            <a:endParaRPr sz="900"/>
          </a:p>
        </p:txBody>
      </p:sp>
      <p:sp>
        <p:nvSpPr>
          <p:cNvPr id="423" name="Google Shape;423;p34"/>
          <p:cNvSpPr txBox="1"/>
          <p:nvPr/>
        </p:nvSpPr>
        <p:spPr>
          <a:xfrm>
            <a:off x="1097375" y="35283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0.0</a:t>
            </a:r>
            <a:endParaRPr sz="900"/>
          </a:p>
        </p:txBody>
      </p:sp>
      <p:sp>
        <p:nvSpPr>
          <p:cNvPr id="424" name="Google Shape;424;p34"/>
          <p:cNvSpPr txBox="1"/>
          <p:nvPr/>
        </p:nvSpPr>
        <p:spPr>
          <a:xfrm>
            <a:off x="1097375" y="30831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1.0</a:t>
            </a:r>
            <a:endParaRPr sz="900"/>
          </a:p>
        </p:txBody>
      </p:sp>
      <p:sp>
        <p:nvSpPr>
          <p:cNvPr id="425" name="Google Shape;425;p34"/>
          <p:cNvSpPr/>
          <p:nvPr/>
        </p:nvSpPr>
        <p:spPr>
          <a:xfrm>
            <a:off x="3347752" y="811800"/>
            <a:ext cx="2698991" cy="2682935"/>
          </a:xfrm>
          <a:custGeom>
            <a:rect b="b" l="l" r="r" t="t"/>
            <a:pathLst>
              <a:path extrusionOk="0" h="69859" w="33423">
                <a:moveTo>
                  <a:pt x="0" y="69859"/>
                </a:moveTo>
                <a:cubicBezTo>
                  <a:pt x="1461" y="68992"/>
                  <a:pt x="7352" y="70407"/>
                  <a:pt x="8767" y="64654"/>
                </a:cubicBezTo>
                <a:cubicBezTo>
                  <a:pt x="10183" y="58901"/>
                  <a:pt x="8813" y="44929"/>
                  <a:pt x="8493" y="35340"/>
                </a:cubicBezTo>
                <a:cubicBezTo>
                  <a:pt x="8173" y="25752"/>
                  <a:pt x="2694" y="13013"/>
                  <a:pt x="6849" y="7123"/>
                </a:cubicBezTo>
                <a:cubicBezTo>
                  <a:pt x="11004" y="1233"/>
                  <a:pt x="28994" y="1187"/>
                  <a:pt x="33423" y="0"/>
                </a:cubicBezTo>
              </a:path>
            </a:pathLst>
          </a:custGeom>
          <a:noFill/>
          <a:ln cap="flat" cmpd="sng" w="9525">
            <a:solidFill>
              <a:schemeClr val="dk2"/>
            </a:solidFill>
            <a:prstDash val="solid"/>
            <a:round/>
            <a:headEnd len="med" w="med" type="none"/>
            <a:tailEnd len="med" w="med" type="triangle"/>
          </a:ln>
        </p:spPr>
      </p:sp>
      <p:sp>
        <p:nvSpPr>
          <p:cNvPr id="426" name="Google Shape;426;p34"/>
          <p:cNvSpPr txBox="1"/>
          <p:nvPr/>
        </p:nvSpPr>
        <p:spPr>
          <a:xfrm>
            <a:off x="6948575" y="119125"/>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rPr>
              <a:t>A</a:t>
            </a:r>
            <a:endParaRPr/>
          </a:p>
        </p:txBody>
      </p:sp>
      <p:sp>
        <p:nvSpPr>
          <p:cNvPr id="427" name="Google Shape;427;p34"/>
          <p:cNvSpPr txBox="1"/>
          <p:nvPr/>
        </p:nvSpPr>
        <p:spPr>
          <a:xfrm>
            <a:off x="7294413" y="845988"/>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3"/>
                </a:solidFill>
              </a:rPr>
              <a:t>B</a:t>
            </a:r>
            <a:endParaRPr>
              <a:solidFill>
                <a:schemeClr val="accent3"/>
              </a:solidFill>
            </a:endParaRPr>
          </a:p>
        </p:txBody>
      </p:sp>
      <p:sp>
        <p:nvSpPr>
          <p:cNvPr id="428" name="Google Shape;428;p34"/>
          <p:cNvSpPr txBox="1"/>
          <p:nvPr/>
        </p:nvSpPr>
        <p:spPr>
          <a:xfrm>
            <a:off x="6676025" y="684950"/>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5"/>
                </a:solidFill>
              </a:rPr>
              <a:t>C</a:t>
            </a:r>
            <a:endParaRPr>
              <a:solidFill>
                <a:schemeClr val="accent5"/>
              </a:solidFill>
            </a:endParaRPr>
          </a:p>
        </p:txBody>
      </p:sp>
      <p:sp>
        <p:nvSpPr>
          <p:cNvPr id="429" name="Google Shape;429;p34"/>
          <p:cNvSpPr txBox="1"/>
          <p:nvPr/>
        </p:nvSpPr>
        <p:spPr>
          <a:xfrm>
            <a:off x="6430138" y="1112713"/>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4"/>
                </a:solidFill>
              </a:rPr>
              <a:t>D</a:t>
            </a:r>
            <a:endParaRPr>
              <a:solidFill>
                <a:schemeClr val="accent4"/>
              </a:solidFill>
            </a:endParaRPr>
          </a:p>
        </p:txBody>
      </p:sp>
      <p:sp>
        <p:nvSpPr>
          <p:cNvPr id="430" name="Google Shape;430;p34"/>
          <p:cNvSpPr txBox="1"/>
          <p:nvPr/>
        </p:nvSpPr>
        <p:spPr>
          <a:xfrm>
            <a:off x="1883475" y="777525"/>
            <a:ext cx="1530300" cy="1015800"/>
          </a:xfrm>
          <a:prstGeom prst="rect">
            <a:avLst/>
          </a:prstGeom>
          <a:noFill/>
          <a:ln>
            <a:noFill/>
          </a:ln>
        </p:spPr>
        <p:txBody>
          <a:bodyPr anchorCtr="0" anchor="t" bIns="91425" lIns="91425" spcFirstLastPara="1" rIns="91425" wrap="square" tIns="91425">
            <a:spAutoFit/>
          </a:bodyPr>
          <a:lstStyle/>
          <a:p>
            <a:pPr indent="-285750" lvl="0" marL="457200" rtl="0" algn="l">
              <a:spcBef>
                <a:spcPts val="0"/>
              </a:spcBef>
              <a:spcAft>
                <a:spcPts val="0"/>
              </a:spcAft>
              <a:buSzPts val="900"/>
              <a:buChar char="●"/>
            </a:pPr>
            <a:r>
              <a:rPr lang="en-GB" sz="900"/>
              <a:t>The first column can be age,</a:t>
            </a:r>
            <a:endParaRPr sz="900"/>
          </a:p>
          <a:p>
            <a:pPr indent="-285750" lvl="0" marL="457200" rtl="0" algn="l">
              <a:spcBef>
                <a:spcPts val="0"/>
              </a:spcBef>
              <a:spcAft>
                <a:spcPts val="0"/>
              </a:spcAft>
              <a:buSzPts val="900"/>
              <a:buChar char="●"/>
            </a:pPr>
            <a:r>
              <a:rPr lang="en-GB" sz="900"/>
              <a:t>The second column can be a flag for the person’s gender</a:t>
            </a:r>
            <a:endParaRPr sz="900"/>
          </a:p>
        </p:txBody>
      </p:sp>
      <p:cxnSp>
        <p:nvCxnSpPr>
          <p:cNvPr id="431" name="Google Shape;431;p34"/>
          <p:cNvCxnSpPr>
            <a:stCxn id="417" idx="2"/>
          </p:cNvCxnSpPr>
          <p:nvPr/>
        </p:nvCxnSpPr>
        <p:spPr>
          <a:xfrm flipH="1">
            <a:off x="1432175" y="3689850"/>
            <a:ext cx="1213200" cy="8700"/>
          </a:xfrm>
          <a:prstGeom prst="straightConnector1">
            <a:avLst/>
          </a:prstGeom>
          <a:noFill/>
          <a:ln cap="flat" cmpd="sng" w="9525">
            <a:solidFill>
              <a:schemeClr val="dk2"/>
            </a:solidFill>
            <a:prstDash val="dash"/>
            <a:round/>
            <a:headEnd len="med" w="med" type="none"/>
            <a:tailEnd len="med" w="med" type="none"/>
          </a:ln>
        </p:spPr>
      </p:cxnSp>
      <p:sp>
        <p:nvSpPr>
          <p:cNvPr id="432" name="Google Shape;432;p34"/>
          <p:cNvSpPr txBox="1"/>
          <p:nvPr/>
        </p:nvSpPr>
        <p:spPr>
          <a:xfrm>
            <a:off x="5967600" y="1495688"/>
            <a:ext cx="1872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Weighted distribution (e.g., each column will be assigned a weight, </a:t>
            </a:r>
            <a:r>
              <a:rPr b="1" lang="en-GB" sz="900">
                <a:solidFill>
                  <a:srgbClr val="FF0000"/>
                </a:solidFill>
              </a:rPr>
              <a:t>W</a:t>
            </a:r>
            <a:r>
              <a:rPr lang="en-GB" sz="900"/>
              <a:t>)</a:t>
            </a:r>
            <a:endParaRPr sz="900"/>
          </a:p>
        </p:txBody>
      </p:sp>
      <p:sp>
        <p:nvSpPr>
          <p:cNvPr id="433" name="Google Shape;433;p34"/>
          <p:cNvSpPr txBox="1"/>
          <p:nvPr/>
        </p:nvSpPr>
        <p:spPr>
          <a:xfrm>
            <a:off x="3952800" y="1112725"/>
            <a:ext cx="193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In reality, each column will be assigned a weight, e.g., </a:t>
            </a:r>
            <a:r>
              <a:rPr b="1" lang="en-GB" sz="1000">
                <a:solidFill>
                  <a:srgbClr val="FF0000"/>
                </a:solidFill>
              </a:rPr>
              <a:t>W</a:t>
            </a:r>
            <a:r>
              <a:rPr lang="en-GB" sz="1000"/>
              <a:t>, to represent the importance of different features</a:t>
            </a:r>
            <a:endParaRPr sz="1000"/>
          </a:p>
        </p:txBody>
      </p:sp>
      <p:sp>
        <p:nvSpPr>
          <p:cNvPr id="434" name="Google Shape;434;p34"/>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Step 2: Embedding</a:t>
            </a:r>
            <a:endParaRPr b="1"/>
          </a:p>
        </p:txBody>
      </p:sp>
      <p:sp>
        <p:nvSpPr>
          <p:cNvPr id="435" name="Google Shape;435;p34"/>
          <p:cNvSpPr txBox="1"/>
          <p:nvPr/>
        </p:nvSpPr>
        <p:spPr>
          <a:xfrm>
            <a:off x="154025" y="3851400"/>
            <a:ext cx="1213200" cy="9543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Nodes are similar will be more closer to each other in the embedding space</a:t>
            </a:r>
            <a:endParaRPr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5"/>
          <p:cNvSpPr/>
          <p:nvPr/>
        </p:nvSpPr>
        <p:spPr>
          <a:xfrm>
            <a:off x="5953000" y="2283450"/>
            <a:ext cx="1026000" cy="1863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5"/>
          <p:cNvSpPr txBox="1"/>
          <p:nvPr/>
        </p:nvSpPr>
        <p:spPr>
          <a:xfrm>
            <a:off x="154025" y="356175"/>
            <a:ext cx="51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After the message passing, in order to make the explanation easier, assuming that we can represent each node with a two dimensional tuple:</a:t>
            </a:r>
            <a:endParaRPr sz="1000"/>
          </a:p>
        </p:txBody>
      </p:sp>
      <p:sp>
        <p:nvSpPr>
          <p:cNvPr id="442" name="Google Shape;442;p35"/>
          <p:cNvSpPr txBox="1"/>
          <p:nvPr/>
        </p:nvSpPr>
        <p:spPr>
          <a:xfrm>
            <a:off x="328775" y="731850"/>
            <a:ext cx="193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accent1"/>
                </a:solidFill>
              </a:rPr>
              <a:t>A </a:t>
            </a:r>
            <a:r>
              <a:rPr lang="en-GB">
                <a:solidFill>
                  <a:schemeClr val="dk1"/>
                </a:solidFill>
              </a:rPr>
              <a:t>= (4.0, 1.0)</a:t>
            </a:r>
            <a:endParaRPr>
              <a:solidFill>
                <a:schemeClr val="dk2"/>
              </a:solidFill>
            </a:endParaRPr>
          </a:p>
          <a:p>
            <a:pPr indent="-317500" lvl="0" marL="457200" rtl="0" algn="l">
              <a:spcBef>
                <a:spcPts val="0"/>
              </a:spcBef>
              <a:spcAft>
                <a:spcPts val="0"/>
              </a:spcAft>
              <a:buSzPts val="1400"/>
              <a:buChar char="●"/>
            </a:pPr>
            <a:r>
              <a:rPr lang="en-GB">
                <a:solidFill>
                  <a:schemeClr val="accent4"/>
                </a:solidFill>
              </a:rPr>
              <a:t>D</a:t>
            </a:r>
            <a:r>
              <a:rPr lang="en-GB">
                <a:solidFill>
                  <a:schemeClr val="dk1"/>
                </a:solidFill>
              </a:rPr>
              <a:t> = (2.5, 1.0)</a:t>
            </a:r>
            <a:endParaRPr>
              <a:solidFill>
                <a:schemeClr val="accent5"/>
              </a:solidFill>
            </a:endParaRPr>
          </a:p>
          <a:p>
            <a:pPr indent="-317500" lvl="0" marL="457200" rtl="0" algn="l">
              <a:spcBef>
                <a:spcPts val="0"/>
              </a:spcBef>
              <a:spcAft>
                <a:spcPts val="0"/>
              </a:spcAft>
              <a:buSzPts val="1400"/>
              <a:buChar char="●"/>
            </a:pPr>
            <a:r>
              <a:rPr lang="en-GB">
                <a:solidFill>
                  <a:schemeClr val="accent3"/>
                </a:solidFill>
              </a:rPr>
              <a:t>B</a:t>
            </a:r>
            <a:r>
              <a:rPr lang="en-GB">
                <a:solidFill>
                  <a:schemeClr val="dk1"/>
                </a:solidFill>
              </a:rPr>
              <a:t> = (5.0, 1.0)</a:t>
            </a:r>
            <a:endParaRPr>
              <a:solidFill>
                <a:schemeClr val="accent4"/>
              </a:solidFill>
            </a:endParaRPr>
          </a:p>
          <a:p>
            <a:pPr indent="-317500" lvl="0" marL="457200" rtl="0" algn="l">
              <a:spcBef>
                <a:spcPts val="0"/>
              </a:spcBef>
              <a:spcAft>
                <a:spcPts val="0"/>
              </a:spcAft>
              <a:buSzPts val="1400"/>
              <a:buChar char="●"/>
            </a:pPr>
            <a:r>
              <a:rPr lang="en-GB">
                <a:solidFill>
                  <a:schemeClr val="accent5"/>
                </a:solidFill>
              </a:rPr>
              <a:t>C</a:t>
            </a:r>
            <a:r>
              <a:rPr lang="en-GB">
                <a:solidFill>
                  <a:schemeClr val="dk1"/>
                </a:solidFill>
              </a:rPr>
              <a:t> = (4.0, 0.0)</a:t>
            </a:r>
            <a:endParaRPr>
              <a:solidFill>
                <a:schemeClr val="accent4"/>
              </a:solidFill>
            </a:endParaRPr>
          </a:p>
        </p:txBody>
      </p:sp>
      <p:cxnSp>
        <p:nvCxnSpPr>
          <p:cNvPr id="443" name="Google Shape;443;p35"/>
          <p:cNvCxnSpPr/>
          <p:nvPr/>
        </p:nvCxnSpPr>
        <p:spPr>
          <a:xfrm rot="10800000">
            <a:off x="6181500" y="205550"/>
            <a:ext cx="0" cy="1314900"/>
          </a:xfrm>
          <a:prstGeom prst="straightConnector1">
            <a:avLst/>
          </a:prstGeom>
          <a:noFill/>
          <a:ln cap="flat" cmpd="sng" w="9525">
            <a:solidFill>
              <a:schemeClr val="dk2"/>
            </a:solidFill>
            <a:prstDash val="solid"/>
            <a:round/>
            <a:headEnd len="med" w="med" type="none"/>
            <a:tailEnd len="med" w="med" type="triangle"/>
          </a:ln>
        </p:spPr>
      </p:cxnSp>
      <p:cxnSp>
        <p:nvCxnSpPr>
          <p:cNvPr id="444" name="Google Shape;444;p35"/>
          <p:cNvCxnSpPr/>
          <p:nvPr/>
        </p:nvCxnSpPr>
        <p:spPr>
          <a:xfrm>
            <a:off x="6181500" y="1512913"/>
            <a:ext cx="1445100" cy="0"/>
          </a:xfrm>
          <a:prstGeom prst="straightConnector1">
            <a:avLst/>
          </a:prstGeom>
          <a:noFill/>
          <a:ln cap="flat" cmpd="sng" w="9525">
            <a:solidFill>
              <a:schemeClr val="dk2"/>
            </a:solidFill>
            <a:prstDash val="solid"/>
            <a:round/>
            <a:headEnd len="med" w="med" type="none"/>
            <a:tailEnd len="med" w="med" type="triangle"/>
          </a:ln>
        </p:spPr>
      </p:cxnSp>
      <p:sp>
        <p:nvSpPr>
          <p:cNvPr id="445" name="Google Shape;445;p35"/>
          <p:cNvSpPr/>
          <p:nvPr/>
        </p:nvSpPr>
        <p:spPr>
          <a:xfrm>
            <a:off x="6845825" y="343938"/>
            <a:ext cx="205500" cy="20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5"/>
          <p:cNvSpPr/>
          <p:nvPr/>
        </p:nvSpPr>
        <p:spPr>
          <a:xfrm>
            <a:off x="6640325" y="640488"/>
            <a:ext cx="205500" cy="20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5"/>
          <p:cNvSpPr/>
          <p:nvPr/>
        </p:nvSpPr>
        <p:spPr>
          <a:xfrm>
            <a:off x="7174550" y="1001800"/>
            <a:ext cx="205500" cy="205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5"/>
          <p:cNvSpPr/>
          <p:nvPr/>
        </p:nvSpPr>
        <p:spPr>
          <a:xfrm>
            <a:off x="6304750" y="1112713"/>
            <a:ext cx="205500" cy="20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5"/>
          <p:cNvSpPr txBox="1"/>
          <p:nvPr/>
        </p:nvSpPr>
        <p:spPr>
          <a:xfrm>
            <a:off x="1794375" y="1881300"/>
            <a:ext cx="193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The final representation of nodes can be viewed in the following coordinate ~ this is called “node embedding”, and the coordinate is called “embedding space”</a:t>
            </a:r>
            <a:endParaRPr sz="1000"/>
          </a:p>
        </p:txBody>
      </p:sp>
      <p:sp>
        <p:nvSpPr>
          <p:cNvPr id="450" name="Google Shape;450;p35"/>
          <p:cNvSpPr/>
          <p:nvPr/>
        </p:nvSpPr>
        <p:spPr>
          <a:xfrm>
            <a:off x="1242651" y="1914038"/>
            <a:ext cx="483275" cy="835575"/>
          </a:xfrm>
          <a:custGeom>
            <a:rect b="b" l="l" r="r" t="t"/>
            <a:pathLst>
              <a:path extrusionOk="0" h="33423" w="19331">
                <a:moveTo>
                  <a:pt x="428" y="0"/>
                </a:moveTo>
                <a:cubicBezTo>
                  <a:pt x="519" y="1553"/>
                  <a:pt x="-850" y="6849"/>
                  <a:pt x="976" y="9315"/>
                </a:cubicBezTo>
                <a:cubicBezTo>
                  <a:pt x="2802" y="11781"/>
                  <a:pt x="9012" y="12283"/>
                  <a:pt x="11386" y="14794"/>
                </a:cubicBezTo>
                <a:cubicBezTo>
                  <a:pt x="13760" y="17305"/>
                  <a:pt x="13897" y="21277"/>
                  <a:pt x="15221" y="24382"/>
                </a:cubicBezTo>
                <a:cubicBezTo>
                  <a:pt x="16545" y="27487"/>
                  <a:pt x="18646" y="31916"/>
                  <a:pt x="19331" y="33423"/>
                </a:cubicBezTo>
              </a:path>
            </a:pathLst>
          </a:custGeom>
          <a:noFill/>
          <a:ln cap="flat" cmpd="sng" w="9525">
            <a:solidFill>
              <a:schemeClr val="dk2"/>
            </a:solidFill>
            <a:prstDash val="solid"/>
            <a:round/>
            <a:headEnd len="med" w="med" type="none"/>
            <a:tailEnd len="med" w="med" type="triangle"/>
          </a:ln>
        </p:spPr>
      </p:sp>
      <p:cxnSp>
        <p:nvCxnSpPr>
          <p:cNvPr id="451" name="Google Shape;451;p35"/>
          <p:cNvCxnSpPr>
            <a:stCxn id="452" idx="2"/>
          </p:cNvCxnSpPr>
          <p:nvPr/>
        </p:nvCxnSpPr>
        <p:spPr>
          <a:xfrm rot="10800000">
            <a:off x="1432188" y="3251500"/>
            <a:ext cx="1575300" cy="0"/>
          </a:xfrm>
          <a:prstGeom prst="straightConnector1">
            <a:avLst/>
          </a:prstGeom>
          <a:noFill/>
          <a:ln cap="flat" cmpd="sng" w="9525">
            <a:solidFill>
              <a:schemeClr val="dk2"/>
            </a:solidFill>
            <a:prstDash val="dash"/>
            <a:round/>
            <a:headEnd len="med" w="med" type="none"/>
            <a:tailEnd len="med" w="med" type="none"/>
          </a:ln>
        </p:spPr>
      </p:cxnSp>
      <p:cxnSp>
        <p:nvCxnSpPr>
          <p:cNvPr id="453" name="Google Shape;453;p35"/>
          <p:cNvCxnSpPr>
            <a:endCxn id="454" idx="4"/>
          </p:cNvCxnSpPr>
          <p:nvPr/>
        </p:nvCxnSpPr>
        <p:spPr>
          <a:xfrm rot="10800000">
            <a:off x="2748125" y="3347400"/>
            <a:ext cx="0" cy="686700"/>
          </a:xfrm>
          <a:prstGeom prst="straightConnector1">
            <a:avLst/>
          </a:prstGeom>
          <a:noFill/>
          <a:ln cap="flat" cmpd="sng" w="9525">
            <a:solidFill>
              <a:schemeClr val="dk2"/>
            </a:solidFill>
            <a:prstDash val="dash"/>
            <a:round/>
            <a:headEnd len="med" w="med" type="none"/>
            <a:tailEnd len="med" w="med" type="none"/>
          </a:ln>
        </p:spPr>
      </p:cxnSp>
      <p:cxnSp>
        <p:nvCxnSpPr>
          <p:cNvPr id="455" name="Google Shape;455;p35"/>
          <p:cNvCxnSpPr/>
          <p:nvPr/>
        </p:nvCxnSpPr>
        <p:spPr>
          <a:xfrm rot="10800000">
            <a:off x="1439975" y="2885225"/>
            <a:ext cx="0" cy="1155600"/>
          </a:xfrm>
          <a:prstGeom prst="straightConnector1">
            <a:avLst/>
          </a:prstGeom>
          <a:noFill/>
          <a:ln cap="flat" cmpd="sng" w="9525">
            <a:solidFill>
              <a:schemeClr val="dk2"/>
            </a:solidFill>
            <a:prstDash val="solid"/>
            <a:round/>
            <a:headEnd len="med" w="med" type="none"/>
            <a:tailEnd len="med" w="med" type="triangle"/>
          </a:ln>
        </p:spPr>
      </p:cxnSp>
      <p:cxnSp>
        <p:nvCxnSpPr>
          <p:cNvPr id="456" name="Google Shape;456;p35"/>
          <p:cNvCxnSpPr/>
          <p:nvPr/>
        </p:nvCxnSpPr>
        <p:spPr>
          <a:xfrm>
            <a:off x="1432200" y="4022025"/>
            <a:ext cx="1992900" cy="0"/>
          </a:xfrm>
          <a:prstGeom prst="straightConnector1">
            <a:avLst/>
          </a:prstGeom>
          <a:noFill/>
          <a:ln cap="flat" cmpd="sng" w="9525">
            <a:solidFill>
              <a:schemeClr val="dk2"/>
            </a:solidFill>
            <a:prstDash val="solid"/>
            <a:round/>
            <a:headEnd len="med" w="med" type="none"/>
            <a:tailEnd len="med" w="med" type="triangle"/>
          </a:ln>
        </p:spPr>
      </p:cxnSp>
      <p:sp>
        <p:nvSpPr>
          <p:cNvPr id="454" name="Google Shape;454;p35"/>
          <p:cNvSpPr/>
          <p:nvPr/>
        </p:nvSpPr>
        <p:spPr>
          <a:xfrm>
            <a:off x="2645375" y="3141900"/>
            <a:ext cx="205500" cy="20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2645375" y="3587100"/>
            <a:ext cx="205500" cy="20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5"/>
          <p:cNvSpPr/>
          <p:nvPr/>
        </p:nvSpPr>
        <p:spPr>
          <a:xfrm>
            <a:off x="3007488" y="3148750"/>
            <a:ext cx="205500" cy="205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2104300" y="3141900"/>
            <a:ext cx="205500" cy="20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35"/>
          <p:cNvCxnSpPr>
            <a:stCxn id="452" idx="4"/>
            <a:endCxn id="460" idx="0"/>
          </p:cNvCxnSpPr>
          <p:nvPr/>
        </p:nvCxnSpPr>
        <p:spPr>
          <a:xfrm flipH="1">
            <a:off x="3103938" y="3354250"/>
            <a:ext cx="6300" cy="667800"/>
          </a:xfrm>
          <a:prstGeom prst="straightConnector1">
            <a:avLst/>
          </a:prstGeom>
          <a:noFill/>
          <a:ln cap="flat" cmpd="sng" w="9525">
            <a:solidFill>
              <a:schemeClr val="dk2"/>
            </a:solidFill>
            <a:prstDash val="dash"/>
            <a:round/>
            <a:headEnd len="med" w="med" type="none"/>
            <a:tailEnd len="med" w="med" type="none"/>
          </a:ln>
        </p:spPr>
      </p:cxnSp>
      <p:sp>
        <p:nvSpPr>
          <p:cNvPr id="461" name="Google Shape;461;p35"/>
          <p:cNvSpPr txBox="1"/>
          <p:nvPr/>
        </p:nvSpPr>
        <p:spPr>
          <a:xfrm>
            <a:off x="2562950" y="402202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4.0</a:t>
            </a:r>
            <a:endParaRPr sz="900"/>
          </a:p>
        </p:txBody>
      </p:sp>
      <p:sp>
        <p:nvSpPr>
          <p:cNvPr id="460" name="Google Shape;460;p35"/>
          <p:cNvSpPr txBox="1"/>
          <p:nvPr/>
        </p:nvSpPr>
        <p:spPr>
          <a:xfrm>
            <a:off x="29327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5.0</a:t>
            </a:r>
            <a:endParaRPr sz="900"/>
          </a:p>
        </p:txBody>
      </p:sp>
      <p:sp>
        <p:nvSpPr>
          <p:cNvPr id="462" name="Google Shape;462;p35"/>
          <p:cNvSpPr txBox="1"/>
          <p:nvPr/>
        </p:nvSpPr>
        <p:spPr>
          <a:xfrm>
            <a:off x="20218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2.5</a:t>
            </a:r>
            <a:endParaRPr sz="900"/>
          </a:p>
        </p:txBody>
      </p:sp>
      <p:sp>
        <p:nvSpPr>
          <p:cNvPr id="463" name="Google Shape;463;p35"/>
          <p:cNvSpPr txBox="1"/>
          <p:nvPr/>
        </p:nvSpPr>
        <p:spPr>
          <a:xfrm>
            <a:off x="1097375" y="35283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0.0</a:t>
            </a:r>
            <a:endParaRPr sz="900"/>
          </a:p>
        </p:txBody>
      </p:sp>
      <p:sp>
        <p:nvSpPr>
          <p:cNvPr id="464" name="Google Shape;464;p35"/>
          <p:cNvSpPr txBox="1"/>
          <p:nvPr/>
        </p:nvSpPr>
        <p:spPr>
          <a:xfrm>
            <a:off x="1097375" y="30831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1.0</a:t>
            </a:r>
            <a:endParaRPr sz="900"/>
          </a:p>
        </p:txBody>
      </p:sp>
      <p:sp>
        <p:nvSpPr>
          <p:cNvPr id="465" name="Google Shape;465;p35"/>
          <p:cNvSpPr/>
          <p:nvPr/>
        </p:nvSpPr>
        <p:spPr>
          <a:xfrm>
            <a:off x="3347752" y="811800"/>
            <a:ext cx="2698991" cy="2682935"/>
          </a:xfrm>
          <a:custGeom>
            <a:rect b="b" l="l" r="r" t="t"/>
            <a:pathLst>
              <a:path extrusionOk="0" h="69859" w="33423">
                <a:moveTo>
                  <a:pt x="0" y="69859"/>
                </a:moveTo>
                <a:cubicBezTo>
                  <a:pt x="1461" y="68992"/>
                  <a:pt x="7352" y="70407"/>
                  <a:pt x="8767" y="64654"/>
                </a:cubicBezTo>
                <a:cubicBezTo>
                  <a:pt x="10183" y="58901"/>
                  <a:pt x="8813" y="44929"/>
                  <a:pt x="8493" y="35340"/>
                </a:cubicBezTo>
                <a:cubicBezTo>
                  <a:pt x="8173" y="25752"/>
                  <a:pt x="2694" y="13013"/>
                  <a:pt x="6849" y="7123"/>
                </a:cubicBezTo>
                <a:cubicBezTo>
                  <a:pt x="11004" y="1233"/>
                  <a:pt x="28994" y="1187"/>
                  <a:pt x="33423" y="0"/>
                </a:cubicBezTo>
              </a:path>
            </a:pathLst>
          </a:custGeom>
          <a:noFill/>
          <a:ln cap="flat" cmpd="sng" w="9525">
            <a:solidFill>
              <a:schemeClr val="dk2"/>
            </a:solidFill>
            <a:prstDash val="solid"/>
            <a:round/>
            <a:headEnd len="med" w="med" type="none"/>
            <a:tailEnd len="med" w="med" type="triangle"/>
          </a:ln>
        </p:spPr>
      </p:sp>
      <p:sp>
        <p:nvSpPr>
          <p:cNvPr id="466" name="Google Shape;466;p35"/>
          <p:cNvSpPr txBox="1"/>
          <p:nvPr/>
        </p:nvSpPr>
        <p:spPr>
          <a:xfrm>
            <a:off x="6948575" y="119125"/>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rPr>
              <a:t>A</a:t>
            </a:r>
            <a:endParaRPr/>
          </a:p>
        </p:txBody>
      </p:sp>
      <p:sp>
        <p:nvSpPr>
          <p:cNvPr id="467" name="Google Shape;467;p35"/>
          <p:cNvSpPr txBox="1"/>
          <p:nvPr/>
        </p:nvSpPr>
        <p:spPr>
          <a:xfrm>
            <a:off x="7294413" y="845988"/>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3"/>
                </a:solidFill>
              </a:rPr>
              <a:t>B</a:t>
            </a:r>
            <a:endParaRPr>
              <a:solidFill>
                <a:schemeClr val="accent3"/>
              </a:solidFill>
            </a:endParaRPr>
          </a:p>
        </p:txBody>
      </p:sp>
      <p:sp>
        <p:nvSpPr>
          <p:cNvPr id="468" name="Google Shape;468;p35"/>
          <p:cNvSpPr txBox="1"/>
          <p:nvPr/>
        </p:nvSpPr>
        <p:spPr>
          <a:xfrm>
            <a:off x="6676025" y="684950"/>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5"/>
                </a:solidFill>
              </a:rPr>
              <a:t>C</a:t>
            </a:r>
            <a:endParaRPr>
              <a:solidFill>
                <a:schemeClr val="accent5"/>
              </a:solidFill>
            </a:endParaRPr>
          </a:p>
        </p:txBody>
      </p:sp>
      <p:sp>
        <p:nvSpPr>
          <p:cNvPr id="469" name="Google Shape;469;p35"/>
          <p:cNvSpPr txBox="1"/>
          <p:nvPr/>
        </p:nvSpPr>
        <p:spPr>
          <a:xfrm>
            <a:off x="6430138" y="1112713"/>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4"/>
                </a:solidFill>
              </a:rPr>
              <a:t>D</a:t>
            </a:r>
            <a:endParaRPr>
              <a:solidFill>
                <a:schemeClr val="accent4"/>
              </a:solidFill>
            </a:endParaRPr>
          </a:p>
        </p:txBody>
      </p:sp>
      <p:cxnSp>
        <p:nvCxnSpPr>
          <p:cNvPr id="470" name="Google Shape;470;p35"/>
          <p:cNvCxnSpPr>
            <a:stCxn id="457" idx="2"/>
          </p:cNvCxnSpPr>
          <p:nvPr/>
        </p:nvCxnSpPr>
        <p:spPr>
          <a:xfrm flipH="1">
            <a:off x="1432175" y="3689850"/>
            <a:ext cx="1213200" cy="8700"/>
          </a:xfrm>
          <a:prstGeom prst="straightConnector1">
            <a:avLst/>
          </a:prstGeom>
          <a:noFill/>
          <a:ln cap="flat" cmpd="sng" w="9525">
            <a:solidFill>
              <a:schemeClr val="dk2"/>
            </a:solidFill>
            <a:prstDash val="dash"/>
            <a:round/>
            <a:headEnd len="med" w="med" type="none"/>
            <a:tailEnd len="med" w="med" type="none"/>
          </a:ln>
        </p:spPr>
      </p:cxnSp>
      <p:sp>
        <p:nvSpPr>
          <p:cNvPr id="471" name="Google Shape;471;p35"/>
          <p:cNvSpPr txBox="1"/>
          <p:nvPr/>
        </p:nvSpPr>
        <p:spPr>
          <a:xfrm>
            <a:off x="5967600" y="1495688"/>
            <a:ext cx="1872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Weighted distribution (e.g., each column will be assigned a weight, </a:t>
            </a:r>
            <a:r>
              <a:rPr b="1" lang="en-GB" sz="900">
                <a:solidFill>
                  <a:srgbClr val="FF0000"/>
                </a:solidFill>
              </a:rPr>
              <a:t>W</a:t>
            </a:r>
            <a:r>
              <a:rPr lang="en-GB" sz="900"/>
              <a:t>)</a:t>
            </a:r>
            <a:endParaRPr sz="900"/>
          </a:p>
        </p:txBody>
      </p:sp>
      <p:sp>
        <p:nvSpPr>
          <p:cNvPr id="472" name="Google Shape;472;p35"/>
          <p:cNvSpPr txBox="1"/>
          <p:nvPr/>
        </p:nvSpPr>
        <p:spPr>
          <a:xfrm>
            <a:off x="3952800" y="1112725"/>
            <a:ext cx="193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In reality, each column will be assigned a weight, e.g., </a:t>
            </a:r>
            <a:r>
              <a:rPr b="1" lang="en-GB" sz="1000">
                <a:solidFill>
                  <a:srgbClr val="FF0000"/>
                </a:solidFill>
              </a:rPr>
              <a:t>W</a:t>
            </a:r>
            <a:r>
              <a:rPr lang="en-GB" sz="1000"/>
              <a:t>, to represent the importance of different features</a:t>
            </a:r>
            <a:endParaRPr sz="1000"/>
          </a:p>
        </p:txBody>
      </p:sp>
      <p:sp>
        <p:nvSpPr>
          <p:cNvPr id="473" name="Google Shape;473;p35"/>
          <p:cNvSpPr/>
          <p:nvPr/>
        </p:nvSpPr>
        <p:spPr>
          <a:xfrm>
            <a:off x="602671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5"/>
          <p:cNvSpPr/>
          <p:nvPr/>
        </p:nvSpPr>
        <p:spPr>
          <a:xfrm>
            <a:off x="627706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5"/>
          <p:cNvSpPr/>
          <p:nvPr/>
        </p:nvSpPr>
        <p:spPr>
          <a:xfrm>
            <a:off x="652741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5"/>
          <p:cNvSpPr/>
          <p:nvPr/>
        </p:nvSpPr>
        <p:spPr>
          <a:xfrm>
            <a:off x="677776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5"/>
          <p:cNvSpPr/>
          <p:nvPr/>
        </p:nvSpPr>
        <p:spPr>
          <a:xfrm>
            <a:off x="6918200" y="3081550"/>
            <a:ext cx="253800" cy="20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5"/>
          <p:cNvSpPr txBox="1"/>
          <p:nvPr/>
        </p:nvSpPr>
        <p:spPr>
          <a:xfrm>
            <a:off x="7285025" y="2548975"/>
            <a:ext cx="1636800" cy="1293000"/>
          </a:xfrm>
          <a:prstGeom prst="rect">
            <a:avLst/>
          </a:prstGeom>
          <a:noFill/>
          <a:ln cap="flat" cmpd="sng" w="9525">
            <a:solidFill>
              <a:srgbClr val="FF00FF"/>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F00FF"/>
                </a:solidFill>
              </a:rPr>
              <a:t>A label indicates whether A,B,C and D are Andy’s friend or not (or the percentage that they are Andy’s friend)</a:t>
            </a:r>
            <a:endParaRPr sz="1200">
              <a:solidFill>
                <a:srgbClr val="FF00FF"/>
              </a:solidFill>
            </a:endParaRPr>
          </a:p>
        </p:txBody>
      </p:sp>
      <p:sp>
        <p:nvSpPr>
          <p:cNvPr id="479" name="Google Shape;479;p35"/>
          <p:cNvSpPr txBox="1"/>
          <p:nvPr/>
        </p:nvSpPr>
        <p:spPr>
          <a:xfrm>
            <a:off x="5370175" y="4146450"/>
            <a:ext cx="24036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rgbClr val="6AA84F"/>
                </a:solidFill>
              </a:rPr>
              <a:t>A regular neural network (e.g., DNN): the training will learn the weights </a:t>
            </a:r>
            <a:r>
              <a:rPr b="1" lang="en-GB" sz="1100">
                <a:solidFill>
                  <a:srgbClr val="FF0000"/>
                </a:solidFill>
              </a:rPr>
              <a:t>W</a:t>
            </a:r>
            <a:r>
              <a:rPr lang="en-GB" sz="1100">
                <a:solidFill>
                  <a:srgbClr val="6AA84F"/>
                </a:solidFill>
              </a:rPr>
              <a:t> from the embedding space, and the regular parameters in DNN</a:t>
            </a:r>
            <a:endParaRPr sz="1100">
              <a:solidFill>
                <a:srgbClr val="6AA84F"/>
              </a:solidFill>
            </a:endParaRPr>
          </a:p>
        </p:txBody>
      </p:sp>
      <p:sp>
        <p:nvSpPr>
          <p:cNvPr id="480" name="Google Shape;480;p35"/>
          <p:cNvSpPr/>
          <p:nvPr/>
        </p:nvSpPr>
        <p:spPr>
          <a:xfrm>
            <a:off x="4930604" y="1993025"/>
            <a:ext cx="1582675" cy="1356075"/>
          </a:xfrm>
          <a:custGeom>
            <a:rect b="b" l="l" r="r" t="t"/>
            <a:pathLst>
              <a:path extrusionOk="0" h="54243" w="63307">
                <a:moveTo>
                  <a:pt x="63307" y="0"/>
                </a:moveTo>
                <a:cubicBezTo>
                  <a:pt x="62348" y="685"/>
                  <a:pt x="62668" y="3835"/>
                  <a:pt x="57554" y="4109"/>
                </a:cubicBezTo>
                <a:cubicBezTo>
                  <a:pt x="52440" y="4383"/>
                  <a:pt x="40477" y="183"/>
                  <a:pt x="32624" y="1644"/>
                </a:cubicBezTo>
                <a:cubicBezTo>
                  <a:pt x="24771" y="3105"/>
                  <a:pt x="15868" y="7077"/>
                  <a:pt x="10434" y="12876"/>
                </a:cubicBezTo>
                <a:cubicBezTo>
                  <a:pt x="5001" y="18675"/>
                  <a:pt x="-68" y="29953"/>
                  <a:pt x="23" y="36436"/>
                </a:cubicBezTo>
                <a:cubicBezTo>
                  <a:pt x="114" y="42920"/>
                  <a:pt x="5046" y="48809"/>
                  <a:pt x="10982" y="51777"/>
                </a:cubicBezTo>
                <a:cubicBezTo>
                  <a:pt x="16918" y="54745"/>
                  <a:pt x="31529" y="53832"/>
                  <a:pt x="35638" y="54243"/>
                </a:cubicBezTo>
              </a:path>
            </a:pathLst>
          </a:custGeom>
          <a:noFill/>
          <a:ln cap="flat" cmpd="sng" w="9525">
            <a:solidFill>
              <a:schemeClr val="dk2"/>
            </a:solidFill>
            <a:prstDash val="solid"/>
            <a:round/>
            <a:headEnd len="med" w="med" type="none"/>
            <a:tailEnd len="med" w="med" type="triangle"/>
          </a:ln>
        </p:spPr>
      </p:sp>
      <p:sp>
        <p:nvSpPr>
          <p:cNvPr id="481" name="Google Shape;481;p35"/>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Step 3: Training</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6"/>
          <p:cNvSpPr/>
          <p:nvPr/>
        </p:nvSpPr>
        <p:spPr>
          <a:xfrm>
            <a:off x="5953000" y="2283450"/>
            <a:ext cx="1026000" cy="18630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txBox="1"/>
          <p:nvPr/>
        </p:nvSpPr>
        <p:spPr>
          <a:xfrm>
            <a:off x="154025" y="356175"/>
            <a:ext cx="518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After the message passing, in order to make the explanation easier, assuming that we can represent each node with a two dimensional tuple:</a:t>
            </a:r>
            <a:endParaRPr sz="1000"/>
          </a:p>
        </p:txBody>
      </p:sp>
      <p:sp>
        <p:nvSpPr>
          <p:cNvPr id="488" name="Google Shape;488;p36"/>
          <p:cNvSpPr txBox="1"/>
          <p:nvPr/>
        </p:nvSpPr>
        <p:spPr>
          <a:xfrm>
            <a:off x="328775" y="731850"/>
            <a:ext cx="1938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GB">
                <a:solidFill>
                  <a:schemeClr val="accent1"/>
                </a:solidFill>
              </a:rPr>
              <a:t>A </a:t>
            </a:r>
            <a:r>
              <a:rPr lang="en-GB">
                <a:solidFill>
                  <a:schemeClr val="dk1"/>
                </a:solidFill>
              </a:rPr>
              <a:t>= (4.0, 1.0)</a:t>
            </a:r>
            <a:endParaRPr>
              <a:solidFill>
                <a:schemeClr val="dk2"/>
              </a:solidFill>
            </a:endParaRPr>
          </a:p>
          <a:p>
            <a:pPr indent="-317500" lvl="0" marL="457200" rtl="0" algn="l">
              <a:spcBef>
                <a:spcPts val="0"/>
              </a:spcBef>
              <a:spcAft>
                <a:spcPts val="0"/>
              </a:spcAft>
              <a:buSzPts val="1400"/>
              <a:buChar char="●"/>
            </a:pPr>
            <a:r>
              <a:rPr lang="en-GB">
                <a:solidFill>
                  <a:schemeClr val="accent4"/>
                </a:solidFill>
              </a:rPr>
              <a:t>D</a:t>
            </a:r>
            <a:r>
              <a:rPr lang="en-GB">
                <a:solidFill>
                  <a:schemeClr val="dk1"/>
                </a:solidFill>
              </a:rPr>
              <a:t> = (2.5, 1.0)</a:t>
            </a:r>
            <a:endParaRPr>
              <a:solidFill>
                <a:schemeClr val="accent5"/>
              </a:solidFill>
            </a:endParaRPr>
          </a:p>
          <a:p>
            <a:pPr indent="-317500" lvl="0" marL="457200" rtl="0" algn="l">
              <a:spcBef>
                <a:spcPts val="0"/>
              </a:spcBef>
              <a:spcAft>
                <a:spcPts val="0"/>
              </a:spcAft>
              <a:buSzPts val="1400"/>
              <a:buChar char="●"/>
            </a:pPr>
            <a:r>
              <a:rPr lang="en-GB">
                <a:solidFill>
                  <a:schemeClr val="accent3"/>
                </a:solidFill>
              </a:rPr>
              <a:t>B</a:t>
            </a:r>
            <a:r>
              <a:rPr lang="en-GB">
                <a:solidFill>
                  <a:schemeClr val="dk1"/>
                </a:solidFill>
              </a:rPr>
              <a:t> = (5.0, 1.0)</a:t>
            </a:r>
            <a:endParaRPr>
              <a:solidFill>
                <a:schemeClr val="accent4"/>
              </a:solidFill>
            </a:endParaRPr>
          </a:p>
          <a:p>
            <a:pPr indent="-317500" lvl="0" marL="457200" rtl="0" algn="l">
              <a:spcBef>
                <a:spcPts val="0"/>
              </a:spcBef>
              <a:spcAft>
                <a:spcPts val="0"/>
              </a:spcAft>
              <a:buSzPts val="1400"/>
              <a:buChar char="●"/>
            </a:pPr>
            <a:r>
              <a:rPr lang="en-GB">
                <a:solidFill>
                  <a:schemeClr val="accent5"/>
                </a:solidFill>
              </a:rPr>
              <a:t>C</a:t>
            </a:r>
            <a:r>
              <a:rPr lang="en-GB">
                <a:solidFill>
                  <a:schemeClr val="dk1"/>
                </a:solidFill>
              </a:rPr>
              <a:t> = (4.0, 0.0)</a:t>
            </a:r>
            <a:endParaRPr>
              <a:solidFill>
                <a:schemeClr val="accent4"/>
              </a:solidFill>
            </a:endParaRPr>
          </a:p>
        </p:txBody>
      </p:sp>
      <p:cxnSp>
        <p:nvCxnSpPr>
          <p:cNvPr id="489" name="Google Shape;489;p36"/>
          <p:cNvCxnSpPr/>
          <p:nvPr/>
        </p:nvCxnSpPr>
        <p:spPr>
          <a:xfrm rot="10800000">
            <a:off x="6181500" y="205550"/>
            <a:ext cx="0" cy="1314900"/>
          </a:xfrm>
          <a:prstGeom prst="straightConnector1">
            <a:avLst/>
          </a:prstGeom>
          <a:noFill/>
          <a:ln cap="flat" cmpd="sng" w="9525">
            <a:solidFill>
              <a:schemeClr val="dk2"/>
            </a:solidFill>
            <a:prstDash val="solid"/>
            <a:round/>
            <a:headEnd len="med" w="med" type="none"/>
            <a:tailEnd len="med" w="med" type="triangle"/>
          </a:ln>
        </p:spPr>
      </p:cxnSp>
      <p:cxnSp>
        <p:nvCxnSpPr>
          <p:cNvPr id="490" name="Google Shape;490;p36"/>
          <p:cNvCxnSpPr/>
          <p:nvPr/>
        </p:nvCxnSpPr>
        <p:spPr>
          <a:xfrm>
            <a:off x="6181500" y="1512913"/>
            <a:ext cx="1445100" cy="0"/>
          </a:xfrm>
          <a:prstGeom prst="straightConnector1">
            <a:avLst/>
          </a:prstGeom>
          <a:noFill/>
          <a:ln cap="flat" cmpd="sng" w="9525">
            <a:solidFill>
              <a:schemeClr val="dk2"/>
            </a:solidFill>
            <a:prstDash val="solid"/>
            <a:round/>
            <a:headEnd len="med" w="med" type="none"/>
            <a:tailEnd len="med" w="med" type="triangle"/>
          </a:ln>
        </p:spPr>
      </p:cxnSp>
      <p:sp>
        <p:nvSpPr>
          <p:cNvPr id="491" name="Google Shape;491;p36"/>
          <p:cNvSpPr/>
          <p:nvPr/>
        </p:nvSpPr>
        <p:spPr>
          <a:xfrm>
            <a:off x="6845825" y="343938"/>
            <a:ext cx="205500" cy="20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6640325" y="640488"/>
            <a:ext cx="205500" cy="20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7174550" y="1001800"/>
            <a:ext cx="205500" cy="205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6304750" y="1112713"/>
            <a:ext cx="205500" cy="20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txBox="1"/>
          <p:nvPr/>
        </p:nvSpPr>
        <p:spPr>
          <a:xfrm>
            <a:off x="1794375" y="1881300"/>
            <a:ext cx="193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The final representation of nodes can be viewed in the following coordinate ~ this is called “node embedding”, and the coordinate is called “embedding space”</a:t>
            </a:r>
            <a:endParaRPr sz="1000"/>
          </a:p>
        </p:txBody>
      </p:sp>
      <p:sp>
        <p:nvSpPr>
          <p:cNvPr id="496" name="Google Shape;496;p36"/>
          <p:cNvSpPr/>
          <p:nvPr/>
        </p:nvSpPr>
        <p:spPr>
          <a:xfrm>
            <a:off x="1242651" y="1914038"/>
            <a:ext cx="483275" cy="835575"/>
          </a:xfrm>
          <a:custGeom>
            <a:rect b="b" l="l" r="r" t="t"/>
            <a:pathLst>
              <a:path extrusionOk="0" h="33423" w="19331">
                <a:moveTo>
                  <a:pt x="428" y="0"/>
                </a:moveTo>
                <a:cubicBezTo>
                  <a:pt x="519" y="1553"/>
                  <a:pt x="-850" y="6849"/>
                  <a:pt x="976" y="9315"/>
                </a:cubicBezTo>
                <a:cubicBezTo>
                  <a:pt x="2802" y="11781"/>
                  <a:pt x="9012" y="12283"/>
                  <a:pt x="11386" y="14794"/>
                </a:cubicBezTo>
                <a:cubicBezTo>
                  <a:pt x="13760" y="17305"/>
                  <a:pt x="13897" y="21277"/>
                  <a:pt x="15221" y="24382"/>
                </a:cubicBezTo>
                <a:cubicBezTo>
                  <a:pt x="16545" y="27487"/>
                  <a:pt x="18646" y="31916"/>
                  <a:pt x="19331" y="33423"/>
                </a:cubicBezTo>
              </a:path>
            </a:pathLst>
          </a:custGeom>
          <a:noFill/>
          <a:ln cap="flat" cmpd="sng" w="9525">
            <a:solidFill>
              <a:schemeClr val="dk2"/>
            </a:solidFill>
            <a:prstDash val="solid"/>
            <a:round/>
            <a:headEnd len="med" w="med" type="none"/>
            <a:tailEnd len="med" w="med" type="triangle"/>
          </a:ln>
        </p:spPr>
      </p:sp>
      <p:cxnSp>
        <p:nvCxnSpPr>
          <p:cNvPr id="497" name="Google Shape;497;p36"/>
          <p:cNvCxnSpPr>
            <a:stCxn id="498" idx="2"/>
          </p:cNvCxnSpPr>
          <p:nvPr/>
        </p:nvCxnSpPr>
        <p:spPr>
          <a:xfrm rot="10800000">
            <a:off x="1432188" y="3251500"/>
            <a:ext cx="1575300" cy="0"/>
          </a:xfrm>
          <a:prstGeom prst="straightConnector1">
            <a:avLst/>
          </a:prstGeom>
          <a:noFill/>
          <a:ln cap="flat" cmpd="sng" w="9525">
            <a:solidFill>
              <a:schemeClr val="dk2"/>
            </a:solidFill>
            <a:prstDash val="dash"/>
            <a:round/>
            <a:headEnd len="med" w="med" type="none"/>
            <a:tailEnd len="med" w="med" type="none"/>
          </a:ln>
        </p:spPr>
      </p:cxnSp>
      <p:cxnSp>
        <p:nvCxnSpPr>
          <p:cNvPr id="499" name="Google Shape;499;p36"/>
          <p:cNvCxnSpPr>
            <a:endCxn id="500" idx="4"/>
          </p:cNvCxnSpPr>
          <p:nvPr/>
        </p:nvCxnSpPr>
        <p:spPr>
          <a:xfrm rot="10800000">
            <a:off x="2748125" y="3347400"/>
            <a:ext cx="0" cy="686700"/>
          </a:xfrm>
          <a:prstGeom prst="straightConnector1">
            <a:avLst/>
          </a:prstGeom>
          <a:noFill/>
          <a:ln cap="flat" cmpd="sng" w="9525">
            <a:solidFill>
              <a:schemeClr val="dk2"/>
            </a:solidFill>
            <a:prstDash val="dash"/>
            <a:round/>
            <a:headEnd len="med" w="med" type="none"/>
            <a:tailEnd len="med" w="med" type="none"/>
          </a:ln>
        </p:spPr>
      </p:cxnSp>
      <p:cxnSp>
        <p:nvCxnSpPr>
          <p:cNvPr id="501" name="Google Shape;501;p36"/>
          <p:cNvCxnSpPr/>
          <p:nvPr/>
        </p:nvCxnSpPr>
        <p:spPr>
          <a:xfrm rot="10800000">
            <a:off x="1439975" y="2885225"/>
            <a:ext cx="0" cy="1155600"/>
          </a:xfrm>
          <a:prstGeom prst="straightConnector1">
            <a:avLst/>
          </a:prstGeom>
          <a:noFill/>
          <a:ln cap="flat" cmpd="sng" w="9525">
            <a:solidFill>
              <a:schemeClr val="dk2"/>
            </a:solidFill>
            <a:prstDash val="solid"/>
            <a:round/>
            <a:headEnd len="med" w="med" type="none"/>
            <a:tailEnd len="med" w="med" type="triangle"/>
          </a:ln>
        </p:spPr>
      </p:cxnSp>
      <p:cxnSp>
        <p:nvCxnSpPr>
          <p:cNvPr id="502" name="Google Shape;502;p36"/>
          <p:cNvCxnSpPr/>
          <p:nvPr/>
        </p:nvCxnSpPr>
        <p:spPr>
          <a:xfrm>
            <a:off x="1432200" y="4022025"/>
            <a:ext cx="1992900" cy="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36"/>
          <p:cNvSpPr/>
          <p:nvPr/>
        </p:nvSpPr>
        <p:spPr>
          <a:xfrm>
            <a:off x="2645375" y="3141900"/>
            <a:ext cx="205500" cy="20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2645375" y="3587100"/>
            <a:ext cx="205500" cy="20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3007488" y="3148750"/>
            <a:ext cx="205500" cy="2055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2104300" y="3141900"/>
            <a:ext cx="205500" cy="20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5" name="Google Shape;505;p36"/>
          <p:cNvCxnSpPr>
            <a:stCxn id="498" idx="4"/>
            <a:endCxn id="506" idx="0"/>
          </p:cNvCxnSpPr>
          <p:nvPr/>
        </p:nvCxnSpPr>
        <p:spPr>
          <a:xfrm flipH="1">
            <a:off x="3103938" y="3354250"/>
            <a:ext cx="6300" cy="667800"/>
          </a:xfrm>
          <a:prstGeom prst="straightConnector1">
            <a:avLst/>
          </a:prstGeom>
          <a:noFill/>
          <a:ln cap="flat" cmpd="sng" w="9525">
            <a:solidFill>
              <a:schemeClr val="dk2"/>
            </a:solidFill>
            <a:prstDash val="dash"/>
            <a:round/>
            <a:headEnd len="med" w="med" type="none"/>
            <a:tailEnd len="med" w="med" type="none"/>
          </a:ln>
        </p:spPr>
      </p:cxnSp>
      <p:sp>
        <p:nvSpPr>
          <p:cNvPr id="507" name="Google Shape;507;p36"/>
          <p:cNvSpPr txBox="1"/>
          <p:nvPr/>
        </p:nvSpPr>
        <p:spPr>
          <a:xfrm>
            <a:off x="2562950" y="402202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4.0</a:t>
            </a:r>
            <a:endParaRPr sz="900"/>
          </a:p>
        </p:txBody>
      </p:sp>
      <p:sp>
        <p:nvSpPr>
          <p:cNvPr id="506" name="Google Shape;506;p36"/>
          <p:cNvSpPr txBox="1"/>
          <p:nvPr/>
        </p:nvSpPr>
        <p:spPr>
          <a:xfrm>
            <a:off x="29327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5.0</a:t>
            </a:r>
            <a:endParaRPr sz="900"/>
          </a:p>
        </p:txBody>
      </p:sp>
      <p:sp>
        <p:nvSpPr>
          <p:cNvPr id="508" name="Google Shape;508;p36"/>
          <p:cNvSpPr txBox="1"/>
          <p:nvPr/>
        </p:nvSpPr>
        <p:spPr>
          <a:xfrm>
            <a:off x="2021875" y="4022075"/>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2.5</a:t>
            </a:r>
            <a:endParaRPr sz="900"/>
          </a:p>
        </p:txBody>
      </p:sp>
      <p:sp>
        <p:nvSpPr>
          <p:cNvPr id="509" name="Google Shape;509;p36"/>
          <p:cNvSpPr txBox="1"/>
          <p:nvPr/>
        </p:nvSpPr>
        <p:spPr>
          <a:xfrm>
            <a:off x="1097375" y="35283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0.0</a:t>
            </a:r>
            <a:endParaRPr sz="900"/>
          </a:p>
        </p:txBody>
      </p:sp>
      <p:sp>
        <p:nvSpPr>
          <p:cNvPr id="510" name="Google Shape;510;p36"/>
          <p:cNvSpPr txBox="1"/>
          <p:nvPr/>
        </p:nvSpPr>
        <p:spPr>
          <a:xfrm>
            <a:off x="1097375" y="3083100"/>
            <a:ext cx="342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1.0</a:t>
            </a:r>
            <a:endParaRPr sz="900"/>
          </a:p>
        </p:txBody>
      </p:sp>
      <p:sp>
        <p:nvSpPr>
          <p:cNvPr id="511" name="Google Shape;511;p36"/>
          <p:cNvSpPr/>
          <p:nvPr/>
        </p:nvSpPr>
        <p:spPr>
          <a:xfrm>
            <a:off x="3347752" y="811800"/>
            <a:ext cx="2698991" cy="2682935"/>
          </a:xfrm>
          <a:custGeom>
            <a:rect b="b" l="l" r="r" t="t"/>
            <a:pathLst>
              <a:path extrusionOk="0" h="69859" w="33423">
                <a:moveTo>
                  <a:pt x="0" y="69859"/>
                </a:moveTo>
                <a:cubicBezTo>
                  <a:pt x="1461" y="68992"/>
                  <a:pt x="7352" y="70407"/>
                  <a:pt x="8767" y="64654"/>
                </a:cubicBezTo>
                <a:cubicBezTo>
                  <a:pt x="10183" y="58901"/>
                  <a:pt x="8813" y="44929"/>
                  <a:pt x="8493" y="35340"/>
                </a:cubicBezTo>
                <a:cubicBezTo>
                  <a:pt x="8173" y="25752"/>
                  <a:pt x="2694" y="13013"/>
                  <a:pt x="6849" y="7123"/>
                </a:cubicBezTo>
                <a:cubicBezTo>
                  <a:pt x="11004" y="1233"/>
                  <a:pt x="28994" y="1187"/>
                  <a:pt x="33423" y="0"/>
                </a:cubicBezTo>
              </a:path>
            </a:pathLst>
          </a:custGeom>
          <a:noFill/>
          <a:ln cap="flat" cmpd="sng" w="9525">
            <a:solidFill>
              <a:schemeClr val="dk2"/>
            </a:solidFill>
            <a:prstDash val="solid"/>
            <a:round/>
            <a:headEnd len="med" w="med" type="none"/>
            <a:tailEnd len="med" w="med" type="triangle"/>
          </a:ln>
        </p:spPr>
      </p:sp>
      <p:sp>
        <p:nvSpPr>
          <p:cNvPr id="512" name="Google Shape;512;p36"/>
          <p:cNvSpPr txBox="1"/>
          <p:nvPr/>
        </p:nvSpPr>
        <p:spPr>
          <a:xfrm>
            <a:off x="6948575" y="119125"/>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rPr>
              <a:t>A</a:t>
            </a:r>
            <a:endParaRPr/>
          </a:p>
        </p:txBody>
      </p:sp>
      <p:sp>
        <p:nvSpPr>
          <p:cNvPr id="513" name="Google Shape;513;p36"/>
          <p:cNvSpPr txBox="1"/>
          <p:nvPr/>
        </p:nvSpPr>
        <p:spPr>
          <a:xfrm>
            <a:off x="7294413" y="845988"/>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3"/>
                </a:solidFill>
              </a:rPr>
              <a:t>B</a:t>
            </a:r>
            <a:endParaRPr>
              <a:solidFill>
                <a:schemeClr val="accent3"/>
              </a:solidFill>
            </a:endParaRPr>
          </a:p>
        </p:txBody>
      </p:sp>
      <p:sp>
        <p:nvSpPr>
          <p:cNvPr id="514" name="Google Shape;514;p36"/>
          <p:cNvSpPr txBox="1"/>
          <p:nvPr/>
        </p:nvSpPr>
        <p:spPr>
          <a:xfrm>
            <a:off x="6676025" y="684950"/>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5"/>
                </a:solidFill>
              </a:rPr>
              <a:t>C</a:t>
            </a:r>
            <a:endParaRPr>
              <a:solidFill>
                <a:schemeClr val="accent5"/>
              </a:solidFill>
            </a:endParaRPr>
          </a:p>
        </p:txBody>
      </p:sp>
      <p:sp>
        <p:nvSpPr>
          <p:cNvPr id="515" name="Google Shape;515;p36"/>
          <p:cNvSpPr txBox="1"/>
          <p:nvPr/>
        </p:nvSpPr>
        <p:spPr>
          <a:xfrm>
            <a:off x="6430138" y="1112713"/>
            <a:ext cx="34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4"/>
                </a:solidFill>
              </a:rPr>
              <a:t>D</a:t>
            </a:r>
            <a:endParaRPr>
              <a:solidFill>
                <a:schemeClr val="accent4"/>
              </a:solidFill>
            </a:endParaRPr>
          </a:p>
        </p:txBody>
      </p:sp>
      <p:cxnSp>
        <p:nvCxnSpPr>
          <p:cNvPr id="516" name="Google Shape;516;p36"/>
          <p:cNvCxnSpPr>
            <a:stCxn id="503" idx="2"/>
          </p:cNvCxnSpPr>
          <p:nvPr/>
        </p:nvCxnSpPr>
        <p:spPr>
          <a:xfrm flipH="1">
            <a:off x="1432175" y="3689850"/>
            <a:ext cx="1213200" cy="8700"/>
          </a:xfrm>
          <a:prstGeom prst="straightConnector1">
            <a:avLst/>
          </a:prstGeom>
          <a:noFill/>
          <a:ln cap="flat" cmpd="sng" w="9525">
            <a:solidFill>
              <a:schemeClr val="dk2"/>
            </a:solidFill>
            <a:prstDash val="dash"/>
            <a:round/>
            <a:headEnd len="med" w="med" type="none"/>
            <a:tailEnd len="med" w="med" type="none"/>
          </a:ln>
        </p:spPr>
      </p:cxnSp>
      <p:sp>
        <p:nvSpPr>
          <p:cNvPr id="517" name="Google Shape;517;p36"/>
          <p:cNvSpPr txBox="1"/>
          <p:nvPr/>
        </p:nvSpPr>
        <p:spPr>
          <a:xfrm>
            <a:off x="5967600" y="1495688"/>
            <a:ext cx="18729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Weighted distribution (e.g., each column will be assigned a weight, </a:t>
            </a:r>
            <a:r>
              <a:rPr b="1" lang="en-GB" sz="900">
                <a:solidFill>
                  <a:srgbClr val="FF0000"/>
                </a:solidFill>
              </a:rPr>
              <a:t>W</a:t>
            </a:r>
            <a:r>
              <a:rPr lang="en-GB" sz="900"/>
              <a:t>)</a:t>
            </a:r>
            <a:endParaRPr sz="900"/>
          </a:p>
        </p:txBody>
      </p:sp>
      <p:sp>
        <p:nvSpPr>
          <p:cNvPr id="518" name="Google Shape;518;p36"/>
          <p:cNvSpPr txBox="1"/>
          <p:nvPr/>
        </p:nvSpPr>
        <p:spPr>
          <a:xfrm>
            <a:off x="3952800" y="1112725"/>
            <a:ext cx="1938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In reality, each column will be assigned a weight, e.g., </a:t>
            </a:r>
            <a:r>
              <a:rPr b="1" lang="en-GB" sz="1000">
                <a:solidFill>
                  <a:srgbClr val="FF0000"/>
                </a:solidFill>
              </a:rPr>
              <a:t>W</a:t>
            </a:r>
            <a:r>
              <a:rPr lang="en-GB" sz="1000"/>
              <a:t>, to represent the importance of different features/nodes</a:t>
            </a:r>
            <a:endParaRPr sz="1000"/>
          </a:p>
        </p:txBody>
      </p:sp>
      <p:sp>
        <p:nvSpPr>
          <p:cNvPr id="519" name="Google Shape;519;p36"/>
          <p:cNvSpPr/>
          <p:nvPr/>
        </p:nvSpPr>
        <p:spPr>
          <a:xfrm>
            <a:off x="602671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627706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652741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6777763" y="2382950"/>
            <a:ext cx="89100" cy="16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6918200" y="3081550"/>
            <a:ext cx="253800" cy="20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txBox="1"/>
          <p:nvPr/>
        </p:nvSpPr>
        <p:spPr>
          <a:xfrm>
            <a:off x="7285025" y="2548975"/>
            <a:ext cx="1636800" cy="1293000"/>
          </a:xfrm>
          <a:prstGeom prst="rect">
            <a:avLst/>
          </a:prstGeom>
          <a:noFill/>
          <a:ln cap="flat" cmpd="sng" w="9525">
            <a:solidFill>
              <a:srgbClr val="FF00FF"/>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F00FF"/>
                </a:solidFill>
              </a:rPr>
              <a:t>A label indicates whether A,B,C and D are Andy’s friend or not (or the percentage that they are Andy’s friend)</a:t>
            </a:r>
            <a:endParaRPr sz="1200">
              <a:solidFill>
                <a:srgbClr val="FF00FF"/>
              </a:solidFill>
            </a:endParaRPr>
          </a:p>
        </p:txBody>
      </p:sp>
      <p:sp>
        <p:nvSpPr>
          <p:cNvPr id="525" name="Google Shape;525;p36"/>
          <p:cNvSpPr txBox="1"/>
          <p:nvPr/>
        </p:nvSpPr>
        <p:spPr>
          <a:xfrm>
            <a:off x="5370175" y="4146450"/>
            <a:ext cx="24036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rgbClr val="6AA84F"/>
                </a:solidFill>
              </a:rPr>
              <a:t>A regular neural network (e.g., DNN): the training will learn the weights </a:t>
            </a:r>
            <a:r>
              <a:rPr b="1" lang="en-GB" sz="1100">
                <a:solidFill>
                  <a:srgbClr val="FF0000"/>
                </a:solidFill>
              </a:rPr>
              <a:t>W</a:t>
            </a:r>
            <a:r>
              <a:rPr lang="en-GB" sz="1100">
                <a:solidFill>
                  <a:srgbClr val="6AA84F"/>
                </a:solidFill>
              </a:rPr>
              <a:t> from the embedding space, and the regular parameters in DNN</a:t>
            </a:r>
            <a:endParaRPr sz="1100">
              <a:solidFill>
                <a:srgbClr val="6AA84F"/>
              </a:solidFill>
            </a:endParaRPr>
          </a:p>
        </p:txBody>
      </p:sp>
      <p:sp>
        <p:nvSpPr>
          <p:cNvPr id="526" name="Google Shape;526;p36"/>
          <p:cNvSpPr/>
          <p:nvPr/>
        </p:nvSpPr>
        <p:spPr>
          <a:xfrm>
            <a:off x="4930604" y="1993025"/>
            <a:ext cx="1582675" cy="1356075"/>
          </a:xfrm>
          <a:custGeom>
            <a:rect b="b" l="l" r="r" t="t"/>
            <a:pathLst>
              <a:path extrusionOk="0" h="54243" w="63307">
                <a:moveTo>
                  <a:pt x="63307" y="0"/>
                </a:moveTo>
                <a:cubicBezTo>
                  <a:pt x="62348" y="685"/>
                  <a:pt x="62668" y="3835"/>
                  <a:pt x="57554" y="4109"/>
                </a:cubicBezTo>
                <a:cubicBezTo>
                  <a:pt x="52440" y="4383"/>
                  <a:pt x="40477" y="183"/>
                  <a:pt x="32624" y="1644"/>
                </a:cubicBezTo>
                <a:cubicBezTo>
                  <a:pt x="24771" y="3105"/>
                  <a:pt x="15868" y="7077"/>
                  <a:pt x="10434" y="12876"/>
                </a:cubicBezTo>
                <a:cubicBezTo>
                  <a:pt x="5001" y="18675"/>
                  <a:pt x="-68" y="29953"/>
                  <a:pt x="23" y="36436"/>
                </a:cubicBezTo>
                <a:cubicBezTo>
                  <a:pt x="114" y="42920"/>
                  <a:pt x="5046" y="48809"/>
                  <a:pt x="10982" y="51777"/>
                </a:cubicBezTo>
                <a:cubicBezTo>
                  <a:pt x="16918" y="54745"/>
                  <a:pt x="31529" y="53832"/>
                  <a:pt x="35638" y="54243"/>
                </a:cubicBezTo>
              </a:path>
            </a:pathLst>
          </a:custGeom>
          <a:noFill/>
          <a:ln cap="flat" cmpd="sng" w="9525">
            <a:solidFill>
              <a:schemeClr val="dk2"/>
            </a:solidFill>
            <a:prstDash val="solid"/>
            <a:round/>
            <a:headEnd len="med" w="med" type="none"/>
            <a:tailEnd len="med" w="med" type="triangle"/>
          </a:ln>
        </p:spPr>
      </p:sp>
      <p:sp>
        <p:nvSpPr>
          <p:cNvPr id="527" name="Google Shape;527;p36"/>
          <p:cNvSpPr txBox="1"/>
          <p:nvPr/>
        </p:nvSpPr>
        <p:spPr>
          <a:xfrm>
            <a:off x="152400" y="152400"/>
            <a:ext cx="5189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800"/>
              </a:spcAft>
              <a:buNone/>
            </a:pPr>
            <a:r>
              <a:rPr b="1" lang="en-GB" sz="1200">
                <a:solidFill>
                  <a:srgbClr val="1F1F1F"/>
                </a:solidFill>
              </a:rPr>
              <a:t>Step 3: Training</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7"/>
          <p:cNvSpPr txBox="1"/>
          <p:nvPr>
            <p:ph type="ctrTitle"/>
          </p:nvPr>
        </p:nvSpPr>
        <p:spPr>
          <a:xfrm>
            <a:off x="175403" y="2300700"/>
            <a:ext cx="7173300" cy="542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sz="3100"/>
              <a:t>Math behind GNN</a:t>
            </a:r>
            <a:endParaRPr sz="3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8"/>
          <p:cNvSpPr txBox="1"/>
          <p:nvPr/>
        </p:nvSpPr>
        <p:spPr>
          <a:xfrm>
            <a:off x="562875" y="331113"/>
            <a:ext cx="5922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Step 1: </a:t>
            </a:r>
            <a:r>
              <a:rPr lang="en-GB" sz="1200"/>
              <a:t>The message passing step can be represented by a function, e.g., when the Node A is </a:t>
            </a:r>
            <a:r>
              <a:rPr lang="en-GB" sz="1200"/>
              <a:t>receiving</a:t>
            </a:r>
            <a:r>
              <a:rPr lang="en-GB" sz="1200"/>
              <a:t> messages, we have</a:t>
            </a:r>
            <a:endParaRPr sz="1200"/>
          </a:p>
        </p:txBody>
      </p:sp>
      <p:sp>
        <p:nvSpPr>
          <p:cNvPr id="538" name="Google Shape;538;p38"/>
          <p:cNvSpPr txBox="1"/>
          <p:nvPr/>
        </p:nvSpPr>
        <p:spPr>
          <a:xfrm>
            <a:off x="2151825" y="743713"/>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xa + xb + xc + xd</a:t>
            </a:r>
            <a:endParaRPr>
              <a:solidFill>
                <a:srgbClr val="FF0000"/>
              </a:solidFill>
            </a:endParaRPr>
          </a:p>
        </p:txBody>
      </p:sp>
      <p:pic>
        <p:nvPicPr>
          <p:cNvPr id="539" name="Google Shape;539;p38"/>
          <p:cNvPicPr preferRelativeResize="0"/>
          <p:nvPr/>
        </p:nvPicPr>
        <p:blipFill>
          <a:blip r:embed="rId3">
            <a:alphaModFix/>
          </a:blip>
          <a:stretch>
            <a:fillRect/>
          </a:stretch>
        </p:blipFill>
        <p:spPr>
          <a:xfrm>
            <a:off x="4996426" y="714037"/>
            <a:ext cx="1084200" cy="928750"/>
          </a:xfrm>
          <a:prstGeom prst="rect">
            <a:avLst/>
          </a:prstGeom>
          <a:noFill/>
          <a:ln>
            <a:noFill/>
          </a:ln>
        </p:spPr>
      </p:pic>
      <p:sp>
        <p:nvSpPr>
          <p:cNvPr id="540" name="Google Shape;540;p38"/>
          <p:cNvSpPr txBox="1"/>
          <p:nvPr/>
        </p:nvSpPr>
        <p:spPr>
          <a:xfrm>
            <a:off x="1999450" y="1219263"/>
            <a:ext cx="684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New msg for A</a:t>
            </a:r>
            <a:endParaRPr sz="900"/>
          </a:p>
        </p:txBody>
      </p:sp>
      <p:sp>
        <p:nvSpPr>
          <p:cNvPr id="541" name="Google Shape;541;p38"/>
          <p:cNvSpPr txBox="1"/>
          <p:nvPr/>
        </p:nvSpPr>
        <p:spPr>
          <a:xfrm>
            <a:off x="2778575" y="1219263"/>
            <a:ext cx="1162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Existing </a:t>
            </a:r>
            <a:r>
              <a:rPr lang="en-GB" sz="900"/>
              <a:t>msg from A, B, C and D</a:t>
            </a:r>
            <a:endParaRPr sz="900"/>
          </a:p>
        </p:txBody>
      </p:sp>
      <p:cxnSp>
        <p:nvCxnSpPr>
          <p:cNvPr id="542" name="Google Shape;542;p38"/>
          <p:cNvCxnSpPr/>
          <p:nvPr/>
        </p:nvCxnSpPr>
        <p:spPr>
          <a:xfrm rot="10800000">
            <a:off x="2369300" y="1089613"/>
            <a:ext cx="0" cy="177600"/>
          </a:xfrm>
          <a:prstGeom prst="straightConnector1">
            <a:avLst/>
          </a:prstGeom>
          <a:noFill/>
          <a:ln cap="flat" cmpd="sng" w="9525">
            <a:solidFill>
              <a:schemeClr val="dk2"/>
            </a:solidFill>
            <a:prstDash val="solid"/>
            <a:round/>
            <a:headEnd len="med" w="med" type="none"/>
            <a:tailEnd len="med" w="med" type="triangle"/>
          </a:ln>
        </p:spPr>
      </p:cxnSp>
      <p:sp>
        <p:nvSpPr>
          <p:cNvPr id="543" name="Google Shape;543;p38"/>
          <p:cNvSpPr/>
          <p:nvPr/>
        </p:nvSpPr>
        <p:spPr>
          <a:xfrm rot="5400000">
            <a:off x="3315275" y="549463"/>
            <a:ext cx="89100" cy="1169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8"/>
          <p:cNvSpPr txBox="1"/>
          <p:nvPr/>
        </p:nvSpPr>
        <p:spPr>
          <a:xfrm>
            <a:off x="601125" y="1642788"/>
            <a:ext cx="712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Step 2: </a:t>
            </a:r>
            <a:r>
              <a:rPr lang="en-GB" sz="1200"/>
              <a:t>We also can assign weight to each node to represent their </a:t>
            </a:r>
            <a:r>
              <a:rPr lang="en-GB" sz="1200"/>
              <a:t>importances, e.g.,</a:t>
            </a:r>
            <a:endParaRPr sz="1200"/>
          </a:p>
        </p:txBody>
      </p:sp>
      <p:sp>
        <p:nvSpPr>
          <p:cNvPr id="545" name="Google Shape;545;p38"/>
          <p:cNvSpPr txBox="1"/>
          <p:nvPr/>
        </p:nvSpPr>
        <p:spPr>
          <a:xfrm>
            <a:off x="1957600" y="1953063"/>
            <a:ext cx="353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a:t>
            </a:r>
            <a:r>
              <a:rPr lang="en-GB">
                <a:solidFill>
                  <a:schemeClr val="accent4"/>
                </a:solidFill>
              </a:rPr>
              <a:t>wa</a:t>
            </a:r>
            <a:r>
              <a:rPr lang="en-GB">
                <a:solidFill>
                  <a:srgbClr val="FF0000"/>
                </a:solidFill>
              </a:rPr>
              <a:t>*xa + </a:t>
            </a:r>
            <a:r>
              <a:rPr lang="en-GB">
                <a:solidFill>
                  <a:srgbClr val="FF9900"/>
                </a:solidFill>
              </a:rPr>
              <a:t>wb</a:t>
            </a:r>
            <a:r>
              <a:rPr lang="en-GB">
                <a:solidFill>
                  <a:srgbClr val="FF0000"/>
                </a:solidFill>
              </a:rPr>
              <a:t>*xb + </a:t>
            </a:r>
            <a:r>
              <a:rPr lang="en-GB">
                <a:solidFill>
                  <a:srgbClr val="FF9900"/>
                </a:solidFill>
              </a:rPr>
              <a:t>wc</a:t>
            </a:r>
            <a:r>
              <a:rPr lang="en-GB">
                <a:solidFill>
                  <a:srgbClr val="FF0000"/>
                </a:solidFill>
              </a:rPr>
              <a:t>*xc + </a:t>
            </a:r>
            <a:r>
              <a:rPr lang="en-GB">
                <a:solidFill>
                  <a:srgbClr val="FF9900"/>
                </a:solidFill>
              </a:rPr>
              <a:t>wd</a:t>
            </a:r>
            <a:r>
              <a:rPr lang="en-GB">
                <a:solidFill>
                  <a:srgbClr val="FF0000"/>
                </a:solidFill>
              </a:rPr>
              <a:t>*xd</a:t>
            </a:r>
            <a:endParaRPr>
              <a:solidFill>
                <a:srgbClr val="FF0000"/>
              </a:solidFill>
            </a:endParaRPr>
          </a:p>
        </p:txBody>
      </p:sp>
      <p:sp>
        <p:nvSpPr>
          <p:cNvPr id="546" name="Google Shape;546;p38"/>
          <p:cNvSpPr txBox="1"/>
          <p:nvPr/>
        </p:nvSpPr>
        <p:spPr>
          <a:xfrm>
            <a:off x="1029075" y="2347300"/>
            <a:ext cx="712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solidFill>
                  <a:srgbClr val="FF9900"/>
                </a:solidFill>
              </a:rPr>
              <a:t>wb</a:t>
            </a:r>
            <a:r>
              <a:rPr i="1" lang="en-GB" sz="1200"/>
              <a:t>, </a:t>
            </a:r>
            <a:r>
              <a:rPr i="1" lang="en-GB" sz="1200">
                <a:solidFill>
                  <a:srgbClr val="FF9900"/>
                </a:solidFill>
              </a:rPr>
              <a:t>wc</a:t>
            </a:r>
            <a:r>
              <a:rPr i="1" lang="en-GB" sz="1200"/>
              <a:t> and </a:t>
            </a:r>
            <a:r>
              <a:rPr i="1" lang="en-GB" sz="1200">
                <a:solidFill>
                  <a:srgbClr val="FF9900"/>
                </a:solidFill>
              </a:rPr>
              <a:t>wd</a:t>
            </a:r>
            <a:r>
              <a:rPr i="1" lang="en-GB" sz="1200"/>
              <a:t> here are weights representing the importances of Node A to D</a:t>
            </a:r>
            <a:endParaRPr i="1" sz="1200"/>
          </a:p>
        </p:txBody>
      </p:sp>
      <p:sp>
        <p:nvSpPr>
          <p:cNvPr id="547" name="Google Shape;547;p38"/>
          <p:cNvSpPr txBox="1"/>
          <p:nvPr/>
        </p:nvSpPr>
        <p:spPr>
          <a:xfrm>
            <a:off x="601125" y="2702538"/>
            <a:ext cx="798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Step 3: </a:t>
            </a:r>
            <a:r>
              <a:rPr lang="en-GB" sz="1200"/>
              <a:t>We also can assign weight to each feature of a node to represent their importances, e.g.,</a:t>
            </a:r>
            <a:endParaRPr sz="1200"/>
          </a:p>
        </p:txBody>
      </p:sp>
      <p:sp>
        <p:nvSpPr>
          <p:cNvPr id="548" name="Google Shape;548;p38"/>
          <p:cNvSpPr txBox="1"/>
          <p:nvPr/>
        </p:nvSpPr>
        <p:spPr>
          <a:xfrm>
            <a:off x="2072150" y="3027488"/>
            <a:ext cx="51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a:t>
            </a:r>
            <a:r>
              <a:rPr lang="en-GB">
                <a:solidFill>
                  <a:schemeClr val="accent4"/>
                </a:solidFill>
              </a:rPr>
              <a:t>wa</a:t>
            </a:r>
            <a:r>
              <a:rPr lang="en-GB">
                <a:solidFill>
                  <a:srgbClr val="FF0000"/>
                </a:solidFill>
              </a:rPr>
              <a:t>*xa*</a:t>
            </a:r>
            <a:r>
              <a:rPr lang="en-GB">
                <a:solidFill>
                  <a:srgbClr val="00FF00"/>
                </a:solidFill>
              </a:rPr>
              <a:t>Wf</a:t>
            </a:r>
            <a:r>
              <a:rPr lang="en-GB">
                <a:solidFill>
                  <a:srgbClr val="FF0000"/>
                </a:solidFill>
              </a:rPr>
              <a:t> + </a:t>
            </a:r>
            <a:r>
              <a:rPr lang="en-GB">
                <a:solidFill>
                  <a:srgbClr val="FF9900"/>
                </a:solidFill>
              </a:rPr>
              <a:t>wb</a:t>
            </a:r>
            <a:r>
              <a:rPr lang="en-GB">
                <a:solidFill>
                  <a:srgbClr val="FF0000"/>
                </a:solidFill>
              </a:rPr>
              <a:t>*xb*</a:t>
            </a:r>
            <a:r>
              <a:rPr lang="en-GB">
                <a:solidFill>
                  <a:srgbClr val="00FF00"/>
                </a:solidFill>
              </a:rPr>
              <a:t>Wf </a:t>
            </a:r>
            <a:r>
              <a:rPr lang="en-GB">
                <a:solidFill>
                  <a:srgbClr val="FF0000"/>
                </a:solidFill>
              </a:rPr>
              <a:t>+ </a:t>
            </a:r>
            <a:r>
              <a:rPr lang="en-GB">
                <a:solidFill>
                  <a:srgbClr val="FF9900"/>
                </a:solidFill>
              </a:rPr>
              <a:t>wc</a:t>
            </a:r>
            <a:r>
              <a:rPr lang="en-GB">
                <a:solidFill>
                  <a:srgbClr val="FF0000"/>
                </a:solidFill>
              </a:rPr>
              <a:t>*xc*</a:t>
            </a:r>
            <a:r>
              <a:rPr lang="en-GB">
                <a:solidFill>
                  <a:srgbClr val="00FF00"/>
                </a:solidFill>
              </a:rPr>
              <a:t>Wf</a:t>
            </a:r>
            <a:r>
              <a:rPr lang="en-GB">
                <a:solidFill>
                  <a:srgbClr val="FF0000"/>
                </a:solidFill>
              </a:rPr>
              <a:t> + </a:t>
            </a:r>
            <a:r>
              <a:rPr lang="en-GB">
                <a:solidFill>
                  <a:srgbClr val="FF9900"/>
                </a:solidFill>
              </a:rPr>
              <a:t>wd</a:t>
            </a:r>
            <a:r>
              <a:rPr lang="en-GB">
                <a:solidFill>
                  <a:srgbClr val="FF0000"/>
                </a:solidFill>
              </a:rPr>
              <a:t>*xd*</a:t>
            </a:r>
            <a:r>
              <a:rPr lang="en-GB">
                <a:solidFill>
                  <a:srgbClr val="00FF00"/>
                </a:solidFill>
              </a:rPr>
              <a:t>Wf</a:t>
            </a:r>
            <a:endParaRPr>
              <a:solidFill>
                <a:srgbClr val="00FF00"/>
              </a:solidFill>
            </a:endParaRPr>
          </a:p>
        </p:txBody>
      </p:sp>
      <p:sp>
        <p:nvSpPr>
          <p:cNvPr id="549" name="Google Shape;549;p38"/>
          <p:cNvSpPr txBox="1"/>
          <p:nvPr/>
        </p:nvSpPr>
        <p:spPr>
          <a:xfrm>
            <a:off x="1115850" y="3354275"/>
            <a:ext cx="712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200"/>
              <a:t>“</a:t>
            </a:r>
            <a:r>
              <a:rPr i="1" lang="en-GB" sz="1200">
                <a:solidFill>
                  <a:srgbClr val="00FF00"/>
                </a:solidFill>
              </a:rPr>
              <a:t>Wf</a:t>
            </a:r>
            <a:r>
              <a:rPr i="1" lang="en-GB" sz="1200"/>
              <a:t>” here represents the importance of each feature of the node</a:t>
            </a:r>
            <a:endParaRPr i="1" sz="1200"/>
          </a:p>
        </p:txBody>
      </p:sp>
      <p:sp>
        <p:nvSpPr>
          <p:cNvPr id="550" name="Google Shape;550;p38"/>
          <p:cNvSpPr txBox="1"/>
          <p:nvPr/>
        </p:nvSpPr>
        <p:spPr>
          <a:xfrm>
            <a:off x="601125" y="3762288"/>
            <a:ext cx="789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Step 4: </a:t>
            </a:r>
            <a:r>
              <a:rPr lang="en-GB" sz="1200"/>
              <a:t>Nonlinearity can be added to the message passing process with a function such Sigmoid function</a:t>
            </a:r>
            <a:endParaRPr sz="1200"/>
          </a:p>
        </p:txBody>
      </p:sp>
      <p:sp>
        <p:nvSpPr>
          <p:cNvPr id="551" name="Google Shape;551;p38"/>
          <p:cNvSpPr txBox="1"/>
          <p:nvPr/>
        </p:nvSpPr>
        <p:spPr>
          <a:xfrm>
            <a:off x="2072150" y="4142213"/>
            <a:ext cx="51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a:t>
            </a:r>
            <a:r>
              <a:rPr lang="en-GB">
                <a:solidFill>
                  <a:srgbClr val="0000FF"/>
                </a:solidFill>
              </a:rPr>
              <a:t>σ</a:t>
            </a:r>
            <a:r>
              <a:rPr lang="en-GB">
                <a:solidFill>
                  <a:srgbClr val="FF0000"/>
                </a:solidFill>
              </a:rPr>
              <a:t> (</a:t>
            </a:r>
            <a:r>
              <a:rPr lang="en-GB">
                <a:solidFill>
                  <a:schemeClr val="accent4"/>
                </a:solidFill>
              </a:rPr>
              <a:t>wa</a:t>
            </a:r>
            <a:r>
              <a:rPr lang="en-GB">
                <a:solidFill>
                  <a:srgbClr val="FF0000"/>
                </a:solidFill>
              </a:rPr>
              <a:t>*</a:t>
            </a:r>
            <a:r>
              <a:rPr lang="en-GB">
                <a:solidFill>
                  <a:srgbClr val="FF0000"/>
                </a:solidFill>
              </a:rPr>
              <a:t>xa*</a:t>
            </a:r>
            <a:r>
              <a:rPr lang="en-GB">
                <a:solidFill>
                  <a:srgbClr val="00FF00"/>
                </a:solidFill>
              </a:rPr>
              <a:t>Wf</a:t>
            </a:r>
            <a:r>
              <a:rPr lang="en-GB">
                <a:solidFill>
                  <a:srgbClr val="FF0000"/>
                </a:solidFill>
              </a:rPr>
              <a:t> + </a:t>
            </a:r>
            <a:r>
              <a:rPr lang="en-GB">
                <a:solidFill>
                  <a:srgbClr val="FF9900"/>
                </a:solidFill>
              </a:rPr>
              <a:t>wb</a:t>
            </a:r>
            <a:r>
              <a:rPr lang="en-GB">
                <a:solidFill>
                  <a:srgbClr val="FF0000"/>
                </a:solidFill>
              </a:rPr>
              <a:t>*xb*</a:t>
            </a:r>
            <a:r>
              <a:rPr lang="en-GB">
                <a:solidFill>
                  <a:srgbClr val="00FF00"/>
                </a:solidFill>
              </a:rPr>
              <a:t>Wf </a:t>
            </a:r>
            <a:r>
              <a:rPr lang="en-GB">
                <a:solidFill>
                  <a:srgbClr val="FF0000"/>
                </a:solidFill>
              </a:rPr>
              <a:t>+ </a:t>
            </a:r>
            <a:r>
              <a:rPr lang="en-GB">
                <a:solidFill>
                  <a:srgbClr val="FF9900"/>
                </a:solidFill>
              </a:rPr>
              <a:t>wc</a:t>
            </a:r>
            <a:r>
              <a:rPr lang="en-GB">
                <a:solidFill>
                  <a:srgbClr val="FF0000"/>
                </a:solidFill>
              </a:rPr>
              <a:t>*xc*</a:t>
            </a:r>
            <a:r>
              <a:rPr lang="en-GB">
                <a:solidFill>
                  <a:srgbClr val="00FF00"/>
                </a:solidFill>
              </a:rPr>
              <a:t>Wf</a:t>
            </a:r>
            <a:r>
              <a:rPr lang="en-GB">
                <a:solidFill>
                  <a:srgbClr val="FF0000"/>
                </a:solidFill>
              </a:rPr>
              <a:t> + </a:t>
            </a:r>
            <a:r>
              <a:rPr lang="en-GB">
                <a:solidFill>
                  <a:srgbClr val="FF9900"/>
                </a:solidFill>
              </a:rPr>
              <a:t>wd</a:t>
            </a:r>
            <a:r>
              <a:rPr lang="en-GB">
                <a:solidFill>
                  <a:srgbClr val="FF0000"/>
                </a:solidFill>
              </a:rPr>
              <a:t>*xd*</a:t>
            </a:r>
            <a:r>
              <a:rPr lang="en-GB">
                <a:solidFill>
                  <a:srgbClr val="00FF00"/>
                </a:solidFill>
              </a:rPr>
              <a:t>Wf</a:t>
            </a:r>
            <a:r>
              <a:rPr lang="en-GB">
                <a:solidFill>
                  <a:srgbClr val="FF0000"/>
                </a:solidFill>
              </a:rPr>
              <a:t>)</a:t>
            </a:r>
            <a:endParaRPr>
              <a:solidFill>
                <a:srgbClr val="FF0000"/>
              </a:solidFill>
            </a:endParaRPr>
          </a:p>
        </p:txBody>
      </p:sp>
      <p:sp>
        <p:nvSpPr>
          <p:cNvPr id="552" name="Google Shape;552;p38"/>
          <p:cNvSpPr txBox="1"/>
          <p:nvPr/>
        </p:nvSpPr>
        <p:spPr>
          <a:xfrm>
            <a:off x="1211725" y="4443088"/>
            <a:ext cx="712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0000FF"/>
                </a:solidFill>
              </a:rPr>
              <a:t>σ</a:t>
            </a:r>
            <a:r>
              <a:rPr lang="en-GB" sz="1200">
                <a:solidFill>
                  <a:schemeClr val="dk1"/>
                </a:solidFill>
              </a:rPr>
              <a:t> represents the Sigmoid function</a:t>
            </a:r>
            <a:endParaRPr i="1"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9"/>
          <p:cNvSpPr txBox="1"/>
          <p:nvPr/>
        </p:nvSpPr>
        <p:spPr>
          <a:xfrm>
            <a:off x="325050" y="83825"/>
            <a:ext cx="84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How the final representation of a node (from Step 4) is calculated ? </a:t>
            </a:r>
            <a:endParaRPr/>
          </a:p>
        </p:txBody>
      </p:sp>
      <p:sp>
        <p:nvSpPr>
          <p:cNvPr id="558" name="Google Shape;558;p39"/>
          <p:cNvSpPr txBox="1"/>
          <p:nvPr/>
        </p:nvSpPr>
        <p:spPr>
          <a:xfrm>
            <a:off x="790338" y="484838"/>
            <a:ext cx="51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a:t>
            </a:r>
            <a:r>
              <a:rPr lang="en-GB">
                <a:solidFill>
                  <a:srgbClr val="0000FF"/>
                </a:solidFill>
              </a:rPr>
              <a:t>σ</a:t>
            </a:r>
            <a:r>
              <a:rPr lang="en-GB">
                <a:solidFill>
                  <a:srgbClr val="FF0000"/>
                </a:solidFill>
              </a:rPr>
              <a:t> (</a:t>
            </a:r>
            <a:r>
              <a:rPr lang="en-GB">
                <a:solidFill>
                  <a:schemeClr val="accent4"/>
                </a:solidFill>
              </a:rPr>
              <a:t>wa</a:t>
            </a:r>
            <a:r>
              <a:rPr lang="en-GB">
                <a:solidFill>
                  <a:srgbClr val="FF0000"/>
                </a:solidFill>
              </a:rPr>
              <a:t>*xa*</a:t>
            </a:r>
            <a:r>
              <a:rPr lang="en-GB">
                <a:solidFill>
                  <a:srgbClr val="00FF00"/>
                </a:solidFill>
              </a:rPr>
              <a:t>Wf</a:t>
            </a:r>
            <a:r>
              <a:rPr lang="en-GB">
                <a:solidFill>
                  <a:srgbClr val="FF0000"/>
                </a:solidFill>
              </a:rPr>
              <a:t> + </a:t>
            </a:r>
            <a:r>
              <a:rPr lang="en-GB">
                <a:solidFill>
                  <a:srgbClr val="FF9900"/>
                </a:solidFill>
              </a:rPr>
              <a:t>wb</a:t>
            </a:r>
            <a:r>
              <a:rPr lang="en-GB">
                <a:solidFill>
                  <a:srgbClr val="FF0000"/>
                </a:solidFill>
              </a:rPr>
              <a:t>*xb*</a:t>
            </a:r>
            <a:r>
              <a:rPr lang="en-GB">
                <a:solidFill>
                  <a:srgbClr val="00FF00"/>
                </a:solidFill>
              </a:rPr>
              <a:t>Wf </a:t>
            </a:r>
            <a:r>
              <a:rPr lang="en-GB">
                <a:solidFill>
                  <a:srgbClr val="FF0000"/>
                </a:solidFill>
              </a:rPr>
              <a:t>+ </a:t>
            </a:r>
            <a:r>
              <a:rPr lang="en-GB">
                <a:solidFill>
                  <a:srgbClr val="FF9900"/>
                </a:solidFill>
              </a:rPr>
              <a:t>wc</a:t>
            </a:r>
            <a:r>
              <a:rPr lang="en-GB">
                <a:solidFill>
                  <a:srgbClr val="FF0000"/>
                </a:solidFill>
              </a:rPr>
              <a:t>*xc*</a:t>
            </a:r>
            <a:r>
              <a:rPr lang="en-GB">
                <a:solidFill>
                  <a:srgbClr val="00FF00"/>
                </a:solidFill>
              </a:rPr>
              <a:t>Wf</a:t>
            </a:r>
            <a:r>
              <a:rPr lang="en-GB">
                <a:solidFill>
                  <a:srgbClr val="FF0000"/>
                </a:solidFill>
              </a:rPr>
              <a:t> + </a:t>
            </a:r>
            <a:r>
              <a:rPr lang="en-GB">
                <a:solidFill>
                  <a:srgbClr val="FF9900"/>
                </a:solidFill>
              </a:rPr>
              <a:t>wd</a:t>
            </a:r>
            <a:r>
              <a:rPr lang="en-GB">
                <a:solidFill>
                  <a:srgbClr val="FF0000"/>
                </a:solidFill>
              </a:rPr>
              <a:t>*xd*</a:t>
            </a:r>
            <a:r>
              <a:rPr lang="en-GB">
                <a:solidFill>
                  <a:srgbClr val="00FF00"/>
                </a:solidFill>
              </a:rPr>
              <a:t>Wf</a:t>
            </a:r>
            <a:r>
              <a:rPr lang="en-GB">
                <a:solidFill>
                  <a:srgbClr val="FF0000"/>
                </a:solidFill>
              </a:rPr>
              <a:t>)</a:t>
            </a:r>
            <a:endParaRPr>
              <a:solidFill>
                <a:srgbClr val="FF0000"/>
              </a:solidFill>
            </a:endParaRPr>
          </a:p>
        </p:txBody>
      </p:sp>
      <p:pic>
        <p:nvPicPr>
          <p:cNvPr id="559" name="Google Shape;559;p39"/>
          <p:cNvPicPr preferRelativeResize="0"/>
          <p:nvPr/>
        </p:nvPicPr>
        <p:blipFill>
          <a:blip r:embed="rId3">
            <a:alphaModFix/>
          </a:blip>
          <a:stretch>
            <a:fillRect/>
          </a:stretch>
        </p:blipFill>
        <p:spPr>
          <a:xfrm>
            <a:off x="7160676" y="407512"/>
            <a:ext cx="1084200" cy="928750"/>
          </a:xfrm>
          <a:prstGeom prst="rect">
            <a:avLst/>
          </a:prstGeom>
          <a:noFill/>
          <a:ln>
            <a:noFill/>
          </a:ln>
        </p:spPr>
      </p:pic>
      <p:graphicFrame>
        <p:nvGraphicFramePr>
          <p:cNvPr id="560" name="Google Shape;560;p39"/>
          <p:cNvGraphicFramePr/>
          <p:nvPr/>
        </p:nvGraphicFramePr>
        <p:xfrm>
          <a:off x="4614425" y="2061725"/>
          <a:ext cx="3000000" cy="3000000"/>
        </p:xfrm>
        <a:graphic>
          <a:graphicData uri="http://schemas.openxmlformats.org/drawingml/2006/table">
            <a:tbl>
              <a:tblPr>
                <a:noFill/>
                <a:tableStyleId>{024DE54D-F641-4008-9BEC-EC939B1CA2CF}</a:tableStyleId>
              </a:tblPr>
              <a:tblGrid>
                <a:gridCol w="446200"/>
                <a:gridCol w="446200"/>
              </a:tblGrid>
              <a:tr h="269900">
                <a:tc>
                  <a:txBody>
                    <a:bodyPr/>
                    <a:lstStyle/>
                    <a:p>
                      <a:pPr indent="0" lvl="0" marL="0" rtl="0" algn="ctr">
                        <a:spcBef>
                          <a:spcPts val="0"/>
                        </a:spcBef>
                        <a:spcAft>
                          <a:spcPts val="0"/>
                        </a:spcAft>
                        <a:buNone/>
                      </a:pPr>
                      <a:r>
                        <a:rPr lang="en-GB" sz="900"/>
                        <a:t>agea</a:t>
                      </a:r>
                      <a:endParaRPr sz="900"/>
                    </a:p>
                  </a:txBody>
                  <a:tcPr marT="91425" marB="91425" marR="91425" marL="91425"/>
                </a:tc>
                <a:tc>
                  <a:txBody>
                    <a:bodyPr/>
                    <a:lstStyle/>
                    <a:p>
                      <a:pPr indent="0" lvl="0" marL="0" rtl="0" algn="ctr">
                        <a:spcBef>
                          <a:spcPts val="0"/>
                        </a:spcBef>
                        <a:spcAft>
                          <a:spcPts val="0"/>
                        </a:spcAft>
                        <a:buNone/>
                      </a:pPr>
                      <a:r>
                        <a:rPr lang="en-GB" sz="900"/>
                        <a:t>sexa</a:t>
                      </a:r>
                      <a:endParaRPr sz="900"/>
                    </a:p>
                  </a:txBody>
                  <a:tcPr marT="91425" marB="91425" marR="91425" marL="91425"/>
                </a:tc>
              </a:tr>
              <a:tr h="269900">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ageb</a:t>
                      </a:r>
                      <a:endParaRPr sz="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sexb</a:t>
                      </a:r>
                      <a:endParaRPr sz="900"/>
                    </a:p>
                  </a:txBody>
                  <a:tcPr marT="91425" marB="91425" marR="91425" marL="91425"/>
                </a:tc>
              </a:tr>
              <a:tr h="305775">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agec</a:t>
                      </a:r>
                      <a:endParaRPr sz="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sexc</a:t>
                      </a:r>
                      <a:endParaRPr sz="900"/>
                    </a:p>
                  </a:txBody>
                  <a:tcPr marT="91425" marB="91425" marR="91425" marL="91425"/>
                </a:tc>
              </a:tr>
              <a:tr h="269900">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aged</a:t>
                      </a:r>
                      <a:endParaRPr sz="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sexd</a:t>
                      </a:r>
                      <a:endParaRPr sz="900"/>
                    </a:p>
                  </a:txBody>
                  <a:tcPr marT="91425" marB="91425" marR="91425" marL="91425"/>
                </a:tc>
              </a:tr>
            </a:tbl>
          </a:graphicData>
        </a:graphic>
      </p:graphicFrame>
      <p:sp>
        <p:nvSpPr>
          <p:cNvPr id="561" name="Google Shape;561;p39"/>
          <p:cNvSpPr txBox="1"/>
          <p:nvPr/>
        </p:nvSpPr>
        <p:spPr>
          <a:xfrm>
            <a:off x="4319825" y="20617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562" name="Google Shape;562;p39"/>
          <p:cNvSpPr txBox="1"/>
          <p:nvPr/>
        </p:nvSpPr>
        <p:spPr>
          <a:xfrm>
            <a:off x="4319825" y="23817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563" name="Google Shape;563;p39"/>
          <p:cNvSpPr txBox="1"/>
          <p:nvPr/>
        </p:nvSpPr>
        <p:spPr>
          <a:xfrm>
            <a:off x="4319825" y="27017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564" name="Google Shape;564;p39"/>
          <p:cNvSpPr txBox="1"/>
          <p:nvPr/>
        </p:nvSpPr>
        <p:spPr>
          <a:xfrm>
            <a:off x="4319825" y="30186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565" name="Google Shape;565;p39"/>
          <p:cNvSpPr txBox="1"/>
          <p:nvPr/>
        </p:nvSpPr>
        <p:spPr>
          <a:xfrm rot="5400000">
            <a:off x="4516625" y="1593975"/>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1</a:t>
            </a:r>
            <a:endParaRPr sz="800"/>
          </a:p>
        </p:txBody>
      </p:sp>
      <p:sp>
        <p:nvSpPr>
          <p:cNvPr id="566" name="Google Shape;566;p39"/>
          <p:cNvSpPr txBox="1"/>
          <p:nvPr/>
        </p:nvSpPr>
        <p:spPr>
          <a:xfrm rot="5400000">
            <a:off x="4860800" y="1593975"/>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2</a:t>
            </a:r>
            <a:endParaRPr sz="800"/>
          </a:p>
        </p:txBody>
      </p:sp>
      <p:sp>
        <p:nvSpPr>
          <p:cNvPr id="567" name="Google Shape;567;p39"/>
          <p:cNvSpPr txBox="1"/>
          <p:nvPr/>
        </p:nvSpPr>
        <p:spPr>
          <a:xfrm>
            <a:off x="4233825" y="3341725"/>
            <a:ext cx="1653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Feature matrix</a:t>
            </a:r>
            <a:endParaRPr sz="900"/>
          </a:p>
        </p:txBody>
      </p:sp>
      <p:sp>
        <p:nvSpPr>
          <p:cNvPr id="568" name="Google Shape;568;p39"/>
          <p:cNvSpPr txBox="1"/>
          <p:nvPr/>
        </p:nvSpPr>
        <p:spPr>
          <a:xfrm>
            <a:off x="4841475" y="3604900"/>
            <a:ext cx="438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chemeClr val="dk1"/>
                </a:solidFill>
              </a:rPr>
              <a:t>(4*2)</a:t>
            </a:r>
            <a:endParaRPr/>
          </a:p>
        </p:txBody>
      </p:sp>
      <p:graphicFrame>
        <p:nvGraphicFramePr>
          <p:cNvPr id="569" name="Google Shape;569;p39"/>
          <p:cNvGraphicFramePr/>
          <p:nvPr/>
        </p:nvGraphicFramePr>
        <p:xfrm>
          <a:off x="6414000" y="2327775"/>
          <a:ext cx="3000000" cy="3000000"/>
        </p:xfrm>
        <a:graphic>
          <a:graphicData uri="http://schemas.openxmlformats.org/drawingml/2006/table">
            <a:tbl>
              <a:tblPr>
                <a:noFill/>
                <a:tableStyleId>{024DE54D-F641-4008-9BEC-EC939B1CA2CF}</a:tableStyleId>
              </a:tblPr>
              <a:tblGrid>
                <a:gridCol w="559225"/>
                <a:gridCol w="559225"/>
              </a:tblGrid>
              <a:tr h="393625">
                <a:tc>
                  <a:txBody>
                    <a:bodyPr/>
                    <a:lstStyle/>
                    <a:p>
                      <a:pPr indent="0" lvl="0" marL="0" rtl="0" algn="ctr">
                        <a:spcBef>
                          <a:spcPts val="0"/>
                        </a:spcBef>
                        <a:spcAft>
                          <a:spcPts val="0"/>
                        </a:spcAft>
                        <a:buNone/>
                      </a:pPr>
                      <a:r>
                        <a:rPr lang="en-GB" sz="900"/>
                        <a:t>W(age)</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393625">
                <a:tc>
                  <a:txBody>
                    <a:bodyPr/>
                    <a:lstStyle/>
                    <a:p>
                      <a:pPr indent="0" lvl="0" marL="0" rtl="0" algn="ctr">
                        <a:spcBef>
                          <a:spcPts val="0"/>
                        </a:spcBef>
                        <a:spcAft>
                          <a:spcPts val="0"/>
                        </a:spcAft>
                        <a:buNone/>
                      </a:pPr>
                      <a:r>
                        <a:rPr lang="en-GB" sz="900">
                          <a:solidFill>
                            <a:schemeClr val="dk1"/>
                          </a:solidFill>
                        </a:rPr>
                        <a:t>0</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W(sex)</a:t>
                      </a:r>
                      <a:endParaRPr sz="900"/>
                    </a:p>
                  </a:txBody>
                  <a:tcPr marT="91425" marB="91425" marR="91425" marL="91425"/>
                </a:tc>
              </a:tr>
            </a:tbl>
          </a:graphicData>
        </a:graphic>
      </p:graphicFrame>
      <p:sp>
        <p:nvSpPr>
          <p:cNvPr id="570" name="Google Shape;570;p39"/>
          <p:cNvSpPr txBox="1"/>
          <p:nvPr/>
        </p:nvSpPr>
        <p:spPr>
          <a:xfrm rot="5400000">
            <a:off x="6370225" y="1851975"/>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1</a:t>
            </a:r>
            <a:endParaRPr sz="800"/>
          </a:p>
        </p:txBody>
      </p:sp>
      <p:sp>
        <p:nvSpPr>
          <p:cNvPr id="571" name="Google Shape;571;p39"/>
          <p:cNvSpPr txBox="1"/>
          <p:nvPr/>
        </p:nvSpPr>
        <p:spPr>
          <a:xfrm rot="5400000">
            <a:off x="6909900" y="1851975"/>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2</a:t>
            </a:r>
            <a:endParaRPr sz="800"/>
          </a:p>
        </p:txBody>
      </p:sp>
      <p:sp>
        <p:nvSpPr>
          <p:cNvPr id="572" name="Google Shape;572;p39"/>
          <p:cNvSpPr txBox="1"/>
          <p:nvPr/>
        </p:nvSpPr>
        <p:spPr>
          <a:xfrm>
            <a:off x="5770200" y="2327775"/>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1</a:t>
            </a:r>
            <a:endParaRPr sz="800"/>
          </a:p>
        </p:txBody>
      </p:sp>
      <p:sp>
        <p:nvSpPr>
          <p:cNvPr id="573" name="Google Shape;573;p39"/>
          <p:cNvSpPr txBox="1"/>
          <p:nvPr/>
        </p:nvSpPr>
        <p:spPr>
          <a:xfrm>
            <a:off x="5770200" y="2764200"/>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2</a:t>
            </a:r>
            <a:endParaRPr sz="800"/>
          </a:p>
        </p:txBody>
      </p:sp>
      <p:sp>
        <p:nvSpPr>
          <p:cNvPr id="574" name="Google Shape;574;p39"/>
          <p:cNvSpPr txBox="1"/>
          <p:nvPr/>
        </p:nvSpPr>
        <p:spPr>
          <a:xfrm>
            <a:off x="6146425" y="3107700"/>
            <a:ext cx="1653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Feature importance</a:t>
            </a:r>
            <a:endParaRPr sz="900"/>
          </a:p>
        </p:txBody>
      </p:sp>
      <p:sp>
        <p:nvSpPr>
          <p:cNvPr id="575" name="Google Shape;575;p39"/>
          <p:cNvSpPr txBox="1"/>
          <p:nvPr/>
        </p:nvSpPr>
        <p:spPr>
          <a:xfrm>
            <a:off x="6754075" y="3380600"/>
            <a:ext cx="438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chemeClr val="dk1"/>
                </a:solidFill>
              </a:rPr>
              <a:t>(2*2)</a:t>
            </a:r>
            <a:endParaRPr/>
          </a:p>
        </p:txBody>
      </p:sp>
      <p:graphicFrame>
        <p:nvGraphicFramePr>
          <p:cNvPr id="576" name="Google Shape;576;p39"/>
          <p:cNvGraphicFramePr/>
          <p:nvPr/>
        </p:nvGraphicFramePr>
        <p:xfrm>
          <a:off x="2434463" y="2153963"/>
          <a:ext cx="3000000" cy="3000000"/>
        </p:xfrm>
        <a:graphic>
          <a:graphicData uri="http://schemas.openxmlformats.org/drawingml/2006/table">
            <a:tbl>
              <a:tblPr>
                <a:noFill/>
                <a:tableStyleId>{024DE54D-F641-4008-9BEC-EC939B1CA2CF}</a:tableStyleId>
              </a:tblPr>
              <a:tblGrid>
                <a:gridCol w="382850"/>
                <a:gridCol w="382850"/>
                <a:gridCol w="382850"/>
                <a:gridCol w="382850"/>
              </a:tblGrid>
              <a:tr h="269900">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r>
              <a:tr h="305775">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bl>
          </a:graphicData>
        </a:graphic>
      </p:graphicFrame>
      <p:sp>
        <p:nvSpPr>
          <p:cNvPr id="577" name="Google Shape;577;p39"/>
          <p:cNvSpPr txBox="1"/>
          <p:nvPr/>
        </p:nvSpPr>
        <p:spPr>
          <a:xfrm>
            <a:off x="2312263" y="3433963"/>
            <a:ext cx="1653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Adjacency matrix (4*4)</a:t>
            </a:r>
            <a:endParaRPr sz="900"/>
          </a:p>
        </p:txBody>
      </p:sp>
      <p:sp>
        <p:nvSpPr>
          <p:cNvPr id="578" name="Google Shape;578;p39"/>
          <p:cNvSpPr txBox="1"/>
          <p:nvPr/>
        </p:nvSpPr>
        <p:spPr>
          <a:xfrm>
            <a:off x="2485488" y="18308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579" name="Google Shape;579;p39"/>
          <p:cNvSpPr txBox="1"/>
          <p:nvPr/>
        </p:nvSpPr>
        <p:spPr>
          <a:xfrm>
            <a:off x="2866725" y="18308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580" name="Google Shape;580;p39"/>
          <p:cNvSpPr txBox="1"/>
          <p:nvPr/>
        </p:nvSpPr>
        <p:spPr>
          <a:xfrm>
            <a:off x="3247988" y="18308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581" name="Google Shape;581;p39"/>
          <p:cNvSpPr txBox="1"/>
          <p:nvPr/>
        </p:nvSpPr>
        <p:spPr>
          <a:xfrm>
            <a:off x="2139888" y="21539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582" name="Google Shape;582;p39"/>
          <p:cNvSpPr txBox="1"/>
          <p:nvPr/>
        </p:nvSpPr>
        <p:spPr>
          <a:xfrm>
            <a:off x="2139888" y="24739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583" name="Google Shape;583;p39"/>
          <p:cNvSpPr txBox="1"/>
          <p:nvPr/>
        </p:nvSpPr>
        <p:spPr>
          <a:xfrm>
            <a:off x="2139888" y="27939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584" name="Google Shape;584;p39"/>
          <p:cNvSpPr txBox="1"/>
          <p:nvPr/>
        </p:nvSpPr>
        <p:spPr>
          <a:xfrm>
            <a:off x="3629238" y="18308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585" name="Google Shape;585;p39"/>
          <p:cNvSpPr txBox="1"/>
          <p:nvPr/>
        </p:nvSpPr>
        <p:spPr>
          <a:xfrm>
            <a:off x="2139888" y="3110863"/>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graphicFrame>
        <p:nvGraphicFramePr>
          <p:cNvPr id="586" name="Google Shape;586;p39"/>
          <p:cNvGraphicFramePr/>
          <p:nvPr/>
        </p:nvGraphicFramePr>
        <p:xfrm>
          <a:off x="382575" y="2153975"/>
          <a:ext cx="3000000" cy="3000000"/>
        </p:xfrm>
        <a:graphic>
          <a:graphicData uri="http://schemas.openxmlformats.org/drawingml/2006/table">
            <a:tbl>
              <a:tblPr>
                <a:noFill/>
                <a:tableStyleId>{024DE54D-F641-4008-9BEC-EC939B1CA2CF}</a:tableStyleId>
              </a:tblPr>
              <a:tblGrid>
                <a:gridCol w="382850"/>
                <a:gridCol w="382850"/>
                <a:gridCol w="382850"/>
                <a:gridCol w="382850"/>
              </a:tblGrid>
              <a:tr h="269900">
                <a:tc>
                  <a:txBody>
                    <a:bodyPr/>
                    <a:lstStyle/>
                    <a:p>
                      <a:pPr indent="0" lvl="0" marL="0" rtl="0" algn="ctr">
                        <a:spcBef>
                          <a:spcPts val="0"/>
                        </a:spcBef>
                        <a:spcAft>
                          <a:spcPts val="0"/>
                        </a:spcAft>
                        <a:buNone/>
                      </a:pPr>
                      <a:r>
                        <a:rPr lang="en-GB" sz="900">
                          <a:solidFill>
                            <a:schemeClr val="dk1"/>
                          </a:solidFill>
                        </a:rPr>
                        <a:t>wa</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wb</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305775">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wc</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wd</a:t>
                      </a:r>
                      <a:endParaRPr sz="900"/>
                    </a:p>
                  </a:txBody>
                  <a:tcPr marT="91425" marB="91425" marR="91425" marL="91425"/>
                </a:tc>
              </a:tr>
            </a:tbl>
          </a:graphicData>
        </a:graphic>
      </p:graphicFrame>
      <p:sp>
        <p:nvSpPr>
          <p:cNvPr id="587" name="Google Shape;587;p39"/>
          <p:cNvSpPr txBox="1"/>
          <p:nvPr/>
        </p:nvSpPr>
        <p:spPr>
          <a:xfrm>
            <a:off x="433600" y="1830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588" name="Google Shape;588;p39"/>
          <p:cNvSpPr txBox="1"/>
          <p:nvPr/>
        </p:nvSpPr>
        <p:spPr>
          <a:xfrm>
            <a:off x="814838" y="1830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589" name="Google Shape;589;p39"/>
          <p:cNvSpPr txBox="1"/>
          <p:nvPr/>
        </p:nvSpPr>
        <p:spPr>
          <a:xfrm>
            <a:off x="1196100" y="1830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590" name="Google Shape;590;p39"/>
          <p:cNvSpPr txBox="1"/>
          <p:nvPr/>
        </p:nvSpPr>
        <p:spPr>
          <a:xfrm>
            <a:off x="88000" y="21539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591" name="Google Shape;591;p39"/>
          <p:cNvSpPr txBox="1"/>
          <p:nvPr/>
        </p:nvSpPr>
        <p:spPr>
          <a:xfrm>
            <a:off x="88000" y="24739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592" name="Google Shape;592;p39"/>
          <p:cNvSpPr txBox="1"/>
          <p:nvPr/>
        </p:nvSpPr>
        <p:spPr>
          <a:xfrm>
            <a:off x="88000" y="27939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593" name="Google Shape;593;p39"/>
          <p:cNvSpPr txBox="1"/>
          <p:nvPr/>
        </p:nvSpPr>
        <p:spPr>
          <a:xfrm>
            <a:off x="1577350" y="1830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594" name="Google Shape;594;p39"/>
          <p:cNvSpPr txBox="1"/>
          <p:nvPr/>
        </p:nvSpPr>
        <p:spPr>
          <a:xfrm>
            <a:off x="88000" y="3110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595" name="Google Shape;595;p39"/>
          <p:cNvSpPr txBox="1"/>
          <p:nvPr/>
        </p:nvSpPr>
        <p:spPr>
          <a:xfrm>
            <a:off x="482125" y="3433975"/>
            <a:ext cx="133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Weights (importance) of nodes matrix</a:t>
            </a:r>
            <a:endParaRPr sz="900"/>
          </a:p>
        </p:txBody>
      </p:sp>
      <p:sp>
        <p:nvSpPr>
          <p:cNvPr id="596" name="Google Shape;596;p39"/>
          <p:cNvSpPr txBox="1"/>
          <p:nvPr/>
        </p:nvSpPr>
        <p:spPr>
          <a:xfrm>
            <a:off x="714275" y="3757075"/>
            <a:ext cx="722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chemeClr val="dk1"/>
                </a:solidFill>
              </a:rPr>
              <a:t>(4*4)</a:t>
            </a:r>
            <a:endParaRPr/>
          </a:p>
        </p:txBody>
      </p:sp>
      <p:graphicFrame>
        <p:nvGraphicFramePr>
          <p:cNvPr id="597" name="Google Shape;597;p39"/>
          <p:cNvGraphicFramePr/>
          <p:nvPr/>
        </p:nvGraphicFramePr>
        <p:xfrm>
          <a:off x="8352150" y="1992425"/>
          <a:ext cx="3000000" cy="3000000"/>
        </p:xfrm>
        <a:graphic>
          <a:graphicData uri="http://schemas.openxmlformats.org/drawingml/2006/table">
            <a:tbl>
              <a:tblPr>
                <a:noFill/>
                <a:tableStyleId>{024DE54D-F641-4008-9BEC-EC939B1CA2CF}</a:tableStyleId>
              </a:tblPr>
              <a:tblGrid>
                <a:gridCol w="382850"/>
              </a:tblGrid>
              <a:tr h="281775">
                <a:tc>
                  <a:txBody>
                    <a:bodyPr/>
                    <a:lstStyle/>
                    <a:p>
                      <a:pPr indent="0" lvl="0" marL="0" rtl="0" algn="ctr">
                        <a:spcBef>
                          <a:spcPts val="0"/>
                        </a:spcBef>
                        <a:spcAft>
                          <a:spcPts val="0"/>
                        </a:spcAft>
                        <a:buNone/>
                      </a:pPr>
                      <a:r>
                        <a:rPr lang="en-GB" sz="900"/>
                        <a:t>xa</a:t>
                      </a:r>
                      <a:endParaRPr sz="900"/>
                    </a:p>
                  </a:txBody>
                  <a:tcPr marT="91425" marB="91425" marR="91425" marL="91425"/>
                </a:tc>
              </a:tr>
              <a:tr h="281775">
                <a:tc>
                  <a:txBody>
                    <a:bodyPr/>
                    <a:lstStyle/>
                    <a:p>
                      <a:pPr indent="0" lvl="0" marL="0" rtl="0" algn="ctr">
                        <a:spcBef>
                          <a:spcPts val="0"/>
                        </a:spcBef>
                        <a:spcAft>
                          <a:spcPts val="0"/>
                        </a:spcAft>
                        <a:buNone/>
                      </a:pPr>
                      <a:r>
                        <a:rPr lang="en-GB" sz="900"/>
                        <a:t>xb</a:t>
                      </a:r>
                      <a:endParaRPr sz="900"/>
                    </a:p>
                  </a:txBody>
                  <a:tcPr marT="91425" marB="91425" marR="91425" marL="91425"/>
                </a:tc>
              </a:tr>
              <a:tr h="319225">
                <a:tc>
                  <a:txBody>
                    <a:bodyPr/>
                    <a:lstStyle/>
                    <a:p>
                      <a:pPr indent="0" lvl="0" marL="0" rtl="0" algn="ctr">
                        <a:spcBef>
                          <a:spcPts val="0"/>
                        </a:spcBef>
                        <a:spcAft>
                          <a:spcPts val="0"/>
                        </a:spcAft>
                        <a:buNone/>
                      </a:pPr>
                      <a:r>
                        <a:rPr lang="en-GB" sz="900"/>
                        <a:t>xc</a:t>
                      </a:r>
                      <a:endParaRPr sz="900"/>
                    </a:p>
                  </a:txBody>
                  <a:tcPr marT="91425" marB="91425" marR="91425" marL="91425"/>
                </a:tc>
              </a:tr>
              <a:tr h="281775">
                <a:tc>
                  <a:txBody>
                    <a:bodyPr/>
                    <a:lstStyle/>
                    <a:p>
                      <a:pPr indent="0" lvl="0" marL="0" rtl="0" algn="ctr">
                        <a:spcBef>
                          <a:spcPts val="0"/>
                        </a:spcBef>
                        <a:spcAft>
                          <a:spcPts val="0"/>
                        </a:spcAft>
                        <a:buNone/>
                      </a:pPr>
                      <a:r>
                        <a:rPr lang="en-GB" sz="900"/>
                        <a:t>xd</a:t>
                      </a:r>
                      <a:endParaRPr sz="900"/>
                    </a:p>
                  </a:txBody>
                  <a:tcPr marT="91425" marB="91425" marR="91425" marL="91425"/>
                </a:tc>
              </a:tr>
            </a:tbl>
          </a:graphicData>
        </a:graphic>
      </p:graphicFrame>
      <p:sp>
        <p:nvSpPr>
          <p:cNvPr id="598" name="Google Shape;598;p39"/>
          <p:cNvSpPr txBox="1"/>
          <p:nvPr/>
        </p:nvSpPr>
        <p:spPr>
          <a:xfrm>
            <a:off x="7877425" y="3272425"/>
            <a:ext cx="1332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New node representations</a:t>
            </a:r>
            <a:endParaRPr sz="900"/>
          </a:p>
          <a:p>
            <a:pPr indent="0" lvl="0" marL="0" rtl="0" algn="ctr">
              <a:spcBef>
                <a:spcPts val="0"/>
              </a:spcBef>
              <a:spcAft>
                <a:spcPts val="0"/>
              </a:spcAft>
              <a:buNone/>
            </a:pPr>
            <a:r>
              <a:rPr lang="en-GB" sz="900"/>
              <a:t>(with </a:t>
            </a:r>
            <a:r>
              <a:rPr lang="en-GB">
                <a:solidFill>
                  <a:srgbClr val="0000FF"/>
                </a:solidFill>
              </a:rPr>
              <a:t>σ</a:t>
            </a:r>
            <a:r>
              <a:rPr lang="en-GB" sz="900"/>
              <a:t>)</a:t>
            </a:r>
            <a:endParaRPr sz="900"/>
          </a:p>
        </p:txBody>
      </p:sp>
      <p:sp>
        <p:nvSpPr>
          <p:cNvPr id="599" name="Google Shape;599;p39"/>
          <p:cNvSpPr txBox="1"/>
          <p:nvPr/>
        </p:nvSpPr>
        <p:spPr>
          <a:xfrm>
            <a:off x="8057550" y="19924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00" name="Google Shape;600;p39"/>
          <p:cNvSpPr txBox="1"/>
          <p:nvPr/>
        </p:nvSpPr>
        <p:spPr>
          <a:xfrm>
            <a:off x="8057550" y="23124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01" name="Google Shape;601;p39"/>
          <p:cNvSpPr txBox="1"/>
          <p:nvPr/>
        </p:nvSpPr>
        <p:spPr>
          <a:xfrm>
            <a:off x="8057550" y="26324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02" name="Google Shape;602;p39"/>
          <p:cNvSpPr txBox="1"/>
          <p:nvPr/>
        </p:nvSpPr>
        <p:spPr>
          <a:xfrm>
            <a:off x="8057550" y="294932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03" name="Google Shape;603;p39"/>
          <p:cNvSpPr txBox="1"/>
          <p:nvPr/>
        </p:nvSpPr>
        <p:spPr>
          <a:xfrm>
            <a:off x="1913975" y="2593875"/>
            <a:ext cx="2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04" name="Google Shape;604;p39"/>
          <p:cNvSpPr txBox="1"/>
          <p:nvPr/>
        </p:nvSpPr>
        <p:spPr>
          <a:xfrm>
            <a:off x="6104625" y="3969275"/>
            <a:ext cx="3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05" name="Google Shape;605;p39"/>
          <p:cNvSpPr txBox="1"/>
          <p:nvPr/>
        </p:nvSpPr>
        <p:spPr>
          <a:xfrm>
            <a:off x="1521450" y="4003350"/>
            <a:ext cx="222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w</a:t>
            </a:r>
            <a:r>
              <a:rPr lang="en-GB">
                <a:solidFill>
                  <a:srgbClr val="FF0000"/>
                </a:solidFill>
              </a:rPr>
              <a:t> </a:t>
            </a:r>
            <a:r>
              <a:rPr lang="en-GB">
                <a:solidFill>
                  <a:schemeClr val="dk1"/>
                </a:solidFill>
              </a:rPr>
              <a:t>(</a:t>
            </a:r>
            <a:r>
              <a:rPr lang="en-GB">
                <a:solidFill>
                  <a:srgbClr val="FF9900"/>
                </a:solidFill>
              </a:rPr>
              <a:t>wa</a:t>
            </a:r>
            <a:r>
              <a:rPr lang="en-GB">
                <a:solidFill>
                  <a:schemeClr val="accent1"/>
                </a:solidFill>
              </a:rPr>
              <a:t>, </a:t>
            </a:r>
            <a:r>
              <a:rPr lang="en-GB">
                <a:solidFill>
                  <a:srgbClr val="FF9900"/>
                </a:solidFill>
              </a:rPr>
              <a:t>wb, wc, wd</a:t>
            </a:r>
            <a:r>
              <a:rPr lang="en-GB">
                <a:solidFill>
                  <a:schemeClr val="dk1"/>
                </a:solidFill>
              </a:rPr>
              <a:t>)</a:t>
            </a:r>
            <a:endParaRPr>
              <a:solidFill>
                <a:schemeClr val="dk1"/>
              </a:solidFill>
            </a:endParaRPr>
          </a:p>
        </p:txBody>
      </p:sp>
      <p:sp>
        <p:nvSpPr>
          <p:cNvPr id="606" name="Google Shape;606;p39"/>
          <p:cNvSpPr txBox="1"/>
          <p:nvPr/>
        </p:nvSpPr>
        <p:spPr>
          <a:xfrm>
            <a:off x="5934825" y="3969275"/>
            <a:ext cx="7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t>
            </a:r>
            <a:r>
              <a:rPr lang="en-GB">
                <a:solidFill>
                  <a:srgbClr val="00FF00"/>
                </a:solidFill>
              </a:rPr>
              <a:t>Wf</a:t>
            </a:r>
            <a:endParaRPr>
              <a:solidFill>
                <a:srgbClr val="00FF00"/>
              </a:solidFill>
            </a:endParaRPr>
          </a:p>
        </p:txBody>
      </p:sp>
      <p:sp>
        <p:nvSpPr>
          <p:cNvPr id="607" name="Google Shape;607;p39"/>
          <p:cNvSpPr/>
          <p:nvPr/>
        </p:nvSpPr>
        <p:spPr>
          <a:xfrm rot="5400000">
            <a:off x="6243825" y="3007900"/>
            <a:ext cx="104400" cy="17358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9"/>
          <p:cNvSpPr txBox="1"/>
          <p:nvPr/>
        </p:nvSpPr>
        <p:spPr>
          <a:xfrm>
            <a:off x="7686750" y="2593875"/>
            <a:ext cx="2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t>
            </a:r>
            <a:endParaRPr/>
          </a:p>
        </p:txBody>
      </p:sp>
      <p:sp>
        <p:nvSpPr>
          <p:cNvPr id="609" name="Google Shape;609;p39"/>
          <p:cNvSpPr txBox="1"/>
          <p:nvPr/>
        </p:nvSpPr>
        <p:spPr>
          <a:xfrm>
            <a:off x="4877425" y="4251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a:t>
            </a:r>
            <a:r>
              <a:rPr lang="en-GB">
                <a:solidFill>
                  <a:srgbClr val="FF0000"/>
                </a:solidFill>
              </a:rPr>
              <a:t>xa*</a:t>
            </a:r>
            <a:r>
              <a:rPr lang="en-GB">
                <a:solidFill>
                  <a:srgbClr val="00FF00"/>
                </a:solidFill>
              </a:rPr>
              <a:t>Wf</a:t>
            </a:r>
            <a:r>
              <a:rPr lang="en-GB">
                <a:solidFill>
                  <a:schemeClr val="accent1"/>
                </a:solidFill>
              </a:rPr>
              <a:t>, </a:t>
            </a:r>
            <a:r>
              <a:rPr lang="en-GB">
                <a:solidFill>
                  <a:srgbClr val="FF0000"/>
                </a:solidFill>
              </a:rPr>
              <a:t>xb*</a:t>
            </a:r>
            <a:r>
              <a:rPr lang="en-GB">
                <a:solidFill>
                  <a:srgbClr val="00FF00"/>
                </a:solidFill>
              </a:rPr>
              <a:t>Wf</a:t>
            </a:r>
            <a:r>
              <a:rPr lang="en-GB">
                <a:solidFill>
                  <a:srgbClr val="FF9900"/>
                </a:solidFill>
              </a:rPr>
              <a:t>, </a:t>
            </a:r>
            <a:r>
              <a:rPr lang="en-GB">
                <a:solidFill>
                  <a:srgbClr val="FF0000"/>
                </a:solidFill>
              </a:rPr>
              <a:t>xc*</a:t>
            </a:r>
            <a:r>
              <a:rPr lang="en-GB">
                <a:solidFill>
                  <a:srgbClr val="00FF00"/>
                </a:solidFill>
              </a:rPr>
              <a:t>Wf</a:t>
            </a:r>
            <a:r>
              <a:rPr lang="en-GB">
                <a:solidFill>
                  <a:srgbClr val="FF9900"/>
                </a:solidFill>
              </a:rPr>
              <a:t>, </a:t>
            </a:r>
            <a:r>
              <a:rPr lang="en-GB">
                <a:solidFill>
                  <a:srgbClr val="FF0000"/>
                </a:solidFill>
              </a:rPr>
              <a:t>xd*</a:t>
            </a:r>
            <a:r>
              <a:rPr lang="en-GB">
                <a:solidFill>
                  <a:srgbClr val="00FF00"/>
                </a:solidFill>
              </a:rPr>
              <a:t>Wf</a:t>
            </a:r>
            <a:r>
              <a:rPr lang="en-GB">
                <a:solidFill>
                  <a:schemeClr val="dk1"/>
                </a:solidFill>
              </a:rPr>
              <a:t>)</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0"/>
          <p:cNvSpPr txBox="1"/>
          <p:nvPr/>
        </p:nvSpPr>
        <p:spPr>
          <a:xfrm>
            <a:off x="325050" y="83825"/>
            <a:ext cx="84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How the final representation of a node (from Step 4) is calculated ? </a:t>
            </a:r>
            <a:endParaRPr/>
          </a:p>
        </p:txBody>
      </p:sp>
      <p:graphicFrame>
        <p:nvGraphicFramePr>
          <p:cNvPr id="615" name="Google Shape;615;p40"/>
          <p:cNvGraphicFramePr/>
          <p:nvPr/>
        </p:nvGraphicFramePr>
        <p:xfrm>
          <a:off x="709350" y="1289275"/>
          <a:ext cx="3000000" cy="3000000"/>
        </p:xfrm>
        <a:graphic>
          <a:graphicData uri="http://schemas.openxmlformats.org/drawingml/2006/table">
            <a:tbl>
              <a:tblPr>
                <a:noFill/>
                <a:tableStyleId>{024DE54D-F641-4008-9BEC-EC939B1CA2CF}</a:tableStyleId>
              </a:tblPr>
              <a:tblGrid>
                <a:gridCol w="382850"/>
                <a:gridCol w="382850"/>
                <a:gridCol w="382850"/>
                <a:gridCol w="382850"/>
              </a:tblGrid>
              <a:tr h="269900">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r>
              <a:tr h="305775">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1</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bl>
          </a:graphicData>
        </a:graphic>
      </p:graphicFrame>
      <p:sp>
        <p:nvSpPr>
          <p:cNvPr id="616" name="Google Shape;616;p40"/>
          <p:cNvSpPr txBox="1"/>
          <p:nvPr/>
        </p:nvSpPr>
        <p:spPr>
          <a:xfrm>
            <a:off x="587150" y="2569275"/>
            <a:ext cx="1653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Adjacency</a:t>
            </a:r>
            <a:r>
              <a:rPr lang="en-GB" sz="900"/>
              <a:t> matrix (4*4)</a:t>
            </a:r>
            <a:endParaRPr sz="900"/>
          </a:p>
        </p:txBody>
      </p:sp>
      <p:pic>
        <p:nvPicPr>
          <p:cNvPr id="617" name="Google Shape;617;p40"/>
          <p:cNvPicPr preferRelativeResize="0"/>
          <p:nvPr/>
        </p:nvPicPr>
        <p:blipFill>
          <a:blip r:embed="rId3">
            <a:alphaModFix/>
          </a:blip>
          <a:stretch>
            <a:fillRect/>
          </a:stretch>
        </p:blipFill>
        <p:spPr>
          <a:xfrm>
            <a:off x="7160676" y="407512"/>
            <a:ext cx="1084200" cy="928750"/>
          </a:xfrm>
          <a:prstGeom prst="rect">
            <a:avLst/>
          </a:prstGeom>
          <a:noFill/>
          <a:ln>
            <a:noFill/>
          </a:ln>
        </p:spPr>
      </p:pic>
      <p:sp>
        <p:nvSpPr>
          <p:cNvPr id="618" name="Google Shape;618;p40"/>
          <p:cNvSpPr txBox="1"/>
          <p:nvPr/>
        </p:nvSpPr>
        <p:spPr>
          <a:xfrm>
            <a:off x="760375" y="9661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19" name="Google Shape;619;p40"/>
          <p:cNvSpPr txBox="1"/>
          <p:nvPr/>
        </p:nvSpPr>
        <p:spPr>
          <a:xfrm>
            <a:off x="1141613" y="9661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20" name="Google Shape;620;p40"/>
          <p:cNvSpPr txBox="1"/>
          <p:nvPr/>
        </p:nvSpPr>
        <p:spPr>
          <a:xfrm>
            <a:off x="1522875" y="9661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21" name="Google Shape;621;p40"/>
          <p:cNvSpPr txBox="1"/>
          <p:nvPr/>
        </p:nvSpPr>
        <p:spPr>
          <a:xfrm>
            <a:off x="414775" y="12892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22" name="Google Shape;622;p40"/>
          <p:cNvSpPr txBox="1"/>
          <p:nvPr/>
        </p:nvSpPr>
        <p:spPr>
          <a:xfrm>
            <a:off x="414775" y="16092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23" name="Google Shape;623;p40"/>
          <p:cNvSpPr txBox="1"/>
          <p:nvPr/>
        </p:nvSpPr>
        <p:spPr>
          <a:xfrm>
            <a:off x="414775" y="19292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24" name="Google Shape;624;p40"/>
          <p:cNvSpPr txBox="1"/>
          <p:nvPr/>
        </p:nvSpPr>
        <p:spPr>
          <a:xfrm>
            <a:off x="1904125" y="9661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25" name="Google Shape;625;p40"/>
          <p:cNvSpPr txBox="1"/>
          <p:nvPr/>
        </p:nvSpPr>
        <p:spPr>
          <a:xfrm>
            <a:off x="414775" y="22461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graphicFrame>
        <p:nvGraphicFramePr>
          <p:cNvPr id="626" name="Google Shape;626;p40"/>
          <p:cNvGraphicFramePr/>
          <p:nvPr/>
        </p:nvGraphicFramePr>
        <p:xfrm>
          <a:off x="1283625" y="3170550"/>
          <a:ext cx="3000000" cy="3000000"/>
        </p:xfrm>
        <a:graphic>
          <a:graphicData uri="http://schemas.openxmlformats.org/drawingml/2006/table">
            <a:tbl>
              <a:tblPr>
                <a:noFill/>
                <a:tableStyleId>{024DE54D-F641-4008-9BEC-EC939B1CA2CF}</a:tableStyleId>
              </a:tblPr>
              <a:tblGrid>
                <a:gridCol w="382850"/>
              </a:tblGrid>
              <a:tr h="281775">
                <a:tc>
                  <a:txBody>
                    <a:bodyPr/>
                    <a:lstStyle/>
                    <a:p>
                      <a:pPr indent="0" lvl="0" marL="0" rtl="0" algn="ctr">
                        <a:spcBef>
                          <a:spcPts val="0"/>
                        </a:spcBef>
                        <a:spcAft>
                          <a:spcPts val="0"/>
                        </a:spcAft>
                        <a:buNone/>
                      </a:pPr>
                      <a:r>
                        <a:rPr lang="en-GB" sz="900"/>
                        <a:t>wa</a:t>
                      </a:r>
                      <a:endParaRPr sz="900"/>
                    </a:p>
                  </a:txBody>
                  <a:tcPr marT="91425" marB="91425" marR="91425" marL="91425"/>
                </a:tc>
              </a:tr>
              <a:tr h="281775">
                <a:tc>
                  <a:txBody>
                    <a:bodyPr/>
                    <a:lstStyle/>
                    <a:p>
                      <a:pPr indent="0" lvl="0" marL="0" rtl="0" algn="ctr">
                        <a:spcBef>
                          <a:spcPts val="0"/>
                        </a:spcBef>
                        <a:spcAft>
                          <a:spcPts val="0"/>
                        </a:spcAft>
                        <a:buNone/>
                      </a:pPr>
                      <a:r>
                        <a:rPr lang="en-GB" sz="900"/>
                        <a:t>wb</a:t>
                      </a:r>
                      <a:endParaRPr sz="900"/>
                    </a:p>
                  </a:txBody>
                  <a:tcPr marT="91425" marB="91425" marR="91425" marL="91425"/>
                </a:tc>
              </a:tr>
              <a:tr h="319225">
                <a:tc>
                  <a:txBody>
                    <a:bodyPr/>
                    <a:lstStyle/>
                    <a:p>
                      <a:pPr indent="0" lvl="0" marL="0" rtl="0" algn="ctr">
                        <a:spcBef>
                          <a:spcPts val="0"/>
                        </a:spcBef>
                        <a:spcAft>
                          <a:spcPts val="0"/>
                        </a:spcAft>
                        <a:buNone/>
                      </a:pPr>
                      <a:r>
                        <a:rPr lang="en-GB" sz="900"/>
                        <a:t>wc</a:t>
                      </a:r>
                      <a:endParaRPr sz="900"/>
                    </a:p>
                  </a:txBody>
                  <a:tcPr marT="91425" marB="91425" marR="91425" marL="91425"/>
                </a:tc>
              </a:tr>
              <a:tr h="281775">
                <a:tc>
                  <a:txBody>
                    <a:bodyPr/>
                    <a:lstStyle/>
                    <a:p>
                      <a:pPr indent="0" lvl="0" marL="0" rtl="0" algn="ctr">
                        <a:spcBef>
                          <a:spcPts val="0"/>
                        </a:spcBef>
                        <a:spcAft>
                          <a:spcPts val="0"/>
                        </a:spcAft>
                        <a:buNone/>
                      </a:pPr>
                      <a:r>
                        <a:rPr lang="en-GB" sz="900"/>
                        <a:t>wd</a:t>
                      </a:r>
                      <a:endParaRPr sz="900"/>
                    </a:p>
                  </a:txBody>
                  <a:tcPr marT="91425" marB="91425" marR="91425" marL="91425"/>
                </a:tc>
              </a:tr>
            </a:tbl>
          </a:graphicData>
        </a:graphic>
      </p:graphicFrame>
      <p:sp>
        <p:nvSpPr>
          <p:cNvPr id="627" name="Google Shape;627;p40"/>
          <p:cNvSpPr txBox="1"/>
          <p:nvPr/>
        </p:nvSpPr>
        <p:spPr>
          <a:xfrm>
            <a:off x="808900" y="4450550"/>
            <a:ext cx="133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Weights (importance) of nodes (4*1)</a:t>
            </a:r>
            <a:endParaRPr sz="900"/>
          </a:p>
        </p:txBody>
      </p:sp>
      <p:sp>
        <p:nvSpPr>
          <p:cNvPr id="628" name="Google Shape;628;p40"/>
          <p:cNvSpPr txBox="1"/>
          <p:nvPr/>
        </p:nvSpPr>
        <p:spPr>
          <a:xfrm>
            <a:off x="989025" y="317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29" name="Google Shape;629;p40"/>
          <p:cNvSpPr txBox="1"/>
          <p:nvPr/>
        </p:nvSpPr>
        <p:spPr>
          <a:xfrm>
            <a:off x="989025" y="349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30" name="Google Shape;630;p40"/>
          <p:cNvSpPr txBox="1"/>
          <p:nvPr/>
        </p:nvSpPr>
        <p:spPr>
          <a:xfrm>
            <a:off x="989025" y="381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31" name="Google Shape;631;p40"/>
          <p:cNvSpPr txBox="1"/>
          <p:nvPr/>
        </p:nvSpPr>
        <p:spPr>
          <a:xfrm>
            <a:off x="989025" y="41274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graphicFrame>
        <p:nvGraphicFramePr>
          <p:cNvPr id="632" name="Google Shape;632;p40"/>
          <p:cNvGraphicFramePr/>
          <p:nvPr/>
        </p:nvGraphicFramePr>
        <p:xfrm>
          <a:off x="3397200" y="3170550"/>
          <a:ext cx="3000000" cy="3000000"/>
        </p:xfrm>
        <a:graphic>
          <a:graphicData uri="http://schemas.openxmlformats.org/drawingml/2006/table">
            <a:tbl>
              <a:tblPr>
                <a:noFill/>
                <a:tableStyleId>{024DE54D-F641-4008-9BEC-EC939B1CA2CF}</a:tableStyleId>
              </a:tblPr>
              <a:tblGrid>
                <a:gridCol w="382850"/>
                <a:gridCol w="382850"/>
                <a:gridCol w="382850"/>
                <a:gridCol w="382850"/>
              </a:tblGrid>
              <a:tr h="269900">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wa</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wb</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305775">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wc</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GB" sz="900">
                          <a:solidFill>
                            <a:schemeClr val="dk1"/>
                          </a:solidFill>
                        </a:rPr>
                        <a:t>wd</a:t>
                      </a:r>
                      <a:endParaRPr sz="900"/>
                    </a:p>
                  </a:txBody>
                  <a:tcPr marT="91425" marB="91425" marR="91425" marL="91425"/>
                </a:tc>
              </a:tr>
            </a:tbl>
          </a:graphicData>
        </a:graphic>
      </p:graphicFrame>
      <p:sp>
        <p:nvSpPr>
          <p:cNvPr id="633" name="Google Shape;633;p40"/>
          <p:cNvSpPr txBox="1"/>
          <p:nvPr/>
        </p:nvSpPr>
        <p:spPr>
          <a:xfrm>
            <a:off x="3448225" y="28474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34" name="Google Shape;634;p40"/>
          <p:cNvSpPr txBox="1"/>
          <p:nvPr/>
        </p:nvSpPr>
        <p:spPr>
          <a:xfrm>
            <a:off x="3829463" y="28474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35" name="Google Shape;635;p40"/>
          <p:cNvSpPr txBox="1"/>
          <p:nvPr/>
        </p:nvSpPr>
        <p:spPr>
          <a:xfrm>
            <a:off x="4210725" y="28474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36" name="Google Shape;636;p40"/>
          <p:cNvSpPr txBox="1"/>
          <p:nvPr/>
        </p:nvSpPr>
        <p:spPr>
          <a:xfrm>
            <a:off x="3102625" y="317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37" name="Google Shape;637;p40"/>
          <p:cNvSpPr txBox="1"/>
          <p:nvPr/>
        </p:nvSpPr>
        <p:spPr>
          <a:xfrm>
            <a:off x="3102625" y="349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38" name="Google Shape;638;p40"/>
          <p:cNvSpPr txBox="1"/>
          <p:nvPr/>
        </p:nvSpPr>
        <p:spPr>
          <a:xfrm>
            <a:off x="3102625" y="381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39" name="Google Shape;639;p40"/>
          <p:cNvSpPr txBox="1"/>
          <p:nvPr/>
        </p:nvSpPr>
        <p:spPr>
          <a:xfrm>
            <a:off x="4591975" y="28474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40" name="Google Shape;640;p40"/>
          <p:cNvSpPr txBox="1"/>
          <p:nvPr/>
        </p:nvSpPr>
        <p:spPr>
          <a:xfrm>
            <a:off x="3102625" y="41274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41" name="Google Shape;641;p40"/>
          <p:cNvSpPr txBox="1"/>
          <p:nvPr/>
        </p:nvSpPr>
        <p:spPr>
          <a:xfrm>
            <a:off x="3496750" y="4450550"/>
            <a:ext cx="133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Weights (importance) of nodes (4*4)</a:t>
            </a:r>
            <a:endParaRPr sz="900"/>
          </a:p>
        </p:txBody>
      </p:sp>
      <p:sp>
        <p:nvSpPr>
          <p:cNvPr id="642" name="Google Shape;642;p40"/>
          <p:cNvSpPr txBox="1"/>
          <p:nvPr/>
        </p:nvSpPr>
        <p:spPr>
          <a:xfrm>
            <a:off x="1882225" y="3029475"/>
            <a:ext cx="1169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We can </a:t>
            </a:r>
            <a:r>
              <a:rPr lang="en-GB" sz="900"/>
              <a:t>represent</a:t>
            </a:r>
            <a:r>
              <a:rPr lang="en-GB" sz="900"/>
              <a:t> the weights as a diagonal matrix</a:t>
            </a:r>
            <a:endParaRPr sz="900"/>
          </a:p>
        </p:txBody>
      </p:sp>
      <p:sp>
        <p:nvSpPr>
          <p:cNvPr id="643" name="Google Shape;643;p40"/>
          <p:cNvSpPr/>
          <p:nvPr/>
        </p:nvSpPr>
        <p:spPr>
          <a:xfrm>
            <a:off x="1945075" y="3766875"/>
            <a:ext cx="1013700" cy="20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644" name="Google Shape;644;p40"/>
          <p:cNvGraphicFramePr/>
          <p:nvPr/>
        </p:nvGraphicFramePr>
        <p:xfrm>
          <a:off x="6838600" y="2163775"/>
          <a:ext cx="3000000" cy="3000000"/>
        </p:xfrm>
        <a:graphic>
          <a:graphicData uri="http://schemas.openxmlformats.org/drawingml/2006/table">
            <a:tbl>
              <a:tblPr>
                <a:noFill/>
                <a:tableStyleId>{024DE54D-F641-4008-9BEC-EC939B1CA2CF}</a:tableStyleId>
              </a:tblPr>
              <a:tblGrid>
                <a:gridCol w="382850"/>
                <a:gridCol w="382850"/>
                <a:gridCol w="382850"/>
                <a:gridCol w="382850"/>
              </a:tblGrid>
              <a:tr h="269900">
                <a:tc>
                  <a:txBody>
                    <a:bodyPr/>
                    <a:lstStyle/>
                    <a:p>
                      <a:pPr indent="0" lvl="0" marL="0" rtl="0" algn="ctr">
                        <a:spcBef>
                          <a:spcPts val="0"/>
                        </a:spcBef>
                        <a:spcAft>
                          <a:spcPts val="0"/>
                        </a:spcAft>
                        <a:buNone/>
                      </a:pPr>
                      <a:r>
                        <a:rPr lang="en-GB" sz="900"/>
                        <a:t>wa</a:t>
                      </a:r>
                      <a:endParaRPr sz="900"/>
                    </a:p>
                  </a:txBody>
                  <a:tcPr marT="91425" marB="91425" marR="91425" marL="91425"/>
                </a:tc>
                <a:tc>
                  <a:txBody>
                    <a:bodyPr/>
                    <a:lstStyle/>
                    <a:p>
                      <a:pPr indent="0" lvl="0" marL="0" rtl="0" algn="ctr">
                        <a:spcBef>
                          <a:spcPts val="0"/>
                        </a:spcBef>
                        <a:spcAft>
                          <a:spcPts val="0"/>
                        </a:spcAft>
                        <a:buNone/>
                      </a:pPr>
                      <a:r>
                        <a:rPr lang="en-GB" sz="900"/>
                        <a:t>wb</a:t>
                      </a:r>
                      <a:endParaRPr sz="900"/>
                    </a:p>
                  </a:txBody>
                  <a:tcPr marT="91425" marB="91425" marR="91425" marL="91425"/>
                </a:tc>
                <a:tc>
                  <a:txBody>
                    <a:bodyPr/>
                    <a:lstStyle/>
                    <a:p>
                      <a:pPr indent="0" lvl="0" marL="0" rtl="0" algn="ctr">
                        <a:spcBef>
                          <a:spcPts val="0"/>
                        </a:spcBef>
                        <a:spcAft>
                          <a:spcPts val="0"/>
                        </a:spcAft>
                        <a:buNone/>
                      </a:pPr>
                      <a:r>
                        <a:rPr lang="en-GB" sz="900"/>
                        <a:t>wc</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wa</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wd</a:t>
                      </a:r>
                      <a:endParaRPr sz="900"/>
                    </a:p>
                  </a:txBody>
                  <a:tcPr marT="91425" marB="91425" marR="91425" marL="91425"/>
                </a:tc>
              </a:tr>
              <a:tr h="305775">
                <a:tc>
                  <a:txBody>
                    <a:bodyPr/>
                    <a:lstStyle/>
                    <a:p>
                      <a:pPr indent="0" lvl="0" marL="0" rtl="0" algn="ctr">
                        <a:spcBef>
                          <a:spcPts val="0"/>
                        </a:spcBef>
                        <a:spcAft>
                          <a:spcPts val="0"/>
                        </a:spcAft>
                        <a:buNone/>
                      </a:pPr>
                      <a:r>
                        <a:rPr lang="en-GB" sz="900"/>
                        <a:t>wa</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wd</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wb</a:t>
                      </a:r>
                      <a:endParaRPr sz="900"/>
                    </a:p>
                  </a:txBody>
                  <a:tcPr marT="91425" marB="91425" marR="91425" marL="91425"/>
                </a:tc>
                <a:tc>
                  <a:txBody>
                    <a:bodyPr/>
                    <a:lstStyle/>
                    <a:p>
                      <a:pPr indent="0" lvl="0" marL="0" rtl="0" algn="ctr">
                        <a:spcBef>
                          <a:spcPts val="0"/>
                        </a:spcBef>
                        <a:spcAft>
                          <a:spcPts val="0"/>
                        </a:spcAft>
                        <a:buNone/>
                      </a:pPr>
                      <a:r>
                        <a:rPr lang="en-GB" sz="900"/>
                        <a:t>wc</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bl>
          </a:graphicData>
        </a:graphic>
      </p:graphicFrame>
      <p:sp>
        <p:nvSpPr>
          <p:cNvPr id="645" name="Google Shape;645;p40"/>
          <p:cNvSpPr txBox="1"/>
          <p:nvPr/>
        </p:nvSpPr>
        <p:spPr>
          <a:xfrm>
            <a:off x="6889625" y="18406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46" name="Google Shape;646;p40"/>
          <p:cNvSpPr txBox="1"/>
          <p:nvPr/>
        </p:nvSpPr>
        <p:spPr>
          <a:xfrm>
            <a:off x="7270863" y="18406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47" name="Google Shape;647;p40"/>
          <p:cNvSpPr txBox="1"/>
          <p:nvPr/>
        </p:nvSpPr>
        <p:spPr>
          <a:xfrm>
            <a:off x="7652125" y="18406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48" name="Google Shape;648;p40"/>
          <p:cNvSpPr txBox="1"/>
          <p:nvPr/>
        </p:nvSpPr>
        <p:spPr>
          <a:xfrm>
            <a:off x="6544025" y="2163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49" name="Google Shape;649;p40"/>
          <p:cNvSpPr txBox="1"/>
          <p:nvPr/>
        </p:nvSpPr>
        <p:spPr>
          <a:xfrm>
            <a:off x="6544025" y="2483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50" name="Google Shape;650;p40"/>
          <p:cNvSpPr txBox="1"/>
          <p:nvPr/>
        </p:nvSpPr>
        <p:spPr>
          <a:xfrm>
            <a:off x="6544025" y="2803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51" name="Google Shape;651;p40"/>
          <p:cNvSpPr txBox="1"/>
          <p:nvPr/>
        </p:nvSpPr>
        <p:spPr>
          <a:xfrm>
            <a:off x="8033375" y="18406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52" name="Google Shape;652;p40"/>
          <p:cNvSpPr txBox="1"/>
          <p:nvPr/>
        </p:nvSpPr>
        <p:spPr>
          <a:xfrm>
            <a:off x="6544025" y="31206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53" name="Google Shape;653;p40"/>
          <p:cNvSpPr/>
          <p:nvPr/>
        </p:nvSpPr>
        <p:spPr>
          <a:xfrm>
            <a:off x="2554625" y="1901400"/>
            <a:ext cx="3814743" cy="902336"/>
          </a:xfrm>
          <a:custGeom>
            <a:rect b="b" l="l" r="r" t="t"/>
            <a:pathLst>
              <a:path extrusionOk="0" h="34622" w="119444">
                <a:moveTo>
                  <a:pt x="0" y="103"/>
                </a:moveTo>
                <a:cubicBezTo>
                  <a:pt x="7762" y="331"/>
                  <a:pt x="34883" y="-764"/>
                  <a:pt x="46572" y="1473"/>
                </a:cubicBezTo>
                <a:cubicBezTo>
                  <a:pt x="58261" y="3710"/>
                  <a:pt x="63604" y="9281"/>
                  <a:pt x="70133" y="13527"/>
                </a:cubicBezTo>
                <a:cubicBezTo>
                  <a:pt x="76662" y="17773"/>
                  <a:pt x="80908" y="23709"/>
                  <a:pt x="85748" y="26951"/>
                </a:cubicBezTo>
                <a:cubicBezTo>
                  <a:pt x="90588" y="30193"/>
                  <a:pt x="93556" y="31700"/>
                  <a:pt x="99172" y="32978"/>
                </a:cubicBezTo>
                <a:cubicBezTo>
                  <a:pt x="104788" y="34257"/>
                  <a:pt x="116065" y="34348"/>
                  <a:pt x="119444" y="34622"/>
                </a:cubicBezTo>
              </a:path>
            </a:pathLst>
          </a:custGeom>
          <a:noFill/>
          <a:ln cap="flat" cmpd="sng" w="9525">
            <a:solidFill>
              <a:schemeClr val="dk2"/>
            </a:solidFill>
            <a:prstDash val="solid"/>
            <a:round/>
            <a:headEnd len="med" w="med" type="none"/>
            <a:tailEnd len="med" w="med" type="triangle"/>
          </a:ln>
        </p:spPr>
      </p:sp>
      <p:sp>
        <p:nvSpPr>
          <p:cNvPr id="654" name="Google Shape;654;p40"/>
          <p:cNvSpPr/>
          <p:nvPr/>
        </p:nvSpPr>
        <p:spPr>
          <a:xfrm>
            <a:off x="5006525" y="2872375"/>
            <a:ext cx="1332283" cy="928771"/>
          </a:xfrm>
          <a:custGeom>
            <a:rect b="b" l="l" r="r" t="t"/>
            <a:pathLst>
              <a:path extrusionOk="0" h="38080" w="19999">
                <a:moveTo>
                  <a:pt x="0" y="38080"/>
                </a:moveTo>
                <a:cubicBezTo>
                  <a:pt x="1370" y="37623"/>
                  <a:pt x="6986" y="37349"/>
                  <a:pt x="8219" y="35340"/>
                </a:cubicBezTo>
                <a:cubicBezTo>
                  <a:pt x="9452" y="33331"/>
                  <a:pt x="7580" y="30820"/>
                  <a:pt x="7397" y="26026"/>
                </a:cubicBezTo>
                <a:cubicBezTo>
                  <a:pt x="7214" y="21232"/>
                  <a:pt x="5023" y="10913"/>
                  <a:pt x="7123" y="6575"/>
                </a:cubicBezTo>
                <a:cubicBezTo>
                  <a:pt x="9223" y="2237"/>
                  <a:pt x="17853" y="1096"/>
                  <a:pt x="19999" y="0"/>
                </a:cubicBezTo>
              </a:path>
            </a:pathLst>
          </a:custGeom>
          <a:noFill/>
          <a:ln cap="flat" cmpd="sng" w="9525">
            <a:solidFill>
              <a:schemeClr val="dk2"/>
            </a:solidFill>
            <a:prstDash val="solid"/>
            <a:round/>
            <a:headEnd len="med" w="med" type="none"/>
            <a:tailEnd len="med" w="med" type="triangle"/>
          </a:ln>
        </p:spPr>
      </p:sp>
      <p:sp>
        <p:nvSpPr>
          <p:cNvPr id="655" name="Google Shape;655;p40"/>
          <p:cNvSpPr txBox="1"/>
          <p:nvPr/>
        </p:nvSpPr>
        <p:spPr>
          <a:xfrm>
            <a:off x="5256438" y="2569275"/>
            <a:ext cx="1212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Element multiplication operation</a:t>
            </a:r>
            <a:endParaRPr sz="900"/>
          </a:p>
        </p:txBody>
      </p:sp>
      <p:sp>
        <p:nvSpPr>
          <p:cNvPr id="656" name="Google Shape;656;p40"/>
          <p:cNvSpPr txBox="1"/>
          <p:nvPr/>
        </p:nvSpPr>
        <p:spPr>
          <a:xfrm>
            <a:off x="7419400" y="3862925"/>
            <a:ext cx="438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chemeClr val="dk1"/>
                </a:solidFill>
              </a:rPr>
              <a:t>(4*4)</a:t>
            </a:r>
            <a:endParaRPr/>
          </a:p>
        </p:txBody>
      </p:sp>
      <p:sp>
        <p:nvSpPr>
          <p:cNvPr id="657" name="Google Shape;657;p40"/>
          <p:cNvSpPr txBox="1"/>
          <p:nvPr/>
        </p:nvSpPr>
        <p:spPr>
          <a:xfrm>
            <a:off x="931588" y="524988"/>
            <a:ext cx="51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a:t>
            </a:r>
            <a:r>
              <a:rPr lang="en-GB">
                <a:solidFill>
                  <a:srgbClr val="0000FF"/>
                </a:solidFill>
              </a:rPr>
              <a:t>σ</a:t>
            </a:r>
            <a:r>
              <a:rPr lang="en-GB">
                <a:solidFill>
                  <a:srgbClr val="FF0000"/>
                </a:solidFill>
              </a:rPr>
              <a:t> (</a:t>
            </a:r>
            <a:r>
              <a:rPr lang="en-GB">
                <a:solidFill>
                  <a:schemeClr val="accent1"/>
                </a:solidFill>
              </a:rPr>
              <a:t>wa</a:t>
            </a:r>
            <a:r>
              <a:rPr lang="en-GB">
                <a:solidFill>
                  <a:srgbClr val="FF0000"/>
                </a:solidFill>
              </a:rPr>
              <a:t>*xa*</a:t>
            </a:r>
            <a:r>
              <a:rPr lang="en-GB">
                <a:solidFill>
                  <a:srgbClr val="00FF00"/>
                </a:solidFill>
              </a:rPr>
              <a:t>Wf</a:t>
            </a:r>
            <a:r>
              <a:rPr lang="en-GB">
                <a:solidFill>
                  <a:srgbClr val="FF0000"/>
                </a:solidFill>
              </a:rPr>
              <a:t> + </a:t>
            </a:r>
            <a:r>
              <a:rPr lang="en-GB">
                <a:solidFill>
                  <a:srgbClr val="FF9900"/>
                </a:solidFill>
              </a:rPr>
              <a:t>wb</a:t>
            </a:r>
            <a:r>
              <a:rPr lang="en-GB">
                <a:solidFill>
                  <a:srgbClr val="FF0000"/>
                </a:solidFill>
              </a:rPr>
              <a:t>*xb*</a:t>
            </a:r>
            <a:r>
              <a:rPr lang="en-GB">
                <a:solidFill>
                  <a:srgbClr val="00FF00"/>
                </a:solidFill>
              </a:rPr>
              <a:t>Wf </a:t>
            </a:r>
            <a:r>
              <a:rPr lang="en-GB">
                <a:solidFill>
                  <a:srgbClr val="FF0000"/>
                </a:solidFill>
              </a:rPr>
              <a:t>+ </a:t>
            </a:r>
            <a:r>
              <a:rPr lang="en-GB">
                <a:solidFill>
                  <a:srgbClr val="FF9900"/>
                </a:solidFill>
              </a:rPr>
              <a:t>wc</a:t>
            </a:r>
            <a:r>
              <a:rPr lang="en-GB">
                <a:solidFill>
                  <a:srgbClr val="FF0000"/>
                </a:solidFill>
              </a:rPr>
              <a:t>*xc*</a:t>
            </a:r>
            <a:r>
              <a:rPr lang="en-GB">
                <a:solidFill>
                  <a:srgbClr val="00FF00"/>
                </a:solidFill>
              </a:rPr>
              <a:t>Wf</a:t>
            </a:r>
            <a:r>
              <a:rPr lang="en-GB">
                <a:solidFill>
                  <a:srgbClr val="FF0000"/>
                </a:solidFill>
              </a:rPr>
              <a:t> + </a:t>
            </a:r>
            <a:r>
              <a:rPr lang="en-GB">
                <a:solidFill>
                  <a:srgbClr val="FF9900"/>
                </a:solidFill>
              </a:rPr>
              <a:t>wd</a:t>
            </a:r>
            <a:r>
              <a:rPr lang="en-GB">
                <a:solidFill>
                  <a:srgbClr val="FF0000"/>
                </a:solidFill>
              </a:rPr>
              <a:t>*xd*</a:t>
            </a:r>
            <a:r>
              <a:rPr lang="en-GB">
                <a:solidFill>
                  <a:srgbClr val="00FF00"/>
                </a:solidFill>
              </a:rPr>
              <a:t>Wf</a:t>
            </a:r>
            <a:r>
              <a:rPr lang="en-GB">
                <a:solidFill>
                  <a:srgbClr val="FF0000"/>
                </a:solidFill>
              </a:rPr>
              <a:t>)</a:t>
            </a:r>
            <a:endParaRPr>
              <a:solidFill>
                <a:srgbClr val="FF0000"/>
              </a:solidFill>
            </a:endParaRPr>
          </a:p>
        </p:txBody>
      </p:sp>
      <p:sp>
        <p:nvSpPr>
          <p:cNvPr id="658" name="Google Shape;658;p40"/>
          <p:cNvSpPr txBox="1"/>
          <p:nvPr/>
        </p:nvSpPr>
        <p:spPr>
          <a:xfrm>
            <a:off x="6768550" y="3462713"/>
            <a:ext cx="17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w </a:t>
            </a:r>
            <a:r>
              <a:rPr lang="en-GB">
                <a:solidFill>
                  <a:schemeClr val="dk1"/>
                </a:solidFill>
              </a:rPr>
              <a:t>(</a:t>
            </a:r>
            <a:r>
              <a:rPr lang="en-GB">
                <a:solidFill>
                  <a:srgbClr val="FF9900"/>
                </a:solidFill>
              </a:rPr>
              <a:t>wa</a:t>
            </a:r>
            <a:r>
              <a:rPr lang="en-GB">
                <a:solidFill>
                  <a:schemeClr val="accent1"/>
                </a:solidFill>
              </a:rPr>
              <a:t>, </a:t>
            </a:r>
            <a:r>
              <a:rPr lang="en-GB">
                <a:solidFill>
                  <a:srgbClr val="FF9900"/>
                </a:solidFill>
              </a:rPr>
              <a:t>wb, wc, wd</a:t>
            </a:r>
            <a:r>
              <a:rPr lang="en-GB">
                <a:solidFill>
                  <a:schemeClr val="dk1"/>
                </a:solidFill>
              </a:rPr>
              <a:t>)</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1"/>
          <p:cNvSpPr/>
          <p:nvPr/>
        </p:nvSpPr>
        <p:spPr>
          <a:xfrm>
            <a:off x="1398102" y="510535"/>
            <a:ext cx="4002500" cy="348700"/>
          </a:xfrm>
          <a:custGeom>
            <a:rect b="b" l="l" r="r" t="t"/>
            <a:pathLst>
              <a:path extrusionOk="0" h="13948" w="160100">
                <a:moveTo>
                  <a:pt x="6812" y="1495"/>
                </a:moveTo>
                <a:cubicBezTo>
                  <a:pt x="2566" y="2043"/>
                  <a:pt x="876" y="3139"/>
                  <a:pt x="237" y="5057"/>
                </a:cubicBezTo>
                <a:cubicBezTo>
                  <a:pt x="-402" y="6975"/>
                  <a:pt x="282" y="11768"/>
                  <a:pt x="2976" y="13001"/>
                </a:cubicBezTo>
                <a:cubicBezTo>
                  <a:pt x="5670" y="14234"/>
                  <a:pt x="8181" y="12637"/>
                  <a:pt x="16400" y="12454"/>
                </a:cubicBezTo>
                <a:cubicBezTo>
                  <a:pt x="24619" y="12272"/>
                  <a:pt x="39686" y="12089"/>
                  <a:pt x="52288" y="11906"/>
                </a:cubicBezTo>
                <a:cubicBezTo>
                  <a:pt x="64890" y="11723"/>
                  <a:pt x="80460" y="11312"/>
                  <a:pt x="92012" y="11358"/>
                </a:cubicBezTo>
                <a:cubicBezTo>
                  <a:pt x="103564" y="11404"/>
                  <a:pt x="111235" y="11815"/>
                  <a:pt x="121599" y="12180"/>
                </a:cubicBezTo>
                <a:cubicBezTo>
                  <a:pt x="131964" y="12545"/>
                  <a:pt x="147944" y="14782"/>
                  <a:pt x="154199" y="13549"/>
                </a:cubicBezTo>
                <a:cubicBezTo>
                  <a:pt x="160454" y="12316"/>
                  <a:pt x="160911" y="7020"/>
                  <a:pt x="159130" y="4783"/>
                </a:cubicBezTo>
                <a:cubicBezTo>
                  <a:pt x="157349" y="2546"/>
                  <a:pt x="151551" y="628"/>
                  <a:pt x="143515" y="126"/>
                </a:cubicBezTo>
                <a:cubicBezTo>
                  <a:pt x="135479" y="-376"/>
                  <a:pt x="122009" y="1495"/>
                  <a:pt x="110914" y="1769"/>
                </a:cubicBezTo>
                <a:cubicBezTo>
                  <a:pt x="99819" y="2043"/>
                  <a:pt x="88039" y="1952"/>
                  <a:pt x="76944" y="1769"/>
                </a:cubicBezTo>
                <a:cubicBezTo>
                  <a:pt x="65849" y="1587"/>
                  <a:pt x="52881" y="674"/>
                  <a:pt x="44343" y="674"/>
                </a:cubicBezTo>
                <a:cubicBezTo>
                  <a:pt x="35805" y="674"/>
                  <a:pt x="31970" y="1632"/>
                  <a:pt x="25715" y="1769"/>
                </a:cubicBezTo>
                <a:cubicBezTo>
                  <a:pt x="19460" y="1906"/>
                  <a:pt x="11058" y="947"/>
                  <a:pt x="6812" y="1495"/>
                </a:cubicBezTo>
                <a:close/>
              </a:path>
            </a:pathLst>
          </a:custGeom>
          <a:solidFill>
            <a:srgbClr val="C9DAF8"/>
          </a:solidFill>
          <a:ln cap="flat" cmpd="sng" w="9525">
            <a:solidFill>
              <a:schemeClr val="dk2"/>
            </a:solidFill>
            <a:prstDash val="solid"/>
            <a:round/>
            <a:headEnd len="med" w="med" type="none"/>
            <a:tailEnd len="med" w="med" type="none"/>
          </a:ln>
        </p:spPr>
      </p:sp>
      <p:sp>
        <p:nvSpPr>
          <p:cNvPr id="664" name="Google Shape;664;p41"/>
          <p:cNvSpPr/>
          <p:nvPr/>
        </p:nvSpPr>
        <p:spPr>
          <a:xfrm>
            <a:off x="6102614" y="1887510"/>
            <a:ext cx="593450" cy="426825"/>
          </a:xfrm>
          <a:custGeom>
            <a:rect b="b" l="l" r="r" t="t"/>
            <a:pathLst>
              <a:path extrusionOk="0" h="17073" w="23738">
                <a:moveTo>
                  <a:pt x="8481" y="320"/>
                </a:moveTo>
                <a:cubicBezTo>
                  <a:pt x="6381" y="959"/>
                  <a:pt x="2317" y="2648"/>
                  <a:pt x="1084" y="4703"/>
                </a:cubicBezTo>
                <a:cubicBezTo>
                  <a:pt x="-149" y="6758"/>
                  <a:pt x="-514" y="10822"/>
                  <a:pt x="1084" y="12648"/>
                </a:cubicBezTo>
                <a:cubicBezTo>
                  <a:pt x="2682" y="14475"/>
                  <a:pt x="7979" y="14977"/>
                  <a:pt x="10673" y="15662"/>
                </a:cubicBezTo>
                <a:cubicBezTo>
                  <a:pt x="13367" y="16347"/>
                  <a:pt x="15102" y="17670"/>
                  <a:pt x="17248" y="16757"/>
                </a:cubicBezTo>
                <a:cubicBezTo>
                  <a:pt x="19394" y="15844"/>
                  <a:pt x="22910" y="12465"/>
                  <a:pt x="23549" y="10182"/>
                </a:cubicBezTo>
                <a:cubicBezTo>
                  <a:pt x="24188" y="7899"/>
                  <a:pt x="22727" y="4612"/>
                  <a:pt x="21083" y="3060"/>
                </a:cubicBezTo>
                <a:cubicBezTo>
                  <a:pt x="19439" y="1508"/>
                  <a:pt x="15786" y="1325"/>
                  <a:pt x="13686" y="868"/>
                </a:cubicBezTo>
                <a:cubicBezTo>
                  <a:pt x="11586" y="411"/>
                  <a:pt x="10581" y="-319"/>
                  <a:pt x="8481" y="320"/>
                </a:cubicBezTo>
                <a:close/>
              </a:path>
            </a:pathLst>
          </a:custGeom>
          <a:solidFill>
            <a:srgbClr val="C9DAF8"/>
          </a:solidFill>
          <a:ln cap="flat" cmpd="sng" w="9525">
            <a:solidFill>
              <a:schemeClr val="dk2"/>
            </a:solidFill>
            <a:prstDash val="solid"/>
            <a:round/>
            <a:headEnd len="med" w="med" type="none"/>
            <a:tailEnd len="med" w="med" type="none"/>
          </a:ln>
        </p:spPr>
      </p:sp>
      <p:sp>
        <p:nvSpPr>
          <p:cNvPr id="665" name="Google Shape;665;p41"/>
          <p:cNvSpPr/>
          <p:nvPr/>
        </p:nvSpPr>
        <p:spPr>
          <a:xfrm>
            <a:off x="675532" y="1945261"/>
            <a:ext cx="4719075" cy="1574200"/>
          </a:xfrm>
          <a:custGeom>
            <a:rect b="b" l="l" r="r" t="t"/>
            <a:pathLst>
              <a:path extrusionOk="0" h="62968" w="188763">
                <a:moveTo>
                  <a:pt x="5580" y="6294"/>
                </a:moveTo>
                <a:cubicBezTo>
                  <a:pt x="2338" y="7984"/>
                  <a:pt x="-950" y="12641"/>
                  <a:pt x="374" y="15335"/>
                </a:cubicBezTo>
                <a:cubicBezTo>
                  <a:pt x="1698" y="18029"/>
                  <a:pt x="8867" y="21453"/>
                  <a:pt x="13524" y="22457"/>
                </a:cubicBezTo>
                <a:cubicBezTo>
                  <a:pt x="18181" y="23462"/>
                  <a:pt x="19643" y="21408"/>
                  <a:pt x="28318" y="21362"/>
                </a:cubicBezTo>
                <a:cubicBezTo>
                  <a:pt x="36993" y="21316"/>
                  <a:pt x="57723" y="22411"/>
                  <a:pt x="65576" y="22183"/>
                </a:cubicBezTo>
                <a:cubicBezTo>
                  <a:pt x="73429" y="21955"/>
                  <a:pt x="72470" y="19855"/>
                  <a:pt x="75438" y="19992"/>
                </a:cubicBezTo>
                <a:cubicBezTo>
                  <a:pt x="78406" y="20129"/>
                  <a:pt x="80233" y="19992"/>
                  <a:pt x="83383" y="23005"/>
                </a:cubicBezTo>
                <a:cubicBezTo>
                  <a:pt x="86534" y="26019"/>
                  <a:pt x="92332" y="32822"/>
                  <a:pt x="94341" y="38073"/>
                </a:cubicBezTo>
                <a:cubicBezTo>
                  <a:pt x="96350" y="43324"/>
                  <a:pt x="91191" y="50401"/>
                  <a:pt x="95437" y="54510"/>
                </a:cubicBezTo>
                <a:cubicBezTo>
                  <a:pt x="99683" y="58619"/>
                  <a:pt x="108633" y="61770"/>
                  <a:pt x="119819" y="62729"/>
                </a:cubicBezTo>
                <a:cubicBezTo>
                  <a:pt x="131006" y="63688"/>
                  <a:pt x="151918" y="60491"/>
                  <a:pt x="162556" y="60263"/>
                </a:cubicBezTo>
                <a:cubicBezTo>
                  <a:pt x="173195" y="60035"/>
                  <a:pt x="179313" y="63688"/>
                  <a:pt x="183650" y="61359"/>
                </a:cubicBezTo>
                <a:cubicBezTo>
                  <a:pt x="187988" y="59030"/>
                  <a:pt x="188444" y="52592"/>
                  <a:pt x="188581" y="46291"/>
                </a:cubicBezTo>
                <a:cubicBezTo>
                  <a:pt x="188718" y="39990"/>
                  <a:pt x="184700" y="30950"/>
                  <a:pt x="184472" y="23553"/>
                </a:cubicBezTo>
                <a:cubicBezTo>
                  <a:pt x="184244" y="16156"/>
                  <a:pt x="191915" y="5609"/>
                  <a:pt x="187212" y="1911"/>
                </a:cubicBezTo>
                <a:cubicBezTo>
                  <a:pt x="182509" y="-1787"/>
                  <a:pt x="169405" y="1180"/>
                  <a:pt x="156255" y="1363"/>
                </a:cubicBezTo>
                <a:cubicBezTo>
                  <a:pt x="143105" y="1546"/>
                  <a:pt x="122741" y="2961"/>
                  <a:pt x="108313" y="3007"/>
                </a:cubicBezTo>
                <a:cubicBezTo>
                  <a:pt x="93885" y="3053"/>
                  <a:pt x="79548" y="1181"/>
                  <a:pt x="69685" y="1637"/>
                </a:cubicBezTo>
                <a:cubicBezTo>
                  <a:pt x="59823" y="2094"/>
                  <a:pt x="57448" y="5153"/>
                  <a:pt x="49138" y="5746"/>
                </a:cubicBezTo>
                <a:cubicBezTo>
                  <a:pt x="40828" y="6340"/>
                  <a:pt x="27085" y="5107"/>
                  <a:pt x="19825" y="5198"/>
                </a:cubicBezTo>
                <a:cubicBezTo>
                  <a:pt x="12565" y="5289"/>
                  <a:pt x="8822" y="4605"/>
                  <a:pt x="5580" y="6294"/>
                </a:cubicBezTo>
                <a:close/>
              </a:path>
            </a:pathLst>
          </a:custGeom>
          <a:solidFill>
            <a:srgbClr val="CFE2F3"/>
          </a:solidFill>
          <a:ln cap="flat" cmpd="sng" w="9525">
            <a:solidFill>
              <a:schemeClr val="dk2"/>
            </a:solidFill>
            <a:prstDash val="solid"/>
            <a:round/>
            <a:headEnd len="med" w="med" type="none"/>
            <a:tailEnd len="med" w="med" type="none"/>
          </a:ln>
        </p:spPr>
      </p:sp>
      <p:sp>
        <p:nvSpPr>
          <p:cNvPr id="666" name="Google Shape;666;p41"/>
          <p:cNvSpPr txBox="1"/>
          <p:nvPr/>
        </p:nvSpPr>
        <p:spPr>
          <a:xfrm>
            <a:off x="325050" y="83825"/>
            <a:ext cx="84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How the final representation of a node (from Step 4) is calculated ? </a:t>
            </a:r>
            <a:endParaRPr/>
          </a:p>
        </p:txBody>
      </p:sp>
      <p:sp>
        <p:nvSpPr>
          <p:cNvPr id="667" name="Google Shape;667;p41"/>
          <p:cNvSpPr txBox="1"/>
          <p:nvPr/>
        </p:nvSpPr>
        <p:spPr>
          <a:xfrm>
            <a:off x="790338" y="484838"/>
            <a:ext cx="51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a:t>
            </a:r>
            <a:r>
              <a:rPr lang="en-GB">
                <a:solidFill>
                  <a:srgbClr val="0000FF"/>
                </a:solidFill>
              </a:rPr>
              <a:t>σ</a:t>
            </a:r>
            <a:r>
              <a:rPr lang="en-GB">
                <a:solidFill>
                  <a:srgbClr val="FF0000"/>
                </a:solidFill>
              </a:rPr>
              <a:t> (</a:t>
            </a:r>
            <a:r>
              <a:rPr lang="en-GB">
                <a:solidFill>
                  <a:schemeClr val="accent1"/>
                </a:solidFill>
              </a:rPr>
              <a:t>wa</a:t>
            </a:r>
            <a:r>
              <a:rPr lang="en-GB">
                <a:solidFill>
                  <a:srgbClr val="FF0000"/>
                </a:solidFill>
              </a:rPr>
              <a:t>*xa*</a:t>
            </a:r>
            <a:r>
              <a:rPr lang="en-GB">
                <a:solidFill>
                  <a:srgbClr val="00FF00"/>
                </a:solidFill>
              </a:rPr>
              <a:t>Wf</a:t>
            </a:r>
            <a:r>
              <a:rPr lang="en-GB">
                <a:solidFill>
                  <a:srgbClr val="FF0000"/>
                </a:solidFill>
              </a:rPr>
              <a:t> + </a:t>
            </a:r>
            <a:r>
              <a:rPr lang="en-GB">
                <a:solidFill>
                  <a:srgbClr val="FF9900"/>
                </a:solidFill>
              </a:rPr>
              <a:t>wb</a:t>
            </a:r>
            <a:r>
              <a:rPr lang="en-GB">
                <a:solidFill>
                  <a:srgbClr val="FF0000"/>
                </a:solidFill>
              </a:rPr>
              <a:t>*xb*</a:t>
            </a:r>
            <a:r>
              <a:rPr lang="en-GB">
                <a:solidFill>
                  <a:srgbClr val="00FF00"/>
                </a:solidFill>
              </a:rPr>
              <a:t>Wf </a:t>
            </a:r>
            <a:r>
              <a:rPr lang="en-GB">
                <a:solidFill>
                  <a:srgbClr val="FF0000"/>
                </a:solidFill>
              </a:rPr>
              <a:t>+ </a:t>
            </a:r>
            <a:r>
              <a:rPr lang="en-GB">
                <a:solidFill>
                  <a:srgbClr val="FF9900"/>
                </a:solidFill>
              </a:rPr>
              <a:t>wc</a:t>
            </a:r>
            <a:r>
              <a:rPr lang="en-GB">
                <a:solidFill>
                  <a:srgbClr val="FF0000"/>
                </a:solidFill>
              </a:rPr>
              <a:t>*xc*</a:t>
            </a:r>
            <a:r>
              <a:rPr lang="en-GB">
                <a:solidFill>
                  <a:srgbClr val="00FF00"/>
                </a:solidFill>
              </a:rPr>
              <a:t>Wf</a:t>
            </a:r>
            <a:r>
              <a:rPr lang="en-GB">
                <a:solidFill>
                  <a:srgbClr val="FF0000"/>
                </a:solidFill>
              </a:rPr>
              <a:t> + </a:t>
            </a:r>
            <a:r>
              <a:rPr lang="en-GB">
                <a:solidFill>
                  <a:srgbClr val="FF9900"/>
                </a:solidFill>
              </a:rPr>
              <a:t>wd</a:t>
            </a:r>
            <a:r>
              <a:rPr lang="en-GB">
                <a:solidFill>
                  <a:srgbClr val="FF0000"/>
                </a:solidFill>
              </a:rPr>
              <a:t>*xd*</a:t>
            </a:r>
            <a:r>
              <a:rPr lang="en-GB">
                <a:solidFill>
                  <a:srgbClr val="00FF00"/>
                </a:solidFill>
              </a:rPr>
              <a:t>Wf</a:t>
            </a:r>
            <a:r>
              <a:rPr lang="en-GB">
                <a:solidFill>
                  <a:srgbClr val="FF0000"/>
                </a:solidFill>
              </a:rPr>
              <a:t>)</a:t>
            </a:r>
            <a:endParaRPr>
              <a:solidFill>
                <a:srgbClr val="FF0000"/>
              </a:solidFill>
            </a:endParaRPr>
          </a:p>
        </p:txBody>
      </p:sp>
      <p:pic>
        <p:nvPicPr>
          <p:cNvPr id="668" name="Google Shape;668;p41"/>
          <p:cNvPicPr preferRelativeResize="0"/>
          <p:nvPr/>
        </p:nvPicPr>
        <p:blipFill>
          <a:blip r:embed="rId3">
            <a:alphaModFix/>
          </a:blip>
          <a:stretch>
            <a:fillRect/>
          </a:stretch>
        </p:blipFill>
        <p:spPr>
          <a:xfrm>
            <a:off x="7160676" y="407512"/>
            <a:ext cx="1084200" cy="928750"/>
          </a:xfrm>
          <a:prstGeom prst="rect">
            <a:avLst/>
          </a:prstGeom>
          <a:noFill/>
          <a:ln>
            <a:noFill/>
          </a:ln>
        </p:spPr>
      </p:pic>
      <p:graphicFrame>
        <p:nvGraphicFramePr>
          <p:cNvPr id="669" name="Google Shape;669;p41"/>
          <p:cNvGraphicFramePr/>
          <p:nvPr/>
        </p:nvGraphicFramePr>
        <p:xfrm>
          <a:off x="3168575" y="2104000"/>
          <a:ext cx="3000000" cy="3000000"/>
        </p:xfrm>
        <a:graphic>
          <a:graphicData uri="http://schemas.openxmlformats.org/drawingml/2006/table">
            <a:tbl>
              <a:tblPr>
                <a:noFill/>
                <a:tableStyleId>{024DE54D-F641-4008-9BEC-EC939B1CA2CF}</a:tableStyleId>
              </a:tblPr>
              <a:tblGrid>
                <a:gridCol w="985225"/>
                <a:gridCol w="1081075"/>
              </a:tblGrid>
              <a:tr h="269900">
                <a:tc>
                  <a:txBody>
                    <a:bodyPr/>
                    <a:lstStyle/>
                    <a:p>
                      <a:pPr indent="0" lvl="0" marL="0" rtl="0" algn="ctr">
                        <a:spcBef>
                          <a:spcPts val="0"/>
                        </a:spcBef>
                        <a:spcAft>
                          <a:spcPts val="0"/>
                        </a:spcAft>
                        <a:buNone/>
                      </a:pPr>
                      <a:r>
                        <a:rPr lang="en-GB" sz="900"/>
                        <a:t>W(age)*</a:t>
                      </a:r>
                      <a:r>
                        <a:rPr lang="en-GB" sz="900"/>
                        <a:t>agea</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W(sex)*</a:t>
                      </a:r>
                      <a:r>
                        <a:rPr lang="en-GB" sz="900"/>
                        <a:t>sexa</a:t>
                      </a:r>
                      <a:endParaRPr sz="900"/>
                    </a:p>
                  </a:txBody>
                  <a:tcPr marT="91425" marB="91425" marR="91425" marL="91425"/>
                </a:tc>
              </a:tr>
              <a:tr h="269900">
                <a:tc>
                  <a:txBody>
                    <a:bodyPr/>
                    <a:lstStyle/>
                    <a:p>
                      <a:pPr indent="0" lvl="0" marL="0" rtl="0" algn="ctr">
                        <a:spcBef>
                          <a:spcPts val="0"/>
                        </a:spcBef>
                        <a:spcAft>
                          <a:spcPts val="0"/>
                        </a:spcAft>
                        <a:buNone/>
                      </a:pPr>
                      <a:r>
                        <a:rPr lang="en-GB" sz="900">
                          <a:solidFill>
                            <a:schemeClr val="dk1"/>
                          </a:solidFill>
                        </a:rPr>
                        <a:t>W(age)*</a:t>
                      </a:r>
                      <a:r>
                        <a:rPr lang="en-GB" sz="900">
                          <a:solidFill>
                            <a:schemeClr val="dk1"/>
                          </a:solidFill>
                        </a:rPr>
                        <a:t>ageb</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W(sex)*</a:t>
                      </a:r>
                      <a:r>
                        <a:rPr lang="en-GB" sz="900">
                          <a:solidFill>
                            <a:schemeClr val="dk1"/>
                          </a:solidFill>
                        </a:rPr>
                        <a:t>sexb</a:t>
                      </a:r>
                      <a:endParaRPr sz="900"/>
                    </a:p>
                  </a:txBody>
                  <a:tcPr marT="91425" marB="91425" marR="91425" marL="91425"/>
                </a:tc>
              </a:tr>
              <a:tr h="305775">
                <a:tc>
                  <a:txBody>
                    <a:bodyPr/>
                    <a:lstStyle/>
                    <a:p>
                      <a:pPr indent="0" lvl="0" marL="0" rtl="0" algn="ctr">
                        <a:spcBef>
                          <a:spcPts val="0"/>
                        </a:spcBef>
                        <a:spcAft>
                          <a:spcPts val="0"/>
                        </a:spcAft>
                        <a:buNone/>
                      </a:pPr>
                      <a:r>
                        <a:rPr lang="en-GB" sz="900">
                          <a:solidFill>
                            <a:schemeClr val="dk1"/>
                          </a:solidFill>
                        </a:rPr>
                        <a:t>W(age)*</a:t>
                      </a:r>
                      <a:r>
                        <a:rPr lang="en-GB" sz="900">
                          <a:solidFill>
                            <a:schemeClr val="dk1"/>
                          </a:solidFill>
                        </a:rPr>
                        <a:t>agec</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W(sex)*</a:t>
                      </a:r>
                      <a:r>
                        <a:rPr lang="en-GB" sz="900">
                          <a:solidFill>
                            <a:schemeClr val="dk1"/>
                          </a:solidFill>
                        </a:rPr>
                        <a:t>sexc</a:t>
                      </a:r>
                      <a:endParaRPr sz="900"/>
                    </a:p>
                  </a:txBody>
                  <a:tcPr marT="91425" marB="91425" marR="91425" marL="91425"/>
                </a:tc>
              </a:tr>
              <a:tr h="269900">
                <a:tc>
                  <a:txBody>
                    <a:bodyPr/>
                    <a:lstStyle/>
                    <a:p>
                      <a:pPr indent="0" lvl="0" marL="0" rtl="0" algn="ctr">
                        <a:spcBef>
                          <a:spcPts val="0"/>
                        </a:spcBef>
                        <a:spcAft>
                          <a:spcPts val="0"/>
                        </a:spcAft>
                        <a:buNone/>
                      </a:pPr>
                      <a:r>
                        <a:rPr lang="en-GB" sz="900">
                          <a:solidFill>
                            <a:schemeClr val="dk1"/>
                          </a:solidFill>
                        </a:rPr>
                        <a:t>W(age)*</a:t>
                      </a:r>
                      <a:r>
                        <a:rPr lang="en-GB" sz="900">
                          <a:solidFill>
                            <a:schemeClr val="dk1"/>
                          </a:solidFill>
                        </a:rPr>
                        <a:t>aged</a:t>
                      </a:r>
                      <a:endParaRPr sz="900"/>
                    </a:p>
                  </a:txBody>
                  <a:tcPr marT="91425" marB="91425" marR="91425" marL="91425"/>
                </a:tc>
                <a:tc>
                  <a:txBody>
                    <a:bodyPr/>
                    <a:lstStyle/>
                    <a:p>
                      <a:pPr indent="0" lvl="0" marL="0" rtl="0" algn="ctr">
                        <a:spcBef>
                          <a:spcPts val="0"/>
                        </a:spcBef>
                        <a:spcAft>
                          <a:spcPts val="0"/>
                        </a:spcAft>
                        <a:buNone/>
                      </a:pPr>
                      <a:r>
                        <a:rPr lang="en-GB" sz="900">
                          <a:solidFill>
                            <a:schemeClr val="dk1"/>
                          </a:solidFill>
                        </a:rPr>
                        <a:t>W(sex)*</a:t>
                      </a:r>
                      <a:r>
                        <a:rPr lang="en-GB" sz="900">
                          <a:solidFill>
                            <a:schemeClr val="dk1"/>
                          </a:solidFill>
                        </a:rPr>
                        <a:t>sexd</a:t>
                      </a:r>
                      <a:endParaRPr sz="900"/>
                    </a:p>
                  </a:txBody>
                  <a:tcPr marT="91425" marB="91425" marR="91425" marL="91425"/>
                </a:tc>
              </a:tr>
            </a:tbl>
          </a:graphicData>
        </a:graphic>
      </p:graphicFrame>
      <p:sp>
        <p:nvSpPr>
          <p:cNvPr id="670" name="Google Shape;670;p41"/>
          <p:cNvSpPr txBox="1"/>
          <p:nvPr/>
        </p:nvSpPr>
        <p:spPr>
          <a:xfrm>
            <a:off x="2833625" y="20959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71" name="Google Shape;671;p41"/>
          <p:cNvSpPr txBox="1"/>
          <p:nvPr/>
        </p:nvSpPr>
        <p:spPr>
          <a:xfrm>
            <a:off x="2833625" y="24159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72" name="Google Shape;672;p41"/>
          <p:cNvSpPr txBox="1"/>
          <p:nvPr/>
        </p:nvSpPr>
        <p:spPr>
          <a:xfrm>
            <a:off x="2833625" y="27359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73" name="Google Shape;673;p41"/>
          <p:cNvSpPr txBox="1"/>
          <p:nvPr/>
        </p:nvSpPr>
        <p:spPr>
          <a:xfrm>
            <a:off x="2833625" y="30528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74" name="Google Shape;674;p41"/>
          <p:cNvSpPr txBox="1"/>
          <p:nvPr/>
        </p:nvSpPr>
        <p:spPr>
          <a:xfrm rot="5400000">
            <a:off x="3379725" y="1628200"/>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1</a:t>
            </a:r>
            <a:endParaRPr sz="800"/>
          </a:p>
        </p:txBody>
      </p:sp>
      <p:sp>
        <p:nvSpPr>
          <p:cNvPr id="675" name="Google Shape;675;p41"/>
          <p:cNvSpPr txBox="1"/>
          <p:nvPr/>
        </p:nvSpPr>
        <p:spPr>
          <a:xfrm rot="5400000">
            <a:off x="4353975" y="1628200"/>
            <a:ext cx="643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a:t>Feature 2</a:t>
            </a:r>
            <a:endParaRPr sz="800"/>
          </a:p>
        </p:txBody>
      </p:sp>
      <p:sp>
        <p:nvSpPr>
          <p:cNvPr id="676" name="Google Shape;676;p41"/>
          <p:cNvSpPr txBox="1"/>
          <p:nvPr/>
        </p:nvSpPr>
        <p:spPr>
          <a:xfrm>
            <a:off x="3901300" y="3963200"/>
            <a:ext cx="438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chemeClr val="dk1"/>
                </a:solidFill>
              </a:rPr>
              <a:t>(4*2)</a:t>
            </a:r>
            <a:endParaRPr/>
          </a:p>
        </p:txBody>
      </p:sp>
      <p:graphicFrame>
        <p:nvGraphicFramePr>
          <p:cNvPr id="677" name="Google Shape;677;p41"/>
          <p:cNvGraphicFramePr/>
          <p:nvPr/>
        </p:nvGraphicFramePr>
        <p:xfrm>
          <a:off x="6194750" y="1960550"/>
          <a:ext cx="3000000" cy="3000000"/>
        </p:xfrm>
        <a:graphic>
          <a:graphicData uri="http://schemas.openxmlformats.org/drawingml/2006/table">
            <a:tbl>
              <a:tblPr>
                <a:noFill/>
                <a:tableStyleId>{024DE54D-F641-4008-9BEC-EC939B1CA2CF}</a:tableStyleId>
              </a:tblPr>
              <a:tblGrid>
                <a:gridCol w="382850"/>
              </a:tblGrid>
              <a:tr h="281775">
                <a:tc>
                  <a:txBody>
                    <a:bodyPr/>
                    <a:lstStyle/>
                    <a:p>
                      <a:pPr indent="0" lvl="0" marL="0" rtl="0" algn="ctr">
                        <a:spcBef>
                          <a:spcPts val="0"/>
                        </a:spcBef>
                        <a:spcAft>
                          <a:spcPts val="0"/>
                        </a:spcAft>
                        <a:buNone/>
                      </a:pPr>
                      <a:r>
                        <a:rPr lang="en-GB" sz="900"/>
                        <a:t>xa</a:t>
                      </a:r>
                      <a:endParaRPr sz="900"/>
                    </a:p>
                  </a:txBody>
                  <a:tcPr marT="91425" marB="91425" marR="91425" marL="91425"/>
                </a:tc>
              </a:tr>
              <a:tr h="281775">
                <a:tc>
                  <a:txBody>
                    <a:bodyPr/>
                    <a:lstStyle/>
                    <a:p>
                      <a:pPr indent="0" lvl="0" marL="0" rtl="0" algn="ctr">
                        <a:spcBef>
                          <a:spcPts val="0"/>
                        </a:spcBef>
                        <a:spcAft>
                          <a:spcPts val="0"/>
                        </a:spcAft>
                        <a:buNone/>
                      </a:pPr>
                      <a:r>
                        <a:rPr lang="en-GB" sz="900"/>
                        <a:t>xb</a:t>
                      </a:r>
                      <a:endParaRPr sz="900"/>
                    </a:p>
                  </a:txBody>
                  <a:tcPr marT="91425" marB="91425" marR="91425" marL="91425"/>
                </a:tc>
              </a:tr>
              <a:tr h="319225">
                <a:tc>
                  <a:txBody>
                    <a:bodyPr/>
                    <a:lstStyle/>
                    <a:p>
                      <a:pPr indent="0" lvl="0" marL="0" rtl="0" algn="ctr">
                        <a:spcBef>
                          <a:spcPts val="0"/>
                        </a:spcBef>
                        <a:spcAft>
                          <a:spcPts val="0"/>
                        </a:spcAft>
                        <a:buNone/>
                      </a:pPr>
                      <a:r>
                        <a:rPr lang="en-GB" sz="900"/>
                        <a:t>xc</a:t>
                      </a:r>
                      <a:endParaRPr sz="900"/>
                    </a:p>
                  </a:txBody>
                  <a:tcPr marT="91425" marB="91425" marR="91425" marL="91425"/>
                </a:tc>
              </a:tr>
              <a:tr h="281775">
                <a:tc>
                  <a:txBody>
                    <a:bodyPr/>
                    <a:lstStyle/>
                    <a:p>
                      <a:pPr indent="0" lvl="0" marL="0" rtl="0" algn="ctr">
                        <a:spcBef>
                          <a:spcPts val="0"/>
                        </a:spcBef>
                        <a:spcAft>
                          <a:spcPts val="0"/>
                        </a:spcAft>
                        <a:buNone/>
                      </a:pPr>
                      <a:r>
                        <a:rPr lang="en-GB" sz="900"/>
                        <a:t>xd</a:t>
                      </a:r>
                      <a:endParaRPr sz="900"/>
                    </a:p>
                  </a:txBody>
                  <a:tcPr marT="91425" marB="91425" marR="91425" marL="91425"/>
                </a:tc>
              </a:tr>
            </a:tbl>
          </a:graphicData>
        </a:graphic>
      </p:graphicFrame>
      <p:sp>
        <p:nvSpPr>
          <p:cNvPr id="678" name="Google Shape;678;p41"/>
          <p:cNvSpPr txBox="1"/>
          <p:nvPr/>
        </p:nvSpPr>
        <p:spPr>
          <a:xfrm>
            <a:off x="5720025" y="3240550"/>
            <a:ext cx="1332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t>New node representations</a:t>
            </a:r>
            <a:endParaRPr sz="900"/>
          </a:p>
        </p:txBody>
      </p:sp>
      <p:sp>
        <p:nvSpPr>
          <p:cNvPr id="679" name="Google Shape;679;p41"/>
          <p:cNvSpPr txBox="1"/>
          <p:nvPr/>
        </p:nvSpPr>
        <p:spPr>
          <a:xfrm>
            <a:off x="5900150" y="196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80" name="Google Shape;680;p41"/>
          <p:cNvSpPr txBox="1"/>
          <p:nvPr/>
        </p:nvSpPr>
        <p:spPr>
          <a:xfrm>
            <a:off x="5900150" y="228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81" name="Google Shape;681;p41"/>
          <p:cNvSpPr txBox="1"/>
          <p:nvPr/>
        </p:nvSpPr>
        <p:spPr>
          <a:xfrm>
            <a:off x="5900150" y="26005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82" name="Google Shape;682;p41"/>
          <p:cNvSpPr txBox="1"/>
          <p:nvPr/>
        </p:nvSpPr>
        <p:spPr>
          <a:xfrm>
            <a:off x="5900150" y="2917450"/>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graphicFrame>
        <p:nvGraphicFramePr>
          <p:cNvPr id="683" name="Google Shape;683;p41"/>
          <p:cNvGraphicFramePr/>
          <p:nvPr/>
        </p:nvGraphicFramePr>
        <p:xfrm>
          <a:off x="887850" y="2154875"/>
          <a:ext cx="3000000" cy="3000000"/>
        </p:xfrm>
        <a:graphic>
          <a:graphicData uri="http://schemas.openxmlformats.org/drawingml/2006/table">
            <a:tbl>
              <a:tblPr>
                <a:noFill/>
                <a:tableStyleId>{024DE54D-F641-4008-9BEC-EC939B1CA2CF}</a:tableStyleId>
              </a:tblPr>
              <a:tblGrid>
                <a:gridCol w="382850"/>
                <a:gridCol w="382850"/>
                <a:gridCol w="382850"/>
                <a:gridCol w="382850"/>
              </a:tblGrid>
              <a:tr h="269900">
                <a:tc>
                  <a:txBody>
                    <a:bodyPr/>
                    <a:lstStyle/>
                    <a:p>
                      <a:pPr indent="0" lvl="0" marL="0" rtl="0" algn="ctr">
                        <a:spcBef>
                          <a:spcPts val="0"/>
                        </a:spcBef>
                        <a:spcAft>
                          <a:spcPts val="0"/>
                        </a:spcAft>
                        <a:buNone/>
                      </a:pPr>
                      <a:r>
                        <a:rPr lang="en-GB" sz="900"/>
                        <a:t>wa</a:t>
                      </a:r>
                      <a:endParaRPr sz="900"/>
                    </a:p>
                  </a:txBody>
                  <a:tcPr marT="91425" marB="91425" marR="91425" marL="91425"/>
                </a:tc>
                <a:tc>
                  <a:txBody>
                    <a:bodyPr/>
                    <a:lstStyle/>
                    <a:p>
                      <a:pPr indent="0" lvl="0" marL="0" rtl="0" algn="ctr">
                        <a:spcBef>
                          <a:spcPts val="0"/>
                        </a:spcBef>
                        <a:spcAft>
                          <a:spcPts val="0"/>
                        </a:spcAft>
                        <a:buNone/>
                      </a:pPr>
                      <a:r>
                        <a:rPr lang="en-GB" sz="900"/>
                        <a:t>wb</a:t>
                      </a:r>
                      <a:endParaRPr sz="900"/>
                    </a:p>
                  </a:txBody>
                  <a:tcPr marT="91425" marB="91425" marR="91425" marL="91425"/>
                </a:tc>
                <a:tc>
                  <a:txBody>
                    <a:bodyPr/>
                    <a:lstStyle/>
                    <a:p>
                      <a:pPr indent="0" lvl="0" marL="0" rtl="0" algn="ctr">
                        <a:spcBef>
                          <a:spcPts val="0"/>
                        </a:spcBef>
                        <a:spcAft>
                          <a:spcPts val="0"/>
                        </a:spcAft>
                        <a:buNone/>
                      </a:pPr>
                      <a:r>
                        <a:rPr lang="en-GB" sz="900"/>
                        <a:t>wc</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r h="269900">
                <a:tc>
                  <a:txBody>
                    <a:bodyPr/>
                    <a:lstStyle/>
                    <a:p>
                      <a:pPr indent="0" lvl="0" marL="0" rtl="0" algn="ctr">
                        <a:spcBef>
                          <a:spcPts val="0"/>
                        </a:spcBef>
                        <a:spcAft>
                          <a:spcPts val="0"/>
                        </a:spcAft>
                        <a:buNone/>
                      </a:pPr>
                      <a:r>
                        <a:rPr lang="en-GB" sz="900"/>
                        <a:t>wa</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wd</a:t>
                      </a:r>
                      <a:endParaRPr sz="900"/>
                    </a:p>
                  </a:txBody>
                  <a:tcPr marT="91425" marB="91425" marR="91425" marL="91425"/>
                </a:tc>
              </a:tr>
              <a:tr h="305775">
                <a:tc>
                  <a:txBody>
                    <a:bodyPr/>
                    <a:lstStyle/>
                    <a:p>
                      <a:pPr indent="0" lvl="0" marL="0" rtl="0" algn="ctr">
                        <a:spcBef>
                          <a:spcPts val="0"/>
                        </a:spcBef>
                        <a:spcAft>
                          <a:spcPts val="0"/>
                        </a:spcAft>
                        <a:buNone/>
                      </a:pPr>
                      <a:r>
                        <a:rPr lang="en-GB" sz="900"/>
                        <a:t>wa</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wd</a:t>
                      </a:r>
                      <a:endParaRPr sz="900"/>
                    </a:p>
                  </a:txBody>
                  <a:tcPr marT="91425" marB="91425" marR="91425" marL="91425"/>
                </a:tc>
              </a:tr>
              <a:tr h="269900">
                <a:tc>
                  <a:txBody>
                    <a:bodyPr/>
                    <a:lstStyle/>
                    <a:p>
                      <a:pPr indent="0" lvl="0" marL="0" rtl="0" algn="ctr">
                        <a:spcBef>
                          <a:spcPts val="0"/>
                        </a:spcBef>
                        <a:spcAft>
                          <a:spcPts val="0"/>
                        </a:spcAft>
                        <a:buNone/>
                      </a:pPr>
                      <a:r>
                        <a:rPr lang="en-GB" sz="900"/>
                        <a:t>0</a:t>
                      </a:r>
                      <a:endParaRPr sz="900"/>
                    </a:p>
                  </a:txBody>
                  <a:tcPr marT="91425" marB="91425" marR="91425" marL="91425"/>
                </a:tc>
                <a:tc>
                  <a:txBody>
                    <a:bodyPr/>
                    <a:lstStyle/>
                    <a:p>
                      <a:pPr indent="0" lvl="0" marL="0" rtl="0" algn="ctr">
                        <a:spcBef>
                          <a:spcPts val="0"/>
                        </a:spcBef>
                        <a:spcAft>
                          <a:spcPts val="0"/>
                        </a:spcAft>
                        <a:buNone/>
                      </a:pPr>
                      <a:r>
                        <a:rPr lang="en-GB" sz="900"/>
                        <a:t>wb</a:t>
                      </a:r>
                      <a:endParaRPr sz="900"/>
                    </a:p>
                  </a:txBody>
                  <a:tcPr marT="91425" marB="91425" marR="91425" marL="91425"/>
                </a:tc>
                <a:tc>
                  <a:txBody>
                    <a:bodyPr/>
                    <a:lstStyle/>
                    <a:p>
                      <a:pPr indent="0" lvl="0" marL="0" rtl="0" algn="ctr">
                        <a:spcBef>
                          <a:spcPts val="0"/>
                        </a:spcBef>
                        <a:spcAft>
                          <a:spcPts val="0"/>
                        </a:spcAft>
                        <a:buNone/>
                      </a:pPr>
                      <a:r>
                        <a:rPr lang="en-GB" sz="900"/>
                        <a:t>wc</a:t>
                      </a:r>
                      <a:endParaRPr sz="900"/>
                    </a:p>
                  </a:txBody>
                  <a:tcPr marT="91425" marB="91425" marR="91425" marL="91425"/>
                </a:tc>
                <a:tc>
                  <a:txBody>
                    <a:bodyPr/>
                    <a:lstStyle/>
                    <a:p>
                      <a:pPr indent="0" lvl="0" marL="0" rtl="0" algn="ctr">
                        <a:spcBef>
                          <a:spcPts val="0"/>
                        </a:spcBef>
                        <a:spcAft>
                          <a:spcPts val="0"/>
                        </a:spcAft>
                        <a:buNone/>
                      </a:pPr>
                      <a:r>
                        <a:rPr lang="en-GB" sz="900"/>
                        <a:t>0</a:t>
                      </a:r>
                      <a:endParaRPr sz="900"/>
                    </a:p>
                  </a:txBody>
                  <a:tcPr marT="91425" marB="91425" marR="91425" marL="91425"/>
                </a:tc>
              </a:tr>
            </a:tbl>
          </a:graphicData>
        </a:graphic>
      </p:graphicFrame>
      <p:sp>
        <p:nvSpPr>
          <p:cNvPr id="684" name="Google Shape;684;p41"/>
          <p:cNvSpPr txBox="1"/>
          <p:nvPr/>
        </p:nvSpPr>
        <p:spPr>
          <a:xfrm>
            <a:off x="938875" y="1831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85" name="Google Shape;685;p41"/>
          <p:cNvSpPr txBox="1"/>
          <p:nvPr/>
        </p:nvSpPr>
        <p:spPr>
          <a:xfrm>
            <a:off x="1320113" y="1831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86" name="Google Shape;686;p41"/>
          <p:cNvSpPr txBox="1"/>
          <p:nvPr/>
        </p:nvSpPr>
        <p:spPr>
          <a:xfrm>
            <a:off x="1701375" y="1831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87" name="Google Shape;687;p41"/>
          <p:cNvSpPr txBox="1"/>
          <p:nvPr/>
        </p:nvSpPr>
        <p:spPr>
          <a:xfrm>
            <a:off x="593275" y="2154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a</a:t>
            </a:r>
            <a:endParaRPr sz="900"/>
          </a:p>
        </p:txBody>
      </p:sp>
      <p:sp>
        <p:nvSpPr>
          <p:cNvPr id="688" name="Google Shape;688;p41"/>
          <p:cNvSpPr txBox="1"/>
          <p:nvPr/>
        </p:nvSpPr>
        <p:spPr>
          <a:xfrm>
            <a:off x="593275" y="2474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b</a:t>
            </a:r>
            <a:endParaRPr sz="900"/>
          </a:p>
        </p:txBody>
      </p:sp>
      <p:sp>
        <p:nvSpPr>
          <p:cNvPr id="689" name="Google Shape;689;p41"/>
          <p:cNvSpPr txBox="1"/>
          <p:nvPr/>
        </p:nvSpPr>
        <p:spPr>
          <a:xfrm>
            <a:off x="593275" y="27948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c</a:t>
            </a:r>
            <a:endParaRPr sz="900"/>
          </a:p>
        </p:txBody>
      </p:sp>
      <p:sp>
        <p:nvSpPr>
          <p:cNvPr id="690" name="Google Shape;690;p41"/>
          <p:cNvSpPr txBox="1"/>
          <p:nvPr/>
        </p:nvSpPr>
        <p:spPr>
          <a:xfrm>
            <a:off x="2082625" y="1831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91" name="Google Shape;691;p41"/>
          <p:cNvSpPr txBox="1"/>
          <p:nvPr/>
        </p:nvSpPr>
        <p:spPr>
          <a:xfrm>
            <a:off x="593275" y="3111775"/>
            <a:ext cx="29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d</a:t>
            </a:r>
            <a:endParaRPr sz="900"/>
          </a:p>
        </p:txBody>
      </p:sp>
      <p:sp>
        <p:nvSpPr>
          <p:cNvPr id="692" name="Google Shape;692;p41"/>
          <p:cNvSpPr txBox="1"/>
          <p:nvPr/>
        </p:nvSpPr>
        <p:spPr>
          <a:xfrm>
            <a:off x="1366450" y="3963200"/>
            <a:ext cx="4383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900">
                <a:solidFill>
                  <a:schemeClr val="dk1"/>
                </a:solidFill>
              </a:rPr>
              <a:t>(4*4)</a:t>
            </a:r>
            <a:endParaRPr/>
          </a:p>
        </p:txBody>
      </p:sp>
      <p:sp>
        <p:nvSpPr>
          <p:cNvPr id="693" name="Google Shape;693;p41"/>
          <p:cNvSpPr txBox="1"/>
          <p:nvPr/>
        </p:nvSpPr>
        <p:spPr>
          <a:xfrm>
            <a:off x="2498663" y="2057400"/>
            <a:ext cx="2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0000FF"/>
                </a:solidFill>
              </a:rPr>
              <a:t>X</a:t>
            </a:r>
            <a:endParaRPr b="1">
              <a:solidFill>
                <a:srgbClr val="0000FF"/>
              </a:solidFill>
            </a:endParaRPr>
          </a:p>
        </p:txBody>
      </p:sp>
      <p:sp>
        <p:nvSpPr>
          <p:cNvPr id="694" name="Google Shape;694;p41"/>
          <p:cNvSpPr txBox="1"/>
          <p:nvPr/>
        </p:nvSpPr>
        <p:spPr>
          <a:xfrm>
            <a:off x="783550" y="3434863"/>
            <a:ext cx="174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w </a:t>
            </a:r>
            <a:r>
              <a:rPr lang="en-GB">
                <a:solidFill>
                  <a:schemeClr val="dk1"/>
                </a:solidFill>
              </a:rPr>
              <a:t>(</a:t>
            </a:r>
            <a:r>
              <a:rPr lang="en-GB">
                <a:solidFill>
                  <a:srgbClr val="FF9900"/>
                </a:solidFill>
              </a:rPr>
              <a:t>wa</a:t>
            </a:r>
            <a:r>
              <a:rPr lang="en-GB">
                <a:solidFill>
                  <a:schemeClr val="accent1"/>
                </a:solidFill>
              </a:rPr>
              <a:t>, </a:t>
            </a:r>
            <a:r>
              <a:rPr lang="en-GB">
                <a:solidFill>
                  <a:srgbClr val="FF9900"/>
                </a:solidFill>
              </a:rPr>
              <a:t>wb, wc, wd</a:t>
            </a:r>
            <a:r>
              <a:rPr lang="en-GB">
                <a:solidFill>
                  <a:schemeClr val="dk1"/>
                </a:solidFill>
              </a:rPr>
              <a:t>)</a:t>
            </a:r>
            <a:endParaRPr>
              <a:solidFill>
                <a:schemeClr val="dk1"/>
              </a:solidFill>
            </a:endParaRPr>
          </a:p>
        </p:txBody>
      </p:sp>
      <p:sp>
        <p:nvSpPr>
          <p:cNvPr id="695" name="Google Shape;695;p41"/>
          <p:cNvSpPr txBox="1"/>
          <p:nvPr/>
        </p:nvSpPr>
        <p:spPr>
          <a:xfrm>
            <a:off x="3840525" y="3434875"/>
            <a:ext cx="72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t>
            </a:r>
            <a:r>
              <a:rPr lang="en-GB">
                <a:solidFill>
                  <a:srgbClr val="00FF00"/>
                </a:solidFill>
              </a:rPr>
              <a:t>Wf</a:t>
            </a:r>
            <a:endParaRPr>
              <a:solidFill>
                <a:srgbClr val="00FF00"/>
              </a:solidFill>
            </a:endParaRPr>
          </a:p>
        </p:txBody>
      </p:sp>
      <p:sp>
        <p:nvSpPr>
          <p:cNvPr id="696" name="Google Shape;696;p41"/>
          <p:cNvSpPr txBox="1"/>
          <p:nvPr/>
        </p:nvSpPr>
        <p:spPr>
          <a:xfrm>
            <a:off x="3214600" y="3710275"/>
            <a:ext cx="1811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rPr>
              <a:t>(</a:t>
            </a:r>
            <a:r>
              <a:rPr lang="en-GB" sz="1000">
                <a:solidFill>
                  <a:srgbClr val="FF0000"/>
                </a:solidFill>
              </a:rPr>
              <a:t>xa*</a:t>
            </a:r>
            <a:r>
              <a:rPr lang="en-GB" sz="1000">
                <a:solidFill>
                  <a:srgbClr val="00FF00"/>
                </a:solidFill>
              </a:rPr>
              <a:t>Wf</a:t>
            </a:r>
            <a:r>
              <a:rPr lang="en-GB" sz="1000">
                <a:solidFill>
                  <a:schemeClr val="accent1"/>
                </a:solidFill>
              </a:rPr>
              <a:t>, </a:t>
            </a:r>
            <a:r>
              <a:rPr lang="en-GB" sz="1000">
                <a:solidFill>
                  <a:srgbClr val="FF0000"/>
                </a:solidFill>
              </a:rPr>
              <a:t>xb*</a:t>
            </a:r>
            <a:r>
              <a:rPr lang="en-GB" sz="1000">
                <a:solidFill>
                  <a:srgbClr val="00FF00"/>
                </a:solidFill>
              </a:rPr>
              <a:t>Wf</a:t>
            </a:r>
            <a:r>
              <a:rPr lang="en-GB" sz="1000">
                <a:solidFill>
                  <a:srgbClr val="FF9900"/>
                </a:solidFill>
              </a:rPr>
              <a:t>, </a:t>
            </a:r>
            <a:r>
              <a:rPr lang="en-GB" sz="1000">
                <a:solidFill>
                  <a:srgbClr val="FF0000"/>
                </a:solidFill>
              </a:rPr>
              <a:t>xc*</a:t>
            </a:r>
            <a:r>
              <a:rPr lang="en-GB" sz="1000">
                <a:solidFill>
                  <a:srgbClr val="00FF00"/>
                </a:solidFill>
              </a:rPr>
              <a:t>Wf</a:t>
            </a:r>
            <a:r>
              <a:rPr lang="en-GB" sz="1000">
                <a:solidFill>
                  <a:srgbClr val="FF9900"/>
                </a:solidFill>
              </a:rPr>
              <a:t>, </a:t>
            </a:r>
            <a:r>
              <a:rPr lang="en-GB" sz="1000">
                <a:solidFill>
                  <a:srgbClr val="FF0000"/>
                </a:solidFill>
              </a:rPr>
              <a:t>xd*</a:t>
            </a:r>
            <a:r>
              <a:rPr lang="en-GB" sz="1000">
                <a:solidFill>
                  <a:srgbClr val="00FF00"/>
                </a:solidFill>
              </a:rPr>
              <a:t>Wf</a:t>
            </a:r>
            <a:r>
              <a:rPr lang="en-GB" sz="1000">
                <a:solidFill>
                  <a:schemeClr val="dk1"/>
                </a:solidFill>
              </a:rPr>
              <a:t>)</a:t>
            </a:r>
            <a:endParaRPr sz="1000">
              <a:solidFill>
                <a:schemeClr val="dk1"/>
              </a:solidFill>
            </a:endParaRPr>
          </a:p>
        </p:txBody>
      </p:sp>
      <p:sp>
        <p:nvSpPr>
          <p:cNvPr id="697" name="Google Shape;697;p41"/>
          <p:cNvSpPr/>
          <p:nvPr/>
        </p:nvSpPr>
        <p:spPr>
          <a:xfrm>
            <a:off x="5301025" y="2116300"/>
            <a:ext cx="623250" cy="689450"/>
          </a:xfrm>
          <a:custGeom>
            <a:rect b="b" l="l" r="r" t="t"/>
            <a:pathLst>
              <a:path extrusionOk="0" h="27578" w="24930">
                <a:moveTo>
                  <a:pt x="0" y="27395"/>
                </a:moveTo>
                <a:cubicBezTo>
                  <a:pt x="1370" y="27258"/>
                  <a:pt x="6438" y="28263"/>
                  <a:pt x="8219" y="26574"/>
                </a:cubicBezTo>
                <a:cubicBezTo>
                  <a:pt x="10000" y="24885"/>
                  <a:pt x="10136" y="20958"/>
                  <a:pt x="10684" y="17259"/>
                </a:cubicBezTo>
                <a:cubicBezTo>
                  <a:pt x="11232" y="13561"/>
                  <a:pt x="9132" y="7260"/>
                  <a:pt x="11506" y="4383"/>
                </a:cubicBezTo>
                <a:cubicBezTo>
                  <a:pt x="13880" y="1507"/>
                  <a:pt x="22693" y="731"/>
                  <a:pt x="24930" y="0"/>
                </a:cubicBezTo>
              </a:path>
            </a:pathLst>
          </a:custGeom>
          <a:noFill/>
          <a:ln cap="flat" cmpd="sng" w="28575">
            <a:solidFill>
              <a:srgbClr val="C9DAF8"/>
            </a:solidFill>
            <a:prstDash val="solid"/>
            <a:round/>
            <a:headEnd len="med" w="med" type="none"/>
            <a:tailEnd len="med" w="med" type="triangle"/>
          </a:ln>
        </p:spPr>
      </p:sp>
      <p:sp>
        <p:nvSpPr>
          <p:cNvPr id="698" name="Google Shape;698;p41"/>
          <p:cNvSpPr/>
          <p:nvPr/>
        </p:nvSpPr>
        <p:spPr>
          <a:xfrm>
            <a:off x="3780575" y="835550"/>
            <a:ext cx="2863325" cy="1054750"/>
          </a:xfrm>
          <a:custGeom>
            <a:rect b="b" l="l" r="r" t="t"/>
            <a:pathLst>
              <a:path extrusionOk="0" h="42190" w="114533">
                <a:moveTo>
                  <a:pt x="110130" y="42190"/>
                </a:moveTo>
                <a:cubicBezTo>
                  <a:pt x="110769" y="40820"/>
                  <a:pt x="116202" y="36848"/>
                  <a:pt x="113965" y="33971"/>
                </a:cubicBezTo>
                <a:cubicBezTo>
                  <a:pt x="111728" y="31094"/>
                  <a:pt x="107162" y="27076"/>
                  <a:pt x="96706" y="24930"/>
                </a:cubicBezTo>
                <a:cubicBezTo>
                  <a:pt x="86250" y="22784"/>
                  <a:pt x="64563" y="22739"/>
                  <a:pt x="51230" y="21095"/>
                </a:cubicBezTo>
                <a:cubicBezTo>
                  <a:pt x="37898" y="19451"/>
                  <a:pt x="24884" y="17534"/>
                  <a:pt x="16711" y="15068"/>
                </a:cubicBezTo>
                <a:cubicBezTo>
                  <a:pt x="8538" y="12602"/>
                  <a:pt x="4977" y="8812"/>
                  <a:pt x="2192" y="6301"/>
                </a:cubicBezTo>
                <a:cubicBezTo>
                  <a:pt x="-593" y="3790"/>
                  <a:pt x="365" y="1050"/>
                  <a:pt x="0" y="0"/>
                </a:cubicBezTo>
              </a:path>
            </a:pathLst>
          </a:custGeom>
          <a:noFill/>
          <a:ln cap="flat" cmpd="sng" w="28575">
            <a:solidFill>
              <a:srgbClr val="C9DAF8"/>
            </a:solidFill>
            <a:prstDash val="solid"/>
            <a:round/>
            <a:headEnd len="med" w="med" type="none"/>
            <a:tailEnd len="med" w="med" type="triangl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p:nvPr/>
        </p:nvSpPr>
        <p:spPr>
          <a:xfrm>
            <a:off x="1893800" y="2770325"/>
            <a:ext cx="588900" cy="753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2746375" y="1253325"/>
            <a:ext cx="1068300" cy="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Regular DL (e.g., DNN)</a:t>
            </a:r>
            <a:endParaRPr/>
          </a:p>
        </p:txBody>
      </p:sp>
      <p:sp>
        <p:nvSpPr>
          <p:cNvPr id="66" name="Google Shape;66;p15"/>
          <p:cNvSpPr/>
          <p:nvPr/>
        </p:nvSpPr>
        <p:spPr>
          <a:xfrm>
            <a:off x="2102600" y="1419300"/>
            <a:ext cx="171300" cy="17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2102600" y="1640175"/>
            <a:ext cx="171300" cy="17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a:off x="2102600" y="1861050"/>
            <a:ext cx="171300" cy="17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a:off x="4095600" y="1640175"/>
            <a:ext cx="217500" cy="21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5"/>
          <p:cNvCxnSpPr>
            <a:stCxn id="71" idx="3"/>
            <a:endCxn id="65" idx="1"/>
          </p:cNvCxnSpPr>
          <p:nvPr/>
        </p:nvCxnSpPr>
        <p:spPr>
          <a:xfrm>
            <a:off x="2340550" y="1725825"/>
            <a:ext cx="405900" cy="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a:endCxn id="69" idx="1"/>
          </p:cNvCxnSpPr>
          <p:nvPr/>
        </p:nvCxnSpPr>
        <p:spPr>
          <a:xfrm>
            <a:off x="3842152" y="1506727"/>
            <a:ext cx="285300" cy="1653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a:stCxn id="65" idx="3"/>
            <a:endCxn id="69" idx="2"/>
          </p:cNvCxnSpPr>
          <p:nvPr/>
        </p:nvCxnSpPr>
        <p:spPr>
          <a:xfrm>
            <a:off x="3814675" y="1725825"/>
            <a:ext cx="280800" cy="231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a:endCxn id="69" idx="3"/>
          </p:cNvCxnSpPr>
          <p:nvPr/>
        </p:nvCxnSpPr>
        <p:spPr>
          <a:xfrm flipH="1" rot="10800000">
            <a:off x="3849052" y="1825823"/>
            <a:ext cx="278400" cy="132900"/>
          </a:xfrm>
          <a:prstGeom prst="straightConnector1">
            <a:avLst/>
          </a:prstGeom>
          <a:noFill/>
          <a:ln cap="flat" cmpd="sng" w="9525">
            <a:solidFill>
              <a:schemeClr val="dk2"/>
            </a:solidFill>
            <a:prstDash val="solid"/>
            <a:round/>
            <a:headEnd len="med" w="med" type="none"/>
            <a:tailEnd len="med" w="med" type="triangle"/>
          </a:ln>
        </p:spPr>
      </p:cxnSp>
      <p:sp>
        <p:nvSpPr>
          <p:cNvPr id="75" name="Google Shape;75;p15"/>
          <p:cNvSpPr/>
          <p:nvPr/>
        </p:nvSpPr>
        <p:spPr>
          <a:xfrm>
            <a:off x="2819050" y="2674475"/>
            <a:ext cx="1068300" cy="94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GNN</a:t>
            </a:r>
            <a:endParaRPr/>
          </a:p>
        </p:txBody>
      </p:sp>
      <p:sp>
        <p:nvSpPr>
          <p:cNvPr id="76" name="Google Shape;76;p15"/>
          <p:cNvSpPr/>
          <p:nvPr/>
        </p:nvSpPr>
        <p:spPr>
          <a:xfrm>
            <a:off x="2178800" y="2857550"/>
            <a:ext cx="171300" cy="17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1962225" y="3101525"/>
            <a:ext cx="171300" cy="17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2213050" y="3244875"/>
            <a:ext cx="171300" cy="171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4168275" y="3061325"/>
            <a:ext cx="217500" cy="217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5"/>
          <p:cNvCxnSpPr>
            <a:endCxn id="79" idx="1"/>
          </p:cNvCxnSpPr>
          <p:nvPr/>
        </p:nvCxnSpPr>
        <p:spPr>
          <a:xfrm>
            <a:off x="3914827" y="2927877"/>
            <a:ext cx="285300" cy="165300"/>
          </a:xfrm>
          <a:prstGeom prst="straightConnector1">
            <a:avLst/>
          </a:prstGeom>
          <a:noFill/>
          <a:ln cap="flat" cmpd="sng" w="9525">
            <a:solidFill>
              <a:schemeClr val="dk2"/>
            </a:solidFill>
            <a:prstDash val="solid"/>
            <a:round/>
            <a:headEnd len="med" w="med" type="none"/>
            <a:tailEnd len="med" w="med" type="triangle"/>
          </a:ln>
        </p:spPr>
      </p:cxnSp>
      <p:cxnSp>
        <p:nvCxnSpPr>
          <p:cNvPr id="81" name="Google Shape;81;p15"/>
          <p:cNvCxnSpPr>
            <a:stCxn id="75" idx="3"/>
            <a:endCxn id="79" idx="2"/>
          </p:cNvCxnSpPr>
          <p:nvPr/>
        </p:nvCxnSpPr>
        <p:spPr>
          <a:xfrm>
            <a:off x="3887350" y="3146975"/>
            <a:ext cx="280800" cy="231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5"/>
          <p:cNvCxnSpPr>
            <a:endCxn id="79" idx="3"/>
          </p:cNvCxnSpPr>
          <p:nvPr/>
        </p:nvCxnSpPr>
        <p:spPr>
          <a:xfrm flipH="1" rot="10800000">
            <a:off x="3921727" y="3246973"/>
            <a:ext cx="278400" cy="1329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5"/>
          <p:cNvCxnSpPr>
            <a:stCxn id="76" idx="3"/>
            <a:endCxn id="77" idx="7"/>
          </p:cNvCxnSpPr>
          <p:nvPr/>
        </p:nvCxnSpPr>
        <p:spPr>
          <a:xfrm flipH="1">
            <a:off x="2108486" y="3003764"/>
            <a:ext cx="95400" cy="1227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5"/>
          <p:cNvCxnSpPr>
            <a:stCxn id="77" idx="5"/>
            <a:endCxn id="78" idx="2"/>
          </p:cNvCxnSpPr>
          <p:nvPr/>
        </p:nvCxnSpPr>
        <p:spPr>
          <a:xfrm>
            <a:off x="2108439" y="3247739"/>
            <a:ext cx="104700" cy="828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15"/>
          <p:cNvCxnSpPr>
            <a:stCxn id="78" idx="0"/>
            <a:endCxn id="76" idx="4"/>
          </p:cNvCxnSpPr>
          <p:nvPr/>
        </p:nvCxnSpPr>
        <p:spPr>
          <a:xfrm rot="10800000">
            <a:off x="2264500" y="3028875"/>
            <a:ext cx="34200" cy="2160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5"/>
          <p:cNvCxnSpPr>
            <a:endCxn id="75" idx="1"/>
          </p:cNvCxnSpPr>
          <p:nvPr/>
        </p:nvCxnSpPr>
        <p:spPr>
          <a:xfrm>
            <a:off x="2482750" y="3141275"/>
            <a:ext cx="336300" cy="5700"/>
          </a:xfrm>
          <a:prstGeom prst="straightConnector1">
            <a:avLst/>
          </a:prstGeom>
          <a:noFill/>
          <a:ln cap="flat" cmpd="sng" w="9525">
            <a:solidFill>
              <a:schemeClr val="dk2"/>
            </a:solidFill>
            <a:prstDash val="solid"/>
            <a:round/>
            <a:headEnd len="med" w="med" type="none"/>
            <a:tailEnd len="med" w="med" type="triangle"/>
          </a:ln>
        </p:spPr>
      </p:cxnSp>
      <p:sp>
        <p:nvSpPr>
          <p:cNvPr id="87" name="Google Shape;87;p15"/>
          <p:cNvSpPr txBox="1"/>
          <p:nvPr/>
        </p:nvSpPr>
        <p:spPr>
          <a:xfrm>
            <a:off x="428000" y="1225575"/>
            <a:ext cx="1465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Input elements are</a:t>
            </a:r>
            <a:r>
              <a:rPr lang="en-GB"/>
              <a:t> usually independent to each other</a:t>
            </a:r>
            <a:endParaRPr/>
          </a:p>
        </p:txBody>
      </p:sp>
      <p:sp>
        <p:nvSpPr>
          <p:cNvPr id="71" name="Google Shape;71;p15"/>
          <p:cNvSpPr/>
          <p:nvPr/>
        </p:nvSpPr>
        <p:spPr>
          <a:xfrm>
            <a:off x="2055250" y="1349175"/>
            <a:ext cx="285300" cy="7533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nvSpPr>
        <p:spPr>
          <a:xfrm>
            <a:off x="427950" y="2731325"/>
            <a:ext cx="146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Input elements have certain connections</a:t>
            </a:r>
            <a:endParaRPr/>
          </a:p>
        </p:txBody>
      </p:sp>
      <p:sp>
        <p:nvSpPr>
          <p:cNvPr id="89" name="Google Shape;89;p15"/>
          <p:cNvSpPr txBox="1"/>
          <p:nvPr/>
        </p:nvSpPr>
        <p:spPr>
          <a:xfrm>
            <a:off x="4896950" y="1210125"/>
            <a:ext cx="2349000" cy="10314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100"/>
              <a:t>For example, we know people’s age and occupation, and would like to predict the income. Age and occupation are </a:t>
            </a:r>
            <a:r>
              <a:rPr i="1" lang="en-GB" sz="1100"/>
              <a:t>independent</a:t>
            </a:r>
            <a:r>
              <a:rPr i="1" lang="en-GB" sz="1100"/>
              <a:t> to each other</a:t>
            </a:r>
            <a:endParaRPr i="1" sz="1100"/>
          </a:p>
        </p:txBody>
      </p:sp>
      <p:sp>
        <p:nvSpPr>
          <p:cNvPr id="90" name="Google Shape;90;p15"/>
          <p:cNvSpPr txBox="1"/>
          <p:nvPr/>
        </p:nvSpPr>
        <p:spPr>
          <a:xfrm>
            <a:off x="4896950" y="2674475"/>
            <a:ext cx="3191700" cy="861900"/>
          </a:xfrm>
          <a:prstGeom prst="rect">
            <a:avLst/>
          </a:prstGeom>
          <a:solidFill>
            <a:srgbClr val="C9DAF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100"/>
              <a:t>For example, we know a person have 3 friends, and would like to predict if another people can be his friend. The 3 friends (elements) here are connected to each other</a:t>
            </a:r>
            <a:endParaRPr i="1" sz="1100"/>
          </a:p>
        </p:txBody>
      </p:sp>
      <p:sp>
        <p:nvSpPr>
          <p:cNvPr id="91" name="Google Shape;91;p15"/>
          <p:cNvSpPr txBox="1"/>
          <p:nvPr>
            <p:ph type="ctrTitle"/>
          </p:nvPr>
        </p:nvSpPr>
        <p:spPr>
          <a:xfrm>
            <a:off x="0"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890"/>
              <a:t>Introduction</a:t>
            </a:r>
            <a:endParaRPr sz="1890"/>
          </a:p>
        </p:txBody>
      </p:sp>
      <p:sp>
        <p:nvSpPr>
          <p:cNvPr id="92" name="Google Shape;92;p15"/>
          <p:cNvSpPr txBox="1"/>
          <p:nvPr>
            <p:ph type="ctrTitle"/>
          </p:nvPr>
        </p:nvSpPr>
        <p:spPr>
          <a:xfrm>
            <a:off x="1340975" y="0"/>
            <a:ext cx="27204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390"/>
              <a:t>What is GNN is used for</a:t>
            </a:r>
            <a:endParaRPr sz="139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42"/>
          <p:cNvSpPr txBox="1"/>
          <p:nvPr/>
        </p:nvSpPr>
        <p:spPr>
          <a:xfrm>
            <a:off x="2604350" y="3186525"/>
            <a:ext cx="972600" cy="6465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Existing message for the Node (i)</a:t>
            </a:r>
            <a:endParaRPr sz="1000"/>
          </a:p>
        </p:txBody>
      </p:sp>
      <p:sp>
        <p:nvSpPr>
          <p:cNvPr id="704" name="Google Shape;704;p42"/>
          <p:cNvSpPr txBox="1"/>
          <p:nvPr/>
        </p:nvSpPr>
        <p:spPr>
          <a:xfrm>
            <a:off x="506150" y="535850"/>
            <a:ext cx="849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Combing Step 1 to Step 4, we can get a common function as:</a:t>
            </a:r>
            <a:endParaRPr/>
          </a:p>
        </p:txBody>
      </p:sp>
      <p:pic>
        <p:nvPicPr>
          <p:cNvPr id="705" name="Google Shape;705;p42"/>
          <p:cNvPicPr preferRelativeResize="0"/>
          <p:nvPr/>
        </p:nvPicPr>
        <p:blipFill>
          <a:blip r:embed="rId3">
            <a:alphaModFix/>
          </a:blip>
          <a:stretch>
            <a:fillRect/>
          </a:stretch>
        </p:blipFill>
        <p:spPr>
          <a:xfrm>
            <a:off x="1898800" y="2491188"/>
            <a:ext cx="3095625" cy="695325"/>
          </a:xfrm>
          <a:prstGeom prst="rect">
            <a:avLst/>
          </a:prstGeom>
          <a:noFill/>
          <a:ln>
            <a:noFill/>
          </a:ln>
        </p:spPr>
      </p:pic>
      <p:sp>
        <p:nvSpPr>
          <p:cNvPr id="706" name="Google Shape;706;p42"/>
          <p:cNvSpPr txBox="1"/>
          <p:nvPr/>
        </p:nvSpPr>
        <p:spPr>
          <a:xfrm>
            <a:off x="1575250" y="3186525"/>
            <a:ext cx="972600" cy="6465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i</a:t>
            </a:r>
            <a:r>
              <a:rPr lang="en-GB" sz="1000"/>
              <a:t>: The node to be updated (Node A)</a:t>
            </a:r>
            <a:endParaRPr sz="1000"/>
          </a:p>
        </p:txBody>
      </p:sp>
      <p:sp>
        <p:nvSpPr>
          <p:cNvPr id="707" name="Google Shape;707;p42"/>
          <p:cNvSpPr txBox="1"/>
          <p:nvPr/>
        </p:nvSpPr>
        <p:spPr>
          <a:xfrm>
            <a:off x="2337200" y="1998600"/>
            <a:ext cx="683100" cy="4926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Sigmoid Function</a:t>
            </a:r>
            <a:endParaRPr sz="1000"/>
          </a:p>
        </p:txBody>
      </p:sp>
      <p:sp>
        <p:nvSpPr>
          <p:cNvPr id="708" name="Google Shape;708;p42"/>
          <p:cNvSpPr txBox="1"/>
          <p:nvPr/>
        </p:nvSpPr>
        <p:spPr>
          <a:xfrm>
            <a:off x="3686975" y="3282375"/>
            <a:ext cx="1898400" cy="954300"/>
          </a:xfrm>
          <a:prstGeom prst="rect">
            <a:avLst/>
          </a:prstGeom>
          <a:solidFill>
            <a:srgbClr val="B6D7A8"/>
          </a:solid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i="1" lang="en-GB" sz="1000"/>
              <a:t>“j” represents a neighbouring node to “i”</a:t>
            </a:r>
            <a:endParaRPr i="1" sz="1000"/>
          </a:p>
          <a:p>
            <a:pPr indent="-292100" lvl="0" marL="457200" rtl="0" algn="l">
              <a:spcBef>
                <a:spcPts val="0"/>
              </a:spcBef>
              <a:spcAft>
                <a:spcPts val="0"/>
              </a:spcAft>
              <a:buSzPts val="1000"/>
              <a:buChar char="●"/>
            </a:pPr>
            <a:r>
              <a:rPr i="1" lang="en-GB" sz="1000"/>
              <a:t>“N”: the cluster of all neighbouring nodes</a:t>
            </a:r>
            <a:endParaRPr i="1" sz="1000"/>
          </a:p>
        </p:txBody>
      </p:sp>
      <p:sp>
        <p:nvSpPr>
          <p:cNvPr id="709" name="Google Shape;709;p42"/>
          <p:cNvSpPr txBox="1"/>
          <p:nvPr/>
        </p:nvSpPr>
        <p:spPr>
          <a:xfrm>
            <a:off x="3212125" y="1998600"/>
            <a:ext cx="1013700" cy="4926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Importance for the node “j”</a:t>
            </a:r>
            <a:endParaRPr sz="1000"/>
          </a:p>
        </p:txBody>
      </p:sp>
      <p:sp>
        <p:nvSpPr>
          <p:cNvPr id="710" name="Google Shape;710;p42"/>
          <p:cNvSpPr txBox="1"/>
          <p:nvPr/>
        </p:nvSpPr>
        <p:spPr>
          <a:xfrm>
            <a:off x="4417650" y="1710700"/>
            <a:ext cx="1422300" cy="6465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Message from the Node “j” after applying the feature importance</a:t>
            </a:r>
            <a:endParaRPr sz="1000"/>
          </a:p>
        </p:txBody>
      </p:sp>
      <p:cxnSp>
        <p:nvCxnSpPr>
          <p:cNvPr id="711" name="Google Shape;711;p42"/>
          <p:cNvCxnSpPr>
            <a:stCxn id="706" idx="0"/>
          </p:cNvCxnSpPr>
          <p:nvPr/>
        </p:nvCxnSpPr>
        <p:spPr>
          <a:xfrm flipH="1" rot="10800000">
            <a:off x="2061550" y="2986125"/>
            <a:ext cx="6900" cy="200400"/>
          </a:xfrm>
          <a:prstGeom prst="straightConnector1">
            <a:avLst/>
          </a:prstGeom>
          <a:noFill/>
          <a:ln cap="flat" cmpd="sng" w="9525">
            <a:solidFill>
              <a:srgbClr val="F9CB9C"/>
            </a:solidFill>
            <a:prstDash val="solid"/>
            <a:round/>
            <a:headEnd len="med" w="med" type="none"/>
            <a:tailEnd len="med" w="med" type="triangle"/>
          </a:ln>
        </p:spPr>
      </p:cxnSp>
      <p:cxnSp>
        <p:nvCxnSpPr>
          <p:cNvPr id="712" name="Google Shape;712;p42"/>
          <p:cNvCxnSpPr>
            <a:stCxn id="707" idx="2"/>
          </p:cNvCxnSpPr>
          <p:nvPr/>
        </p:nvCxnSpPr>
        <p:spPr>
          <a:xfrm>
            <a:off x="2678750" y="2491200"/>
            <a:ext cx="26700" cy="138900"/>
          </a:xfrm>
          <a:prstGeom prst="straightConnector1">
            <a:avLst/>
          </a:prstGeom>
          <a:noFill/>
          <a:ln cap="flat" cmpd="sng" w="9525">
            <a:solidFill>
              <a:srgbClr val="FFE599"/>
            </a:solidFill>
            <a:prstDash val="solid"/>
            <a:round/>
            <a:headEnd len="med" w="med" type="none"/>
            <a:tailEnd len="med" w="med" type="triangle"/>
          </a:ln>
        </p:spPr>
      </p:cxnSp>
      <p:cxnSp>
        <p:nvCxnSpPr>
          <p:cNvPr id="713" name="Google Shape;713;p42"/>
          <p:cNvCxnSpPr/>
          <p:nvPr/>
        </p:nvCxnSpPr>
        <p:spPr>
          <a:xfrm rot="10800000">
            <a:off x="3006700" y="2958825"/>
            <a:ext cx="34200" cy="184800"/>
          </a:xfrm>
          <a:prstGeom prst="straightConnector1">
            <a:avLst/>
          </a:prstGeom>
          <a:noFill/>
          <a:ln cap="flat" cmpd="sng" w="9525">
            <a:solidFill>
              <a:srgbClr val="F9CB9C"/>
            </a:solidFill>
            <a:prstDash val="solid"/>
            <a:round/>
            <a:headEnd len="med" w="med" type="none"/>
            <a:tailEnd len="med" w="med" type="triangle"/>
          </a:ln>
        </p:spPr>
      </p:cxnSp>
      <p:cxnSp>
        <p:nvCxnSpPr>
          <p:cNvPr id="714" name="Google Shape;714;p42"/>
          <p:cNvCxnSpPr/>
          <p:nvPr/>
        </p:nvCxnSpPr>
        <p:spPr>
          <a:xfrm rot="10800000">
            <a:off x="3814825" y="3116125"/>
            <a:ext cx="239700" cy="137100"/>
          </a:xfrm>
          <a:prstGeom prst="straightConnector1">
            <a:avLst/>
          </a:prstGeom>
          <a:noFill/>
          <a:ln cap="flat" cmpd="sng" w="9525">
            <a:solidFill>
              <a:srgbClr val="B6D7A8"/>
            </a:solidFill>
            <a:prstDash val="solid"/>
            <a:round/>
            <a:headEnd len="med" w="med" type="none"/>
            <a:tailEnd len="med" w="med" type="triangle"/>
          </a:ln>
        </p:spPr>
      </p:cxnSp>
      <p:cxnSp>
        <p:nvCxnSpPr>
          <p:cNvPr id="715" name="Google Shape;715;p42"/>
          <p:cNvCxnSpPr/>
          <p:nvPr/>
        </p:nvCxnSpPr>
        <p:spPr>
          <a:xfrm>
            <a:off x="3869625" y="2527225"/>
            <a:ext cx="68400" cy="89100"/>
          </a:xfrm>
          <a:prstGeom prst="straightConnector1">
            <a:avLst/>
          </a:prstGeom>
          <a:noFill/>
          <a:ln cap="flat" cmpd="sng" w="9525">
            <a:solidFill>
              <a:srgbClr val="A2C4C9"/>
            </a:solidFill>
            <a:prstDash val="solid"/>
            <a:round/>
            <a:headEnd len="med" w="med" type="none"/>
            <a:tailEnd len="med" w="med" type="triangle"/>
          </a:ln>
        </p:spPr>
      </p:cxnSp>
      <p:sp>
        <p:nvSpPr>
          <p:cNvPr id="716" name="Google Shape;716;p42"/>
          <p:cNvSpPr/>
          <p:nvPr/>
        </p:nvSpPr>
        <p:spPr>
          <a:xfrm>
            <a:off x="4096626" y="2533219"/>
            <a:ext cx="775500" cy="573125"/>
          </a:xfrm>
          <a:custGeom>
            <a:rect b="b" l="l" r="r" t="t"/>
            <a:pathLst>
              <a:path extrusionOk="0" h="22925" w="31020">
                <a:moveTo>
                  <a:pt x="5987" y="1404"/>
                </a:moveTo>
                <a:cubicBezTo>
                  <a:pt x="4024" y="1769"/>
                  <a:pt x="965" y="2957"/>
                  <a:pt x="234" y="4418"/>
                </a:cubicBezTo>
                <a:cubicBezTo>
                  <a:pt x="-496" y="5879"/>
                  <a:pt x="874" y="8573"/>
                  <a:pt x="1604" y="10171"/>
                </a:cubicBezTo>
                <a:cubicBezTo>
                  <a:pt x="2335" y="11769"/>
                  <a:pt x="3750" y="12682"/>
                  <a:pt x="4617" y="14006"/>
                </a:cubicBezTo>
                <a:cubicBezTo>
                  <a:pt x="5485" y="15330"/>
                  <a:pt x="4252" y="16654"/>
                  <a:pt x="6809" y="18115"/>
                </a:cubicBezTo>
                <a:cubicBezTo>
                  <a:pt x="9366" y="19576"/>
                  <a:pt x="16626" y="22271"/>
                  <a:pt x="19959" y="22773"/>
                </a:cubicBezTo>
                <a:cubicBezTo>
                  <a:pt x="23292" y="23275"/>
                  <a:pt x="25438" y="22179"/>
                  <a:pt x="26808" y="21129"/>
                </a:cubicBezTo>
                <a:cubicBezTo>
                  <a:pt x="28178" y="20079"/>
                  <a:pt x="27492" y="18162"/>
                  <a:pt x="28177" y="16472"/>
                </a:cubicBezTo>
                <a:cubicBezTo>
                  <a:pt x="28862" y="14783"/>
                  <a:pt x="30780" y="13229"/>
                  <a:pt x="30917" y="10992"/>
                </a:cubicBezTo>
                <a:cubicBezTo>
                  <a:pt x="31054" y="8755"/>
                  <a:pt x="31054" y="4874"/>
                  <a:pt x="28999" y="3048"/>
                </a:cubicBezTo>
                <a:cubicBezTo>
                  <a:pt x="26944" y="1222"/>
                  <a:pt x="21420" y="171"/>
                  <a:pt x="18589" y="34"/>
                </a:cubicBezTo>
                <a:cubicBezTo>
                  <a:pt x="15758" y="-103"/>
                  <a:pt x="14114" y="1998"/>
                  <a:pt x="12014" y="2226"/>
                </a:cubicBezTo>
                <a:cubicBezTo>
                  <a:pt x="9914" y="2454"/>
                  <a:pt x="7950" y="1039"/>
                  <a:pt x="5987" y="1404"/>
                </a:cubicBezTo>
                <a:close/>
              </a:path>
            </a:pathLst>
          </a:custGeom>
          <a:noFill/>
          <a:ln cap="flat" cmpd="sng" w="9525">
            <a:solidFill>
              <a:srgbClr val="A4C2F4"/>
            </a:solidFill>
            <a:prstDash val="dash"/>
            <a:round/>
            <a:headEnd len="med" w="med" type="none"/>
            <a:tailEnd len="med" w="med" type="none"/>
          </a:ln>
        </p:spPr>
      </p:sp>
      <p:cxnSp>
        <p:nvCxnSpPr>
          <p:cNvPr id="717" name="Google Shape;717;p42"/>
          <p:cNvCxnSpPr/>
          <p:nvPr/>
        </p:nvCxnSpPr>
        <p:spPr>
          <a:xfrm flipH="1">
            <a:off x="4712000" y="2390250"/>
            <a:ext cx="82200" cy="150600"/>
          </a:xfrm>
          <a:prstGeom prst="straightConnector1">
            <a:avLst/>
          </a:prstGeom>
          <a:noFill/>
          <a:ln cap="flat" cmpd="sng" w="9525">
            <a:solidFill>
              <a:srgbClr val="A4C2F4"/>
            </a:solidFill>
            <a:prstDash val="solid"/>
            <a:round/>
            <a:headEnd len="med" w="med" type="none"/>
            <a:tailEnd len="med" w="med" type="triangle"/>
          </a:ln>
        </p:spPr>
      </p:cxnSp>
      <p:sp>
        <p:nvSpPr>
          <p:cNvPr id="718" name="Google Shape;718;p42"/>
          <p:cNvSpPr txBox="1"/>
          <p:nvPr/>
        </p:nvSpPr>
        <p:spPr>
          <a:xfrm>
            <a:off x="1329075" y="1094438"/>
            <a:ext cx="514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xa = </a:t>
            </a:r>
            <a:r>
              <a:rPr lang="en-GB">
                <a:solidFill>
                  <a:srgbClr val="0000FF"/>
                </a:solidFill>
              </a:rPr>
              <a:t>σ</a:t>
            </a:r>
            <a:r>
              <a:rPr lang="en-GB">
                <a:solidFill>
                  <a:srgbClr val="FF0000"/>
                </a:solidFill>
              </a:rPr>
              <a:t> (xa + </a:t>
            </a:r>
            <a:r>
              <a:rPr lang="en-GB">
                <a:solidFill>
                  <a:srgbClr val="FF9900"/>
                </a:solidFill>
              </a:rPr>
              <a:t>wb</a:t>
            </a:r>
            <a:r>
              <a:rPr lang="en-GB">
                <a:solidFill>
                  <a:srgbClr val="FF0000"/>
                </a:solidFill>
              </a:rPr>
              <a:t>*xb*</a:t>
            </a:r>
            <a:r>
              <a:rPr lang="en-GB">
                <a:solidFill>
                  <a:srgbClr val="00FF00"/>
                </a:solidFill>
              </a:rPr>
              <a:t>Wf </a:t>
            </a:r>
            <a:r>
              <a:rPr lang="en-GB">
                <a:solidFill>
                  <a:srgbClr val="FF0000"/>
                </a:solidFill>
              </a:rPr>
              <a:t>+ </a:t>
            </a:r>
            <a:r>
              <a:rPr lang="en-GB">
                <a:solidFill>
                  <a:srgbClr val="FF9900"/>
                </a:solidFill>
              </a:rPr>
              <a:t>wc</a:t>
            </a:r>
            <a:r>
              <a:rPr lang="en-GB">
                <a:solidFill>
                  <a:srgbClr val="FF0000"/>
                </a:solidFill>
              </a:rPr>
              <a:t>*xc*</a:t>
            </a:r>
            <a:r>
              <a:rPr lang="en-GB">
                <a:solidFill>
                  <a:srgbClr val="00FF00"/>
                </a:solidFill>
              </a:rPr>
              <a:t>Wf</a:t>
            </a:r>
            <a:r>
              <a:rPr lang="en-GB">
                <a:solidFill>
                  <a:srgbClr val="FF0000"/>
                </a:solidFill>
              </a:rPr>
              <a:t> + </a:t>
            </a:r>
            <a:r>
              <a:rPr lang="en-GB">
                <a:solidFill>
                  <a:srgbClr val="FF9900"/>
                </a:solidFill>
              </a:rPr>
              <a:t>wd</a:t>
            </a:r>
            <a:r>
              <a:rPr lang="en-GB">
                <a:solidFill>
                  <a:srgbClr val="FF0000"/>
                </a:solidFill>
              </a:rPr>
              <a:t>*xd*</a:t>
            </a:r>
            <a:r>
              <a:rPr lang="en-GB">
                <a:solidFill>
                  <a:srgbClr val="00FF00"/>
                </a:solidFill>
              </a:rPr>
              <a:t>Wf</a:t>
            </a:r>
            <a:r>
              <a:rPr lang="en-GB">
                <a:solidFill>
                  <a:srgbClr val="FF0000"/>
                </a:solidFill>
              </a:rPr>
              <a:t>)</a:t>
            </a:r>
            <a:endParaRPr>
              <a:solidFill>
                <a:srgbClr val="FF0000"/>
              </a:solidFill>
            </a:endParaRPr>
          </a:p>
        </p:txBody>
      </p:sp>
      <p:sp>
        <p:nvSpPr>
          <p:cNvPr id="719" name="Google Shape;719;p42"/>
          <p:cNvSpPr/>
          <p:nvPr/>
        </p:nvSpPr>
        <p:spPr>
          <a:xfrm>
            <a:off x="921388" y="1335525"/>
            <a:ext cx="893550" cy="1467400"/>
          </a:xfrm>
          <a:custGeom>
            <a:rect b="b" l="l" r="r" t="t"/>
            <a:pathLst>
              <a:path extrusionOk="0" h="58696" w="35742">
                <a:moveTo>
                  <a:pt x="17387" y="0"/>
                </a:moveTo>
                <a:cubicBezTo>
                  <a:pt x="15104" y="1461"/>
                  <a:pt x="6566" y="3836"/>
                  <a:pt x="3689" y="8767"/>
                </a:cubicBezTo>
                <a:cubicBezTo>
                  <a:pt x="813" y="13698"/>
                  <a:pt x="-329" y="22008"/>
                  <a:pt x="128" y="29587"/>
                </a:cubicBezTo>
                <a:cubicBezTo>
                  <a:pt x="585" y="37166"/>
                  <a:pt x="2502" y="49449"/>
                  <a:pt x="6429" y="54243"/>
                </a:cubicBezTo>
                <a:cubicBezTo>
                  <a:pt x="10356" y="59037"/>
                  <a:pt x="18803" y="57668"/>
                  <a:pt x="23688" y="58353"/>
                </a:cubicBezTo>
                <a:cubicBezTo>
                  <a:pt x="28574" y="59038"/>
                  <a:pt x="33733" y="58353"/>
                  <a:pt x="35742" y="58353"/>
                </a:cubicBezTo>
              </a:path>
            </a:pathLst>
          </a:custGeom>
          <a:noFill/>
          <a:ln cap="flat" cmpd="sng" w="9525">
            <a:solidFill>
              <a:schemeClr val="dk2"/>
            </a:solidFill>
            <a:prstDash val="dash"/>
            <a:round/>
            <a:headEnd len="med" w="med" type="none"/>
            <a:tailEnd len="med" w="med" type="triangle"/>
          </a:ln>
        </p:spPr>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3"/>
          <p:cNvSpPr/>
          <p:nvPr/>
        </p:nvSpPr>
        <p:spPr>
          <a:xfrm>
            <a:off x="4883250" y="1910825"/>
            <a:ext cx="4054500" cy="2862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3"/>
          <p:cNvSpPr/>
          <p:nvPr/>
        </p:nvSpPr>
        <p:spPr>
          <a:xfrm>
            <a:off x="4869550" y="219175"/>
            <a:ext cx="3986100" cy="1328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3"/>
          <p:cNvSpPr txBox="1"/>
          <p:nvPr/>
        </p:nvSpPr>
        <p:spPr>
          <a:xfrm>
            <a:off x="1289350" y="2631775"/>
            <a:ext cx="972600" cy="6465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Existing message for the Node (i)</a:t>
            </a:r>
            <a:endParaRPr sz="1000"/>
          </a:p>
        </p:txBody>
      </p:sp>
      <p:pic>
        <p:nvPicPr>
          <p:cNvPr id="727" name="Google Shape;727;p43"/>
          <p:cNvPicPr preferRelativeResize="0"/>
          <p:nvPr/>
        </p:nvPicPr>
        <p:blipFill>
          <a:blip r:embed="rId3">
            <a:alphaModFix/>
          </a:blip>
          <a:stretch>
            <a:fillRect/>
          </a:stretch>
        </p:blipFill>
        <p:spPr>
          <a:xfrm>
            <a:off x="583800" y="1936438"/>
            <a:ext cx="3095625" cy="695325"/>
          </a:xfrm>
          <a:prstGeom prst="rect">
            <a:avLst/>
          </a:prstGeom>
          <a:noFill/>
          <a:ln>
            <a:noFill/>
          </a:ln>
        </p:spPr>
      </p:pic>
      <p:sp>
        <p:nvSpPr>
          <p:cNvPr id="728" name="Google Shape;728;p43"/>
          <p:cNvSpPr txBox="1"/>
          <p:nvPr/>
        </p:nvSpPr>
        <p:spPr>
          <a:xfrm>
            <a:off x="260250" y="2631775"/>
            <a:ext cx="972600" cy="6465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i</a:t>
            </a:r>
            <a:r>
              <a:rPr lang="en-GB" sz="1000"/>
              <a:t>: The node to be updated (Node A)</a:t>
            </a:r>
            <a:endParaRPr sz="1000"/>
          </a:p>
        </p:txBody>
      </p:sp>
      <p:sp>
        <p:nvSpPr>
          <p:cNvPr id="729" name="Google Shape;729;p43"/>
          <p:cNvSpPr txBox="1"/>
          <p:nvPr/>
        </p:nvSpPr>
        <p:spPr>
          <a:xfrm>
            <a:off x="1022200" y="1443850"/>
            <a:ext cx="683100" cy="4926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Sigmoid Function</a:t>
            </a:r>
            <a:endParaRPr sz="1000"/>
          </a:p>
        </p:txBody>
      </p:sp>
      <p:sp>
        <p:nvSpPr>
          <p:cNvPr id="730" name="Google Shape;730;p43"/>
          <p:cNvSpPr txBox="1"/>
          <p:nvPr/>
        </p:nvSpPr>
        <p:spPr>
          <a:xfrm>
            <a:off x="2371975" y="2727625"/>
            <a:ext cx="1898400" cy="954300"/>
          </a:xfrm>
          <a:prstGeom prst="rect">
            <a:avLst/>
          </a:prstGeom>
          <a:solidFill>
            <a:srgbClr val="B6D7A8"/>
          </a:solid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i="1" lang="en-GB" sz="1000"/>
              <a:t>“j” represents a neighbouring node to “i”</a:t>
            </a:r>
            <a:endParaRPr i="1" sz="1000"/>
          </a:p>
          <a:p>
            <a:pPr indent="-292100" lvl="0" marL="457200" rtl="0" algn="l">
              <a:spcBef>
                <a:spcPts val="0"/>
              </a:spcBef>
              <a:spcAft>
                <a:spcPts val="0"/>
              </a:spcAft>
              <a:buSzPts val="1000"/>
              <a:buChar char="●"/>
            </a:pPr>
            <a:r>
              <a:rPr i="1" lang="en-GB" sz="1000"/>
              <a:t>“N”: the cluster of all neighbouring nodes</a:t>
            </a:r>
            <a:endParaRPr i="1" sz="1000"/>
          </a:p>
        </p:txBody>
      </p:sp>
      <p:sp>
        <p:nvSpPr>
          <p:cNvPr id="731" name="Google Shape;731;p43"/>
          <p:cNvSpPr txBox="1"/>
          <p:nvPr/>
        </p:nvSpPr>
        <p:spPr>
          <a:xfrm>
            <a:off x="1897125" y="1443850"/>
            <a:ext cx="1013700" cy="4926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Importance for the node “j”</a:t>
            </a:r>
            <a:endParaRPr sz="1000"/>
          </a:p>
        </p:txBody>
      </p:sp>
      <p:sp>
        <p:nvSpPr>
          <p:cNvPr id="732" name="Google Shape;732;p43"/>
          <p:cNvSpPr txBox="1"/>
          <p:nvPr/>
        </p:nvSpPr>
        <p:spPr>
          <a:xfrm>
            <a:off x="3102650" y="1155950"/>
            <a:ext cx="1422300" cy="6465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Message from the Node “j” after applying the feature importance</a:t>
            </a:r>
            <a:endParaRPr sz="1000"/>
          </a:p>
        </p:txBody>
      </p:sp>
      <p:cxnSp>
        <p:nvCxnSpPr>
          <p:cNvPr id="733" name="Google Shape;733;p43"/>
          <p:cNvCxnSpPr>
            <a:stCxn id="728" idx="0"/>
          </p:cNvCxnSpPr>
          <p:nvPr/>
        </p:nvCxnSpPr>
        <p:spPr>
          <a:xfrm flipH="1" rot="10800000">
            <a:off x="746550" y="2431375"/>
            <a:ext cx="6900" cy="200400"/>
          </a:xfrm>
          <a:prstGeom prst="straightConnector1">
            <a:avLst/>
          </a:prstGeom>
          <a:noFill/>
          <a:ln cap="flat" cmpd="sng" w="9525">
            <a:solidFill>
              <a:srgbClr val="F9CB9C"/>
            </a:solidFill>
            <a:prstDash val="solid"/>
            <a:round/>
            <a:headEnd len="med" w="med" type="none"/>
            <a:tailEnd len="med" w="med" type="triangle"/>
          </a:ln>
        </p:spPr>
      </p:cxnSp>
      <p:cxnSp>
        <p:nvCxnSpPr>
          <p:cNvPr id="734" name="Google Shape;734;p43"/>
          <p:cNvCxnSpPr>
            <a:stCxn id="729" idx="2"/>
          </p:cNvCxnSpPr>
          <p:nvPr/>
        </p:nvCxnSpPr>
        <p:spPr>
          <a:xfrm>
            <a:off x="1363750" y="1936450"/>
            <a:ext cx="26700" cy="138900"/>
          </a:xfrm>
          <a:prstGeom prst="straightConnector1">
            <a:avLst/>
          </a:prstGeom>
          <a:noFill/>
          <a:ln cap="flat" cmpd="sng" w="9525">
            <a:solidFill>
              <a:srgbClr val="FFE599"/>
            </a:solidFill>
            <a:prstDash val="solid"/>
            <a:round/>
            <a:headEnd len="med" w="med" type="none"/>
            <a:tailEnd len="med" w="med" type="triangle"/>
          </a:ln>
        </p:spPr>
      </p:cxnSp>
      <p:cxnSp>
        <p:nvCxnSpPr>
          <p:cNvPr id="735" name="Google Shape;735;p43"/>
          <p:cNvCxnSpPr/>
          <p:nvPr/>
        </p:nvCxnSpPr>
        <p:spPr>
          <a:xfrm rot="10800000">
            <a:off x="1691700" y="2404075"/>
            <a:ext cx="34200" cy="184800"/>
          </a:xfrm>
          <a:prstGeom prst="straightConnector1">
            <a:avLst/>
          </a:prstGeom>
          <a:noFill/>
          <a:ln cap="flat" cmpd="sng" w="9525">
            <a:solidFill>
              <a:srgbClr val="F9CB9C"/>
            </a:solidFill>
            <a:prstDash val="solid"/>
            <a:round/>
            <a:headEnd len="med" w="med" type="none"/>
            <a:tailEnd len="med" w="med" type="triangle"/>
          </a:ln>
        </p:spPr>
      </p:cxnSp>
      <p:cxnSp>
        <p:nvCxnSpPr>
          <p:cNvPr id="736" name="Google Shape;736;p43"/>
          <p:cNvCxnSpPr/>
          <p:nvPr/>
        </p:nvCxnSpPr>
        <p:spPr>
          <a:xfrm rot="10800000">
            <a:off x="2499825" y="2561375"/>
            <a:ext cx="239700" cy="137100"/>
          </a:xfrm>
          <a:prstGeom prst="straightConnector1">
            <a:avLst/>
          </a:prstGeom>
          <a:noFill/>
          <a:ln cap="flat" cmpd="sng" w="9525">
            <a:solidFill>
              <a:srgbClr val="B6D7A8"/>
            </a:solidFill>
            <a:prstDash val="solid"/>
            <a:round/>
            <a:headEnd len="med" w="med" type="none"/>
            <a:tailEnd len="med" w="med" type="triangle"/>
          </a:ln>
        </p:spPr>
      </p:cxnSp>
      <p:cxnSp>
        <p:nvCxnSpPr>
          <p:cNvPr id="737" name="Google Shape;737;p43"/>
          <p:cNvCxnSpPr/>
          <p:nvPr/>
        </p:nvCxnSpPr>
        <p:spPr>
          <a:xfrm>
            <a:off x="2554625" y="1972475"/>
            <a:ext cx="68400" cy="89100"/>
          </a:xfrm>
          <a:prstGeom prst="straightConnector1">
            <a:avLst/>
          </a:prstGeom>
          <a:noFill/>
          <a:ln cap="flat" cmpd="sng" w="9525">
            <a:solidFill>
              <a:srgbClr val="A2C4C9"/>
            </a:solidFill>
            <a:prstDash val="solid"/>
            <a:round/>
            <a:headEnd len="med" w="med" type="none"/>
            <a:tailEnd len="med" w="med" type="triangle"/>
          </a:ln>
        </p:spPr>
      </p:cxnSp>
      <p:sp>
        <p:nvSpPr>
          <p:cNvPr id="738" name="Google Shape;738;p43"/>
          <p:cNvSpPr/>
          <p:nvPr/>
        </p:nvSpPr>
        <p:spPr>
          <a:xfrm>
            <a:off x="2781626" y="1978469"/>
            <a:ext cx="775500" cy="573125"/>
          </a:xfrm>
          <a:custGeom>
            <a:rect b="b" l="l" r="r" t="t"/>
            <a:pathLst>
              <a:path extrusionOk="0" h="22925" w="31020">
                <a:moveTo>
                  <a:pt x="5987" y="1404"/>
                </a:moveTo>
                <a:cubicBezTo>
                  <a:pt x="4024" y="1769"/>
                  <a:pt x="965" y="2957"/>
                  <a:pt x="234" y="4418"/>
                </a:cubicBezTo>
                <a:cubicBezTo>
                  <a:pt x="-496" y="5879"/>
                  <a:pt x="874" y="8573"/>
                  <a:pt x="1604" y="10171"/>
                </a:cubicBezTo>
                <a:cubicBezTo>
                  <a:pt x="2335" y="11769"/>
                  <a:pt x="3750" y="12682"/>
                  <a:pt x="4617" y="14006"/>
                </a:cubicBezTo>
                <a:cubicBezTo>
                  <a:pt x="5485" y="15330"/>
                  <a:pt x="4252" y="16654"/>
                  <a:pt x="6809" y="18115"/>
                </a:cubicBezTo>
                <a:cubicBezTo>
                  <a:pt x="9366" y="19576"/>
                  <a:pt x="16626" y="22271"/>
                  <a:pt x="19959" y="22773"/>
                </a:cubicBezTo>
                <a:cubicBezTo>
                  <a:pt x="23292" y="23275"/>
                  <a:pt x="25438" y="22179"/>
                  <a:pt x="26808" y="21129"/>
                </a:cubicBezTo>
                <a:cubicBezTo>
                  <a:pt x="28178" y="20079"/>
                  <a:pt x="27492" y="18162"/>
                  <a:pt x="28177" y="16472"/>
                </a:cubicBezTo>
                <a:cubicBezTo>
                  <a:pt x="28862" y="14783"/>
                  <a:pt x="30780" y="13229"/>
                  <a:pt x="30917" y="10992"/>
                </a:cubicBezTo>
                <a:cubicBezTo>
                  <a:pt x="31054" y="8755"/>
                  <a:pt x="31054" y="4874"/>
                  <a:pt x="28999" y="3048"/>
                </a:cubicBezTo>
                <a:cubicBezTo>
                  <a:pt x="26944" y="1222"/>
                  <a:pt x="21420" y="171"/>
                  <a:pt x="18589" y="34"/>
                </a:cubicBezTo>
                <a:cubicBezTo>
                  <a:pt x="15758" y="-103"/>
                  <a:pt x="14114" y="1998"/>
                  <a:pt x="12014" y="2226"/>
                </a:cubicBezTo>
                <a:cubicBezTo>
                  <a:pt x="9914" y="2454"/>
                  <a:pt x="7950" y="1039"/>
                  <a:pt x="5987" y="1404"/>
                </a:cubicBezTo>
                <a:close/>
              </a:path>
            </a:pathLst>
          </a:custGeom>
          <a:noFill/>
          <a:ln cap="flat" cmpd="sng" w="9525">
            <a:solidFill>
              <a:srgbClr val="A4C2F4"/>
            </a:solidFill>
            <a:prstDash val="dash"/>
            <a:round/>
            <a:headEnd len="med" w="med" type="none"/>
            <a:tailEnd len="med" w="med" type="none"/>
          </a:ln>
        </p:spPr>
      </p:sp>
      <p:cxnSp>
        <p:nvCxnSpPr>
          <p:cNvPr id="739" name="Google Shape;739;p43"/>
          <p:cNvCxnSpPr/>
          <p:nvPr/>
        </p:nvCxnSpPr>
        <p:spPr>
          <a:xfrm flipH="1">
            <a:off x="3397000" y="1835500"/>
            <a:ext cx="82200" cy="150600"/>
          </a:xfrm>
          <a:prstGeom prst="straightConnector1">
            <a:avLst/>
          </a:prstGeom>
          <a:noFill/>
          <a:ln cap="flat" cmpd="sng" w="9525">
            <a:solidFill>
              <a:srgbClr val="A4C2F4"/>
            </a:solidFill>
            <a:prstDash val="solid"/>
            <a:round/>
            <a:headEnd len="med" w="med" type="none"/>
            <a:tailEnd len="med" w="med" type="triangle"/>
          </a:ln>
        </p:spPr>
      </p:cxnSp>
      <p:sp>
        <p:nvSpPr>
          <p:cNvPr id="740" name="Google Shape;740;p43"/>
          <p:cNvSpPr txBox="1"/>
          <p:nvPr/>
        </p:nvSpPr>
        <p:spPr>
          <a:xfrm>
            <a:off x="4938025" y="253325"/>
            <a:ext cx="394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Approach 1 (convolutional)</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a:t>
            </a:r>
            <a:r>
              <a:rPr lang="en-GB"/>
              <a:t>Importance</a:t>
            </a:r>
            <a:r>
              <a:rPr lang="en-GB"/>
              <a:t> for a node can be fixed based on the graph structure (e.g., it equals to the number of external connections of a node)</a:t>
            </a:r>
            <a:endParaRPr/>
          </a:p>
        </p:txBody>
      </p:sp>
      <p:sp>
        <p:nvSpPr>
          <p:cNvPr id="741" name="Google Shape;741;p43"/>
          <p:cNvSpPr txBox="1"/>
          <p:nvPr/>
        </p:nvSpPr>
        <p:spPr>
          <a:xfrm>
            <a:off x="5049325" y="1876650"/>
            <a:ext cx="394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Approach 2 (attentional)</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Importance for a node is </a:t>
            </a:r>
            <a:r>
              <a:rPr lang="en-GB"/>
              <a:t>learned</a:t>
            </a:r>
            <a:r>
              <a:rPr lang="en-GB"/>
              <a:t> based on the interaction of features between different nodes (Node “i” and Node “j”).</a:t>
            </a:r>
            <a:endParaRPr/>
          </a:p>
        </p:txBody>
      </p:sp>
      <p:pic>
        <p:nvPicPr>
          <p:cNvPr id="742" name="Google Shape;742;p43"/>
          <p:cNvPicPr preferRelativeResize="0"/>
          <p:nvPr/>
        </p:nvPicPr>
        <p:blipFill>
          <a:blip r:embed="rId4">
            <a:alphaModFix/>
          </a:blip>
          <a:stretch>
            <a:fillRect/>
          </a:stretch>
        </p:blipFill>
        <p:spPr>
          <a:xfrm>
            <a:off x="6284650" y="3190660"/>
            <a:ext cx="1238050" cy="390615"/>
          </a:xfrm>
          <a:prstGeom prst="rect">
            <a:avLst/>
          </a:prstGeom>
          <a:noFill/>
          <a:ln>
            <a:noFill/>
          </a:ln>
        </p:spPr>
      </p:pic>
      <p:pic>
        <p:nvPicPr>
          <p:cNvPr id="743" name="Google Shape;743;p43"/>
          <p:cNvPicPr preferRelativeResize="0"/>
          <p:nvPr/>
        </p:nvPicPr>
        <p:blipFill>
          <a:blip r:embed="rId5">
            <a:alphaModFix/>
          </a:blip>
          <a:stretch>
            <a:fillRect/>
          </a:stretch>
        </p:blipFill>
        <p:spPr>
          <a:xfrm>
            <a:off x="5708225" y="4196875"/>
            <a:ext cx="2494987" cy="492600"/>
          </a:xfrm>
          <a:prstGeom prst="rect">
            <a:avLst/>
          </a:prstGeom>
          <a:noFill/>
          <a:ln>
            <a:noFill/>
          </a:ln>
        </p:spPr>
      </p:pic>
      <p:sp>
        <p:nvSpPr>
          <p:cNvPr id="744" name="Google Shape;744;p43"/>
          <p:cNvSpPr txBox="1"/>
          <p:nvPr/>
        </p:nvSpPr>
        <p:spPr>
          <a:xfrm>
            <a:off x="5107950" y="35812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So the message passing function can be written as:</a:t>
            </a:r>
            <a:endParaRPr/>
          </a:p>
        </p:txBody>
      </p:sp>
      <p:sp>
        <p:nvSpPr>
          <p:cNvPr id="745" name="Google Shape;745;p43"/>
          <p:cNvSpPr/>
          <p:nvPr/>
        </p:nvSpPr>
        <p:spPr>
          <a:xfrm>
            <a:off x="2310239" y="882005"/>
            <a:ext cx="2525050" cy="522025"/>
          </a:xfrm>
          <a:custGeom>
            <a:rect b="b" l="l" r="r" t="t"/>
            <a:pathLst>
              <a:path extrusionOk="0" h="20881" w="101002">
                <a:moveTo>
                  <a:pt x="1283" y="20881"/>
                </a:moveTo>
                <a:cubicBezTo>
                  <a:pt x="1329" y="19374"/>
                  <a:pt x="-1640" y="15219"/>
                  <a:pt x="1556" y="11840"/>
                </a:cubicBezTo>
                <a:cubicBezTo>
                  <a:pt x="4752" y="8461"/>
                  <a:pt x="13199" y="2297"/>
                  <a:pt x="20459" y="608"/>
                </a:cubicBezTo>
                <a:cubicBezTo>
                  <a:pt x="27719" y="-1081"/>
                  <a:pt x="36805" y="1293"/>
                  <a:pt x="45115" y="1704"/>
                </a:cubicBezTo>
                <a:cubicBezTo>
                  <a:pt x="53425" y="2115"/>
                  <a:pt x="63196" y="3257"/>
                  <a:pt x="70319" y="3074"/>
                </a:cubicBezTo>
                <a:cubicBezTo>
                  <a:pt x="77442" y="2891"/>
                  <a:pt x="82738" y="1110"/>
                  <a:pt x="87852" y="608"/>
                </a:cubicBezTo>
                <a:cubicBezTo>
                  <a:pt x="92966" y="106"/>
                  <a:pt x="98810" y="151"/>
                  <a:pt x="101002" y="60"/>
                </a:cubicBezTo>
              </a:path>
            </a:pathLst>
          </a:custGeom>
          <a:noFill/>
          <a:ln cap="flat" cmpd="sng" w="9525">
            <a:solidFill>
              <a:schemeClr val="dk2"/>
            </a:solidFill>
            <a:prstDash val="solid"/>
            <a:round/>
            <a:headEnd len="med" w="med" type="none"/>
            <a:tailEnd len="med" w="med" type="triangle"/>
          </a:ln>
        </p:spPr>
      </p:sp>
      <p:sp>
        <p:nvSpPr>
          <p:cNvPr id="746" name="Google Shape;746;p43"/>
          <p:cNvSpPr/>
          <p:nvPr/>
        </p:nvSpPr>
        <p:spPr>
          <a:xfrm>
            <a:off x="4047675" y="972550"/>
            <a:ext cx="787625" cy="2479275"/>
          </a:xfrm>
          <a:custGeom>
            <a:rect b="b" l="l" r="r" t="t"/>
            <a:pathLst>
              <a:path extrusionOk="0" h="99171" w="31505">
                <a:moveTo>
                  <a:pt x="0" y="0"/>
                </a:moveTo>
                <a:cubicBezTo>
                  <a:pt x="2511" y="594"/>
                  <a:pt x="11050" y="1461"/>
                  <a:pt x="15068" y="3561"/>
                </a:cubicBezTo>
                <a:cubicBezTo>
                  <a:pt x="19086" y="5661"/>
                  <a:pt x="22693" y="7487"/>
                  <a:pt x="24108" y="12601"/>
                </a:cubicBezTo>
                <a:cubicBezTo>
                  <a:pt x="25523" y="17715"/>
                  <a:pt x="24154" y="27349"/>
                  <a:pt x="23560" y="34244"/>
                </a:cubicBezTo>
                <a:cubicBezTo>
                  <a:pt x="22967" y="41139"/>
                  <a:pt x="21825" y="47714"/>
                  <a:pt x="20547" y="53969"/>
                </a:cubicBezTo>
                <a:cubicBezTo>
                  <a:pt x="19269" y="60224"/>
                  <a:pt x="16027" y="64836"/>
                  <a:pt x="15890" y="71776"/>
                </a:cubicBezTo>
                <a:cubicBezTo>
                  <a:pt x="15753" y="78716"/>
                  <a:pt x="17123" y="91044"/>
                  <a:pt x="19725" y="95610"/>
                </a:cubicBezTo>
                <a:cubicBezTo>
                  <a:pt x="22328" y="100176"/>
                  <a:pt x="29542" y="98578"/>
                  <a:pt x="31505" y="99171"/>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44"/>
          <p:cNvSpPr/>
          <p:nvPr/>
        </p:nvSpPr>
        <p:spPr>
          <a:xfrm>
            <a:off x="4883250" y="1910825"/>
            <a:ext cx="4054500" cy="28629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4"/>
          <p:cNvSpPr/>
          <p:nvPr/>
        </p:nvSpPr>
        <p:spPr>
          <a:xfrm>
            <a:off x="4869550" y="219175"/>
            <a:ext cx="3986100" cy="1328700"/>
          </a:xfrm>
          <a:prstGeom prst="rect">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4"/>
          <p:cNvSpPr txBox="1"/>
          <p:nvPr/>
        </p:nvSpPr>
        <p:spPr>
          <a:xfrm>
            <a:off x="1289350" y="2631775"/>
            <a:ext cx="972600" cy="6465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Existing message for the Node (i)</a:t>
            </a:r>
            <a:endParaRPr sz="1000"/>
          </a:p>
        </p:txBody>
      </p:sp>
      <p:pic>
        <p:nvPicPr>
          <p:cNvPr id="754" name="Google Shape;754;p44"/>
          <p:cNvPicPr preferRelativeResize="0"/>
          <p:nvPr/>
        </p:nvPicPr>
        <p:blipFill>
          <a:blip r:embed="rId3">
            <a:alphaModFix/>
          </a:blip>
          <a:stretch>
            <a:fillRect/>
          </a:stretch>
        </p:blipFill>
        <p:spPr>
          <a:xfrm>
            <a:off x="583800" y="1936438"/>
            <a:ext cx="3095625" cy="695325"/>
          </a:xfrm>
          <a:prstGeom prst="rect">
            <a:avLst/>
          </a:prstGeom>
          <a:noFill/>
          <a:ln>
            <a:noFill/>
          </a:ln>
        </p:spPr>
      </p:pic>
      <p:sp>
        <p:nvSpPr>
          <p:cNvPr id="755" name="Google Shape;755;p44"/>
          <p:cNvSpPr txBox="1"/>
          <p:nvPr/>
        </p:nvSpPr>
        <p:spPr>
          <a:xfrm>
            <a:off x="260250" y="2631775"/>
            <a:ext cx="972600" cy="646500"/>
          </a:xfrm>
          <a:prstGeom prst="rect">
            <a:avLst/>
          </a:prstGeom>
          <a:solidFill>
            <a:srgbClr val="F9CB9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i</a:t>
            </a:r>
            <a:r>
              <a:rPr lang="en-GB" sz="1000"/>
              <a:t>: The node to be updated (Node A)</a:t>
            </a:r>
            <a:endParaRPr sz="1000"/>
          </a:p>
        </p:txBody>
      </p:sp>
      <p:sp>
        <p:nvSpPr>
          <p:cNvPr id="756" name="Google Shape;756;p44"/>
          <p:cNvSpPr txBox="1"/>
          <p:nvPr/>
        </p:nvSpPr>
        <p:spPr>
          <a:xfrm>
            <a:off x="1022200" y="1443850"/>
            <a:ext cx="683100" cy="492600"/>
          </a:xfrm>
          <a:prstGeom prst="rect">
            <a:avLst/>
          </a:prstGeom>
          <a:solidFill>
            <a:srgbClr val="FFE5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t>Sigmoid Function</a:t>
            </a:r>
            <a:endParaRPr sz="1000"/>
          </a:p>
        </p:txBody>
      </p:sp>
      <p:sp>
        <p:nvSpPr>
          <p:cNvPr id="757" name="Google Shape;757;p44"/>
          <p:cNvSpPr txBox="1"/>
          <p:nvPr/>
        </p:nvSpPr>
        <p:spPr>
          <a:xfrm>
            <a:off x="2371975" y="2727625"/>
            <a:ext cx="1898400" cy="954300"/>
          </a:xfrm>
          <a:prstGeom prst="rect">
            <a:avLst/>
          </a:prstGeom>
          <a:solidFill>
            <a:srgbClr val="B6D7A8"/>
          </a:solid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i="1" lang="en-GB" sz="1000"/>
              <a:t>“j” represents a neighbouring node to “i”</a:t>
            </a:r>
            <a:endParaRPr i="1" sz="1000"/>
          </a:p>
          <a:p>
            <a:pPr indent="-292100" lvl="0" marL="457200" rtl="0" algn="l">
              <a:spcBef>
                <a:spcPts val="0"/>
              </a:spcBef>
              <a:spcAft>
                <a:spcPts val="0"/>
              </a:spcAft>
              <a:buSzPts val="1000"/>
              <a:buChar char="●"/>
            </a:pPr>
            <a:r>
              <a:rPr i="1" lang="en-GB" sz="1000"/>
              <a:t>“N”: the cluster of all neighbouring nodes</a:t>
            </a:r>
            <a:endParaRPr i="1" sz="1000"/>
          </a:p>
        </p:txBody>
      </p:sp>
      <p:sp>
        <p:nvSpPr>
          <p:cNvPr id="758" name="Google Shape;758;p44"/>
          <p:cNvSpPr txBox="1"/>
          <p:nvPr/>
        </p:nvSpPr>
        <p:spPr>
          <a:xfrm>
            <a:off x="1897125" y="1443850"/>
            <a:ext cx="1013700" cy="492600"/>
          </a:xfrm>
          <a:prstGeom prst="rect">
            <a:avLst/>
          </a:prstGeom>
          <a:solidFill>
            <a:srgbClr val="A2C4C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Importance for the node “j”</a:t>
            </a:r>
            <a:endParaRPr sz="1000"/>
          </a:p>
        </p:txBody>
      </p:sp>
      <p:sp>
        <p:nvSpPr>
          <p:cNvPr id="759" name="Google Shape;759;p44"/>
          <p:cNvSpPr txBox="1"/>
          <p:nvPr/>
        </p:nvSpPr>
        <p:spPr>
          <a:xfrm>
            <a:off x="3102650" y="1155950"/>
            <a:ext cx="1422300" cy="646500"/>
          </a:xfrm>
          <a:prstGeom prst="rect">
            <a:avLst/>
          </a:prstGeom>
          <a:solidFill>
            <a:srgbClr val="A4C2F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Message from the Node “j” after applying the feature importance</a:t>
            </a:r>
            <a:endParaRPr sz="1000"/>
          </a:p>
        </p:txBody>
      </p:sp>
      <p:cxnSp>
        <p:nvCxnSpPr>
          <p:cNvPr id="760" name="Google Shape;760;p44"/>
          <p:cNvCxnSpPr>
            <a:stCxn id="755" idx="0"/>
          </p:cNvCxnSpPr>
          <p:nvPr/>
        </p:nvCxnSpPr>
        <p:spPr>
          <a:xfrm flipH="1" rot="10800000">
            <a:off x="746550" y="2431375"/>
            <a:ext cx="6900" cy="200400"/>
          </a:xfrm>
          <a:prstGeom prst="straightConnector1">
            <a:avLst/>
          </a:prstGeom>
          <a:noFill/>
          <a:ln cap="flat" cmpd="sng" w="9525">
            <a:solidFill>
              <a:srgbClr val="F9CB9C"/>
            </a:solidFill>
            <a:prstDash val="solid"/>
            <a:round/>
            <a:headEnd len="med" w="med" type="none"/>
            <a:tailEnd len="med" w="med" type="triangle"/>
          </a:ln>
        </p:spPr>
      </p:cxnSp>
      <p:cxnSp>
        <p:nvCxnSpPr>
          <p:cNvPr id="761" name="Google Shape;761;p44"/>
          <p:cNvCxnSpPr>
            <a:stCxn id="756" idx="2"/>
          </p:cNvCxnSpPr>
          <p:nvPr/>
        </p:nvCxnSpPr>
        <p:spPr>
          <a:xfrm>
            <a:off x="1363750" y="1936450"/>
            <a:ext cx="26700" cy="138900"/>
          </a:xfrm>
          <a:prstGeom prst="straightConnector1">
            <a:avLst/>
          </a:prstGeom>
          <a:noFill/>
          <a:ln cap="flat" cmpd="sng" w="9525">
            <a:solidFill>
              <a:srgbClr val="FFE599"/>
            </a:solidFill>
            <a:prstDash val="solid"/>
            <a:round/>
            <a:headEnd len="med" w="med" type="none"/>
            <a:tailEnd len="med" w="med" type="triangle"/>
          </a:ln>
        </p:spPr>
      </p:cxnSp>
      <p:cxnSp>
        <p:nvCxnSpPr>
          <p:cNvPr id="762" name="Google Shape;762;p44"/>
          <p:cNvCxnSpPr/>
          <p:nvPr/>
        </p:nvCxnSpPr>
        <p:spPr>
          <a:xfrm rot="10800000">
            <a:off x="1691700" y="2404075"/>
            <a:ext cx="34200" cy="184800"/>
          </a:xfrm>
          <a:prstGeom prst="straightConnector1">
            <a:avLst/>
          </a:prstGeom>
          <a:noFill/>
          <a:ln cap="flat" cmpd="sng" w="9525">
            <a:solidFill>
              <a:srgbClr val="F9CB9C"/>
            </a:solidFill>
            <a:prstDash val="solid"/>
            <a:round/>
            <a:headEnd len="med" w="med" type="none"/>
            <a:tailEnd len="med" w="med" type="triangle"/>
          </a:ln>
        </p:spPr>
      </p:cxnSp>
      <p:cxnSp>
        <p:nvCxnSpPr>
          <p:cNvPr id="763" name="Google Shape;763;p44"/>
          <p:cNvCxnSpPr/>
          <p:nvPr/>
        </p:nvCxnSpPr>
        <p:spPr>
          <a:xfrm rot="10800000">
            <a:off x="2499825" y="2561375"/>
            <a:ext cx="239700" cy="137100"/>
          </a:xfrm>
          <a:prstGeom prst="straightConnector1">
            <a:avLst/>
          </a:prstGeom>
          <a:noFill/>
          <a:ln cap="flat" cmpd="sng" w="9525">
            <a:solidFill>
              <a:srgbClr val="B6D7A8"/>
            </a:solidFill>
            <a:prstDash val="solid"/>
            <a:round/>
            <a:headEnd len="med" w="med" type="none"/>
            <a:tailEnd len="med" w="med" type="triangle"/>
          </a:ln>
        </p:spPr>
      </p:cxnSp>
      <p:cxnSp>
        <p:nvCxnSpPr>
          <p:cNvPr id="764" name="Google Shape;764;p44"/>
          <p:cNvCxnSpPr/>
          <p:nvPr/>
        </p:nvCxnSpPr>
        <p:spPr>
          <a:xfrm>
            <a:off x="2554625" y="1972475"/>
            <a:ext cx="68400" cy="89100"/>
          </a:xfrm>
          <a:prstGeom prst="straightConnector1">
            <a:avLst/>
          </a:prstGeom>
          <a:noFill/>
          <a:ln cap="flat" cmpd="sng" w="9525">
            <a:solidFill>
              <a:srgbClr val="A2C4C9"/>
            </a:solidFill>
            <a:prstDash val="solid"/>
            <a:round/>
            <a:headEnd len="med" w="med" type="none"/>
            <a:tailEnd len="med" w="med" type="triangle"/>
          </a:ln>
        </p:spPr>
      </p:cxnSp>
      <p:sp>
        <p:nvSpPr>
          <p:cNvPr id="765" name="Google Shape;765;p44"/>
          <p:cNvSpPr/>
          <p:nvPr/>
        </p:nvSpPr>
        <p:spPr>
          <a:xfrm>
            <a:off x="2781626" y="1978469"/>
            <a:ext cx="775500" cy="573125"/>
          </a:xfrm>
          <a:custGeom>
            <a:rect b="b" l="l" r="r" t="t"/>
            <a:pathLst>
              <a:path extrusionOk="0" h="22925" w="31020">
                <a:moveTo>
                  <a:pt x="5987" y="1404"/>
                </a:moveTo>
                <a:cubicBezTo>
                  <a:pt x="4024" y="1769"/>
                  <a:pt x="965" y="2957"/>
                  <a:pt x="234" y="4418"/>
                </a:cubicBezTo>
                <a:cubicBezTo>
                  <a:pt x="-496" y="5879"/>
                  <a:pt x="874" y="8573"/>
                  <a:pt x="1604" y="10171"/>
                </a:cubicBezTo>
                <a:cubicBezTo>
                  <a:pt x="2335" y="11769"/>
                  <a:pt x="3750" y="12682"/>
                  <a:pt x="4617" y="14006"/>
                </a:cubicBezTo>
                <a:cubicBezTo>
                  <a:pt x="5485" y="15330"/>
                  <a:pt x="4252" y="16654"/>
                  <a:pt x="6809" y="18115"/>
                </a:cubicBezTo>
                <a:cubicBezTo>
                  <a:pt x="9366" y="19576"/>
                  <a:pt x="16626" y="22271"/>
                  <a:pt x="19959" y="22773"/>
                </a:cubicBezTo>
                <a:cubicBezTo>
                  <a:pt x="23292" y="23275"/>
                  <a:pt x="25438" y="22179"/>
                  <a:pt x="26808" y="21129"/>
                </a:cubicBezTo>
                <a:cubicBezTo>
                  <a:pt x="28178" y="20079"/>
                  <a:pt x="27492" y="18162"/>
                  <a:pt x="28177" y="16472"/>
                </a:cubicBezTo>
                <a:cubicBezTo>
                  <a:pt x="28862" y="14783"/>
                  <a:pt x="30780" y="13229"/>
                  <a:pt x="30917" y="10992"/>
                </a:cubicBezTo>
                <a:cubicBezTo>
                  <a:pt x="31054" y="8755"/>
                  <a:pt x="31054" y="4874"/>
                  <a:pt x="28999" y="3048"/>
                </a:cubicBezTo>
                <a:cubicBezTo>
                  <a:pt x="26944" y="1222"/>
                  <a:pt x="21420" y="171"/>
                  <a:pt x="18589" y="34"/>
                </a:cubicBezTo>
                <a:cubicBezTo>
                  <a:pt x="15758" y="-103"/>
                  <a:pt x="14114" y="1998"/>
                  <a:pt x="12014" y="2226"/>
                </a:cubicBezTo>
                <a:cubicBezTo>
                  <a:pt x="9914" y="2454"/>
                  <a:pt x="7950" y="1039"/>
                  <a:pt x="5987" y="1404"/>
                </a:cubicBezTo>
                <a:close/>
              </a:path>
            </a:pathLst>
          </a:custGeom>
          <a:noFill/>
          <a:ln cap="flat" cmpd="sng" w="9525">
            <a:solidFill>
              <a:srgbClr val="A4C2F4"/>
            </a:solidFill>
            <a:prstDash val="dash"/>
            <a:round/>
            <a:headEnd len="med" w="med" type="none"/>
            <a:tailEnd len="med" w="med" type="none"/>
          </a:ln>
        </p:spPr>
      </p:sp>
      <p:cxnSp>
        <p:nvCxnSpPr>
          <p:cNvPr id="766" name="Google Shape;766;p44"/>
          <p:cNvCxnSpPr/>
          <p:nvPr/>
        </p:nvCxnSpPr>
        <p:spPr>
          <a:xfrm flipH="1">
            <a:off x="3397000" y="1835500"/>
            <a:ext cx="82200" cy="150600"/>
          </a:xfrm>
          <a:prstGeom prst="straightConnector1">
            <a:avLst/>
          </a:prstGeom>
          <a:noFill/>
          <a:ln cap="flat" cmpd="sng" w="9525">
            <a:solidFill>
              <a:srgbClr val="A4C2F4"/>
            </a:solidFill>
            <a:prstDash val="solid"/>
            <a:round/>
            <a:headEnd len="med" w="med" type="none"/>
            <a:tailEnd len="med" w="med" type="triangle"/>
          </a:ln>
        </p:spPr>
      </p:cxnSp>
      <p:sp>
        <p:nvSpPr>
          <p:cNvPr id="767" name="Google Shape;767;p44"/>
          <p:cNvSpPr txBox="1"/>
          <p:nvPr/>
        </p:nvSpPr>
        <p:spPr>
          <a:xfrm>
            <a:off x="4938025" y="253325"/>
            <a:ext cx="394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Approach 1 (convolutional)</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Importance for a node can be fixed based on the graph structure (e.g., it equals to the number of external connections of a node)</a:t>
            </a:r>
            <a:endParaRPr/>
          </a:p>
        </p:txBody>
      </p:sp>
      <p:sp>
        <p:nvSpPr>
          <p:cNvPr id="768" name="Google Shape;768;p44"/>
          <p:cNvSpPr txBox="1"/>
          <p:nvPr/>
        </p:nvSpPr>
        <p:spPr>
          <a:xfrm>
            <a:off x="5049325" y="1876650"/>
            <a:ext cx="394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Approach 2 (attentional)</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Importance for a node is learned based on the interaction of features between different nodes (Node “i” and Node “j”).</a:t>
            </a:r>
            <a:endParaRPr/>
          </a:p>
        </p:txBody>
      </p:sp>
      <p:pic>
        <p:nvPicPr>
          <p:cNvPr id="769" name="Google Shape;769;p44"/>
          <p:cNvPicPr preferRelativeResize="0"/>
          <p:nvPr/>
        </p:nvPicPr>
        <p:blipFill>
          <a:blip r:embed="rId4">
            <a:alphaModFix/>
          </a:blip>
          <a:stretch>
            <a:fillRect/>
          </a:stretch>
        </p:blipFill>
        <p:spPr>
          <a:xfrm>
            <a:off x="6284650" y="3190660"/>
            <a:ext cx="1238050" cy="390615"/>
          </a:xfrm>
          <a:prstGeom prst="rect">
            <a:avLst/>
          </a:prstGeom>
          <a:noFill/>
          <a:ln>
            <a:noFill/>
          </a:ln>
        </p:spPr>
      </p:pic>
      <p:pic>
        <p:nvPicPr>
          <p:cNvPr id="770" name="Google Shape;770;p44"/>
          <p:cNvPicPr preferRelativeResize="0"/>
          <p:nvPr/>
        </p:nvPicPr>
        <p:blipFill>
          <a:blip r:embed="rId5">
            <a:alphaModFix/>
          </a:blip>
          <a:stretch>
            <a:fillRect/>
          </a:stretch>
        </p:blipFill>
        <p:spPr>
          <a:xfrm>
            <a:off x="5708225" y="4196875"/>
            <a:ext cx="2494987" cy="492600"/>
          </a:xfrm>
          <a:prstGeom prst="rect">
            <a:avLst/>
          </a:prstGeom>
          <a:noFill/>
          <a:ln>
            <a:noFill/>
          </a:ln>
        </p:spPr>
      </p:pic>
      <p:sp>
        <p:nvSpPr>
          <p:cNvPr id="771" name="Google Shape;771;p44"/>
          <p:cNvSpPr txBox="1"/>
          <p:nvPr/>
        </p:nvSpPr>
        <p:spPr>
          <a:xfrm>
            <a:off x="5107950" y="35812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So the message passing function can be written as:</a:t>
            </a:r>
            <a:endParaRPr/>
          </a:p>
        </p:txBody>
      </p:sp>
      <p:sp>
        <p:nvSpPr>
          <p:cNvPr id="772" name="Google Shape;772;p44"/>
          <p:cNvSpPr/>
          <p:nvPr/>
        </p:nvSpPr>
        <p:spPr>
          <a:xfrm>
            <a:off x="2310239" y="882005"/>
            <a:ext cx="2525050" cy="522025"/>
          </a:xfrm>
          <a:custGeom>
            <a:rect b="b" l="l" r="r" t="t"/>
            <a:pathLst>
              <a:path extrusionOk="0" h="20881" w="101002">
                <a:moveTo>
                  <a:pt x="1283" y="20881"/>
                </a:moveTo>
                <a:cubicBezTo>
                  <a:pt x="1329" y="19374"/>
                  <a:pt x="-1640" y="15219"/>
                  <a:pt x="1556" y="11840"/>
                </a:cubicBezTo>
                <a:cubicBezTo>
                  <a:pt x="4752" y="8461"/>
                  <a:pt x="13199" y="2297"/>
                  <a:pt x="20459" y="608"/>
                </a:cubicBezTo>
                <a:cubicBezTo>
                  <a:pt x="27719" y="-1081"/>
                  <a:pt x="36805" y="1293"/>
                  <a:pt x="45115" y="1704"/>
                </a:cubicBezTo>
                <a:cubicBezTo>
                  <a:pt x="53425" y="2115"/>
                  <a:pt x="63196" y="3257"/>
                  <a:pt x="70319" y="3074"/>
                </a:cubicBezTo>
                <a:cubicBezTo>
                  <a:pt x="77442" y="2891"/>
                  <a:pt x="82738" y="1110"/>
                  <a:pt x="87852" y="608"/>
                </a:cubicBezTo>
                <a:cubicBezTo>
                  <a:pt x="92966" y="106"/>
                  <a:pt x="98810" y="151"/>
                  <a:pt x="101002" y="60"/>
                </a:cubicBezTo>
              </a:path>
            </a:pathLst>
          </a:custGeom>
          <a:noFill/>
          <a:ln cap="flat" cmpd="sng" w="9525">
            <a:solidFill>
              <a:schemeClr val="dk2"/>
            </a:solidFill>
            <a:prstDash val="solid"/>
            <a:round/>
            <a:headEnd len="med" w="med" type="none"/>
            <a:tailEnd len="med" w="med" type="triangle"/>
          </a:ln>
        </p:spPr>
      </p:sp>
      <p:sp>
        <p:nvSpPr>
          <p:cNvPr id="773" name="Google Shape;773;p44"/>
          <p:cNvSpPr/>
          <p:nvPr/>
        </p:nvSpPr>
        <p:spPr>
          <a:xfrm>
            <a:off x="4047675" y="972550"/>
            <a:ext cx="787625" cy="2479275"/>
          </a:xfrm>
          <a:custGeom>
            <a:rect b="b" l="l" r="r" t="t"/>
            <a:pathLst>
              <a:path extrusionOk="0" h="99171" w="31505">
                <a:moveTo>
                  <a:pt x="0" y="0"/>
                </a:moveTo>
                <a:cubicBezTo>
                  <a:pt x="2511" y="594"/>
                  <a:pt x="11050" y="1461"/>
                  <a:pt x="15068" y="3561"/>
                </a:cubicBezTo>
                <a:cubicBezTo>
                  <a:pt x="19086" y="5661"/>
                  <a:pt x="22693" y="7487"/>
                  <a:pt x="24108" y="12601"/>
                </a:cubicBezTo>
                <a:cubicBezTo>
                  <a:pt x="25523" y="17715"/>
                  <a:pt x="24154" y="27349"/>
                  <a:pt x="23560" y="34244"/>
                </a:cubicBezTo>
                <a:cubicBezTo>
                  <a:pt x="22967" y="41139"/>
                  <a:pt x="21825" y="47714"/>
                  <a:pt x="20547" y="53969"/>
                </a:cubicBezTo>
                <a:cubicBezTo>
                  <a:pt x="19269" y="60224"/>
                  <a:pt x="16027" y="64836"/>
                  <a:pt x="15890" y="71776"/>
                </a:cubicBezTo>
                <a:cubicBezTo>
                  <a:pt x="15753" y="78716"/>
                  <a:pt x="17123" y="91044"/>
                  <a:pt x="19725" y="95610"/>
                </a:cubicBezTo>
                <a:cubicBezTo>
                  <a:pt x="22328" y="100176"/>
                  <a:pt x="29542" y="98578"/>
                  <a:pt x="31505" y="99171"/>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ctrTitle"/>
          </p:nvPr>
        </p:nvSpPr>
        <p:spPr>
          <a:xfrm>
            <a:off x="0"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890"/>
              <a:t>Introduction</a:t>
            </a:r>
            <a:endParaRPr sz="1890"/>
          </a:p>
        </p:txBody>
      </p:sp>
      <p:sp>
        <p:nvSpPr>
          <p:cNvPr id="98" name="Google Shape;98;p16"/>
          <p:cNvSpPr txBox="1"/>
          <p:nvPr>
            <p:ph type="ctrTitle"/>
          </p:nvPr>
        </p:nvSpPr>
        <p:spPr>
          <a:xfrm>
            <a:off x="1340975"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390"/>
              <a:t>What is graph</a:t>
            </a:r>
            <a:endParaRPr sz="1390"/>
          </a:p>
        </p:txBody>
      </p:sp>
      <p:sp>
        <p:nvSpPr>
          <p:cNvPr id="99" name="Google Shape;99;p16"/>
          <p:cNvSpPr/>
          <p:nvPr/>
        </p:nvSpPr>
        <p:spPr>
          <a:xfrm>
            <a:off x="1240600" y="1188550"/>
            <a:ext cx="294900" cy="2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1535500" y="2113050"/>
            <a:ext cx="294900" cy="2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960600" y="1640825"/>
            <a:ext cx="294900" cy="2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1340975" y="2695500"/>
            <a:ext cx="294900" cy="2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p:nvPr/>
        </p:nvSpPr>
        <p:spPr>
          <a:xfrm>
            <a:off x="2344700" y="2752450"/>
            <a:ext cx="294900" cy="2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92600" y="1935725"/>
            <a:ext cx="294900" cy="2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16"/>
          <p:cNvCxnSpPr>
            <a:stCxn id="99" idx="3"/>
            <a:endCxn id="104" idx="7"/>
          </p:cNvCxnSpPr>
          <p:nvPr/>
        </p:nvCxnSpPr>
        <p:spPr>
          <a:xfrm flipH="1">
            <a:off x="944187" y="1440263"/>
            <a:ext cx="339600" cy="5385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6"/>
          <p:cNvCxnSpPr>
            <a:stCxn id="104" idx="5"/>
            <a:endCxn id="102" idx="1"/>
          </p:cNvCxnSpPr>
          <p:nvPr/>
        </p:nvCxnSpPr>
        <p:spPr>
          <a:xfrm>
            <a:off x="944313" y="2187438"/>
            <a:ext cx="439800" cy="5511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6"/>
          <p:cNvCxnSpPr>
            <a:stCxn id="102" idx="6"/>
            <a:endCxn id="103" idx="2"/>
          </p:cNvCxnSpPr>
          <p:nvPr/>
        </p:nvCxnSpPr>
        <p:spPr>
          <a:xfrm>
            <a:off x="1635875" y="2842950"/>
            <a:ext cx="708900" cy="570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6"/>
          <p:cNvCxnSpPr>
            <a:stCxn id="103" idx="0"/>
            <a:endCxn id="101" idx="5"/>
          </p:cNvCxnSpPr>
          <p:nvPr/>
        </p:nvCxnSpPr>
        <p:spPr>
          <a:xfrm rot="10800000">
            <a:off x="2212250" y="1892650"/>
            <a:ext cx="279900" cy="8598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6"/>
          <p:cNvCxnSpPr>
            <a:stCxn id="101" idx="1"/>
            <a:endCxn id="99" idx="5"/>
          </p:cNvCxnSpPr>
          <p:nvPr/>
        </p:nvCxnSpPr>
        <p:spPr>
          <a:xfrm rot="10800000">
            <a:off x="1492287" y="1440412"/>
            <a:ext cx="511500" cy="2436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6"/>
          <p:cNvCxnSpPr>
            <a:stCxn id="99" idx="4"/>
            <a:endCxn id="100" idx="0"/>
          </p:cNvCxnSpPr>
          <p:nvPr/>
        </p:nvCxnSpPr>
        <p:spPr>
          <a:xfrm>
            <a:off x="1388050" y="1483450"/>
            <a:ext cx="294900" cy="6297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6"/>
          <p:cNvCxnSpPr>
            <a:stCxn id="100" idx="4"/>
            <a:endCxn id="102" idx="7"/>
          </p:cNvCxnSpPr>
          <p:nvPr/>
        </p:nvCxnSpPr>
        <p:spPr>
          <a:xfrm flipH="1">
            <a:off x="1592650" y="2407950"/>
            <a:ext cx="90300" cy="3306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6"/>
          <p:cNvCxnSpPr>
            <a:stCxn id="100" idx="5"/>
            <a:endCxn id="103" idx="1"/>
          </p:cNvCxnSpPr>
          <p:nvPr/>
        </p:nvCxnSpPr>
        <p:spPr>
          <a:xfrm>
            <a:off x="1787213" y="2364763"/>
            <a:ext cx="600600" cy="4308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a:stCxn id="100" idx="7"/>
            <a:endCxn id="101" idx="3"/>
          </p:cNvCxnSpPr>
          <p:nvPr/>
        </p:nvCxnSpPr>
        <p:spPr>
          <a:xfrm flipH="1" rot="10800000">
            <a:off x="1787213" y="1892537"/>
            <a:ext cx="216600" cy="2637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6"/>
          <p:cNvCxnSpPr>
            <a:stCxn id="100" idx="2"/>
            <a:endCxn id="104" idx="6"/>
          </p:cNvCxnSpPr>
          <p:nvPr/>
        </p:nvCxnSpPr>
        <p:spPr>
          <a:xfrm rot="10800000">
            <a:off x="987400" y="2083200"/>
            <a:ext cx="548100" cy="177300"/>
          </a:xfrm>
          <a:prstGeom prst="straightConnector1">
            <a:avLst/>
          </a:prstGeom>
          <a:noFill/>
          <a:ln cap="flat" cmpd="sng" w="9525">
            <a:solidFill>
              <a:schemeClr val="dk2"/>
            </a:solidFill>
            <a:prstDash val="solid"/>
            <a:round/>
            <a:headEnd len="med" w="med" type="none"/>
            <a:tailEnd len="med" w="med" type="none"/>
          </a:ln>
        </p:spPr>
      </p:cxnSp>
      <p:sp>
        <p:nvSpPr>
          <p:cNvPr id="115" name="Google Shape;115;p16"/>
          <p:cNvSpPr txBox="1"/>
          <p:nvPr/>
        </p:nvSpPr>
        <p:spPr>
          <a:xfrm>
            <a:off x="3021450" y="544625"/>
            <a:ext cx="499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 graph contains </a:t>
            </a:r>
            <a:r>
              <a:rPr b="1" lang="en-GB"/>
              <a:t>two</a:t>
            </a:r>
            <a:r>
              <a:rPr lang="en-GB"/>
              <a:t> elements</a:t>
            </a:r>
            <a:endParaRPr/>
          </a:p>
        </p:txBody>
      </p:sp>
      <p:sp>
        <p:nvSpPr>
          <p:cNvPr id="116" name="Google Shape;116;p16"/>
          <p:cNvSpPr/>
          <p:nvPr/>
        </p:nvSpPr>
        <p:spPr>
          <a:xfrm>
            <a:off x="3061050" y="1082700"/>
            <a:ext cx="294900" cy="29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txBox="1"/>
          <p:nvPr/>
        </p:nvSpPr>
        <p:spPr>
          <a:xfrm>
            <a:off x="3491100" y="1040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Node</a:t>
            </a:r>
            <a:endParaRPr/>
          </a:p>
        </p:txBody>
      </p:sp>
      <p:cxnSp>
        <p:nvCxnSpPr>
          <p:cNvPr id="118" name="Google Shape;118;p16"/>
          <p:cNvCxnSpPr/>
          <p:nvPr/>
        </p:nvCxnSpPr>
        <p:spPr>
          <a:xfrm rot="10800000">
            <a:off x="3021450" y="2339100"/>
            <a:ext cx="359400" cy="0"/>
          </a:xfrm>
          <a:prstGeom prst="straightConnector1">
            <a:avLst/>
          </a:prstGeom>
          <a:noFill/>
          <a:ln cap="flat" cmpd="sng" w="38100">
            <a:solidFill>
              <a:schemeClr val="dk2"/>
            </a:solidFill>
            <a:prstDash val="solid"/>
            <a:round/>
            <a:headEnd len="med" w="med" type="none"/>
            <a:tailEnd len="med" w="med" type="none"/>
          </a:ln>
        </p:spPr>
      </p:cxnSp>
      <p:sp>
        <p:nvSpPr>
          <p:cNvPr id="119" name="Google Shape;119;p16"/>
          <p:cNvSpPr txBox="1"/>
          <p:nvPr/>
        </p:nvSpPr>
        <p:spPr>
          <a:xfrm>
            <a:off x="3451425" y="2139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rPr>
              <a:t>Edge</a:t>
            </a:r>
            <a:endParaRPr/>
          </a:p>
        </p:txBody>
      </p:sp>
      <p:sp>
        <p:nvSpPr>
          <p:cNvPr id="120" name="Google Shape;120;p16"/>
          <p:cNvSpPr txBox="1"/>
          <p:nvPr/>
        </p:nvSpPr>
        <p:spPr>
          <a:xfrm>
            <a:off x="3286550" y="1450488"/>
            <a:ext cx="3000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i="1" lang="en-GB">
                <a:solidFill>
                  <a:schemeClr val="dk1"/>
                </a:solidFill>
              </a:rPr>
              <a:t>Each node contains some information</a:t>
            </a:r>
            <a:endParaRPr i="1"/>
          </a:p>
        </p:txBody>
      </p:sp>
      <p:sp>
        <p:nvSpPr>
          <p:cNvPr id="121" name="Google Shape;121;p16"/>
          <p:cNvSpPr txBox="1"/>
          <p:nvPr/>
        </p:nvSpPr>
        <p:spPr>
          <a:xfrm>
            <a:off x="3348425" y="2571763"/>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i="1" lang="en-GB">
                <a:solidFill>
                  <a:schemeClr val="dk1"/>
                </a:solidFill>
              </a:rPr>
              <a:t>Each edge contains some information</a:t>
            </a:r>
            <a:endParaRPr i="1">
              <a:solidFill>
                <a:schemeClr val="dk1"/>
              </a:solidFill>
            </a:endParaRPr>
          </a:p>
          <a:p>
            <a:pPr indent="-317500" lvl="0" marL="457200" rtl="0" algn="l">
              <a:spcBef>
                <a:spcPts val="0"/>
              </a:spcBef>
              <a:spcAft>
                <a:spcPts val="0"/>
              </a:spcAft>
              <a:buClr>
                <a:schemeClr val="dk1"/>
              </a:buClr>
              <a:buSzPts val="1400"/>
              <a:buChar char="-"/>
            </a:pPr>
            <a:r>
              <a:rPr i="1" lang="en-GB">
                <a:solidFill>
                  <a:schemeClr val="dk1"/>
                </a:solidFill>
              </a:rPr>
              <a:t>Each edge can be directive or not</a:t>
            </a:r>
            <a:endParaRPr i="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ctrTitle"/>
          </p:nvPr>
        </p:nvSpPr>
        <p:spPr>
          <a:xfrm>
            <a:off x="0"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890"/>
              <a:t>Introduction</a:t>
            </a:r>
            <a:endParaRPr sz="1890"/>
          </a:p>
        </p:txBody>
      </p:sp>
      <p:sp>
        <p:nvSpPr>
          <p:cNvPr id="127" name="Google Shape;127;p17"/>
          <p:cNvSpPr txBox="1"/>
          <p:nvPr>
            <p:ph type="ctrTitle"/>
          </p:nvPr>
        </p:nvSpPr>
        <p:spPr>
          <a:xfrm>
            <a:off x="1340975"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390"/>
              <a:t>Image as a graph</a:t>
            </a:r>
            <a:endParaRPr sz="1390"/>
          </a:p>
        </p:txBody>
      </p:sp>
      <p:sp>
        <p:nvSpPr>
          <p:cNvPr id="128" name="Google Shape;128;p17"/>
          <p:cNvSpPr txBox="1"/>
          <p:nvPr/>
        </p:nvSpPr>
        <p:spPr>
          <a:xfrm>
            <a:off x="2260650" y="932500"/>
            <a:ext cx="2223000" cy="892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u="sng">
                <a:solidFill>
                  <a:schemeClr val="dk1"/>
                </a:solidFill>
                <a:latin typeface="Roboto"/>
                <a:ea typeface="Roboto"/>
                <a:cs typeface="Roboto"/>
                <a:sym typeface="Roboto"/>
              </a:rPr>
              <a:t>Option 1</a:t>
            </a:r>
            <a:r>
              <a:rPr lang="en-GB" sz="1150">
                <a:solidFill>
                  <a:schemeClr val="dk1"/>
                </a:solidFill>
                <a:latin typeface="Roboto"/>
                <a:ea typeface="Roboto"/>
                <a:cs typeface="Roboto"/>
                <a:sym typeface="Roboto"/>
              </a:rPr>
              <a:t>:</a:t>
            </a:r>
            <a:r>
              <a:rPr lang="en-GB" sz="1150">
                <a:solidFill>
                  <a:schemeClr val="dk1"/>
                </a:solidFill>
                <a:latin typeface="Roboto"/>
                <a:ea typeface="Roboto"/>
                <a:cs typeface="Roboto"/>
                <a:sym typeface="Roboto"/>
              </a:rPr>
              <a:t> thinking of images as rectangular grids with image channels, representing them as arrays </a:t>
            </a:r>
            <a:r>
              <a:rPr i="1" lang="en-GB" sz="1150">
                <a:solidFill>
                  <a:schemeClr val="dk1"/>
                </a:solidFill>
                <a:latin typeface="Roboto"/>
                <a:ea typeface="Roboto"/>
                <a:cs typeface="Roboto"/>
                <a:sym typeface="Roboto"/>
              </a:rPr>
              <a:t>(e.g., 5x5x3)</a:t>
            </a:r>
            <a:endParaRPr i="1" sz="1300"/>
          </a:p>
        </p:txBody>
      </p:sp>
      <p:sp>
        <p:nvSpPr>
          <p:cNvPr id="129" name="Google Shape;129;p17"/>
          <p:cNvSpPr txBox="1"/>
          <p:nvPr/>
        </p:nvSpPr>
        <p:spPr>
          <a:xfrm>
            <a:off x="2220925" y="2079188"/>
            <a:ext cx="2399400" cy="2131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u="sng">
                <a:solidFill>
                  <a:schemeClr val="dk1"/>
                </a:solidFill>
                <a:latin typeface="Roboto"/>
                <a:ea typeface="Roboto"/>
                <a:cs typeface="Roboto"/>
                <a:sym typeface="Roboto"/>
              </a:rPr>
              <a:t>Option 2</a:t>
            </a:r>
            <a:r>
              <a:rPr lang="en-GB" sz="1150">
                <a:solidFill>
                  <a:schemeClr val="dk1"/>
                </a:solidFill>
                <a:latin typeface="Roboto"/>
                <a:ea typeface="Roboto"/>
                <a:cs typeface="Roboto"/>
                <a:sym typeface="Roboto"/>
              </a:rPr>
              <a:t>: </a:t>
            </a:r>
            <a:r>
              <a:rPr lang="en-GB" sz="1150">
                <a:solidFill>
                  <a:schemeClr val="dk1"/>
                </a:solidFill>
                <a:latin typeface="Roboto"/>
                <a:ea typeface="Roboto"/>
                <a:cs typeface="Roboto"/>
                <a:sym typeface="Roboto"/>
              </a:rPr>
              <a:t>thinking of images is as graphs with regular structure, where each pixel represents a node and is connected via an edge to adjacent pixels. </a:t>
            </a:r>
            <a:endParaRPr sz="1150">
              <a:solidFill>
                <a:schemeClr val="dk1"/>
              </a:solidFill>
              <a:latin typeface="Roboto"/>
              <a:ea typeface="Roboto"/>
              <a:cs typeface="Roboto"/>
              <a:sym typeface="Roboto"/>
            </a:endParaRPr>
          </a:p>
          <a:p>
            <a:pPr indent="0" lvl="0" marL="0" rtl="0" algn="l">
              <a:spcBef>
                <a:spcPts val="0"/>
              </a:spcBef>
              <a:spcAft>
                <a:spcPts val="0"/>
              </a:spcAft>
              <a:buNone/>
            </a:pPr>
            <a:r>
              <a:t/>
            </a:r>
            <a:endParaRPr sz="1150">
              <a:solidFill>
                <a:schemeClr val="dk1"/>
              </a:solidFill>
              <a:latin typeface="Roboto"/>
              <a:ea typeface="Roboto"/>
              <a:cs typeface="Roboto"/>
              <a:sym typeface="Roboto"/>
            </a:endParaRPr>
          </a:p>
          <a:p>
            <a:pPr indent="0" lvl="0" marL="0" rtl="0" algn="l">
              <a:spcBef>
                <a:spcPts val="0"/>
              </a:spcBef>
              <a:spcAft>
                <a:spcPts val="0"/>
              </a:spcAft>
              <a:buNone/>
            </a:pPr>
            <a:r>
              <a:rPr lang="en-GB" sz="1150">
                <a:solidFill>
                  <a:schemeClr val="dk1"/>
                </a:solidFill>
                <a:latin typeface="Roboto"/>
                <a:ea typeface="Roboto"/>
                <a:cs typeface="Roboto"/>
                <a:sym typeface="Roboto"/>
              </a:rPr>
              <a:t>Each non-border pixel has exactly 8 neighbors, and the information stored at each node is a 3-dimensional vector representing the RGB value of the pixel.</a:t>
            </a:r>
            <a:endParaRPr sz="1300"/>
          </a:p>
        </p:txBody>
      </p:sp>
      <p:pic>
        <p:nvPicPr>
          <p:cNvPr id="130" name="Google Shape;130;p17"/>
          <p:cNvPicPr preferRelativeResize="0"/>
          <p:nvPr/>
        </p:nvPicPr>
        <p:blipFill>
          <a:blip r:embed="rId3">
            <a:alphaModFix/>
          </a:blip>
          <a:stretch>
            <a:fillRect/>
          </a:stretch>
        </p:blipFill>
        <p:spPr>
          <a:xfrm>
            <a:off x="88800" y="1573300"/>
            <a:ext cx="1017950" cy="1017950"/>
          </a:xfrm>
          <a:prstGeom prst="rect">
            <a:avLst/>
          </a:prstGeom>
          <a:noFill/>
          <a:ln>
            <a:noFill/>
          </a:ln>
        </p:spPr>
      </p:pic>
      <p:sp>
        <p:nvSpPr>
          <p:cNvPr id="131" name="Google Shape;131;p17"/>
          <p:cNvSpPr txBox="1"/>
          <p:nvPr/>
        </p:nvSpPr>
        <p:spPr>
          <a:xfrm>
            <a:off x="1106750" y="1640288"/>
            <a:ext cx="98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How to represent an image ?</a:t>
            </a:r>
            <a:endParaRPr sz="1200"/>
          </a:p>
        </p:txBody>
      </p:sp>
      <p:sp>
        <p:nvSpPr>
          <p:cNvPr id="132" name="Google Shape;132;p17"/>
          <p:cNvSpPr/>
          <p:nvPr/>
        </p:nvSpPr>
        <p:spPr>
          <a:xfrm>
            <a:off x="1913650" y="1346257"/>
            <a:ext cx="321000" cy="687900"/>
          </a:xfrm>
          <a:custGeom>
            <a:rect b="b" l="l" r="r" t="t"/>
            <a:pathLst>
              <a:path extrusionOk="0" h="27516" w="12840">
                <a:moveTo>
                  <a:pt x="0" y="26735"/>
                </a:moveTo>
                <a:cubicBezTo>
                  <a:pt x="752" y="26504"/>
                  <a:pt x="4048" y="29280"/>
                  <a:pt x="4511" y="25347"/>
                </a:cubicBezTo>
                <a:cubicBezTo>
                  <a:pt x="4974" y="21414"/>
                  <a:pt x="1388" y="7360"/>
                  <a:pt x="2776" y="3138"/>
                </a:cubicBezTo>
                <a:cubicBezTo>
                  <a:pt x="4164" y="-1084"/>
                  <a:pt x="11163" y="535"/>
                  <a:pt x="12840" y="14"/>
                </a:cubicBezTo>
              </a:path>
            </a:pathLst>
          </a:custGeom>
          <a:noFill/>
          <a:ln cap="flat" cmpd="sng" w="9525">
            <a:solidFill>
              <a:schemeClr val="dk2"/>
            </a:solidFill>
            <a:prstDash val="solid"/>
            <a:round/>
            <a:headEnd len="med" w="med" type="none"/>
            <a:tailEnd len="med" w="med" type="triangle"/>
          </a:ln>
        </p:spPr>
      </p:sp>
      <p:sp>
        <p:nvSpPr>
          <p:cNvPr id="133" name="Google Shape;133;p17"/>
          <p:cNvSpPr/>
          <p:nvPr/>
        </p:nvSpPr>
        <p:spPr>
          <a:xfrm>
            <a:off x="1893408" y="2081054"/>
            <a:ext cx="315225" cy="1088975"/>
          </a:xfrm>
          <a:custGeom>
            <a:rect b="b" l="l" r="r" t="t"/>
            <a:pathLst>
              <a:path extrusionOk="0" h="43559" w="12609">
                <a:moveTo>
                  <a:pt x="1157" y="813"/>
                </a:moveTo>
                <a:cubicBezTo>
                  <a:pt x="1967" y="813"/>
                  <a:pt x="4974" y="-922"/>
                  <a:pt x="6015" y="813"/>
                </a:cubicBezTo>
                <a:cubicBezTo>
                  <a:pt x="7056" y="2548"/>
                  <a:pt x="8386" y="6713"/>
                  <a:pt x="7403" y="11224"/>
                </a:cubicBezTo>
                <a:cubicBezTo>
                  <a:pt x="6420" y="15735"/>
                  <a:pt x="579" y="22734"/>
                  <a:pt x="116" y="27881"/>
                </a:cubicBezTo>
                <a:cubicBezTo>
                  <a:pt x="-347" y="33029"/>
                  <a:pt x="2545" y="39564"/>
                  <a:pt x="4627" y="42109"/>
                </a:cubicBezTo>
                <a:cubicBezTo>
                  <a:pt x="6709" y="44654"/>
                  <a:pt x="11279" y="42977"/>
                  <a:pt x="12609" y="43150"/>
                </a:cubicBezTo>
              </a:path>
            </a:pathLst>
          </a:custGeom>
          <a:noFill/>
          <a:ln cap="flat" cmpd="sng" w="9525">
            <a:solidFill>
              <a:schemeClr val="dk2"/>
            </a:solidFill>
            <a:prstDash val="solid"/>
            <a:round/>
            <a:headEnd len="med" w="med" type="none"/>
            <a:tailEnd len="med" w="med" type="triangle"/>
          </a:ln>
        </p:spPr>
      </p:sp>
      <p:pic>
        <p:nvPicPr>
          <p:cNvPr id="134" name="Google Shape;134;p17"/>
          <p:cNvPicPr preferRelativeResize="0"/>
          <p:nvPr/>
        </p:nvPicPr>
        <p:blipFill>
          <a:blip r:embed="rId4">
            <a:alphaModFix/>
          </a:blip>
          <a:stretch>
            <a:fillRect/>
          </a:stretch>
        </p:blipFill>
        <p:spPr>
          <a:xfrm>
            <a:off x="4980925" y="829800"/>
            <a:ext cx="1664175" cy="1664175"/>
          </a:xfrm>
          <a:prstGeom prst="rect">
            <a:avLst/>
          </a:prstGeom>
          <a:noFill/>
          <a:ln>
            <a:noFill/>
          </a:ln>
        </p:spPr>
      </p:pic>
      <p:sp>
        <p:nvSpPr>
          <p:cNvPr id="135" name="Google Shape;135;p17"/>
          <p:cNvSpPr txBox="1"/>
          <p:nvPr/>
        </p:nvSpPr>
        <p:spPr>
          <a:xfrm>
            <a:off x="4980925" y="506700"/>
            <a:ext cx="160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 0         1         2        3      4</a:t>
            </a:r>
            <a:endParaRPr sz="900"/>
          </a:p>
        </p:txBody>
      </p:sp>
      <p:sp>
        <p:nvSpPr>
          <p:cNvPr id="136" name="Google Shape;136;p17"/>
          <p:cNvSpPr txBox="1"/>
          <p:nvPr/>
        </p:nvSpPr>
        <p:spPr>
          <a:xfrm rot="5400000">
            <a:off x="4053000" y="1500338"/>
            <a:ext cx="160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t> 0         1         2        3      4</a:t>
            </a:r>
            <a:endParaRPr sz="900"/>
          </a:p>
        </p:txBody>
      </p:sp>
      <p:sp>
        <p:nvSpPr>
          <p:cNvPr id="137" name="Google Shape;137;p17"/>
          <p:cNvSpPr txBox="1"/>
          <p:nvPr/>
        </p:nvSpPr>
        <p:spPr>
          <a:xfrm>
            <a:off x="4701513" y="84400"/>
            <a:ext cx="2223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chemeClr val="dk1"/>
                </a:solidFill>
                <a:latin typeface="Roboto"/>
                <a:ea typeface="Roboto"/>
                <a:cs typeface="Roboto"/>
                <a:sym typeface="Roboto"/>
              </a:rPr>
              <a:t>Assuming we have an image with 5x5 pixels:</a:t>
            </a:r>
            <a:endParaRPr i="1" sz="1200"/>
          </a:p>
        </p:txBody>
      </p:sp>
      <p:pic>
        <p:nvPicPr>
          <p:cNvPr id="138" name="Google Shape;138;p17"/>
          <p:cNvPicPr preferRelativeResize="0"/>
          <p:nvPr/>
        </p:nvPicPr>
        <p:blipFill>
          <a:blip r:embed="rId5">
            <a:alphaModFix/>
          </a:blip>
          <a:stretch>
            <a:fillRect/>
          </a:stretch>
        </p:blipFill>
        <p:spPr>
          <a:xfrm>
            <a:off x="7331500" y="785200"/>
            <a:ext cx="1664175" cy="1678603"/>
          </a:xfrm>
          <a:prstGeom prst="rect">
            <a:avLst/>
          </a:prstGeom>
          <a:noFill/>
          <a:ln>
            <a:noFill/>
          </a:ln>
        </p:spPr>
      </p:pic>
      <p:sp>
        <p:nvSpPr>
          <p:cNvPr id="139" name="Google Shape;139;p17"/>
          <p:cNvSpPr/>
          <p:nvPr/>
        </p:nvSpPr>
        <p:spPr>
          <a:xfrm>
            <a:off x="6826750" y="1094550"/>
            <a:ext cx="323100" cy="25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6593350" y="1424900"/>
            <a:ext cx="789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rgbClr val="FF0000"/>
                </a:solidFill>
              </a:rPr>
              <a:t>The image can be represented by the graph</a:t>
            </a:r>
            <a:endParaRPr sz="1000">
              <a:solidFill>
                <a:srgbClr val="FF0000"/>
              </a:solidFill>
            </a:endParaRPr>
          </a:p>
        </p:txBody>
      </p:sp>
      <p:pic>
        <p:nvPicPr>
          <p:cNvPr id="141" name="Google Shape;141;p17"/>
          <p:cNvPicPr preferRelativeResize="0"/>
          <p:nvPr/>
        </p:nvPicPr>
        <p:blipFill>
          <a:blip r:embed="rId6">
            <a:alphaModFix/>
          </a:blip>
          <a:stretch>
            <a:fillRect/>
          </a:stretch>
        </p:blipFill>
        <p:spPr>
          <a:xfrm>
            <a:off x="6082725" y="2591243"/>
            <a:ext cx="2399400" cy="2436207"/>
          </a:xfrm>
          <a:prstGeom prst="rect">
            <a:avLst/>
          </a:prstGeom>
          <a:noFill/>
          <a:ln>
            <a:noFill/>
          </a:ln>
        </p:spPr>
      </p:pic>
      <p:sp>
        <p:nvSpPr>
          <p:cNvPr id="142" name="Google Shape;142;p17"/>
          <p:cNvSpPr txBox="1"/>
          <p:nvPr/>
        </p:nvSpPr>
        <p:spPr>
          <a:xfrm>
            <a:off x="5278200" y="860000"/>
            <a:ext cx="421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solidFill>
                  <a:srgbClr val="FF0000"/>
                </a:solidFill>
              </a:rPr>
              <a:t>(1,0)</a:t>
            </a:r>
            <a:endParaRPr b="1" sz="900">
              <a:solidFill>
                <a:srgbClr val="FF0000"/>
              </a:solidFill>
            </a:endParaRPr>
          </a:p>
        </p:txBody>
      </p:sp>
      <p:cxnSp>
        <p:nvCxnSpPr>
          <p:cNvPr id="143" name="Google Shape;143;p17"/>
          <p:cNvCxnSpPr>
            <a:stCxn id="142" idx="1"/>
          </p:cNvCxnSpPr>
          <p:nvPr/>
        </p:nvCxnSpPr>
        <p:spPr>
          <a:xfrm rot="10800000">
            <a:off x="5118600" y="1021550"/>
            <a:ext cx="159600" cy="0"/>
          </a:xfrm>
          <a:prstGeom prst="straightConnector1">
            <a:avLst/>
          </a:prstGeom>
          <a:noFill/>
          <a:ln cap="flat" cmpd="sng" w="9525">
            <a:solidFill>
              <a:srgbClr val="FF0000"/>
            </a:solidFill>
            <a:prstDash val="solid"/>
            <a:round/>
            <a:headEnd len="med" w="med" type="none"/>
            <a:tailEnd len="med" w="med" type="triangle"/>
          </a:ln>
        </p:spPr>
      </p:cxnSp>
      <p:cxnSp>
        <p:nvCxnSpPr>
          <p:cNvPr id="144" name="Google Shape;144;p17"/>
          <p:cNvCxnSpPr/>
          <p:nvPr/>
        </p:nvCxnSpPr>
        <p:spPr>
          <a:xfrm flipH="1">
            <a:off x="5205325" y="1142400"/>
            <a:ext cx="166800" cy="190500"/>
          </a:xfrm>
          <a:prstGeom prst="straightConnector1">
            <a:avLst/>
          </a:prstGeom>
          <a:noFill/>
          <a:ln cap="flat" cmpd="sng" w="9525">
            <a:solidFill>
              <a:srgbClr val="FF0000"/>
            </a:solidFill>
            <a:prstDash val="solid"/>
            <a:round/>
            <a:headEnd len="med" w="med" type="none"/>
            <a:tailEnd len="med" w="med" type="triangle"/>
          </a:ln>
        </p:spPr>
      </p:cxnSp>
      <p:cxnSp>
        <p:nvCxnSpPr>
          <p:cNvPr id="145" name="Google Shape;145;p17"/>
          <p:cNvCxnSpPr/>
          <p:nvPr/>
        </p:nvCxnSpPr>
        <p:spPr>
          <a:xfrm>
            <a:off x="5487900" y="1129050"/>
            <a:ext cx="2100" cy="217200"/>
          </a:xfrm>
          <a:prstGeom prst="straightConnector1">
            <a:avLst/>
          </a:prstGeom>
          <a:noFill/>
          <a:ln cap="flat" cmpd="sng" w="9525">
            <a:solidFill>
              <a:srgbClr val="FF0000"/>
            </a:solidFill>
            <a:prstDash val="solid"/>
            <a:round/>
            <a:headEnd len="med" w="med" type="none"/>
            <a:tailEnd len="med" w="med" type="triangle"/>
          </a:ln>
        </p:spPr>
      </p:cxnSp>
      <p:cxnSp>
        <p:nvCxnSpPr>
          <p:cNvPr id="146" name="Google Shape;146;p17"/>
          <p:cNvCxnSpPr/>
          <p:nvPr/>
        </p:nvCxnSpPr>
        <p:spPr>
          <a:xfrm>
            <a:off x="5615000" y="1147775"/>
            <a:ext cx="176100" cy="176100"/>
          </a:xfrm>
          <a:prstGeom prst="straightConnector1">
            <a:avLst/>
          </a:prstGeom>
          <a:noFill/>
          <a:ln cap="flat" cmpd="sng" w="9525">
            <a:solidFill>
              <a:srgbClr val="FF0000"/>
            </a:solidFill>
            <a:prstDash val="solid"/>
            <a:round/>
            <a:headEnd len="med" w="med" type="none"/>
            <a:tailEnd len="med" w="med" type="triangle"/>
          </a:ln>
        </p:spPr>
      </p:cxnSp>
      <p:cxnSp>
        <p:nvCxnSpPr>
          <p:cNvPr id="147" name="Google Shape;147;p17"/>
          <p:cNvCxnSpPr>
            <a:endCxn id="142" idx="3"/>
          </p:cNvCxnSpPr>
          <p:nvPr/>
        </p:nvCxnSpPr>
        <p:spPr>
          <a:xfrm>
            <a:off x="5615100" y="1021550"/>
            <a:ext cx="84600" cy="0"/>
          </a:xfrm>
          <a:prstGeom prst="straightConnector1">
            <a:avLst/>
          </a:prstGeom>
          <a:noFill/>
          <a:ln cap="flat" cmpd="sng" w="9525">
            <a:solidFill>
              <a:srgbClr val="FF0000"/>
            </a:solidFill>
            <a:prstDash val="solid"/>
            <a:round/>
            <a:headEnd len="med" w="med" type="none"/>
            <a:tailEnd len="med" w="med" type="triangle"/>
          </a:ln>
        </p:spPr>
      </p:cxnSp>
      <p:sp>
        <p:nvSpPr>
          <p:cNvPr id="148" name="Google Shape;148;p17"/>
          <p:cNvSpPr txBox="1"/>
          <p:nvPr/>
        </p:nvSpPr>
        <p:spPr>
          <a:xfrm>
            <a:off x="4925400" y="2824000"/>
            <a:ext cx="1127100" cy="11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850">
                <a:solidFill>
                  <a:schemeClr val="dk1"/>
                </a:solidFill>
                <a:latin typeface="Roboto"/>
                <a:ea typeface="Roboto"/>
                <a:cs typeface="Roboto"/>
                <a:sym typeface="Roboto"/>
              </a:rPr>
              <a:t>We can use “</a:t>
            </a:r>
            <a:r>
              <a:rPr i="1" lang="en-GB" sz="850">
                <a:solidFill>
                  <a:srgbClr val="FF0000"/>
                </a:solidFill>
                <a:latin typeface="Roboto"/>
                <a:ea typeface="Roboto"/>
                <a:cs typeface="Roboto"/>
                <a:sym typeface="Roboto"/>
              </a:rPr>
              <a:t>adjacency matrix</a:t>
            </a:r>
            <a:r>
              <a:rPr i="1" lang="en-GB" sz="850">
                <a:solidFill>
                  <a:schemeClr val="dk1"/>
                </a:solidFill>
                <a:latin typeface="Roboto"/>
                <a:ea typeface="Roboto"/>
                <a:cs typeface="Roboto"/>
                <a:sym typeface="Roboto"/>
              </a:rPr>
              <a:t>” to represent the adjacent nodes, e.g., the left shows the nearby nodes for the node (1,0)</a:t>
            </a:r>
            <a:endParaRPr sz="1000"/>
          </a:p>
        </p:txBody>
      </p:sp>
      <p:sp>
        <p:nvSpPr>
          <p:cNvPr id="149" name="Google Shape;149;p17"/>
          <p:cNvSpPr/>
          <p:nvPr/>
        </p:nvSpPr>
        <p:spPr>
          <a:xfrm>
            <a:off x="6173895" y="2824008"/>
            <a:ext cx="858125" cy="172925"/>
          </a:xfrm>
          <a:custGeom>
            <a:rect b="b" l="l" r="r" t="t"/>
            <a:pathLst>
              <a:path extrusionOk="0" h="6917" w="34325">
                <a:moveTo>
                  <a:pt x="5630" y="183"/>
                </a:moveTo>
                <a:cubicBezTo>
                  <a:pt x="2982" y="366"/>
                  <a:pt x="699" y="183"/>
                  <a:pt x="151" y="1279"/>
                </a:cubicBezTo>
                <a:cubicBezTo>
                  <a:pt x="-397" y="2375"/>
                  <a:pt x="1019" y="6119"/>
                  <a:pt x="2343" y="6758"/>
                </a:cubicBezTo>
                <a:cubicBezTo>
                  <a:pt x="3667" y="7397"/>
                  <a:pt x="4946" y="5297"/>
                  <a:pt x="8096" y="5114"/>
                </a:cubicBezTo>
                <a:cubicBezTo>
                  <a:pt x="11247" y="4931"/>
                  <a:pt x="17228" y="5571"/>
                  <a:pt x="21246" y="5662"/>
                </a:cubicBezTo>
                <a:cubicBezTo>
                  <a:pt x="25264" y="5753"/>
                  <a:pt x="30104" y="6393"/>
                  <a:pt x="32204" y="5662"/>
                </a:cubicBezTo>
                <a:cubicBezTo>
                  <a:pt x="34304" y="4932"/>
                  <a:pt x="34761" y="2192"/>
                  <a:pt x="33848" y="1279"/>
                </a:cubicBezTo>
                <a:cubicBezTo>
                  <a:pt x="32935" y="366"/>
                  <a:pt x="29693" y="366"/>
                  <a:pt x="26725" y="183"/>
                </a:cubicBezTo>
                <a:cubicBezTo>
                  <a:pt x="23757" y="0"/>
                  <a:pt x="19557" y="183"/>
                  <a:pt x="16041" y="183"/>
                </a:cubicBezTo>
                <a:cubicBezTo>
                  <a:pt x="12525" y="183"/>
                  <a:pt x="8278" y="0"/>
                  <a:pt x="5630" y="183"/>
                </a:cubicBezTo>
                <a:close/>
              </a:path>
            </a:pathLst>
          </a:custGeom>
          <a:noFill/>
          <a:ln cap="flat" cmpd="sng" w="9525">
            <a:solidFill>
              <a:srgbClr val="FF0000"/>
            </a:solidFill>
            <a:prstDash val="dash"/>
            <a:round/>
            <a:headEnd len="med" w="med" type="none"/>
            <a:tailEnd len="med" w="med" type="none"/>
          </a:ln>
        </p:spPr>
      </p:sp>
      <p:sp>
        <p:nvSpPr>
          <p:cNvPr id="150" name="Google Shape;150;p17"/>
          <p:cNvSpPr/>
          <p:nvPr/>
        </p:nvSpPr>
        <p:spPr>
          <a:xfrm rot="5255226">
            <a:off x="5901673" y="3003803"/>
            <a:ext cx="858114" cy="172923"/>
          </a:xfrm>
          <a:custGeom>
            <a:rect b="b" l="l" r="r" t="t"/>
            <a:pathLst>
              <a:path extrusionOk="0" h="6917" w="34325">
                <a:moveTo>
                  <a:pt x="5630" y="183"/>
                </a:moveTo>
                <a:cubicBezTo>
                  <a:pt x="2982" y="366"/>
                  <a:pt x="699" y="183"/>
                  <a:pt x="151" y="1279"/>
                </a:cubicBezTo>
                <a:cubicBezTo>
                  <a:pt x="-397" y="2375"/>
                  <a:pt x="1019" y="6119"/>
                  <a:pt x="2343" y="6758"/>
                </a:cubicBezTo>
                <a:cubicBezTo>
                  <a:pt x="3667" y="7397"/>
                  <a:pt x="4946" y="5297"/>
                  <a:pt x="8096" y="5114"/>
                </a:cubicBezTo>
                <a:cubicBezTo>
                  <a:pt x="11247" y="4931"/>
                  <a:pt x="17228" y="5571"/>
                  <a:pt x="21246" y="5662"/>
                </a:cubicBezTo>
                <a:cubicBezTo>
                  <a:pt x="25264" y="5753"/>
                  <a:pt x="30104" y="6393"/>
                  <a:pt x="32204" y="5662"/>
                </a:cubicBezTo>
                <a:cubicBezTo>
                  <a:pt x="34304" y="4932"/>
                  <a:pt x="34761" y="2192"/>
                  <a:pt x="33848" y="1279"/>
                </a:cubicBezTo>
                <a:cubicBezTo>
                  <a:pt x="32935" y="366"/>
                  <a:pt x="29693" y="366"/>
                  <a:pt x="26725" y="183"/>
                </a:cubicBezTo>
                <a:cubicBezTo>
                  <a:pt x="23757" y="0"/>
                  <a:pt x="19557" y="183"/>
                  <a:pt x="16041" y="183"/>
                </a:cubicBezTo>
                <a:cubicBezTo>
                  <a:pt x="12525" y="183"/>
                  <a:pt x="8278" y="0"/>
                  <a:pt x="5630" y="183"/>
                </a:cubicBezTo>
                <a:close/>
              </a:path>
            </a:pathLst>
          </a:custGeom>
          <a:noFill/>
          <a:ln cap="flat" cmpd="sng" w="9525">
            <a:solidFill>
              <a:srgbClr val="FF0000"/>
            </a:solidFill>
            <a:prstDash val="dash"/>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type="ctrTitle"/>
          </p:nvPr>
        </p:nvSpPr>
        <p:spPr>
          <a:xfrm>
            <a:off x="0"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890"/>
              <a:t>Introduction</a:t>
            </a:r>
            <a:endParaRPr sz="1890"/>
          </a:p>
        </p:txBody>
      </p:sp>
      <p:sp>
        <p:nvSpPr>
          <p:cNvPr id="156" name="Google Shape;156;p18"/>
          <p:cNvSpPr txBox="1"/>
          <p:nvPr>
            <p:ph type="ctrTitle"/>
          </p:nvPr>
        </p:nvSpPr>
        <p:spPr>
          <a:xfrm>
            <a:off x="1340975"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390"/>
              <a:t>Text</a:t>
            </a:r>
            <a:r>
              <a:rPr lang="en-GB" sz="1390"/>
              <a:t> as a graph</a:t>
            </a:r>
            <a:endParaRPr sz="1390"/>
          </a:p>
        </p:txBody>
      </p:sp>
      <p:sp>
        <p:nvSpPr>
          <p:cNvPr id="157" name="Google Shape;157;p18"/>
          <p:cNvSpPr txBox="1"/>
          <p:nvPr/>
        </p:nvSpPr>
        <p:spPr>
          <a:xfrm>
            <a:off x="903050" y="1060050"/>
            <a:ext cx="980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t>“Graphs are all around us”</a:t>
            </a:r>
            <a:endParaRPr sz="1200"/>
          </a:p>
        </p:txBody>
      </p:sp>
      <p:pic>
        <p:nvPicPr>
          <p:cNvPr id="158" name="Google Shape;158;p18"/>
          <p:cNvPicPr preferRelativeResize="0"/>
          <p:nvPr/>
        </p:nvPicPr>
        <p:blipFill>
          <a:blip r:embed="rId3">
            <a:alphaModFix/>
          </a:blip>
          <a:stretch>
            <a:fillRect/>
          </a:stretch>
        </p:blipFill>
        <p:spPr>
          <a:xfrm>
            <a:off x="739138" y="2051081"/>
            <a:ext cx="2982462" cy="323100"/>
          </a:xfrm>
          <a:prstGeom prst="rect">
            <a:avLst/>
          </a:prstGeom>
          <a:noFill/>
          <a:ln>
            <a:noFill/>
          </a:ln>
        </p:spPr>
      </p:pic>
      <p:sp>
        <p:nvSpPr>
          <p:cNvPr id="159" name="Google Shape;159;p18"/>
          <p:cNvSpPr/>
          <p:nvPr/>
        </p:nvSpPr>
        <p:spPr>
          <a:xfrm>
            <a:off x="1390896" y="1755138"/>
            <a:ext cx="96175" cy="315050"/>
          </a:xfrm>
          <a:custGeom>
            <a:rect b="b" l="l" r="r" t="t"/>
            <a:pathLst>
              <a:path extrusionOk="0" h="12602" w="3847">
                <a:moveTo>
                  <a:pt x="1073" y="0"/>
                </a:moveTo>
                <a:cubicBezTo>
                  <a:pt x="1530" y="685"/>
                  <a:pt x="3950" y="2969"/>
                  <a:pt x="3813" y="4110"/>
                </a:cubicBezTo>
                <a:cubicBezTo>
                  <a:pt x="3676" y="5252"/>
                  <a:pt x="753" y="5434"/>
                  <a:pt x="251" y="6849"/>
                </a:cubicBezTo>
                <a:cubicBezTo>
                  <a:pt x="-251" y="8264"/>
                  <a:pt x="708" y="11643"/>
                  <a:pt x="799" y="12602"/>
                </a:cubicBezTo>
              </a:path>
            </a:pathLst>
          </a:custGeom>
          <a:noFill/>
          <a:ln cap="flat" cmpd="sng" w="9525">
            <a:solidFill>
              <a:schemeClr val="dk2"/>
            </a:solidFill>
            <a:prstDash val="solid"/>
            <a:round/>
            <a:headEnd len="med" w="med" type="none"/>
            <a:tailEnd len="med" w="med" type="triangle"/>
          </a:ln>
        </p:spPr>
      </p:sp>
      <p:sp>
        <p:nvSpPr>
          <p:cNvPr id="160" name="Google Shape;160;p18"/>
          <p:cNvSpPr txBox="1"/>
          <p:nvPr/>
        </p:nvSpPr>
        <p:spPr>
          <a:xfrm>
            <a:off x="730375" y="2544138"/>
            <a:ext cx="3000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Roboto"/>
                <a:ea typeface="Roboto"/>
                <a:cs typeface="Roboto"/>
                <a:sym typeface="Roboto"/>
              </a:rPr>
              <a:t>We can digitize text by associating “node” to each character, word, or token, and representing text as a sequence of these indices. </a:t>
            </a:r>
            <a:endParaRPr sz="1100">
              <a:solidFill>
                <a:schemeClr val="dk1"/>
              </a:solidFill>
              <a:latin typeface="Roboto"/>
              <a:ea typeface="Roboto"/>
              <a:cs typeface="Roboto"/>
              <a:sym typeface="Roboto"/>
            </a:endParaRPr>
          </a:p>
          <a:p>
            <a:pPr indent="0" lvl="0" marL="0" rtl="0" algn="l">
              <a:spcBef>
                <a:spcPts val="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GB" sz="1100">
                <a:solidFill>
                  <a:schemeClr val="dk1"/>
                </a:solidFill>
                <a:latin typeface="Roboto"/>
                <a:ea typeface="Roboto"/>
                <a:cs typeface="Roboto"/>
                <a:sym typeface="Roboto"/>
              </a:rPr>
              <a:t>This creates a simple directed graph, where each word is a node and is connected via an edge to the node that follows it.</a:t>
            </a:r>
            <a:endParaRPr sz="1100"/>
          </a:p>
        </p:txBody>
      </p:sp>
      <p:pic>
        <p:nvPicPr>
          <p:cNvPr id="161" name="Google Shape;161;p18"/>
          <p:cNvPicPr preferRelativeResize="0"/>
          <p:nvPr/>
        </p:nvPicPr>
        <p:blipFill>
          <a:blip r:embed="rId4">
            <a:alphaModFix/>
          </a:blip>
          <a:stretch>
            <a:fillRect/>
          </a:stretch>
        </p:blipFill>
        <p:spPr>
          <a:xfrm>
            <a:off x="4633625" y="1525300"/>
            <a:ext cx="1419225" cy="1466850"/>
          </a:xfrm>
          <a:prstGeom prst="rect">
            <a:avLst/>
          </a:prstGeom>
          <a:noFill/>
          <a:ln cap="flat" cmpd="sng" w="9525">
            <a:solidFill>
              <a:schemeClr val="dk2"/>
            </a:solidFill>
            <a:prstDash val="solid"/>
            <a:round/>
            <a:headEnd len="sm" w="sm" type="none"/>
            <a:tailEnd len="sm" w="sm" type="none"/>
          </a:ln>
        </p:spPr>
      </p:pic>
      <p:sp>
        <p:nvSpPr>
          <p:cNvPr id="162" name="Google Shape;162;p18"/>
          <p:cNvSpPr txBox="1"/>
          <p:nvPr/>
        </p:nvSpPr>
        <p:spPr>
          <a:xfrm>
            <a:off x="4355150" y="3032138"/>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The </a:t>
            </a:r>
            <a:r>
              <a:rPr i="1" lang="en-GB" sz="1200">
                <a:solidFill>
                  <a:srgbClr val="FF0000"/>
                </a:solidFill>
                <a:latin typeface="Roboto"/>
                <a:ea typeface="Roboto"/>
                <a:cs typeface="Roboto"/>
                <a:sym typeface="Roboto"/>
              </a:rPr>
              <a:t>adjacency matrix </a:t>
            </a:r>
            <a:r>
              <a:rPr i="1" lang="en-GB" sz="1200">
                <a:solidFill>
                  <a:schemeClr val="dk1"/>
                </a:solidFill>
                <a:latin typeface="Roboto"/>
                <a:ea typeface="Roboto"/>
                <a:cs typeface="Roboto"/>
                <a:sym typeface="Roboto"/>
              </a:rPr>
              <a:t>then can be constructed like the above</a:t>
            </a:r>
            <a:endParaRPr sz="1200">
              <a:solidFill>
                <a:schemeClr val="dk1"/>
              </a:solidFill>
            </a:endParaRPr>
          </a:p>
        </p:txBody>
      </p:sp>
      <p:sp>
        <p:nvSpPr>
          <p:cNvPr id="163" name="Google Shape;163;p18"/>
          <p:cNvSpPr/>
          <p:nvPr/>
        </p:nvSpPr>
        <p:spPr>
          <a:xfrm>
            <a:off x="5088700" y="2056933"/>
            <a:ext cx="862975" cy="614125"/>
          </a:xfrm>
          <a:custGeom>
            <a:rect b="b" l="l" r="r" t="t"/>
            <a:pathLst>
              <a:path extrusionOk="0" h="24565" w="34519">
                <a:moveTo>
                  <a:pt x="0" y="457"/>
                </a:moveTo>
                <a:cubicBezTo>
                  <a:pt x="1050" y="411"/>
                  <a:pt x="4429" y="-182"/>
                  <a:pt x="6301" y="183"/>
                </a:cubicBezTo>
                <a:cubicBezTo>
                  <a:pt x="8173" y="548"/>
                  <a:pt x="9224" y="1142"/>
                  <a:pt x="11233" y="2649"/>
                </a:cubicBezTo>
                <a:cubicBezTo>
                  <a:pt x="13242" y="4156"/>
                  <a:pt x="15798" y="6804"/>
                  <a:pt x="18355" y="9224"/>
                </a:cubicBezTo>
                <a:cubicBezTo>
                  <a:pt x="20912" y="11644"/>
                  <a:pt x="23880" y="14612"/>
                  <a:pt x="26574" y="17169"/>
                </a:cubicBezTo>
                <a:cubicBezTo>
                  <a:pt x="29268" y="19726"/>
                  <a:pt x="33195" y="23332"/>
                  <a:pt x="34519" y="24565"/>
                </a:cubicBezTo>
              </a:path>
            </a:pathLst>
          </a:custGeom>
          <a:noFill/>
          <a:ln cap="flat" cmpd="sng" w="19050">
            <a:solidFill>
              <a:srgbClr val="FF0000"/>
            </a:solidFill>
            <a:prstDash val="dash"/>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0"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890"/>
              <a:t>Introduction</a:t>
            </a:r>
            <a:endParaRPr sz="1890"/>
          </a:p>
        </p:txBody>
      </p:sp>
      <p:sp>
        <p:nvSpPr>
          <p:cNvPr id="169" name="Google Shape;169;p19"/>
          <p:cNvSpPr txBox="1"/>
          <p:nvPr>
            <p:ph type="ctrTitle"/>
          </p:nvPr>
        </p:nvSpPr>
        <p:spPr>
          <a:xfrm>
            <a:off x="1340975" y="0"/>
            <a:ext cx="22683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390"/>
              <a:t>Molecules</a:t>
            </a:r>
            <a:r>
              <a:rPr lang="en-GB" sz="1390"/>
              <a:t> as a graph</a:t>
            </a:r>
            <a:endParaRPr sz="1390"/>
          </a:p>
        </p:txBody>
      </p:sp>
      <p:sp>
        <p:nvSpPr>
          <p:cNvPr id="170" name="Google Shape;170;p19"/>
          <p:cNvSpPr txBox="1"/>
          <p:nvPr/>
        </p:nvSpPr>
        <p:spPr>
          <a:xfrm>
            <a:off x="356150" y="657450"/>
            <a:ext cx="6739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chemeClr val="dk1"/>
                </a:solidFill>
                <a:latin typeface="Roboto"/>
                <a:ea typeface="Roboto"/>
                <a:cs typeface="Roboto"/>
                <a:sym typeface="Roboto"/>
              </a:rPr>
              <a:t>Molecules are the building blocks of matter, and are built of atoms and electrons in 3D space. </a:t>
            </a:r>
            <a:endParaRPr sz="1050">
              <a:solidFill>
                <a:schemeClr val="dk1"/>
              </a:solidFill>
              <a:latin typeface="Roboto"/>
              <a:ea typeface="Roboto"/>
              <a:cs typeface="Roboto"/>
              <a:sym typeface="Roboto"/>
            </a:endParaRPr>
          </a:p>
          <a:p>
            <a:pPr indent="0" lvl="0" marL="0" rtl="0" algn="l">
              <a:spcBef>
                <a:spcPts val="0"/>
              </a:spcBef>
              <a:spcAft>
                <a:spcPts val="0"/>
              </a:spcAft>
              <a:buNone/>
            </a:pPr>
            <a:r>
              <a:t/>
            </a:r>
            <a:endParaRPr sz="1050">
              <a:solidFill>
                <a:schemeClr val="dk1"/>
              </a:solidFill>
              <a:latin typeface="Roboto"/>
              <a:ea typeface="Roboto"/>
              <a:cs typeface="Roboto"/>
              <a:sym typeface="Roboto"/>
            </a:endParaRPr>
          </a:p>
          <a:p>
            <a:pPr indent="0" lvl="0" marL="0" rtl="0" algn="l">
              <a:spcBef>
                <a:spcPts val="0"/>
              </a:spcBef>
              <a:spcAft>
                <a:spcPts val="0"/>
              </a:spcAft>
              <a:buNone/>
            </a:pPr>
            <a:r>
              <a:rPr lang="en-GB" sz="1050">
                <a:solidFill>
                  <a:schemeClr val="dk1"/>
                </a:solidFill>
                <a:latin typeface="Roboto"/>
                <a:ea typeface="Roboto"/>
                <a:cs typeface="Roboto"/>
                <a:sym typeface="Roboto"/>
              </a:rPr>
              <a:t>All particles are interacting, it’s a very convenient to describe this 3D object as a graph, where nodes are atoms and edges represent their connections</a:t>
            </a:r>
            <a:endParaRPr sz="1200"/>
          </a:p>
        </p:txBody>
      </p:sp>
      <p:pic>
        <p:nvPicPr>
          <p:cNvPr id="171" name="Google Shape;171;p19"/>
          <p:cNvPicPr preferRelativeResize="0"/>
          <p:nvPr/>
        </p:nvPicPr>
        <p:blipFill>
          <a:blip r:embed="rId3">
            <a:alphaModFix/>
          </a:blip>
          <a:stretch>
            <a:fillRect/>
          </a:stretch>
        </p:blipFill>
        <p:spPr>
          <a:xfrm>
            <a:off x="534125" y="2027275"/>
            <a:ext cx="1799600" cy="1613150"/>
          </a:xfrm>
          <a:prstGeom prst="rect">
            <a:avLst/>
          </a:prstGeom>
          <a:noFill/>
          <a:ln>
            <a:noFill/>
          </a:ln>
        </p:spPr>
      </p:pic>
      <p:pic>
        <p:nvPicPr>
          <p:cNvPr id="172" name="Google Shape;172;p19"/>
          <p:cNvPicPr preferRelativeResize="0"/>
          <p:nvPr/>
        </p:nvPicPr>
        <p:blipFill>
          <a:blip r:embed="rId4">
            <a:alphaModFix/>
          </a:blip>
          <a:stretch>
            <a:fillRect/>
          </a:stretch>
        </p:blipFill>
        <p:spPr>
          <a:xfrm>
            <a:off x="3364525" y="1770488"/>
            <a:ext cx="1964175" cy="2126025"/>
          </a:xfrm>
          <a:prstGeom prst="rect">
            <a:avLst/>
          </a:prstGeom>
          <a:noFill/>
          <a:ln>
            <a:noFill/>
          </a:ln>
        </p:spPr>
      </p:pic>
      <p:pic>
        <p:nvPicPr>
          <p:cNvPr id="173" name="Google Shape;173;p19"/>
          <p:cNvPicPr preferRelativeResize="0"/>
          <p:nvPr/>
        </p:nvPicPr>
        <p:blipFill>
          <a:blip r:embed="rId5">
            <a:alphaModFix/>
          </a:blip>
          <a:stretch>
            <a:fillRect/>
          </a:stretch>
        </p:blipFill>
        <p:spPr>
          <a:xfrm>
            <a:off x="6657325" y="1809200"/>
            <a:ext cx="2042475" cy="2048600"/>
          </a:xfrm>
          <a:prstGeom prst="rect">
            <a:avLst/>
          </a:prstGeom>
          <a:noFill/>
          <a:ln>
            <a:noFill/>
          </a:ln>
        </p:spPr>
      </p:pic>
      <p:sp>
        <p:nvSpPr>
          <p:cNvPr id="174" name="Google Shape;174;p19"/>
          <p:cNvSpPr/>
          <p:nvPr/>
        </p:nvSpPr>
        <p:spPr>
          <a:xfrm>
            <a:off x="2595725" y="2760100"/>
            <a:ext cx="356100" cy="20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a:off x="5569500" y="2730750"/>
            <a:ext cx="356100" cy="20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5286225" y="3031800"/>
            <a:ext cx="130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The </a:t>
            </a:r>
            <a:r>
              <a:rPr i="1" lang="en-GB" sz="1200">
                <a:solidFill>
                  <a:srgbClr val="FF0000"/>
                </a:solidFill>
                <a:latin typeface="Roboto"/>
                <a:ea typeface="Roboto"/>
                <a:cs typeface="Roboto"/>
                <a:sym typeface="Roboto"/>
              </a:rPr>
              <a:t>adjacency matrix </a:t>
            </a:r>
            <a:r>
              <a:rPr i="1" lang="en-GB" sz="1200">
                <a:solidFill>
                  <a:schemeClr val="dk1"/>
                </a:solidFill>
                <a:latin typeface="Roboto"/>
                <a:ea typeface="Roboto"/>
                <a:cs typeface="Roboto"/>
                <a:sym typeface="Roboto"/>
              </a:rPr>
              <a:t>then can be constructed like the above</a:t>
            </a:r>
            <a:endParaRPr sz="1200">
              <a:solidFill>
                <a:schemeClr val="dk1"/>
              </a:solidFill>
            </a:endParaRPr>
          </a:p>
        </p:txBody>
      </p:sp>
      <p:sp>
        <p:nvSpPr>
          <p:cNvPr id="177" name="Google Shape;177;p19"/>
          <p:cNvSpPr txBox="1"/>
          <p:nvPr/>
        </p:nvSpPr>
        <p:spPr>
          <a:xfrm>
            <a:off x="2220000" y="3157600"/>
            <a:ext cx="1308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Molecules can be represented by a graph</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0"/>
          <p:cNvPicPr preferRelativeResize="0"/>
          <p:nvPr/>
        </p:nvPicPr>
        <p:blipFill>
          <a:blip r:embed="rId3">
            <a:alphaModFix/>
          </a:blip>
          <a:stretch>
            <a:fillRect/>
          </a:stretch>
        </p:blipFill>
        <p:spPr>
          <a:xfrm>
            <a:off x="3057188" y="1954220"/>
            <a:ext cx="2183364" cy="1768875"/>
          </a:xfrm>
          <a:prstGeom prst="rect">
            <a:avLst/>
          </a:prstGeom>
          <a:noFill/>
          <a:ln>
            <a:noFill/>
          </a:ln>
        </p:spPr>
      </p:pic>
      <p:sp>
        <p:nvSpPr>
          <p:cNvPr id="183" name="Google Shape;183;p20"/>
          <p:cNvSpPr txBox="1"/>
          <p:nvPr>
            <p:ph type="ctrTitle"/>
          </p:nvPr>
        </p:nvSpPr>
        <p:spPr>
          <a:xfrm>
            <a:off x="0" y="0"/>
            <a:ext cx="18738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890"/>
              <a:t>Introduction</a:t>
            </a:r>
            <a:endParaRPr sz="1890"/>
          </a:p>
        </p:txBody>
      </p:sp>
      <p:sp>
        <p:nvSpPr>
          <p:cNvPr id="184" name="Google Shape;184;p20"/>
          <p:cNvSpPr txBox="1"/>
          <p:nvPr>
            <p:ph type="ctrTitle"/>
          </p:nvPr>
        </p:nvSpPr>
        <p:spPr>
          <a:xfrm>
            <a:off x="1340975" y="0"/>
            <a:ext cx="2268300" cy="433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sz="1390"/>
              <a:t>Social network</a:t>
            </a:r>
            <a:r>
              <a:rPr lang="en-GB" sz="1390"/>
              <a:t> as a graph</a:t>
            </a:r>
            <a:endParaRPr sz="1390"/>
          </a:p>
        </p:txBody>
      </p:sp>
      <p:sp>
        <p:nvSpPr>
          <p:cNvPr id="185" name="Google Shape;185;p20"/>
          <p:cNvSpPr/>
          <p:nvPr/>
        </p:nvSpPr>
        <p:spPr>
          <a:xfrm>
            <a:off x="2356050" y="2588875"/>
            <a:ext cx="356100" cy="20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5432550" y="2559525"/>
            <a:ext cx="356100" cy="205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txBox="1"/>
          <p:nvPr/>
        </p:nvSpPr>
        <p:spPr>
          <a:xfrm>
            <a:off x="5149275" y="2860575"/>
            <a:ext cx="130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The </a:t>
            </a:r>
            <a:r>
              <a:rPr i="1" lang="en-GB" sz="1200">
                <a:solidFill>
                  <a:srgbClr val="FF0000"/>
                </a:solidFill>
                <a:latin typeface="Roboto"/>
                <a:ea typeface="Roboto"/>
                <a:cs typeface="Roboto"/>
                <a:sym typeface="Roboto"/>
              </a:rPr>
              <a:t>adjacency matrix </a:t>
            </a:r>
            <a:r>
              <a:rPr i="1" lang="en-GB" sz="1200">
                <a:solidFill>
                  <a:schemeClr val="dk1"/>
                </a:solidFill>
                <a:latin typeface="Roboto"/>
                <a:ea typeface="Roboto"/>
                <a:cs typeface="Roboto"/>
                <a:sym typeface="Roboto"/>
              </a:rPr>
              <a:t>then can be constructed like the above</a:t>
            </a:r>
            <a:endParaRPr sz="1200">
              <a:solidFill>
                <a:schemeClr val="dk1"/>
              </a:solidFill>
            </a:endParaRPr>
          </a:p>
        </p:txBody>
      </p:sp>
      <p:sp>
        <p:nvSpPr>
          <p:cNvPr id="188" name="Google Shape;188;p20"/>
          <p:cNvSpPr txBox="1"/>
          <p:nvPr/>
        </p:nvSpPr>
        <p:spPr>
          <a:xfrm>
            <a:off x="1889375" y="2890500"/>
            <a:ext cx="1494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Social network</a:t>
            </a:r>
            <a:r>
              <a:rPr lang="en-GB" sz="1200">
                <a:solidFill>
                  <a:schemeClr val="dk1"/>
                </a:solidFill>
                <a:latin typeface="Roboto"/>
                <a:ea typeface="Roboto"/>
                <a:cs typeface="Roboto"/>
                <a:sym typeface="Roboto"/>
              </a:rPr>
              <a:t> can be represented by a graph</a:t>
            </a:r>
            <a:endParaRPr sz="1200">
              <a:solidFill>
                <a:schemeClr val="dk1"/>
              </a:solidFill>
            </a:endParaRPr>
          </a:p>
        </p:txBody>
      </p:sp>
      <p:sp>
        <p:nvSpPr>
          <p:cNvPr id="189" name="Google Shape;189;p20"/>
          <p:cNvSpPr txBox="1"/>
          <p:nvPr/>
        </p:nvSpPr>
        <p:spPr>
          <a:xfrm>
            <a:off x="116450" y="513675"/>
            <a:ext cx="776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50">
                <a:solidFill>
                  <a:schemeClr val="dk1"/>
                </a:solidFill>
                <a:latin typeface="Roboto"/>
                <a:ea typeface="Roboto"/>
                <a:cs typeface="Roboto"/>
                <a:sym typeface="Roboto"/>
              </a:rPr>
              <a:t>Social networks are tools to study patterns in collective behaviour of people, institutions and organizations. We can build a graph representing groups of people by modelling individuals as nodes, and their relationships as edges.</a:t>
            </a:r>
            <a:endParaRPr sz="1100"/>
          </a:p>
        </p:txBody>
      </p:sp>
      <p:sp>
        <p:nvSpPr>
          <p:cNvPr id="190" name="Google Shape;190;p20"/>
          <p:cNvSpPr txBox="1"/>
          <p:nvPr/>
        </p:nvSpPr>
        <p:spPr>
          <a:xfrm>
            <a:off x="144874" y="952900"/>
            <a:ext cx="740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900">
                <a:solidFill>
                  <a:srgbClr val="FF0000"/>
                </a:solidFill>
                <a:latin typeface="Roboto"/>
                <a:ea typeface="Roboto"/>
                <a:cs typeface="Roboto"/>
                <a:sym typeface="Roboto"/>
              </a:rPr>
              <a:t>Unlike image and text data, social networks do not have identical adjacency matrices (e.g., it’s not a </a:t>
            </a:r>
            <a:r>
              <a:rPr i="1" lang="en-GB" sz="900">
                <a:solidFill>
                  <a:srgbClr val="FF0000"/>
                </a:solidFill>
                <a:latin typeface="Roboto"/>
                <a:ea typeface="Roboto"/>
                <a:cs typeface="Roboto"/>
                <a:sym typeface="Roboto"/>
              </a:rPr>
              <a:t>systemic</a:t>
            </a:r>
            <a:r>
              <a:rPr i="1" lang="en-GB" sz="900">
                <a:solidFill>
                  <a:srgbClr val="FF0000"/>
                </a:solidFill>
                <a:latin typeface="Roboto"/>
                <a:ea typeface="Roboto"/>
                <a:cs typeface="Roboto"/>
                <a:sym typeface="Roboto"/>
              </a:rPr>
              <a:t> matics, as individual does not </a:t>
            </a:r>
            <a:r>
              <a:rPr i="1" lang="en-GB" sz="900">
                <a:solidFill>
                  <a:srgbClr val="FF0000"/>
                </a:solidFill>
                <a:latin typeface="Roboto"/>
                <a:ea typeface="Roboto"/>
                <a:cs typeface="Roboto"/>
                <a:sym typeface="Roboto"/>
              </a:rPr>
              <a:t>identical</a:t>
            </a:r>
            <a:r>
              <a:rPr i="1" lang="en-GB" sz="900">
                <a:solidFill>
                  <a:srgbClr val="FF0000"/>
                </a:solidFill>
                <a:latin typeface="Roboto"/>
                <a:ea typeface="Roboto"/>
                <a:cs typeface="Roboto"/>
                <a:sym typeface="Roboto"/>
              </a:rPr>
              <a:t> contacts compared to each other)</a:t>
            </a:r>
            <a:endParaRPr i="1" sz="900">
              <a:solidFill>
                <a:srgbClr val="FF0000"/>
              </a:solidFill>
            </a:endParaRPr>
          </a:p>
        </p:txBody>
      </p:sp>
      <p:pic>
        <p:nvPicPr>
          <p:cNvPr id="191" name="Google Shape;191;p20"/>
          <p:cNvPicPr preferRelativeResize="0"/>
          <p:nvPr/>
        </p:nvPicPr>
        <p:blipFill>
          <a:blip r:embed="rId4">
            <a:alphaModFix/>
          </a:blip>
          <a:stretch>
            <a:fillRect/>
          </a:stretch>
        </p:blipFill>
        <p:spPr>
          <a:xfrm>
            <a:off x="233600" y="1954225"/>
            <a:ext cx="1605975" cy="1605975"/>
          </a:xfrm>
          <a:prstGeom prst="rect">
            <a:avLst/>
          </a:prstGeom>
          <a:noFill/>
          <a:ln>
            <a:noFill/>
          </a:ln>
        </p:spPr>
      </p:pic>
      <p:pic>
        <p:nvPicPr>
          <p:cNvPr id="192" name="Google Shape;192;p20"/>
          <p:cNvPicPr preferRelativeResize="0"/>
          <p:nvPr/>
        </p:nvPicPr>
        <p:blipFill>
          <a:blip r:embed="rId5">
            <a:alphaModFix/>
          </a:blip>
          <a:stretch>
            <a:fillRect/>
          </a:stretch>
        </p:blipFill>
        <p:spPr>
          <a:xfrm>
            <a:off x="6458175" y="1558138"/>
            <a:ext cx="2244075" cy="2208265"/>
          </a:xfrm>
          <a:prstGeom prst="rect">
            <a:avLst/>
          </a:prstGeom>
          <a:noFill/>
          <a:ln>
            <a:noFill/>
          </a:ln>
        </p:spPr>
      </p:pic>
      <p:sp>
        <p:nvSpPr>
          <p:cNvPr id="193" name="Google Shape;193;p20"/>
          <p:cNvSpPr/>
          <p:nvPr/>
        </p:nvSpPr>
        <p:spPr>
          <a:xfrm>
            <a:off x="7340527" y="2344583"/>
            <a:ext cx="993775" cy="839000"/>
          </a:xfrm>
          <a:custGeom>
            <a:rect b="b" l="l" r="r" t="t"/>
            <a:pathLst>
              <a:path extrusionOk="0" h="33560" w="39751">
                <a:moveTo>
                  <a:pt x="14305" y="4293"/>
                </a:moveTo>
                <a:cubicBezTo>
                  <a:pt x="11976" y="7033"/>
                  <a:pt x="6772" y="12101"/>
                  <a:pt x="4443" y="16621"/>
                </a:cubicBezTo>
                <a:cubicBezTo>
                  <a:pt x="2115" y="21141"/>
                  <a:pt x="-853" y="28675"/>
                  <a:pt x="334" y="31414"/>
                </a:cubicBezTo>
                <a:cubicBezTo>
                  <a:pt x="1521" y="34154"/>
                  <a:pt x="8690" y="33515"/>
                  <a:pt x="11566" y="33058"/>
                </a:cubicBezTo>
                <a:cubicBezTo>
                  <a:pt x="14443" y="32602"/>
                  <a:pt x="13301" y="30364"/>
                  <a:pt x="17593" y="28675"/>
                </a:cubicBezTo>
                <a:cubicBezTo>
                  <a:pt x="21885" y="26986"/>
                  <a:pt x="33801" y="25981"/>
                  <a:pt x="37317" y="22922"/>
                </a:cubicBezTo>
                <a:cubicBezTo>
                  <a:pt x="40833" y="19863"/>
                  <a:pt x="39783" y="13790"/>
                  <a:pt x="38687" y="10320"/>
                </a:cubicBezTo>
                <a:cubicBezTo>
                  <a:pt x="37591" y="6850"/>
                  <a:pt x="34121" y="3791"/>
                  <a:pt x="30742" y="2101"/>
                </a:cubicBezTo>
                <a:cubicBezTo>
                  <a:pt x="27363" y="412"/>
                  <a:pt x="21155" y="-182"/>
                  <a:pt x="18415" y="183"/>
                </a:cubicBezTo>
                <a:cubicBezTo>
                  <a:pt x="15676" y="548"/>
                  <a:pt x="16634" y="1553"/>
                  <a:pt x="14305" y="4293"/>
                </a:cubicBezTo>
                <a:close/>
              </a:path>
            </a:pathLst>
          </a:custGeom>
          <a:noFill/>
          <a:ln cap="flat" cmpd="sng" w="9525">
            <a:solidFill>
              <a:srgbClr val="FF0000"/>
            </a:solidFill>
            <a:prstDash val="dash"/>
            <a:round/>
            <a:headEnd len="med" w="med" type="none"/>
            <a:tailEnd len="med" w="med" type="none"/>
          </a:ln>
        </p:spPr>
      </p:sp>
      <p:sp>
        <p:nvSpPr>
          <p:cNvPr id="194" name="Google Shape;194;p20"/>
          <p:cNvSpPr txBox="1"/>
          <p:nvPr/>
        </p:nvSpPr>
        <p:spPr>
          <a:xfrm>
            <a:off x="6896850" y="3862750"/>
            <a:ext cx="2123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FF0000"/>
                </a:solidFill>
              </a:rPr>
              <a:t>E.g., </a:t>
            </a:r>
            <a:r>
              <a:rPr lang="en-GB" sz="900">
                <a:solidFill>
                  <a:srgbClr val="FF0000"/>
                </a:solidFill>
              </a:rPr>
              <a:t>there</a:t>
            </a:r>
            <a:r>
              <a:rPr lang="en-GB" sz="900">
                <a:solidFill>
                  <a:srgbClr val="FF0000"/>
                </a:solidFill>
              </a:rPr>
              <a:t> are many empty areas in the middle of </a:t>
            </a:r>
            <a:r>
              <a:rPr lang="en-GB" sz="900">
                <a:solidFill>
                  <a:srgbClr val="FF0000"/>
                </a:solidFill>
              </a:rPr>
              <a:t>matrix, this means that there are students who don’t have any interactions</a:t>
            </a:r>
            <a:endParaRPr sz="900">
              <a:solidFill>
                <a:srgbClr val="FF0000"/>
              </a:solidFill>
            </a:endParaRPr>
          </a:p>
        </p:txBody>
      </p:sp>
      <p:sp>
        <p:nvSpPr>
          <p:cNvPr id="195" name="Google Shape;195;p20"/>
          <p:cNvSpPr/>
          <p:nvPr/>
        </p:nvSpPr>
        <p:spPr>
          <a:xfrm>
            <a:off x="7737110" y="3136775"/>
            <a:ext cx="237000" cy="828725"/>
          </a:xfrm>
          <a:custGeom>
            <a:rect b="b" l="l" r="r" t="t"/>
            <a:pathLst>
              <a:path extrusionOk="0" h="33149" w="9480">
                <a:moveTo>
                  <a:pt x="5291" y="33149"/>
                </a:moveTo>
                <a:cubicBezTo>
                  <a:pt x="4424" y="31597"/>
                  <a:pt x="-599" y="27259"/>
                  <a:pt x="86" y="23834"/>
                </a:cubicBezTo>
                <a:cubicBezTo>
                  <a:pt x="771" y="20410"/>
                  <a:pt x="8761" y="16574"/>
                  <a:pt x="9400" y="12602"/>
                </a:cubicBezTo>
                <a:cubicBezTo>
                  <a:pt x="10039" y="8630"/>
                  <a:pt x="4834" y="2100"/>
                  <a:pt x="3921" y="0"/>
                </a:cubicBez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ctrTitle"/>
          </p:nvPr>
        </p:nvSpPr>
        <p:spPr>
          <a:xfrm>
            <a:off x="175398" y="2300700"/>
            <a:ext cx="3221700" cy="542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100"/>
              <a:t>Tasks around GNN</a:t>
            </a:r>
            <a:endParaRPr sz="3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